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82" r:id="rId7"/>
    <p:sldId id="261" r:id="rId8"/>
    <p:sldId id="283" r:id="rId9"/>
    <p:sldId id="287" r:id="rId10"/>
    <p:sldId id="262" r:id="rId11"/>
    <p:sldId id="293" r:id="rId12"/>
    <p:sldId id="288" r:id="rId13"/>
    <p:sldId id="266" r:id="rId14"/>
    <p:sldId id="305" r:id="rId15"/>
    <p:sldId id="306" r:id="rId16"/>
    <p:sldId id="267" r:id="rId17"/>
    <p:sldId id="285" r:id="rId18"/>
    <p:sldId id="302" r:id="rId19"/>
    <p:sldId id="268" r:id="rId20"/>
    <p:sldId id="307" r:id="rId21"/>
    <p:sldId id="269" r:id="rId22"/>
    <p:sldId id="303" r:id="rId23"/>
    <p:sldId id="281" r:id="rId24"/>
    <p:sldId id="270" r:id="rId25"/>
    <p:sldId id="274" r:id="rId26"/>
    <p:sldId id="275" r:id="rId27"/>
    <p:sldId id="277" r:id="rId28"/>
    <p:sldId id="278" r:id="rId29"/>
    <p:sldId id="294" r:id="rId30"/>
    <p:sldId id="279" r:id="rId31"/>
    <p:sldId id="298" r:id="rId32"/>
    <p:sldId id="280" r:id="rId33"/>
    <p:sldId id="29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85714" autoAdjust="0"/>
  </p:normalViewPr>
  <p:slideViewPr>
    <p:cSldViewPr>
      <p:cViewPr varScale="1">
        <p:scale>
          <a:sx n="96" d="100"/>
          <a:sy n="96" d="100"/>
        </p:scale>
        <p:origin x="-13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Formal</a:t>
            </a:r>
          </a:p>
          <a:p>
            <a:r>
              <a:rPr lang="en-US" dirty="0" smtClean="0"/>
              <a:t>use “automatic swarming” or I</a:t>
            </a:r>
          </a:p>
          <a:p>
            <a:r>
              <a:rPr lang="en-US" dirty="0" smtClean="0"/>
              <a:t>25 minutes or so</a:t>
            </a:r>
          </a:p>
          <a:p>
            <a:r>
              <a:rPr lang="en-US" dirty="0" smtClean="0"/>
              <a:t>Nothing in hands</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Something like this, should it exist, would be quite useful if it were built into IE.</a:t>
            </a:r>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Lodo</a:t>
            </a:r>
            <a:r>
              <a:rPr lang="en-US" dirty="0" smtClean="0"/>
              <a:t>: Add picture</a:t>
            </a:r>
            <a:r>
              <a:rPr lang="en-US" baseline="0" dirty="0" smtClean="0"/>
              <a:t> for remove, too.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a:t>
            </a:r>
            <a:r>
              <a:rPr lang="en-US" sz="1200" kern="1200" baseline="0" dirty="0" smtClean="0">
                <a:solidFill>
                  <a:schemeClr val="tx1"/>
                </a:solidFill>
                <a:latin typeface="+mn-lt"/>
                <a:ea typeface="+mn-ea"/>
                <a:cs typeface="+mn-cs"/>
              </a:rPr>
              <a:t>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Viz</a:t>
            </a:r>
            <a:r>
              <a:rPr lang="en-US" dirty="0" smtClean="0"/>
              <a:t>: The more general problem is that when downloading typical files from the</a:t>
            </a:r>
            <a:r>
              <a:rPr lang="en-US" baseline="0" dirty="0" smtClean="0"/>
              <a:t> Internet, BitTorrent cannot come to your aid.</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normAutofit fontScale="85000" lnSpcReduction="20000"/>
          </a:bodyPr>
          <a:lstStyle/>
          <a:p>
            <a:r>
              <a:rPr lang="en-US" dirty="0" smtClean="0"/>
              <a:t>(Automatic Transition To </a:t>
            </a:r>
            <a:r>
              <a:rPr lang="en-US" dirty="0"/>
              <a:t>Peer-to-Peer </a:t>
            </a:r>
            <a:r>
              <a:rPr lang="en-US" dirty="0" smtClean="0"/>
              <a:t>Download)</a:t>
            </a:r>
          </a:p>
          <a:p>
            <a:endParaRPr lang="en-US" dirty="0" smtClean="0"/>
          </a:p>
          <a:p>
            <a:r>
              <a:rPr lang="en-US" dirty="0" smtClean="0"/>
              <a:t>Roger Pack</a:t>
            </a:r>
          </a:p>
          <a:p>
            <a:r>
              <a:rPr lang="en-US" dirty="0" smtClean="0"/>
              <a:t>MS </a:t>
            </a:r>
            <a:r>
              <a:rPr lang="en-US" dirty="0" smtClean="0"/>
              <a:t>Thesis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dirty="0" smtClean="0"/>
              <a:t>Client-side protocols</a:t>
            </a:r>
          </a:p>
          <a:p>
            <a:pPr lvl="1"/>
            <a:r>
              <a:rPr lang="en-US" dirty="0" smtClean="0"/>
              <a:t>Squirrel</a:t>
            </a:r>
          </a:p>
          <a:p>
            <a:r>
              <a:rPr lang="en-US" dirty="0" smtClean="0"/>
              <a:t>Server-side protocols</a:t>
            </a:r>
          </a:p>
          <a:p>
            <a:pPr lvl="1"/>
            <a:r>
              <a:rPr lang="en-US" dirty="0" smtClean="0"/>
              <a:t>Backslash</a:t>
            </a:r>
          </a:p>
          <a:p>
            <a:r>
              <a:rPr lang="en-US" dirty="0" smtClean="0"/>
              <a:t>Cooperative protocols</a:t>
            </a:r>
          </a:p>
          <a:p>
            <a:pPr lvl="1"/>
            <a:r>
              <a:rPr lang="en-US" dirty="0" smtClean="0"/>
              <a:t>BitTorrent</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normAutofit/>
          </a:bodyPr>
          <a:lstStyle/>
          <a:p>
            <a:r>
              <a:rPr lang="en-US" dirty="0" smtClean="0"/>
              <a:t>Automatic Transition to Peer-to-peer download</a:t>
            </a:r>
          </a:p>
          <a:p>
            <a:pPr lvl="1"/>
            <a:r>
              <a:rPr lang="en-US" dirty="0" smtClean="0"/>
              <a:t>Monitor download</a:t>
            </a:r>
          </a:p>
          <a:p>
            <a:pPr lvl="1"/>
            <a:r>
              <a:rPr lang="en-US" dirty="0" smtClean="0"/>
              <a:t>Automatically switch if it becomes </a:t>
            </a:r>
            <a:r>
              <a:rPr lang="en-US" dirty="0" smtClean="0"/>
              <a:t>slow</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Overcome deficiencies of BitTorrent</a:t>
            </a:r>
          </a:p>
          <a:p>
            <a:r>
              <a:rPr lang="en-US" dirty="0" smtClean="0"/>
              <a:t>Work </a:t>
            </a:r>
            <a:r>
              <a:rPr lang="en-US" dirty="0" smtClean="0"/>
              <a:t>for any file on any server without </a:t>
            </a:r>
            <a:r>
              <a:rPr lang="en-US" dirty="0" smtClean="0"/>
              <a:t>configuration</a:t>
            </a:r>
            <a:endParaRPr lang="en-US" dirty="0" smtClean="0"/>
          </a:p>
          <a:p>
            <a:r>
              <a:rPr lang="en-US" dirty="0" smtClean="0"/>
              <a:t>Easy for client </a:t>
            </a:r>
            <a:r>
              <a:rPr lang="en-US" dirty="0" smtClean="0"/>
              <a:t>use</a:t>
            </a:r>
            <a:endParaRPr lang="en-US" dirty="0" smtClean="0"/>
          </a:p>
          <a:p>
            <a:r>
              <a:rPr lang="en-US" dirty="0" smtClean="0"/>
              <a:t>No extra </a:t>
            </a:r>
            <a:r>
              <a:rPr lang="en-US" dirty="0" smtClean="0"/>
              <a:t>hardware</a:t>
            </a:r>
            <a:endParaRPr lang="en-US" dirty="0" smtClean="0"/>
          </a:p>
          <a:p>
            <a:r>
              <a:rPr lang="en-US" dirty="0" smtClean="0"/>
              <a:t>Work for small </a:t>
            </a:r>
            <a:r>
              <a:rPr lang="en-US" dirty="0" smtClean="0"/>
              <a:t>files</a:t>
            </a:r>
            <a:endParaRPr lang="en-US" dirty="0" smtClean="0"/>
          </a:p>
          <a:p>
            <a:r>
              <a:rPr lang="en-US" dirty="0" smtClean="0"/>
              <a:t>Non intrusive</a:t>
            </a:r>
          </a:p>
          <a:p>
            <a:pPr lvl="1"/>
            <a:r>
              <a:rPr lang="en-US" dirty="0" smtClean="0"/>
              <a:t>Don’t cache other people’s </a:t>
            </a:r>
            <a:r>
              <a:rPr lang="en-US" dirty="0" smtClean="0"/>
              <a:t>files</a:t>
            </a:r>
            <a:endParaRPr lang="en-US" dirty="0" smtClean="0"/>
          </a:p>
          <a:p>
            <a:pPr lvl="1"/>
            <a:r>
              <a:rPr lang="en-US" dirty="0" smtClean="0"/>
              <a:t>Legal</a:t>
            </a:r>
          </a:p>
          <a:p>
            <a:r>
              <a:rPr lang="en-US" dirty="0" smtClean="0"/>
              <a:t>Wouldn’t it be great if this was built into Internet Explorer and Firefox?</a:t>
            </a:r>
          </a:p>
          <a:p>
            <a:pPr lvl="1"/>
            <a:r>
              <a:rPr lang="en-US" dirty="0" smtClean="0"/>
              <a:t>Make swarming more adoptable</a:t>
            </a:r>
          </a:p>
          <a:p>
            <a:pPr lvl="1"/>
            <a:r>
              <a:rPr lang="en-US" dirty="0" smtClean="0"/>
              <a:t>All </a:t>
            </a:r>
            <a:r>
              <a:rPr lang="en-US" dirty="0" smtClean="0"/>
              <a:t>downloads</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Downloads</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352800" y="2209800"/>
            <a:ext cx="5562600" cy="438216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Finding Peers</a:t>
            </a:r>
            <a:endParaRPr lang="en-US" dirty="0"/>
          </a:p>
        </p:txBody>
      </p:sp>
      <p:sp>
        <p:nvSpPr>
          <p:cNvPr id="3" name="Content Placeholder 2"/>
          <p:cNvSpPr>
            <a:spLocks noGrp="1"/>
          </p:cNvSpPr>
          <p:nvPr>
            <p:ph idx="1"/>
          </p:nvPr>
        </p:nvSpPr>
        <p:spPr/>
        <p:txBody>
          <a:bodyPr/>
          <a:lstStyle/>
          <a:p>
            <a:r>
              <a:rPr lang="en-US" dirty="0" smtClean="0"/>
              <a:t>OpenDHT</a:t>
            </a:r>
          </a:p>
          <a:p>
            <a:pPr lvl="1"/>
            <a:r>
              <a:rPr lang="en-US" dirty="0" smtClean="0"/>
              <a:t>Scalable, distributed lookup</a:t>
            </a:r>
          </a:p>
          <a:p>
            <a:pPr lvl="1"/>
            <a:r>
              <a:rPr lang="en-US" dirty="0" smtClean="0"/>
              <a:t>Runs as service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Delivery</a:t>
            </a:r>
            <a:endParaRPr lang="en-US" dirty="0"/>
          </a:p>
        </p:txBody>
      </p:sp>
      <p:sp>
        <p:nvSpPr>
          <p:cNvPr id="3" name="Content Placeholder 2"/>
          <p:cNvSpPr>
            <a:spLocks noGrp="1"/>
          </p:cNvSpPr>
          <p:nvPr>
            <p:ph idx="1"/>
          </p:nvPr>
        </p:nvSpPr>
        <p:spPr/>
        <p:txBody>
          <a:bodyPr/>
          <a:lstStyle/>
          <a:p>
            <a:r>
              <a:rPr lang="en-US" dirty="0" smtClean="0"/>
              <a:t>Query for peers</a:t>
            </a:r>
          </a:p>
          <a:p>
            <a:pPr lvl="1"/>
            <a:r>
              <a:rPr lang="en-US" dirty="0" smtClean="0"/>
              <a:t>Per block</a:t>
            </a:r>
          </a:p>
          <a:p>
            <a:pPr lvl="1"/>
            <a:r>
              <a:rPr lang="en-US" dirty="0" smtClean="0"/>
              <a:t>Redundant queries</a:t>
            </a:r>
          </a:p>
          <a:p>
            <a:pPr lvl="1"/>
            <a:r>
              <a:rPr lang="en-US" dirty="0" smtClean="0"/>
              <a:t>Poll on none found.</a:t>
            </a:r>
          </a:p>
          <a:p>
            <a:pPr lvl="1"/>
            <a:r>
              <a:rPr lang="en-US" dirty="0" smtClean="0"/>
              <a:t>Download from the origin while polling.</a:t>
            </a:r>
          </a:p>
          <a:p>
            <a:r>
              <a:rPr lang="en-US" dirty="0" smtClean="0"/>
              <a:t>When find live peer, drop connection to origin.</a:t>
            </a:r>
          </a:p>
          <a:p>
            <a:r>
              <a:rPr lang="en-US" dirty="0" smtClean="0"/>
              <a:t>Last block </a:t>
            </a:r>
            <a:r>
              <a:rPr lang="en-US" dirty="0" smtClean="0"/>
              <a:t>problem</a:t>
            </a:r>
            <a:endParaRPr lang="en-US" dirty="0" smtClean="0"/>
          </a:p>
        </p:txBody>
      </p:sp>
      <p:pic>
        <p:nvPicPr>
          <p:cNvPr id="4" name="Picture 3"/>
          <p:cNvPicPr>
            <a:picLocks noChangeAspect="1" noChangeArrowheads="1"/>
          </p:cNvPicPr>
          <p:nvPr/>
        </p:nvPicPr>
        <p:blipFill>
          <a:blip r:embed="rId2" cstate="print"/>
          <a:srcRect/>
          <a:stretch>
            <a:fillRect/>
          </a:stretch>
        </p:blipFill>
        <p:spPr bwMode="auto">
          <a:xfrm>
            <a:off x="4572000" y="1219200"/>
            <a:ext cx="3944678" cy="18716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a:t>
            </a:r>
            <a:r>
              <a:rPr lang="en-US" dirty="0" smtClean="0"/>
              <a:t> </a:t>
            </a:r>
            <a:r>
              <a:rPr lang="en-US" dirty="0" smtClean="0"/>
              <a:t>Sharing</a:t>
            </a:r>
            <a:endParaRPr lang="en-US" dirty="0"/>
          </a:p>
        </p:txBody>
      </p:sp>
      <p:pic>
        <p:nvPicPr>
          <p:cNvPr id="5124" name="Picture 4"/>
          <p:cNvPicPr>
            <a:picLocks noChangeAspect="1" noChangeArrowheads="1"/>
          </p:cNvPicPr>
          <p:nvPr/>
        </p:nvPicPr>
        <p:blipFill>
          <a:blip r:embed="rId3" cstate="print"/>
          <a:srcRect/>
          <a:stretch>
            <a:fillRect/>
          </a:stretch>
        </p:blipFill>
        <p:spPr bwMode="auto">
          <a:xfrm>
            <a:off x="838200" y="1295400"/>
            <a:ext cx="4230526" cy="2209800"/>
          </a:xfrm>
          <a:prstGeom prst="rect">
            <a:avLst/>
          </a:prstGeom>
          <a:noFill/>
          <a:ln w="9525">
            <a:noFill/>
            <a:miter lim="800000"/>
            <a:headEnd/>
            <a:tailEnd/>
          </a:ln>
        </p:spPr>
      </p:pic>
      <p:sp>
        <p:nvSpPr>
          <p:cNvPr id="6" name="Content Placeholder 2"/>
          <p:cNvSpPr>
            <a:spLocks noGrp="1"/>
          </p:cNvSpPr>
          <p:nvPr>
            <p:ph idx="1"/>
          </p:nvPr>
        </p:nvSpPr>
        <p:spPr>
          <a:xfrm>
            <a:off x="457200" y="4191000"/>
            <a:ext cx="8229600" cy="1935163"/>
          </a:xfrm>
        </p:spPr>
        <p:txBody>
          <a:bodyPr/>
          <a:lstStyle/>
          <a:p>
            <a:r>
              <a:rPr lang="en-US" dirty="0" smtClean="0"/>
              <a:t>Linger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PlanetLab</a:t>
            </a:r>
          </a:p>
          <a:p>
            <a:r>
              <a:rPr lang="en-US" dirty="0" smtClean="0"/>
              <a:t>Private </a:t>
            </a:r>
            <a:r>
              <a:rPr lang="en-US" dirty="0" smtClean="0"/>
              <a:t>OpenDHT</a:t>
            </a:r>
            <a:endParaRPr lang="en-US" dirty="0" smtClean="0"/>
          </a:p>
          <a:p>
            <a:pPr lvl="1"/>
            <a:endParaRPr lang="en-US" dirty="0" smtClean="0"/>
          </a:p>
        </p:txBody>
      </p:sp>
      <p:pic>
        <p:nvPicPr>
          <p:cNvPr id="4098" name="Picture 2" descr="C:\Documents and Settings\rdp\Desktop\World50.png"/>
          <p:cNvPicPr>
            <a:picLocks noChangeAspect="1" noChangeArrowheads="1"/>
          </p:cNvPicPr>
          <p:nvPr/>
        </p:nvPicPr>
        <p:blipFill>
          <a:blip r:embed="rId3" cstate="print"/>
          <a:srcRect/>
          <a:stretch>
            <a:fillRect/>
          </a:stretch>
        </p:blipFill>
        <p:spPr bwMode="auto">
          <a:xfrm>
            <a:off x="4114800" y="1447800"/>
            <a:ext cx="4762500" cy="23812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BYU server</a:t>
            </a:r>
          </a:p>
          <a:p>
            <a:pPr lvl="1"/>
            <a:r>
              <a:rPr lang="en-US" dirty="0" smtClean="0"/>
              <a:t>256 KB/s</a:t>
            </a:r>
          </a:p>
          <a:p>
            <a:r>
              <a:rPr lang="en-US" dirty="0" smtClean="0"/>
              <a:t>Download from multiple </a:t>
            </a:r>
            <a:r>
              <a:rPr lang="en-US" dirty="0" smtClean="0"/>
              <a:t>clients</a:t>
            </a:r>
          </a:p>
          <a:p>
            <a:r>
              <a:rPr lang="en-US" dirty="0" smtClean="0"/>
              <a:t>Run </a:t>
            </a:r>
            <a:r>
              <a:rPr lang="en-US" dirty="0" smtClean="0"/>
              <a:t>until </a:t>
            </a:r>
            <a:r>
              <a:rPr lang="en-US" dirty="0" smtClean="0"/>
              <a:t>finish</a:t>
            </a:r>
            <a:endParaRPr lang="en-US" dirty="0" smtClean="0"/>
          </a:p>
          <a:p>
            <a:r>
              <a:rPr lang="en-US" dirty="0" smtClean="0"/>
              <a:t>Repeat </a:t>
            </a:r>
            <a:r>
              <a:rPr lang="en-US" dirty="0" smtClean="0"/>
              <a:t>3x</a:t>
            </a:r>
            <a:endParaRPr lang="en-US" dirty="0" smtClean="0"/>
          </a:p>
          <a:p>
            <a:r>
              <a:rPr lang="en-US" dirty="0" smtClean="0"/>
              <a:t>Graph percentiles of: </a:t>
            </a:r>
          </a:p>
          <a:p>
            <a:pPr lvl="1"/>
            <a:r>
              <a:rPr lang="en-US" dirty="0" smtClean="0"/>
              <a:t>download times</a:t>
            </a:r>
          </a:p>
          <a:p>
            <a:pPr lvl="1"/>
            <a:r>
              <a:rPr lang="en-US" dirty="0" smtClean="0"/>
              <a:t>DHT response times</a:t>
            </a:r>
          </a:p>
          <a:p>
            <a:pPr lvl="1"/>
            <a:r>
              <a:rPr lang="en-US" dirty="0" smtClean="0"/>
              <a:t>causes for transitioning to </a:t>
            </a:r>
            <a:r>
              <a:rPr lang="en-US" dirty="0" smtClean="0"/>
              <a:t>P2P</a:t>
            </a:r>
          </a:p>
        </p:txBody>
      </p:sp>
      <p:pic>
        <p:nvPicPr>
          <p:cNvPr id="4" name="Picture 3"/>
          <p:cNvPicPr>
            <a:picLocks noChangeAspect="1" noChangeArrowheads="1"/>
          </p:cNvPicPr>
          <p:nvPr/>
        </p:nvPicPr>
        <p:blipFill>
          <a:blip r:embed="rId3" cstate="print"/>
          <a:srcRect/>
          <a:stretch>
            <a:fillRect/>
          </a:stretch>
        </p:blipFill>
        <p:spPr bwMode="auto">
          <a:xfrm>
            <a:off x="7696200" y="320040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Test</a:t>
            </a:r>
            <a:endParaRPr lang="en-US" dirty="0"/>
          </a:p>
        </p:txBody>
      </p:sp>
      <p:sp>
        <p:nvSpPr>
          <p:cNvPr id="4"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Load Test</a:t>
            </a:r>
          </a:p>
          <a:p>
            <a:pPr lvl="1"/>
            <a:r>
              <a:rPr lang="en-US" dirty="0" smtClean="0"/>
              <a:t>File </a:t>
            </a:r>
            <a:r>
              <a:rPr lang="en-US" dirty="0" smtClean="0"/>
              <a:t>size: 100 </a:t>
            </a:r>
            <a:r>
              <a:rPr lang="en-US" dirty="0" smtClean="0"/>
              <a:t>KB</a:t>
            </a:r>
          </a:p>
          <a:p>
            <a:pPr lvl="1"/>
            <a:r>
              <a:rPr lang="en-US" dirty="0" smtClean="0"/>
              <a:t>R </a:t>
            </a:r>
            <a:r>
              <a:rPr lang="en-US" dirty="0" smtClean="0"/>
              <a:t>128 </a:t>
            </a:r>
            <a:r>
              <a:rPr lang="en-US" dirty="0" smtClean="0"/>
              <a:t>KB/s</a:t>
            </a:r>
          </a:p>
          <a:p>
            <a:pPr lvl="1"/>
            <a:r>
              <a:rPr lang="en-US" dirty="0" smtClean="0"/>
              <a:t>W 2s</a:t>
            </a:r>
          </a:p>
          <a:p>
            <a:pPr lvl="1"/>
            <a:r>
              <a:rPr lang="en-US" dirty="0" smtClean="0"/>
              <a:t>T 1s</a:t>
            </a:r>
          </a:p>
          <a:p>
            <a:pPr lvl="1"/>
            <a:r>
              <a:rPr lang="en-US" dirty="0" smtClean="0"/>
              <a:t>Linger 60s</a:t>
            </a:r>
            <a:endParaRPr lang="en-US" dirty="0" smtClean="0"/>
          </a:p>
          <a:p>
            <a:r>
              <a:rPr lang="en-US" dirty="0" smtClean="0"/>
              <a:t>100 s</a:t>
            </a:r>
          </a:p>
          <a:p>
            <a:r>
              <a:rPr lang="en-US" dirty="0" smtClean="0"/>
              <a:t>Client count increases from 1 to 20 peers/second</a:t>
            </a:r>
          </a:p>
          <a:p>
            <a:r>
              <a:rPr lang="en-US" dirty="0" smtClean="0"/>
              <a:t>Client-server and Automatic Swarming.</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2051" name="Picture 3"/>
          <p:cNvPicPr>
            <a:picLocks noChangeAspect="1" noChangeArrowheads="1"/>
          </p:cNvPicPr>
          <p:nvPr/>
        </p:nvPicPr>
        <p:blipFill>
          <a:blip r:embed="rId4" cstate="print"/>
          <a:srcRect/>
          <a:stretch>
            <a:fillRect/>
          </a:stretch>
        </p:blipFill>
        <p:spPr bwMode="auto">
          <a:xfrm>
            <a:off x="304800" y="1981200"/>
            <a:ext cx="849630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r>
              <a:rPr lang="en-US" dirty="0" smtClean="0"/>
              <a:t>–</a:t>
            </a:r>
            <a:r>
              <a:rPr lang="en-US" dirty="0" smtClean="0"/>
              <a:t> Client-Server</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0" y="2362200"/>
            <a:ext cx="9172875" cy="35004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sp>
        <p:nvSpPr>
          <p:cNvPr id="5" name="Content Placeholder 2"/>
          <p:cNvSpPr>
            <a:spLocks noGrp="1"/>
          </p:cNvSpPr>
          <p:nvPr>
            <p:ph idx="1"/>
          </p:nvPr>
        </p:nvSpPr>
        <p:spPr>
          <a:xfrm>
            <a:off x="457200" y="5181600"/>
            <a:ext cx="8229600" cy="1249363"/>
          </a:xfrm>
        </p:spPr>
        <p:txBody>
          <a:bodyPr/>
          <a:lstStyle/>
          <a:p>
            <a:r>
              <a:rPr lang="en-US" dirty="0" smtClean="0"/>
              <a:t>99.5% transition because of </a:t>
            </a:r>
            <a:r>
              <a:rPr lang="en-US" dirty="0" smtClean="0"/>
              <a:t>T</a:t>
            </a:r>
            <a:endParaRPr lang="en-US" dirty="0" smtClean="0"/>
          </a:p>
          <a:p>
            <a:r>
              <a:rPr lang="en-US" dirty="0" smtClean="0"/>
              <a:t>DHT </a:t>
            </a:r>
            <a:r>
              <a:rPr lang="en-US" dirty="0" smtClean="0"/>
              <a:t>median latency </a:t>
            </a:r>
            <a:r>
              <a:rPr lang="en-US" dirty="0" smtClean="0"/>
              <a:t>of 5.2 </a:t>
            </a:r>
            <a:r>
              <a:rPr lang="en-US" dirty="0" smtClean="0"/>
              <a:t>seconds</a:t>
            </a:r>
            <a:endParaRPr lang="en-US" dirty="0" smtClean="0"/>
          </a:p>
        </p:txBody>
      </p:sp>
      <p:pic>
        <p:nvPicPr>
          <p:cNvPr id="7170" name="Picture 2"/>
          <p:cNvPicPr>
            <a:picLocks noChangeAspect="1" noChangeArrowheads="1"/>
          </p:cNvPicPr>
          <p:nvPr/>
        </p:nvPicPr>
        <p:blipFill>
          <a:blip r:embed="rId3" cstate="print"/>
          <a:srcRect/>
          <a:stretch>
            <a:fillRect/>
          </a:stretch>
        </p:blipFill>
        <p:spPr bwMode="auto">
          <a:xfrm>
            <a:off x="457200" y="2209800"/>
            <a:ext cx="3855460" cy="2476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0" y="2286000"/>
            <a:ext cx="4267200" cy="25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1143000" y="2705100"/>
            <a:ext cx="6600825" cy="39243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Automatic </a:t>
            </a:r>
            <a:r>
              <a:rPr lang="en-US" dirty="0" smtClean="0"/>
              <a:t>Swarming – </a:t>
            </a:r>
            <a:r>
              <a:rPr lang="en-US" dirty="0" smtClean="0"/>
              <a:t/>
            </a:r>
            <a:br>
              <a:rPr lang="en-US" dirty="0" smtClean="0"/>
            </a:br>
            <a:r>
              <a:rPr lang="en-US" dirty="0" smtClean="0"/>
              <a:t>Transition Cause</a:t>
            </a:r>
            <a:endParaRPr lang="en-US" dirty="0"/>
          </a:p>
        </p:txBody>
      </p:sp>
      <p:sp>
        <p:nvSpPr>
          <p:cNvPr id="3" name="Content Placeholder 2"/>
          <p:cNvSpPr>
            <a:spLocks noGrp="1"/>
          </p:cNvSpPr>
          <p:nvPr>
            <p:ph idx="1"/>
          </p:nvPr>
        </p:nvSpPr>
        <p:spPr/>
        <p:txBody>
          <a:bodyPr>
            <a:normAutofit/>
          </a:bodyPr>
          <a:lstStyle/>
          <a:p>
            <a:r>
              <a:rPr lang="en-US" sz="1800" dirty="0" smtClean="0"/>
              <a:t>T – first byte timeout</a:t>
            </a:r>
          </a:p>
          <a:p>
            <a:r>
              <a:rPr lang="en-US" sz="1800" dirty="0" smtClean="0"/>
              <a:t>R – server spee</a:t>
            </a:r>
            <a:r>
              <a:rPr lang="en-US" sz="1800" dirty="0" smtClean="0"/>
              <a:t>d too low</a:t>
            </a:r>
          </a:p>
          <a:p>
            <a:r>
              <a:rPr lang="en-US" sz="1800" dirty="0" smtClean="0"/>
              <a:t>Origin – did not transition to P2P</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81000" y="1447800"/>
            <a:ext cx="7620000" cy="4038600"/>
          </a:xfrm>
          <a:prstGeom prst="rect">
            <a:avLst/>
          </a:prstGeom>
          <a:noFill/>
          <a:ln w="9525">
            <a:noFill/>
            <a:miter lim="800000"/>
            <a:headEnd/>
            <a:tailEnd/>
          </a:ln>
        </p:spPr>
      </p:pic>
      <p:sp>
        <p:nvSpPr>
          <p:cNvPr id="4" name="Content Placeholder 2"/>
          <p:cNvSpPr>
            <a:spLocks noGrp="1"/>
          </p:cNvSpPr>
          <p:nvPr>
            <p:ph idx="1"/>
          </p:nvPr>
        </p:nvSpPr>
        <p:spPr>
          <a:xfrm>
            <a:off x="457200" y="5715000"/>
            <a:ext cx="8229600" cy="1020763"/>
          </a:xfrm>
        </p:spPr>
        <p:txBody>
          <a:bodyPr>
            <a:normAutofit/>
          </a:bodyPr>
          <a:lstStyle/>
          <a:p>
            <a:r>
              <a:rPr lang="en-US" sz="1800" dirty="0" smtClean="0"/>
              <a:t>30x faster</a:t>
            </a:r>
            <a:endParaRPr lang="en-US" sz="1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Parameter Values</a:t>
            </a:r>
            <a:endParaRPr lang="en-US" dirty="0"/>
          </a:p>
        </p:txBody>
      </p:sp>
      <p:sp>
        <p:nvSpPr>
          <p:cNvPr id="3" name="Content Placeholder 2"/>
          <p:cNvSpPr>
            <a:spLocks noGrp="1"/>
          </p:cNvSpPr>
          <p:nvPr>
            <p:ph idx="1"/>
          </p:nvPr>
        </p:nvSpPr>
        <p:spPr>
          <a:xfrm>
            <a:off x="457200" y="2713037"/>
            <a:ext cx="8229600" cy="4525963"/>
          </a:xfrm>
        </p:spPr>
        <p:txBody>
          <a:bodyPr>
            <a:normAutofit/>
          </a:bodyPr>
          <a:lstStyle/>
          <a:p>
            <a:r>
              <a:rPr lang="en-US" dirty="0" smtClean="0"/>
              <a:t>T: 0.75 s</a:t>
            </a:r>
          </a:p>
          <a:p>
            <a:r>
              <a:rPr lang="en-US" dirty="0" smtClean="0"/>
              <a:t>R: 160 KB/s</a:t>
            </a:r>
          </a:p>
          <a:p>
            <a:r>
              <a:rPr lang="en-US" dirty="0" smtClean="0"/>
              <a:t>W: 0.25 s</a:t>
            </a:r>
          </a:p>
          <a:p>
            <a:r>
              <a:rPr lang="en-US" dirty="0" smtClean="0"/>
              <a:t>Block size: 32 KB</a:t>
            </a:r>
          </a:p>
          <a:p>
            <a:r>
              <a:rPr lang="en-US" dirty="0" smtClean="0"/>
              <a:t>Peer concurrency count: 16 +</a:t>
            </a:r>
          </a:p>
          <a:p>
            <a:r>
              <a:rPr lang="en-US" dirty="0" smtClean="0"/>
              <a:t>Linger: 4 s +</a:t>
            </a:r>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3352800" y="1142999"/>
            <a:ext cx="5283558" cy="337619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100 KB </a:t>
            </a:r>
            <a:r>
              <a:rPr lang="en-US" dirty="0" smtClean="0"/>
              <a:t>file, </a:t>
            </a:r>
            <a:r>
              <a:rPr lang="en-US" smtClean="0"/>
              <a:t>10 10K </a:t>
            </a:r>
            <a:r>
              <a:rPr lang="en-US" dirty="0" smtClean="0"/>
              <a:t>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a:t>
            </a:r>
            <a:r>
              <a:rPr lang="en-US" sz="3200" dirty="0" smtClean="0"/>
              <a:t>DHT</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a:t>
            </a:r>
            <a:r>
              <a:rPr lang="en-US" sz="3200" dirty="0" smtClean="0"/>
              <a:t>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cstate="print"/>
          <a:srcRect/>
          <a:stretch>
            <a:fillRect/>
          </a:stretch>
        </p:blipFill>
        <p:spPr bwMode="auto">
          <a:xfrm>
            <a:off x="0" y="2362200"/>
            <a:ext cx="8839199" cy="325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sp>
        <p:nvSpPr>
          <p:cNvPr id="4" name="Content Placeholder 3"/>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cstate="print"/>
          <a:srcRect/>
          <a:stretch>
            <a:fillRect/>
          </a:stretch>
        </p:blipFill>
        <p:spPr bwMode="auto">
          <a:xfrm>
            <a:off x="457200" y="1676400"/>
            <a:ext cx="8001000" cy="4750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219200" y="1676400"/>
            <a:ext cx="6096000" cy="387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a:t>
            </a:r>
            <a:r>
              <a:rPr kumimoji="0" lang="en-US" sz="3200" b="0" i="0" u="none" strike="noStrike" kern="1200" cap="none" spc="0" normalizeH="0" noProof="0" dirty="0" smtClean="0">
                <a:ln>
                  <a:noFill/>
                </a:ln>
                <a:solidFill>
                  <a:schemeClr val="tx1"/>
                </a:solidFill>
                <a:effectLst/>
                <a:uLnTx/>
                <a:uFillTx/>
                <a:latin typeface="+mn-lt"/>
                <a:ea typeface="+mn-ea"/>
                <a:cs typeface="+mn-cs"/>
              </a:rPr>
              <a:t>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4" cstate="print"/>
          <a:srcRect/>
          <a:stretch>
            <a:fillRect/>
          </a:stretch>
        </p:blipFill>
        <p:spPr bwMode="auto">
          <a:xfrm>
            <a:off x="2286000" y="3505200"/>
            <a:ext cx="4572000" cy="2744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BitTorrent’s Large File Optimizations</a:t>
            </a:r>
            <a:endParaRPr lang="en-US" dirty="0"/>
          </a:p>
        </p:txBody>
      </p:sp>
      <p:sp>
        <p:nvSpPr>
          <p:cNvPr id="3" name="Content Placeholder 2"/>
          <p:cNvSpPr>
            <a:spLocks noGrp="1"/>
          </p:cNvSpPr>
          <p:nvPr>
            <p:ph idx="1"/>
          </p:nvPr>
        </p:nvSpPr>
        <p:spPr/>
        <p:txBody>
          <a:bodyPr/>
          <a:lstStyle/>
          <a:p>
            <a:r>
              <a:rPr lang="en-US" dirty="0" smtClean="0"/>
              <a:t>Seeds limit outgoing </a:t>
            </a:r>
            <a:r>
              <a:rPr lang="en-US" dirty="0" smtClean="0"/>
              <a:t>connections</a:t>
            </a:r>
            <a:endParaRPr lang="en-US" dirty="0" smtClean="0"/>
          </a:p>
          <a:p>
            <a:r>
              <a:rPr lang="en-US" dirty="0" smtClean="0"/>
              <a:t>Favors stronger </a:t>
            </a:r>
            <a:r>
              <a:rPr lang="en-US" dirty="0" smtClean="0"/>
              <a:t>connections</a:t>
            </a:r>
            <a:endParaRPr lang="en-US" dirty="0" smtClean="0"/>
          </a:p>
          <a:p>
            <a:r>
              <a:rPr lang="en-US" dirty="0" smtClean="0"/>
              <a:t>Dedicated </a:t>
            </a:r>
            <a:r>
              <a:rPr lang="en-US" dirty="0" smtClean="0"/>
              <a:t>tracker</a:t>
            </a:r>
            <a:endParaRPr lang="en-US" dirty="0" smtClean="0"/>
          </a:p>
          <a:p>
            <a:r>
              <a:rPr lang="en-US" dirty="0" smtClean="0"/>
              <a:t>Rarest Block </a:t>
            </a:r>
            <a:r>
              <a:rPr lang="en-US" dirty="0" smtClean="0"/>
              <a:t>First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3657600" y="3276600"/>
            <a:ext cx="5172075" cy="33528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5" cstate="print"/>
          <a:srcRect/>
          <a:stretch>
            <a:fillRect/>
          </a:stretch>
        </p:blipFill>
        <p:spPr bwMode="auto">
          <a:xfrm>
            <a:off x="7497763" y="471488"/>
            <a:ext cx="919162" cy="885825"/>
          </a:xfrm>
          <a:prstGeom prst="rect">
            <a:avLst/>
          </a:prstGeom>
          <a:noFill/>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Relative frustration</a:t>
            </a:r>
          </a:p>
          <a:p>
            <a:pPr lvl="1"/>
            <a:r>
              <a:rPr lang="en-US" dirty="0" smtClean="0"/>
              <a:t>Wasted bandwidth</a:t>
            </a:r>
          </a:p>
          <a:p>
            <a:pPr lvl="1">
              <a:buNone/>
            </a:pPr>
            <a:r>
              <a:rPr lang="en-US" dirty="0" smtClean="0"/>
              <a:t>	</a:t>
            </a:r>
          </a:p>
          <a:p>
            <a:pPr lvl="1">
              <a:buNone/>
            </a:pPr>
            <a:r>
              <a:rPr lang="en-US" dirty="0" smtClean="0"/>
              <a:t>Server under-provisioned</a:t>
            </a:r>
          </a:p>
          <a:p>
            <a:pPr lvl="1">
              <a:buNone/>
            </a:pPr>
            <a:r>
              <a:rPr lang="en-US" dirty="0" smtClean="0"/>
              <a:t>Internet congestion</a:t>
            </a:r>
          </a:p>
          <a:p>
            <a:pPr lvl="1">
              <a:buNone/>
            </a:pPr>
            <a:r>
              <a:rPr lang="en-US" dirty="0" smtClean="0"/>
              <a:t>Flash crowd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Feasible transition to Peer-to-Peer download</a:t>
            </a:r>
          </a:p>
          <a:p>
            <a:r>
              <a:rPr lang="en-US" dirty="0" smtClean="0"/>
              <a:t>30 x as fast for small files (flash crowd)</a:t>
            </a:r>
          </a:p>
          <a:p>
            <a:r>
              <a:rPr lang="en-US" dirty="0" smtClean="0"/>
              <a:t>20x as fast for web pages</a:t>
            </a:r>
          </a:p>
          <a:p>
            <a:r>
              <a:rPr lang="en-US" dirty="0" smtClean="0"/>
              <a:t>Reduces load on the server</a:t>
            </a:r>
          </a:p>
          <a:p>
            <a:r>
              <a:rPr lang="en-US" dirty="0" smtClean="0"/>
              <a:t>Make swarming more usable/adoptable</a:t>
            </a:r>
          </a:p>
          <a:p>
            <a:pPr lvl="1">
              <a:buNone/>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a:t>
            </a:r>
            <a:r>
              <a:rPr lang="en-US" dirty="0" smtClean="0"/>
              <a:t>configuration</a:t>
            </a:r>
            <a:endParaRPr lang="en-US" dirty="0" smtClean="0"/>
          </a:p>
          <a:p>
            <a:r>
              <a:rPr lang="en-US" dirty="0" smtClean="0"/>
              <a:t>Easy for client </a:t>
            </a:r>
            <a:r>
              <a:rPr lang="en-US" dirty="0" smtClean="0"/>
              <a:t>use</a:t>
            </a:r>
            <a:endParaRPr lang="en-US" dirty="0" smtClean="0"/>
          </a:p>
          <a:p>
            <a:r>
              <a:rPr lang="en-US" dirty="0" smtClean="0"/>
              <a:t>No extra dedicated </a:t>
            </a:r>
            <a:r>
              <a:rPr lang="en-US" dirty="0" smtClean="0"/>
              <a:t>hardware</a:t>
            </a:r>
            <a:endParaRPr lang="en-US" dirty="0" smtClean="0"/>
          </a:p>
          <a:p>
            <a:r>
              <a:rPr lang="en-US" dirty="0" smtClean="0"/>
              <a:t>Work for small </a:t>
            </a:r>
            <a:r>
              <a:rPr lang="en-US" dirty="0" smtClean="0"/>
              <a:t>files</a:t>
            </a:r>
            <a:endParaRPr lang="en-US" dirty="0" smtClean="0"/>
          </a:p>
          <a:p>
            <a:r>
              <a:rPr lang="en-US" dirty="0" smtClean="0"/>
              <a:t>Non </a:t>
            </a:r>
            <a:r>
              <a:rPr lang="en-US" dirty="0" smtClean="0"/>
              <a:t>intrusive</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Improve DHT performance</a:t>
            </a:r>
          </a:p>
          <a:p>
            <a:r>
              <a:rPr lang="en-US" dirty="0" smtClean="0"/>
              <a:t>Improve automatic swarming for large files</a:t>
            </a:r>
          </a:p>
          <a:p>
            <a:r>
              <a:rPr lang="en-US" dirty="0" smtClean="0"/>
              <a:t>General performance tuning and dynamic selection of parameters</a:t>
            </a:r>
          </a:p>
          <a:p>
            <a:pPr lvl="1"/>
            <a:r>
              <a:rPr lang="en-US" dirty="0" smtClean="0"/>
              <a:t>Better use of the DHT</a:t>
            </a:r>
          </a:p>
          <a:p>
            <a:pPr lvl="1"/>
            <a:r>
              <a:rPr lang="en-US" dirty="0" smtClean="0"/>
              <a:t>Staleness</a:t>
            </a:r>
          </a:p>
          <a:p>
            <a:r>
              <a:rPr lang="en-US" dirty="0" smtClean="0"/>
              <a:t>BitTorrent features</a:t>
            </a:r>
          </a:p>
          <a:p>
            <a:pPr lvl="1"/>
            <a:r>
              <a:rPr lang="en-US" dirty="0" smtClean="0"/>
              <a:t>Validate Integrity</a:t>
            </a:r>
          </a:p>
          <a:p>
            <a:pPr lvl="1"/>
            <a:r>
              <a:rPr lang="en-US" dirty="0" smtClean="0"/>
              <a:t>Incentives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a:bodyPr>
          <a:lstStyle/>
          <a:p>
            <a:r>
              <a:rPr lang="en-US" dirty="0" smtClean="0"/>
              <a:t>Wait</a:t>
            </a:r>
            <a:endParaRPr lang="en-US" dirty="0" smtClean="0"/>
          </a:p>
          <a:p>
            <a:r>
              <a:rPr lang="en-US" dirty="0" smtClean="0"/>
              <a:t>Parallel download </a:t>
            </a:r>
            <a:r>
              <a:rPr lang="en-US" dirty="0" smtClean="0"/>
              <a:t>manager</a:t>
            </a:r>
            <a:endParaRPr lang="en-US" dirty="0" smtClean="0"/>
          </a:p>
          <a:p>
            <a:r>
              <a:rPr lang="en-US" dirty="0" smtClean="0"/>
              <a:t>Add a local caching </a:t>
            </a:r>
            <a:r>
              <a:rPr lang="en-US" dirty="0" smtClean="0"/>
              <a:t>proxy</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3200400" y="228600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a:t>
            </a:r>
            <a:r>
              <a:rPr lang="en-US" dirty="0" smtClean="0"/>
              <a:t>bandwidth</a:t>
            </a:r>
            <a:endParaRPr lang="en-US" dirty="0" smtClean="0"/>
          </a:p>
          <a:p>
            <a:r>
              <a:rPr lang="en-US" dirty="0" smtClean="0"/>
              <a:t>Rent a CDN</a:t>
            </a:r>
          </a:p>
          <a:p>
            <a:r>
              <a:rPr lang="en-US" dirty="0" smtClean="0"/>
              <a:t>Turn to P2P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BitTorrent</a:t>
            </a:r>
          </a:p>
          <a:p>
            <a:pPr lvl="1"/>
            <a:r>
              <a:rPr lang="en-US" dirty="0" smtClean="0"/>
              <a:t>Create + host BitTorrent </a:t>
            </a:r>
            <a:r>
              <a:rPr lang="en-US" dirty="0" smtClean="0"/>
              <a:t>File</a:t>
            </a:r>
            <a:endParaRPr lang="en-US" dirty="0" smtClean="0"/>
          </a:p>
          <a:p>
            <a:pPr lvl="1"/>
            <a:r>
              <a:rPr lang="en-US" dirty="0" smtClean="0"/>
              <a:t>Run a </a:t>
            </a:r>
            <a:r>
              <a:rPr lang="en-US" dirty="0" smtClean="0"/>
              <a:t>tracker</a:t>
            </a:r>
            <a:endParaRPr lang="en-US" dirty="0" smtClean="0"/>
          </a:p>
          <a:p>
            <a:pPr lvl="1"/>
            <a:r>
              <a:rPr lang="en-US" dirty="0" smtClean="0"/>
              <a:t>Peers download and share blocks (efficiently</a:t>
            </a:r>
            <a:r>
              <a:rPr lang="en-US" dirty="0" smtClean="0"/>
              <a:t>)</a:t>
            </a:r>
            <a:endParaRPr lang="en-US" dirty="0" smtClean="0"/>
          </a:p>
          <a:p>
            <a:pPr lvl="1"/>
            <a:r>
              <a:rPr lang="en-US" dirty="0" smtClean="0"/>
              <a:t>Works well for large popular </a:t>
            </a:r>
            <a:r>
              <a:rPr lang="en-US" dirty="0" smtClean="0"/>
              <a:t>files</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BitTorrent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a:bodyPr>
          <a:lstStyle/>
          <a:p>
            <a:r>
              <a:rPr lang="en-US" dirty="0" smtClean="0"/>
              <a:t>Server </a:t>
            </a:r>
            <a:r>
              <a:rPr lang="en-US" dirty="0" smtClean="0"/>
              <a:t>side</a:t>
            </a:r>
            <a:endParaRPr lang="en-US" dirty="0" smtClean="0"/>
          </a:p>
          <a:p>
            <a:pPr lvl="1"/>
            <a:r>
              <a:rPr lang="en-US" dirty="0" smtClean="0"/>
              <a:t>Per File</a:t>
            </a:r>
          </a:p>
          <a:p>
            <a:pPr lvl="1"/>
            <a:r>
              <a:rPr lang="en-US" dirty="0" smtClean="0"/>
              <a:t>Have to provide traditional </a:t>
            </a:r>
            <a:r>
              <a:rPr lang="en-US" dirty="0" smtClean="0"/>
              <a:t>anyway</a:t>
            </a:r>
            <a:endParaRPr lang="en-US" dirty="0" smtClean="0"/>
          </a:p>
          <a:p>
            <a:pPr lvl="2"/>
            <a:r>
              <a:rPr lang="en-US" dirty="0" smtClean="0"/>
              <a:t>Lack of clients.</a:t>
            </a:r>
          </a:p>
          <a:p>
            <a:pPr lvl="1"/>
            <a:r>
              <a:rPr lang="en-US" dirty="0" smtClean="0"/>
              <a:t>Stigma</a:t>
            </a:r>
            <a:endParaRPr lang="en-US" dirty="0" smtClean="0"/>
          </a:p>
          <a:p>
            <a:pPr lvl="1"/>
            <a:r>
              <a:rPr lang="en-US" dirty="0" smtClean="0"/>
              <a:t>Extra </a:t>
            </a:r>
            <a:r>
              <a:rPr lang="en-US" dirty="0" smtClean="0"/>
              <a:t>maintenance</a:t>
            </a:r>
            <a:endParaRPr lang="en-US" dirty="0" smtClean="0"/>
          </a:p>
          <a:p>
            <a:pPr lvl="1"/>
            <a:r>
              <a:rPr lang="en-US" dirty="0" smtClean="0"/>
              <a:t>Large </a:t>
            </a:r>
            <a:r>
              <a:rPr lang="en-US" dirty="0" smtClean="0"/>
              <a:t>Files</a:t>
            </a:r>
            <a:endParaRPr lang="en-US" dirty="0" smtClean="0"/>
          </a:p>
          <a:p>
            <a:pPr lvl="1"/>
            <a:r>
              <a:rPr lang="en-US" dirty="0" smtClean="0"/>
              <a:t>Unknown </a:t>
            </a:r>
            <a:r>
              <a:rPr lang="en-US" dirty="0" smtClean="0"/>
              <a:t>demand</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a:t>
            </a:r>
            <a:r>
              <a:rPr lang="en-US" dirty="0" smtClean="0"/>
              <a:t>file</a:t>
            </a:r>
            <a:endParaRPr lang="en-US" dirty="0" smtClean="0"/>
          </a:p>
          <a:p>
            <a:pPr lvl="2"/>
            <a:r>
              <a:rPr lang="en-US" dirty="0" smtClean="0"/>
              <a:t>Small files</a:t>
            </a:r>
          </a:p>
          <a:p>
            <a:pPr lvl="1"/>
            <a:r>
              <a:rPr lang="en-US" dirty="0" smtClean="0"/>
              <a:t>Technical expertise</a:t>
            </a:r>
          </a:p>
          <a:p>
            <a:pPr lvl="1"/>
            <a:r>
              <a:rPr lang="en-US" dirty="0" smtClean="0"/>
              <a:t>Not </a:t>
            </a:r>
            <a:r>
              <a:rPr lang="en-US" dirty="0" smtClean="0"/>
              <a:t>integrated</a:t>
            </a:r>
            <a:endParaRPr lang="en-US" dirty="0" smtClean="0"/>
          </a:p>
          <a:p>
            <a:pPr lvl="2"/>
            <a:r>
              <a:rPr lang="en-US" dirty="0" smtClean="0"/>
              <a:t>Manual</a:t>
            </a:r>
            <a:endParaRPr lang="en-US" dirty="0" smtClean="0"/>
          </a:p>
          <a:p>
            <a:pPr lvl="2"/>
            <a:r>
              <a:rPr lang="en-US" dirty="0" smtClean="0"/>
              <a:t>Not HTTP </a:t>
            </a:r>
            <a:r>
              <a:rPr lang="en-US" dirty="0" smtClean="0"/>
              <a:t>optimized</a:t>
            </a:r>
            <a:endParaRPr lang="en-US" dirty="0" smtClean="0"/>
          </a:p>
          <a:p>
            <a:pPr lvl="1"/>
            <a:r>
              <a:rPr lang="en-US" dirty="0" smtClean="0"/>
              <a:t>Often slower than client-server</a:t>
            </a:r>
          </a:p>
          <a:p>
            <a:pPr lvl="2"/>
            <a:r>
              <a:rPr lang="en-US" dirty="0" smtClean="0"/>
              <a:t>Costs time</a:t>
            </a:r>
          </a:p>
          <a:p>
            <a:pPr lvl="3"/>
            <a:r>
              <a:rPr lang="en-US" dirty="0" err="1" smtClean="0"/>
              <a:t>Warmup</a:t>
            </a:r>
            <a:r>
              <a:rPr lang="en-US" dirty="0" smtClean="0"/>
              <a:t> phase</a:t>
            </a:r>
          </a:p>
          <a:p>
            <a:pPr lvl="3"/>
            <a:r>
              <a:rPr lang="en-US" dirty="0" smtClean="0"/>
              <a:t>Not enough seeds</a:t>
            </a:r>
            <a:endParaRPr lang="en-US" dirty="0" smtClean="0"/>
          </a:p>
          <a:p>
            <a:pPr lvl="1"/>
            <a:r>
              <a:rPr lang="en-US" dirty="0" smtClean="0"/>
              <a:t>Not </a:t>
            </a:r>
            <a:r>
              <a:rPr lang="en-US" dirty="0" smtClean="0"/>
              <a:t>available</a:t>
            </a:r>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4886864" y="1219200"/>
            <a:ext cx="4257136"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755</Words>
  <Application>Microsoft Office PowerPoint</Application>
  <PresentationFormat>On-screen Show (4:3)</PresentationFormat>
  <Paragraphs>209</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Making Today’s Internet Faster</vt:lpstr>
      <vt:lpstr>Fast download</vt:lpstr>
      <vt:lpstr>Slow downloads</vt:lpstr>
      <vt:lpstr>Your options</vt:lpstr>
      <vt:lpstr>Server options</vt:lpstr>
      <vt:lpstr>CDN can fail</vt:lpstr>
      <vt:lpstr>Turn to P2P</vt:lpstr>
      <vt:lpstr>BitTorrent downsides</vt:lpstr>
      <vt:lpstr>BitTorrent downsides</vt:lpstr>
      <vt:lpstr>Related Work</vt:lpstr>
      <vt:lpstr>Automatic Swarming</vt:lpstr>
      <vt:lpstr>Automatic Swarming -- Goals</vt:lpstr>
      <vt:lpstr>Monitoring Downloads</vt:lpstr>
      <vt:lpstr>Finding Peers</vt:lpstr>
      <vt:lpstr>P2P Delivery</vt:lpstr>
      <vt:lpstr>P2P Sharing</vt:lpstr>
      <vt:lpstr>Methodology</vt:lpstr>
      <vt:lpstr>Methodology</vt:lpstr>
      <vt:lpstr>Scalability Test</vt:lpstr>
      <vt:lpstr>Performance – Client-Server</vt:lpstr>
      <vt:lpstr>Performance – Automatic Swarming</vt:lpstr>
      <vt:lpstr>Automatic Swarming –  Transition Cause</vt:lpstr>
      <vt:lpstr>Comparison</vt:lpstr>
      <vt:lpstr>Optimal Parameter Values</vt:lpstr>
      <vt:lpstr>Full web Page</vt:lpstr>
      <vt:lpstr>Multiple Files Versus Client-Server</vt:lpstr>
      <vt:lpstr>Linger Time</vt:lpstr>
      <vt:lpstr>With Large Files</vt:lpstr>
      <vt:lpstr>BitTorrent’s Large File Optimizations</vt:lpstr>
      <vt:lpstr>Conclusion</vt:lpstr>
      <vt:lpstr>Automatic Swarming -- Goals</vt:lpstr>
      <vt:lpstr>Future Work</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packrd</cp:lastModifiedBy>
  <cp:revision>731</cp:revision>
  <dcterms:created xsi:type="dcterms:W3CDTF">2010-03-26T23:37:09Z</dcterms:created>
  <dcterms:modified xsi:type="dcterms:W3CDTF">2010-04-13T22:21:52Z</dcterms:modified>
</cp:coreProperties>
</file>