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4" r:id="rId3"/>
    <p:sldId id="263" r:id="rId4"/>
    <p:sldId id="257" r:id="rId5"/>
    <p:sldId id="258" r:id="rId6"/>
    <p:sldId id="259" r:id="rId7"/>
    <p:sldId id="260" r:id="rId8"/>
    <p:sldId id="282" r:id="rId9"/>
    <p:sldId id="261" r:id="rId10"/>
    <p:sldId id="283" r:id="rId11"/>
    <p:sldId id="287" r:id="rId12"/>
    <p:sldId id="262" r:id="rId13"/>
    <p:sldId id="293" r:id="rId14"/>
    <p:sldId id="288" r:id="rId15"/>
    <p:sldId id="265" r:id="rId16"/>
    <p:sldId id="266" r:id="rId17"/>
    <p:sldId id="267" r:id="rId18"/>
    <p:sldId id="286" r:id="rId19"/>
    <p:sldId id="285" r:id="rId20"/>
    <p:sldId id="302" r:id="rId21"/>
    <p:sldId id="268" r:id="rId22"/>
    <p:sldId id="269" r:id="rId23"/>
    <p:sldId id="303" r:id="rId24"/>
    <p:sldId id="281" r:id="rId25"/>
    <p:sldId id="270" r:id="rId26"/>
    <p:sldId id="271" r:id="rId27"/>
    <p:sldId id="272" r:id="rId28"/>
    <p:sldId id="273" r:id="rId29"/>
    <p:sldId id="274" r:id="rId30"/>
    <p:sldId id="275" r:id="rId31"/>
    <p:sldId id="276" r:id="rId32"/>
    <p:sldId id="277" r:id="rId33"/>
    <p:sldId id="290" r:id="rId34"/>
    <p:sldId id="278" r:id="rId35"/>
    <p:sldId id="294" r:id="rId36"/>
    <p:sldId id="279" r:id="rId37"/>
    <p:sldId id="298" r:id="rId38"/>
    <p:sldId id="295" r:id="rId39"/>
    <p:sldId id="296" r:id="rId40"/>
    <p:sldId id="297" r:id="rId41"/>
    <p:sldId id="301" r:id="rId42"/>
    <p:sldId id="280" r:id="rId43"/>
    <p:sldId id="300" r:id="rId44"/>
    <p:sldId id="29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73690" autoAdjust="0"/>
  </p:normalViewPr>
  <p:slideViewPr>
    <p:cSldViewPr>
      <p:cViewPr varScale="1">
        <p:scale>
          <a:sx n="82" d="100"/>
          <a:sy n="82" d="100"/>
        </p:scale>
        <p:origin x="-173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more general problem is that when downloading typical files from the</a:t>
            </a:r>
            <a:r>
              <a:rPr lang="en-US" baseline="0" dirty="0" smtClean="0"/>
              <a:t> Internet, </a:t>
            </a:r>
            <a:r>
              <a:rPr lang="en-US" baseline="0" dirty="0" err="1" smtClean="0"/>
              <a:t>Bittorrent</a:t>
            </a:r>
            <a:r>
              <a:rPr lang="en-US" baseline="0" dirty="0" smtClean="0"/>
              <a:t> cannot come to your aid.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only go to P2P when necessary</a:t>
            </a:r>
            <a:r>
              <a:rPr lang="en-US" baseline="0" dirty="0" smtClean="0"/>
              <a:t> (try to always be as fast as normal download).</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your</a:t>
            </a:r>
            <a:r>
              <a:rPr lang="en-US" baseline="0" dirty="0" smtClean="0"/>
              <a:t> fault.</a:t>
            </a:r>
          </a:p>
          <a:p>
            <a:r>
              <a:rPr lang="en-US" baseline="0" dirty="0" smtClean="0"/>
              <a:t>Defense dream.</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Because it</a:t>
            </a:r>
            <a:r>
              <a:rPr lang="en-US" baseline="0" dirty="0" smtClean="0"/>
              <a:t> only affected at most the first few,  because after that the server became saturated and T would always fire first.</a:t>
            </a:r>
          </a:p>
          <a:p>
            <a:endParaRPr lang="en-US" baseline="0" dirty="0" smtClean="0"/>
          </a:p>
          <a:p>
            <a:r>
              <a:rPr lang="en-US" baseline="0" dirty="0" smtClean="0"/>
              <a:t>Probably want that “other” graph in here, too, then, to show “oh it’s all 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*wish* I could conclude it worked well for larger files, too, but I guess I can’t say </a:t>
            </a:r>
            <a:r>
              <a:rPr lang="en-US" smtClean="0"/>
              <a:t>that.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a:t>
            </a:r>
            <a:r>
              <a:rPr lang="en-US" dirty="0" err="1" smtClean="0"/>
              <a:t>sourceforge</a:t>
            </a:r>
            <a:r>
              <a:rPr lang="en-US" dirty="0" smtClean="0"/>
              <a:t> download</a:t>
            </a:r>
          </a:p>
          <a:p>
            <a:r>
              <a:rPr lang="en-US" dirty="0" smtClean="0"/>
              <a:t>Two proxy instances</a:t>
            </a:r>
          </a:p>
          <a:p>
            <a:r>
              <a:rPr lang="en-US" dirty="0" smtClean="0"/>
              <a:t>One has it</a:t>
            </a:r>
          </a:p>
          <a:p>
            <a:r>
              <a:rPr lang="en-US" dirty="0" smtClean="0"/>
              <a:t>One fresh one that can get it from the other</a:t>
            </a:r>
          </a:p>
          <a:p>
            <a:r>
              <a:rPr lang="en-US" dirty="0" smtClean="0"/>
              <a:t>Download it from the fresh one straight.</a:t>
            </a:r>
          </a:p>
          <a:p>
            <a:endParaRPr lang="en-US" dirty="0" smtClean="0"/>
          </a:p>
          <a:p>
            <a:r>
              <a:rPr lang="en-US" dirty="0" smtClean="0"/>
              <a:t>Compare speeds.</a:t>
            </a:r>
          </a:p>
          <a:p>
            <a:r>
              <a:rPr lang="en-US" dirty="0" smtClean="0"/>
              <a:t>Better be something big,</a:t>
            </a:r>
            <a:r>
              <a:rPr lang="en-US" baseline="0" dirty="0" smtClean="0"/>
              <a:t> I suppose.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immediately effective:</a:t>
            </a:r>
          </a:p>
          <a:p>
            <a:pPr lvl="1"/>
            <a:r>
              <a:rPr lang="en-US" dirty="0" smtClean="0"/>
              <a:t>Low bandwidth server.</a:t>
            </a:r>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still slow enough for small files that it’s worth it to just</a:t>
            </a:r>
            <a:r>
              <a:rPr lang="en-US" baseline="0" dirty="0" smtClean="0"/>
              <a:t> wait typically.  We could do some more work there.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and disks (?)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p>
          <a:p>
            <a:pPr lvl="2"/>
            <a:r>
              <a:rPr lang="en-US" dirty="0" smtClean="0"/>
              <a:t>Costs time</a:t>
            </a:r>
          </a:p>
          <a:p>
            <a:pPr lvl="3"/>
            <a:r>
              <a:rPr lang="en-US" dirty="0" err="1" smtClean="0"/>
              <a:t>Warmup</a:t>
            </a:r>
            <a:r>
              <a:rPr lang="en-US" dirty="0" smtClean="0"/>
              <a:t> phase.</a:t>
            </a:r>
          </a:p>
          <a:p>
            <a:pPr lvl="3"/>
            <a:r>
              <a:rPr lang="en-US" dirty="0" smtClean="0"/>
              <a:t>Transition.</a:t>
            </a:r>
          </a:p>
          <a:p>
            <a:pPr lvl="1"/>
            <a:r>
              <a:rPr lang="en-US" dirty="0" smtClean="0"/>
              <a:t>Not available.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 (chicken/egg).</a:t>
            </a:r>
          </a:p>
          <a:p>
            <a:r>
              <a:rPr lang="en-US" dirty="0" smtClean="0"/>
              <a:t>Clients aren’t configured to use HTTP well.</a:t>
            </a:r>
          </a:p>
        </p:txBody>
      </p:sp>
      <p:pic>
        <p:nvPicPr>
          <p:cNvPr id="1026" name="Picture 2"/>
          <p:cNvPicPr>
            <a:picLocks noChangeAspect="1" noChangeArrowheads="1"/>
          </p:cNvPicPr>
          <p:nvPr/>
        </p:nvPicPr>
        <p:blipFill>
          <a:blip r:embed="rId3" cstate="print"/>
          <a:srcRect/>
          <a:stretch>
            <a:fillRect/>
          </a:stretch>
        </p:blipFill>
        <p:spPr bwMode="auto">
          <a:xfrm>
            <a:off x="4572000" y="228600"/>
            <a:ext cx="4611897"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swarming more adoptable.</a:t>
            </a:r>
          </a:p>
          <a:p>
            <a:r>
              <a:rPr lang="en-US" dirty="0" smtClean="0"/>
              <a:t>Scalability/cost effectiveness of </a:t>
            </a:r>
            <a:r>
              <a:rPr lang="en-US" dirty="0" err="1" smtClean="0"/>
              <a:t>BitTorrent</a:t>
            </a:r>
            <a:r>
              <a:rPr lang="en-US" dirty="0" smtClean="0"/>
              <a:t>.</a:t>
            </a:r>
          </a:p>
          <a:p>
            <a:r>
              <a:rPr lang="en-US" dirty="0" smtClean="0"/>
              <a:t>Overcome deficiencies.</a:t>
            </a:r>
          </a:p>
          <a:p>
            <a:r>
              <a:rPr lang="en-US" dirty="0" smtClean="0"/>
              <a:t>More situations.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hardware.</a:t>
            </a:r>
          </a:p>
          <a:p>
            <a:r>
              <a:rPr lang="en-US" dirty="0" smtClean="0"/>
              <a:t>Work for small files.</a:t>
            </a:r>
          </a:p>
          <a:p>
            <a:r>
              <a:rPr lang="en-US" dirty="0" smtClean="0"/>
              <a:t>Non intrusive</a:t>
            </a:r>
          </a:p>
          <a:p>
            <a:pPr lvl="1"/>
            <a:r>
              <a:rPr lang="en-US" dirty="0" smtClean="0"/>
              <a:t>Don’t cache other people’s files.</a:t>
            </a:r>
          </a:p>
          <a:p>
            <a:pPr lvl="1"/>
            <a:r>
              <a:rPr lang="en-US" dirty="0" smtClean="0"/>
              <a:t>Legal.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Peer-to-Peer download if it becomes slow.</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cstate="print"/>
          <a:srcRect/>
          <a:stretch>
            <a:fillRect/>
          </a:stretch>
        </p:blipFill>
        <p:spPr bwMode="auto">
          <a:xfrm>
            <a:off x="381000" y="1600200"/>
            <a:ext cx="3709988" cy="221561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495800" y="1828800"/>
            <a:ext cx="3944678" cy="1871663"/>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2590800" y="4191000"/>
            <a:ext cx="370171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p>
          <a:p>
            <a:r>
              <a:rPr lang="en-US" dirty="0" smtClean="0"/>
              <a:t>Last block problem</a:t>
            </a:r>
          </a:p>
          <a:p>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4419600" y="4191000"/>
            <a:ext cx="5127700" cy="2667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err="1" smtClean="0"/>
              <a:t>PlanetLab</a:t>
            </a:r>
            <a:endParaRPr lang="en-US" dirty="0" smtClean="0"/>
          </a:p>
          <a:p>
            <a:r>
              <a:rPr lang="en-US" dirty="0" smtClean="0"/>
              <a:t>Private </a:t>
            </a:r>
            <a:r>
              <a:rPr lang="en-US" dirty="0" err="1" smtClean="0"/>
              <a:t>OpenDHT</a:t>
            </a:r>
            <a:endParaRPr lang="en-US" dirty="0" smtClean="0"/>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114800" y="1447800"/>
            <a:ext cx="4762500" cy="2381250"/>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3733800" y="3886200"/>
            <a:ext cx="3962399" cy="2412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Run until finish.</a:t>
            </a:r>
          </a:p>
          <a:p>
            <a:r>
              <a:rPr lang="en-US" dirty="0" smtClean="0"/>
              <a:t>Repeat 3x.</a:t>
            </a:r>
          </a:p>
          <a:p>
            <a:r>
              <a:rPr lang="en-US" dirty="0" smtClean="0"/>
              <a:t>Graph percentiles of: </a:t>
            </a:r>
          </a:p>
          <a:p>
            <a:pPr lvl="1"/>
            <a:r>
              <a:rPr lang="en-US" dirty="0" smtClean="0"/>
              <a:t>download times</a:t>
            </a:r>
          </a:p>
          <a:p>
            <a:pPr lvl="1"/>
            <a:r>
              <a:rPr lang="en-US" dirty="0" smtClean="0"/>
              <a:t>DHT response times</a:t>
            </a:r>
          </a:p>
          <a:p>
            <a:pPr lvl="1"/>
            <a:r>
              <a:rPr lang="en-US" dirty="0" smtClean="0"/>
              <a:t>causes for transitioning to P2P</a:t>
            </a:r>
          </a:p>
          <a:p>
            <a:r>
              <a:rPr lang="en-US" dirty="0" smtClean="0"/>
              <a:t>BYU server </a:t>
            </a:r>
          </a:p>
          <a:p>
            <a:pPr lvl="1"/>
            <a:r>
              <a:rPr lang="en-US" dirty="0" smtClean="0"/>
              <a:t>256 KB/s</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7924800" y="35052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3525" y="2438400"/>
            <a:ext cx="9172875" cy="3500438"/>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peers.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latency of 5.2 seconds.</a:t>
            </a:r>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Swarming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95400" y="2057400"/>
            <a:ext cx="6600825"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2000" y="1447800"/>
            <a:ext cx="7620000" cy="4564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r>
              <a:rPr lang="en-US" dirty="0" smtClean="0"/>
              <a:t>1000 peers at 15/second (66 seconds).</a:t>
            </a:r>
          </a:p>
          <a:p>
            <a:r>
              <a:rPr lang="en-US" dirty="0" smtClean="0"/>
              <a:t>100 KB file, 100 KB block size, </a:t>
            </a:r>
            <a:r>
              <a:rPr lang="en-US" dirty="0" err="1" smtClean="0"/>
              <a:t>conn</a:t>
            </a:r>
            <a:r>
              <a:rPr lang="en-US" dirty="0" smtClean="0"/>
              <a:t>. Limit 5, R 128 KB/s, T 1s, W 2s, Linger 20 s.</a:t>
            </a:r>
          </a:p>
          <a:p>
            <a:endParaRPr lang="en-US" dirty="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860442" y="1600200"/>
            <a:ext cx="4292958" cy="2743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0" y="1905000"/>
            <a:ext cx="9068851" cy="3605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sp>
        <p:nvSpPr>
          <p:cNvPr id="5" name="Content Placeholder 2"/>
          <p:cNvSpPr>
            <a:spLocks noGrp="1"/>
          </p:cNvSpPr>
          <p:nvPr>
            <p:ph idx="1"/>
          </p:nvPr>
        </p:nvSpPr>
        <p:spPr>
          <a:xfrm>
            <a:off x="457200" y="5334000"/>
            <a:ext cx="8229600" cy="1249363"/>
          </a:xfrm>
        </p:spPr>
        <p:txBody>
          <a:bodyPr/>
          <a:lstStyle/>
          <a:p>
            <a:r>
              <a:rPr lang="en-US" dirty="0" smtClean="0"/>
              <a:t>Lower is better</a:t>
            </a:r>
          </a:p>
        </p:txBody>
      </p:sp>
      <p:pic>
        <p:nvPicPr>
          <p:cNvPr id="4098" name="Picture 2"/>
          <p:cNvPicPr>
            <a:picLocks noChangeAspect="1" noChangeArrowheads="1"/>
          </p:cNvPicPr>
          <p:nvPr/>
        </p:nvPicPr>
        <p:blipFill>
          <a:blip r:embed="rId3" cstate="print"/>
          <a:srcRect/>
          <a:stretch>
            <a:fillRect/>
          </a:stretch>
        </p:blipFill>
        <p:spPr bwMode="auto">
          <a:xfrm>
            <a:off x="304800" y="2362200"/>
            <a:ext cx="4200939" cy="241554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648200" y="2286000"/>
            <a:ext cx="43164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990600" y="1143000"/>
            <a:ext cx="6496050" cy="432797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Varying W</a:t>
            </a:r>
            <a:endParaRPr lang="en-US" dirty="0"/>
          </a:p>
        </p:txBody>
      </p:sp>
      <p:sp>
        <p:nvSpPr>
          <p:cNvPr id="4" name="Content Placeholder 2"/>
          <p:cNvSpPr>
            <a:spLocks noGrp="1"/>
          </p:cNvSpPr>
          <p:nvPr>
            <p:ph idx="1"/>
          </p:nvPr>
        </p:nvSpPr>
        <p:spPr>
          <a:xfrm>
            <a:off x="457200" y="5334000"/>
            <a:ext cx="8229600" cy="1249363"/>
          </a:xfrm>
        </p:spPr>
        <p:txBody>
          <a:bodyPr>
            <a:normAutofit fontScale="70000" lnSpcReduction="20000"/>
          </a:bodyPr>
          <a:lstStyle/>
          <a:p>
            <a:r>
              <a:rPr lang="en-US" dirty="0" smtClean="0"/>
              <a:t>Best time was 17 seconds with W at 0.25 seconds.</a:t>
            </a:r>
          </a:p>
          <a:p>
            <a:r>
              <a:rPr lang="en-US" dirty="0" smtClean="0"/>
              <a:t>Rest about 25 seconds.</a:t>
            </a:r>
          </a:p>
          <a:p>
            <a:r>
              <a:rPr lang="en-US" dirty="0" smtClean="0"/>
              <a:t>Lower is better, causes quicker transition, but not much difference.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sp>
        <p:nvSpPr>
          <p:cNvPr id="4" name="Content Placeholder 3"/>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457200" y="1676400"/>
            <a:ext cx="8001000" cy="475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sp>
        <p:nvSpPr>
          <p:cNvPr id="4" name="Content Placeholder 2"/>
          <p:cNvSpPr txBox="1">
            <a:spLocks/>
          </p:cNvSpPr>
          <p:nvPr/>
        </p:nvSpPr>
        <p:spPr>
          <a:xfrm>
            <a:off x="533400" y="5608637"/>
            <a:ext cx="8229600" cy="1249363"/>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10.6 seconds for 32 KB blocks.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Connection limit was 5,</a:t>
            </a:r>
            <a:r>
              <a:rPr kumimoji="0" lang="en-US" sz="3200" b="0" i="0" u="none" strike="noStrike" kern="1200" cap="none" spc="0" normalizeH="0" noProof="0" dirty="0" smtClean="0">
                <a:ln>
                  <a:noFill/>
                </a:ln>
                <a:solidFill>
                  <a:schemeClr val="tx1"/>
                </a:solidFill>
                <a:effectLst/>
                <a:uLnTx/>
                <a:uFillTx/>
                <a:latin typeface="+mn-lt"/>
                <a:ea typeface="+mn-ea"/>
                <a:cs typeface="+mn-cs"/>
              </a:rPr>
              <a:t> so all blocks in parallel.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314" name="Picture 2"/>
          <p:cNvPicPr>
            <a:picLocks noChangeAspect="1" noChangeArrowheads="1"/>
          </p:cNvPicPr>
          <p:nvPr/>
        </p:nvPicPr>
        <p:blipFill>
          <a:blip r:embed="rId3" cstate="print"/>
          <a:srcRect/>
          <a:stretch>
            <a:fillRect/>
          </a:stretch>
        </p:blipFill>
        <p:spPr bwMode="auto">
          <a:xfrm>
            <a:off x="1295400" y="1371600"/>
            <a:ext cx="621446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a:xfrm>
            <a:off x="457200" y="5456237"/>
            <a:ext cx="8229600" cy="1401763"/>
          </a:xfrm>
        </p:spPr>
        <p:txBody>
          <a:bodyPr/>
          <a:lstStyle/>
          <a:p>
            <a:r>
              <a:rPr lang="en-US" dirty="0" smtClean="0"/>
              <a:t>30 MB file.</a:t>
            </a:r>
          </a:p>
        </p:txBody>
      </p:sp>
      <p:pic>
        <p:nvPicPr>
          <p:cNvPr id="15362" name="Picture 2"/>
          <p:cNvPicPr>
            <a:picLocks noChangeAspect="1" noChangeArrowheads="1"/>
          </p:cNvPicPr>
          <p:nvPr/>
        </p:nvPicPr>
        <p:blipFill>
          <a:blip r:embed="rId2" cstate="print"/>
          <a:srcRect/>
          <a:stretch>
            <a:fillRect/>
          </a:stretch>
        </p:blipFill>
        <p:spPr bwMode="auto">
          <a:xfrm>
            <a:off x="990600" y="1143000"/>
            <a:ext cx="6629400" cy="4447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BitTorrent’s</a:t>
            </a:r>
            <a:r>
              <a:rPr lang="en-US" dirty="0" smtClean="0"/>
              <a:t>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stronger connections.</a:t>
            </a:r>
          </a:p>
          <a:p>
            <a:r>
              <a:rPr lang="en-US" dirty="0" smtClean="0"/>
              <a:t>Dedicated tracker.</a:t>
            </a:r>
          </a:p>
          <a:p>
            <a:r>
              <a:rPr lang="en-US" dirty="0" smtClean="0"/>
              <a:t>Rarest Block First.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Feasible transition.</a:t>
            </a:r>
          </a:p>
          <a:p>
            <a:r>
              <a:rPr lang="en-US" dirty="0" smtClean="0"/>
              <a:t>Feasible swarming download.</a:t>
            </a:r>
          </a:p>
          <a:p>
            <a:pPr lvl="1"/>
            <a:r>
              <a:rPr lang="en-US" dirty="0" smtClean="0"/>
              <a:t>30 x as fast for small files (flash flood).</a:t>
            </a:r>
          </a:p>
          <a:p>
            <a:pPr lvl="1"/>
            <a:r>
              <a:rPr lang="en-US" dirty="0" smtClean="0"/>
              <a:t>Backs off server</a:t>
            </a:r>
          </a:p>
          <a:p>
            <a:r>
              <a:rPr lang="en-US" dirty="0" smtClean="0"/>
              <a:t>Make swarming more usable/adoptable</a:t>
            </a:r>
          </a:p>
          <a:p>
            <a:pPr lvl="1"/>
            <a:r>
              <a:rPr lang="en-US" dirty="0" smtClean="0"/>
              <a:t>Small files</a:t>
            </a:r>
          </a:p>
          <a:p>
            <a:pPr lvl="1"/>
            <a:r>
              <a:rPr lang="en-US" dirty="0" smtClean="0"/>
              <a:t>Non tracked files</a:t>
            </a:r>
          </a:p>
          <a:p>
            <a:r>
              <a:rPr lang="en-US" dirty="0" smtClean="0"/>
              <a:t>Best settings</a:t>
            </a:r>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p>
          <a:p>
            <a:pPr lvl="1">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BitTorrent’s</a:t>
            </a:r>
            <a:r>
              <a:rPr lang="en-US" dirty="0" smtClean="0"/>
              <a:t> failures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p>
          <a:p>
            <a:pPr lvl="2"/>
            <a:r>
              <a:rPr lang="en-US" dirty="0" smtClean="0"/>
              <a:t>Costs time</a:t>
            </a:r>
          </a:p>
          <a:p>
            <a:pPr lvl="1"/>
            <a:r>
              <a:rPr lang="en-US" dirty="0" smtClean="0"/>
              <a:t>Not available.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 (chicken/egg).</a:t>
            </a:r>
          </a:p>
          <a:p>
            <a:r>
              <a:rPr lang="en-US" dirty="0" smtClean="0"/>
              <a:t>Clients aren’t configured to use HTTP.</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slowdown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04800" y="4419600"/>
            <a:ext cx="8505825" cy="17145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28600" y="1371600"/>
            <a:ext cx="7953375"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Back off the origin </a:t>
            </a:r>
            <a:r>
              <a:rPr lang="en-US" dirty="0" smtClean="0"/>
              <a:t>(optimize for large </a:t>
            </a:r>
            <a:r>
              <a:rPr lang="en-US" dirty="0" smtClean="0"/>
              <a:t>files).</a:t>
            </a:r>
          </a:p>
          <a:p>
            <a:r>
              <a:rPr lang="en-US" dirty="0" smtClean="0"/>
              <a:t>Validate Integrity.</a:t>
            </a:r>
          </a:p>
          <a:p>
            <a:r>
              <a:rPr lang="en-US" dirty="0" smtClean="0"/>
              <a:t>Better use of the </a:t>
            </a:r>
            <a:r>
              <a:rPr lang="en-US" dirty="0" smtClean="0"/>
              <a:t>DHT.</a:t>
            </a:r>
            <a:endParaRPr lang="en-US" dirty="0" smtClean="0"/>
          </a:p>
          <a:p>
            <a:pPr lvl="1"/>
            <a:r>
              <a:rPr lang="en-US" dirty="0" smtClean="0"/>
              <a:t>Fairness</a:t>
            </a:r>
          </a:p>
          <a:p>
            <a:pPr lvl="1"/>
            <a:r>
              <a:rPr lang="en-US" dirty="0" smtClean="0"/>
              <a:t>Scalability</a:t>
            </a:r>
          </a:p>
          <a:p>
            <a:pPr lvl="1"/>
            <a:r>
              <a:rPr lang="en-US" dirty="0" smtClean="0"/>
              <a:t>Staleness</a:t>
            </a:r>
            <a:endParaRPr lang="en-US" dirty="0" smtClean="0"/>
          </a:p>
          <a:p>
            <a:r>
              <a:rPr lang="en-US" dirty="0" smtClean="0"/>
              <a:t>Dynamic selection of parameters.</a:t>
            </a:r>
          </a:p>
          <a:p>
            <a:r>
              <a:rPr lang="en-US" dirty="0" smtClean="0"/>
              <a:t>Incentives.</a:t>
            </a:r>
          </a:p>
          <a:p>
            <a:pPr lvl="1"/>
            <a:r>
              <a:rPr lang="en-US" dirty="0" err="1" smtClean="0"/>
              <a:t>Gameable</a:t>
            </a:r>
            <a:r>
              <a:rPr lang="en-US" dirty="0" smtClean="0"/>
              <a:t>.</a:t>
            </a:r>
          </a:p>
          <a:p>
            <a:r>
              <a:rPr lang="en-US" dirty="0" smtClean="0"/>
              <a:t>Privacy.</a:t>
            </a:r>
          </a:p>
          <a:p>
            <a:r>
              <a:rPr lang="en-US" dirty="0" smtClean="0"/>
              <a:t>Mirrors.</a:t>
            </a:r>
          </a:p>
          <a:p>
            <a:r>
              <a:rPr lang="en-US" dirty="0" smtClean="0"/>
              <a:t>At least as fast as normal.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Problems</a:t>
            </a:r>
            <a:endParaRPr lang="en-US" dirty="0"/>
          </a:p>
        </p:txBody>
      </p:sp>
      <p:sp>
        <p:nvSpPr>
          <p:cNvPr id="3" name="Content Placeholder 2"/>
          <p:cNvSpPr>
            <a:spLocks noGrp="1"/>
          </p:cNvSpPr>
          <p:nvPr>
            <p:ph idx="1"/>
          </p:nvPr>
        </p:nvSpPr>
        <p:spPr/>
        <p:txBody>
          <a:bodyPr>
            <a:normAutofit lnSpcReduction="10000"/>
          </a:bodyPr>
          <a:lstStyle/>
          <a:p>
            <a:r>
              <a:rPr lang="en-US" smtClean="0"/>
              <a:t>Still slow</a:t>
            </a:r>
            <a:r>
              <a:rPr lang="en-US" dirty="0" smtClean="0"/>
              <a:t>.</a:t>
            </a:r>
          </a:p>
          <a:p>
            <a:r>
              <a:rPr lang="en-US" dirty="0" smtClean="0"/>
              <a:t>Differentiate between static/non-static.</a:t>
            </a:r>
          </a:p>
          <a:p>
            <a:r>
              <a:rPr lang="en-US" dirty="0" smtClean="0"/>
              <a:t>Servers CPU bound.</a:t>
            </a:r>
          </a:p>
          <a:p>
            <a:r>
              <a:rPr lang="en-US" dirty="0" smtClean="0"/>
              <a:t>Greedy.</a:t>
            </a:r>
          </a:p>
          <a:p>
            <a:r>
              <a:rPr lang="en-US" dirty="0" smtClean="0"/>
              <a:t>Still has a chicken and egg problem (smaller).</a:t>
            </a:r>
          </a:p>
          <a:p>
            <a:r>
              <a:rPr lang="en-US" dirty="0" smtClean="0"/>
              <a:t>Prefers a slow peer to a medium fast origin.</a:t>
            </a:r>
          </a:p>
          <a:p>
            <a:r>
              <a:rPr lang="en-US" dirty="0" smtClean="0"/>
              <a:t>No intelligent peer selection</a:t>
            </a:r>
            <a:r>
              <a:rPr lang="en-US" dirty="0" smtClean="0"/>
              <a:t>.</a:t>
            </a:r>
          </a:p>
          <a:p>
            <a:r>
              <a:rPr lang="en-US" dirty="0" smtClean="0"/>
              <a:t>Poor last block.</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pic>
        <p:nvPicPr>
          <p:cNvPr id="1027" name="Picture 3"/>
          <p:cNvPicPr>
            <a:picLocks noChangeAspect="1" noChangeArrowheads="1"/>
          </p:cNvPicPr>
          <p:nvPr/>
        </p:nvPicPr>
        <p:blipFill>
          <a:blip r:embed="rId5" cstate="print"/>
          <a:srcRect/>
          <a:stretch>
            <a:fillRect/>
          </a:stretch>
        </p:blipFill>
        <p:spPr bwMode="auto">
          <a:xfrm>
            <a:off x="3971925" y="3505200"/>
            <a:ext cx="5172075" cy="3352800"/>
          </a:xfrm>
          <a:prstGeom prst="rect">
            <a:avLst/>
          </a:prstGeom>
          <a:noFill/>
          <a:ln w="9525">
            <a:noFill/>
            <a:miter lim="800000"/>
            <a:headEnd/>
            <a:tailEnd/>
          </a:ln>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Frustration</a:t>
            </a:r>
          </a:p>
          <a:p>
            <a:pPr lvl="1"/>
            <a:r>
              <a:rPr lang="en-US" dirty="0" smtClean="0"/>
              <a:t>Wasted bandwidth</a:t>
            </a:r>
          </a:p>
          <a:p>
            <a:pPr lvl="1">
              <a:buNone/>
            </a:pPr>
            <a:r>
              <a:rPr lang="en-US" dirty="0" smtClean="0"/>
              <a:t>	</a:t>
            </a:r>
          </a:p>
          <a:p>
            <a:pPr lvl="1">
              <a:buNone/>
            </a:pPr>
            <a:r>
              <a:rPr lang="en-US" dirty="0" smtClean="0"/>
              <a:t>Under provisioned.</a:t>
            </a:r>
          </a:p>
          <a:p>
            <a:pPr lvl="1">
              <a:buNone/>
            </a:pPr>
            <a:r>
              <a:rPr lang="en-US" dirty="0" smtClean="0"/>
              <a:t>Too far.</a:t>
            </a:r>
          </a:p>
          <a:p>
            <a:pPr lvl="1">
              <a:buNone/>
            </a:pPr>
            <a:r>
              <a:rPr lang="en-US" dirty="0" smtClean="0"/>
              <a:t>Flash flood.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Hit reload.</a:t>
            </a:r>
          </a:p>
          <a:p>
            <a:r>
              <a:rPr lang="en-US" dirty="0" smtClean="0"/>
              <a:t>Wait around.</a:t>
            </a:r>
          </a:p>
          <a:p>
            <a:r>
              <a:rPr lang="en-US" dirty="0" smtClean="0"/>
              <a:t>Try somewhere else.</a:t>
            </a:r>
          </a:p>
          <a:p>
            <a:r>
              <a:rPr lang="en-US" dirty="0" smtClean="0"/>
              <a:t>Download Manager.</a:t>
            </a:r>
          </a:p>
          <a:p>
            <a:r>
              <a:rPr lang="en-US" dirty="0" smtClean="0"/>
              <a:t>Add a local caching proxy.</a:t>
            </a:r>
          </a:p>
          <a:p>
            <a:r>
              <a:rPr lang="en-US" dirty="0" smtClean="0"/>
              <a:t>Add local bandwidth.</a:t>
            </a:r>
          </a:p>
          <a:p>
            <a:r>
              <a:rPr lang="en-US" dirty="0" smtClean="0"/>
              <a:t>Beg the server to change how they serve the file.</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4381500" y="276225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pPr lvl="1"/>
            <a:r>
              <a:rPr lang="en-US" dirty="0" smtClean="0"/>
              <a:t>Popular</a:t>
            </a:r>
          </a:p>
          <a:p>
            <a:r>
              <a:rPr lang="en-US" dirty="0" smtClean="0"/>
              <a:t>Turn to P2P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Not close enough.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err="1" smtClean="0"/>
              <a:t>BitTorrent</a:t>
            </a:r>
            <a:endParaRPr lang="en-US" dirty="0" smtClean="0"/>
          </a:p>
          <a:p>
            <a:pPr lvl="1"/>
            <a:r>
              <a:rPr lang="en-US" dirty="0" smtClean="0"/>
              <a:t>Create + host </a:t>
            </a:r>
            <a:r>
              <a:rPr lang="en-US" dirty="0" err="1" smtClean="0"/>
              <a:t>BitTorrent</a:t>
            </a:r>
            <a:r>
              <a:rPr lang="en-US" dirty="0" smtClean="0"/>
              <a:t> File.</a:t>
            </a:r>
          </a:p>
          <a:p>
            <a:pPr lvl="1"/>
            <a:r>
              <a:rPr lang="en-US" dirty="0" smtClean="0"/>
              <a:t>Run a tracker.</a:t>
            </a:r>
          </a:p>
          <a:p>
            <a:pPr lvl="1"/>
            <a:r>
              <a:rPr lang="en-US" dirty="0" smtClean="0"/>
              <a:t>Peers download and share blocks (efficiently).</a:t>
            </a:r>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a:t>
            </a:r>
            <a:r>
              <a:rPr lang="en-US" sz="2000" b="1" dirty="0" err="1" smtClean="0"/>
              <a:t>BitTorrent</a:t>
            </a:r>
            <a:r>
              <a:rPr lang="en-US" sz="2000" b="1" dirty="0" smtClean="0"/>
              <a: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1398</Words>
  <Application>Microsoft Office PowerPoint</Application>
  <PresentationFormat>On-screen Show (4:3)</PresentationFormat>
  <Paragraphs>300</Paragraphs>
  <Slides>44</Slides>
  <Notes>38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Making Today’s Internet Faster</vt:lpstr>
      <vt:lpstr>Thesis</vt:lpstr>
      <vt:lpstr>Thanks!</vt:lpstr>
      <vt:lpstr>Fast download</vt:lpstr>
      <vt:lpstr>Slow downloads</vt:lpstr>
      <vt:lpstr>Your options</vt:lpstr>
      <vt:lpstr>Server options</vt:lpstr>
      <vt:lpstr>CDN can fail</vt:lpstr>
      <vt:lpstr>Turn to P2P</vt:lpstr>
      <vt:lpstr>BitTorrent fails</vt:lpstr>
      <vt:lpstr>BitTorrent fails</vt:lpstr>
      <vt:lpstr>BitTorrent can Fail</vt:lpstr>
      <vt:lpstr>Automatic Swarming</vt:lpstr>
      <vt:lpstr>Automatic Swarming -- Goals</vt:lpstr>
      <vt:lpstr>Automatic Swarming</vt:lpstr>
      <vt:lpstr>Monitor Download</vt:lpstr>
      <vt:lpstr>P2P: Transition</vt:lpstr>
      <vt:lpstr>Details</vt:lpstr>
      <vt:lpstr>Methodology</vt:lpstr>
      <vt:lpstr>Methodology</vt:lpstr>
      <vt:lpstr>Performance Client-Server</vt:lpstr>
      <vt:lpstr>Performance – Automatic Swarming</vt:lpstr>
      <vt:lpstr>Automatic Swarming  Transition Cause</vt:lpstr>
      <vt:lpstr>Compared</vt:lpstr>
      <vt:lpstr>Effect of Varying Parameters</vt:lpstr>
      <vt:lpstr>Varying T</vt:lpstr>
      <vt:lpstr>Varying R</vt:lpstr>
      <vt:lpstr>Varying W</vt:lpstr>
      <vt:lpstr>Full web Page</vt:lpstr>
      <vt:lpstr>Multiple Files Versus Client-Server</vt:lpstr>
      <vt:lpstr>Block Size</vt:lpstr>
      <vt:lpstr>Linger Time</vt:lpstr>
      <vt:lpstr>Peer connection</vt:lpstr>
      <vt:lpstr>With Large Files</vt:lpstr>
      <vt:lpstr>BitTorrent’s Large File Optimizations</vt:lpstr>
      <vt:lpstr>Conclusion</vt:lpstr>
      <vt:lpstr>Automatic Swarming -- Goals</vt:lpstr>
      <vt:lpstr>BitTorrent’s failures</vt:lpstr>
      <vt:lpstr>BitTorrent fails</vt:lpstr>
      <vt:lpstr>BitTorrent can Fail</vt:lpstr>
      <vt:lpstr>Original slowdown</vt:lpstr>
      <vt:lpstr>Future Work</vt:lpstr>
      <vt:lpstr>Other Problems</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569</cp:revision>
  <dcterms:created xsi:type="dcterms:W3CDTF">2010-03-26T23:37:09Z</dcterms:created>
  <dcterms:modified xsi:type="dcterms:W3CDTF">2010-04-13T17:54:37Z</dcterms:modified>
</cp:coreProperties>
</file>