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1" r:id="rId4"/>
  </p:sldMasterIdLst>
  <p:notesMasterIdLst>
    <p:notesMasterId r:id="rId6"/>
  </p:notesMasterIdLst>
  <p:sldIdLst>
    <p:sldId id="285" r:id="rId5"/>
  </p:sldIdLst>
  <p:sldSz cx="48755300" cy="29260800"/>
  <p:notesSz cx="9601200" cy="15074900"/>
  <p:defaultTextStyle>
    <a:defPPr>
      <a:defRPr lang="en-US"/>
    </a:defPPr>
    <a:lvl1pPr marL="0" algn="l" defTabSz="182860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608" algn="l" defTabSz="182860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220" algn="l" defTabSz="182860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5828" algn="l" defTabSz="182860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444" algn="l" defTabSz="182860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052" algn="l" defTabSz="182860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1660" algn="l" defTabSz="182860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0276" algn="l" defTabSz="182860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8888" algn="l" defTabSz="182860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156">
          <p15:clr>
            <a:srgbClr val="A4A3A4"/>
          </p15:clr>
        </p15:guide>
        <p15:guide id="4" pos="2884">
          <p15:clr>
            <a:srgbClr val="A4A3A4"/>
          </p15:clr>
        </p15:guide>
        <p15:guide id="5" orient="horz" pos="9216">
          <p15:clr>
            <a:srgbClr val="A4A3A4"/>
          </p15:clr>
        </p15:guide>
        <p15:guide id="6" orient="horz" pos="9199">
          <p15:clr>
            <a:srgbClr val="A4A3A4"/>
          </p15:clr>
        </p15:guide>
        <p15:guide id="7" pos="15356">
          <p15:clr>
            <a:srgbClr val="A4A3A4"/>
          </p15:clr>
        </p15:guide>
        <p15:guide id="8" pos="115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mez Rodriguez, Wilmann Daniel" initials="GRW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399"/>
    <a:srgbClr val="149C4B"/>
    <a:srgbClr val="C00000"/>
    <a:srgbClr val="5F5F5F"/>
    <a:srgbClr val="0070C0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84203" autoAdjust="0"/>
  </p:normalViewPr>
  <p:slideViewPr>
    <p:cSldViewPr snapToGrid="0">
      <p:cViewPr varScale="1">
        <p:scale>
          <a:sx n="21" d="100"/>
          <a:sy n="21" d="100"/>
        </p:scale>
        <p:origin x="1116" y="102"/>
      </p:cViewPr>
      <p:guideLst>
        <p:guide orient="horz" pos="2160"/>
        <p:guide pos="3839"/>
        <p:guide orient="horz" pos="2156"/>
        <p:guide pos="2884"/>
        <p:guide orient="horz" pos="9216"/>
        <p:guide orient="horz" pos="9199"/>
        <p:guide pos="15356"/>
        <p:guide pos="11540"/>
      </p:guideLst>
    </p:cSldViewPr>
  </p:slideViewPr>
  <p:outlineViewPr>
    <p:cViewPr>
      <p:scale>
        <a:sx n="33" d="100"/>
        <a:sy n="33" d="100"/>
      </p:scale>
      <p:origin x="0" y="-4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5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756363"/>
          </a:xfrm>
          <a:prstGeom prst="rect">
            <a:avLst/>
          </a:prstGeom>
        </p:spPr>
        <p:txBody>
          <a:bodyPr vert="horz" lIns="140981" tIns="70491" rIns="140981" bIns="70491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756363"/>
          </a:xfrm>
          <a:prstGeom prst="rect">
            <a:avLst/>
          </a:prstGeom>
        </p:spPr>
        <p:txBody>
          <a:bodyPr vert="horz" lIns="140981" tIns="70491" rIns="140981" bIns="70491" rtlCol="0"/>
          <a:lstStyle>
            <a:lvl1pPr algn="r">
              <a:defRPr sz="1800"/>
            </a:lvl1pPr>
          </a:lstStyle>
          <a:p>
            <a:fld id="{9A347021-3C87-470B-82E2-66AE6D722908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1975" y="1884363"/>
            <a:ext cx="8477250" cy="508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0981" tIns="70491" rIns="140981" bIns="704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54796"/>
            <a:ext cx="7680960" cy="5935742"/>
          </a:xfrm>
          <a:prstGeom prst="rect">
            <a:avLst/>
          </a:prstGeom>
        </p:spPr>
        <p:txBody>
          <a:bodyPr vert="horz" lIns="140981" tIns="70491" rIns="140981" bIns="7049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18541"/>
            <a:ext cx="4160520" cy="756361"/>
          </a:xfrm>
          <a:prstGeom prst="rect">
            <a:avLst/>
          </a:prstGeom>
        </p:spPr>
        <p:txBody>
          <a:bodyPr vert="horz" lIns="140981" tIns="70491" rIns="140981" bIns="70491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18541"/>
            <a:ext cx="4160520" cy="756361"/>
          </a:xfrm>
          <a:prstGeom prst="rect">
            <a:avLst/>
          </a:prstGeom>
        </p:spPr>
        <p:txBody>
          <a:bodyPr vert="horz" lIns="140981" tIns="70491" rIns="140981" bIns="70491" rtlCol="0" anchor="b"/>
          <a:lstStyle>
            <a:lvl1pPr algn="r">
              <a:defRPr sz="1800"/>
            </a:lvl1pPr>
          </a:lstStyle>
          <a:p>
            <a:fld id="{A64DEA97-AD58-438C-8807-3AB188C7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22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608" algn="l" defTabSz="365722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220" algn="l" defTabSz="365722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5828" algn="l" defTabSz="365722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444" algn="l" defTabSz="365722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052" algn="l" defTabSz="365722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1660" algn="l" defTabSz="365722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0276" algn="l" defTabSz="365722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8888" algn="l" defTabSz="365722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" y="-72243"/>
            <a:ext cx="3454400" cy="17355802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8272" y="10259349"/>
            <a:ext cx="31067744" cy="7024222"/>
          </a:xfrm>
        </p:spPr>
        <p:txBody>
          <a:bodyPr anchor="b">
            <a:noAutofit/>
          </a:bodyPr>
          <a:lstStyle>
            <a:lvl1pPr algn="r">
              <a:defRPr sz="21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8272" y="17283565"/>
            <a:ext cx="31067744" cy="468010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828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5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D13-147E-4F93-A091-F23816CCEEAA}" type="datetime1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" y="10"/>
            <a:ext cx="2733356" cy="15578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360848" y="-72243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43057828" y="13040926"/>
            <a:ext cx="5710176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tx2">
              <a:lumMod val="90000"/>
              <a:lumOff val="10000"/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3620272" y="-72233"/>
            <a:ext cx="5135032" cy="29369169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4523966" y="-36120"/>
            <a:ext cx="424405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5721368" y="6"/>
            <a:ext cx="303393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5400000" flipH="1">
            <a:off x="669832" y="25072775"/>
            <a:ext cx="3520457" cy="4927840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58" y="2600964"/>
            <a:ext cx="34386668" cy="14522027"/>
          </a:xfrm>
        </p:spPr>
        <p:txBody>
          <a:bodyPr anchor="ctr">
            <a:normAutofit/>
          </a:bodyPr>
          <a:lstStyle>
            <a:lvl1pPr algn="l">
              <a:defRPr sz="17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58" y="19073711"/>
            <a:ext cx="34386668" cy="6702771"/>
          </a:xfrm>
        </p:spPr>
        <p:txBody>
          <a:bodyPr anchor="ctr">
            <a:normAutofit/>
          </a:bodyPr>
          <a:lstStyle>
            <a:lvl1pPr marL="0" indent="0" algn="l">
              <a:buNone/>
              <a:defRPr sz="7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2860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582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44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05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16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027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88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D74E-27AC-4B02-A64F-70AEDEA2163C}" type="datetime1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36" y="2600964"/>
            <a:ext cx="32376536" cy="12896427"/>
          </a:xfrm>
        </p:spPr>
        <p:txBody>
          <a:bodyPr anchor="ctr">
            <a:normAutofit/>
          </a:bodyPr>
          <a:lstStyle>
            <a:lvl1pPr algn="l">
              <a:defRPr sz="17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58" y="19073711"/>
            <a:ext cx="34386668" cy="6702771"/>
          </a:xfrm>
        </p:spPr>
        <p:txBody>
          <a:bodyPr anchor="ctr">
            <a:normAutofit/>
          </a:bodyPr>
          <a:lstStyle>
            <a:lvl1pPr marL="0" indent="0" algn="l">
              <a:buNone/>
              <a:defRPr sz="7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2860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582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44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05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16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027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88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1914-D61A-4ABB-8D94-58E16AD6DA84}" type="datetime1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64570" y="15497387"/>
            <a:ext cx="28898092" cy="16256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6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828608" indent="0">
              <a:buFontTx/>
              <a:buNone/>
              <a:defRPr/>
            </a:lvl2pPr>
            <a:lvl3pPr marL="3657220" indent="0">
              <a:buFontTx/>
              <a:buNone/>
              <a:defRPr/>
            </a:lvl3pPr>
            <a:lvl4pPr marL="5485828" indent="0">
              <a:buFontTx/>
              <a:buNone/>
              <a:defRPr/>
            </a:lvl4pPr>
            <a:lvl5pPr marL="731444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67480" y="3372284"/>
            <a:ext cx="2438400" cy="2495044"/>
          </a:xfrm>
          <a:prstGeom prst="rect">
            <a:avLst/>
          </a:prstGeom>
        </p:spPr>
        <p:txBody>
          <a:bodyPr vert="horz" lIns="365724" tIns="182856" rIns="365724" bIns="1828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2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32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572048" y="12315972"/>
            <a:ext cx="2438400" cy="2495044"/>
          </a:xfrm>
          <a:prstGeom prst="rect">
            <a:avLst/>
          </a:prstGeom>
        </p:spPr>
        <p:txBody>
          <a:bodyPr vert="horz" lIns="365724" tIns="182856" rIns="365724" bIns="182856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3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58" y="8243149"/>
            <a:ext cx="34386668" cy="11073963"/>
          </a:xfrm>
        </p:spPr>
        <p:txBody>
          <a:bodyPr anchor="b">
            <a:normAutofit/>
          </a:bodyPr>
          <a:lstStyle>
            <a:lvl1pPr algn="l">
              <a:defRPr sz="17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58" y="19317112"/>
            <a:ext cx="34386668" cy="6459366"/>
          </a:xfrm>
        </p:spPr>
        <p:txBody>
          <a:bodyPr anchor="t">
            <a:normAutofit/>
          </a:bodyPr>
          <a:lstStyle>
            <a:lvl1pPr marL="0" indent="0" algn="l">
              <a:buNone/>
              <a:defRPr sz="7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2860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582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44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05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16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027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88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3C06-44E7-46CD-84E7-1E30CAD3CDCC}" type="datetime1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36" y="2600964"/>
            <a:ext cx="32376536" cy="12896427"/>
          </a:xfrm>
        </p:spPr>
        <p:txBody>
          <a:bodyPr anchor="ctr">
            <a:normAutofit/>
          </a:bodyPr>
          <a:lstStyle>
            <a:lvl1pPr algn="l">
              <a:defRPr sz="17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58" y="19317112"/>
            <a:ext cx="34386668" cy="6459366"/>
          </a:xfrm>
        </p:spPr>
        <p:txBody>
          <a:bodyPr anchor="t">
            <a:normAutofit/>
          </a:bodyPr>
          <a:lstStyle>
            <a:lvl1pPr marL="0" indent="0" algn="l">
              <a:buNone/>
              <a:defRPr sz="7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82860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582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44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05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16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027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88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62B7-AB98-453D-BA17-4F15144A96C3}" type="datetime1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09346" y="17122991"/>
            <a:ext cx="34386676" cy="21941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9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28608" indent="0">
              <a:buFontTx/>
              <a:buNone/>
              <a:defRPr/>
            </a:lvl2pPr>
            <a:lvl3pPr marL="3657220" indent="0">
              <a:buFontTx/>
              <a:buNone/>
              <a:defRPr/>
            </a:lvl3pPr>
            <a:lvl4pPr marL="5485828" indent="0">
              <a:buFontTx/>
              <a:buNone/>
              <a:defRPr/>
            </a:lvl4pPr>
            <a:lvl5pPr marL="731444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67480" y="3372284"/>
            <a:ext cx="2438400" cy="2495044"/>
          </a:xfrm>
          <a:prstGeom prst="rect">
            <a:avLst/>
          </a:prstGeom>
        </p:spPr>
        <p:txBody>
          <a:bodyPr vert="horz" lIns="365724" tIns="182856" rIns="365724" bIns="1828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2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32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572048" y="12315972"/>
            <a:ext cx="2438400" cy="2495044"/>
          </a:xfrm>
          <a:prstGeom prst="rect">
            <a:avLst/>
          </a:prstGeom>
        </p:spPr>
        <p:txBody>
          <a:bodyPr vert="horz" lIns="365724" tIns="182856" rIns="365724" bIns="182856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4" y="2600964"/>
            <a:ext cx="34352812" cy="12896427"/>
          </a:xfrm>
        </p:spPr>
        <p:txBody>
          <a:bodyPr anchor="ctr">
            <a:normAutofit/>
          </a:bodyPr>
          <a:lstStyle>
            <a:lvl1pPr algn="l">
              <a:defRPr sz="17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58" y="19317112"/>
            <a:ext cx="34386668" cy="6459366"/>
          </a:xfrm>
        </p:spPr>
        <p:txBody>
          <a:bodyPr anchor="t">
            <a:normAutofit/>
          </a:bodyPr>
          <a:lstStyle>
            <a:lvl1pPr marL="0" indent="0" algn="l">
              <a:buNone/>
              <a:defRPr sz="7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82860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582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44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05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16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027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88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978-D2AD-4F92-98B9-DE7E7F3C7C68}" type="datetime1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09346" y="17122991"/>
            <a:ext cx="34386676" cy="21941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9600">
                <a:solidFill>
                  <a:schemeClr val="accent1"/>
                </a:solidFill>
              </a:defRPr>
            </a:lvl1pPr>
            <a:lvl2pPr marL="1828608" indent="0">
              <a:buFontTx/>
              <a:buNone/>
              <a:defRPr/>
            </a:lvl2pPr>
            <a:lvl3pPr marL="3657220" indent="0">
              <a:buFontTx/>
              <a:buNone/>
              <a:defRPr/>
            </a:lvl3pPr>
            <a:lvl4pPr marL="5485828" indent="0">
              <a:buFontTx/>
              <a:buNone/>
              <a:defRPr/>
            </a:lvl4pPr>
            <a:lvl5pPr marL="731444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7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9D04-D3B8-4941-8C08-B786D4729D59}" type="datetime1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70710" y="2600971"/>
            <a:ext cx="5218972" cy="2240619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6" y="2600960"/>
            <a:ext cx="28240600" cy="231755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3FE-828D-42D6-8981-8B0F00BA32A1}" type="datetime1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tx2">
              <a:lumMod val="90000"/>
              <a:lumOff val="10000"/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4A2-4F2D-495D-8BEC-25FFFD4CA948}" type="datetime1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20274" y="27536710"/>
            <a:ext cx="2733356" cy="1557867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 rot="5400000" flipH="1">
            <a:off x="669832" y="25072775"/>
            <a:ext cx="3520457" cy="4927840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5400000" flipH="1">
            <a:off x="669832" y="25072775"/>
            <a:ext cx="3520457" cy="4927840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58" y="11523714"/>
            <a:ext cx="34386668" cy="7793412"/>
          </a:xfrm>
        </p:spPr>
        <p:txBody>
          <a:bodyPr anchor="b"/>
          <a:lstStyle>
            <a:lvl1pPr algn="l">
              <a:defRPr sz="16000" b="0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58" y="19317111"/>
            <a:ext cx="34386668" cy="3671040"/>
          </a:xfrm>
        </p:spPr>
        <p:txBody>
          <a:bodyPr anchor="t"/>
          <a:lstStyle>
            <a:lvl1pPr marL="0" indent="0" algn="l">
              <a:buNone/>
              <a:defRPr sz="8000">
                <a:solidFill>
                  <a:schemeClr val="tx1"/>
                </a:solidFill>
              </a:defRPr>
            </a:lvl1pPr>
            <a:lvl2pPr marL="182860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582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44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05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16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027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88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326C-CDFF-4717-A340-DC33696A876C}" type="datetime1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-6913137" y="6843126"/>
            <a:ext cx="17346953" cy="3588448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621594" y="25776484"/>
            <a:ext cx="2733356" cy="15578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tx2">
              <a:lumMod val="90000"/>
              <a:lumOff val="10000"/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5400000" flipH="1">
            <a:off x="669832" y="25072775"/>
            <a:ext cx="3520457" cy="4927840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58" y="2600960"/>
            <a:ext cx="34386668" cy="5635413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350" y="9218513"/>
            <a:ext cx="16736140" cy="16557961"/>
          </a:xfrm>
        </p:spPr>
        <p:txBody>
          <a:bodyPr>
            <a:normAutofit/>
          </a:bodyPr>
          <a:lstStyle>
            <a:lvl1pPr>
              <a:defRPr sz="7200"/>
            </a:lvl1pPr>
            <a:lvl2pPr>
              <a:defRPr sz="6400"/>
            </a:lvl2pPr>
            <a:lvl3pPr>
              <a:defRPr sz="5600"/>
            </a:lvl3pPr>
            <a:lvl4pPr>
              <a:defRPr sz="4800"/>
            </a:lvl4pPr>
            <a:lvl5pPr>
              <a:defRPr sz="48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59880" y="9218532"/>
            <a:ext cx="16736136" cy="16557965"/>
          </a:xfrm>
        </p:spPr>
        <p:txBody>
          <a:bodyPr>
            <a:normAutofit/>
          </a:bodyPr>
          <a:lstStyle>
            <a:lvl1pPr>
              <a:defRPr sz="7200"/>
            </a:lvl1pPr>
            <a:lvl2pPr>
              <a:defRPr sz="6400"/>
            </a:lvl2pPr>
            <a:lvl3pPr>
              <a:defRPr sz="5600"/>
            </a:lvl3pPr>
            <a:lvl4pPr>
              <a:defRPr sz="4800"/>
            </a:lvl4pPr>
            <a:lvl5pPr>
              <a:defRPr sz="48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EB56-1A8B-49BB-8022-45030079D5B8}" type="datetime1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362670" y="25776484"/>
            <a:ext cx="2733356" cy="15578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5400000" flipH="1">
            <a:off x="669832" y="25072775"/>
            <a:ext cx="3520457" cy="4927840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tx2">
              <a:lumMod val="90000"/>
              <a:lumOff val="10000"/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630" y="9220198"/>
            <a:ext cx="15316860" cy="2458718"/>
          </a:xfrm>
        </p:spPr>
        <p:txBody>
          <a:bodyPr anchor="b">
            <a:noAutofit/>
          </a:bodyPr>
          <a:lstStyle>
            <a:lvl1pPr marL="0" indent="0">
              <a:buNone/>
              <a:defRPr sz="9600" b="0"/>
            </a:lvl1pPr>
            <a:lvl2pPr marL="1828608" indent="0">
              <a:buNone/>
              <a:defRPr sz="8000" b="1"/>
            </a:lvl2pPr>
            <a:lvl3pPr marL="3657220" indent="0">
              <a:buNone/>
              <a:defRPr sz="7200" b="1"/>
            </a:lvl3pPr>
            <a:lvl4pPr marL="5485828" indent="0">
              <a:buNone/>
              <a:defRPr sz="6400" b="1"/>
            </a:lvl4pPr>
            <a:lvl5pPr marL="7314444" indent="0">
              <a:buNone/>
              <a:defRPr sz="6400" b="1"/>
            </a:lvl5pPr>
            <a:lvl6pPr marL="9143052" indent="0">
              <a:buNone/>
              <a:defRPr sz="6400" b="1"/>
            </a:lvl6pPr>
            <a:lvl7pPr marL="10971660" indent="0">
              <a:buNone/>
              <a:defRPr sz="6400" b="1"/>
            </a:lvl7pPr>
            <a:lvl8pPr marL="12800276" indent="0">
              <a:buNone/>
              <a:defRPr sz="6400" b="1"/>
            </a:lvl8pPr>
            <a:lvl9pPr marL="14628888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2986" y="11678918"/>
            <a:ext cx="16742492" cy="14097566"/>
          </a:xfrm>
        </p:spPr>
        <p:txBody>
          <a:bodyPr>
            <a:normAutofit/>
          </a:bodyPr>
          <a:lstStyle>
            <a:lvl1pPr>
              <a:defRPr sz="7200"/>
            </a:lvl1pPr>
            <a:lvl2pPr>
              <a:defRPr sz="6400"/>
            </a:lvl2pPr>
            <a:lvl3pPr>
              <a:defRPr sz="5600"/>
            </a:lvl3pPr>
            <a:lvl4pPr>
              <a:defRPr sz="4800"/>
            </a:lvl4pPr>
            <a:lvl5pPr>
              <a:defRPr sz="48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72838" y="9220198"/>
            <a:ext cx="15323180" cy="2458718"/>
          </a:xfrm>
        </p:spPr>
        <p:txBody>
          <a:bodyPr anchor="b">
            <a:noAutofit/>
          </a:bodyPr>
          <a:lstStyle>
            <a:lvl1pPr marL="0" indent="0">
              <a:buNone/>
              <a:defRPr sz="9600" b="0"/>
            </a:lvl1pPr>
            <a:lvl2pPr marL="1828608" indent="0">
              <a:buNone/>
              <a:defRPr sz="8000" b="1"/>
            </a:lvl2pPr>
            <a:lvl3pPr marL="3657220" indent="0">
              <a:buNone/>
              <a:defRPr sz="7200" b="1"/>
            </a:lvl3pPr>
            <a:lvl4pPr marL="5485828" indent="0">
              <a:buNone/>
              <a:defRPr sz="6400" b="1"/>
            </a:lvl4pPr>
            <a:lvl5pPr marL="7314444" indent="0">
              <a:buNone/>
              <a:defRPr sz="6400" b="1"/>
            </a:lvl5pPr>
            <a:lvl6pPr marL="9143052" indent="0">
              <a:buNone/>
              <a:defRPr sz="6400" b="1"/>
            </a:lvl6pPr>
            <a:lvl7pPr marL="10971660" indent="0">
              <a:buNone/>
              <a:defRPr sz="6400" b="1"/>
            </a:lvl7pPr>
            <a:lvl8pPr marL="12800276" indent="0">
              <a:buNone/>
              <a:defRPr sz="6400" b="1"/>
            </a:lvl8pPr>
            <a:lvl9pPr marL="14628888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53540" y="11678918"/>
            <a:ext cx="16742464" cy="14097566"/>
          </a:xfrm>
        </p:spPr>
        <p:txBody>
          <a:bodyPr>
            <a:normAutofit/>
          </a:bodyPr>
          <a:lstStyle>
            <a:lvl1pPr>
              <a:defRPr sz="7200"/>
            </a:lvl1pPr>
            <a:lvl2pPr>
              <a:defRPr sz="6400"/>
            </a:lvl2pPr>
            <a:lvl3pPr>
              <a:defRPr sz="5600"/>
            </a:lvl3pPr>
            <a:lvl4pPr>
              <a:defRPr sz="4800"/>
            </a:lvl4pPr>
            <a:lvl5pPr>
              <a:defRPr sz="48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3977-71A5-476A-8F12-9760ADA7794E}" type="datetime1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50" y="2600960"/>
            <a:ext cx="34386668" cy="5635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461D-0523-4AC6-9DB8-BD55AC059F3E}" type="datetime1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51C-0315-4099-8068-E4CC07F2BDCF}" type="datetime1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0" y="6394048"/>
            <a:ext cx="15418112" cy="5454788"/>
          </a:xfrm>
        </p:spPr>
        <p:txBody>
          <a:bodyPr anchor="b"/>
          <a:lstStyle>
            <a:lvl1pPr algn="l"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848" y="2197028"/>
            <a:ext cx="18054160" cy="23579465"/>
          </a:xfrm>
        </p:spPr>
        <p:txBody>
          <a:bodyPr anchor="ctr">
            <a:normAutofit/>
          </a:bodyPr>
          <a:lstStyle>
            <a:lvl1pPr>
              <a:defRPr sz="8000"/>
            </a:lvl1pPr>
            <a:lvl2pPr>
              <a:defRPr sz="7200"/>
            </a:lvl2pPr>
            <a:lvl3pPr>
              <a:defRPr sz="6400"/>
            </a:lvl3pPr>
            <a:lvl4pPr>
              <a:defRPr sz="5600"/>
            </a:lvl4pPr>
            <a:lvl5pPr>
              <a:defRPr sz="56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9340" y="11848834"/>
            <a:ext cx="15418112" cy="11026982"/>
          </a:xfrm>
        </p:spPr>
        <p:txBody>
          <a:bodyPr/>
          <a:lstStyle>
            <a:lvl1pPr marL="0" indent="0">
              <a:buNone/>
              <a:defRPr sz="5600"/>
            </a:lvl1pPr>
            <a:lvl2pPr marL="1828608" indent="0">
              <a:buNone/>
              <a:defRPr sz="4800"/>
            </a:lvl2pPr>
            <a:lvl3pPr marL="3657220" indent="0">
              <a:buNone/>
              <a:defRPr sz="4000"/>
            </a:lvl3pPr>
            <a:lvl4pPr marL="5485828" indent="0">
              <a:buNone/>
              <a:defRPr sz="3600"/>
            </a:lvl4pPr>
            <a:lvl5pPr marL="7314444" indent="0">
              <a:buNone/>
              <a:defRPr sz="3600"/>
            </a:lvl5pPr>
            <a:lvl6pPr marL="9143052" indent="0">
              <a:buNone/>
              <a:defRPr sz="3600"/>
            </a:lvl6pPr>
            <a:lvl7pPr marL="10971660" indent="0">
              <a:buNone/>
              <a:defRPr sz="3600"/>
            </a:lvl7pPr>
            <a:lvl8pPr marL="12800276" indent="0">
              <a:buNone/>
              <a:defRPr sz="3600"/>
            </a:lvl8pPr>
            <a:lvl9pPr marL="14628888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A89C-D580-4896-A09C-0F011B0AE154}" type="datetime1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2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37484048" y="0"/>
            <a:ext cx="4876800" cy="292608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701072" y="15707368"/>
            <a:ext cx="19054232" cy="13553438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6745340" y="-36120"/>
            <a:ext cx="12022664" cy="2929692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8404800" y="-36120"/>
            <a:ext cx="10363200" cy="29296926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5729350" y="13004800"/>
            <a:ext cx="13038668" cy="16256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7354946" y="-36120"/>
            <a:ext cx="11413068" cy="29296926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620286" y="-36120"/>
            <a:ext cx="5147732" cy="29296926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3755740" y="-36124"/>
            <a:ext cx="5080976" cy="29296926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41486676" y="15316772"/>
            <a:ext cx="7281328" cy="13944034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33868" y="17123006"/>
            <a:ext cx="1828800" cy="12173939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24" tIns="182856" rIns="365724" bIns="182856"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50" y="20482564"/>
            <a:ext cx="34386668" cy="2418082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9350" y="2600960"/>
            <a:ext cx="34386668" cy="164083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400"/>
            </a:lvl1pPr>
            <a:lvl2pPr marL="1828608" indent="0">
              <a:buNone/>
              <a:defRPr sz="11200"/>
            </a:lvl2pPr>
            <a:lvl3pPr marL="3657220" indent="0">
              <a:buNone/>
              <a:defRPr sz="9600"/>
            </a:lvl3pPr>
            <a:lvl4pPr marL="5485828" indent="0">
              <a:buNone/>
              <a:defRPr sz="8000"/>
            </a:lvl4pPr>
            <a:lvl5pPr marL="7314444" indent="0">
              <a:buNone/>
              <a:defRPr sz="8000"/>
            </a:lvl5pPr>
            <a:lvl6pPr marL="9143052" indent="0">
              <a:buNone/>
              <a:defRPr sz="8000"/>
            </a:lvl6pPr>
            <a:lvl7pPr marL="10971660" indent="0">
              <a:buNone/>
              <a:defRPr sz="8000"/>
            </a:lvl7pPr>
            <a:lvl8pPr marL="12800276" indent="0">
              <a:buNone/>
              <a:defRPr sz="8000"/>
            </a:lvl8pPr>
            <a:lvl9pPr marL="14628888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9350" y="22900646"/>
            <a:ext cx="34386668" cy="2875836"/>
          </a:xfrm>
        </p:spPr>
        <p:txBody>
          <a:bodyPr>
            <a:normAutofit/>
          </a:bodyPr>
          <a:lstStyle>
            <a:lvl1pPr marL="0" indent="0">
              <a:buNone/>
              <a:defRPr sz="4800"/>
            </a:lvl1pPr>
            <a:lvl2pPr marL="1828608" indent="0">
              <a:buNone/>
              <a:defRPr sz="4800"/>
            </a:lvl2pPr>
            <a:lvl3pPr marL="3657220" indent="0">
              <a:buNone/>
              <a:defRPr sz="4000"/>
            </a:lvl3pPr>
            <a:lvl4pPr marL="5485828" indent="0">
              <a:buNone/>
              <a:defRPr sz="3600"/>
            </a:lvl4pPr>
            <a:lvl5pPr marL="7314444" indent="0">
              <a:buNone/>
              <a:defRPr sz="3600"/>
            </a:lvl5pPr>
            <a:lvl6pPr marL="9143052" indent="0">
              <a:buNone/>
              <a:defRPr sz="3600"/>
            </a:lvl6pPr>
            <a:lvl7pPr marL="10971660" indent="0">
              <a:buNone/>
              <a:defRPr sz="3600"/>
            </a:lvl7pPr>
            <a:lvl8pPr marL="12800276" indent="0">
              <a:buNone/>
              <a:defRPr sz="3600"/>
            </a:lvl8pPr>
            <a:lvl9pPr marL="14628888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3303-D05F-4808-80FF-4CAC0315A909}" type="datetime1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9350" y="2600960"/>
            <a:ext cx="34386668" cy="5635413"/>
          </a:xfrm>
          <a:prstGeom prst="rect">
            <a:avLst/>
          </a:prstGeom>
        </p:spPr>
        <p:txBody>
          <a:bodyPr vert="horz" lIns="365724" tIns="182856" rIns="365724" bIns="182856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50" y="9218532"/>
            <a:ext cx="34386668" cy="16557965"/>
          </a:xfrm>
          <a:prstGeom prst="rect">
            <a:avLst/>
          </a:prstGeom>
        </p:spPr>
        <p:txBody>
          <a:bodyPr vert="horz" lIns="365724" tIns="182856" rIns="365724" bIns="1828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20536" y="25776497"/>
            <a:ext cx="3647752" cy="1557867"/>
          </a:xfrm>
          <a:prstGeom prst="rect">
            <a:avLst/>
          </a:prstGeom>
        </p:spPr>
        <p:txBody>
          <a:bodyPr vert="horz" lIns="365724" tIns="182856" rIns="365724" bIns="182856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AE0B-00DD-4B62-9A0D-982726B8C6B5}" type="datetime1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9340" y="25776497"/>
            <a:ext cx="25190448" cy="1557867"/>
          </a:xfrm>
          <a:prstGeom prst="rect">
            <a:avLst/>
          </a:prstGeom>
        </p:spPr>
        <p:txBody>
          <a:bodyPr vert="horz" lIns="365724" tIns="182856" rIns="365724" bIns="182856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6778" y="25776497"/>
            <a:ext cx="2733356" cy="1557867"/>
          </a:xfrm>
          <a:prstGeom prst="rect">
            <a:avLst/>
          </a:prstGeom>
        </p:spPr>
        <p:txBody>
          <a:bodyPr vert="horz" lIns="365724" tIns="182856" rIns="365724" bIns="182856" rtlCol="0"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608" rtl="0" eaLnBrk="1" latinLnBrk="0" hangingPunct="1">
        <a:spcBef>
          <a:spcPct val="0"/>
        </a:spcBef>
        <a:buNone/>
        <a:defRPr sz="14400" strike="noStrike" kern="120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371456" indent="-1371456" algn="l" defTabSz="1828608" rtl="0" eaLnBrk="1" latinLnBrk="0" hangingPunct="1">
        <a:spcBef>
          <a:spcPct val="20000"/>
        </a:spcBef>
        <a:spcAft>
          <a:spcPts val="2400"/>
        </a:spcAft>
        <a:buClr>
          <a:schemeClr val="accent1"/>
        </a:buClr>
        <a:buSzPct val="80000"/>
        <a:buFont typeface="Wingdings 3" charset="2"/>
        <a:buChar char=""/>
        <a:defRPr sz="7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971488" indent="-1142880" algn="l" defTabSz="1828608" rtl="0" eaLnBrk="1" latinLnBrk="0" hangingPunct="1">
        <a:spcBef>
          <a:spcPct val="20000"/>
        </a:spcBef>
        <a:spcAft>
          <a:spcPts val="2400"/>
        </a:spcAft>
        <a:buClr>
          <a:schemeClr val="accent1"/>
        </a:buClr>
        <a:buSzPct val="80000"/>
        <a:buFont typeface="Wingdings 3" charset="2"/>
        <a:buChar char=""/>
        <a:defRPr sz="6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571532" indent="-914304" algn="l" defTabSz="1828608" rtl="0" eaLnBrk="1" latinLnBrk="0" hangingPunct="1">
        <a:spcBef>
          <a:spcPct val="20000"/>
        </a:spcBef>
        <a:spcAft>
          <a:spcPts val="2400"/>
        </a:spcAft>
        <a:buClr>
          <a:schemeClr val="accent1"/>
        </a:buClr>
        <a:buSzPct val="80000"/>
        <a:buFont typeface="Wingdings 3" charset="2"/>
        <a:buChar char=""/>
        <a:defRPr sz="5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400140" indent="-914304" algn="l" defTabSz="1828608" rtl="0" eaLnBrk="1" latinLnBrk="0" hangingPunct="1">
        <a:spcBef>
          <a:spcPct val="20000"/>
        </a:spcBef>
        <a:spcAft>
          <a:spcPts val="2400"/>
        </a:spcAft>
        <a:buClr>
          <a:schemeClr val="accent1"/>
        </a:buClr>
        <a:buSzPct val="80000"/>
        <a:buFont typeface="Wingdings 3" charset="2"/>
        <a:buChar char=""/>
        <a:defRPr sz="4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228748" indent="-914304" algn="l" defTabSz="1828608" rtl="0" eaLnBrk="1" latinLnBrk="0" hangingPunct="1">
        <a:spcBef>
          <a:spcPct val="20000"/>
        </a:spcBef>
        <a:spcAft>
          <a:spcPts val="2400"/>
        </a:spcAft>
        <a:buClr>
          <a:schemeClr val="accent1"/>
        </a:buClr>
        <a:buSzPct val="80000"/>
        <a:buFont typeface="Wingdings 3" charset="2"/>
        <a:buChar char=""/>
        <a:defRPr sz="4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057356" indent="-914304" algn="l" defTabSz="1828608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5964" indent="-914304" algn="l" defTabSz="1828608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4584" indent="-914304" algn="l" defTabSz="1828608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3192" indent="-914304" algn="l" defTabSz="1828608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0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608" algn="l" defTabSz="182860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220" algn="l" defTabSz="182860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828" algn="l" defTabSz="182860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444" algn="l" defTabSz="182860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052" algn="l" defTabSz="182860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1660" algn="l" defTabSz="182860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276" algn="l" defTabSz="182860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8888" algn="l" defTabSz="182860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hyperlink" Target="http://www.measuringusability.com/sus.php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>
          <a:xfrm>
            <a:off x="5090158" y="318082"/>
            <a:ext cx="35663270" cy="2056948"/>
          </a:xfrm>
          <a:prstGeom prst="rect">
            <a:avLst/>
          </a:prstGeom>
        </p:spPr>
        <p:txBody>
          <a:bodyPr lIns="365724" tIns="182856" rIns="365724" bIns="182856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b="1" dirty="0">
                <a:effectLst>
                  <a:outerShdw blurRad="38100" dist="38100" dir="2700000" algn="tl">
                    <a:schemeClr val="accent1">
                      <a:lumMod val="40000"/>
                      <a:lumOff val="60000"/>
                      <a:alpha val="43000"/>
                    </a:schemeClr>
                  </a:outerShdw>
                </a:effectLst>
                <a:latin typeface="Cambria" pitchFamily="18" charset="0"/>
              </a:rPr>
              <a:t>Improving </a:t>
            </a:r>
            <a:r>
              <a:rPr lang="en-US" sz="11500" b="1">
                <a:effectLst>
                  <a:outerShdw blurRad="38100" dist="38100" dir="2700000" algn="tl">
                    <a:schemeClr val="accent1">
                      <a:lumMod val="40000"/>
                      <a:lumOff val="60000"/>
                      <a:alpha val="43000"/>
                    </a:schemeClr>
                  </a:outerShdw>
                </a:effectLst>
                <a:latin typeface="Cambria" pitchFamily="18" charset="0"/>
              </a:rPr>
              <a:t>Mobile </a:t>
            </a:r>
            <a:r>
              <a:rPr lang="en-US" sz="11500" b="1" smtClean="0">
                <a:effectLst>
                  <a:outerShdw blurRad="38100" dist="38100" dir="2700000" algn="tl">
                    <a:schemeClr val="accent1">
                      <a:lumMod val="40000"/>
                      <a:lumOff val="60000"/>
                      <a:alpha val="43000"/>
                    </a:schemeClr>
                  </a:outerShdw>
                </a:effectLst>
                <a:latin typeface="Cambria" pitchFamily="18" charset="0"/>
              </a:rPr>
              <a:t>Web </a:t>
            </a:r>
            <a:r>
              <a:rPr lang="en-US" sz="11500" b="1" dirty="0">
                <a:effectLst>
                  <a:outerShdw blurRad="38100" dist="38100" dir="2700000" algn="tl">
                    <a:schemeClr val="accent1">
                      <a:lumMod val="40000"/>
                      <a:lumOff val="60000"/>
                      <a:alpha val="43000"/>
                    </a:schemeClr>
                  </a:outerShdw>
                </a:effectLst>
                <a:latin typeface="Cambria" pitchFamily="18" charset="0"/>
              </a:rPr>
              <a:t>Experience at Dyn</a:t>
            </a:r>
          </a:p>
        </p:txBody>
      </p:sp>
      <p:pic>
        <p:nvPicPr>
          <p:cNvPr id="108" name="Picture 107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9" b="96286" l="780" r="98664">
                        <a14:foregroundMark x1="36414" y1="25464" x2="31180" y2="15119"/>
                        <a14:foregroundMark x1="7684" y1="81167" x2="5345" y2="74801"/>
                        <a14:foregroundMark x1="50780" y1="28912" x2="50334" y2="67639"/>
                        <a14:foregroundMark x1="71158" y1="43236" x2="76281" y2="63660"/>
                        <a14:foregroundMark x1="86303" y1="42706" x2="86637" y2="68435"/>
                      </a14:backgroundRemoval>
                    </a14:imgEffect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817" y="498406"/>
            <a:ext cx="6528217" cy="2740687"/>
          </a:xfrm>
          <a:prstGeom prst="rect">
            <a:avLst/>
          </a:prstGeom>
        </p:spPr>
      </p:pic>
      <p:pic>
        <p:nvPicPr>
          <p:cNvPr id="109" name="Picture 2" descr="C:\Users\Wilmann\Desktop\UXDM\UXDM logo design new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1" y="429291"/>
            <a:ext cx="8845203" cy="287891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11386166" y="1907505"/>
            <a:ext cx="24745130" cy="1200280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5400" b="1" dirty="0">
                <a:latin typeface="Cambria" pitchFamily="18" charset="0"/>
                <a:cs typeface="Segoe UI Semilight" panose="020B0402040204020203" pitchFamily="34" charset="0"/>
              </a:rPr>
              <a:t>Wilmann Gómez, Georgi Kardzhaliyski, Wan (Tammy) Liu and Frank Oglesby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88279" y="2815790"/>
            <a:ext cx="28940904" cy="984836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4000" dirty="0">
                <a:latin typeface="Cambria" pitchFamily="18" charset="0"/>
                <a:cs typeface="Segoe UI Semilight" panose="020B0402040204020203" pitchFamily="34" charset="0"/>
              </a:rPr>
              <a:t>Advisor: Dr. Soussan Djamasbi (Associate Professor of IT, Director of UXDM Research Lab - School of Business, WPI) 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668003" y="4444159"/>
            <a:ext cx="10047744" cy="1327854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09716" tIns="109716" rIns="109716" bIns="182856" rtlCol="0" anchor="t"/>
          <a:lstStyle/>
          <a:p>
            <a:pPr algn="ctr"/>
            <a:r>
              <a:rPr lang="en-US" sz="6400" b="1" dirty="0">
                <a:latin typeface="Cambria" pitchFamily="18" charset="0"/>
              </a:rPr>
              <a:t>Opportunity</a:t>
            </a:r>
          </a:p>
          <a:p>
            <a:pPr algn="ctr"/>
            <a:endParaRPr lang="en-US" sz="1600" dirty="0" smtClean="0">
              <a:latin typeface="Cambria" pitchFamily="18" charset="0"/>
            </a:endParaRPr>
          </a:p>
          <a:p>
            <a:pPr algn="ctr"/>
            <a:r>
              <a:rPr lang="en-US" sz="4400" dirty="0" smtClean="0">
                <a:latin typeface="Cambria" pitchFamily="18" charset="0"/>
              </a:rPr>
              <a:t>Improving </a:t>
            </a:r>
            <a:r>
              <a:rPr lang="en-US" sz="4400" dirty="0">
                <a:latin typeface="Cambria" pitchFamily="18" charset="0"/>
              </a:rPr>
              <a:t>User Experience (UX) for </a:t>
            </a:r>
            <a:r>
              <a:rPr lang="en-US" sz="4400" dirty="0" err="1" smtClean="0">
                <a:latin typeface="Cambria" pitchFamily="18" charset="0"/>
              </a:rPr>
              <a:t>Dyn’s</a:t>
            </a:r>
            <a:r>
              <a:rPr lang="en-US" sz="4400" dirty="0" smtClean="0">
                <a:latin typeface="Cambria" pitchFamily="18" charset="0"/>
              </a:rPr>
              <a:t> Mobile  E-commerce Web Design and Workflow</a:t>
            </a:r>
            <a:endParaRPr lang="en-US" sz="4400" b="1" dirty="0">
              <a:latin typeface="Cambria" pitchFamily="18" charset="0"/>
            </a:endParaRPr>
          </a:p>
          <a:p>
            <a:pPr algn="ctr"/>
            <a:endParaRPr lang="en-US" sz="3600" dirty="0">
              <a:latin typeface="Cambria" pitchFamily="18" charset="0"/>
            </a:endParaRPr>
          </a:p>
          <a:p>
            <a:pPr marL="685728" indent="-685728">
              <a:buFont typeface="Wingdings" pitchFamily="2" charset="2"/>
              <a:buChar char="q"/>
            </a:pPr>
            <a:r>
              <a:rPr lang="en-US" sz="3600" dirty="0" smtClean="0">
                <a:latin typeface="Cambria" pitchFamily="18" charset="0"/>
              </a:rPr>
              <a:t>Globally, mobile  web traffic has  tripled yearly since 2010.  </a:t>
            </a:r>
          </a:p>
          <a:p>
            <a:pPr marL="685728" indent="-685728">
              <a:buFont typeface="Wingdings" pitchFamily="2" charset="2"/>
              <a:buChar char="q"/>
            </a:pPr>
            <a:endParaRPr lang="en-US" sz="3600" dirty="0">
              <a:latin typeface="Cambria" pitchFamily="18" charset="0"/>
            </a:endParaRPr>
          </a:p>
          <a:p>
            <a:pPr marL="685728" indent="-685728">
              <a:buFont typeface="Wingdings" pitchFamily="2" charset="2"/>
              <a:buChar char="q"/>
            </a:pPr>
            <a:r>
              <a:rPr lang="en-US" sz="3600" dirty="0" smtClean="0">
                <a:latin typeface="Cambria" pitchFamily="18" charset="0"/>
              </a:rPr>
              <a:t>Cutting edge mobile UX is an emerging business need.</a:t>
            </a:r>
          </a:p>
          <a:p>
            <a:pPr marL="685728" indent="-685728">
              <a:buFont typeface="Wingdings" pitchFamily="2" charset="2"/>
              <a:buChar char="q"/>
            </a:pPr>
            <a:endParaRPr lang="en-US" sz="3600" dirty="0" smtClean="0">
              <a:latin typeface="Cambria" pitchFamily="18" charset="0"/>
            </a:endParaRPr>
          </a:p>
          <a:p>
            <a:pPr marL="685728" indent="-685728">
              <a:buFont typeface="Wingdings" pitchFamily="2" charset="2"/>
              <a:buChar char="q"/>
            </a:pPr>
            <a:endParaRPr lang="en-US" sz="4000" dirty="0">
              <a:latin typeface="Cambria" pitchFamily="18" charset="0"/>
            </a:endParaRPr>
          </a:p>
          <a:p>
            <a:pPr marL="2514336" lvl="1" indent="-685728">
              <a:buFont typeface="Wingdings" pitchFamily="2" charset="2"/>
              <a:buChar char="q"/>
            </a:pPr>
            <a:endParaRPr lang="en-US" sz="4000" dirty="0">
              <a:latin typeface="Cambria" pitchFamily="18" charset="0"/>
            </a:endParaRPr>
          </a:p>
          <a:p>
            <a:pPr marL="2514336" lvl="1" indent="-685728">
              <a:buFont typeface="Wingdings" pitchFamily="2" charset="2"/>
              <a:buChar char="q"/>
            </a:pPr>
            <a:endParaRPr lang="en-US" sz="2800" dirty="0">
              <a:latin typeface="Cambria" pitchFamily="18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68011" y="18174601"/>
            <a:ext cx="10047744" cy="565449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5724" tIns="182856" rIns="365724" bIns="182856" rtlCol="0" anchor="t"/>
          <a:lstStyle/>
          <a:p>
            <a:pPr algn="ctr"/>
            <a:endParaRPr lang="en-US" sz="4000" b="1" dirty="0">
              <a:latin typeface="Cambria" pitchFamily="18" charset="0"/>
            </a:endParaRPr>
          </a:p>
          <a:p>
            <a:pPr marL="685728" indent="-685728">
              <a:buFont typeface="Wingdings" pitchFamily="2" charset="2"/>
              <a:buChar char="q"/>
            </a:pPr>
            <a:r>
              <a:rPr lang="en-US" sz="3600" dirty="0">
                <a:latin typeface="Cambria" pitchFamily="18" charset="0"/>
              </a:rPr>
              <a:t>Identify UX improvement opportunities for </a:t>
            </a:r>
            <a:r>
              <a:rPr lang="en-US" sz="3600" dirty="0" err="1">
                <a:latin typeface="Cambria" pitchFamily="18" charset="0"/>
              </a:rPr>
              <a:t>Dyn’s</a:t>
            </a:r>
            <a:r>
              <a:rPr lang="en-US" sz="3600" dirty="0">
                <a:latin typeface="Cambria" pitchFamily="18" charset="0"/>
              </a:rPr>
              <a:t> mobile e-commerce site</a:t>
            </a:r>
            <a:r>
              <a:rPr lang="en-US" sz="3600" dirty="0" smtClean="0">
                <a:latin typeface="Cambria" pitchFamily="18" charset="0"/>
              </a:rPr>
              <a:t>.</a:t>
            </a:r>
          </a:p>
          <a:p>
            <a:pPr marL="685728" indent="-685728">
              <a:buFont typeface="Wingdings" pitchFamily="2" charset="2"/>
              <a:buChar char="q"/>
            </a:pPr>
            <a:endParaRPr lang="en-US" sz="1200" dirty="0">
              <a:latin typeface="Cambria" pitchFamily="18" charset="0"/>
            </a:endParaRPr>
          </a:p>
          <a:p>
            <a:pPr marL="685728" indent="-685728">
              <a:buFont typeface="Wingdings" pitchFamily="2" charset="2"/>
              <a:buChar char="q"/>
            </a:pPr>
            <a:r>
              <a:rPr lang="en-US" sz="3600" dirty="0">
                <a:latin typeface="Cambria" pitchFamily="18" charset="0"/>
              </a:rPr>
              <a:t>Provide recommendations to </a:t>
            </a:r>
            <a:r>
              <a:rPr lang="en-US" sz="3600" dirty="0" err="1">
                <a:latin typeface="Cambria" pitchFamily="18" charset="0"/>
              </a:rPr>
              <a:t>Dyn’s</a:t>
            </a:r>
            <a:r>
              <a:rPr lang="en-US" sz="3600" dirty="0">
                <a:latin typeface="Cambria" pitchFamily="18" charset="0"/>
              </a:rPr>
              <a:t> UX development team</a:t>
            </a:r>
            <a:r>
              <a:rPr lang="en-US" sz="3600" dirty="0" smtClean="0">
                <a:latin typeface="Cambria" pitchFamily="18" charset="0"/>
              </a:rPr>
              <a:t>.</a:t>
            </a:r>
          </a:p>
          <a:p>
            <a:r>
              <a:rPr lang="en-US" sz="1200" dirty="0" smtClean="0">
                <a:latin typeface="Cambria" pitchFamily="18" charset="0"/>
              </a:rPr>
              <a:t> </a:t>
            </a:r>
            <a:endParaRPr lang="en-US" sz="1200" dirty="0">
              <a:latin typeface="Cambria" pitchFamily="18" charset="0"/>
            </a:endParaRPr>
          </a:p>
          <a:p>
            <a:pPr marL="685728" indent="-685728">
              <a:buFont typeface="Wingdings" pitchFamily="2" charset="2"/>
              <a:buChar char="q"/>
            </a:pPr>
            <a:r>
              <a:rPr lang="en-US" sz="3600" dirty="0">
                <a:latin typeface="Cambria" pitchFamily="18" charset="0"/>
              </a:rPr>
              <a:t>Measure usability improvements</a:t>
            </a:r>
            <a:r>
              <a:rPr lang="en-US" sz="3600" dirty="0" smtClean="0">
                <a:latin typeface="Cambria" pitchFamily="18" charset="0"/>
              </a:rPr>
              <a:t>.</a:t>
            </a:r>
          </a:p>
          <a:p>
            <a:pPr marL="685728" indent="-685728">
              <a:buFont typeface="Wingdings" pitchFamily="2" charset="2"/>
              <a:buChar char="q"/>
            </a:pPr>
            <a:endParaRPr lang="en-US" sz="1200" dirty="0" smtClean="0">
              <a:latin typeface="Cambria" pitchFamily="18" charset="0"/>
            </a:endParaRPr>
          </a:p>
          <a:p>
            <a:pPr marL="685728" indent="-685728">
              <a:buFont typeface="Wingdings" pitchFamily="2" charset="2"/>
              <a:buChar char="q"/>
            </a:pPr>
            <a:r>
              <a:rPr lang="en-US" sz="3600" dirty="0" smtClean="0">
                <a:latin typeface="Cambria" pitchFamily="18" charset="0"/>
              </a:rPr>
              <a:t>Provide Dyn foundations that can drive future improvements in mobile UX.</a:t>
            </a:r>
            <a:endParaRPr lang="en-US" sz="3600" dirty="0">
              <a:latin typeface="Cambria" pitchFamily="18" charset="0"/>
            </a:endParaRPr>
          </a:p>
          <a:p>
            <a:pPr marL="685728" indent="-685728">
              <a:buFont typeface="Wingdings" pitchFamily="2" charset="2"/>
              <a:buChar char="q"/>
            </a:pPr>
            <a:endParaRPr lang="en-US" sz="3600" dirty="0">
              <a:latin typeface="Cambria" pitchFamily="18" charset="0"/>
            </a:endParaRPr>
          </a:p>
        </p:txBody>
      </p:sp>
      <p:sp>
        <p:nvSpPr>
          <p:cNvPr id="124" name="Round Same Side Corner Rectangle 123"/>
          <p:cNvSpPr/>
          <p:nvPr/>
        </p:nvSpPr>
        <p:spPr>
          <a:xfrm rot="16200000">
            <a:off x="8536759" y="6987735"/>
            <a:ext cx="23296800" cy="18131752"/>
          </a:xfrm>
          <a:prstGeom prst="round2SameRect">
            <a:avLst>
              <a:gd name="adj1" fmla="val 11084"/>
              <a:gd name="adj2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5724" tIns="182856" rIns="365724" bIns="182856" rtlCol="0" anchor="t"/>
          <a:lstStyle/>
          <a:p>
            <a:pPr algn="ctr"/>
            <a:endParaRPr lang="en-US" sz="6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25" name="Round Same Side Corner Rectangle 124"/>
          <p:cNvSpPr/>
          <p:nvPr/>
        </p:nvSpPr>
        <p:spPr>
          <a:xfrm rot="5400000">
            <a:off x="27003973" y="6838383"/>
            <a:ext cx="23296808" cy="18508352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5724" tIns="182856" rIns="365724" bIns="182856" rtlCol="0" anchor="t"/>
          <a:lstStyle/>
          <a:p>
            <a:pPr algn="just"/>
            <a:endParaRPr lang="en-US" sz="4000" b="1" dirty="0">
              <a:latin typeface="Cambria" pitchFamily="18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68021" y="24217787"/>
            <a:ext cx="10047740" cy="3484224"/>
          </a:xfrm>
          <a:prstGeom prst="roundRect">
            <a:avLst>
              <a:gd name="adj" fmla="val 1711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5724" tIns="182856" rIns="365724" bIns="182856" rtlCol="0" anchor="t"/>
          <a:lstStyle/>
          <a:p>
            <a:pPr algn="ctr"/>
            <a:r>
              <a:rPr lang="en-US" sz="3600" b="1" dirty="0">
                <a:latin typeface="Cambria" pitchFamily="18" charset="0"/>
              </a:rPr>
              <a:t>Selected References</a:t>
            </a:r>
          </a:p>
          <a:p>
            <a:pPr algn="ctr"/>
            <a:endParaRPr lang="en-US" sz="3200" b="1" dirty="0">
              <a:latin typeface="Cambria" pitchFamily="18" charset="0"/>
            </a:endParaRPr>
          </a:p>
          <a:p>
            <a:r>
              <a:rPr lang="en-US" sz="2400" dirty="0" err="1">
                <a:latin typeface="Cambria" pitchFamily="18" charset="0"/>
              </a:rPr>
              <a:t>Sauro</a:t>
            </a:r>
            <a:r>
              <a:rPr lang="en-US" sz="2400" dirty="0">
                <a:latin typeface="Cambria" pitchFamily="18" charset="0"/>
              </a:rPr>
              <a:t>, J. (2011, 02 02). </a:t>
            </a:r>
            <a:r>
              <a:rPr lang="en-US" sz="2400" i="1" dirty="0">
                <a:latin typeface="Cambria" pitchFamily="18" charset="0"/>
              </a:rPr>
              <a:t>Measuring Usability With The System Usability Scale (SUS)</a:t>
            </a:r>
            <a:r>
              <a:rPr lang="en-US" sz="2400" dirty="0">
                <a:latin typeface="Cambria" pitchFamily="18" charset="0"/>
              </a:rPr>
              <a:t>. Retrieved 09 27, 2012, from Measuring Usability: </a:t>
            </a:r>
            <a:r>
              <a:rPr lang="en-US" sz="2400" dirty="0">
                <a:latin typeface="Cambria" pitchFamily="18" charset="0"/>
                <a:hlinkClick r:id="rId5"/>
              </a:rPr>
              <a:t>http://www.measuringusability.com/sus.php</a:t>
            </a:r>
            <a:endParaRPr lang="en-US" sz="2400" dirty="0">
              <a:latin typeface="Cambria" pitchFamily="18" charset="0"/>
            </a:endParaRPr>
          </a:p>
          <a:p>
            <a:endParaRPr lang="en-US" sz="4000" b="1" dirty="0">
              <a:latin typeface="Cambria" pitchFamily="18" charset="0"/>
            </a:endParaRPr>
          </a:p>
          <a:p>
            <a:endParaRPr lang="en-US" sz="4000" b="1" dirty="0">
              <a:latin typeface="Cambria" pitchFamily="18" charset="0"/>
            </a:endParaRPr>
          </a:p>
        </p:txBody>
      </p:sp>
      <p:sp>
        <p:nvSpPr>
          <p:cNvPr id="127" name="Round Same Side Corner Rectangle 126"/>
          <p:cNvSpPr/>
          <p:nvPr/>
        </p:nvSpPr>
        <p:spPr>
          <a:xfrm>
            <a:off x="12750263" y="5696571"/>
            <a:ext cx="16185000" cy="3242328"/>
          </a:xfrm>
          <a:prstGeom prst="round2SameRect">
            <a:avLst>
              <a:gd name="adj1" fmla="val 7728"/>
              <a:gd name="adj2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13057885" y="6183441"/>
            <a:ext cx="3721372" cy="128527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r>
              <a:rPr lang="en-US" sz="3200" dirty="0"/>
              <a:t>User Study I:</a:t>
            </a:r>
          </a:p>
          <a:p>
            <a:pPr algn="ctr"/>
            <a:r>
              <a:rPr lang="en-US" sz="3200" dirty="0"/>
              <a:t>Current State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7207763" y="6183439"/>
            <a:ext cx="3942392" cy="126868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r>
              <a:rPr lang="en-US" sz="3200" dirty="0"/>
              <a:t>UX Literature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876481" y="7893269"/>
            <a:ext cx="3724868" cy="861724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872229" y="7893269"/>
            <a:ext cx="5240692" cy="861724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&amp; Analysis I</a:t>
            </a:r>
          </a:p>
        </p:txBody>
      </p:sp>
      <p:sp>
        <p:nvSpPr>
          <p:cNvPr id="134" name="Rectangle 54"/>
          <p:cNvSpPr/>
          <p:nvPr/>
        </p:nvSpPr>
        <p:spPr>
          <a:xfrm>
            <a:off x="12740737" y="16461229"/>
            <a:ext cx="16194548" cy="7243772"/>
          </a:xfrm>
          <a:prstGeom prst="roundRect">
            <a:avLst>
              <a:gd name="adj" fmla="val 5419"/>
            </a:avLst>
          </a:prstGeom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4706389" y="17201135"/>
            <a:ext cx="5303108" cy="125775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56" tIns="182856" rIns="182856" bIns="182856" rtlCol="0" anchor="ctr"/>
          <a:lstStyle/>
          <a:p>
            <a:pPr algn="ctr"/>
            <a:r>
              <a:rPr lang="en-US" sz="3200" dirty="0"/>
              <a:t>Recommendations For Future Work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3057885" y="19564687"/>
            <a:ext cx="4195372" cy="12892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56" tIns="182856" rIns="182856" bIns="182856" rtlCol="0" anchor="ctr"/>
          <a:lstStyle/>
          <a:p>
            <a:pPr algn="ctr"/>
            <a:r>
              <a:rPr lang="en-US" sz="3200" dirty="0"/>
              <a:t>Layout Logic and Content Changes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2750281" y="9169059"/>
            <a:ext cx="16185004" cy="3289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38" name="Round Same Side Corner Rectangle 137"/>
          <p:cNvSpPr/>
          <p:nvPr/>
        </p:nvSpPr>
        <p:spPr>
          <a:xfrm rot="10800000">
            <a:off x="12750269" y="12749051"/>
            <a:ext cx="16185004" cy="3536872"/>
          </a:xfrm>
          <a:prstGeom prst="round2SameRect">
            <a:avLst>
              <a:gd name="adj1" fmla="val 12016"/>
              <a:gd name="adj2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14462715" y="9504037"/>
            <a:ext cx="5529488" cy="92294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r>
              <a:rPr lang="en-US" sz="3200" dirty="0"/>
              <a:t>Recommendations to Dyn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4462715" y="10868797"/>
            <a:ext cx="5529488" cy="132503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r>
              <a:rPr lang="en-US" sz="3200" dirty="0"/>
              <a:t>Dyn Implementation:</a:t>
            </a:r>
          </a:p>
          <a:p>
            <a:pPr algn="ctr"/>
            <a:r>
              <a:rPr lang="en-US" sz="3200" dirty="0"/>
              <a:t>November 2012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4535759" y="13170743"/>
            <a:ext cx="5432088" cy="162556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r>
              <a:rPr lang="en-US" sz="3200" dirty="0"/>
              <a:t>User </a:t>
            </a:r>
            <a:r>
              <a:rPr lang="en-US" sz="3200" dirty="0" smtClean="0"/>
              <a:t>Study </a:t>
            </a:r>
            <a:r>
              <a:rPr lang="en-US" sz="3200" dirty="0"/>
              <a:t>II:</a:t>
            </a:r>
          </a:p>
          <a:p>
            <a:pPr algn="ctr"/>
            <a:r>
              <a:rPr lang="en-US" sz="3200" dirty="0"/>
              <a:t>Testing </a:t>
            </a:r>
            <a:r>
              <a:rPr lang="en-US" sz="3200" dirty="0" smtClean="0"/>
              <a:t>Implementation including eye-tracking</a:t>
            </a:r>
            <a:endParaRPr lang="en-US" sz="3200" dirty="0"/>
          </a:p>
        </p:txBody>
      </p:sp>
      <p:cxnSp>
        <p:nvCxnSpPr>
          <p:cNvPr id="142" name="Elbow Connector 25"/>
          <p:cNvCxnSpPr>
            <a:stCxn id="139" idx="2"/>
            <a:endCxn id="140" idx="0"/>
          </p:cNvCxnSpPr>
          <p:nvPr/>
        </p:nvCxnSpPr>
        <p:spPr>
          <a:xfrm>
            <a:off x="17227451" y="10426985"/>
            <a:ext cx="0" cy="44180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Elbow Connector 26"/>
          <p:cNvCxnSpPr>
            <a:stCxn id="140" idx="2"/>
            <a:endCxn id="141" idx="0"/>
          </p:cNvCxnSpPr>
          <p:nvPr/>
        </p:nvCxnSpPr>
        <p:spPr>
          <a:xfrm>
            <a:off x="17227459" y="12193819"/>
            <a:ext cx="24344" cy="97692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4767575" y="14615843"/>
            <a:ext cx="4971312" cy="923280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&amp; Analysis II</a:t>
            </a:r>
          </a:p>
        </p:txBody>
      </p:sp>
      <p:sp>
        <p:nvSpPr>
          <p:cNvPr id="145" name="Down Arrow 144"/>
          <p:cNvSpPr/>
          <p:nvPr/>
        </p:nvSpPr>
        <p:spPr>
          <a:xfrm>
            <a:off x="16197149" y="15539189"/>
            <a:ext cx="2107268" cy="1535420"/>
          </a:xfrm>
          <a:prstGeom prst="downArrow">
            <a:avLst>
              <a:gd name="adj1" fmla="val 61860"/>
              <a:gd name="adj2" fmla="val 495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42963006" y="294307"/>
            <a:ext cx="6392145" cy="1107947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Sponsored by: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4133771" y="4444155"/>
            <a:ext cx="12563856" cy="1354168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Methodology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9" name="Elbow Connector 148"/>
          <p:cNvCxnSpPr>
            <a:stCxn id="129" idx="2"/>
            <a:endCxn id="139" idx="0"/>
          </p:cNvCxnSpPr>
          <p:nvPr/>
        </p:nvCxnSpPr>
        <p:spPr>
          <a:xfrm rot="5400000">
            <a:off x="17177261" y="7502323"/>
            <a:ext cx="2051908" cy="1951504"/>
          </a:xfrm>
          <a:prstGeom prst="bentConnector3">
            <a:avLst>
              <a:gd name="adj1" fmla="val 18047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28" idx="2"/>
            <a:endCxn id="139" idx="0"/>
          </p:cNvCxnSpPr>
          <p:nvPr/>
        </p:nvCxnSpPr>
        <p:spPr>
          <a:xfrm rot="16200000" flipH="1">
            <a:off x="15055339" y="7331915"/>
            <a:ext cx="2035328" cy="2308904"/>
          </a:xfrm>
          <a:prstGeom prst="bentConnector3">
            <a:avLst>
              <a:gd name="adj1" fmla="val 16721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 t="5129" b="5111"/>
          <a:stretch/>
        </p:blipFill>
        <p:spPr bwMode="auto">
          <a:xfrm>
            <a:off x="22870992" y="12975948"/>
            <a:ext cx="5365540" cy="3145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4" name="TextBox 153"/>
          <p:cNvSpPr txBox="1"/>
          <p:nvPr/>
        </p:nvSpPr>
        <p:spPr>
          <a:xfrm rot="16200000">
            <a:off x="9291035" y="10807745"/>
            <a:ext cx="5685040" cy="861724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MQP 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Deliverables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8402425" y="19543005"/>
            <a:ext cx="7462260" cy="861724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Additional Work Delivered </a:t>
            </a:r>
          </a:p>
        </p:txBody>
      </p:sp>
      <p:pic>
        <p:nvPicPr>
          <p:cNvPr id="156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1" r="1"/>
          <a:stretch/>
        </p:blipFill>
        <p:spPr bwMode="auto">
          <a:xfrm>
            <a:off x="22624493" y="18747665"/>
            <a:ext cx="2268796" cy="399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7" name="Elbow Connector 156"/>
          <p:cNvCxnSpPr>
            <a:stCxn id="129" idx="3"/>
            <a:endCxn id="144" idx="3"/>
          </p:cNvCxnSpPr>
          <p:nvPr/>
        </p:nvCxnSpPr>
        <p:spPr>
          <a:xfrm flipH="1">
            <a:off x="19738889" y="6817785"/>
            <a:ext cx="1411268" cy="8259700"/>
          </a:xfrm>
          <a:prstGeom prst="bentConnector3">
            <a:avLst>
              <a:gd name="adj1" fmla="val -33596"/>
            </a:avLst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72"/>
          <a:stretch/>
        </p:blipFill>
        <p:spPr bwMode="auto">
          <a:xfrm>
            <a:off x="27318719" y="9374029"/>
            <a:ext cx="1589692" cy="295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4" r="33498"/>
          <a:stretch/>
        </p:blipFill>
        <p:spPr bwMode="auto">
          <a:xfrm>
            <a:off x="25988613" y="18746553"/>
            <a:ext cx="2270348" cy="400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21867703" y="22730337"/>
            <a:ext cx="3782056" cy="861724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Collapsible (CM)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5183361" y="22730337"/>
            <a:ext cx="3880852" cy="861724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Breadcrumb (BC)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2624501" y="5941495"/>
            <a:ext cx="6060132" cy="2523719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365724" tIns="182856" rIns="365724" bIns="182856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Adaptive web design theory  was coupled with observed user behavior and feedback to outline detailed layout and content changes.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362309" y="18069443"/>
            <a:ext cx="4630684" cy="1354168"/>
          </a:xfrm>
          <a:prstGeom prst="rect">
            <a:avLst/>
          </a:prstGeom>
        </p:spPr>
        <p:txBody>
          <a:bodyPr wrap="none" lIns="365724" tIns="182856" rIns="365724" bIns="182856">
            <a:spAutoFit/>
          </a:bodyPr>
          <a:lstStyle/>
          <a:p>
            <a:pPr algn="ctr"/>
            <a:r>
              <a:rPr lang="en-US" sz="6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Objectives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9063488" y="13744292"/>
            <a:ext cx="9278582" cy="1231058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r>
              <a:rPr lang="en-US" sz="5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Additional </a:t>
            </a:r>
            <a:r>
              <a:rPr lang="en-US" sz="5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Work </a:t>
            </a:r>
            <a:r>
              <a:rPr lang="en-US" sz="5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Delivered</a:t>
            </a:r>
            <a:endParaRPr lang="en-US" sz="5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7834833" y="19576699"/>
            <a:ext cx="4266052" cy="12892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r>
              <a:rPr lang="en-US" sz="3200" dirty="0"/>
              <a:t>Mobile Optimized Interface</a:t>
            </a:r>
          </a:p>
        </p:txBody>
      </p:sp>
      <p:sp>
        <p:nvSpPr>
          <p:cNvPr id="172" name="Rectangle 54"/>
          <p:cNvSpPr/>
          <p:nvPr/>
        </p:nvSpPr>
        <p:spPr>
          <a:xfrm>
            <a:off x="12798273" y="23894633"/>
            <a:ext cx="16203164" cy="3142644"/>
          </a:xfrm>
          <a:prstGeom prst="roundRect">
            <a:avLst>
              <a:gd name="adj" fmla="val 9627"/>
            </a:avLst>
          </a:prstGeom>
          <a:ln w="12700"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7834833" y="21368499"/>
            <a:ext cx="4266052" cy="153834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r>
              <a:rPr lang="en-US" sz="3200" dirty="0"/>
              <a:t>User Study III:</a:t>
            </a:r>
          </a:p>
          <a:p>
            <a:pPr algn="ctr"/>
            <a:r>
              <a:rPr lang="en-US" sz="3200" dirty="0"/>
              <a:t>Testing Mock-up Alternatives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0144389" y="24930113"/>
            <a:ext cx="4748900" cy="169172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56" tIns="182856" rIns="182856" bIns="182856" rtlCol="0" anchor="ctr"/>
          <a:lstStyle/>
          <a:p>
            <a:pPr algn="ctr"/>
            <a:r>
              <a:rPr lang="en-US" sz="3200" dirty="0" smtClean="0"/>
              <a:t>Dyn Implementation: (forthcoming)</a:t>
            </a:r>
            <a:endParaRPr lang="en-US" sz="3200" dirty="0"/>
          </a:p>
        </p:txBody>
      </p:sp>
      <p:cxnSp>
        <p:nvCxnSpPr>
          <p:cNvPr id="175" name="Straight Arrow Connector 38"/>
          <p:cNvCxnSpPr>
            <a:stCxn id="135" idx="2"/>
            <a:endCxn id="136" idx="0"/>
          </p:cNvCxnSpPr>
          <p:nvPr/>
        </p:nvCxnSpPr>
        <p:spPr>
          <a:xfrm rot="5400000">
            <a:off x="15703865" y="17910613"/>
            <a:ext cx="1105804" cy="2202380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86"/>
          <p:cNvCxnSpPr>
            <a:stCxn id="135" idx="2"/>
            <a:endCxn id="171" idx="0"/>
          </p:cNvCxnSpPr>
          <p:nvPr/>
        </p:nvCxnSpPr>
        <p:spPr>
          <a:xfrm rot="16200000" flipH="1">
            <a:off x="18103979" y="17712835"/>
            <a:ext cx="1117816" cy="260991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1" idx="2"/>
            <a:endCxn id="173" idx="0"/>
          </p:cNvCxnSpPr>
          <p:nvPr/>
        </p:nvCxnSpPr>
        <p:spPr>
          <a:xfrm>
            <a:off x="19967843" y="20865963"/>
            <a:ext cx="0" cy="5025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3193781" y="24959753"/>
            <a:ext cx="5099012" cy="169172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r>
              <a:rPr lang="en-US" sz="3200" dirty="0"/>
              <a:t>Dyn Implementation:</a:t>
            </a:r>
          </a:p>
          <a:p>
            <a:pPr algn="ctr"/>
            <a:r>
              <a:rPr lang="en-US" sz="3200" dirty="0"/>
              <a:t>April 2013</a:t>
            </a:r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10386747" y="24788863"/>
            <a:ext cx="3521896" cy="1354168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Post-MQP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Work by Dyn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2624493" y="9670099"/>
            <a:ext cx="4498234" cy="2092832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365724" tIns="182856" rIns="365724" bIns="182856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the major improvements was to eliminate the need for horizontal scrolling.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2625557" y="16737065"/>
            <a:ext cx="6059076" cy="166194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2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365724" tIns="182856" rIns="365724" bIns="182856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alternative designs for fully optimized mobile UX.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Down Arrow 199"/>
          <p:cNvSpPr/>
          <p:nvPr/>
        </p:nvSpPr>
        <p:spPr>
          <a:xfrm>
            <a:off x="16304297" y="23161199"/>
            <a:ext cx="2107268" cy="1535420"/>
          </a:xfrm>
          <a:prstGeom prst="downArrow">
            <a:avLst>
              <a:gd name="adj1" fmla="val 61860"/>
              <a:gd name="adj2" fmla="val 495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2370455" y="4682643"/>
            <a:ext cx="12563856" cy="1384946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Business Value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0406872" y="13813380"/>
            <a:ext cx="9821104" cy="984836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8869556" y="14921326"/>
            <a:ext cx="8607203" cy="2031277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pPr marL="685728" indent="-685728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User testing of alternative layouts designed to reduce vertical scrolling required.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8869556" y="16956069"/>
            <a:ext cx="8607203" cy="1477279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pPr marL="685728" indent="-685728"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Usability for both layouts  scored above industry average.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9705398" y="16956069"/>
            <a:ext cx="8975397" cy="2031277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pPr marL="685728" indent="-685728"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Significant improvements observed  in </a:t>
            </a:r>
            <a:r>
              <a:rPr 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Dyn’s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mobile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usability 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(27% increase in UX score).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9905282" y="6248549"/>
            <a:ext cx="17319065" cy="7052946"/>
          </a:xfrm>
          <a:prstGeom prst="roundRect">
            <a:avLst>
              <a:gd name="adj" fmla="val 92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5724" tIns="182856" rIns="365724" bIns="182856" rtlCol="0" anchor="ctr"/>
          <a:lstStyle/>
          <a:p>
            <a:pPr algn="ctr"/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29905282" y="19855007"/>
            <a:ext cx="7937444" cy="7210964"/>
            <a:chOff x="10150454" y="1367643"/>
            <a:chExt cx="1984362" cy="1802740"/>
          </a:xfrm>
        </p:grpSpPr>
        <p:sp>
          <p:nvSpPr>
            <p:cNvPr id="184" name="TextBox 183"/>
            <p:cNvSpPr txBox="1"/>
            <p:nvPr/>
          </p:nvSpPr>
          <p:spPr>
            <a:xfrm>
              <a:off x="10511409" y="1367643"/>
              <a:ext cx="1623407" cy="17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Dyn </a:t>
              </a:r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UX Score 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Improvement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0964500" y="3024189"/>
              <a:ext cx="539865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Before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1323112" y="3024189"/>
              <a:ext cx="510251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After</a:t>
              </a:r>
            </a:p>
          </p:txBody>
        </p:sp>
        <p:pic>
          <p:nvPicPr>
            <p:cNvPr id="18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5568" y="1625931"/>
              <a:ext cx="1107379" cy="1417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8" name="Rounded Rectangular Callout 187"/>
            <p:cNvSpPr/>
            <p:nvPr/>
          </p:nvSpPr>
          <p:spPr>
            <a:xfrm>
              <a:off x="10150454" y="1637310"/>
              <a:ext cx="652467" cy="586863"/>
            </a:xfrm>
            <a:prstGeom prst="wedgeRoundRectCallout">
              <a:avLst>
                <a:gd name="adj1" fmla="val 128697"/>
                <a:gd name="adj2" fmla="val 18446"/>
                <a:gd name="adj3" fmla="val 16667"/>
              </a:avLst>
            </a:prstGeom>
            <a:ln w="952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Statistically </a:t>
              </a:r>
              <a:b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significant improvement</a:t>
              </a:r>
              <a:b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 =0.03; 97% confidence</a:t>
              </a:r>
              <a:r>
                <a:rPr 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9785740" y="19855005"/>
            <a:ext cx="7017732" cy="7465960"/>
            <a:chOff x="10571911" y="3526439"/>
            <a:chExt cx="1754433" cy="1866490"/>
          </a:xfrm>
        </p:grpSpPr>
        <p:sp>
          <p:nvSpPr>
            <p:cNvPr id="190" name="TextBox 189"/>
            <p:cNvSpPr txBox="1"/>
            <p:nvPr/>
          </p:nvSpPr>
          <p:spPr>
            <a:xfrm>
              <a:off x="10571911" y="3526439"/>
              <a:ext cx="1754433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Alternative Design </a:t>
              </a:r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UX Scores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1083872" y="5246735"/>
              <a:ext cx="334410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CM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1454134" y="5246735"/>
              <a:ext cx="381147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BC</a:t>
              </a:r>
            </a:p>
          </p:txBody>
        </p:sp>
        <p:pic>
          <p:nvPicPr>
            <p:cNvPr id="193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8407" y="3766316"/>
              <a:ext cx="1106424" cy="1416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5" name="TextBox 194"/>
          <p:cNvSpPr txBox="1"/>
          <p:nvPr/>
        </p:nvSpPr>
        <p:spPr>
          <a:xfrm>
            <a:off x="30046486" y="6462146"/>
            <a:ext cx="17036656" cy="3139272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pPr algn="just"/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This [MQP] team has been able to help us test subjective opinion against the reality of cold hard facts. Their ability to test their hunches and recommendations in a scientific setting using the UXDM Lab has provided us with an extremely unique opportunity and advantage, helping us stay on the cutting edge of UX technology.” </a:t>
            </a:r>
          </a:p>
          <a:p>
            <a:pPr algn="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-Dan McAuliffe, User Experience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Manager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Dyn Inc.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9705398" y="14921326"/>
            <a:ext cx="8946979" cy="2031277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pPr marL="685728" indent="-685728"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Provided a set of actionable  opportunities to improve usability of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mobile web design and workflows.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9733816" y="13744293"/>
            <a:ext cx="10978280" cy="1231056"/>
          </a:xfrm>
          <a:prstGeom prst="rect">
            <a:avLst/>
          </a:prstGeom>
          <a:noFill/>
        </p:spPr>
        <p:txBody>
          <a:bodyPr wrap="square" lIns="365724" tIns="182856" rIns="365724" bIns="182856" rtlCol="0">
            <a:spAutoFit/>
          </a:bodyPr>
          <a:lstStyle/>
          <a:p>
            <a:r>
              <a:rPr lang="en-US" sz="5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MQP Deliverables</a:t>
            </a:r>
            <a:endParaRPr lang="en-US" sz="5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0293446" y="9355885"/>
            <a:ext cx="17040848" cy="1477279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pPr marL="685728" indent="-685728">
              <a:buFont typeface="Wingdings" pitchFamily="2" charset="2"/>
              <a:buChar char="q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Dyn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observed a  10.4% increase in number of mobile transactions,  with a 32% increase in the average value of  these transactions.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293446" y="10776965"/>
            <a:ext cx="15618035" cy="923281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pPr marL="685728" indent="-685728">
              <a:buFont typeface="Wingdings" pitchFamily="2" charset="2"/>
              <a:buChar char="q"/>
            </a:pP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Dyn’s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mobile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unique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traffic visits observed an increase of  27%.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9035070" y="12443973"/>
            <a:ext cx="8117791" cy="800171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pPr algn="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(Dyn.com, Google Analytics, Nov ‘12 – Mar. ’13)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730632" y="11608699"/>
            <a:ext cx="8556368" cy="5355264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pPr marL="685728" indent="-685728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Earl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y focus on UX projects provides significant competitive advantages (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Fieldman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, 2012)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endParaRPr lang="en-US" sz="36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L="685728" indent="-685728"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UX 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projects have been shown to provide 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as high as 83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% ROI. Have great impact on bottom line (Nielsen, 2008).</a:t>
            </a:r>
          </a:p>
          <a:p>
            <a:pPr marL="685728" indent="-685728">
              <a:buFont typeface="Wingdings" pitchFamily="2" charset="2"/>
              <a:buChar char="q"/>
            </a:pP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0293446" y="11644046"/>
            <a:ext cx="15618035" cy="1477279"/>
          </a:xfrm>
          <a:prstGeom prst="rect">
            <a:avLst/>
          </a:prstGeom>
        </p:spPr>
        <p:txBody>
          <a:bodyPr wrap="square" lIns="365724" tIns="182856" rIns="365724" bIns="182856">
            <a:spAutoFit/>
          </a:bodyPr>
          <a:lstStyle/>
          <a:p>
            <a:pPr marL="685728" indent="-685728">
              <a:buFont typeface="Wingdings" pitchFamily="2" charset="2"/>
              <a:buChar char="q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For the specific workflow addressed in this MQP, Dyn observed a 25.3% increase in units sold.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64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yn Presentat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 Presentation" id="{3389769D-2D9B-4CBC-843D-8C1845242C53}" vid="{BF008153-5FA6-4CAB-A325-36055D393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2D0C509C8D4429855BF3DE26AF082" ma:contentTypeVersion="0" ma:contentTypeDescription="Create a new document." ma:contentTypeScope="" ma:versionID="ebbd8fae4cc40a8dd3f6edff77e2a5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19892C-B6D6-4699-851C-C9E6C0570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153EB3-A782-4154-972C-E5F53376D3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2DE313-327F-43CF-89BB-EAA973C8F43A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Dyn Presentation</Template>
  <TotalTime>6583</TotalTime>
  <Words>466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Segoe UI Semilight</vt:lpstr>
      <vt:lpstr>Trebuchet MS</vt:lpstr>
      <vt:lpstr>Wingdings</vt:lpstr>
      <vt:lpstr>Wingdings 3</vt:lpstr>
      <vt:lpstr>2_Dyn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Kardzhaliyski</dc:creator>
  <cp:lastModifiedBy>Georgi Kardzhaliyski</cp:lastModifiedBy>
  <cp:revision>539</cp:revision>
  <cp:lastPrinted>2013-04-10T05:04:54Z</cp:lastPrinted>
  <dcterms:created xsi:type="dcterms:W3CDTF">2012-10-04T17:36:39Z</dcterms:created>
  <dcterms:modified xsi:type="dcterms:W3CDTF">2014-05-10T01:24:36Z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0x01010037E2D0C509C8D4429855BF3DE26AF082</vt:lpwstr>
  </property>
</Properties>
</file>