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Phoebe</a:t>
            </a:r>
            <a:endParaRPr/>
          </a:p>
        </p:txBody>
      </p:sp>
      <p:sp>
        <p:nvSpPr>
          <p:cNvPr id="104" name="Google Shape;10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Nathan</a:t>
            </a:r>
            <a:endParaRPr/>
          </a:p>
        </p:txBody>
      </p:sp>
      <p:sp>
        <p:nvSpPr>
          <p:cNvPr id="196" name="Google Shape;19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Devin + Caitlin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Theory</a:t>
            </a:r>
            <a:endParaRPr/>
          </a:p>
          <a:p>
            <a:pPr indent="0" lvl="0" marL="0" rtl="0" algn="l">
              <a:spcBef>
                <a:spcPts val="0"/>
              </a:spcBef>
              <a:spcAft>
                <a:spcPts val="0"/>
              </a:spcAft>
              <a:buNone/>
            </a:pPr>
            <a:r>
              <a:rPr lang="en-US"/>
              <a:t>Model for how humans make binary decisions</a:t>
            </a:r>
            <a:endParaRPr/>
          </a:p>
          <a:p>
            <a:pPr indent="0" lvl="0" marL="0" rtl="0" algn="l">
              <a:spcBef>
                <a:spcPts val="0"/>
              </a:spcBef>
              <a:spcAft>
                <a:spcPts val="0"/>
              </a:spcAft>
              <a:buNone/>
            </a:pPr>
            <a:r>
              <a:rPr lang="en-US"/>
              <a:t>Top line is one decision, bottom line is the opposite of that decision. In the milliseconds between being shown the shape and my decision to press the button, I’m accumulating evidence that the shape is a triangle at some rate. Once I have enough evidence that it’s a triangle I decide it is a triangle. So v is that rate I accumulate evidence, called the drift rate. a is the threshold of evidence to decide it’s a triangle. T is the non decision time, meaning once I’m shown the triangle, there are some milliseconds where my eyes are sending signals and the visual cortex is processing it until I’m conscious of it. Then the evidence accumulation begins.</a:t>
            </a:r>
            <a:endParaRPr/>
          </a:p>
          <a:p>
            <a:pPr indent="0" lvl="0" marL="0" rtl="0" algn="l">
              <a:spcBef>
                <a:spcPts val="0"/>
              </a:spcBef>
              <a:spcAft>
                <a:spcPts val="0"/>
              </a:spcAft>
              <a:buNone/>
            </a:pPr>
            <a:r>
              <a:rPr lang="en-US"/>
              <a:t>Advantages:</a:t>
            </a:r>
            <a:endParaRPr/>
          </a:p>
          <a:p>
            <a:pPr indent="0" lvl="0" marL="0" rtl="0" algn="l">
              <a:spcBef>
                <a:spcPts val="0"/>
              </a:spcBef>
              <a:spcAft>
                <a:spcPts val="0"/>
              </a:spcAft>
              <a:buNone/>
            </a:pPr>
            <a:r>
              <a:rPr lang="en-US"/>
              <a:t>	point 1: the a and the 0 are the opposite decisions so I know if I got it right or wrong, and t and v allow me to see reaction time. Important to include both because there is a tradeoff between the two. Essentially, if you can have unlimited reaction time you can pretty much get everything right. So we are interested in getting it right as fast as possible.</a:t>
            </a:r>
            <a:endParaRPr/>
          </a:p>
          <a:p>
            <a:pPr indent="0" lvl="0" marL="0" rtl="0" algn="l">
              <a:spcBef>
                <a:spcPts val="0"/>
              </a:spcBef>
              <a:spcAft>
                <a:spcPts val="0"/>
              </a:spcAft>
              <a:buNone/>
            </a:pPr>
            <a:r>
              <a:rPr lang="en-US"/>
              <a:t>Applying the model:</a:t>
            </a:r>
            <a:endParaRPr/>
          </a:p>
          <a:p>
            <a:pPr indent="0" lvl="0" marL="0" rtl="0" algn="l">
              <a:spcBef>
                <a:spcPts val="0"/>
              </a:spcBef>
              <a:spcAft>
                <a:spcPts val="0"/>
              </a:spcAft>
              <a:buNone/>
            </a:pPr>
            <a:r>
              <a:rPr lang="en-US"/>
              <a:t>This model takes as inputs a 0 or 1 per trial indicating whether the subject answered the task correctly, as well as the response time for that trial. </a:t>
            </a:r>
            <a:endParaRPr/>
          </a:p>
          <a:p>
            <a:pPr indent="0" lvl="0" marL="0" rtl="0" algn="l">
              <a:spcBef>
                <a:spcPts val="0"/>
              </a:spcBef>
              <a:spcAft>
                <a:spcPts val="0"/>
              </a:spcAft>
              <a:buNone/>
            </a:pPr>
            <a:r>
              <a:rPr lang="en-US"/>
              <a:t>And it can return these parameters.</a:t>
            </a:r>
            <a:endParaRPr/>
          </a:p>
        </p:txBody>
      </p:sp>
      <p:sp>
        <p:nvSpPr>
          <p:cNvPr id="205" name="Google Shape;20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Caitlin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Measures ability to flexibly switch between tasks or mental sets: i.e. evaluate either the the shape or color of an object, based on a cue.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RNT measured </a:t>
            </a:r>
            <a:r>
              <a:rPr lang="en-US" u="sng"/>
              <a:t>dimensionally</a:t>
            </a:r>
            <a:r>
              <a:rPr lang="en-US"/>
              <a:t> </a:t>
            </a:r>
            <a:endParaRPr/>
          </a:p>
        </p:txBody>
      </p:sp>
      <p:sp>
        <p:nvSpPr>
          <p:cNvPr id="219" name="Google Shape;21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Devin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we are running the HDDM to produce these parameters. THEN we are comparing the predictive power of these parameters compared to behavioral measures for predicting risk factors. So we ran several regression analyses</a:t>
            </a:r>
            <a:endParaRPr/>
          </a:p>
          <a:p>
            <a:pPr indent="0" lvl="0" marL="0" rtl="0" algn="l">
              <a:spcBef>
                <a:spcPts val="0"/>
              </a:spcBef>
              <a:spcAft>
                <a:spcPts val="0"/>
              </a:spcAft>
              <a:buNone/>
            </a:pPr>
            <a:r>
              <a:rPr lang="en-US"/>
              <a:t>All 3 types</a:t>
            </a:r>
            <a:endParaRPr/>
          </a:p>
        </p:txBody>
      </p:sp>
      <p:sp>
        <p:nvSpPr>
          <p:cNvPr id="227" name="Google Shape;22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Devin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we could run the model constrained or unconstrained. Basically unconstrained is returning</a:t>
            </a:r>
            <a:r>
              <a:rPr lang="en-US"/>
              <a:t> one drift rate per subject, so the average rate at which they make decisions in the task. Constrained will break this down by trial type - for example, we expect a lower drift rate for Incongruent Switch than the other trial types, because this decision is a set shift and therefore harder, so the decision will take longer.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Deviance information criteria describes teh amount of error that the model has in trying to explain things. Lower DIC is better. The absolute values of these number mean nothing concrete it’s just used to compare models. The constrained model has less error in describing the data.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Font typeface="Arial"/>
              <a:buNone/>
            </a:pPr>
            <a:r>
              <a:rPr lang="en-US"/>
              <a:t>We also see from this graph here that the distributions of drift rates for subjects are separable by trial type. If the drift rate did not depend on trial type at all they’d probably overlap each other. Visible separability is a good sign decision time is impacted by trial type.</a:t>
            </a:r>
            <a:endParaRPr/>
          </a:p>
          <a:p>
            <a:pPr indent="0" lvl="0" marL="0" rtl="0" algn="l">
              <a:spcBef>
                <a:spcPts val="0"/>
              </a:spcBef>
              <a:spcAft>
                <a:spcPts val="0"/>
              </a:spcAft>
              <a:buNone/>
            </a:pPr>
            <a:r>
              <a:t/>
            </a:r>
            <a:endParaRPr/>
          </a:p>
        </p:txBody>
      </p:sp>
      <p:sp>
        <p:nvSpPr>
          <p:cNvPr id="240" name="Google Shape;24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Caitlin</a:t>
            </a:r>
            <a:endParaRPr/>
          </a:p>
          <a:p>
            <a:pPr indent="0" lvl="0" marL="0" rtl="0" algn="l">
              <a:spcBef>
                <a:spcPts val="0"/>
              </a:spcBef>
              <a:spcAft>
                <a:spcPts val="0"/>
              </a:spcAft>
              <a:buNone/>
            </a:pPr>
            <a:r>
              <a:rPr lang="en-US"/>
              <a:t>This model explained 13 percent of the variance in RNT. In other words, high risk people are worse at integrating info when there is a shift.</a:t>
            </a:r>
            <a:endParaRPr/>
          </a:p>
        </p:txBody>
      </p:sp>
      <p:sp>
        <p:nvSpPr>
          <p:cNvPr id="249" name="Google Shape;24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Nathan</a:t>
            </a:r>
            <a:endParaRPr/>
          </a:p>
        </p:txBody>
      </p:sp>
      <p:sp>
        <p:nvSpPr>
          <p:cNvPr id="257" name="Google Shape;25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8d1757ae5_3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58d1757ae5_3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Caitlin</a:t>
            </a:r>
            <a:endParaRPr/>
          </a:p>
          <a:p>
            <a:pPr indent="0" lvl="0" marL="0" rtl="0" algn="l">
              <a:spcBef>
                <a:spcPts val="0"/>
              </a:spcBef>
              <a:spcAft>
                <a:spcPts val="0"/>
              </a:spcAft>
              <a:buNone/>
            </a:pPr>
            <a:r>
              <a:rPr lang="en-US"/>
              <a:t>Neither linked with RNT in regression models</a:t>
            </a:r>
            <a:endParaRPr/>
          </a:p>
        </p:txBody>
      </p:sp>
      <p:sp>
        <p:nvSpPr>
          <p:cNvPr id="273" name="Google Shape;273;g58d1757ae5_3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Phoebe</a:t>
            </a:r>
            <a:endParaRPr/>
          </a:p>
          <a:p>
            <a:pPr indent="0" lvl="0" marL="0" rtl="0" algn="l">
              <a:spcBef>
                <a:spcPts val="0"/>
              </a:spcBef>
              <a:spcAft>
                <a:spcPts val="0"/>
              </a:spcAft>
              <a:buNone/>
            </a:pPr>
            <a:r>
              <a:rPr lang="en-US"/>
              <a:t>Type of Cognitive Flexibility task </a:t>
            </a:r>
            <a:endParaRPr/>
          </a:p>
          <a:p>
            <a:pPr indent="0" lvl="0" marL="0" rtl="0" algn="l">
              <a:spcBef>
                <a:spcPts val="0"/>
              </a:spcBef>
              <a:spcAft>
                <a:spcPts val="0"/>
              </a:spcAft>
              <a:buNone/>
            </a:pPr>
            <a:r>
              <a:rPr lang="en-US"/>
              <a:t>Also Known As Task Switching</a:t>
            </a:r>
            <a:endParaRPr/>
          </a:p>
          <a:p>
            <a:pPr indent="0" lvl="0" marL="0" rtl="0" algn="l">
              <a:spcBef>
                <a:spcPts val="0"/>
              </a:spcBef>
              <a:spcAft>
                <a:spcPts val="0"/>
              </a:spcAft>
              <a:buNone/>
            </a:pPr>
            <a:r>
              <a:rPr lang="en-US"/>
              <a:t>Different from Cognitive Shifting - (moving only your attention from one thing to anohter)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1" name="Google Shape;1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8d1757ae5_3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58d1757ae5_3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Caitlin</a:t>
            </a:r>
            <a:endParaRPr/>
          </a:p>
          <a:p>
            <a:pPr indent="0" lvl="0" marL="0" rtl="0" algn="l">
              <a:spcBef>
                <a:spcPts val="0"/>
              </a:spcBef>
              <a:spcAft>
                <a:spcPts val="0"/>
              </a:spcAft>
              <a:buNone/>
            </a:pPr>
            <a:r>
              <a:rPr lang="en-US"/>
              <a:t>Neither linked with RNT in regression models</a:t>
            </a:r>
            <a:endParaRPr/>
          </a:p>
        </p:txBody>
      </p:sp>
      <p:sp>
        <p:nvSpPr>
          <p:cNvPr id="279" name="Google Shape;279;g58d1757ae5_3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Caitlin</a:t>
            </a:r>
            <a:endParaRPr/>
          </a:p>
          <a:p>
            <a:pPr indent="0" lvl="0" marL="0" rtl="0" algn="l">
              <a:spcBef>
                <a:spcPts val="0"/>
              </a:spcBef>
              <a:spcAft>
                <a:spcPts val="0"/>
              </a:spcAft>
              <a:buNone/>
            </a:pPr>
            <a:r>
              <a:rPr lang="en-US"/>
              <a:t>Basically shows that really average people are low in RNT, but doesn’t tell us who is high….</a:t>
            </a:r>
            <a:endParaRPr/>
          </a:p>
        </p:txBody>
      </p:sp>
      <p:sp>
        <p:nvSpPr>
          <p:cNvPr id="289" name="Google Shape;28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Nathan + Caitlin</a:t>
            </a:r>
            <a:endParaRPr/>
          </a:p>
        </p:txBody>
      </p:sp>
      <p:sp>
        <p:nvSpPr>
          <p:cNvPr id="305" name="Google Shape;30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Nathan</a:t>
            </a:r>
            <a:endParaRPr/>
          </a:p>
        </p:txBody>
      </p:sp>
      <p:sp>
        <p:nvSpPr>
          <p:cNvPr id="312" name="Google Shape;312;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Caitlin</a:t>
            </a:r>
            <a:endParaRPr/>
          </a:p>
        </p:txBody>
      </p:sp>
      <p:sp>
        <p:nvSpPr>
          <p:cNvPr id="319" name="Google Shape;319;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Yay!</a:t>
            </a:r>
            <a:endParaRPr/>
          </a:p>
        </p:txBody>
      </p:sp>
      <p:sp>
        <p:nvSpPr>
          <p:cNvPr id="326" name="Google Shape;326;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8d1757ae5_4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8d1757ae5_4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58d1757ae5_4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Phoebe + Caitlin</a:t>
            </a:r>
            <a:endParaRPr/>
          </a:p>
          <a:p>
            <a:pPr indent="0" lvl="0" marL="0" rtl="0" algn="l">
              <a:spcBef>
                <a:spcPts val="0"/>
              </a:spcBef>
              <a:spcAft>
                <a:spcPts val="0"/>
              </a:spcAft>
              <a:buNone/>
            </a:pPr>
            <a:r>
              <a:rPr lang="en-US"/>
              <a:t>RNT = commonly associated with psychopathological disorders</a:t>
            </a:r>
            <a:endParaRPr/>
          </a:p>
          <a:p>
            <a:pPr indent="0" lvl="0" marL="0" rtl="0" algn="l">
              <a:spcBef>
                <a:spcPts val="0"/>
              </a:spcBef>
              <a:spcAft>
                <a:spcPts val="0"/>
              </a:spcAft>
              <a:buNone/>
            </a:pPr>
            <a:r>
              <a:rPr lang="en-US"/>
              <a:t>Associated with cognitive inflexibility </a:t>
            </a:r>
            <a:endParaRPr/>
          </a:p>
          <a:p>
            <a:pPr indent="0" lvl="0" marL="0" rtl="0" algn="l">
              <a:spcBef>
                <a:spcPts val="0"/>
              </a:spcBef>
              <a:spcAft>
                <a:spcPts val="0"/>
              </a:spcAft>
              <a:buNone/>
            </a:pPr>
            <a:r>
              <a:rPr lang="en-US"/>
              <a:t>Present in many mood and anxiety disorders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Addressing the unknown from previous slide, which has been a significant limitation of previous lit</a:t>
            </a:r>
            <a:endParaRPr/>
          </a:p>
        </p:txBody>
      </p:sp>
      <p:sp>
        <p:nvSpPr>
          <p:cNvPr id="128" name="Google Shape;12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Phoebe</a:t>
            </a:r>
            <a:endParaRPr/>
          </a:p>
        </p:txBody>
      </p:sp>
      <p:sp>
        <p:nvSpPr>
          <p:cNvPr id="148" name="Google Shape;14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Phoebe</a:t>
            </a:r>
            <a:endParaRPr/>
          </a:p>
        </p:txBody>
      </p:sp>
      <p:sp>
        <p:nvSpPr>
          <p:cNvPr id="156" name="Google Shape;15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Phoebe</a:t>
            </a:r>
            <a:endParaRPr/>
          </a:p>
        </p:txBody>
      </p:sp>
      <p:sp>
        <p:nvSpPr>
          <p:cNvPr id="164" name="Google Shape;16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Phoebe</a:t>
            </a:r>
            <a:endParaRPr/>
          </a:p>
        </p:txBody>
      </p:sp>
      <p:sp>
        <p:nvSpPr>
          <p:cNvPr id="172" name="Google Shape;17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Phoebe</a:t>
            </a:r>
            <a:endParaRPr/>
          </a:p>
        </p:txBody>
      </p:sp>
      <p:sp>
        <p:nvSpPr>
          <p:cNvPr id="180" name="Google Shape;18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Phoebe</a:t>
            </a:r>
            <a:endParaRPr/>
          </a:p>
        </p:txBody>
      </p:sp>
      <p:sp>
        <p:nvSpPr>
          <p:cNvPr id="188" name="Google Shape;18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6"/>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6"/>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3" name="Shape 63"/>
        <p:cNvGrpSpPr/>
        <p:nvPr/>
      </p:nvGrpSpPr>
      <p:grpSpPr>
        <a:xfrm>
          <a:off x="0" y="0"/>
          <a:ext cx="0" cy="0"/>
          <a:chOff x="0" y="0"/>
          <a:chExt cx="0" cy="0"/>
        </a:xfrm>
      </p:grpSpPr>
      <p:sp>
        <p:nvSpPr>
          <p:cNvPr id="64" name="Google Shape;64;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15" y="0"/>
            <a:ext cx="12191985" cy="4915076"/>
          </a:xfrm>
          <a:prstGeom prst="rect">
            <a:avLst/>
          </a:prstGeom>
          <a:solidFill>
            <a:srgbClr val="BECAD4"/>
          </a:solidFill>
          <a:ln>
            <a:noFill/>
          </a:ln>
        </p:spPr>
        <p:txBody>
          <a:bodyPr anchorCtr="0" anchor="t" bIns="45700" lIns="457200" spcFirstLastPara="1" rIns="0" wrap="square" tIns="457200"/>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3" name="Google Shape;83;p10"/>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nathancfox/comp-neuro-project/blob/master/CompNeuro.ipyn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rpubs.com/caitlinbrow/csc55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hyperlink" Target="http://rpubs.com/caitlinbrow/csc55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rpubs.com/caitlinbrow/csc550" TargetMode="Externa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jp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3"/>
          <p:cNvSpPr txBox="1"/>
          <p:nvPr>
            <p:ph type="ctrTitle"/>
          </p:nvPr>
        </p:nvSpPr>
        <p:spPr>
          <a:xfrm>
            <a:off x="1173475" y="758950"/>
            <a:ext cx="9220800" cy="35661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6000"/>
              <a:buFont typeface="Calibri"/>
              <a:buNone/>
            </a:pPr>
            <a:r>
              <a:rPr lang="en-US" sz="4400"/>
              <a:t>Decomposing executive function deficits in psychiatric risk models: </a:t>
            </a:r>
            <a:endParaRPr sz="4400"/>
          </a:p>
          <a:p>
            <a:pPr indent="0" lvl="0" marL="0" rtl="0" algn="l">
              <a:lnSpc>
                <a:spcPct val="85000"/>
              </a:lnSpc>
              <a:spcBef>
                <a:spcPts val="0"/>
              </a:spcBef>
              <a:spcAft>
                <a:spcPts val="0"/>
              </a:spcAft>
              <a:buClr>
                <a:srgbClr val="262626"/>
              </a:buClr>
              <a:buSzPts val="6000"/>
              <a:buFont typeface="Calibri"/>
              <a:buNone/>
            </a:pPr>
            <a:r>
              <a:rPr lang="en-US" sz="4400"/>
              <a:t>A computational perspective</a:t>
            </a:r>
            <a:endParaRPr sz="4400"/>
          </a:p>
        </p:txBody>
      </p:sp>
      <p:sp>
        <p:nvSpPr>
          <p:cNvPr id="107" name="Google Shape;107;p13"/>
          <p:cNvSpPr txBox="1"/>
          <p:nvPr>
            <p:ph idx="1" type="subTitle"/>
          </p:nvPr>
        </p:nvSpPr>
        <p:spPr>
          <a:xfrm>
            <a:off x="1176251" y="4455621"/>
            <a:ext cx="10395300" cy="114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None/>
            </a:pPr>
            <a:r>
              <a:rPr b="1" lang="en-US" sz="2000"/>
              <a:t>CAITLIN BROWN, PHOEBE COHEN, NATHAN FOX, &amp; DEVIN MICHAELS</a:t>
            </a:r>
            <a:endParaRPr b="1" i="1" sz="2000"/>
          </a:p>
          <a:p>
            <a:pPr indent="0" lvl="0" marL="0" rtl="0" algn="l">
              <a:lnSpc>
                <a:spcPct val="90000"/>
              </a:lnSpc>
              <a:spcBef>
                <a:spcPts val="1400"/>
              </a:spcBef>
              <a:spcAft>
                <a:spcPts val="0"/>
              </a:spcAft>
              <a:buSzPts val="2000"/>
              <a:buNone/>
            </a:pPr>
            <a:r>
              <a:rPr b="1" i="1" lang="en-US" sz="2000"/>
              <a:t>CSC 550 FINAL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3600"/>
              <a:buFont typeface="Calibri"/>
              <a:buNone/>
            </a:pPr>
            <a:r>
              <a:rPr lang="en-US" sz="3600"/>
              <a:t>Set shifting: measurement</a:t>
            </a:r>
            <a:endParaRPr/>
          </a:p>
        </p:txBody>
      </p:sp>
      <p:sp>
        <p:nvSpPr>
          <p:cNvPr id="199" name="Google Shape;199;p22"/>
          <p:cNvSpPr txBox="1"/>
          <p:nvPr>
            <p:ph idx="1" type="body"/>
          </p:nvPr>
        </p:nvSpPr>
        <p:spPr>
          <a:xfrm>
            <a:off x="1238250" y="1807340"/>
            <a:ext cx="10010595" cy="4460110"/>
          </a:xfrm>
          <a:prstGeom prst="rect">
            <a:avLst/>
          </a:prstGeom>
          <a:noFill/>
          <a:ln>
            <a:noFill/>
          </a:ln>
        </p:spPr>
        <p:txBody>
          <a:bodyPr anchorCtr="0" anchor="t" bIns="45700" lIns="0" spcFirstLastPara="1" rIns="0" wrap="square" tIns="45700">
            <a:noAutofit/>
          </a:bodyPr>
          <a:lstStyle/>
          <a:p>
            <a:pPr indent="-165100" lvl="0" marL="91440" rtl="0" algn="l">
              <a:lnSpc>
                <a:spcPct val="90000"/>
              </a:lnSpc>
              <a:spcBef>
                <a:spcPts val="0"/>
              </a:spcBef>
              <a:spcAft>
                <a:spcPts val="0"/>
              </a:spcAft>
              <a:buSzPts val="2600"/>
              <a:buChar char=" "/>
            </a:pPr>
            <a:r>
              <a:rPr lang="en-US" sz="2600"/>
              <a:t>Standard </a:t>
            </a:r>
            <a:r>
              <a:rPr b="1" lang="en-US" sz="2600" u="sng"/>
              <a:t>behavioral</a:t>
            </a:r>
            <a:r>
              <a:rPr lang="en-US" sz="2600"/>
              <a:t> analysis:</a:t>
            </a:r>
            <a:endParaRPr/>
          </a:p>
          <a:p>
            <a:pPr indent="-342900" lvl="1" marL="635508" rtl="0" algn="l">
              <a:lnSpc>
                <a:spcPct val="90000"/>
              </a:lnSpc>
              <a:spcBef>
                <a:spcPts val="400"/>
              </a:spcBef>
              <a:spcAft>
                <a:spcPts val="0"/>
              </a:spcAft>
              <a:buSzPts val="2400"/>
              <a:buFont typeface="Arial"/>
              <a:buChar char="•"/>
            </a:pPr>
            <a:r>
              <a:rPr lang="en-US" sz="2400"/>
              <a:t>4 trial types: congruent/incongruent by stay/switch</a:t>
            </a:r>
            <a:endParaRPr/>
          </a:p>
          <a:p>
            <a:pPr indent="-342900" lvl="1" marL="635508" rtl="0" algn="l">
              <a:lnSpc>
                <a:spcPct val="90000"/>
              </a:lnSpc>
              <a:spcBef>
                <a:spcPts val="600"/>
              </a:spcBef>
              <a:spcAft>
                <a:spcPts val="0"/>
              </a:spcAft>
              <a:buSzPts val="2400"/>
              <a:buFont typeface="Arial"/>
              <a:buChar char="•"/>
            </a:pPr>
            <a:r>
              <a:rPr lang="en-US" sz="2400"/>
              <a:t>Focus on average reaction time and accuracy</a:t>
            </a:r>
            <a:endParaRPr/>
          </a:p>
          <a:p>
            <a:pPr indent="-342900" lvl="2" marL="818388" rtl="0" algn="l">
              <a:lnSpc>
                <a:spcPct val="90000"/>
              </a:lnSpc>
              <a:spcBef>
                <a:spcPts val="600"/>
              </a:spcBef>
              <a:spcAft>
                <a:spcPts val="0"/>
              </a:spcAft>
              <a:buSzPts val="2000"/>
              <a:buFont typeface="Arial"/>
              <a:buChar char="•"/>
            </a:pPr>
            <a:r>
              <a:rPr lang="en-US" sz="2000"/>
              <a:t>“Switch cost” = RT for switch trials (harder) – RT for stay trials (easier)</a:t>
            </a:r>
            <a:endParaRPr/>
          </a:p>
          <a:p>
            <a:pPr indent="-342900" lvl="2" marL="818388" rtl="0" algn="l">
              <a:lnSpc>
                <a:spcPct val="90000"/>
              </a:lnSpc>
              <a:spcBef>
                <a:spcPts val="600"/>
              </a:spcBef>
              <a:spcAft>
                <a:spcPts val="0"/>
              </a:spcAft>
              <a:buSzPts val="2000"/>
              <a:buFont typeface="Arial"/>
              <a:buChar char="•"/>
            </a:pPr>
            <a:r>
              <a:rPr lang="en-US" sz="2000"/>
              <a:t>Accuracy across all trials</a:t>
            </a:r>
            <a:endParaRPr/>
          </a:p>
          <a:p>
            <a:pPr indent="-342900" lvl="2" marL="818388" rtl="0" algn="l">
              <a:lnSpc>
                <a:spcPct val="90000"/>
              </a:lnSpc>
              <a:spcBef>
                <a:spcPts val="600"/>
              </a:spcBef>
              <a:spcAft>
                <a:spcPts val="0"/>
              </a:spcAft>
              <a:buSzPts val="2000"/>
              <a:buFont typeface="Arial"/>
              <a:buChar char="•"/>
            </a:pPr>
            <a:r>
              <a:rPr lang="en-US" sz="2000"/>
              <a:t>Accuracy across switch trials</a:t>
            </a:r>
            <a:endParaRPr/>
          </a:p>
          <a:p>
            <a:pPr indent="0" lvl="1" marL="292608" rtl="0" algn="l">
              <a:lnSpc>
                <a:spcPct val="90000"/>
              </a:lnSpc>
              <a:spcBef>
                <a:spcPts val="600"/>
              </a:spcBef>
              <a:spcAft>
                <a:spcPts val="0"/>
              </a:spcAft>
              <a:buSzPts val="2400"/>
              <a:buNone/>
            </a:pPr>
            <a:r>
              <a:t/>
            </a:r>
            <a:endParaRPr sz="2400"/>
          </a:p>
          <a:p>
            <a:pPr indent="0" lvl="1" marL="292608" rtl="0" algn="l">
              <a:lnSpc>
                <a:spcPct val="90000"/>
              </a:lnSpc>
              <a:spcBef>
                <a:spcPts val="600"/>
              </a:spcBef>
              <a:spcAft>
                <a:spcPts val="0"/>
              </a:spcAft>
              <a:buSzPts val="2400"/>
              <a:buNone/>
            </a:pPr>
            <a:r>
              <a:t/>
            </a:r>
            <a:endParaRPr sz="2400"/>
          </a:p>
        </p:txBody>
      </p:sp>
      <p:sp>
        <p:nvSpPr>
          <p:cNvPr id="200" name="Google Shape;200;p22"/>
          <p:cNvSpPr/>
          <p:nvPr/>
        </p:nvSpPr>
        <p:spPr>
          <a:xfrm>
            <a:off x="1238250" y="4141783"/>
            <a:ext cx="6865620" cy="216649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Doesn’t use all available data to estimate parameters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Doesn’t account for speed-accuracy tradeoffs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Doesn’t capture nuances of decisional processes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Assumes 1-to-1 mapping of brain-behavior (invalid)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01" name="Google Shape;201;p22"/>
          <p:cNvSpPr txBox="1"/>
          <p:nvPr/>
        </p:nvSpPr>
        <p:spPr>
          <a:xfrm>
            <a:off x="817419" y="4141783"/>
            <a:ext cx="2708910" cy="567004"/>
          </a:xfrm>
          <a:prstGeom prst="rect">
            <a:avLst/>
          </a:prstGeom>
          <a:noFill/>
          <a:ln>
            <a:noFill/>
          </a:ln>
        </p:spPr>
        <p:txBody>
          <a:bodyPr anchorCtr="0" anchor="t" bIns="45700" lIns="0" spcFirstLastPara="1" rIns="0" wrap="square" tIns="45700">
            <a:noAutofit/>
          </a:bodyPr>
          <a:lstStyle/>
          <a:p>
            <a:pPr indent="-177800" lvl="0" marL="91440" marR="0" rtl="0" algn="ctr">
              <a:lnSpc>
                <a:spcPct val="90000"/>
              </a:lnSpc>
              <a:spcBef>
                <a:spcPts val="0"/>
              </a:spcBef>
              <a:spcAft>
                <a:spcPts val="0"/>
              </a:spcAft>
              <a:buClr>
                <a:schemeClr val="accent1"/>
              </a:buClr>
              <a:buSzPts val="2800"/>
              <a:buFont typeface="Calibri"/>
              <a:buChar char=" "/>
            </a:pPr>
            <a:r>
              <a:rPr b="1" lang="en-US" sz="2800" u="sng">
                <a:solidFill>
                  <a:schemeClr val="dk1"/>
                </a:solidFill>
                <a:latin typeface="Calibri"/>
                <a:ea typeface="Calibri"/>
                <a:cs typeface="Calibri"/>
                <a:sym typeface="Calibri"/>
              </a:rPr>
              <a:t>PROBLEMS: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3600"/>
              <a:buFont typeface="Calibri"/>
              <a:buNone/>
            </a:pPr>
            <a:r>
              <a:rPr lang="en-US" sz="3600"/>
              <a:t>Aim #2</a:t>
            </a:r>
            <a:endParaRPr/>
          </a:p>
        </p:txBody>
      </p:sp>
      <p:sp>
        <p:nvSpPr>
          <p:cNvPr id="208" name="Google Shape;208;p23"/>
          <p:cNvSpPr txBox="1"/>
          <p:nvPr>
            <p:ph idx="1" type="body"/>
          </p:nvPr>
        </p:nvSpPr>
        <p:spPr>
          <a:xfrm>
            <a:off x="1097280" y="1807340"/>
            <a:ext cx="10151565" cy="4460110"/>
          </a:xfrm>
          <a:prstGeom prst="rect">
            <a:avLst/>
          </a:prstGeom>
          <a:noFill/>
          <a:ln>
            <a:noFill/>
          </a:ln>
        </p:spPr>
        <p:txBody>
          <a:bodyPr anchorCtr="0" anchor="t" bIns="45700" lIns="0" spcFirstLastPara="1" rIns="0" wrap="square" tIns="45700">
            <a:noAutofit/>
          </a:bodyPr>
          <a:lstStyle/>
          <a:p>
            <a:pPr indent="-165100" lvl="0" marL="91440" rtl="0" algn="l">
              <a:lnSpc>
                <a:spcPct val="90000"/>
              </a:lnSpc>
              <a:spcBef>
                <a:spcPts val="0"/>
              </a:spcBef>
              <a:spcAft>
                <a:spcPts val="0"/>
              </a:spcAft>
              <a:buSzPts val="2600"/>
              <a:buChar char=" "/>
            </a:pPr>
            <a:r>
              <a:rPr lang="en-US" sz="2600"/>
              <a:t>To take a </a:t>
            </a:r>
            <a:r>
              <a:rPr b="1" lang="en-US" sz="2600" u="sng"/>
              <a:t>computational approach </a:t>
            </a:r>
            <a:r>
              <a:rPr lang="en-US" sz="2600"/>
              <a:t>to estimate set shifting abilities using </a:t>
            </a:r>
            <a:r>
              <a:rPr b="1" lang="en-US" sz="2600" u="sng"/>
              <a:t>hierarchical drift diffusion modeling</a:t>
            </a:r>
            <a:r>
              <a:rPr lang="en-US" sz="2600"/>
              <a:t>.</a:t>
            </a:r>
            <a:endParaRPr sz="2400"/>
          </a:p>
          <a:p>
            <a:pPr indent="0" lvl="1" marL="292608" rtl="0" algn="l">
              <a:lnSpc>
                <a:spcPct val="90000"/>
              </a:lnSpc>
              <a:spcBef>
                <a:spcPts val="400"/>
              </a:spcBef>
              <a:spcAft>
                <a:spcPts val="0"/>
              </a:spcAft>
              <a:buSzPts val="2400"/>
              <a:buNone/>
            </a:pPr>
            <a:r>
              <a:t/>
            </a:r>
            <a:endParaRPr sz="2400"/>
          </a:p>
        </p:txBody>
      </p:sp>
      <p:pic>
        <p:nvPicPr>
          <p:cNvPr id="209" name="Google Shape;209;p23"/>
          <p:cNvPicPr preferRelativeResize="0"/>
          <p:nvPr/>
        </p:nvPicPr>
        <p:blipFill rotWithShape="1">
          <a:blip r:embed="rId3">
            <a:alphaModFix/>
          </a:blip>
          <a:srcRect b="3" l="223" r="2773" t="0"/>
          <a:stretch/>
        </p:blipFill>
        <p:spPr>
          <a:xfrm>
            <a:off x="1230365" y="2717799"/>
            <a:ext cx="4372060" cy="3459163"/>
          </a:xfrm>
          <a:prstGeom prst="rect">
            <a:avLst/>
          </a:prstGeom>
          <a:noFill/>
          <a:ln>
            <a:noFill/>
          </a:ln>
        </p:spPr>
      </p:pic>
      <p:sp>
        <p:nvSpPr>
          <p:cNvPr id="210" name="Google Shape;210;p23"/>
          <p:cNvSpPr txBox="1"/>
          <p:nvPr/>
        </p:nvSpPr>
        <p:spPr>
          <a:xfrm>
            <a:off x="5897880" y="2717799"/>
            <a:ext cx="5646420" cy="4486275"/>
          </a:xfrm>
          <a:prstGeom prst="rect">
            <a:avLst/>
          </a:prstGeom>
          <a:noFill/>
          <a:ln>
            <a:noFill/>
          </a:ln>
        </p:spPr>
        <p:txBody>
          <a:bodyPr anchorCtr="0" anchor="t" bIns="45700" lIns="0" spcFirstLastPara="1" rIns="0" wrap="square" tIns="45700">
            <a:noAutofit/>
          </a:bodyPr>
          <a:lstStyle/>
          <a:p>
            <a:pPr indent="-152400" lvl="0" marL="91440" marR="0" rtl="0" algn="l">
              <a:lnSpc>
                <a:spcPct val="90000"/>
              </a:lnSpc>
              <a:spcBef>
                <a:spcPts val="0"/>
              </a:spcBef>
              <a:spcAft>
                <a:spcPts val="0"/>
              </a:spcAft>
              <a:buClr>
                <a:schemeClr val="accent1"/>
              </a:buClr>
              <a:buSzPts val="2400"/>
              <a:buFont typeface="Calibri"/>
              <a:buChar char=" "/>
            </a:pPr>
            <a:r>
              <a:rPr lang="en-US" sz="2400">
                <a:solidFill>
                  <a:srgbClr val="3F3F3F"/>
                </a:solidFill>
                <a:latin typeface="Calibri"/>
                <a:ea typeface="Calibri"/>
                <a:cs typeface="Calibri"/>
                <a:sym typeface="Calibri"/>
              </a:rPr>
              <a:t>Advantages</a:t>
            </a:r>
            <a:endParaRPr/>
          </a:p>
          <a:p>
            <a:pPr indent="-182880" lvl="1" marL="384048"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Integrates accuracy and reaction time into same model</a:t>
            </a:r>
            <a:endParaRPr/>
          </a:p>
          <a:p>
            <a:pPr indent="-182880" lvl="1" marL="384048"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Uses information from both correct and incorrect trials</a:t>
            </a:r>
            <a:endParaRPr/>
          </a:p>
          <a:p>
            <a:pPr indent="-182880" lvl="1" marL="384048"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Permits nuanced separation of different components of switch cost (e.g., preparation time vs. inertia)</a:t>
            </a:r>
            <a:endParaRPr/>
          </a:p>
          <a:p>
            <a:pPr indent="-152400" lvl="0" marL="91440" marR="0" rtl="0" algn="l">
              <a:lnSpc>
                <a:spcPct val="90000"/>
              </a:lnSpc>
              <a:spcBef>
                <a:spcPts val="1600"/>
              </a:spcBef>
              <a:spcAft>
                <a:spcPts val="0"/>
              </a:spcAft>
              <a:buClr>
                <a:schemeClr val="accent1"/>
              </a:buClr>
              <a:buSzPts val="2400"/>
              <a:buFont typeface="Calibri"/>
              <a:buChar char=" "/>
            </a:pPr>
            <a:r>
              <a:rPr lang="en-US" sz="2400">
                <a:solidFill>
                  <a:srgbClr val="3F3F3F"/>
                </a:solidFill>
                <a:latin typeface="Calibri"/>
                <a:ea typeface="Calibri"/>
                <a:cs typeface="Calibri"/>
                <a:sym typeface="Calibri"/>
              </a:rPr>
              <a:t>Parameters</a:t>
            </a:r>
            <a:endParaRPr/>
          </a:p>
          <a:p>
            <a:pPr indent="-182880" lvl="1" marL="384048"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v = drift rate</a:t>
            </a:r>
            <a:endParaRPr/>
          </a:p>
          <a:p>
            <a:pPr indent="-182880" lvl="1" marL="384048"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t = non-decision parameter</a:t>
            </a:r>
            <a:endParaRPr/>
          </a:p>
          <a:p>
            <a:pPr indent="-182880" lvl="1" marL="384048"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a = decision boundary/threshold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lang="en-US"/>
              <a:t>Methods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Participants and measures</a:t>
            </a:r>
            <a:endParaRPr/>
          </a:p>
        </p:txBody>
      </p:sp>
      <p:sp>
        <p:nvSpPr>
          <p:cNvPr id="222" name="Google Shape;222;p25"/>
          <p:cNvSpPr txBox="1"/>
          <p:nvPr>
            <p:ph idx="1" type="body"/>
          </p:nvPr>
        </p:nvSpPr>
        <p:spPr>
          <a:xfrm>
            <a:off x="1097280" y="1845734"/>
            <a:ext cx="7799070" cy="4023360"/>
          </a:xfrm>
          <a:prstGeom prst="rect">
            <a:avLst/>
          </a:prstGeom>
          <a:noFill/>
          <a:ln>
            <a:noFill/>
          </a:ln>
        </p:spPr>
        <p:txBody>
          <a:bodyPr anchorCtr="0" anchor="t" bIns="45700" lIns="0" spcFirstLastPara="1" rIns="0" wrap="square" tIns="45700">
            <a:noAutofit/>
          </a:bodyPr>
          <a:lstStyle/>
          <a:p>
            <a:pPr indent="-152400" lvl="0" marL="91440" rtl="0" algn="l">
              <a:lnSpc>
                <a:spcPct val="90000"/>
              </a:lnSpc>
              <a:spcBef>
                <a:spcPts val="0"/>
              </a:spcBef>
              <a:spcAft>
                <a:spcPts val="0"/>
              </a:spcAft>
              <a:buSzPts val="2400"/>
              <a:buChar char=" "/>
            </a:pPr>
            <a:r>
              <a:rPr i="1" lang="en-US" sz="2400"/>
              <a:t>N</a:t>
            </a:r>
            <a:r>
              <a:rPr lang="en-US" sz="2400"/>
              <a:t> = 90 young adults (73.33% female; 16.67% Hispanic/Latino)</a:t>
            </a:r>
            <a:endParaRPr/>
          </a:p>
          <a:p>
            <a:pPr indent="-152400" lvl="0" marL="91440" rtl="0" algn="l">
              <a:lnSpc>
                <a:spcPct val="90000"/>
              </a:lnSpc>
              <a:spcBef>
                <a:spcPts val="1400"/>
              </a:spcBef>
              <a:spcAft>
                <a:spcPts val="0"/>
              </a:spcAft>
              <a:buSzPts val="2400"/>
              <a:buChar char=" "/>
            </a:pPr>
            <a:r>
              <a:rPr lang="en-US" sz="2400"/>
              <a:t>Mean age of 18.7 years (SD = 1.39 years)</a:t>
            </a:r>
            <a:endParaRPr/>
          </a:p>
          <a:p>
            <a:pPr indent="0" lvl="0" marL="91440" rtl="0" algn="l">
              <a:lnSpc>
                <a:spcPct val="90000"/>
              </a:lnSpc>
              <a:spcBef>
                <a:spcPts val="1000"/>
              </a:spcBef>
              <a:spcAft>
                <a:spcPts val="0"/>
              </a:spcAft>
              <a:buSzPts val="2400"/>
              <a:buNone/>
            </a:pPr>
            <a:r>
              <a:t/>
            </a:r>
            <a:endParaRPr sz="2400"/>
          </a:p>
          <a:p>
            <a:pPr indent="-152400" lvl="0" marL="91440" rtl="0" algn="l">
              <a:lnSpc>
                <a:spcPct val="90000"/>
              </a:lnSpc>
              <a:spcBef>
                <a:spcPts val="1400"/>
              </a:spcBef>
              <a:spcAft>
                <a:spcPts val="0"/>
              </a:spcAft>
              <a:buSzPts val="2400"/>
              <a:buChar char=" "/>
            </a:pPr>
            <a:r>
              <a:rPr lang="en-US" sz="2400" u="sng"/>
              <a:t>Repetitive negative thinking (known risk factor)</a:t>
            </a:r>
            <a:endParaRPr/>
          </a:p>
          <a:p>
            <a:pPr indent="-182880" lvl="1" marL="384048" rtl="0" algn="l">
              <a:lnSpc>
                <a:spcPct val="90000"/>
              </a:lnSpc>
              <a:spcBef>
                <a:spcPts val="400"/>
              </a:spcBef>
              <a:spcAft>
                <a:spcPts val="0"/>
              </a:spcAft>
              <a:buSzPts val="2400"/>
              <a:buFont typeface="Arial"/>
              <a:buChar char="•"/>
            </a:pPr>
            <a:r>
              <a:rPr lang="en-US" sz="2400"/>
              <a:t>Perseverative Thinking Questionnaire (PTQ)</a:t>
            </a:r>
            <a:endParaRPr/>
          </a:p>
          <a:p>
            <a:pPr indent="-152400" lvl="0" marL="91440" rtl="0" algn="l">
              <a:lnSpc>
                <a:spcPct val="90000"/>
              </a:lnSpc>
              <a:spcBef>
                <a:spcPts val="2000"/>
              </a:spcBef>
              <a:spcAft>
                <a:spcPts val="0"/>
              </a:spcAft>
              <a:buSzPts val="2400"/>
              <a:buChar char=" "/>
            </a:pPr>
            <a:r>
              <a:rPr lang="en-US" sz="2400" u="sng"/>
              <a:t>Set shifting (putative risk factor)</a:t>
            </a:r>
            <a:endParaRPr/>
          </a:p>
          <a:p>
            <a:pPr indent="-182880" lvl="1" marL="384048" rtl="0" algn="l">
              <a:lnSpc>
                <a:spcPct val="90000"/>
              </a:lnSpc>
              <a:spcBef>
                <a:spcPts val="400"/>
              </a:spcBef>
              <a:spcAft>
                <a:spcPts val="0"/>
              </a:spcAft>
              <a:buSzPts val="2400"/>
              <a:buFont typeface="Arial"/>
              <a:buChar char="•"/>
            </a:pPr>
            <a:r>
              <a:rPr lang="en-US" sz="2400"/>
              <a:t>Color shape set shifting task (E-Prime)</a:t>
            </a:r>
            <a:endParaRPr/>
          </a:p>
        </p:txBody>
      </p:sp>
      <p:sp>
        <p:nvSpPr>
          <p:cNvPr id="223" name="Google Shape;223;p25"/>
          <p:cNvSpPr txBox="1"/>
          <p:nvPr/>
        </p:nvSpPr>
        <p:spPr>
          <a:xfrm>
            <a:off x="10052696" y="6415791"/>
            <a:ext cx="187942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Ehring et al., 2011</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1248032" y="365125"/>
            <a:ext cx="10105768" cy="1325563"/>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Data cleaning &amp; analytic plan</a:t>
            </a:r>
            <a:endParaRPr b="1"/>
          </a:p>
        </p:txBody>
      </p:sp>
      <p:sp>
        <p:nvSpPr>
          <p:cNvPr id="230" name="Google Shape;230;p26"/>
          <p:cNvSpPr txBox="1"/>
          <p:nvPr/>
        </p:nvSpPr>
        <p:spPr>
          <a:xfrm>
            <a:off x="1248032" y="1922607"/>
            <a:ext cx="10761706" cy="5032375"/>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accent1"/>
              </a:buClr>
              <a:buSzPts val="2400"/>
              <a:buFont typeface="Calibri"/>
              <a:buNone/>
            </a:pPr>
            <a:r>
              <a:rPr b="1" lang="en-US" sz="2400" u="sng">
                <a:solidFill>
                  <a:srgbClr val="3F3F3F"/>
                </a:solidFill>
                <a:latin typeface="Calibri"/>
                <a:ea typeface="Calibri"/>
                <a:cs typeface="Calibri"/>
                <a:sym typeface="Calibri"/>
              </a:rPr>
              <a:t>Estimate cognitive task parameters using HDDM</a:t>
            </a:r>
            <a:endParaRPr/>
          </a:p>
          <a:p>
            <a:pPr indent="-457200" lvl="0" marL="457200" marR="0" rtl="0" algn="l">
              <a:lnSpc>
                <a:spcPct val="90000"/>
              </a:lnSpc>
              <a:spcBef>
                <a:spcPts val="1400"/>
              </a:spcBef>
              <a:spcAft>
                <a:spcPts val="0"/>
              </a:spcAft>
              <a:buClr>
                <a:schemeClr val="accent1"/>
              </a:buClr>
              <a:buSzPts val="2400"/>
              <a:buFont typeface="Calibri"/>
              <a:buAutoNum type="arabicPeriod"/>
            </a:pPr>
            <a:r>
              <a:rPr lang="en-US" sz="2400">
                <a:solidFill>
                  <a:srgbClr val="3F3F3F"/>
                </a:solidFill>
                <a:latin typeface="Calibri"/>
                <a:ea typeface="Calibri"/>
                <a:cs typeface="Calibri"/>
                <a:sym typeface="Calibri"/>
              </a:rPr>
              <a:t>Data cleaning (basic EDA, flip errors for incorrect trials, etc.)</a:t>
            </a:r>
            <a:endParaRPr/>
          </a:p>
          <a:p>
            <a:pPr indent="-457200" lvl="0" marL="457200" marR="0" rtl="0" algn="l">
              <a:lnSpc>
                <a:spcPct val="90000"/>
              </a:lnSpc>
              <a:spcBef>
                <a:spcPts val="1400"/>
              </a:spcBef>
              <a:spcAft>
                <a:spcPts val="0"/>
              </a:spcAft>
              <a:buClr>
                <a:schemeClr val="accent1"/>
              </a:buClr>
              <a:buSzPts val="2400"/>
              <a:buFont typeface="Calibri"/>
              <a:buAutoNum type="arabicPeriod"/>
            </a:pPr>
            <a:r>
              <a:rPr lang="en-US" sz="2400">
                <a:solidFill>
                  <a:srgbClr val="3F3F3F"/>
                </a:solidFill>
                <a:latin typeface="Calibri"/>
                <a:ea typeface="Calibri"/>
                <a:cs typeface="Calibri"/>
                <a:sym typeface="Calibri"/>
              </a:rPr>
              <a:t>Run unconstrained model (estimates a </a:t>
            </a:r>
            <a:r>
              <a:rPr b="1" lang="en-US" sz="2400">
                <a:solidFill>
                  <a:srgbClr val="3F3F3F"/>
                </a:solidFill>
                <a:latin typeface="Calibri"/>
                <a:ea typeface="Calibri"/>
                <a:cs typeface="Calibri"/>
                <a:sym typeface="Calibri"/>
              </a:rPr>
              <a:t>single </a:t>
            </a:r>
            <a:r>
              <a:rPr lang="en-US" sz="2400">
                <a:solidFill>
                  <a:srgbClr val="3F3F3F"/>
                </a:solidFill>
                <a:latin typeface="Calibri"/>
                <a:ea typeface="Calibri"/>
                <a:cs typeface="Calibri"/>
                <a:sym typeface="Calibri"/>
              </a:rPr>
              <a:t>drift rate across all trial types)</a:t>
            </a:r>
            <a:endParaRPr/>
          </a:p>
          <a:p>
            <a:pPr indent="-457200" lvl="0" marL="457200" marR="0" rtl="0" algn="l">
              <a:lnSpc>
                <a:spcPct val="90000"/>
              </a:lnSpc>
              <a:spcBef>
                <a:spcPts val="1400"/>
              </a:spcBef>
              <a:spcAft>
                <a:spcPts val="0"/>
              </a:spcAft>
              <a:buClr>
                <a:schemeClr val="accent1"/>
              </a:buClr>
              <a:buSzPts val="2400"/>
              <a:buFont typeface="Calibri"/>
              <a:buAutoNum type="arabicPeriod"/>
            </a:pPr>
            <a:r>
              <a:rPr lang="en-US" sz="2400">
                <a:solidFill>
                  <a:srgbClr val="3F3F3F"/>
                </a:solidFill>
                <a:latin typeface="Calibri"/>
                <a:ea typeface="Calibri"/>
                <a:cs typeface="Calibri"/>
                <a:sym typeface="Calibri"/>
              </a:rPr>
              <a:t>Run constrained model (estimates </a:t>
            </a:r>
            <a:r>
              <a:rPr b="1" lang="en-US" sz="2400">
                <a:solidFill>
                  <a:srgbClr val="3F3F3F"/>
                </a:solidFill>
                <a:latin typeface="Calibri"/>
                <a:ea typeface="Calibri"/>
                <a:cs typeface="Calibri"/>
                <a:sym typeface="Calibri"/>
              </a:rPr>
              <a:t>separate </a:t>
            </a:r>
            <a:r>
              <a:rPr lang="en-US" sz="2400">
                <a:solidFill>
                  <a:srgbClr val="3F3F3F"/>
                </a:solidFill>
                <a:latin typeface="Calibri"/>
                <a:ea typeface="Calibri"/>
                <a:cs typeface="Calibri"/>
                <a:sym typeface="Calibri"/>
              </a:rPr>
              <a:t>drift rates for the 4 trial types)</a:t>
            </a:r>
            <a:endParaRPr/>
          </a:p>
          <a:p>
            <a:pPr indent="0" lvl="0" marL="0" marR="0" rtl="0" algn="l">
              <a:lnSpc>
                <a:spcPct val="90000"/>
              </a:lnSpc>
              <a:spcBef>
                <a:spcPts val="1400"/>
              </a:spcBef>
              <a:spcAft>
                <a:spcPts val="0"/>
              </a:spcAft>
              <a:buClr>
                <a:schemeClr val="accent1"/>
              </a:buClr>
              <a:buSzPts val="2400"/>
              <a:buFont typeface="Calibri"/>
              <a:buNone/>
            </a:pPr>
            <a:r>
              <a:rPr b="1" lang="en-US" sz="2400" u="sng">
                <a:solidFill>
                  <a:srgbClr val="3F3F3F"/>
                </a:solidFill>
                <a:latin typeface="Calibri"/>
                <a:ea typeface="Calibri"/>
                <a:cs typeface="Calibri"/>
                <a:sym typeface="Calibri"/>
              </a:rPr>
              <a:t>Link cognitive task data to psychiatric risk factors</a:t>
            </a:r>
            <a:endParaRPr/>
          </a:p>
          <a:p>
            <a:pPr indent="-457200" lvl="0" marL="457200" marR="0" rtl="0" algn="l">
              <a:lnSpc>
                <a:spcPct val="90000"/>
              </a:lnSpc>
              <a:spcBef>
                <a:spcPts val="1400"/>
              </a:spcBef>
              <a:spcAft>
                <a:spcPts val="0"/>
              </a:spcAft>
              <a:buClr>
                <a:schemeClr val="accent1"/>
              </a:buClr>
              <a:buSzPts val="2400"/>
              <a:buFont typeface="Calibri"/>
              <a:buAutoNum type="arabicPeriod"/>
            </a:pPr>
            <a:r>
              <a:rPr lang="en-US" sz="2400">
                <a:solidFill>
                  <a:srgbClr val="3F3F3F"/>
                </a:solidFill>
                <a:latin typeface="Calibri"/>
                <a:ea typeface="Calibri"/>
                <a:cs typeface="Calibri"/>
                <a:sym typeface="Calibri"/>
              </a:rPr>
              <a:t>Regression models comparing predictive power of computational vs. behavioral indices in explaining RNT </a:t>
            </a:r>
            <a:endParaRPr/>
          </a:p>
          <a:p>
            <a:pPr indent="-457200" lvl="0" marL="457200" marR="0" rtl="0" algn="l">
              <a:lnSpc>
                <a:spcPct val="90000"/>
              </a:lnSpc>
              <a:spcBef>
                <a:spcPts val="1400"/>
              </a:spcBef>
              <a:spcAft>
                <a:spcPts val="0"/>
              </a:spcAft>
              <a:buClr>
                <a:schemeClr val="accent1"/>
              </a:buClr>
              <a:buSzPts val="2400"/>
              <a:buFont typeface="Calibri"/>
              <a:buAutoNum type="arabicPeriod"/>
            </a:pPr>
            <a:r>
              <a:rPr lang="en-US" sz="2400">
                <a:solidFill>
                  <a:srgbClr val="3F3F3F"/>
                </a:solidFill>
                <a:latin typeface="Calibri"/>
                <a:ea typeface="Calibri"/>
                <a:cs typeface="Calibri"/>
                <a:sym typeface="Calibri"/>
              </a:rPr>
              <a:t>Clustering analyses on cognitive task data </a:t>
            </a:r>
            <a:endParaRPr b="1" sz="2400">
              <a:solidFill>
                <a:srgbClr val="3F3F3F"/>
              </a:solidFill>
              <a:latin typeface="Calibri"/>
              <a:ea typeface="Calibri"/>
              <a:cs typeface="Calibri"/>
              <a:sym typeface="Calibri"/>
            </a:endParaRPr>
          </a:p>
        </p:txBody>
      </p:sp>
      <p:sp>
        <p:nvSpPr>
          <p:cNvPr id="231" name="Google Shape;231;p26"/>
          <p:cNvSpPr/>
          <p:nvPr/>
        </p:nvSpPr>
        <p:spPr>
          <a:xfrm>
            <a:off x="952609" y="5819357"/>
            <a:ext cx="12031870"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200" u="sng">
                <a:solidFill>
                  <a:schemeClr val="hlink"/>
                </a:solidFill>
                <a:latin typeface="Calibri"/>
                <a:ea typeface="Calibri"/>
                <a:cs typeface="Calibri"/>
                <a:sym typeface="Calibri"/>
                <a:hlinkClick r:id="rId3"/>
              </a:rPr>
              <a:t>https://github.com/nathancfox/comp-neuro-project/blob/master/CompNeuro.ipynb</a:t>
            </a:r>
            <a:endParaRPr sz="2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lang="en-US"/>
              <a:t>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1187231" y="683375"/>
            <a:ext cx="11021542" cy="95969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sz="4000"/>
              <a:t>HDDM model: </a:t>
            </a:r>
            <a:r>
              <a:rPr b="1" lang="en-US" sz="4000"/>
              <a:t>unconstrained vs. constrained model</a:t>
            </a:r>
            <a:endParaRPr/>
          </a:p>
        </p:txBody>
      </p:sp>
      <p:sp>
        <p:nvSpPr>
          <p:cNvPr id="243" name="Google Shape;243;p28"/>
          <p:cNvSpPr txBox="1"/>
          <p:nvPr>
            <p:ph idx="1" type="body"/>
          </p:nvPr>
        </p:nvSpPr>
        <p:spPr>
          <a:xfrm>
            <a:off x="1187231" y="1845734"/>
            <a:ext cx="9968449" cy="402336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2200"/>
              <a:buNone/>
            </a:pPr>
            <a:r>
              <a:rPr lang="en-US" sz="2200"/>
              <a:t>Compared model fit to data using DIC (deviance information criteria):</a:t>
            </a:r>
            <a:endParaRPr/>
          </a:p>
          <a:p>
            <a:pPr indent="0" lvl="0" marL="0" rtl="0" algn="l">
              <a:lnSpc>
                <a:spcPct val="90000"/>
              </a:lnSpc>
              <a:spcBef>
                <a:spcPts val="1400"/>
              </a:spcBef>
              <a:spcAft>
                <a:spcPts val="0"/>
              </a:spcAft>
              <a:buSzPts val="2200"/>
              <a:buNone/>
            </a:pPr>
            <a:r>
              <a:rPr lang="en-US" sz="2200"/>
              <a:t>Unconstrained DIC = 19705.49</a:t>
            </a:r>
            <a:endParaRPr/>
          </a:p>
          <a:p>
            <a:pPr indent="0" lvl="0" marL="0" rtl="0" algn="l">
              <a:lnSpc>
                <a:spcPct val="90000"/>
              </a:lnSpc>
              <a:spcBef>
                <a:spcPts val="1400"/>
              </a:spcBef>
              <a:spcAft>
                <a:spcPts val="0"/>
              </a:spcAft>
              <a:buSzPts val="2200"/>
              <a:buNone/>
            </a:pPr>
            <a:r>
              <a:rPr lang="en-US" sz="2200"/>
              <a:t>Constrained DIC = 19016.49</a:t>
            </a:r>
            <a:endParaRPr/>
          </a:p>
          <a:p>
            <a:pPr indent="0" lvl="0" marL="0" rtl="0" algn="l">
              <a:lnSpc>
                <a:spcPct val="90000"/>
              </a:lnSpc>
              <a:spcBef>
                <a:spcPts val="1400"/>
              </a:spcBef>
              <a:spcAft>
                <a:spcPts val="0"/>
              </a:spcAft>
              <a:buSzPts val="2200"/>
              <a:buNone/>
            </a:pPr>
            <a:r>
              <a:t/>
            </a:r>
            <a:endParaRPr sz="2200"/>
          </a:p>
        </p:txBody>
      </p:sp>
      <p:pic>
        <p:nvPicPr>
          <p:cNvPr id="244" name="Google Shape;244;p28"/>
          <p:cNvPicPr preferRelativeResize="0"/>
          <p:nvPr/>
        </p:nvPicPr>
        <p:blipFill rotWithShape="1">
          <a:blip r:embed="rId3">
            <a:alphaModFix/>
          </a:blip>
          <a:srcRect b="0" l="0" r="0" t="0"/>
          <a:stretch/>
        </p:blipFill>
        <p:spPr>
          <a:xfrm>
            <a:off x="6028465" y="3035808"/>
            <a:ext cx="4425959" cy="3138817"/>
          </a:xfrm>
          <a:prstGeom prst="rect">
            <a:avLst/>
          </a:prstGeom>
          <a:noFill/>
          <a:ln>
            <a:noFill/>
          </a:ln>
        </p:spPr>
      </p:pic>
      <p:sp>
        <p:nvSpPr>
          <p:cNvPr id="245" name="Google Shape;245;p28"/>
          <p:cNvSpPr/>
          <p:nvPr/>
        </p:nvSpPr>
        <p:spPr>
          <a:xfrm>
            <a:off x="1277302" y="3857414"/>
            <a:ext cx="4661094"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200">
                <a:solidFill>
                  <a:schemeClr val="dk1"/>
                </a:solidFill>
                <a:latin typeface="Calibri"/>
                <a:ea typeface="Calibri"/>
                <a:cs typeface="Calibri"/>
                <a:sym typeface="Calibri"/>
              </a:rPr>
              <a:t>Lower DIC supports differences in drift rate (v) according to trial type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1187231" y="683375"/>
            <a:ext cx="11021542" cy="95969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b="1" lang="en-US" sz="4000"/>
              <a:t>Individual difference regression models</a:t>
            </a:r>
            <a:endParaRPr/>
          </a:p>
        </p:txBody>
      </p:sp>
      <p:sp>
        <p:nvSpPr>
          <p:cNvPr id="252" name="Google Shape;252;p29"/>
          <p:cNvSpPr txBox="1"/>
          <p:nvPr>
            <p:ph idx="1" type="body"/>
          </p:nvPr>
        </p:nvSpPr>
        <p:spPr>
          <a:xfrm>
            <a:off x="1187225" y="1845725"/>
            <a:ext cx="9968400" cy="4023300"/>
          </a:xfrm>
          <a:prstGeom prst="rect">
            <a:avLst/>
          </a:prstGeom>
          <a:noFill/>
          <a:ln>
            <a:noFill/>
          </a:ln>
        </p:spPr>
        <p:txBody>
          <a:bodyPr anchorCtr="0" anchor="t" bIns="45700" lIns="0" spcFirstLastPara="1" rIns="0" wrap="square" tIns="45700">
            <a:noAutofit/>
          </a:bodyPr>
          <a:lstStyle/>
          <a:p>
            <a:pPr indent="0" lvl="0" marL="91440" rtl="0" algn="l">
              <a:lnSpc>
                <a:spcPct val="90000"/>
              </a:lnSpc>
              <a:spcBef>
                <a:spcPts val="1400"/>
              </a:spcBef>
              <a:spcAft>
                <a:spcPts val="0"/>
              </a:spcAft>
              <a:buNone/>
            </a:pPr>
            <a:r>
              <a:rPr b="1" lang="en-US" sz="2400" u="sng"/>
              <a:t>Behavioral parameters (accuracy and reaction time)</a:t>
            </a:r>
            <a:endParaRPr sz="2400" u="sng"/>
          </a:p>
          <a:p>
            <a:pPr indent="0" lvl="0" marL="91440" rtl="0" algn="l">
              <a:lnSpc>
                <a:spcPct val="90000"/>
              </a:lnSpc>
              <a:spcBef>
                <a:spcPts val="1400"/>
              </a:spcBef>
              <a:spcAft>
                <a:spcPts val="0"/>
              </a:spcAft>
              <a:buSzPts val="2000"/>
              <a:buNone/>
            </a:pPr>
            <a:r>
              <a:rPr lang="en-US" sz="2400"/>
              <a:t>RNT was not significantly linked with any of the relevant task parameters.</a:t>
            </a:r>
            <a:endParaRPr sz="2400"/>
          </a:p>
          <a:p>
            <a:pPr indent="0" lvl="0" marL="91440" rtl="0" algn="l">
              <a:lnSpc>
                <a:spcPct val="90000"/>
              </a:lnSpc>
              <a:spcBef>
                <a:spcPts val="1400"/>
              </a:spcBef>
              <a:spcAft>
                <a:spcPts val="0"/>
              </a:spcAft>
              <a:buSzPts val="2000"/>
              <a:buNone/>
            </a:pPr>
            <a:r>
              <a:t/>
            </a:r>
            <a:endParaRPr sz="2400"/>
          </a:p>
          <a:p>
            <a:pPr indent="-152400" lvl="0" marL="91440" rtl="0" algn="l">
              <a:spcBef>
                <a:spcPts val="0"/>
              </a:spcBef>
              <a:spcAft>
                <a:spcPts val="0"/>
              </a:spcAft>
              <a:buSzPts val="2400"/>
              <a:buChar char=" "/>
            </a:pPr>
            <a:r>
              <a:rPr b="1" lang="en-US" sz="2400" u="sng"/>
              <a:t>Computational parameters (a, t, and v’s)</a:t>
            </a:r>
            <a:endParaRPr sz="2400" u="sng"/>
          </a:p>
          <a:p>
            <a:pPr indent="-152400" lvl="0" marL="91440" rtl="0" algn="l">
              <a:spcBef>
                <a:spcPts val="1400"/>
              </a:spcBef>
              <a:spcAft>
                <a:spcPts val="0"/>
              </a:spcAft>
              <a:buSzPts val="2400"/>
              <a:buChar char=" "/>
            </a:pPr>
            <a:r>
              <a:rPr lang="en-US" sz="2400"/>
              <a:t>RNT was linked with lower drift rates (v) on congruent switch trials (</a:t>
            </a:r>
            <a:r>
              <a:rPr i="1" lang="en-US" sz="2200">
                <a:solidFill>
                  <a:srgbClr val="222222"/>
                </a:solidFill>
                <a:highlight>
                  <a:schemeClr val="lt1"/>
                </a:highlight>
                <a:latin typeface="Roboto"/>
                <a:ea typeface="Roboto"/>
                <a:cs typeface="Roboto"/>
                <a:sym typeface="Roboto"/>
              </a:rPr>
              <a:t>β</a:t>
            </a:r>
            <a:r>
              <a:rPr lang="en-US" sz="2200"/>
              <a:t> </a:t>
            </a:r>
            <a:r>
              <a:rPr lang="en-US" sz="2400"/>
              <a:t>= -.64; </a:t>
            </a:r>
            <a:r>
              <a:rPr i="1" lang="en-US" sz="2400"/>
              <a:t>p</a:t>
            </a:r>
            <a:r>
              <a:rPr lang="en-US" sz="2400"/>
              <a:t> = .004), such that people with higher RNT exhibited slower accrual of evidence needed for a decision when changing rule sets.</a:t>
            </a:r>
            <a:endParaRPr b="1" sz="2400"/>
          </a:p>
        </p:txBody>
      </p:sp>
      <p:sp>
        <p:nvSpPr>
          <p:cNvPr id="253" name="Google Shape;253;p29"/>
          <p:cNvSpPr txBox="1"/>
          <p:nvPr/>
        </p:nvSpPr>
        <p:spPr>
          <a:xfrm>
            <a:off x="1246050" y="5632850"/>
            <a:ext cx="4952700" cy="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u="sng">
                <a:solidFill>
                  <a:schemeClr val="hlink"/>
                </a:solidFill>
                <a:hlinkClick r:id="rId3"/>
              </a:rPr>
              <a:t>http://rpubs.com/caitlinbrow/csc550</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0"/>
          <p:cNvSpPr/>
          <p:nvPr/>
        </p:nvSpPr>
        <p:spPr>
          <a:xfrm>
            <a:off x="6140625" y="4209700"/>
            <a:ext cx="1807800" cy="777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txBox="1"/>
          <p:nvPr>
            <p:ph type="title"/>
          </p:nvPr>
        </p:nvSpPr>
        <p:spPr>
          <a:xfrm>
            <a:off x="1187231" y="683375"/>
            <a:ext cx="11021542" cy="95969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sz="4000"/>
              <a:t>Support Vector Regression: Adjusted R</a:t>
            </a:r>
            <a:r>
              <a:rPr baseline="30000" lang="en-US" sz="4000"/>
              <a:t>2</a:t>
            </a:r>
            <a:endParaRPr b="1" baseline="30000" sz="4000"/>
          </a:p>
        </p:txBody>
      </p:sp>
      <p:sp>
        <p:nvSpPr>
          <p:cNvPr id="261" name="Google Shape;261;p30"/>
          <p:cNvSpPr txBox="1"/>
          <p:nvPr>
            <p:ph idx="1" type="body"/>
          </p:nvPr>
        </p:nvSpPr>
        <p:spPr>
          <a:xfrm>
            <a:off x="1187225" y="3471776"/>
            <a:ext cx="3168600" cy="436800"/>
          </a:xfrm>
          <a:prstGeom prst="rect">
            <a:avLst/>
          </a:prstGeom>
          <a:noFill/>
          <a:ln>
            <a:noFill/>
          </a:ln>
        </p:spPr>
        <p:txBody>
          <a:bodyPr anchorCtr="0" anchor="t" bIns="45700" lIns="0" spcFirstLastPara="1" rIns="0" wrap="square" tIns="45700">
            <a:noAutofit/>
          </a:bodyPr>
          <a:lstStyle/>
          <a:p>
            <a:pPr indent="0" lvl="0" marL="91440" rtl="0" algn="l">
              <a:lnSpc>
                <a:spcPct val="90000"/>
              </a:lnSpc>
              <a:spcBef>
                <a:spcPts val="0"/>
              </a:spcBef>
              <a:spcAft>
                <a:spcPts val="0"/>
              </a:spcAft>
              <a:buSzPts val="2000"/>
              <a:buNone/>
            </a:pPr>
            <a:r>
              <a:rPr lang="en-US"/>
              <a:t>Constrained HDDM to RNT :</a:t>
            </a:r>
            <a:endParaRPr/>
          </a:p>
        </p:txBody>
      </p:sp>
      <p:sp>
        <p:nvSpPr>
          <p:cNvPr id="262" name="Google Shape;262;p30"/>
          <p:cNvSpPr txBox="1"/>
          <p:nvPr>
            <p:ph idx="1" type="body"/>
          </p:nvPr>
        </p:nvSpPr>
        <p:spPr>
          <a:xfrm>
            <a:off x="1187225" y="4379800"/>
            <a:ext cx="4590000" cy="436800"/>
          </a:xfrm>
          <a:prstGeom prst="rect">
            <a:avLst/>
          </a:prstGeom>
          <a:noFill/>
          <a:ln>
            <a:noFill/>
          </a:ln>
        </p:spPr>
        <p:txBody>
          <a:bodyPr anchorCtr="0" anchor="t" bIns="45700" lIns="0" spcFirstLastPara="1" rIns="0" wrap="square" tIns="45700">
            <a:noAutofit/>
          </a:bodyPr>
          <a:lstStyle/>
          <a:p>
            <a:pPr indent="0" lvl="0" marL="91440" rtl="0" algn="l">
              <a:lnSpc>
                <a:spcPct val="90000"/>
              </a:lnSpc>
              <a:spcBef>
                <a:spcPts val="0"/>
              </a:spcBef>
              <a:spcAft>
                <a:spcPts val="0"/>
              </a:spcAft>
              <a:buSzPts val="2000"/>
              <a:buNone/>
            </a:pPr>
            <a:r>
              <a:rPr lang="en-US"/>
              <a:t>Constrained HDDM Means to RNT :</a:t>
            </a:r>
            <a:endParaRPr/>
          </a:p>
        </p:txBody>
      </p:sp>
      <p:sp>
        <p:nvSpPr>
          <p:cNvPr id="263" name="Google Shape;263;p30"/>
          <p:cNvSpPr txBox="1"/>
          <p:nvPr>
            <p:ph idx="1" type="body"/>
          </p:nvPr>
        </p:nvSpPr>
        <p:spPr>
          <a:xfrm>
            <a:off x="1187225" y="5287825"/>
            <a:ext cx="4040400" cy="436800"/>
          </a:xfrm>
          <a:prstGeom prst="rect">
            <a:avLst/>
          </a:prstGeom>
          <a:noFill/>
          <a:ln>
            <a:noFill/>
          </a:ln>
        </p:spPr>
        <p:txBody>
          <a:bodyPr anchorCtr="0" anchor="t" bIns="45700" lIns="0" spcFirstLastPara="1" rIns="0" wrap="square" tIns="45700">
            <a:noAutofit/>
          </a:bodyPr>
          <a:lstStyle/>
          <a:p>
            <a:pPr indent="0" lvl="0" marL="91440" rtl="0" algn="l">
              <a:lnSpc>
                <a:spcPct val="90000"/>
              </a:lnSpc>
              <a:spcBef>
                <a:spcPts val="0"/>
              </a:spcBef>
              <a:spcAft>
                <a:spcPts val="0"/>
              </a:spcAft>
              <a:buSzPts val="2000"/>
              <a:buNone/>
            </a:pPr>
            <a:r>
              <a:rPr lang="en-US"/>
              <a:t>Constrained HDDM Std Devs to RNT :</a:t>
            </a:r>
            <a:endParaRPr/>
          </a:p>
        </p:txBody>
      </p:sp>
      <p:sp>
        <p:nvSpPr>
          <p:cNvPr id="264" name="Google Shape;264;p30"/>
          <p:cNvSpPr txBox="1"/>
          <p:nvPr>
            <p:ph idx="1" type="body"/>
          </p:nvPr>
        </p:nvSpPr>
        <p:spPr>
          <a:xfrm>
            <a:off x="6460825" y="3471776"/>
            <a:ext cx="3168600" cy="436800"/>
          </a:xfrm>
          <a:prstGeom prst="rect">
            <a:avLst/>
          </a:prstGeom>
          <a:noFill/>
          <a:ln>
            <a:noFill/>
          </a:ln>
        </p:spPr>
        <p:txBody>
          <a:bodyPr anchorCtr="0" anchor="t" bIns="45700" lIns="0" spcFirstLastPara="1" rIns="0" wrap="square" tIns="45700">
            <a:noAutofit/>
          </a:bodyPr>
          <a:lstStyle/>
          <a:p>
            <a:pPr indent="0" lvl="0" marL="91440" rtl="0" algn="l">
              <a:lnSpc>
                <a:spcPct val="90000"/>
              </a:lnSpc>
              <a:spcBef>
                <a:spcPts val="0"/>
              </a:spcBef>
              <a:spcAft>
                <a:spcPts val="0"/>
              </a:spcAft>
              <a:buClr>
                <a:schemeClr val="dk1"/>
              </a:buClr>
              <a:buSzPts val="1100"/>
              <a:buFont typeface="Arial"/>
              <a:buNone/>
            </a:pPr>
            <a:r>
              <a:rPr lang="en-US"/>
              <a:t>0.006331</a:t>
            </a:r>
            <a:endParaRPr/>
          </a:p>
          <a:p>
            <a:pPr indent="0" lvl="0" marL="0" rtl="0" algn="l">
              <a:lnSpc>
                <a:spcPct val="90000"/>
              </a:lnSpc>
              <a:spcBef>
                <a:spcPts val="0"/>
              </a:spcBef>
              <a:spcAft>
                <a:spcPts val="0"/>
              </a:spcAft>
              <a:buSzPts val="2000"/>
              <a:buNone/>
            </a:pPr>
            <a:r>
              <a:t/>
            </a:r>
            <a:endParaRPr/>
          </a:p>
        </p:txBody>
      </p:sp>
      <p:sp>
        <p:nvSpPr>
          <p:cNvPr id="265" name="Google Shape;265;p30"/>
          <p:cNvSpPr txBox="1"/>
          <p:nvPr>
            <p:ph idx="1" type="body"/>
          </p:nvPr>
        </p:nvSpPr>
        <p:spPr>
          <a:xfrm>
            <a:off x="6460825" y="4379801"/>
            <a:ext cx="3168600" cy="436800"/>
          </a:xfrm>
          <a:prstGeom prst="rect">
            <a:avLst/>
          </a:prstGeom>
          <a:noFill/>
          <a:ln>
            <a:noFill/>
          </a:ln>
        </p:spPr>
        <p:txBody>
          <a:bodyPr anchorCtr="0" anchor="t" bIns="45700" lIns="0" spcFirstLastPara="1" rIns="0" wrap="square" tIns="45700">
            <a:noAutofit/>
          </a:bodyPr>
          <a:lstStyle/>
          <a:p>
            <a:pPr indent="0" lvl="0" marL="91440" rtl="0" algn="l">
              <a:lnSpc>
                <a:spcPct val="90000"/>
              </a:lnSpc>
              <a:spcBef>
                <a:spcPts val="0"/>
              </a:spcBef>
              <a:spcAft>
                <a:spcPts val="0"/>
              </a:spcAft>
              <a:buSzPts val="1100"/>
              <a:buNone/>
            </a:pPr>
            <a:r>
              <a:rPr lang="en-US"/>
              <a:t>0.071180</a:t>
            </a:r>
            <a:endParaRPr/>
          </a:p>
          <a:p>
            <a:pPr indent="0" lvl="0" marL="0" rtl="0" algn="l">
              <a:lnSpc>
                <a:spcPct val="90000"/>
              </a:lnSpc>
              <a:spcBef>
                <a:spcPts val="0"/>
              </a:spcBef>
              <a:spcAft>
                <a:spcPts val="0"/>
              </a:spcAft>
              <a:buSzPts val="2000"/>
              <a:buNone/>
            </a:pPr>
            <a:r>
              <a:t/>
            </a:r>
            <a:endParaRPr/>
          </a:p>
        </p:txBody>
      </p:sp>
      <p:sp>
        <p:nvSpPr>
          <p:cNvPr id="266" name="Google Shape;266;p30"/>
          <p:cNvSpPr txBox="1"/>
          <p:nvPr>
            <p:ph idx="1" type="body"/>
          </p:nvPr>
        </p:nvSpPr>
        <p:spPr>
          <a:xfrm>
            <a:off x="6460825" y="5287826"/>
            <a:ext cx="3168600" cy="436800"/>
          </a:xfrm>
          <a:prstGeom prst="rect">
            <a:avLst/>
          </a:prstGeom>
          <a:noFill/>
          <a:ln>
            <a:noFill/>
          </a:ln>
        </p:spPr>
        <p:txBody>
          <a:bodyPr anchorCtr="0" anchor="t" bIns="45700" lIns="0" spcFirstLastPara="1" rIns="0" wrap="square" tIns="45700">
            <a:noAutofit/>
          </a:bodyPr>
          <a:lstStyle/>
          <a:p>
            <a:pPr indent="0" lvl="0" marL="91440" rtl="0" algn="l">
              <a:lnSpc>
                <a:spcPct val="90000"/>
              </a:lnSpc>
              <a:spcBef>
                <a:spcPts val="0"/>
              </a:spcBef>
              <a:spcAft>
                <a:spcPts val="0"/>
              </a:spcAft>
              <a:buSzPts val="1100"/>
              <a:buNone/>
            </a:pPr>
            <a:r>
              <a:rPr lang="en-US"/>
              <a:t>-0.083911</a:t>
            </a:r>
            <a:endParaRPr/>
          </a:p>
          <a:p>
            <a:pPr indent="0" lvl="0" marL="91440" rtl="0" algn="l">
              <a:lnSpc>
                <a:spcPct val="90000"/>
              </a:lnSpc>
              <a:spcBef>
                <a:spcPts val="0"/>
              </a:spcBef>
              <a:spcAft>
                <a:spcPts val="0"/>
              </a:spcAft>
              <a:buSzPts val="1100"/>
              <a:buNone/>
            </a:pPr>
            <a:r>
              <a:t/>
            </a:r>
            <a:endParaRPr/>
          </a:p>
          <a:p>
            <a:pPr indent="0" lvl="0" marL="0" rtl="0" algn="l">
              <a:lnSpc>
                <a:spcPct val="90000"/>
              </a:lnSpc>
              <a:spcBef>
                <a:spcPts val="0"/>
              </a:spcBef>
              <a:spcAft>
                <a:spcPts val="0"/>
              </a:spcAft>
              <a:buSzPts val="2000"/>
              <a:buNone/>
            </a:pPr>
            <a:r>
              <a:t/>
            </a:r>
            <a:endParaRPr/>
          </a:p>
        </p:txBody>
      </p:sp>
      <p:sp>
        <p:nvSpPr>
          <p:cNvPr id="267" name="Google Shape;267;p30"/>
          <p:cNvSpPr txBox="1"/>
          <p:nvPr/>
        </p:nvSpPr>
        <p:spPr>
          <a:xfrm>
            <a:off x="6460825" y="2085125"/>
            <a:ext cx="2630400" cy="436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US" sz="2000">
                <a:solidFill>
                  <a:srgbClr val="3F3F3F"/>
                </a:solidFill>
                <a:latin typeface="Calibri"/>
                <a:ea typeface="Calibri"/>
                <a:cs typeface="Calibri"/>
                <a:sym typeface="Calibri"/>
              </a:rPr>
              <a:t>-0.094430</a:t>
            </a:r>
            <a:endParaRPr>
              <a:latin typeface="Calibri"/>
              <a:ea typeface="Calibri"/>
              <a:cs typeface="Calibri"/>
              <a:sym typeface="Calibri"/>
            </a:endParaRPr>
          </a:p>
        </p:txBody>
      </p:sp>
      <p:sp>
        <p:nvSpPr>
          <p:cNvPr id="268" name="Google Shape;268;p30"/>
          <p:cNvSpPr txBox="1"/>
          <p:nvPr>
            <p:ph idx="1" type="body"/>
          </p:nvPr>
        </p:nvSpPr>
        <p:spPr>
          <a:xfrm>
            <a:off x="1187225" y="2085126"/>
            <a:ext cx="3168600" cy="436800"/>
          </a:xfrm>
          <a:prstGeom prst="rect">
            <a:avLst/>
          </a:prstGeom>
          <a:noFill/>
          <a:ln>
            <a:noFill/>
          </a:ln>
        </p:spPr>
        <p:txBody>
          <a:bodyPr anchorCtr="0" anchor="t" bIns="45700" lIns="0" spcFirstLastPara="1" rIns="0" wrap="square" tIns="45700">
            <a:noAutofit/>
          </a:bodyPr>
          <a:lstStyle/>
          <a:p>
            <a:pPr indent="0" lvl="0" marL="91440" rtl="0" algn="l">
              <a:lnSpc>
                <a:spcPct val="90000"/>
              </a:lnSpc>
              <a:spcBef>
                <a:spcPts val="0"/>
              </a:spcBef>
              <a:spcAft>
                <a:spcPts val="0"/>
              </a:spcAft>
              <a:buSzPts val="2000"/>
              <a:buNone/>
            </a:pPr>
            <a:r>
              <a:rPr lang="en-US"/>
              <a:t>Behavioral Analysis to RNT : </a:t>
            </a:r>
            <a:endParaRPr/>
          </a:p>
          <a:p>
            <a:pPr indent="0" lvl="0" marL="0" rtl="0" algn="l">
              <a:lnSpc>
                <a:spcPct val="90000"/>
              </a:lnSpc>
              <a:spcBef>
                <a:spcPts val="0"/>
              </a:spcBef>
              <a:spcAft>
                <a:spcPts val="0"/>
              </a:spcAft>
              <a:buSzPts val="2000"/>
              <a:buNone/>
            </a:pPr>
            <a:r>
              <a:t/>
            </a:r>
            <a:endParaRPr/>
          </a:p>
        </p:txBody>
      </p:sp>
      <p:cxnSp>
        <p:nvCxnSpPr>
          <p:cNvPr id="269" name="Google Shape;269;p30"/>
          <p:cNvCxnSpPr/>
          <p:nvPr/>
        </p:nvCxnSpPr>
        <p:spPr>
          <a:xfrm>
            <a:off x="1187225" y="2912525"/>
            <a:ext cx="9077100" cy="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1"/>
          <p:cNvSpPr txBox="1"/>
          <p:nvPr>
            <p:ph idx="4294967295" type="title"/>
          </p:nvPr>
        </p:nvSpPr>
        <p:spPr>
          <a:xfrm>
            <a:off x="855975" y="1907475"/>
            <a:ext cx="10687200" cy="19971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b="1" lang="en-US" sz="4000"/>
              <a:t>Can clustering techniques applied to the cognitive task data </a:t>
            </a:r>
            <a:r>
              <a:rPr b="1" lang="en-US" sz="4000"/>
              <a:t>provide additional information about risk profiles?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Set shifting</a:t>
            </a:r>
            <a:endParaRPr/>
          </a:p>
        </p:txBody>
      </p:sp>
      <p:sp>
        <p:nvSpPr>
          <p:cNvPr id="114" name="Google Shape;114;p14"/>
          <p:cNvSpPr txBox="1"/>
          <p:nvPr>
            <p:ph idx="1" type="body"/>
          </p:nvPr>
        </p:nvSpPr>
        <p:spPr>
          <a:xfrm>
            <a:off x="1238250" y="1807340"/>
            <a:ext cx="10010595" cy="4460110"/>
          </a:xfrm>
          <a:prstGeom prst="rect">
            <a:avLst/>
          </a:prstGeom>
          <a:noFill/>
          <a:ln>
            <a:noFill/>
          </a:ln>
        </p:spPr>
        <p:txBody>
          <a:bodyPr anchorCtr="0" anchor="t" bIns="45700" lIns="0" spcFirstLastPara="1" rIns="0" wrap="square" tIns="45700">
            <a:noAutofit/>
          </a:bodyPr>
          <a:lstStyle/>
          <a:p>
            <a:pPr indent="-165100" lvl="0" marL="91440" rtl="0" algn="l">
              <a:lnSpc>
                <a:spcPct val="90000"/>
              </a:lnSpc>
              <a:spcBef>
                <a:spcPts val="0"/>
              </a:spcBef>
              <a:spcAft>
                <a:spcPts val="0"/>
              </a:spcAft>
              <a:buSzPts val="2600"/>
              <a:buChar char=" "/>
            </a:pPr>
            <a:r>
              <a:rPr lang="en-US" sz="2600"/>
              <a:t>Ability to adapt to a dynamic, changing environment</a:t>
            </a:r>
            <a:endParaRPr/>
          </a:p>
          <a:p>
            <a:pPr indent="-165100" lvl="0" marL="91440" rtl="0" algn="l">
              <a:lnSpc>
                <a:spcPct val="90000"/>
              </a:lnSpc>
              <a:spcBef>
                <a:spcPts val="1400"/>
              </a:spcBef>
              <a:spcAft>
                <a:spcPts val="0"/>
              </a:spcAft>
              <a:buSzPts val="2600"/>
              <a:buChar char=" "/>
            </a:pPr>
            <a:r>
              <a:rPr lang="en-US" sz="2600"/>
              <a:t>Important for goal pursuit and self-regulation</a:t>
            </a:r>
            <a:endParaRPr/>
          </a:p>
          <a:p>
            <a:pPr indent="0" lvl="0" marL="91440" rtl="0" algn="l">
              <a:lnSpc>
                <a:spcPct val="90000"/>
              </a:lnSpc>
              <a:spcBef>
                <a:spcPts val="1400"/>
              </a:spcBef>
              <a:spcAft>
                <a:spcPts val="0"/>
              </a:spcAft>
              <a:buSzPts val="2600"/>
              <a:buNone/>
            </a:pPr>
            <a:r>
              <a:t/>
            </a:r>
            <a:endParaRPr sz="2600"/>
          </a:p>
          <a:p>
            <a:pPr indent="0" lvl="0" marL="91440" rtl="0" algn="l">
              <a:lnSpc>
                <a:spcPct val="90000"/>
              </a:lnSpc>
              <a:spcBef>
                <a:spcPts val="1400"/>
              </a:spcBef>
              <a:spcAft>
                <a:spcPts val="0"/>
              </a:spcAft>
              <a:buSzPts val="2600"/>
              <a:buNone/>
            </a:pPr>
            <a:r>
              <a:t/>
            </a:r>
            <a:endParaRPr sz="2600"/>
          </a:p>
        </p:txBody>
      </p:sp>
      <p:pic>
        <p:nvPicPr>
          <p:cNvPr id="115" name="Google Shape;115;p14"/>
          <p:cNvPicPr preferRelativeResize="0"/>
          <p:nvPr/>
        </p:nvPicPr>
        <p:blipFill rotWithShape="1">
          <a:blip r:embed="rId3">
            <a:alphaModFix/>
          </a:blip>
          <a:srcRect b="0" l="0" r="0" t="0"/>
          <a:stretch/>
        </p:blipFill>
        <p:spPr>
          <a:xfrm>
            <a:off x="1238250" y="4700865"/>
            <a:ext cx="1902029" cy="1188697"/>
          </a:xfrm>
          <a:prstGeom prst="rect">
            <a:avLst/>
          </a:prstGeom>
          <a:noFill/>
          <a:ln>
            <a:noFill/>
          </a:ln>
        </p:spPr>
      </p:pic>
      <p:pic>
        <p:nvPicPr>
          <p:cNvPr id="116" name="Google Shape;116;p14"/>
          <p:cNvPicPr preferRelativeResize="0"/>
          <p:nvPr/>
        </p:nvPicPr>
        <p:blipFill rotWithShape="1">
          <a:blip r:embed="rId4">
            <a:alphaModFix/>
          </a:blip>
          <a:srcRect b="0" l="0" r="0" t="0"/>
          <a:stretch/>
        </p:blipFill>
        <p:spPr>
          <a:xfrm>
            <a:off x="1238250" y="3635490"/>
            <a:ext cx="1902029" cy="995395"/>
          </a:xfrm>
          <a:prstGeom prst="rect">
            <a:avLst/>
          </a:prstGeom>
          <a:noFill/>
          <a:ln>
            <a:noFill/>
          </a:ln>
        </p:spPr>
      </p:pic>
      <p:sp>
        <p:nvSpPr>
          <p:cNvPr id="117" name="Google Shape;117;p14"/>
          <p:cNvSpPr txBox="1"/>
          <p:nvPr/>
        </p:nvSpPr>
        <p:spPr>
          <a:xfrm>
            <a:off x="3715127" y="4325583"/>
            <a:ext cx="2122763" cy="1479574"/>
          </a:xfrm>
          <a:prstGeom prst="rect">
            <a:avLst/>
          </a:prstGeom>
          <a:noFill/>
          <a:ln>
            <a:noFill/>
          </a:ln>
        </p:spPr>
        <p:txBody>
          <a:bodyPr anchorCtr="0" anchor="t" bIns="45700" lIns="0" spcFirstLastPara="1" rIns="0" wrap="square" tIns="45700">
            <a:noAutofit/>
          </a:bodyPr>
          <a:lstStyle/>
          <a:p>
            <a:pPr indent="-165100" lvl="0" marL="91440" marR="0" rtl="0" algn="ctr">
              <a:lnSpc>
                <a:spcPct val="80000"/>
              </a:lnSpc>
              <a:spcBef>
                <a:spcPts val="0"/>
              </a:spcBef>
              <a:spcAft>
                <a:spcPts val="0"/>
              </a:spcAft>
              <a:buClr>
                <a:schemeClr val="accent1"/>
              </a:buClr>
              <a:buSzPts val="2600"/>
              <a:buFont typeface="Calibri"/>
              <a:buChar char=" "/>
            </a:pPr>
            <a:r>
              <a:rPr b="1" i="0" lang="en-US" sz="2600" u="none" cap="none" strike="noStrike">
                <a:solidFill>
                  <a:srgbClr val="3F3F3F"/>
                </a:solidFill>
                <a:latin typeface="Calibri"/>
                <a:ea typeface="Calibri"/>
                <a:cs typeface="Calibri"/>
                <a:sym typeface="Calibri"/>
              </a:rPr>
              <a:t>Depression and anxiety: </a:t>
            </a:r>
            <a:r>
              <a:rPr b="1" i="0" lang="en-US" sz="2600" u="none" cap="none" strike="noStrike">
                <a:solidFill>
                  <a:srgbClr val="FF0000"/>
                </a:solidFill>
                <a:latin typeface="Calibri"/>
                <a:ea typeface="Calibri"/>
                <a:cs typeface="Calibri"/>
                <a:sym typeface="Calibri"/>
              </a:rPr>
              <a:t>set shifting impairments</a:t>
            </a:r>
            <a:endParaRPr/>
          </a:p>
        </p:txBody>
      </p:sp>
      <p:sp>
        <p:nvSpPr>
          <p:cNvPr id="118" name="Google Shape;118;p14"/>
          <p:cNvSpPr/>
          <p:nvPr/>
        </p:nvSpPr>
        <p:spPr>
          <a:xfrm>
            <a:off x="3219638" y="3635490"/>
            <a:ext cx="511222" cy="2270881"/>
          </a:xfrm>
          <a:prstGeom prst="rightBrace">
            <a:avLst>
              <a:gd fmla="val 8333" name="adj1"/>
              <a:gd fmla="val 50000" name="adj2"/>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9" name="Google Shape;119;p14"/>
          <p:cNvSpPr/>
          <p:nvPr/>
        </p:nvSpPr>
        <p:spPr>
          <a:xfrm>
            <a:off x="6773017" y="3068485"/>
            <a:ext cx="2947757" cy="2821077"/>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Is this a </a:t>
            </a:r>
            <a:r>
              <a:rPr b="0" i="0" lang="en-US" sz="2400" u="sng" cap="none" strike="noStrike">
                <a:solidFill>
                  <a:schemeClr val="dk1"/>
                </a:solidFill>
                <a:latin typeface="Calibri"/>
                <a:ea typeface="Calibri"/>
                <a:cs typeface="Calibri"/>
                <a:sym typeface="Calibri"/>
              </a:rPr>
              <a:t>consequence</a:t>
            </a:r>
            <a:r>
              <a:rPr b="0" i="0" lang="en-US" sz="2400" u="none" cap="none" strike="noStrike">
                <a:solidFill>
                  <a:schemeClr val="dk1"/>
                </a:solidFill>
                <a:latin typeface="Calibri"/>
                <a:ea typeface="Calibri"/>
                <a:cs typeface="Calibri"/>
                <a:sym typeface="Calibri"/>
              </a:rPr>
              <a:t> of depression/anxiety, or a potential </a:t>
            </a:r>
            <a:r>
              <a:rPr b="0" i="0" lang="en-US" sz="2400" u="sng" cap="none" strike="noStrike">
                <a:solidFill>
                  <a:schemeClr val="dk1"/>
                </a:solidFill>
                <a:latin typeface="Calibri"/>
                <a:ea typeface="Calibri"/>
                <a:cs typeface="Calibri"/>
                <a:sym typeface="Calibri"/>
              </a:rPr>
              <a:t>early risk marker</a:t>
            </a:r>
            <a:r>
              <a:rPr b="0" i="0" lang="en-US" sz="2400" u="none" cap="none" strike="noStrike">
                <a:solidFill>
                  <a:schemeClr val="dk1"/>
                </a:solidFill>
                <a:latin typeface="Calibri"/>
                <a:ea typeface="Calibri"/>
                <a:cs typeface="Calibri"/>
                <a:sym typeface="Calibri"/>
              </a:rPr>
              <a:t>?</a:t>
            </a:r>
            <a:endParaRPr/>
          </a:p>
        </p:txBody>
      </p:sp>
      <p:sp>
        <p:nvSpPr>
          <p:cNvPr id="120" name="Google Shape;120;p14"/>
          <p:cNvSpPr txBox="1"/>
          <p:nvPr/>
        </p:nvSpPr>
        <p:spPr>
          <a:xfrm>
            <a:off x="776407" y="3068486"/>
            <a:ext cx="2122763" cy="567004"/>
          </a:xfrm>
          <a:prstGeom prst="rect">
            <a:avLst/>
          </a:prstGeom>
          <a:noFill/>
          <a:ln>
            <a:noFill/>
          </a:ln>
        </p:spPr>
        <p:txBody>
          <a:bodyPr anchorCtr="0" anchor="t" bIns="45700" lIns="0" spcFirstLastPara="1" rIns="0" wrap="square" tIns="45700">
            <a:noAutofit/>
          </a:bodyPr>
          <a:lstStyle/>
          <a:p>
            <a:pPr indent="-177800" lvl="0" marL="91440" marR="0" rtl="0" algn="ctr">
              <a:lnSpc>
                <a:spcPct val="90000"/>
              </a:lnSpc>
              <a:spcBef>
                <a:spcPts val="0"/>
              </a:spcBef>
              <a:spcAft>
                <a:spcPts val="0"/>
              </a:spcAft>
              <a:buClr>
                <a:schemeClr val="accent1"/>
              </a:buClr>
              <a:buSzPts val="2800"/>
              <a:buFont typeface="Calibri"/>
              <a:buChar char=" "/>
            </a:pPr>
            <a:r>
              <a:rPr b="1" i="0" lang="en-US" sz="2800" u="sng" cap="none" strike="noStrike">
                <a:solidFill>
                  <a:schemeClr val="dk1"/>
                </a:solidFill>
                <a:latin typeface="Calibri"/>
                <a:ea typeface="Calibri"/>
                <a:cs typeface="Calibri"/>
                <a:sym typeface="Calibri"/>
              </a:rPr>
              <a:t>KNOWN:</a:t>
            </a:r>
            <a:endParaRPr/>
          </a:p>
        </p:txBody>
      </p:sp>
      <p:sp>
        <p:nvSpPr>
          <p:cNvPr id="121" name="Google Shape;121;p14"/>
          <p:cNvSpPr txBox="1"/>
          <p:nvPr/>
        </p:nvSpPr>
        <p:spPr>
          <a:xfrm>
            <a:off x="6682853" y="3068486"/>
            <a:ext cx="2122763" cy="567004"/>
          </a:xfrm>
          <a:prstGeom prst="rect">
            <a:avLst/>
          </a:prstGeom>
          <a:noFill/>
          <a:ln>
            <a:noFill/>
          </a:ln>
        </p:spPr>
        <p:txBody>
          <a:bodyPr anchorCtr="0" anchor="t" bIns="45700" lIns="0" spcFirstLastPara="1" rIns="0" wrap="square" tIns="45700">
            <a:noAutofit/>
          </a:bodyPr>
          <a:lstStyle/>
          <a:p>
            <a:pPr indent="-177800" lvl="0" marL="91440" marR="0" rtl="0" algn="ctr">
              <a:lnSpc>
                <a:spcPct val="90000"/>
              </a:lnSpc>
              <a:spcBef>
                <a:spcPts val="0"/>
              </a:spcBef>
              <a:spcAft>
                <a:spcPts val="0"/>
              </a:spcAft>
              <a:buClr>
                <a:schemeClr val="accent1"/>
              </a:buClr>
              <a:buSzPts val="2800"/>
              <a:buFont typeface="Calibri"/>
              <a:buChar char=" "/>
            </a:pPr>
            <a:r>
              <a:rPr b="1" i="0" lang="en-US" sz="2800" u="sng" cap="none" strike="noStrike">
                <a:solidFill>
                  <a:schemeClr val="dk1"/>
                </a:solidFill>
                <a:latin typeface="Calibri"/>
                <a:ea typeface="Calibri"/>
                <a:cs typeface="Calibri"/>
                <a:sym typeface="Calibri"/>
              </a:rPr>
              <a:t>UNKNOWN:</a:t>
            </a:r>
            <a:endParaRPr/>
          </a:p>
        </p:txBody>
      </p:sp>
      <p:sp>
        <p:nvSpPr>
          <p:cNvPr id="122" name="Google Shape;122;p14"/>
          <p:cNvSpPr/>
          <p:nvPr/>
        </p:nvSpPr>
        <p:spPr>
          <a:xfrm>
            <a:off x="3743675" y="4976775"/>
            <a:ext cx="2815500" cy="781200"/>
          </a:xfrm>
          <a:prstGeom prst="rect">
            <a:avLst/>
          </a:prstGeom>
          <a:no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23" name="Google Shape;123;p14"/>
          <p:cNvCxnSpPr>
            <a:stCxn id="122" idx="3"/>
            <a:endCxn id="119" idx="1"/>
          </p:cNvCxnSpPr>
          <p:nvPr/>
        </p:nvCxnSpPr>
        <p:spPr>
          <a:xfrm flipH="1" rot="10800000">
            <a:off x="6559175" y="4479075"/>
            <a:ext cx="213900" cy="888300"/>
          </a:xfrm>
          <a:prstGeom prst="straightConnector1">
            <a:avLst/>
          </a:prstGeom>
          <a:noFill/>
          <a:ln cap="flat" cmpd="sng" w="57150">
            <a:solidFill>
              <a:schemeClr val="accent1"/>
            </a:solidFill>
            <a:prstDash val="solid"/>
            <a:round/>
            <a:headEnd len="sm" w="sm" type="none"/>
            <a:tailEnd len="med" w="med" type="triangle"/>
          </a:ln>
        </p:spPr>
      </p:cxnSp>
      <p:sp>
        <p:nvSpPr>
          <p:cNvPr id="124" name="Google Shape;124;p14"/>
          <p:cNvSpPr txBox="1"/>
          <p:nvPr/>
        </p:nvSpPr>
        <p:spPr>
          <a:xfrm>
            <a:off x="9675477" y="6441596"/>
            <a:ext cx="18752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Austin et al., 2001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1187231" y="683375"/>
            <a:ext cx="11021400" cy="9597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b="1" lang="en-US" sz="4000"/>
              <a:t>Latent profile analysis: Behavioral data</a:t>
            </a:r>
            <a:endParaRPr/>
          </a:p>
        </p:txBody>
      </p:sp>
      <p:pic>
        <p:nvPicPr>
          <p:cNvPr id="282" name="Google Shape;282;p32"/>
          <p:cNvPicPr preferRelativeResize="0"/>
          <p:nvPr/>
        </p:nvPicPr>
        <p:blipFill>
          <a:blip r:embed="rId3">
            <a:alphaModFix/>
          </a:blip>
          <a:stretch>
            <a:fillRect/>
          </a:stretch>
        </p:blipFill>
        <p:spPr>
          <a:xfrm>
            <a:off x="1126924" y="1966450"/>
            <a:ext cx="5839849" cy="4260074"/>
          </a:xfrm>
          <a:prstGeom prst="rect">
            <a:avLst/>
          </a:prstGeom>
          <a:noFill/>
          <a:ln>
            <a:noFill/>
          </a:ln>
        </p:spPr>
      </p:pic>
      <p:sp>
        <p:nvSpPr>
          <p:cNvPr id="283" name="Google Shape;283;p32"/>
          <p:cNvSpPr txBox="1"/>
          <p:nvPr/>
        </p:nvSpPr>
        <p:spPr>
          <a:xfrm>
            <a:off x="662925" y="679025"/>
            <a:ext cx="83010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284" name="Google Shape;284;p32"/>
          <p:cNvSpPr txBox="1"/>
          <p:nvPr/>
        </p:nvSpPr>
        <p:spPr>
          <a:xfrm>
            <a:off x="330725" y="6365950"/>
            <a:ext cx="4952700" cy="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u="sng">
                <a:solidFill>
                  <a:schemeClr val="hlink"/>
                </a:solidFill>
                <a:hlinkClick r:id="rId4"/>
              </a:rPr>
              <a:t>http://rpubs.com/caitlinbrow/csc550</a:t>
            </a:r>
            <a:endParaRPr sz="2200"/>
          </a:p>
        </p:txBody>
      </p:sp>
      <p:sp>
        <p:nvSpPr>
          <p:cNvPr id="285" name="Google Shape;285;p32"/>
          <p:cNvSpPr txBox="1"/>
          <p:nvPr/>
        </p:nvSpPr>
        <p:spPr>
          <a:xfrm>
            <a:off x="6771543" y="2886900"/>
            <a:ext cx="4952700" cy="3000000"/>
          </a:xfrm>
          <a:prstGeom prst="rect">
            <a:avLst/>
          </a:prstGeom>
          <a:noFill/>
          <a:ln>
            <a:noFill/>
          </a:ln>
        </p:spPr>
        <p:txBody>
          <a:bodyPr anchorCtr="0" anchor="t" bIns="91425" lIns="91425" spcFirstLastPara="1" rIns="91425" wrap="square" tIns="91425">
            <a:noAutofit/>
          </a:bodyPr>
          <a:lstStyle/>
          <a:p>
            <a:pPr indent="-152400" lvl="0" marL="91440" rtl="0" algn="l">
              <a:lnSpc>
                <a:spcPct val="90000"/>
              </a:lnSpc>
              <a:spcBef>
                <a:spcPts val="0"/>
              </a:spcBef>
              <a:spcAft>
                <a:spcPts val="0"/>
              </a:spcAft>
              <a:buClr>
                <a:schemeClr val="accent1"/>
              </a:buClr>
              <a:buSzPts val="2400"/>
              <a:buFont typeface="Calibri"/>
              <a:buChar char=" "/>
            </a:pPr>
            <a:r>
              <a:rPr lang="en-US" sz="2400">
                <a:solidFill>
                  <a:srgbClr val="3F3F3F"/>
                </a:solidFill>
                <a:latin typeface="Calibri"/>
                <a:ea typeface="Calibri"/>
                <a:cs typeface="Calibri"/>
                <a:sym typeface="Calibri"/>
              </a:rPr>
              <a:t>No significant differences in RNT between the 4 clusters</a:t>
            </a:r>
            <a:endParaRPr sz="2400">
              <a:solidFill>
                <a:srgbClr val="3F3F3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1187231" y="683375"/>
            <a:ext cx="11021542" cy="95969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4000"/>
              <a:buFont typeface="Calibri"/>
              <a:buNone/>
            </a:pPr>
            <a:r>
              <a:rPr b="1" lang="en-US" sz="4000"/>
              <a:t>Latent profile analysis: Computational data</a:t>
            </a:r>
            <a:endParaRPr b="1" sz="4000"/>
          </a:p>
        </p:txBody>
      </p:sp>
      <p:sp>
        <p:nvSpPr>
          <p:cNvPr id="292" name="Google Shape;292;p33"/>
          <p:cNvSpPr txBox="1"/>
          <p:nvPr/>
        </p:nvSpPr>
        <p:spPr>
          <a:xfrm>
            <a:off x="330725" y="6365950"/>
            <a:ext cx="4952700" cy="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u="sng">
                <a:solidFill>
                  <a:schemeClr val="hlink"/>
                </a:solidFill>
                <a:hlinkClick r:id="rId3"/>
              </a:rPr>
              <a:t>http://rpubs.com/caitlinbrow/csc550</a:t>
            </a:r>
            <a:endParaRPr sz="2200"/>
          </a:p>
        </p:txBody>
      </p:sp>
      <p:pic>
        <p:nvPicPr>
          <p:cNvPr id="293" name="Google Shape;293;p33"/>
          <p:cNvPicPr preferRelativeResize="0"/>
          <p:nvPr/>
        </p:nvPicPr>
        <p:blipFill>
          <a:blip r:embed="rId4">
            <a:alphaModFix/>
          </a:blip>
          <a:stretch>
            <a:fillRect/>
          </a:stretch>
        </p:blipFill>
        <p:spPr>
          <a:xfrm>
            <a:off x="1111025" y="2222516"/>
            <a:ext cx="5426439" cy="4037869"/>
          </a:xfrm>
          <a:prstGeom prst="rect">
            <a:avLst/>
          </a:prstGeom>
          <a:noFill/>
          <a:ln>
            <a:noFill/>
          </a:ln>
        </p:spPr>
      </p:pic>
      <p:pic>
        <p:nvPicPr>
          <p:cNvPr id="294" name="Google Shape;294;p33"/>
          <p:cNvPicPr preferRelativeResize="0"/>
          <p:nvPr/>
        </p:nvPicPr>
        <p:blipFill>
          <a:blip r:embed="rId5">
            <a:alphaModFix/>
          </a:blip>
          <a:stretch>
            <a:fillRect/>
          </a:stretch>
        </p:blipFill>
        <p:spPr>
          <a:xfrm>
            <a:off x="6613665" y="2149875"/>
            <a:ext cx="5288035" cy="4183150"/>
          </a:xfrm>
          <a:prstGeom prst="rect">
            <a:avLst/>
          </a:prstGeom>
          <a:noFill/>
          <a:ln>
            <a:noFill/>
          </a:ln>
        </p:spPr>
      </p:pic>
      <p:sp>
        <p:nvSpPr>
          <p:cNvPr id="295" name="Google Shape;295;p33"/>
          <p:cNvSpPr/>
          <p:nvPr/>
        </p:nvSpPr>
        <p:spPr>
          <a:xfrm>
            <a:off x="3323300" y="2916800"/>
            <a:ext cx="812100" cy="3339900"/>
          </a:xfrm>
          <a:prstGeom prst="rect">
            <a:avLst/>
          </a:prstGeom>
          <a:noFill/>
          <a:ln cap="flat" cmpd="sng" w="762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3"/>
          <p:cNvSpPr/>
          <p:nvPr/>
        </p:nvSpPr>
        <p:spPr>
          <a:xfrm>
            <a:off x="8843411" y="2916800"/>
            <a:ext cx="812100" cy="3339900"/>
          </a:xfrm>
          <a:prstGeom prst="rect">
            <a:avLst/>
          </a:prstGeom>
          <a:noFill/>
          <a:ln cap="flat" cmpd="sng" w="762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3"/>
          <p:cNvSpPr/>
          <p:nvPr/>
        </p:nvSpPr>
        <p:spPr>
          <a:xfrm rot="-5400000">
            <a:off x="6173825" y="-31075"/>
            <a:ext cx="675300" cy="5227200"/>
          </a:xfrm>
          <a:prstGeom prst="rightBrace">
            <a:avLst>
              <a:gd fmla="val 103212" name="adj1"/>
              <a:gd fmla="val 48277" name="adj2"/>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3"/>
          <p:cNvSpPr txBox="1"/>
          <p:nvPr>
            <p:ph idx="1" type="body"/>
          </p:nvPr>
        </p:nvSpPr>
        <p:spPr>
          <a:xfrm>
            <a:off x="5298100" y="1607750"/>
            <a:ext cx="8976300" cy="524400"/>
          </a:xfrm>
          <a:prstGeom prst="rect">
            <a:avLst/>
          </a:prstGeom>
          <a:noFill/>
          <a:ln>
            <a:noFill/>
          </a:ln>
        </p:spPr>
        <p:txBody>
          <a:bodyPr anchorCtr="0" anchor="t" bIns="45700" lIns="0" spcFirstLastPara="1" rIns="0" wrap="square" tIns="45700">
            <a:noAutofit/>
          </a:bodyPr>
          <a:lstStyle/>
          <a:p>
            <a:pPr indent="0" lvl="0" marL="91440" rtl="0" algn="l">
              <a:lnSpc>
                <a:spcPct val="90000"/>
              </a:lnSpc>
              <a:spcBef>
                <a:spcPts val="1400"/>
              </a:spcBef>
              <a:spcAft>
                <a:spcPts val="0"/>
              </a:spcAft>
              <a:buSzPts val="2000"/>
              <a:buNone/>
            </a:pPr>
            <a:r>
              <a:rPr lang="en-US" sz="2400"/>
              <a:t>Significantly lower RNT</a:t>
            </a:r>
            <a:endParaRPr sz="2400"/>
          </a:p>
        </p:txBody>
      </p:sp>
      <p:sp>
        <p:nvSpPr>
          <p:cNvPr id="299" name="Google Shape;299;p33"/>
          <p:cNvSpPr/>
          <p:nvPr/>
        </p:nvSpPr>
        <p:spPr>
          <a:xfrm flipH="1" rot="10800000">
            <a:off x="9660500" y="550503"/>
            <a:ext cx="879000" cy="496800"/>
          </a:xfrm>
          <a:prstGeom prst="bentArrow">
            <a:avLst>
              <a:gd fmla="val 25000" name="adj1"/>
              <a:gd fmla="val 25000" name="adj2"/>
              <a:gd fmla="val 25000" name="adj3"/>
              <a:gd fmla="val 43750" name="adj4"/>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3"/>
          <p:cNvSpPr txBox="1"/>
          <p:nvPr>
            <p:ph type="title"/>
          </p:nvPr>
        </p:nvSpPr>
        <p:spPr>
          <a:xfrm>
            <a:off x="1286250" y="40725"/>
            <a:ext cx="9619500" cy="8655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b="1" i="1" lang="en-US" sz="2200"/>
              <a:t>Can clustering techniques applied to the cognitive task data provide additional information about risk profiles?</a:t>
            </a:r>
            <a:endParaRPr i="1" sz="2200"/>
          </a:p>
        </p:txBody>
      </p:sp>
      <p:pic>
        <p:nvPicPr>
          <p:cNvPr id="301" name="Google Shape;301;p33"/>
          <p:cNvPicPr preferRelativeResize="0"/>
          <p:nvPr/>
        </p:nvPicPr>
        <p:blipFill>
          <a:blip r:embed="rId6">
            <a:alphaModFix/>
          </a:blip>
          <a:stretch>
            <a:fillRect/>
          </a:stretch>
        </p:blipFill>
        <p:spPr>
          <a:xfrm>
            <a:off x="10569900" y="471025"/>
            <a:ext cx="812100" cy="812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Discussion</a:t>
            </a:r>
            <a:endParaRPr/>
          </a:p>
        </p:txBody>
      </p:sp>
      <p:sp>
        <p:nvSpPr>
          <p:cNvPr id="308" name="Google Shape;308;p34"/>
          <p:cNvSpPr txBox="1"/>
          <p:nvPr>
            <p:ph idx="1" type="body"/>
          </p:nvPr>
        </p:nvSpPr>
        <p:spPr>
          <a:xfrm>
            <a:off x="1097275" y="2233401"/>
            <a:ext cx="10058400" cy="3510300"/>
          </a:xfrm>
          <a:prstGeom prst="rect">
            <a:avLst/>
          </a:prstGeom>
          <a:noFill/>
          <a:ln>
            <a:noFill/>
          </a:ln>
        </p:spPr>
        <p:txBody>
          <a:bodyPr anchorCtr="0" anchor="t" bIns="45700" lIns="0" spcFirstLastPara="1" rIns="0" wrap="square" tIns="45700">
            <a:noAutofit/>
          </a:bodyPr>
          <a:lstStyle/>
          <a:p>
            <a:pPr indent="-381000" lvl="0" marL="457200" rtl="0" algn="l">
              <a:lnSpc>
                <a:spcPct val="90000"/>
              </a:lnSpc>
              <a:spcBef>
                <a:spcPts val="0"/>
              </a:spcBef>
              <a:spcAft>
                <a:spcPts val="0"/>
              </a:spcAft>
              <a:buClr>
                <a:srgbClr val="000000"/>
              </a:buClr>
              <a:buSzPts val="2400"/>
              <a:buAutoNum type="arabicPeriod"/>
            </a:pPr>
            <a:r>
              <a:rPr lang="en-US"/>
              <a:t>Compared to canonical Behavioral Analysis parameters, Hierarchical Drift Diffusion Modeling interprets Set Shifting data in a way that explains more variance in Repetitive Negative Thinking</a:t>
            </a:r>
            <a:endParaRPr/>
          </a:p>
          <a:p>
            <a:pPr indent="-381000" lvl="0" marL="457200" rtl="0" algn="l">
              <a:lnSpc>
                <a:spcPct val="90000"/>
              </a:lnSpc>
              <a:spcBef>
                <a:spcPts val="1000"/>
              </a:spcBef>
              <a:spcAft>
                <a:spcPts val="0"/>
              </a:spcAft>
              <a:buClr>
                <a:srgbClr val="000000"/>
              </a:buClr>
              <a:buSzPts val="2400"/>
              <a:buAutoNum type="arabicPeriod"/>
            </a:pPr>
            <a:r>
              <a:rPr lang="en-US"/>
              <a:t>Neither model explains a significant amount of variance.</a:t>
            </a:r>
            <a:endParaRPr/>
          </a:p>
          <a:p>
            <a:pPr indent="-381000" lvl="0" marL="457200" rtl="0" algn="l">
              <a:lnSpc>
                <a:spcPct val="90000"/>
              </a:lnSpc>
              <a:spcBef>
                <a:spcPts val="1000"/>
              </a:spcBef>
              <a:spcAft>
                <a:spcPts val="0"/>
              </a:spcAft>
              <a:buClr>
                <a:srgbClr val="000000"/>
              </a:buClr>
              <a:buSzPts val="2400"/>
              <a:buAutoNum type="arabicPeriod"/>
            </a:pPr>
            <a:r>
              <a:rPr lang="en-US"/>
              <a:t>It may be HDDM represents a way to explain another small part of the hopeful link between Executive Function and Depression, but impossible to say from this small analysis.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5"/>
          <p:cNvSpPr txBox="1"/>
          <p:nvPr>
            <p:ph type="title"/>
          </p:nvPr>
        </p:nvSpPr>
        <p:spPr>
          <a:xfrm>
            <a:off x="1097280" y="286603"/>
            <a:ext cx="1109472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Limitations &amp; Future Directions</a:t>
            </a:r>
            <a:endParaRPr/>
          </a:p>
        </p:txBody>
      </p:sp>
      <p:sp>
        <p:nvSpPr>
          <p:cNvPr id="315" name="Google Shape;315;p3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65100" lvl="0" marL="91440" rtl="0" algn="l">
              <a:lnSpc>
                <a:spcPct val="90000"/>
              </a:lnSpc>
              <a:spcBef>
                <a:spcPts val="0"/>
              </a:spcBef>
              <a:spcAft>
                <a:spcPts val="0"/>
              </a:spcAft>
              <a:buSzPts val="2600"/>
              <a:buChar char=" "/>
            </a:pPr>
            <a:r>
              <a:rPr lang="en-US" sz="2600"/>
              <a:t>Non-clinical, convenience sample</a:t>
            </a:r>
            <a:endParaRPr/>
          </a:p>
          <a:p>
            <a:pPr indent="-182880" lvl="1" marL="384048" rtl="0" algn="l">
              <a:lnSpc>
                <a:spcPct val="90000"/>
              </a:lnSpc>
              <a:spcBef>
                <a:spcPts val="400"/>
              </a:spcBef>
              <a:spcAft>
                <a:spcPts val="0"/>
              </a:spcAft>
              <a:buSzPts val="2400"/>
              <a:buChar char="◦"/>
            </a:pPr>
            <a:r>
              <a:rPr lang="en-US" sz="2400"/>
              <a:t>Replicate these findings in larger, representative groups</a:t>
            </a:r>
            <a:endParaRPr/>
          </a:p>
          <a:p>
            <a:pPr indent="-165100" lvl="0" marL="91440" rtl="0" algn="l">
              <a:lnSpc>
                <a:spcPct val="90000"/>
              </a:lnSpc>
              <a:spcBef>
                <a:spcPts val="1600"/>
              </a:spcBef>
              <a:spcAft>
                <a:spcPts val="0"/>
              </a:spcAft>
              <a:buSzPts val="2600"/>
              <a:buChar char=" "/>
            </a:pPr>
            <a:r>
              <a:rPr lang="en-US" sz="2600"/>
              <a:t>Many other potential ways (i.e., beyond drift diffusion) to model set shifting processes</a:t>
            </a:r>
            <a:endParaRPr/>
          </a:p>
          <a:p>
            <a:pPr indent="0" lvl="0" marL="91440" rtl="0" algn="l">
              <a:lnSpc>
                <a:spcPct val="90000"/>
              </a:lnSpc>
              <a:spcBef>
                <a:spcPts val="1400"/>
              </a:spcBef>
              <a:spcAft>
                <a:spcPts val="0"/>
              </a:spcAft>
              <a:buSzPts val="2400"/>
              <a:buNone/>
            </a:pPr>
            <a:r>
              <a:t/>
            </a:r>
            <a:endParaRPr sz="2400"/>
          </a:p>
          <a:p>
            <a:pPr indent="-30479" lvl="1" marL="384048" rtl="0" algn="l">
              <a:lnSpc>
                <a:spcPct val="90000"/>
              </a:lnSpc>
              <a:spcBef>
                <a:spcPts val="400"/>
              </a:spcBef>
              <a:spcAft>
                <a:spcPts val="0"/>
              </a:spcAft>
              <a:buSzPts val="2400"/>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Conclusions</a:t>
            </a:r>
            <a:endParaRPr/>
          </a:p>
        </p:txBody>
      </p:sp>
      <p:sp>
        <p:nvSpPr>
          <p:cNvPr id="322" name="Google Shape;322;p36"/>
          <p:cNvSpPr txBox="1"/>
          <p:nvPr>
            <p:ph idx="1" type="body"/>
          </p:nvPr>
        </p:nvSpPr>
        <p:spPr>
          <a:xfrm>
            <a:off x="1224641" y="1845734"/>
            <a:ext cx="9914709" cy="4023360"/>
          </a:xfrm>
          <a:prstGeom prst="rect">
            <a:avLst/>
          </a:prstGeom>
          <a:noFill/>
          <a:ln>
            <a:noFill/>
          </a:ln>
        </p:spPr>
        <p:txBody>
          <a:bodyPr anchorCtr="0" anchor="t" bIns="45700" lIns="0" spcFirstLastPara="1" rIns="0" wrap="square" tIns="45700">
            <a:noAutofit/>
          </a:bodyPr>
          <a:lstStyle/>
          <a:p>
            <a:pPr indent="-165100" lvl="0" marL="91440" rtl="0" algn="l">
              <a:lnSpc>
                <a:spcPct val="90000"/>
              </a:lnSpc>
              <a:spcBef>
                <a:spcPts val="0"/>
              </a:spcBef>
              <a:spcAft>
                <a:spcPts val="0"/>
              </a:spcAft>
              <a:buSzPts val="2600"/>
              <a:buChar char=" "/>
            </a:pPr>
            <a:r>
              <a:rPr lang="en-US" sz="2600"/>
              <a:t>Tentative evidence for set shifting impairments as an early risk factor</a:t>
            </a:r>
            <a:endParaRPr/>
          </a:p>
          <a:p>
            <a:pPr indent="-165100" lvl="0" marL="91440" rtl="0" algn="l">
              <a:lnSpc>
                <a:spcPct val="90000"/>
              </a:lnSpc>
              <a:spcBef>
                <a:spcPts val="1400"/>
              </a:spcBef>
              <a:spcAft>
                <a:spcPts val="0"/>
              </a:spcAft>
              <a:buSzPts val="2600"/>
              <a:buChar char=" "/>
            </a:pPr>
            <a:r>
              <a:rPr lang="en-US" sz="2600"/>
              <a:t>Highlights the importance of:</a:t>
            </a:r>
            <a:endParaRPr/>
          </a:p>
          <a:p>
            <a:pPr indent="-182880" lvl="1" marL="384048" rtl="0" algn="l">
              <a:lnSpc>
                <a:spcPct val="90000"/>
              </a:lnSpc>
              <a:spcBef>
                <a:spcPts val="400"/>
              </a:spcBef>
              <a:spcAft>
                <a:spcPts val="0"/>
              </a:spcAft>
              <a:buSzPts val="2400"/>
              <a:buChar char="◦"/>
            </a:pPr>
            <a:r>
              <a:rPr lang="en-US" sz="2400"/>
              <a:t>Considering developmental trajectories in psychiatric research</a:t>
            </a:r>
            <a:endParaRPr/>
          </a:p>
          <a:p>
            <a:pPr indent="-182880" lvl="1" marL="384048" rtl="0" algn="l">
              <a:lnSpc>
                <a:spcPct val="90000"/>
              </a:lnSpc>
              <a:spcBef>
                <a:spcPts val="600"/>
              </a:spcBef>
              <a:spcAft>
                <a:spcPts val="0"/>
              </a:spcAft>
              <a:buSzPts val="2400"/>
              <a:buChar char="◦"/>
            </a:pPr>
            <a:r>
              <a:rPr lang="en-US" sz="2400"/>
              <a:t>Capitalizing on interdisciplinary paradigms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1186763" y="626843"/>
            <a:ext cx="10151076" cy="1051938"/>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Thank you!</a:t>
            </a:r>
            <a:endParaRPr/>
          </a:p>
        </p:txBody>
      </p:sp>
      <p:pic>
        <p:nvPicPr>
          <p:cNvPr descr="http://collegeprowler.com/images/standard/25890/image.jpg?v=457EF2C" id="329" name="Google Shape;329;p37"/>
          <p:cNvPicPr preferRelativeResize="0"/>
          <p:nvPr/>
        </p:nvPicPr>
        <p:blipFill rotWithShape="1">
          <a:blip r:embed="rId3">
            <a:alphaModFix/>
          </a:blip>
          <a:srcRect b="0" l="0" r="0" t="0"/>
          <a:stretch/>
        </p:blipFill>
        <p:spPr>
          <a:xfrm>
            <a:off x="1274761" y="1970392"/>
            <a:ext cx="3768725" cy="2828925"/>
          </a:xfrm>
          <a:prstGeom prst="rect">
            <a:avLst/>
          </a:prstGeom>
          <a:noFill/>
          <a:ln>
            <a:noFill/>
          </a:ln>
          <a:effectLst>
            <a:outerShdw blurRad="292100" rotWithShape="0" algn="tl" dir="2700000" dist="139700">
              <a:srgbClr val="333333">
                <a:alpha val="64705"/>
              </a:srgbClr>
            </a:outerShdw>
          </a:effectLst>
        </p:spPr>
      </p:pic>
      <p:pic>
        <p:nvPicPr>
          <p:cNvPr descr="Image result for university of miami" id="330" name="Google Shape;330;p37"/>
          <p:cNvPicPr preferRelativeResize="0"/>
          <p:nvPr/>
        </p:nvPicPr>
        <p:blipFill rotWithShape="1">
          <a:blip r:embed="rId4">
            <a:alphaModFix/>
          </a:blip>
          <a:srcRect b="0" l="0" r="0" t="0"/>
          <a:stretch/>
        </p:blipFill>
        <p:spPr>
          <a:xfrm>
            <a:off x="1274761" y="4977308"/>
            <a:ext cx="3128963" cy="782638"/>
          </a:xfrm>
          <a:prstGeom prst="rect">
            <a:avLst/>
          </a:prstGeom>
          <a:noFill/>
          <a:ln>
            <a:noFill/>
          </a:ln>
        </p:spPr>
      </p:pic>
      <p:pic>
        <p:nvPicPr>
          <p:cNvPr id="331" name="Google Shape;331;p37"/>
          <p:cNvPicPr preferRelativeResize="0"/>
          <p:nvPr/>
        </p:nvPicPr>
        <p:blipFill rotWithShape="1">
          <a:blip r:embed="rId5">
            <a:alphaModFix/>
          </a:blip>
          <a:srcRect b="0" l="0" r="0" t="0"/>
          <a:stretch/>
        </p:blipFill>
        <p:spPr>
          <a:xfrm>
            <a:off x="5478432" y="3384854"/>
            <a:ext cx="2064281" cy="2038315"/>
          </a:xfrm>
          <a:prstGeom prst="rect">
            <a:avLst/>
          </a:prstGeom>
          <a:noFill/>
          <a:ln>
            <a:noFill/>
          </a:ln>
        </p:spPr>
      </p:pic>
      <p:pic>
        <p:nvPicPr>
          <p:cNvPr id="332" name="Google Shape;332;p37"/>
          <p:cNvPicPr preferRelativeResize="0"/>
          <p:nvPr/>
        </p:nvPicPr>
        <p:blipFill rotWithShape="1">
          <a:blip r:embed="rId6">
            <a:alphaModFix/>
          </a:blip>
          <a:srcRect b="0" l="0" r="0" t="0"/>
          <a:stretch/>
        </p:blipFill>
        <p:spPr>
          <a:xfrm>
            <a:off x="5478432" y="5423169"/>
            <a:ext cx="3457750" cy="642306"/>
          </a:xfrm>
          <a:prstGeom prst="rect">
            <a:avLst/>
          </a:prstGeom>
          <a:noFill/>
          <a:ln>
            <a:noFill/>
          </a:ln>
        </p:spPr>
      </p:pic>
      <p:pic>
        <p:nvPicPr>
          <p:cNvPr id="333" name="Google Shape;333;p37"/>
          <p:cNvPicPr preferRelativeResize="0"/>
          <p:nvPr/>
        </p:nvPicPr>
        <p:blipFill rotWithShape="1">
          <a:blip r:embed="rId7">
            <a:alphaModFix/>
          </a:blip>
          <a:srcRect b="0" l="0" r="0" t="0"/>
          <a:stretch/>
        </p:blipFill>
        <p:spPr>
          <a:xfrm flipH="1">
            <a:off x="7288499" y="3902534"/>
            <a:ext cx="1292146" cy="18394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8"/>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Source Code</a:t>
            </a:r>
            <a:endParaRPr/>
          </a:p>
        </p:txBody>
      </p:sp>
      <p:sp>
        <p:nvSpPr>
          <p:cNvPr id="340" name="Google Shape;340;p38"/>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a:t>Github Repo: https://github.com/nathancfox/comp-neuro-project</a:t>
            </a:r>
            <a:endParaRPr/>
          </a:p>
          <a:p>
            <a:pPr indent="-342900" lvl="0" marL="457200" rtl="0" algn="l">
              <a:spcBef>
                <a:spcPts val="1200"/>
              </a:spcBef>
              <a:spcAft>
                <a:spcPts val="0"/>
              </a:spcAft>
              <a:buSzPts val="1800"/>
              <a:buChar char="●"/>
            </a:pPr>
            <a:r>
              <a:rPr lang="en-US"/>
              <a:t>Jupyter Notebooks (finicky to run correctly, exported static HTML documents are in the folder “Exported_Notebooks”)</a:t>
            </a:r>
            <a:endParaRPr/>
          </a:p>
          <a:p>
            <a:pPr indent="-342900" lvl="1" marL="914400" rtl="0" algn="l">
              <a:spcBef>
                <a:spcPts val="0"/>
              </a:spcBef>
              <a:spcAft>
                <a:spcPts val="0"/>
              </a:spcAft>
              <a:buSzPts val="1800"/>
              <a:buChar char="○"/>
            </a:pPr>
            <a:r>
              <a:rPr lang="en-US"/>
              <a:t>CompNeuro includes Model generation, parameter generation, and data cleaning/export</a:t>
            </a:r>
            <a:endParaRPr/>
          </a:p>
          <a:p>
            <a:pPr indent="-342900" lvl="1" marL="914400" rtl="0" algn="l">
              <a:spcBef>
                <a:spcPts val="0"/>
              </a:spcBef>
              <a:spcAft>
                <a:spcPts val="0"/>
              </a:spcAft>
              <a:buSzPts val="1800"/>
              <a:buChar char="○"/>
            </a:pPr>
            <a:r>
              <a:rPr lang="en-US"/>
              <a:t>Regression Analysis includes the Support Vector Regression analyses</a:t>
            </a:r>
            <a:endParaRPr/>
          </a:p>
          <a:p>
            <a:pPr indent="-342900" lvl="0" marL="457200" rtl="0" algn="l">
              <a:spcBef>
                <a:spcPts val="0"/>
              </a:spcBef>
              <a:spcAft>
                <a:spcPts val="0"/>
              </a:spcAft>
              <a:buSzPts val="1800"/>
              <a:buChar char="●"/>
            </a:pPr>
            <a:r>
              <a:rPr lang="en-US"/>
              <a:t>Powerpoint presentation hard copy</a:t>
            </a:r>
            <a:endParaRPr/>
          </a:p>
          <a:p>
            <a:pPr indent="0" lvl="0" marL="0" rtl="0" algn="l">
              <a:spcBef>
                <a:spcPts val="1200"/>
              </a:spcBef>
              <a:spcAft>
                <a:spcPts val="0"/>
              </a:spcAft>
              <a:buNone/>
            </a:pPr>
            <a:r>
              <a:rPr lang="en-US"/>
              <a:t>R Notebook: http://rpubs.com/caitlinbrow/csc550</a:t>
            </a:r>
            <a:endParaRPr/>
          </a:p>
          <a:p>
            <a:pPr indent="-342900" lvl="0" marL="457200" rtl="0" algn="l">
              <a:spcBef>
                <a:spcPts val="1200"/>
              </a:spcBef>
              <a:spcAft>
                <a:spcPts val="0"/>
              </a:spcAft>
              <a:buSzPts val="1800"/>
              <a:buChar char="●"/>
            </a:pPr>
            <a:r>
              <a:rPr lang="en-US"/>
              <a:t>Contains rest of the regression analyses and the clustering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5"/>
          <p:cNvSpPr txBox="1"/>
          <p:nvPr>
            <p:ph type="title"/>
          </p:nvPr>
        </p:nvSpPr>
        <p:spPr>
          <a:xfrm>
            <a:off x="1168162" y="365125"/>
            <a:ext cx="11157188" cy="1325563"/>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3600"/>
              <a:buFont typeface="Calibri"/>
              <a:buNone/>
            </a:pPr>
            <a:r>
              <a:rPr lang="en-US" sz="3600"/>
              <a:t>Aim #1</a:t>
            </a:r>
            <a:endParaRPr/>
          </a:p>
        </p:txBody>
      </p:sp>
      <p:sp>
        <p:nvSpPr>
          <p:cNvPr id="131" name="Google Shape;131;p15"/>
          <p:cNvSpPr/>
          <p:nvPr/>
        </p:nvSpPr>
        <p:spPr>
          <a:xfrm>
            <a:off x="4507346" y="4854021"/>
            <a:ext cx="1706954" cy="461666"/>
          </a:xfrm>
          <a:prstGeom prst="rect">
            <a:avLst/>
          </a:prstGeom>
          <a:solidFill>
            <a:schemeClr val="lt1"/>
          </a:solidFill>
          <a:ln cap="flat" cmpd="sng" w="1587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Rumination</a:t>
            </a:r>
            <a:endParaRPr/>
          </a:p>
        </p:txBody>
      </p:sp>
      <p:sp>
        <p:nvSpPr>
          <p:cNvPr id="132" name="Google Shape;132;p15"/>
          <p:cNvSpPr/>
          <p:nvPr/>
        </p:nvSpPr>
        <p:spPr>
          <a:xfrm>
            <a:off x="6248724" y="5568335"/>
            <a:ext cx="2097024" cy="380855"/>
          </a:xfrm>
          <a:prstGeom prst="rect">
            <a:avLst/>
          </a:prstGeom>
          <a:solidFill>
            <a:schemeClr val="lt1"/>
          </a:solidFill>
          <a:ln cap="flat" cmpd="sng" w="1587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Worry</a:t>
            </a:r>
            <a:endParaRPr/>
          </a:p>
        </p:txBody>
      </p:sp>
      <p:sp>
        <p:nvSpPr>
          <p:cNvPr id="133" name="Google Shape;133;p15"/>
          <p:cNvSpPr/>
          <p:nvPr/>
        </p:nvSpPr>
        <p:spPr>
          <a:xfrm>
            <a:off x="8460106" y="4660486"/>
            <a:ext cx="2097024" cy="655201"/>
          </a:xfrm>
          <a:prstGeom prst="rect">
            <a:avLst/>
          </a:prstGeom>
          <a:solidFill>
            <a:schemeClr val="lt1"/>
          </a:solidFill>
          <a:ln cap="flat" cmpd="sng" w="1587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Post-event processing</a:t>
            </a:r>
            <a:endParaRPr/>
          </a:p>
        </p:txBody>
      </p:sp>
      <p:sp>
        <p:nvSpPr>
          <p:cNvPr id="134" name="Google Shape;134;p15"/>
          <p:cNvSpPr/>
          <p:nvPr/>
        </p:nvSpPr>
        <p:spPr>
          <a:xfrm>
            <a:off x="6141760" y="2754030"/>
            <a:ext cx="2221340" cy="1909516"/>
          </a:xfrm>
          <a:prstGeom prst="ellipse">
            <a:avLst/>
          </a:prstGeom>
          <a:solidFill>
            <a:schemeClr val="lt1"/>
          </a:solidFill>
          <a:ln cap="flat" cmpd="sng" w="381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Repetitive Negative Thinking (RNT)</a:t>
            </a:r>
            <a:endParaRPr b="1" sz="2400">
              <a:solidFill>
                <a:schemeClr val="dk1"/>
              </a:solidFill>
              <a:latin typeface="Calibri"/>
              <a:ea typeface="Calibri"/>
              <a:cs typeface="Calibri"/>
              <a:sym typeface="Calibri"/>
            </a:endParaRPr>
          </a:p>
        </p:txBody>
      </p:sp>
      <p:cxnSp>
        <p:nvCxnSpPr>
          <p:cNvPr id="135" name="Google Shape;135;p15"/>
          <p:cNvCxnSpPr>
            <a:stCxn id="134" idx="3"/>
            <a:endCxn id="131" idx="0"/>
          </p:cNvCxnSpPr>
          <p:nvPr/>
        </p:nvCxnSpPr>
        <p:spPr>
          <a:xfrm flipH="1">
            <a:off x="5360968" y="4383904"/>
            <a:ext cx="1106100" cy="470100"/>
          </a:xfrm>
          <a:prstGeom prst="straightConnector1">
            <a:avLst/>
          </a:prstGeom>
          <a:noFill/>
          <a:ln cap="flat" cmpd="sng" w="28575">
            <a:solidFill>
              <a:schemeClr val="dk1"/>
            </a:solidFill>
            <a:prstDash val="solid"/>
            <a:round/>
            <a:headEnd len="sm" w="sm" type="none"/>
            <a:tailEnd len="med" w="med" type="triangle"/>
          </a:ln>
        </p:spPr>
      </p:cxnSp>
      <p:cxnSp>
        <p:nvCxnSpPr>
          <p:cNvPr id="136" name="Google Shape;136;p15"/>
          <p:cNvCxnSpPr>
            <a:stCxn id="134" idx="4"/>
            <a:endCxn id="132" idx="0"/>
          </p:cNvCxnSpPr>
          <p:nvPr/>
        </p:nvCxnSpPr>
        <p:spPr>
          <a:xfrm>
            <a:off x="7252430" y="4663546"/>
            <a:ext cx="44700" cy="904800"/>
          </a:xfrm>
          <a:prstGeom prst="straightConnector1">
            <a:avLst/>
          </a:prstGeom>
          <a:noFill/>
          <a:ln cap="flat" cmpd="sng" w="28575">
            <a:solidFill>
              <a:schemeClr val="dk1"/>
            </a:solidFill>
            <a:prstDash val="solid"/>
            <a:round/>
            <a:headEnd len="sm" w="sm" type="none"/>
            <a:tailEnd len="med" w="med" type="triangle"/>
          </a:ln>
        </p:spPr>
      </p:cxnSp>
      <p:cxnSp>
        <p:nvCxnSpPr>
          <p:cNvPr id="137" name="Google Shape;137;p15"/>
          <p:cNvCxnSpPr>
            <a:stCxn id="134" idx="5"/>
            <a:endCxn id="133" idx="0"/>
          </p:cNvCxnSpPr>
          <p:nvPr/>
        </p:nvCxnSpPr>
        <p:spPr>
          <a:xfrm>
            <a:off x="8037792" y="4383904"/>
            <a:ext cx="1470900" cy="276600"/>
          </a:xfrm>
          <a:prstGeom prst="straightConnector1">
            <a:avLst/>
          </a:prstGeom>
          <a:noFill/>
          <a:ln cap="flat" cmpd="sng" w="28575">
            <a:solidFill>
              <a:schemeClr val="dk1"/>
            </a:solidFill>
            <a:prstDash val="solid"/>
            <a:round/>
            <a:headEnd len="sm" w="sm" type="none"/>
            <a:tailEnd len="med" w="med" type="triangle"/>
          </a:ln>
        </p:spPr>
      </p:cxnSp>
      <p:sp>
        <p:nvSpPr>
          <p:cNvPr id="138" name="Google Shape;138;p15"/>
          <p:cNvSpPr txBox="1"/>
          <p:nvPr/>
        </p:nvSpPr>
        <p:spPr>
          <a:xfrm>
            <a:off x="8687123" y="5290031"/>
            <a:ext cx="196701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Social Anxiety</a:t>
            </a:r>
            <a:endParaRPr/>
          </a:p>
        </p:txBody>
      </p:sp>
      <p:sp>
        <p:nvSpPr>
          <p:cNvPr id="139" name="Google Shape;139;p15"/>
          <p:cNvSpPr txBox="1"/>
          <p:nvPr/>
        </p:nvSpPr>
        <p:spPr>
          <a:xfrm>
            <a:off x="6042737" y="5952250"/>
            <a:ext cx="273844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Generalized Anxiety</a:t>
            </a:r>
            <a:endParaRPr/>
          </a:p>
        </p:txBody>
      </p:sp>
      <p:sp>
        <p:nvSpPr>
          <p:cNvPr id="140" name="Google Shape;140;p15"/>
          <p:cNvSpPr txBox="1"/>
          <p:nvPr/>
        </p:nvSpPr>
        <p:spPr>
          <a:xfrm>
            <a:off x="4522530" y="5256319"/>
            <a:ext cx="161268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Depression</a:t>
            </a:r>
            <a:endParaRPr/>
          </a:p>
        </p:txBody>
      </p:sp>
      <p:sp>
        <p:nvSpPr>
          <p:cNvPr id="141" name="Google Shape;141;p15"/>
          <p:cNvSpPr txBox="1"/>
          <p:nvPr/>
        </p:nvSpPr>
        <p:spPr>
          <a:xfrm>
            <a:off x="9675477" y="6441596"/>
            <a:ext cx="237545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Ehring &amp; Watkins, 2008</a:t>
            </a:r>
            <a:endParaRPr/>
          </a:p>
        </p:txBody>
      </p:sp>
      <p:sp>
        <p:nvSpPr>
          <p:cNvPr id="142" name="Google Shape;142;p15"/>
          <p:cNvSpPr txBox="1"/>
          <p:nvPr>
            <p:ph idx="1" type="body"/>
          </p:nvPr>
        </p:nvSpPr>
        <p:spPr>
          <a:xfrm>
            <a:off x="1238249" y="1807340"/>
            <a:ext cx="10086243" cy="4460110"/>
          </a:xfrm>
          <a:prstGeom prst="rect">
            <a:avLst/>
          </a:prstGeom>
          <a:noFill/>
          <a:ln>
            <a:noFill/>
          </a:ln>
        </p:spPr>
        <p:txBody>
          <a:bodyPr anchorCtr="0" anchor="t" bIns="45700" lIns="0" spcFirstLastPara="1" rIns="0" wrap="square" tIns="45700">
            <a:noAutofit/>
          </a:bodyPr>
          <a:lstStyle/>
          <a:p>
            <a:pPr indent="-165100" lvl="0" marL="91440" rtl="0" algn="l">
              <a:lnSpc>
                <a:spcPct val="90000"/>
              </a:lnSpc>
              <a:spcBef>
                <a:spcPts val="0"/>
              </a:spcBef>
              <a:spcAft>
                <a:spcPts val="0"/>
              </a:spcAft>
              <a:buSzPts val="2600"/>
              <a:buChar char=" "/>
            </a:pPr>
            <a:r>
              <a:rPr lang="en-US" sz="2600"/>
              <a:t>Link </a:t>
            </a:r>
            <a:r>
              <a:rPr b="1" lang="en-US" sz="2600"/>
              <a:t>set shifting </a:t>
            </a:r>
            <a:r>
              <a:rPr lang="en-US" sz="2600"/>
              <a:t>to </a:t>
            </a:r>
            <a:r>
              <a:rPr b="1" lang="en-US" sz="2600"/>
              <a:t>repetitive negative thinking</a:t>
            </a:r>
            <a:r>
              <a:rPr lang="en-US" sz="2600"/>
              <a:t>, a known early risk factor for depression and anxiety disorders. </a:t>
            </a:r>
            <a:endParaRPr/>
          </a:p>
        </p:txBody>
      </p:sp>
      <p:sp>
        <p:nvSpPr>
          <p:cNvPr id="143" name="Google Shape;143;p15"/>
          <p:cNvSpPr/>
          <p:nvPr/>
        </p:nvSpPr>
        <p:spPr>
          <a:xfrm>
            <a:off x="1366266" y="2743356"/>
            <a:ext cx="2221340" cy="1909516"/>
          </a:xfrm>
          <a:prstGeom prst="ellipse">
            <a:avLst/>
          </a:prstGeom>
          <a:solidFill>
            <a:schemeClr val="lt1"/>
          </a:solidFill>
          <a:ln cap="flat" cmpd="sng" w="381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Set shifting</a:t>
            </a:r>
            <a:endParaRPr b="1" sz="2400">
              <a:solidFill>
                <a:schemeClr val="dk1"/>
              </a:solidFill>
              <a:latin typeface="Calibri"/>
              <a:ea typeface="Calibri"/>
              <a:cs typeface="Calibri"/>
              <a:sym typeface="Calibri"/>
            </a:endParaRPr>
          </a:p>
        </p:txBody>
      </p:sp>
      <p:cxnSp>
        <p:nvCxnSpPr>
          <p:cNvPr id="144" name="Google Shape;144;p15"/>
          <p:cNvCxnSpPr>
            <a:stCxn id="143" idx="6"/>
            <a:endCxn id="134" idx="2"/>
          </p:cNvCxnSpPr>
          <p:nvPr/>
        </p:nvCxnSpPr>
        <p:spPr>
          <a:xfrm>
            <a:off x="3587606" y="3698114"/>
            <a:ext cx="2554200" cy="10800"/>
          </a:xfrm>
          <a:prstGeom prst="straightConnector1">
            <a:avLst/>
          </a:prstGeom>
          <a:noFill/>
          <a:ln cap="flat" cmpd="sng" w="57150">
            <a:solidFill>
              <a:schemeClr val="accent1"/>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3600"/>
              <a:buFont typeface="Calibri"/>
              <a:buNone/>
            </a:pPr>
            <a:r>
              <a:rPr lang="en-US" sz="3600"/>
              <a:t>Set shifting: measurement</a:t>
            </a:r>
            <a:endParaRPr/>
          </a:p>
        </p:txBody>
      </p:sp>
      <p:pic>
        <p:nvPicPr>
          <p:cNvPr id="151" name="Google Shape;151;p16"/>
          <p:cNvPicPr preferRelativeResize="0"/>
          <p:nvPr/>
        </p:nvPicPr>
        <p:blipFill rotWithShape="1">
          <a:blip r:embed="rId3">
            <a:alphaModFix/>
          </a:blip>
          <a:srcRect b="0" l="0" r="0" t="0"/>
          <a:stretch/>
        </p:blipFill>
        <p:spPr>
          <a:xfrm>
            <a:off x="1336670" y="2608042"/>
            <a:ext cx="4069374" cy="3005728"/>
          </a:xfrm>
          <a:prstGeom prst="rect">
            <a:avLst/>
          </a:prstGeom>
          <a:noFill/>
          <a:ln>
            <a:noFill/>
          </a:ln>
        </p:spPr>
      </p:pic>
      <p:pic>
        <p:nvPicPr>
          <p:cNvPr id="152" name="Google Shape;152;p16"/>
          <p:cNvPicPr preferRelativeResize="0"/>
          <p:nvPr/>
        </p:nvPicPr>
        <p:blipFill rotWithShape="1">
          <a:blip r:embed="rId4">
            <a:alphaModFix/>
          </a:blip>
          <a:srcRect b="0" l="0" r="0" t="0"/>
          <a:stretch/>
        </p:blipFill>
        <p:spPr>
          <a:xfrm>
            <a:off x="5689239" y="2619544"/>
            <a:ext cx="4069375" cy="29942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3600"/>
              <a:buFont typeface="Calibri"/>
              <a:buNone/>
            </a:pPr>
            <a:r>
              <a:rPr lang="en-US" sz="3600"/>
              <a:t>Set shifting: measurement</a:t>
            </a:r>
            <a:endParaRPr/>
          </a:p>
        </p:txBody>
      </p:sp>
      <p:sp>
        <p:nvSpPr>
          <p:cNvPr id="159" name="Google Shape;159;p17"/>
          <p:cNvSpPr/>
          <p:nvPr/>
        </p:nvSpPr>
        <p:spPr>
          <a:xfrm>
            <a:off x="4127184" y="3110643"/>
            <a:ext cx="982506" cy="1006045"/>
          </a:xfrm>
          <a:prstGeom prst="rect">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17"/>
          <p:cNvSpPr txBox="1"/>
          <p:nvPr/>
        </p:nvSpPr>
        <p:spPr>
          <a:xfrm>
            <a:off x="2776026" y="3429000"/>
            <a:ext cx="68480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Color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6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3600"/>
              <a:buFont typeface="Calibri"/>
              <a:buNone/>
            </a:pPr>
            <a:r>
              <a:rPr lang="en-US" sz="3600"/>
              <a:t>Set shifting: measurement</a:t>
            </a:r>
            <a:endParaRPr/>
          </a:p>
        </p:txBody>
      </p:sp>
      <p:sp>
        <p:nvSpPr>
          <p:cNvPr id="167" name="Google Shape;167;p18"/>
          <p:cNvSpPr/>
          <p:nvPr/>
        </p:nvSpPr>
        <p:spPr>
          <a:xfrm>
            <a:off x="4127184" y="3110643"/>
            <a:ext cx="982506" cy="1006045"/>
          </a:xfrm>
          <a:prstGeom prst="rect">
            <a:avLst/>
          </a:prstGeom>
          <a:solidFill>
            <a:srgbClr val="FFFF00"/>
          </a:solidFill>
          <a:ln cap="flat" cmpd="sng" w="1587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18"/>
          <p:cNvSpPr txBox="1"/>
          <p:nvPr/>
        </p:nvSpPr>
        <p:spPr>
          <a:xfrm>
            <a:off x="2776026" y="3429000"/>
            <a:ext cx="68480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Color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3600"/>
              <a:buFont typeface="Calibri"/>
              <a:buNone/>
            </a:pPr>
            <a:r>
              <a:rPr lang="en-US" sz="3600"/>
              <a:t>Set shifting: measurement</a:t>
            </a:r>
            <a:endParaRPr/>
          </a:p>
        </p:txBody>
      </p:sp>
      <p:sp>
        <p:nvSpPr>
          <p:cNvPr id="175" name="Google Shape;175;p19"/>
          <p:cNvSpPr/>
          <p:nvPr/>
        </p:nvSpPr>
        <p:spPr>
          <a:xfrm>
            <a:off x="4127184" y="3110643"/>
            <a:ext cx="982506" cy="1006045"/>
          </a:xfrm>
          <a:prstGeom prst="rect">
            <a:avLst/>
          </a:prstGeom>
          <a:solidFill>
            <a:srgbClr val="FFFF00"/>
          </a:solidFill>
          <a:ln cap="flat" cmpd="sng" w="1587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19"/>
          <p:cNvSpPr txBox="1"/>
          <p:nvPr/>
        </p:nvSpPr>
        <p:spPr>
          <a:xfrm>
            <a:off x="2776026" y="3429000"/>
            <a:ext cx="760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Shape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3600"/>
              <a:buFont typeface="Calibri"/>
              <a:buNone/>
            </a:pPr>
            <a:r>
              <a:rPr lang="en-US" sz="3600"/>
              <a:t>Set shifting: measurement</a:t>
            </a:r>
            <a:endParaRPr/>
          </a:p>
        </p:txBody>
      </p:sp>
      <p:sp>
        <p:nvSpPr>
          <p:cNvPr id="183" name="Google Shape;183;p20"/>
          <p:cNvSpPr/>
          <p:nvPr/>
        </p:nvSpPr>
        <p:spPr>
          <a:xfrm>
            <a:off x="4127184" y="3110643"/>
            <a:ext cx="982506" cy="1006045"/>
          </a:xfrm>
          <a:prstGeom prst="ellipse">
            <a:avLst/>
          </a:prstGeom>
          <a:solidFill>
            <a:srgbClr val="FFFF00"/>
          </a:solidFill>
          <a:ln cap="flat" cmpd="sng" w="1587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20"/>
          <p:cNvSpPr txBox="1"/>
          <p:nvPr/>
        </p:nvSpPr>
        <p:spPr>
          <a:xfrm>
            <a:off x="2776026" y="3429000"/>
            <a:ext cx="760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Shape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3600"/>
              <a:buFont typeface="Calibri"/>
              <a:buNone/>
            </a:pPr>
            <a:r>
              <a:rPr lang="en-US" sz="3600"/>
              <a:t>Set shifting: measurement</a:t>
            </a:r>
            <a:endParaRPr/>
          </a:p>
        </p:txBody>
      </p:sp>
      <p:sp>
        <p:nvSpPr>
          <p:cNvPr id="191" name="Google Shape;191;p21"/>
          <p:cNvSpPr/>
          <p:nvPr/>
        </p:nvSpPr>
        <p:spPr>
          <a:xfrm>
            <a:off x="4127184" y="3110643"/>
            <a:ext cx="982506" cy="1006045"/>
          </a:xfrm>
          <a:prstGeom prst="rect">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21"/>
          <p:cNvSpPr txBox="1"/>
          <p:nvPr/>
        </p:nvSpPr>
        <p:spPr>
          <a:xfrm>
            <a:off x="2776026" y="3429000"/>
            <a:ext cx="68480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Color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9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