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61" r:id="rId5"/>
    <p:sldId id="259" r:id="rId6"/>
    <p:sldId id="262" r:id="rId7"/>
    <p:sldId id="258"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4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29C-8074-4306-8FBB-46EA24C62796}"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54FA9-9C26-45C4-ACBF-0B523BAD661E}" type="slidenum">
              <a:rPr lang="en-US" smtClean="0"/>
              <a:t>‹#›</a:t>
            </a:fld>
            <a:endParaRPr lang="en-US"/>
          </a:p>
        </p:txBody>
      </p:sp>
    </p:spTree>
    <p:extLst>
      <p:ext uri="{BB962C8B-B14F-4D97-AF65-F5344CB8AC3E}">
        <p14:creationId xmlns:p14="http://schemas.microsoft.com/office/powerpoint/2010/main" val="215497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54FA9-9C26-45C4-ACBF-0B523BAD661E}" type="slidenum">
              <a:rPr lang="en-US" smtClean="0"/>
              <a:t>8</a:t>
            </a:fld>
            <a:endParaRPr lang="en-US"/>
          </a:p>
        </p:txBody>
      </p:sp>
    </p:spTree>
    <p:extLst>
      <p:ext uri="{BB962C8B-B14F-4D97-AF65-F5344CB8AC3E}">
        <p14:creationId xmlns:p14="http://schemas.microsoft.com/office/powerpoint/2010/main" val="38327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54FA9-9C26-45C4-ACBF-0B523BAD661E}" type="slidenum">
              <a:rPr lang="en-US" smtClean="0"/>
              <a:t>10</a:t>
            </a:fld>
            <a:endParaRPr lang="en-US"/>
          </a:p>
        </p:txBody>
      </p:sp>
    </p:spTree>
    <p:extLst>
      <p:ext uri="{BB962C8B-B14F-4D97-AF65-F5344CB8AC3E}">
        <p14:creationId xmlns:p14="http://schemas.microsoft.com/office/powerpoint/2010/main" val="19933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BDF7-89C6-4442-A7CD-6E73266B5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4D546-AC41-4F2B-8608-13E30A701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5355B4-3F97-400A-8ED2-0190ECF9AA28}"/>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5" name="Footer Placeholder 4">
            <a:extLst>
              <a:ext uri="{FF2B5EF4-FFF2-40B4-BE49-F238E27FC236}">
                <a16:creationId xmlns:a16="http://schemas.microsoft.com/office/drawing/2014/main" id="{A890A4DC-A515-44DE-A657-5EBC2D261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041C2-A314-445E-97F3-5D32BB04A6C0}"/>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100853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5D40-2B0D-4EDC-9456-CB8891DF3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B7B82E-3F48-428B-8F0A-E35850812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924C0-27CE-471A-9602-164D12C72A68}"/>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5" name="Footer Placeholder 4">
            <a:extLst>
              <a:ext uri="{FF2B5EF4-FFF2-40B4-BE49-F238E27FC236}">
                <a16:creationId xmlns:a16="http://schemas.microsoft.com/office/drawing/2014/main" id="{05DB3A52-FE47-4017-B81E-CE234CBEF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24B0C-FD83-4BDB-A747-1AEAF84E37B1}"/>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156229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5C89E3-2226-4EFF-AFD6-6EAD42DF7A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74D97-0C4C-4FA1-834F-183D37110C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59CD7-BE51-4773-9138-1E25D5D982D7}"/>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5" name="Footer Placeholder 4">
            <a:extLst>
              <a:ext uri="{FF2B5EF4-FFF2-40B4-BE49-F238E27FC236}">
                <a16:creationId xmlns:a16="http://schemas.microsoft.com/office/drawing/2014/main" id="{D97849F7-AC49-4EF9-9F7E-A3538D294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5B4F8-8F9E-430E-B36C-333B07618A16}"/>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354460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822C-865F-4ABE-8ED2-50A895FD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22425-0A17-4907-98FC-E64BC42398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C6A08-316E-473C-BE28-3EFE4A384B49}"/>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5" name="Footer Placeholder 4">
            <a:extLst>
              <a:ext uri="{FF2B5EF4-FFF2-40B4-BE49-F238E27FC236}">
                <a16:creationId xmlns:a16="http://schemas.microsoft.com/office/drawing/2014/main" id="{457DE116-D89E-42F5-8E48-7C724B2A2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72C56-EB37-4755-B785-2841C2A0814E}"/>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126071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1057-A287-4262-A4AC-BE23593EE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E45DAA-109B-4D54-B2E1-B01F7EAD2A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F5E65-1C67-4CEB-B8F8-FB97B42251E7}"/>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5" name="Footer Placeholder 4">
            <a:extLst>
              <a:ext uri="{FF2B5EF4-FFF2-40B4-BE49-F238E27FC236}">
                <a16:creationId xmlns:a16="http://schemas.microsoft.com/office/drawing/2014/main" id="{48DB15B7-1852-4E82-9A9B-F0ACCB0AD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73E1D-73F9-4898-9DE8-3878840EC7B2}"/>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2073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72DF-D0FB-4E90-8F63-23710DAB5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B3113-88B7-46EF-BAD1-ADB12430B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2EBB0D-B1DC-47A7-A098-BA23DC637D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19C9B-15D4-42C8-B760-BA7B361B56A2}"/>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6" name="Footer Placeholder 5">
            <a:extLst>
              <a:ext uri="{FF2B5EF4-FFF2-40B4-BE49-F238E27FC236}">
                <a16:creationId xmlns:a16="http://schemas.microsoft.com/office/drawing/2014/main" id="{4CF750EC-C59F-4C8B-AFB0-F31796E9A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19B04-46E3-4C75-B790-71EF7FAB86BF}"/>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42829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226F-8DD0-4A6F-BCA5-A6A4B0D523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307C9F-F00C-4A4B-834F-F50CFBBD9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70B230-9851-44A5-95DB-21D14676F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A12B5D-58B7-4F6C-8EB9-AE48F87F1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9B725-141E-49BD-B38D-929CE624F2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46B6B6-A561-43F1-A143-1F7B457DD9E3}"/>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8" name="Footer Placeholder 7">
            <a:extLst>
              <a:ext uri="{FF2B5EF4-FFF2-40B4-BE49-F238E27FC236}">
                <a16:creationId xmlns:a16="http://schemas.microsoft.com/office/drawing/2014/main" id="{58A9DDE4-2286-4168-9659-9B2658B53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E32CBF-2B39-4926-B1C1-B6CBC8761AB8}"/>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59798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CD0F-20B1-4BC1-B828-3B06215BF8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8AD77-4FE2-4C61-85E7-6978B8F70EC5}"/>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4" name="Footer Placeholder 3">
            <a:extLst>
              <a:ext uri="{FF2B5EF4-FFF2-40B4-BE49-F238E27FC236}">
                <a16:creationId xmlns:a16="http://schemas.microsoft.com/office/drawing/2014/main" id="{2C1A381C-A183-4A3C-8115-DBED072B14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A286D1-6515-4343-A58F-D7F70122E206}"/>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321316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3A3186-874B-4B0B-B48D-44139935A25B}"/>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3" name="Footer Placeholder 2">
            <a:extLst>
              <a:ext uri="{FF2B5EF4-FFF2-40B4-BE49-F238E27FC236}">
                <a16:creationId xmlns:a16="http://schemas.microsoft.com/office/drawing/2014/main" id="{8A922A63-A64F-40A2-A349-F396E768AA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8912B-E5C6-4C60-A199-34F31E964838}"/>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426891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EABE-0315-484F-B09C-D073DA8CB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885B95-AECC-49FF-AF80-728E6D219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CE46FA-6EC9-4DCF-A761-37C81FD31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D7EE3-8049-4C2A-8EE2-C9169BBE190E}"/>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6" name="Footer Placeholder 5">
            <a:extLst>
              <a:ext uri="{FF2B5EF4-FFF2-40B4-BE49-F238E27FC236}">
                <a16:creationId xmlns:a16="http://schemas.microsoft.com/office/drawing/2014/main" id="{31AB8259-C24F-4EE2-B2C1-3AD6021A5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70BE7-1ADF-4BD0-B034-4F25201ED6F4}"/>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169552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EA52-08C5-46DA-ABA2-6A57E3FDA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35745D-9633-4652-877E-78C82B450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9ED7F9-A857-4DC6-A872-32DF82F6E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9F096-322E-4E21-BDDA-7128C6AFBA57}"/>
              </a:ext>
            </a:extLst>
          </p:cNvPr>
          <p:cNvSpPr>
            <a:spLocks noGrp="1"/>
          </p:cNvSpPr>
          <p:nvPr>
            <p:ph type="dt" sz="half" idx="10"/>
          </p:nvPr>
        </p:nvSpPr>
        <p:spPr/>
        <p:txBody>
          <a:bodyPr/>
          <a:lstStyle/>
          <a:p>
            <a:fld id="{5B7FEF8D-5E92-45D3-BCE2-22906335B817}" type="datetimeFigureOut">
              <a:rPr lang="en-US" smtClean="0"/>
              <a:t>12/16/2020</a:t>
            </a:fld>
            <a:endParaRPr lang="en-US"/>
          </a:p>
        </p:txBody>
      </p:sp>
      <p:sp>
        <p:nvSpPr>
          <p:cNvPr id="6" name="Footer Placeholder 5">
            <a:extLst>
              <a:ext uri="{FF2B5EF4-FFF2-40B4-BE49-F238E27FC236}">
                <a16:creationId xmlns:a16="http://schemas.microsoft.com/office/drawing/2014/main" id="{21A790BD-0196-497F-8B7D-B6B4D43D1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F2F57-9357-4FAF-B7AF-02A5EFB04507}"/>
              </a:ext>
            </a:extLst>
          </p:cNvPr>
          <p:cNvSpPr>
            <a:spLocks noGrp="1"/>
          </p:cNvSpPr>
          <p:nvPr>
            <p:ph type="sldNum" sz="quarter" idx="12"/>
          </p:nvPr>
        </p:nvSpPr>
        <p:spPr/>
        <p:txBody>
          <a:bodyPr/>
          <a:lstStyle/>
          <a:p>
            <a:fld id="{F45F67CB-34DD-4527-9A03-B7458E6ABFA9}" type="slidenum">
              <a:rPr lang="en-US" smtClean="0"/>
              <a:t>‹#›</a:t>
            </a:fld>
            <a:endParaRPr lang="en-US"/>
          </a:p>
        </p:txBody>
      </p:sp>
    </p:spTree>
    <p:extLst>
      <p:ext uri="{BB962C8B-B14F-4D97-AF65-F5344CB8AC3E}">
        <p14:creationId xmlns:p14="http://schemas.microsoft.com/office/powerpoint/2010/main" val="312061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53BAC-DEFC-4CF6-9B04-658882A157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76D3DD-4ABB-4129-8013-87B49EC849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A5880-79D3-4730-9306-FF6425059F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FEF8D-5E92-45D3-BCE2-22906335B817}" type="datetimeFigureOut">
              <a:rPr lang="en-US" smtClean="0"/>
              <a:t>12/16/2020</a:t>
            </a:fld>
            <a:endParaRPr lang="en-US"/>
          </a:p>
        </p:txBody>
      </p:sp>
      <p:sp>
        <p:nvSpPr>
          <p:cNvPr id="5" name="Footer Placeholder 4">
            <a:extLst>
              <a:ext uri="{FF2B5EF4-FFF2-40B4-BE49-F238E27FC236}">
                <a16:creationId xmlns:a16="http://schemas.microsoft.com/office/drawing/2014/main" id="{E010744B-C350-4B60-8C34-8F857E4AE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68DC3D-40FD-4571-9350-3F34B874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F67CB-34DD-4527-9A03-B7458E6ABFA9}" type="slidenum">
              <a:rPr lang="en-US" smtClean="0"/>
              <a:t>‹#›</a:t>
            </a:fld>
            <a:endParaRPr lang="en-US"/>
          </a:p>
        </p:txBody>
      </p:sp>
    </p:spTree>
    <p:extLst>
      <p:ext uri="{BB962C8B-B14F-4D97-AF65-F5344CB8AC3E}">
        <p14:creationId xmlns:p14="http://schemas.microsoft.com/office/powerpoint/2010/main" val="4224665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f-courses-data.s3.us.cloud-objec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8029293" y="806364"/>
            <a:ext cx="3354636" cy="2847413"/>
          </a:xfrm>
        </p:spPr>
        <p:txBody>
          <a:bodyPr anchor="b">
            <a:normAutofit/>
          </a:bodyPr>
          <a:lstStyle/>
          <a:p>
            <a:pPr algn="l"/>
            <a:r>
              <a:rPr lang="en-US" sz="2800" b="1" dirty="0"/>
              <a:t>CAPSTONE PROJECT – WEEK4 PART2 – THE BATTLE OF NEIGHBORHOOD</a:t>
            </a:r>
          </a:p>
        </p:txBody>
      </p:sp>
      <p:sp>
        <p:nvSpPr>
          <p:cNvPr id="12" name="Title 1">
            <a:extLst>
              <a:ext uri="{FF2B5EF4-FFF2-40B4-BE49-F238E27FC236}">
                <a16:creationId xmlns:a16="http://schemas.microsoft.com/office/drawing/2014/main" id="{A37FAB46-B3F1-48E0-A293-351B26817A89}"/>
              </a:ext>
            </a:extLst>
          </p:cNvPr>
          <p:cNvSpPr txBox="1">
            <a:spLocks/>
          </p:cNvSpPr>
          <p:nvPr/>
        </p:nvSpPr>
        <p:spPr>
          <a:xfrm>
            <a:off x="1307572" y="958764"/>
            <a:ext cx="5667599" cy="25609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t>FIND A SUITABLE LOCATION TO START A NEW INDIAN CUISINE IN NEWYORK MANHATTAN NEIGHBORHOOD</a:t>
            </a:r>
          </a:p>
        </p:txBody>
      </p:sp>
    </p:spTree>
    <p:extLst>
      <p:ext uri="{BB962C8B-B14F-4D97-AF65-F5344CB8AC3E}">
        <p14:creationId xmlns:p14="http://schemas.microsoft.com/office/powerpoint/2010/main" val="28011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D680627F-1E43-4144-99EF-0DB87BC59903}"/>
              </a:ext>
            </a:extLst>
          </p:cNvPr>
          <p:cNvPicPr>
            <a:picLocks noChangeAspect="1"/>
          </p:cNvPicPr>
          <p:nvPr/>
        </p:nvPicPr>
        <p:blipFill rotWithShape="1">
          <a:blip r:embed="rId3">
            <a:extLst>
              <a:ext uri="{28A0092B-C50C-407E-A947-70E740481C1C}">
                <a14:useLocalDpi xmlns:a14="http://schemas.microsoft.com/office/drawing/2010/main" val="0"/>
              </a:ext>
            </a:extLst>
          </a:blip>
          <a:srcRect t="9835" b="3293"/>
          <a:stretch/>
        </p:blipFill>
        <p:spPr>
          <a:xfrm>
            <a:off x="20" y="10"/>
            <a:ext cx="12191980" cy="6857990"/>
          </a:xfrm>
          <a:prstGeom prst="rect">
            <a:avLst/>
          </a:prstGeom>
        </p:spPr>
      </p:pic>
      <p:sp>
        <p:nvSpPr>
          <p:cNvPr id="5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8022021" y="3231931"/>
            <a:ext cx="3852041" cy="1834056"/>
          </a:xfrm>
        </p:spPr>
        <p:txBody>
          <a:bodyPr>
            <a:normAutofit/>
          </a:bodyPr>
          <a:lstStyle/>
          <a:p>
            <a:r>
              <a:rPr lang="en-US" sz="3100" b="1"/>
              <a:t>RESULTS BASED ON K-MEANS CLUSTERING TECHNIQUE</a:t>
            </a:r>
          </a:p>
        </p:txBody>
      </p:sp>
      <p:cxnSp>
        <p:nvCxnSpPr>
          <p:cNvPr id="53" name="Straight Connector 5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24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8029293" y="806364"/>
            <a:ext cx="3354636" cy="2847413"/>
          </a:xfrm>
        </p:spPr>
        <p:txBody>
          <a:bodyPr anchor="b">
            <a:normAutofit/>
          </a:bodyPr>
          <a:lstStyle/>
          <a:p>
            <a:pPr algn="l"/>
            <a:r>
              <a:rPr lang="en-US" sz="2800" b="1" dirty="0"/>
              <a:t>DISCUSSION</a:t>
            </a:r>
          </a:p>
        </p:txBody>
      </p:sp>
      <p:sp>
        <p:nvSpPr>
          <p:cNvPr id="12" name="Title 1">
            <a:extLst>
              <a:ext uri="{FF2B5EF4-FFF2-40B4-BE49-F238E27FC236}">
                <a16:creationId xmlns:a16="http://schemas.microsoft.com/office/drawing/2014/main" id="{A37FAB46-B3F1-48E0-A293-351B26817A89}"/>
              </a:ext>
            </a:extLst>
          </p:cNvPr>
          <p:cNvSpPr txBox="1">
            <a:spLocks/>
          </p:cNvSpPr>
          <p:nvPr/>
        </p:nvSpPr>
        <p:spPr>
          <a:xfrm>
            <a:off x="1307572" y="958764"/>
            <a:ext cx="5667599" cy="47987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Tx/>
              <a:buChar char="-"/>
            </a:pPr>
            <a:r>
              <a:rPr lang="en-US" sz="1600" b="1" dirty="0"/>
              <a:t>With more than 1500+ restaurants already in Manhattan area, starting     another Indian cuisine in Cluster 1 and Cluster 2 would be challenging for doing god business</a:t>
            </a:r>
          </a:p>
          <a:p>
            <a:pPr algn="l"/>
            <a:endParaRPr lang="en-US" sz="1600" b="1" dirty="0"/>
          </a:p>
          <a:p>
            <a:pPr marL="285750" indent="-285750" algn="l">
              <a:buFontTx/>
              <a:buChar char="-"/>
            </a:pPr>
            <a:r>
              <a:rPr lang="en-US" sz="1600" b="1" dirty="0"/>
              <a:t>In addition both Cluster 1 and Cluster 2 are highly crowded place where commute is a concern. Only public transportation needs to be used to avoid traffic jam. People will avoid during peek hours to visit a restaurant due to fear of lack of parking and lack of service. </a:t>
            </a:r>
          </a:p>
          <a:p>
            <a:pPr marL="285750" indent="-285750" algn="l">
              <a:buFontTx/>
              <a:buChar char="-"/>
            </a:pPr>
            <a:endParaRPr lang="en-US" sz="1600" b="1" dirty="0"/>
          </a:p>
          <a:p>
            <a:pPr marL="285750" indent="-285750" algn="l">
              <a:buFontTx/>
              <a:buChar char="-"/>
            </a:pPr>
            <a:r>
              <a:rPr lang="en-US" sz="1600" b="1" dirty="0"/>
              <a:t>This analysis can be more pruned by including nearby schools, parks, any business centers, train stations etc. </a:t>
            </a:r>
          </a:p>
          <a:p>
            <a:pPr marL="285750" indent="-285750" algn="l">
              <a:buFontTx/>
              <a:buChar char="-"/>
            </a:pPr>
            <a:endParaRPr lang="en-US" sz="1600" b="1" dirty="0"/>
          </a:p>
          <a:p>
            <a:pPr marL="285750" indent="-285750" algn="l">
              <a:buFontTx/>
              <a:buChar char="-"/>
            </a:pPr>
            <a:r>
              <a:rPr lang="en-US" sz="1600" b="1" dirty="0"/>
              <a:t>Cluster 3 is also a good candidate for opening a new Indian cuisine provided it caters non-vegetarian food. The 1</a:t>
            </a:r>
            <a:r>
              <a:rPr lang="en-US" sz="1600" b="1" baseline="30000" dirty="0"/>
              <a:t>st</a:t>
            </a:r>
            <a:r>
              <a:rPr lang="en-US" sz="1600" b="1" dirty="0"/>
              <a:t> common busy place is actually a vegetarian or vegan restaurant in almost 6 out of 7 locations. Almost all the locations have fast food and burrito shops. Also lack of grocery shop poses a problem in getting raw materials for cooking quickly if needed. </a:t>
            </a:r>
          </a:p>
          <a:p>
            <a:pPr marL="285750" indent="-285750" algn="l" fontAlgn="base">
              <a:buFontTx/>
              <a:buChar char="-"/>
            </a:pPr>
            <a:endParaRPr lang="en-US" sz="1400" b="1" dirty="0"/>
          </a:p>
          <a:p>
            <a:pPr fontAlgn="base"/>
            <a:endParaRPr lang="en-US" sz="1600" dirty="0"/>
          </a:p>
          <a:p>
            <a:pPr marL="457200" indent="-457200" algn="l">
              <a:buFontTx/>
              <a:buChar char="-"/>
            </a:pPr>
            <a:endParaRPr lang="en-US" sz="1600" dirty="0"/>
          </a:p>
        </p:txBody>
      </p:sp>
    </p:spTree>
    <p:extLst>
      <p:ext uri="{BB962C8B-B14F-4D97-AF65-F5344CB8AC3E}">
        <p14:creationId xmlns:p14="http://schemas.microsoft.com/office/powerpoint/2010/main" val="104899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8029293" y="806364"/>
            <a:ext cx="3354636" cy="2847413"/>
          </a:xfrm>
        </p:spPr>
        <p:txBody>
          <a:bodyPr anchor="b">
            <a:normAutofit/>
          </a:bodyPr>
          <a:lstStyle/>
          <a:p>
            <a:pPr algn="l"/>
            <a:r>
              <a:rPr lang="en-US" sz="2800" b="1" dirty="0"/>
              <a:t>DISCUSSION</a:t>
            </a:r>
          </a:p>
        </p:txBody>
      </p:sp>
      <p:sp>
        <p:nvSpPr>
          <p:cNvPr id="12" name="Title 1">
            <a:extLst>
              <a:ext uri="{FF2B5EF4-FFF2-40B4-BE49-F238E27FC236}">
                <a16:creationId xmlns:a16="http://schemas.microsoft.com/office/drawing/2014/main" id="{A37FAB46-B3F1-48E0-A293-351B26817A89}"/>
              </a:ext>
            </a:extLst>
          </p:cNvPr>
          <p:cNvSpPr txBox="1">
            <a:spLocks/>
          </p:cNvSpPr>
          <p:nvPr/>
        </p:nvSpPr>
        <p:spPr>
          <a:xfrm>
            <a:off x="1307572" y="958764"/>
            <a:ext cx="5667599" cy="47987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1400" b="1" dirty="0"/>
          </a:p>
          <a:p>
            <a:pPr marL="285750" indent="-285750" algn="l" fontAlgn="base">
              <a:buFontTx/>
              <a:buChar char="-"/>
            </a:pPr>
            <a:r>
              <a:rPr lang="en-US" sz="1800" b="1" dirty="0"/>
              <a:t>Cluster 4 compliments are drawbacks of cluster 1, 2, and 3. </a:t>
            </a:r>
          </a:p>
          <a:p>
            <a:pPr marL="285750" indent="-285750" algn="l" fontAlgn="base">
              <a:buFontTx/>
              <a:buChar char="-"/>
            </a:pPr>
            <a:endParaRPr lang="en-US" sz="1800" b="1" dirty="0"/>
          </a:p>
          <a:p>
            <a:pPr marL="285750" indent="-285750" algn="l" fontAlgn="base">
              <a:buFontTx/>
              <a:buChar char="-"/>
            </a:pPr>
            <a:r>
              <a:rPr lang="en-US" sz="1800" b="1" dirty="0"/>
              <a:t>This cluster covers little away from the other crowded Manhattan place. </a:t>
            </a:r>
            <a:r>
              <a:rPr lang="en-US" sz="1800" b="1" dirty="0">
                <a:solidFill>
                  <a:srgbClr val="FFC000"/>
                </a:solidFill>
                <a:highlight>
                  <a:srgbClr val="000080"/>
                </a:highlight>
              </a:rPr>
              <a:t>Gramercy, Carnegie Hill and Stuyvesant Town </a:t>
            </a:r>
            <a:r>
              <a:rPr lang="en-US" sz="1800" b="1" dirty="0"/>
              <a:t> are the only places in this cluster where we find some Indian cuisine. </a:t>
            </a:r>
          </a:p>
          <a:p>
            <a:pPr marL="285750" indent="-285750" algn="l" fontAlgn="base">
              <a:buFontTx/>
              <a:buChar char="-"/>
            </a:pPr>
            <a:endParaRPr lang="en-US" sz="1800" b="1" dirty="0"/>
          </a:p>
          <a:p>
            <a:pPr marL="285750" indent="-285750" algn="l" fontAlgn="base">
              <a:buFontTx/>
              <a:buChar char="-"/>
            </a:pPr>
            <a:r>
              <a:rPr lang="en-US" sz="1800" b="1" dirty="0"/>
              <a:t>Overall given the data analysis performed with the available data set, Carnegie Hill location seems best suitable to start a multi Indian cuisine which can also cater to fine dining experience, fast food corner, </a:t>
            </a:r>
            <a:r>
              <a:rPr lang="en-US" sz="1800" b="1" dirty="0" err="1"/>
              <a:t>chaat</a:t>
            </a:r>
            <a:r>
              <a:rPr lang="en-US" sz="1800" b="1" dirty="0"/>
              <a:t> corner, sweet sales both in the dinning place and also catering to the nearby grocery shop and delivery to most locations based on services like </a:t>
            </a:r>
            <a:r>
              <a:rPr lang="en-US" sz="1800" b="1" dirty="0" err="1"/>
              <a:t>doordash</a:t>
            </a:r>
            <a:r>
              <a:rPr lang="en-US" sz="1800" b="1" dirty="0"/>
              <a:t>. </a:t>
            </a:r>
          </a:p>
          <a:p>
            <a:pPr fontAlgn="base"/>
            <a:endParaRPr lang="en-US" sz="1600" dirty="0"/>
          </a:p>
          <a:p>
            <a:pPr marL="457200" indent="-457200" algn="l">
              <a:buFontTx/>
              <a:buChar char="-"/>
            </a:pPr>
            <a:endParaRPr lang="en-US" sz="1600" dirty="0"/>
          </a:p>
        </p:txBody>
      </p:sp>
    </p:spTree>
    <p:extLst>
      <p:ext uri="{BB962C8B-B14F-4D97-AF65-F5344CB8AC3E}">
        <p14:creationId xmlns:p14="http://schemas.microsoft.com/office/powerpoint/2010/main" val="80246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8029293" y="806364"/>
            <a:ext cx="3354636" cy="2847413"/>
          </a:xfrm>
        </p:spPr>
        <p:txBody>
          <a:bodyPr anchor="b">
            <a:normAutofit/>
          </a:bodyPr>
          <a:lstStyle/>
          <a:p>
            <a:pPr algn="l"/>
            <a:r>
              <a:rPr lang="en-US" sz="2800" b="1" dirty="0"/>
              <a:t>CONCLUSION</a:t>
            </a:r>
          </a:p>
        </p:txBody>
      </p:sp>
      <p:sp>
        <p:nvSpPr>
          <p:cNvPr id="12" name="Title 1">
            <a:extLst>
              <a:ext uri="{FF2B5EF4-FFF2-40B4-BE49-F238E27FC236}">
                <a16:creationId xmlns:a16="http://schemas.microsoft.com/office/drawing/2014/main" id="{A37FAB46-B3F1-48E0-A293-351B26817A89}"/>
              </a:ext>
            </a:extLst>
          </p:cNvPr>
          <p:cNvSpPr txBox="1">
            <a:spLocks/>
          </p:cNvSpPr>
          <p:nvPr/>
        </p:nvSpPr>
        <p:spPr>
          <a:xfrm>
            <a:off x="1307572" y="958764"/>
            <a:ext cx="5667599" cy="47987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en-US" sz="2800" b="1" dirty="0"/>
              <a:t>Based on this project and data analysis, my brother's family can start an Indian cuisine which mainly focusses on catering fine dinning of authentic South/North Indian dishes, Steam cooked food (to cover any Himalayan origin food), fast food, sweet product catering both in the cuisine and to the near by Grocery shop for sale and drive through facility for quick food pickup. Having tie up with services like </a:t>
            </a:r>
            <a:r>
              <a:rPr lang="en-US" sz="2800" b="1" dirty="0" err="1"/>
              <a:t>doordash</a:t>
            </a:r>
            <a:r>
              <a:rPr lang="en-US" sz="2800" b="1" dirty="0"/>
              <a:t> would also benefit the business growth. </a:t>
            </a:r>
            <a:endParaRPr lang="en-US" sz="2800" dirty="0"/>
          </a:p>
        </p:txBody>
      </p:sp>
    </p:spTree>
    <p:extLst>
      <p:ext uri="{BB962C8B-B14F-4D97-AF65-F5344CB8AC3E}">
        <p14:creationId xmlns:p14="http://schemas.microsoft.com/office/powerpoint/2010/main" val="122792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8029293" y="806364"/>
            <a:ext cx="3354636" cy="2847413"/>
          </a:xfrm>
        </p:spPr>
        <p:txBody>
          <a:bodyPr anchor="b">
            <a:normAutofit/>
          </a:bodyPr>
          <a:lstStyle/>
          <a:p>
            <a:pPr algn="l"/>
            <a:r>
              <a:rPr lang="en-US" sz="2800" b="1" dirty="0"/>
              <a:t>INTRODUCTION</a:t>
            </a:r>
            <a:br>
              <a:rPr lang="en-US" sz="2800" b="1" dirty="0"/>
            </a:br>
            <a:r>
              <a:rPr lang="en-US" sz="2800" b="1" dirty="0"/>
              <a:t>TO BUSINESS PROBLEM</a:t>
            </a:r>
          </a:p>
        </p:txBody>
      </p:sp>
      <p:sp>
        <p:nvSpPr>
          <p:cNvPr id="12" name="Title 1">
            <a:extLst>
              <a:ext uri="{FF2B5EF4-FFF2-40B4-BE49-F238E27FC236}">
                <a16:creationId xmlns:a16="http://schemas.microsoft.com/office/drawing/2014/main" id="{A37FAB46-B3F1-48E0-A293-351B26817A89}"/>
              </a:ext>
            </a:extLst>
          </p:cNvPr>
          <p:cNvSpPr txBox="1">
            <a:spLocks/>
          </p:cNvSpPr>
          <p:nvPr/>
        </p:nvSpPr>
        <p:spPr>
          <a:xfrm>
            <a:off x="1307572" y="958764"/>
            <a:ext cx="5667599" cy="25609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a:p>
        </p:txBody>
      </p:sp>
      <p:sp>
        <p:nvSpPr>
          <p:cNvPr id="3" name="Rectangle 2">
            <a:extLst>
              <a:ext uri="{FF2B5EF4-FFF2-40B4-BE49-F238E27FC236}">
                <a16:creationId xmlns:a16="http://schemas.microsoft.com/office/drawing/2014/main" id="{A3D4F224-91FF-44AB-B790-317CF1EF4ED4}"/>
              </a:ext>
            </a:extLst>
          </p:cNvPr>
          <p:cNvSpPr/>
          <p:nvPr/>
        </p:nvSpPr>
        <p:spPr>
          <a:xfrm>
            <a:off x="933450" y="958764"/>
            <a:ext cx="6172200" cy="5151603"/>
          </a:xfrm>
          <a:prstGeom prst="rect">
            <a:avLst/>
          </a:prstGeom>
        </p:spPr>
        <p:txBody>
          <a:bodyPr wrap="square">
            <a:spAutoFit/>
          </a:bodyPr>
          <a:lstStyle/>
          <a:p>
            <a:pPr marL="285750" indent="-285750">
              <a:lnSpc>
                <a:spcPct val="107000"/>
              </a:lnSpc>
              <a:spcAft>
                <a:spcPts val="800"/>
              </a:spcAft>
              <a:buFontTx/>
              <a:buChar char="-"/>
            </a:pPr>
            <a:r>
              <a:rPr lang="en-US" dirty="0">
                <a:latin typeface="Calibri" panose="020F0502020204030204" pitchFamily="34" charset="0"/>
                <a:ea typeface="Calibri" panose="020F0502020204030204" pitchFamily="34" charset="0"/>
                <a:cs typeface="Times New Roman" panose="02020603050405020304" pitchFamily="18" charset="0"/>
              </a:rPr>
              <a:t>My brother and family wants to start a business which his wife  can run. </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en-US" dirty="0">
                <a:latin typeface="Calibri" panose="020F0502020204030204" pitchFamily="34" charset="0"/>
                <a:ea typeface="Calibri" panose="020F0502020204030204" pitchFamily="34" charset="0"/>
                <a:cs typeface="Times New Roman" panose="02020603050405020304" pitchFamily="18" charset="0"/>
              </a:rPr>
              <a:t>Their interest and skills are in cooking industry which they want to use in the business.</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en-US" dirty="0">
                <a:latin typeface="Calibri" panose="020F0502020204030204" pitchFamily="34" charset="0"/>
                <a:ea typeface="Calibri" panose="020F0502020204030204" pitchFamily="34" charset="0"/>
                <a:cs typeface="Times New Roman" panose="02020603050405020304" pitchFamily="18" charset="0"/>
              </a:rPr>
              <a:t>They want to open an Indian restaurant in New York.</a:t>
            </a:r>
          </a:p>
          <a:p>
            <a:pPr marL="285750" indent="-285750">
              <a:lnSpc>
                <a:spcPct val="107000"/>
              </a:lnSpc>
              <a:spcAft>
                <a:spcPts val="800"/>
              </a:spcAft>
              <a:buFontTx/>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en-US" dirty="0">
                <a:latin typeface="Calibri" panose="020F0502020204030204" pitchFamily="34" charset="0"/>
                <a:ea typeface="Calibri" panose="020F0502020204030204" pitchFamily="34" charset="0"/>
                <a:cs typeface="Times New Roman" panose="02020603050405020304" pitchFamily="18" charset="0"/>
              </a:rPr>
              <a:t>Factors to consider include busy crowded place, easy for commute, near grocery shop, near recreational place which can support a business like this to thrive.</a:t>
            </a:r>
            <a:endParaRPr lang="en-US" dirty="0"/>
          </a:p>
        </p:txBody>
      </p:sp>
    </p:spTree>
    <p:extLst>
      <p:ext uri="{BB962C8B-B14F-4D97-AF65-F5344CB8AC3E}">
        <p14:creationId xmlns:p14="http://schemas.microsoft.com/office/powerpoint/2010/main" val="114331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8029293" y="806364"/>
            <a:ext cx="3354636" cy="2847413"/>
          </a:xfrm>
        </p:spPr>
        <p:txBody>
          <a:bodyPr anchor="b">
            <a:normAutofit/>
          </a:bodyPr>
          <a:lstStyle/>
          <a:p>
            <a:pPr algn="l"/>
            <a:r>
              <a:rPr lang="en-US" sz="2800" b="1" dirty="0"/>
              <a:t>DATA COLLECTION</a:t>
            </a:r>
          </a:p>
        </p:txBody>
      </p:sp>
      <p:sp>
        <p:nvSpPr>
          <p:cNvPr id="12" name="Title 1">
            <a:extLst>
              <a:ext uri="{FF2B5EF4-FFF2-40B4-BE49-F238E27FC236}">
                <a16:creationId xmlns:a16="http://schemas.microsoft.com/office/drawing/2014/main" id="{A37FAB46-B3F1-48E0-A293-351B26817A89}"/>
              </a:ext>
            </a:extLst>
          </p:cNvPr>
          <p:cNvSpPr txBox="1">
            <a:spLocks/>
          </p:cNvSpPr>
          <p:nvPr/>
        </p:nvSpPr>
        <p:spPr>
          <a:xfrm>
            <a:off x="1307572" y="958764"/>
            <a:ext cx="5667599" cy="25609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a:p>
        </p:txBody>
      </p:sp>
      <p:sp>
        <p:nvSpPr>
          <p:cNvPr id="3" name="Rectangle 2">
            <a:extLst>
              <a:ext uri="{FF2B5EF4-FFF2-40B4-BE49-F238E27FC236}">
                <a16:creationId xmlns:a16="http://schemas.microsoft.com/office/drawing/2014/main" id="{A3D4F224-91FF-44AB-B790-317CF1EF4ED4}"/>
              </a:ext>
            </a:extLst>
          </p:cNvPr>
          <p:cNvSpPr/>
          <p:nvPr/>
        </p:nvSpPr>
        <p:spPr>
          <a:xfrm>
            <a:off x="933449" y="958764"/>
            <a:ext cx="6611211" cy="5049011"/>
          </a:xfrm>
          <a:prstGeom prst="rect">
            <a:avLst/>
          </a:prstGeom>
        </p:spPr>
        <p:txBody>
          <a:bodyPr wrap="square">
            <a:spAutoFit/>
          </a:bodyPr>
          <a:lstStyle/>
          <a:p>
            <a:pPr marL="285750" indent="-285750">
              <a:lnSpc>
                <a:spcPct val="107000"/>
              </a:lnSpc>
              <a:spcAft>
                <a:spcPts val="800"/>
              </a:spcAft>
              <a:buFontTx/>
              <a:buChar char="-"/>
            </a:pPr>
            <a:r>
              <a:rPr lang="en-US" dirty="0" err="1">
                <a:latin typeface="Calibri" panose="020F0502020204030204" pitchFamily="34" charset="0"/>
                <a:ea typeface="Calibri" panose="020F0502020204030204" pitchFamily="34" charset="0"/>
                <a:cs typeface="Times New Roman" panose="02020603050405020304" pitchFamily="18" charset="0"/>
              </a:rPr>
              <a:t>NewYork</a:t>
            </a:r>
            <a:r>
              <a:rPr lang="en-US" dirty="0">
                <a:latin typeface="Calibri" panose="020F0502020204030204" pitchFamily="34" charset="0"/>
                <a:ea typeface="Calibri" panose="020F0502020204030204" pitchFamily="34" charset="0"/>
                <a:cs typeface="Times New Roman" panose="02020603050405020304" pitchFamily="18" charset="0"/>
              </a:rPr>
              <a:t> Neighborhood data set can be obtained using below.</a:t>
            </a:r>
          </a:p>
          <a:p>
            <a:pPr>
              <a:lnSpc>
                <a:spcPct val="107000"/>
              </a:lnSpc>
              <a:spcAft>
                <a:spcPts val="800"/>
              </a:spcAft>
            </a:pPr>
            <a:r>
              <a:rPr lang="en-US"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https://cf-courses-data.s3.us.cloud-object-</a:t>
            </a:r>
            <a:r>
              <a:rPr lang="en-US"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storage.appdomain.cloud/IBMDeveloperSkillsNetwork	-DS0701EN-SkillsNetwork/labs/newyork_data.json</a:t>
            </a:r>
          </a:p>
          <a:p>
            <a:pPr marL="285750" indent="-285750">
              <a:lnSpc>
                <a:spcPct val="107000"/>
              </a:lnSpc>
              <a:spcAft>
                <a:spcPts val="800"/>
              </a:spcAft>
              <a:buFontTx/>
              <a:buChar char="-"/>
            </a:pPr>
            <a:r>
              <a:rPr lang="en-US" dirty="0">
                <a:latin typeface="Calibri" panose="020F0502020204030204" pitchFamily="34" charset="0"/>
                <a:ea typeface="Calibri" panose="020F0502020204030204" pitchFamily="34" charset="0"/>
                <a:cs typeface="Times New Roman" panose="02020603050405020304" pitchFamily="18" charset="0"/>
              </a:rPr>
              <a:t>Further this data set can be pruned to focus in Manhattan area. We have five borough’s filtered from the main data set.</a:t>
            </a:r>
          </a:p>
          <a:p>
            <a:pPr>
              <a:lnSpc>
                <a:spcPct val="107000"/>
              </a:lnSpc>
              <a:spcAft>
                <a:spcPts val="800"/>
              </a:spcAft>
            </a:pPr>
            <a:r>
              <a:rPr lang="en-US" dirty="0" err="1">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manhattan_data</a:t>
            </a:r>
            <a:r>
              <a:rPr lang="en-US"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 neighborhoods[neighborhoods['Borough'] == 'Manhattan'].</a:t>
            </a:r>
            <a:r>
              <a:rPr lang="en-US" dirty="0" err="1">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reset_index</a:t>
            </a:r>
            <a:r>
              <a:rPr lang="en-US"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(drop=True)</a:t>
            </a:r>
          </a:p>
          <a:p>
            <a:pPr>
              <a:lnSpc>
                <a:spcPct val="107000"/>
              </a:lnSpc>
              <a:spcAft>
                <a:spcPts val="800"/>
              </a:spcAft>
            </a:pPr>
            <a:r>
              <a:rPr lang="en-US" dirty="0" err="1">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manhattan_data.shape</a:t>
            </a:r>
            <a:endParaRPr lang="en-US"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(40,4)</a:t>
            </a:r>
          </a:p>
          <a:p>
            <a:pPr marL="285750" indent="-285750">
              <a:lnSpc>
                <a:spcPct val="107000"/>
              </a:lnSpc>
              <a:spcAft>
                <a:spcPts val="800"/>
              </a:spcAft>
              <a:buFontTx/>
              <a:buChar char="-"/>
            </a:pPr>
            <a:r>
              <a:rPr lang="en-US" dirty="0">
                <a:latin typeface="Calibri" panose="020F0502020204030204" pitchFamily="34" charset="0"/>
                <a:ea typeface="Calibri" panose="020F0502020204030204" pitchFamily="34" charset="0"/>
                <a:cs typeface="Times New Roman" panose="02020603050405020304" pitchFamily="18" charset="0"/>
              </a:rPr>
              <a:t>Get the Indian </a:t>
            </a:r>
            <a:r>
              <a:rPr lang="en-US" dirty="0" err="1">
                <a:latin typeface="Calibri" panose="020F0502020204030204" pitchFamily="34" charset="0"/>
                <a:ea typeface="Calibri" panose="020F0502020204030204" pitchFamily="34" charset="0"/>
                <a:cs typeface="Times New Roman" panose="02020603050405020304" pitchFamily="18" charset="0"/>
              </a:rPr>
              <a:t>Cuisince</a:t>
            </a:r>
            <a:r>
              <a:rPr lang="en-US" dirty="0">
                <a:latin typeface="Calibri" panose="020F0502020204030204" pitchFamily="34" charset="0"/>
                <a:ea typeface="Calibri" panose="020F0502020204030204" pitchFamily="34" charset="0"/>
                <a:cs typeface="Times New Roman" panose="02020603050405020304" pitchFamily="18" charset="0"/>
              </a:rPr>
              <a:t> data set for this Manhattan area from </a:t>
            </a:r>
            <a:r>
              <a:rPr lang="en-US" dirty="0" err="1">
                <a:latin typeface="Calibri" panose="020F0502020204030204" pitchFamily="34" charset="0"/>
                <a:ea typeface="Calibri" panose="020F0502020204030204" pitchFamily="34" charset="0"/>
                <a:cs typeface="Times New Roman" panose="02020603050405020304" pitchFamily="18" charset="0"/>
              </a:rPr>
              <a:t>FourSquare</a:t>
            </a:r>
            <a:r>
              <a:rPr lang="en-US" dirty="0">
                <a:latin typeface="Calibri" panose="020F0502020204030204" pitchFamily="34" charset="0"/>
                <a:ea typeface="Calibri" panose="020F0502020204030204" pitchFamily="34" charset="0"/>
                <a:cs typeface="Times New Roman" panose="02020603050405020304" pitchFamily="18" charset="0"/>
              </a:rPr>
              <a:t> using user client ID and Secret key</a:t>
            </a:r>
          </a:p>
          <a:p>
            <a:pPr>
              <a:lnSpc>
                <a:spcPct val="107000"/>
              </a:lnSpc>
              <a:spcAft>
                <a:spcPts val="800"/>
              </a:spcAft>
            </a:pPr>
            <a:r>
              <a:rPr lang="en-US" dirty="0" err="1">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newyork_Indian_cuisine.shape</a:t>
            </a:r>
            <a:endParaRPr lang="en-US"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(1084, 7)</a:t>
            </a:r>
          </a:p>
        </p:txBody>
      </p:sp>
    </p:spTree>
    <p:extLst>
      <p:ext uri="{BB962C8B-B14F-4D97-AF65-F5344CB8AC3E}">
        <p14:creationId xmlns:p14="http://schemas.microsoft.com/office/powerpoint/2010/main" val="403811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8029293" y="806364"/>
            <a:ext cx="3354636" cy="2847413"/>
          </a:xfrm>
        </p:spPr>
        <p:txBody>
          <a:bodyPr anchor="b">
            <a:normAutofit/>
          </a:bodyPr>
          <a:lstStyle/>
          <a:p>
            <a:pPr algn="l"/>
            <a:r>
              <a:rPr lang="en-US" sz="2800" b="1" dirty="0"/>
              <a:t>METHODOLOGY</a:t>
            </a:r>
          </a:p>
        </p:txBody>
      </p:sp>
      <p:sp>
        <p:nvSpPr>
          <p:cNvPr id="12" name="Title 1">
            <a:extLst>
              <a:ext uri="{FF2B5EF4-FFF2-40B4-BE49-F238E27FC236}">
                <a16:creationId xmlns:a16="http://schemas.microsoft.com/office/drawing/2014/main" id="{A37FAB46-B3F1-48E0-A293-351B26817A89}"/>
              </a:ext>
            </a:extLst>
          </p:cNvPr>
          <p:cNvSpPr txBox="1">
            <a:spLocks/>
          </p:cNvSpPr>
          <p:nvPr/>
        </p:nvSpPr>
        <p:spPr>
          <a:xfrm>
            <a:off x="1307572" y="958764"/>
            <a:ext cx="5667599" cy="501341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Tx/>
              <a:buChar char="-"/>
            </a:pPr>
            <a:r>
              <a:rPr lang="en-US" sz="2800" b="1" dirty="0"/>
              <a:t>Collect the Manhattan neighborhood data set</a:t>
            </a:r>
          </a:p>
          <a:p>
            <a:pPr marL="457200" indent="-457200" algn="l">
              <a:buFontTx/>
              <a:buChar char="-"/>
            </a:pPr>
            <a:endParaRPr lang="en-US" sz="2800" b="1" dirty="0"/>
          </a:p>
          <a:p>
            <a:pPr marL="457200" indent="-457200" algn="l">
              <a:buFontTx/>
              <a:buChar char="-"/>
            </a:pPr>
            <a:r>
              <a:rPr lang="en-US" sz="2800" b="1" dirty="0"/>
              <a:t>Collect the Indian Cuisine data set in the </a:t>
            </a:r>
            <a:r>
              <a:rPr lang="en-US" sz="2800" b="1" dirty="0" err="1"/>
              <a:t>Mahattan</a:t>
            </a:r>
            <a:r>
              <a:rPr lang="en-US" sz="2800" b="1" dirty="0"/>
              <a:t> neighborhood and merge both in terms of latitude and longitude</a:t>
            </a:r>
          </a:p>
          <a:p>
            <a:pPr marL="457200" indent="-457200" algn="l">
              <a:buFontTx/>
              <a:buChar char="-"/>
            </a:pPr>
            <a:endParaRPr lang="en-US" sz="2800" b="1" dirty="0"/>
          </a:p>
          <a:p>
            <a:pPr marL="457200" indent="-457200" algn="l">
              <a:buFontTx/>
              <a:buChar char="-"/>
            </a:pPr>
            <a:r>
              <a:rPr lang="en-US" sz="2800" b="1" dirty="0"/>
              <a:t>Filter any data that has </a:t>
            </a:r>
            <a:r>
              <a:rPr lang="en-US" sz="2800" b="1" dirty="0" err="1"/>
              <a:t>NaN</a:t>
            </a:r>
            <a:r>
              <a:rPr lang="en-US" sz="2800" b="1" dirty="0"/>
              <a:t> – (Data Wrangling) – by dropping them from the data set</a:t>
            </a:r>
          </a:p>
          <a:p>
            <a:pPr marL="457200" indent="-457200" algn="l">
              <a:buFontTx/>
              <a:buChar char="-"/>
            </a:pPr>
            <a:endParaRPr lang="en-US" sz="2800" b="1" dirty="0"/>
          </a:p>
          <a:p>
            <a:pPr marL="457200" indent="-457200" algn="l">
              <a:buFontTx/>
              <a:buChar char="-"/>
            </a:pPr>
            <a:r>
              <a:rPr lang="en-US" sz="2800" b="1" dirty="0"/>
              <a:t>Merge both the data sets to form a single container</a:t>
            </a:r>
          </a:p>
          <a:p>
            <a:pPr marL="457200" indent="-457200" algn="l">
              <a:buFontTx/>
              <a:buChar char="-"/>
            </a:pPr>
            <a:endParaRPr lang="en-US" sz="2800" b="1" dirty="0"/>
          </a:p>
          <a:p>
            <a:pPr marL="457200" indent="-457200" algn="l">
              <a:buFontTx/>
              <a:buChar char="-"/>
            </a:pPr>
            <a:r>
              <a:rPr lang="en-US" sz="2800" b="1" dirty="0"/>
              <a:t>Consider not just Indian </a:t>
            </a:r>
            <a:r>
              <a:rPr lang="en-US" sz="2800" b="1" dirty="0" err="1"/>
              <a:t>Cuisince</a:t>
            </a:r>
            <a:r>
              <a:rPr lang="en-US" sz="2800" b="1" dirty="0"/>
              <a:t> but also Himalayan Cuisine as most of the North East Indian food is heavily influenced by this food</a:t>
            </a:r>
          </a:p>
          <a:p>
            <a:pPr marL="457200" indent="-457200" algn="l">
              <a:buFontTx/>
              <a:buChar char="-"/>
            </a:pPr>
            <a:endParaRPr lang="en-US" sz="2800" b="1" dirty="0"/>
          </a:p>
          <a:p>
            <a:pPr marL="457200" indent="-457200" algn="l">
              <a:buFontTx/>
              <a:buChar char="-"/>
            </a:pPr>
            <a:r>
              <a:rPr lang="en-US" sz="2800" b="1" dirty="0"/>
              <a:t>Map all the Indian &amp; Himalayan Cuisines in the </a:t>
            </a:r>
            <a:r>
              <a:rPr lang="en-US" sz="2800" b="1" dirty="0" err="1"/>
              <a:t>NewYork</a:t>
            </a:r>
            <a:r>
              <a:rPr lang="en-US" sz="2800" b="1" dirty="0"/>
              <a:t> Manhattan neighborhood like below.</a:t>
            </a:r>
          </a:p>
        </p:txBody>
      </p:sp>
    </p:spTree>
    <p:extLst>
      <p:ext uri="{BB962C8B-B14F-4D97-AF65-F5344CB8AC3E}">
        <p14:creationId xmlns:p14="http://schemas.microsoft.com/office/powerpoint/2010/main" val="392719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Map&#10;&#10;Description automatically generated">
            <a:extLst>
              <a:ext uri="{FF2B5EF4-FFF2-40B4-BE49-F238E27FC236}">
                <a16:creationId xmlns:a16="http://schemas.microsoft.com/office/drawing/2014/main" id="{C1CB1BD5-480D-4D17-A4D0-05157F0E537D}"/>
              </a:ext>
            </a:extLst>
          </p:cNvPr>
          <p:cNvPicPr>
            <a:picLocks noChangeAspect="1"/>
          </p:cNvPicPr>
          <p:nvPr/>
        </p:nvPicPr>
        <p:blipFill rotWithShape="1">
          <a:blip r:embed="rId2">
            <a:extLst>
              <a:ext uri="{28A0092B-C50C-407E-A947-70E740481C1C}">
                <a14:useLocalDpi xmlns:a14="http://schemas.microsoft.com/office/drawing/2010/main" val="0"/>
              </a:ext>
            </a:extLst>
          </a:blip>
          <a:srcRect l="444"/>
          <a:stretch/>
        </p:blipFill>
        <p:spPr>
          <a:xfrm>
            <a:off x="20" y="10"/>
            <a:ext cx="12191980" cy="6857990"/>
          </a:xfrm>
          <a:prstGeom prst="rect">
            <a:avLst/>
          </a:prstGeom>
        </p:spPr>
      </p:pic>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r>
              <a:rPr lang="en-US" sz="2000" b="1" i="1" u="sng">
                <a:solidFill>
                  <a:srgbClr val="262626"/>
                </a:solidFill>
              </a:rPr>
              <a:t>METHODOLOGY (ALL INDIAN CUISINES IN MANHATTAN AREA)</a:t>
            </a:r>
          </a:p>
        </p:txBody>
      </p:sp>
    </p:spTree>
    <p:extLst>
      <p:ext uri="{BB962C8B-B14F-4D97-AF65-F5344CB8AC3E}">
        <p14:creationId xmlns:p14="http://schemas.microsoft.com/office/powerpoint/2010/main" val="237878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526073" y="466578"/>
            <a:ext cx="11139854" cy="930447"/>
          </a:xfrm>
        </p:spPr>
        <p:txBody>
          <a:bodyPr>
            <a:normAutofit/>
          </a:bodyPr>
          <a:lstStyle/>
          <a:p>
            <a:r>
              <a:rPr lang="en-US" sz="2000" b="1" dirty="0">
                <a:solidFill>
                  <a:srgbClr val="FFC000"/>
                </a:solidFill>
              </a:rPr>
              <a:t>METHODOLOGY</a:t>
            </a:r>
            <a:br>
              <a:rPr lang="en-US" sz="2000" b="1" dirty="0">
                <a:solidFill>
                  <a:srgbClr val="FFC000"/>
                </a:solidFill>
              </a:rPr>
            </a:br>
            <a:r>
              <a:rPr lang="en-US" sz="2000" b="1" dirty="0">
                <a:solidFill>
                  <a:srgbClr val="FFC000"/>
                </a:solidFill>
              </a:rPr>
              <a:t>MERGED DATA SET SHOWING INDIAN CUISINES IN DIFFERENT MANHATTAN NEIGHBORHOOD</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5F96D0B-5ABB-41A4-952C-4E7267A21868}"/>
              </a:ext>
            </a:extLst>
          </p:cNvPr>
          <p:cNvPicPr>
            <a:picLocks noChangeAspect="1"/>
          </p:cNvPicPr>
          <p:nvPr/>
        </p:nvPicPr>
        <p:blipFill>
          <a:blip r:embed="rId2"/>
          <a:stretch>
            <a:fillRect/>
          </a:stretch>
        </p:blipFill>
        <p:spPr>
          <a:xfrm>
            <a:off x="320040" y="3085997"/>
            <a:ext cx="11496821" cy="2845464"/>
          </a:xfrm>
          <a:prstGeom prst="rect">
            <a:avLst/>
          </a:prstGeom>
        </p:spPr>
      </p:pic>
    </p:spTree>
    <p:extLst>
      <p:ext uri="{BB962C8B-B14F-4D97-AF65-F5344CB8AC3E}">
        <p14:creationId xmlns:p14="http://schemas.microsoft.com/office/powerpoint/2010/main" val="300968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8029293" y="806364"/>
            <a:ext cx="3354636" cy="2847413"/>
          </a:xfrm>
        </p:spPr>
        <p:txBody>
          <a:bodyPr anchor="b">
            <a:normAutofit/>
          </a:bodyPr>
          <a:lstStyle/>
          <a:p>
            <a:pPr algn="l"/>
            <a:r>
              <a:rPr lang="en-US" sz="2800" b="1" dirty="0"/>
              <a:t>RESULTS BASED ON K-MEANS CLUSTERING TECHNIQUE</a:t>
            </a:r>
          </a:p>
        </p:txBody>
      </p:sp>
      <p:sp>
        <p:nvSpPr>
          <p:cNvPr id="12" name="Title 1">
            <a:extLst>
              <a:ext uri="{FF2B5EF4-FFF2-40B4-BE49-F238E27FC236}">
                <a16:creationId xmlns:a16="http://schemas.microsoft.com/office/drawing/2014/main" id="{A37FAB46-B3F1-48E0-A293-351B26817A89}"/>
              </a:ext>
            </a:extLst>
          </p:cNvPr>
          <p:cNvSpPr txBox="1">
            <a:spLocks/>
          </p:cNvSpPr>
          <p:nvPr/>
        </p:nvSpPr>
        <p:spPr>
          <a:xfrm>
            <a:off x="1307572" y="958764"/>
            <a:ext cx="5667599" cy="47987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t>-      </a:t>
            </a:r>
            <a:r>
              <a:rPr lang="en-US" sz="1400" b="1" dirty="0"/>
              <a:t>Based on the grouping, four clusters were formed.</a:t>
            </a:r>
          </a:p>
          <a:p>
            <a:pPr marL="457200" indent="-457200" algn="l">
              <a:buFontTx/>
              <a:buChar char="-"/>
            </a:pPr>
            <a:endParaRPr lang="en-US" sz="1400" b="1" dirty="0"/>
          </a:p>
          <a:p>
            <a:pPr marL="285750" indent="-285750" algn="l">
              <a:buFontTx/>
              <a:buChar char="-"/>
            </a:pPr>
            <a:r>
              <a:rPr lang="en-US" sz="1400" b="1" dirty="0"/>
              <a:t>Cluster 1 has 13, Cluster has 16, Cluster 3 has 7 and Cluster 4 has 3</a:t>
            </a:r>
          </a:p>
          <a:p>
            <a:pPr algn="l"/>
            <a:r>
              <a:rPr lang="en-US" sz="1400" b="1" dirty="0"/>
              <a:t>        Indian Cuisines.</a:t>
            </a:r>
          </a:p>
          <a:p>
            <a:pPr marL="285750" indent="-285750" algn="l" fontAlgn="base">
              <a:buFontTx/>
              <a:buChar char="-"/>
            </a:pPr>
            <a:endParaRPr lang="en-US" sz="1400" b="1" dirty="0"/>
          </a:p>
          <a:p>
            <a:pPr marL="285750" indent="-285750" algn="l" fontAlgn="base">
              <a:buFontTx/>
              <a:buChar char="-"/>
            </a:pPr>
            <a:r>
              <a:rPr lang="en-US" sz="1400" b="1" dirty="0"/>
              <a:t>Clearly Cluster 1 and Cluster 2 are NOT suitable for starting a new Indian Cuisine as it is highly already crowded. Cluster 3 and 4 has good options. </a:t>
            </a:r>
          </a:p>
          <a:p>
            <a:pPr marL="285750" indent="-285750" algn="l" fontAlgn="base">
              <a:buFontTx/>
              <a:buChar char="-"/>
            </a:pPr>
            <a:endParaRPr lang="en-US" sz="1400" b="1" dirty="0"/>
          </a:p>
          <a:p>
            <a:pPr marL="285750" indent="-285750" algn="l" fontAlgn="base">
              <a:buFontTx/>
              <a:buChar char="-"/>
            </a:pPr>
            <a:r>
              <a:rPr lang="en-US" sz="1400" b="1" dirty="0"/>
              <a:t>CLUSTER 3 ANALYSIS: Very interesting data. This cluster is flooded by Vegetarian restaurant, fast food place like food truck, burrito place, </a:t>
            </a:r>
            <a:r>
              <a:rPr lang="en-US" sz="1400" b="1" dirty="0" err="1"/>
              <a:t>chaat</a:t>
            </a:r>
            <a:r>
              <a:rPr lang="en-US" sz="1400" b="1" dirty="0"/>
              <a:t> place, deli, diner, </a:t>
            </a:r>
            <a:r>
              <a:rPr lang="en-US" sz="1400" b="1" dirty="0" err="1"/>
              <a:t>dosa</a:t>
            </a:r>
            <a:r>
              <a:rPr lang="en-US" sz="1400" b="1" dirty="0"/>
              <a:t> place, a Himalayan cuisine and then food court. So this place clearly lacks few things like an authentic </a:t>
            </a:r>
            <a:r>
              <a:rPr lang="en-US" sz="1400" b="1" dirty="0" err="1"/>
              <a:t>IndoChinese</a:t>
            </a:r>
            <a:r>
              <a:rPr lang="en-US" sz="1400" b="1" dirty="0"/>
              <a:t> Cuisine, an Indian Pizza place, a grocery store to quickly supply materials for cuisine to run efficiently, authentic multi Indian dish serving cuisine where both vegetarian and non vegetarian food can be made available. We have 7 places covered in this cluster and pretty much all of them follow the same pattern of Indian cuisines due to close neighborhood boundary may be.</a:t>
            </a:r>
          </a:p>
          <a:p>
            <a:pPr marL="285750" indent="-285750" algn="l" fontAlgn="base">
              <a:buFontTx/>
              <a:buChar char="-"/>
            </a:pPr>
            <a:endParaRPr lang="en-US" sz="1400" b="1" dirty="0"/>
          </a:p>
          <a:p>
            <a:pPr marL="285750" indent="-285750" algn="l" fontAlgn="base">
              <a:buFontTx/>
              <a:buChar char="-"/>
            </a:pPr>
            <a:r>
              <a:rPr lang="en-US" sz="1400" b="1" dirty="0"/>
              <a:t>CLUSTER 4 ANALYSIS: This cluster covers little away from the other</a:t>
            </a:r>
          </a:p>
          <a:p>
            <a:pPr algn="l" fontAlgn="base"/>
            <a:r>
              <a:rPr lang="en-US" sz="1400" b="1" dirty="0"/>
              <a:t>       crowded Manhattan place. </a:t>
            </a:r>
            <a:r>
              <a:rPr lang="en-US" sz="1400" b="1" dirty="0">
                <a:solidFill>
                  <a:srgbClr val="FFC000"/>
                </a:solidFill>
                <a:highlight>
                  <a:srgbClr val="000080"/>
                </a:highlight>
              </a:rPr>
              <a:t>Gramercy, Carnegie Hill and Stuyvesant Town</a:t>
            </a:r>
          </a:p>
          <a:p>
            <a:pPr algn="l" fontAlgn="base"/>
            <a:r>
              <a:rPr lang="en-US" sz="1400" b="1" dirty="0"/>
              <a:t>       are the only places in this cluster where we find some Indian cuisine.</a:t>
            </a:r>
          </a:p>
          <a:p>
            <a:pPr fontAlgn="base"/>
            <a:endParaRPr lang="en-US" sz="1600" dirty="0"/>
          </a:p>
          <a:p>
            <a:pPr marL="457200" indent="-457200" algn="l">
              <a:buFontTx/>
              <a:buChar char="-"/>
            </a:pPr>
            <a:endParaRPr lang="en-US" sz="1600" dirty="0"/>
          </a:p>
        </p:txBody>
      </p:sp>
    </p:spTree>
    <p:extLst>
      <p:ext uri="{BB962C8B-B14F-4D97-AF65-F5344CB8AC3E}">
        <p14:creationId xmlns:p14="http://schemas.microsoft.com/office/powerpoint/2010/main" val="76214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372661" y="-3359290"/>
            <a:ext cx="5470372" cy="12188952"/>
          </a:xfrm>
          <a:prstGeom prst="rect">
            <a:avLst/>
          </a:prstGeom>
        </p:spPr>
      </p:pic>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1403632" y="184336"/>
            <a:ext cx="9283781" cy="1405965"/>
          </a:xfrm>
        </p:spPr>
        <p:txBody>
          <a:bodyPr vert="horz" lIns="91440" tIns="45720" rIns="91440" bIns="45720" rtlCol="0">
            <a:normAutofit/>
          </a:bodyPr>
          <a:lstStyle/>
          <a:p>
            <a:r>
              <a:rPr lang="en-US" sz="4600" b="1"/>
              <a:t>RESULTS BASED ON K-MEANS CLUSTERING TECHNIQUE</a:t>
            </a:r>
          </a:p>
        </p:txBody>
      </p:sp>
      <p:sp>
        <p:nvSpPr>
          <p:cNvPr id="5" name="Rectangle 11">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5A643D5-83A3-43AB-A31C-BF44C778ED9C}"/>
              </a:ext>
            </a:extLst>
          </p:cNvPr>
          <p:cNvPicPr>
            <a:picLocks noChangeAspect="1"/>
          </p:cNvPicPr>
          <p:nvPr/>
        </p:nvPicPr>
        <p:blipFill rotWithShape="1">
          <a:blip r:embed="rId5"/>
          <a:srcRect r="-1" b="31322"/>
          <a:stretch/>
        </p:blipFill>
        <p:spPr>
          <a:xfrm>
            <a:off x="-1078" y="1462088"/>
            <a:ext cx="12188952" cy="5395912"/>
          </a:xfrm>
          <a:prstGeom prst="rect">
            <a:avLst/>
          </a:prstGeom>
        </p:spPr>
      </p:pic>
      <p:sp>
        <p:nvSpPr>
          <p:cNvPr id="14" name="Rectangle 13">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11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0">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32">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72661" y="-3359290"/>
            <a:ext cx="5470372" cy="12188952"/>
          </a:xfrm>
          <a:prstGeom prst="rect">
            <a:avLst/>
          </a:prstGeom>
        </p:spPr>
      </p:pic>
      <p:sp>
        <p:nvSpPr>
          <p:cNvPr id="2" name="Title 1">
            <a:extLst>
              <a:ext uri="{FF2B5EF4-FFF2-40B4-BE49-F238E27FC236}">
                <a16:creationId xmlns:a16="http://schemas.microsoft.com/office/drawing/2014/main" id="{265FD3DF-39EA-4138-8A00-2ACEC95A0A4E}"/>
              </a:ext>
            </a:extLst>
          </p:cNvPr>
          <p:cNvSpPr>
            <a:spLocks noGrp="1"/>
          </p:cNvSpPr>
          <p:nvPr>
            <p:ph type="ctrTitle"/>
          </p:nvPr>
        </p:nvSpPr>
        <p:spPr>
          <a:xfrm>
            <a:off x="1403632" y="184336"/>
            <a:ext cx="9283781" cy="1405965"/>
          </a:xfrm>
        </p:spPr>
        <p:txBody>
          <a:bodyPr>
            <a:normAutofit/>
          </a:bodyPr>
          <a:lstStyle/>
          <a:p>
            <a:r>
              <a:rPr lang="en-US" sz="4600" b="1"/>
              <a:t>RESULTS BASED ON K-MEANS CLUSTERING TECHNIQUE</a:t>
            </a:r>
          </a:p>
        </p:txBody>
      </p:sp>
      <p:sp>
        <p:nvSpPr>
          <p:cNvPr id="45" name="Rectangle 34">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6">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85E0B8C-196A-419A-9E5D-E070A165E81C}"/>
              </a:ext>
            </a:extLst>
          </p:cNvPr>
          <p:cNvPicPr>
            <a:picLocks noChangeAspect="1"/>
          </p:cNvPicPr>
          <p:nvPr/>
        </p:nvPicPr>
        <p:blipFill>
          <a:blip r:embed="rId4"/>
          <a:stretch>
            <a:fillRect/>
          </a:stretch>
        </p:blipFill>
        <p:spPr>
          <a:xfrm>
            <a:off x="0" y="3633547"/>
            <a:ext cx="12192000" cy="3134254"/>
          </a:xfrm>
          <a:prstGeom prst="rect">
            <a:avLst/>
          </a:prstGeom>
        </p:spPr>
      </p:pic>
    </p:spTree>
    <p:extLst>
      <p:ext uri="{BB962C8B-B14F-4D97-AF65-F5344CB8AC3E}">
        <p14:creationId xmlns:p14="http://schemas.microsoft.com/office/powerpoint/2010/main" val="4039630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846</Words>
  <Application>Microsoft Office PowerPoint</Application>
  <PresentationFormat>Widescreen</PresentationFormat>
  <Paragraphs>73</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CAPSTONE PROJECT – WEEK4 PART2 – THE BATTLE OF NEIGHBORHOOD</vt:lpstr>
      <vt:lpstr>INTRODUCTION TO BUSINESS PROBLEM</vt:lpstr>
      <vt:lpstr>DATA COLLECTION</vt:lpstr>
      <vt:lpstr>METHODOLOGY</vt:lpstr>
      <vt:lpstr>METHODOLOGY (ALL INDIAN CUISINES IN MANHATTAN AREA)</vt:lpstr>
      <vt:lpstr>METHODOLOGY MERGED DATA SET SHOWING INDIAN CUISINES IN DIFFERENT MANHATTAN NEIGHBORHOOD</vt:lpstr>
      <vt:lpstr>RESULTS BASED ON K-MEANS CLUSTERING TECHNIQUE</vt:lpstr>
      <vt:lpstr>RESULTS BASED ON K-MEANS CLUSTERING TECHNIQUE</vt:lpstr>
      <vt:lpstr>RESULTS BASED ON K-MEANS CLUSTERING TECHNIQUE</vt:lpstr>
      <vt:lpstr>RESULTS BASED ON K-MEANS CLUSTERING TECHNIQUE</vt:lpstr>
      <vt:lpstr>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WEEK4 PART2 – THE BATTLE OF NEIGHBORHOOD</dc:title>
  <dc:creator>Subramanian Chebiyam</dc:creator>
  <cp:lastModifiedBy>Subramanian Chebiyam</cp:lastModifiedBy>
  <cp:revision>3</cp:revision>
  <dcterms:created xsi:type="dcterms:W3CDTF">2020-12-16T09:18:09Z</dcterms:created>
  <dcterms:modified xsi:type="dcterms:W3CDTF">2020-12-16T09:36:30Z</dcterms:modified>
</cp:coreProperties>
</file>