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66" r:id="rId5"/>
    <p:sldId id="289" r:id="rId6"/>
    <p:sldId id="27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지체</c:v>
                </c:pt>
                <c:pt idx="1">
                  <c:v>뇌병변</c:v>
                </c:pt>
                <c:pt idx="2">
                  <c:v>신장</c:v>
                </c:pt>
                <c:pt idx="3">
                  <c:v>시각</c:v>
                </c:pt>
                <c:pt idx="4">
                  <c:v>청각</c:v>
                </c:pt>
                <c:pt idx="5">
                  <c:v>지적</c:v>
                </c:pt>
                <c:pt idx="6">
                  <c:v>정신</c:v>
                </c:pt>
                <c:pt idx="7">
                  <c:v>언어</c:v>
                </c:pt>
                <c:pt idx="8">
                  <c:v>자폐성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14690</c:v>
                </c:pt>
                <c:pt idx="1">
                  <c:v>14287</c:v>
                </c:pt>
                <c:pt idx="2">
                  <c:v>8147</c:v>
                </c:pt>
                <c:pt idx="3">
                  <c:v>7126</c:v>
                </c:pt>
                <c:pt idx="4">
                  <c:v>38347</c:v>
                </c:pt>
                <c:pt idx="5">
                  <c:v>5966</c:v>
                </c:pt>
                <c:pt idx="6">
                  <c:v>2280</c:v>
                </c:pt>
                <c:pt idx="7">
                  <c:v>1823</c:v>
                </c:pt>
                <c:pt idx="8">
                  <c:v>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9373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om.co.kr/news/articleView.html?idxno=105467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blenews.co.kr/News/NewsContent.aspx?CategoryCode=0006&amp;NewsCode=000620191202091610621654" TargetMode="External"/><Relationship Id="rId3" Type="http://schemas.openxmlformats.org/officeDocument/2006/relationships/hyperlink" Target="https://www.cctoday.co.kr/news/articleView.html?idxno=2074577" TargetMode="External"/><Relationship Id="rId7" Type="http://schemas.openxmlformats.org/officeDocument/2006/relationships/hyperlink" Target="https://www.news1.kr/articles/?183194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0" Type="http://schemas.openxmlformats.org/officeDocument/2006/relationships/hyperlink" Target="http://www.mediatoday.co.kr/news/articleView.html?mod=news&amp;act=articleView&amp;idxno=147750" TargetMode="External"/><Relationship Id="rId4" Type="http://schemas.openxmlformats.org/officeDocument/2006/relationships/hyperlink" Target="http://www.cbinews.co.kr/news/articleView.html?idxno=18974" TargetMode="External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Ear</a:t>
            </a:r>
            <a:r>
              <a:rPr lang="ko-KR" altLang="en-US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 </a:t>
            </a: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Phone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장애인을 위한 딥 러닝 기반 위험 및 소리 감지 시스템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561116" y="3951242"/>
            <a:ext cx="1069768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MONDO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 rot="10800000">
            <a:off x="0" y="3602416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>
            <a:cxnSpLocks/>
          </p:cNvCxnSpPr>
          <p:nvPr/>
        </p:nvCxnSpPr>
        <p:spPr>
          <a:xfrm rot="10800000">
            <a:off x="0" y="22374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>
            <a:cxnSpLocks/>
          </p:cNvCxnSpPr>
          <p:nvPr/>
        </p:nvCxnSpPr>
        <p:spPr>
          <a:xfrm rot="10800000">
            <a:off x="0" y="502511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5555917" y="1977827"/>
            <a:ext cx="122240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기획의도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>
            <a:cxnSpLocks/>
          </p:cNvCxnSpPr>
          <p:nvPr/>
        </p:nvCxnSpPr>
        <p:spPr>
          <a:xfrm>
            <a:off x="8592000" y="22374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57D5B-1925-4DF7-A70C-80E3C842F485}"/>
              </a:ext>
            </a:extLst>
          </p:cNvPr>
          <p:cNvCxnSpPr>
            <a:cxnSpLocks/>
          </p:cNvCxnSpPr>
          <p:nvPr/>
        </p:nvCxnSpPr>
        <p:spPr>
          <a:xfrm>
            <a:off x="8592000" y="360241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>
            <a:cxnSpLocks/>
          </p:cNvCxnSpPr>
          <p:nvPr/>
        </p:nvCxnSpPr>
        <p:spPr>
          <a:xfrm>
            <a:off x="8592000" y="502511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A41F9-84E4-4E1C-BCE9-150C678E1266}"/>
              </a:ext>
            </a:extLst>
          </p:cNvPr>
          <p:cNvSpPr/>
          <p:nvPr/>
        </p:nvSpPr>
        <p:spPr>
          <a:xfrm>
            <a:off x="5286853" y="3357021"/>
            <a:ext cx="17425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소개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519985" y="4767263"/>
            <a:ext cx="136528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시연 영상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1636" y="-137998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743231" y="1440139"/>
            <a:ext cx="32726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신규 등록 장애인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417921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1" name="그룹 70"/>
          <p:cNvGrpSpPr/>
          <p:nvPr/>
        </p:nvGrpSpPr>
        <p:grpSpPr>
          <a:xfrm>
            <a:off x="5646730" y="1440139"/>
            <a:ext cx="955504" cy="440564"/>
            <a:chOff x="1207853" y="4673413"/>
            <a:chExt cx="955504" cy="440564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이등변 삼각형 73"/>
            <p:cNvSpPr/>
            <p:nvPr/>
          </p:nvSpPr>
          <p:spPr>
            <a:xfrm flipV="1">
              <a:off x="1640304" y="4889355"/>
              <a:ext cx="90601" cy="224622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207853" y="4673413"/>
              <a:ext cx="955504" cy="29067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신규 등록 장애인중 가장 많은 비중을 나타낸 장애유형은 청각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(39.3%),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지체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(15%),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뇌병변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(14.6%)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장애 순으로 나타났다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100" dirty="0">
                <a:hlinkClick r:id="rId3"/>
              </a:rPr>
              <a:t>http://www.datasom.co.kr/news/articleView.html?idxno=105467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830058" y="2000816"/>
            <a:ext cx="588849" cy="3385996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청각 장애인을 위한 위험 및 소리 감지 시스템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17726893" flipH="1">
            <a:off x="8927523" y="1273177"/>
            <a:ext cx="792000" cy="1658088"/>
            <a:chOff x="5525713" y="3381918"/>
            <a:chExt cx="792000" cy="1658088"/>
          </a:xfrm>
        </p:grpSpPr>
        <p:sp>
          <p:nvSpPr>
            <p:cNvPr id="11" name="타원 1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3" name="직선 연결선 12"/>
            <p:cNvCxnSpPr>
              <a:stCxn id="14" idx="4"/>
              <a:endCxn id="1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18951630" flipH="1">
            <a:off x="7698357" y="2815579"/>
            <a:ext cx="792000" cy="1658088"/>
            <a:chOff x="5525713" y="3381918"/>
            <a:chExt cx="792000" cy="1658088"/>
          </a:xfrm>
        </p:grpSpPr>
        <p:sp>
          <p:nvSpPr>
            <p:cNvPr id="17" name="타원 16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8" name="직선 연결선 17"/>
            <p:cNvCxnSpPr>
              <a:stCxn id="19" idx="4"/>
              <a:endCxn id="1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2390160">
            <a:off x="3506491" y="2864149"/>
            <a:ext cx="792000" cy="1658088"/>
            <a:chOff x="5525713" y="3381918"/>
            <a:chExt cx="792000" cy="1658088"/>
          </a:xfrm>
        </p:grpSpPr>
        <p:sp>
          <p:nvSpPr>
            <p:cNvPr id="30" name="타원 2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1" name="직선 연결선 30"/>
            <p:cNvCxnSpPr>
              <a:stCxn id="32" idx="4"/>
              <a:endCxn id="3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598283" y="3381918"/>
            <a:ext cx="792000" cy="1658088"/>
            <a:chOff x="5525713" y="3381918"/>
            <a:chExt cx="792000" cy="1658088"/>
          </a:xfrm>
        </p:grpSpPr>
        <p:sp>
          <p:nvSpPr>
            <p:cNvPr id="34" name="타원 33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5" name="직선 연결선 34"/>
            <p:cNvCxnSpPr>
              <a:stCxn id="36" idx="4"/>
              <a:endCxn id="34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3859072" y="972187"/>
            <a:ext cx="4268075" cy="1984310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39BD3D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기획의도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grpSp>
        <p:nvGrpSpPr>
          <p:cNvPr id="38" name="Group 20"/>
          <p:cNvGrpSpPr>
            <a:grpSpLocks noChangeAspect="1"/>
          </p:cNvGrpSpPr>
          <p:nvPr/>
        </p:nvGrpSpPr>
        <p:grpSpPr bwMode="auto">
          <a:xfrm>
            <a:off x="5844222" y="4399978"/>
            <a:ext cx="287796" cy="392567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916882" y="5152428"/>
            <a:ext cx="195737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운전자의 안전한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이동권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확보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3424838" y="3840986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2105525" y="226690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53022" y="4565533"/>
            <a:ext cx="226007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길 건너던 청각장애인   교통사고 숨져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3801" y="2904828"/>
            <a:ext cx="2487529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불이야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소리쳐도 못피하는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 장애인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20986" y="4494954"/>
            <a:ext cx="19573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위험 감지 특성화 필요성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853621" y="2678458"/>
            <a:ext cx="220562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청각장애인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산불 재난방송 보면서 가슴이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타들어갔다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3730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28533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91975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10981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02205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9FBC4F-76FC-4BC4-830B-FA253720CEA7}"/>
              </a:ext>
            </a:extLst>
          </p:cNvPr>
          <p:cNvGrpSpPr/>
          <p:nvPr/>
        </p:nvGrpSpPr>
        <p:grpSpPr>
          <a:xfrm rot="374968">
            <a:off x="1743093" y="1781542"/>
            <a:ext cx="1658088" cy="956357"/>
            <a:chOff x="1743093" y="1781542"/>
            <a:chExt cx="1658088" cy="956357"/>
          </a:xfrm>
        </p:grpSpPr>
        <p:grpSp>
          <p:nvGrpSpPr>
            <p:cNvPr id="20" name="그룹 19"/>
            <p:cNvGrpSpPr/>
            <p:nvPr/>
          </p:nvGrpSpPr>
          <p:grpSpPr>
            <a:xfrm rot="3191439">
              <a:off x="2176137" y="1348498"/>
              <a:ext cx="792000" cy="1658088"/>
              <a:chOff x="5525713" y="3381918"/>
              <a:chExt cx="792000" cy="1658088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5525713" y="4248006"/>
                <a:ext cx="792000" cy="79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39BD3D"/>
                </a:solidFill>
              </a:ln>
              <a:effectLst>
                <a:outerShdw blurRad="139700" dist="114300" sx="102000" sy="102000" algn="ctr" rotWithShape="0">
                  <a:prstClr val="black">
                    <a:alpha val="5000"/>
                  </a:prst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50" b="1" dirty="0">
                    <a:solidFill>
                      <a:srgbClr val="02EAEF"/>
                    </a:solidFill>
                  </a:rPr>
                  <a:t> </a:t>
                </a:r>
              </a:p>
            </p:txBody>
          </p:sp>
          <p:cxnSp>
            <p:nvCxnSpPr>
              <p:cNvPr id="22" name="직선 연결선 21"/>
              <p:cNvCxnSpPr>
                <a:stCxn id="28" idx="4"/>
                <a:endCxn id="21" idx="0"/>
              </p:cNvCxnSpPr>
              <p:nvPr/>
            </p:nvCxnSpPr>
            <p:spPr>
              <a:xfrm>
                <a:off x="5915550" y="3658988"/>
                <a:ext cx="6163" cy="589018"/>
              </a:xfrm>
              <a:prstGeom prst="line">
                <a:avLst/>
              </a:prstGeom>
              <a:ln>
                <a:solidFill>
                  <a:srgbClr val="39BD3D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5777015" y="3381918"/>
                <a:ext cx="277070" cy="277070"/>
              </a:xfrm>
              <a:prstGeom prst="ellipse">
                <a:avLst/>
              </a:prstGeom>
              <a:solidFill>
                <a:srgbClr val="39BD3D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26" name="Picture 2" descr="불 일러스트 ai 무료다운로드 free fire illustration - Urbanbrush">
              <a:extLst>
                <a:ext uri="{FF2B5EF4-FFF2-40B4-BE49-F238E27FC236}">
                  <a16:creationId xmlns:a16="http://schemas.microsoft.com/office/drawing/2014/main" id="{C220C3EA-D29A-4C7A-B878-3ABEFB962E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1" t="15828" r="22875" b="12996"/>
            <a:stretch/>
          </p:blipFill>
          <p:spPr bwMode="auto">
            <a:xfrm>
              <a:off x="1998358" y="2158206"/>
              <a:ext cx="429742" cy="579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8C426-5315-40D2-A78F-1D33D16FBE39}"/>
              </a:ext>
            </a:extLst>
          </p:cNvPr>
          <p:cNvSpPr/>
          <p:nvPr/>
        </p:nvSpPr>
        <p:spPr>
          <a:xfrm>
            <a:off x="414951" y="3563987"/>
            <a:ext cx="18804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https://www.cctoday.co.kr/news/articleView.html?idxno=2074577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981BF-AAD2-4921-AF96-BEF6FA19A1CE}"/>
              </a:ext>
            </a:extLst>
          </p:cNvPr>
          <p:cNvSpPr/>
          <p:nvPr/>
        </p:nvSpPr>
        <p:spPr>
          <a:xfrm>
            <a:off x="2731705" y="5200826"/>
            <a:ext cx="15027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http://www.cbinews.co.kr/news/articleView.html?idxno=18974</a:t>
            </a:r>
            <a:endParaRPr lang="ko-KR" altLang="en-US" sz="1000" dirty="0"/>
          </a:p>
        </p:txBody>
      </p:sp>
      <p:pic>
        <p:nvPicPr>
          <p:cNvPr id="1030" name="Picture 6" descr="gigoo2115 인쇄하기 시사경남 남해고속도로 승용차·트럭 4중 추돌…1 ...">
            <a:extLst>
              <a:ext uri="{FF2B5EF4-FFF2-40B4-BE49-F238E27FC236}">
                <a16:creationId xmlns:a16="http://schemas.microsoft.com/office/drawing/2014/main" id="{2F5D33F7-6A2E-4A15-A86A-0DF783A8C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" t="13556" r="-642" b="17983"/>
          <a:stretch/>
        </p:blipFill>
        <p:spPr bwMode="auto">
          <a:xfrm>
            <a:off x="3393454" y="3749884"/>
            <a:ext cx="526121" cy="5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C4DB77D3-FF67-4FA9-A42E-E1828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67" y="4194490"/>
            <a:ext cx="2263324" cy="8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B1E080-9CB5-4D29-A94C-E4B6E9BFA309}"/>
              </a:ext>
            </a:extLst>
          </p:cNvPr>
          <p:cNvSpPr/>
          <p:nvPr/>
        </p:nvSpPr>
        <p:spPr>
          <a:xfrm>
            <a:off x="4721345" y="5817103"/>
            <a:ext cx="2489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7"/>
              </a:rPr>
              <a:t>https://www.news1.kr/articles/?1831947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4A4BF-62AC-491D-ABD2-6A5CBEF42E04}"/>
              </a:ext>
            </a:extLst>
          </p:cNvPr>
          <p:cNvSpPr/>
          <p:nvPr/>
        </p:nvSpPr>
        <p:spPr>
          <a:xfrm>
            <a:off x="8035728" y="5284021"/>
            <a:ext cx="234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8"/>
              </a:rPr>
              <a:t>http://www.ablenews.co.kr/News/NewsContent.aspx?CategoryCode=0006&amp;NewsCode=000620191202091610621654</a:t>
            </a:r>
            <a:endParaRPr lang="ko-KR" altLang="en-US" sz="1000" dirty="0"/>
          </a:p>
        </p:txBody>
      </p:sp>
      <p:pic>
        <p:nvPicPr>
          <p:cNvPr id="1036" name="Picture 12" descr="조심 안전 경고 - Pixabay의 무료 이미지">
            <a:extLst>
              <a:ext uri="{FF2B5EF4-FFF2-40B4-BE49-F238E27FC236}">
                <a16:creationId xmlns:a16="http://schemas.microsoft.com/office/drawing/2014/main" id="{DBB9F1B2-50DB-4B4D-BC9C-0010CB7C2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10600" r="7079" b="11914"/>
          <a:stretch/>
        </p:blipFill>
        <p:spPr bwMode="auto">
          <a:xfrm>
            <a:off x="8120986" y="3696513"/>
            <a:ext cx="538993" cy="4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FC7051-CB96-464E-A3C6-DEA65139D3E9}"/>
              </a:ext>
            </a:extLst>
          </p:cNvPr>
          <p:cNvSpPr/>
          <p:nvPr/>
        </p:nvSpPr>
        <p:spPr>
          <a:xfrm>
            <a:off x="9853621" y="3758190"/>
            <a:ext cx="22600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10"/>
              </a:rPr>
              <a:t>http://www.mediatoday.co.kr/news/articleView.html?mod=news&amp;act=articleView&amp;idxno=147750</a:t>
            </a:r>
            <a:endParaRPr lang="ko-KR" altLang="en-US" sz="1000" dirty="0"/>
          </a:p>
        </p:txBody>
      </p:sp>
      <p:pic>
        <p:nvPicPr>
          <p:cNvPr id="1038" name="Picture 14" descr="산불조심 포스터 일러스트 ai 무료파일 - Urbanbrush">
            <a:extLst>
              <a:ext uri="{FF2B5EF4-FFF2-40B4-BE49-F238E27FC236}">
                <a16:creationId xmlns:a16="http://schemas.microsoft.com/office/drawing/2014/main" id="{AB3AD93D-1726-406A-900B-FE574067A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4" t="6434" r="13961" b="36388"/>
          <a:stretch/>
        </p:blipFill>
        <p:spPr bwMode="auto">
          <a:xfrm>
            <a:off x="9398811" y="2030300"/>
            <a:ext cx="590203" cy="46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84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8142E52-FA6A-48A2-8FF5-AB130462F16C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1" y="3416430"/>
            <a:ext cx="961946" cy="777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A759A1-3604-406C-A9B3-3899C21F3B3C}"/>
              </a:ext>
            </a:extLst>
          </p:cNvPr>
          <p:cNvSpPr txBox="1"/>
          <p:nvPr/>
        </p:nvSpPr>
        <p:spPr>
          <a:xfrm>
            <a:off x="7990998" y="4269480"/>
            <a:ext cx="114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소리 분류</a:t>
            </a:r>
            <a:endParaRPr lang="en-US" altLang="ko-KR" sz="1000" dirty="0"/>
          </a:p>
          <a:p>
            <a:pPr algn="ctr"/>
            <a:r>
              <a:rPr lang="ko-KR" altLang="en-US" sz="1000" dirty="0"/>
              <a:t>딥러닝 모델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27D864-B941-49CE-BE5E-3001F0A667FF}"/>
              </a:ext>
            </a:extLst>
          </p:cNvPr>
          <p:cNvSpPr/>
          <p:nvPr/>
        </p:nvSpPr>
        <p:spPr>
          <a:xfrm>
            <a:off x="1768669" y="1555364"/>
            <a:ext cx="5330331" cy="2769135"/>
          </a:xfrm>
          <a:prstGeom prst="rect">
            <a:avLst/>
          </a:prstGeom>
          <a:noFill/>
          <a:ln w="28575">
            <a:solidFill>
              <a:srgbClr val="40A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899115-B70F-41E7-9A51-E26385BE888D}"/>
              </a:ext>
            </a:extLst>
          </p:cNvPr>
          <p:cNvSpPr/>
          <p:nvPr/>
        </p:nvSpPr>
        <p:spPr>
          <a:xfrm>
            <a:off x="6014918" y="3942798"/>
            <a:ext cx="1081104" cy="381701"/>
          </a:xfrm>
          <a:prstGeom prst="rect">
            <a:avLst/>
          </a:prstGeom>
          <a:noFill/>
          <a:ln w="28575">
            <a:solidFill>
              <a:srgbClr val="40A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40A67E"/>
                </a:solidFill>
              </a:rPr>
              <a:t>안드로이드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D180661-BBBA-4722-97D1-4A784A2C3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19" y="1828716"/>
            <a:ext cx="1838414" cy="1223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79AA294-5C88-4561-BE20-879CE1AF2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9633" y="4679363"/>
            <a:ext cx="1784890" cy="226710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EF9356-EE84-4A76-8469-3E4ED1D64458}"/>
              </a:ext>
            </a:extLst>
          </p:cNvPr>
          <p:cNvSpPr/>
          <p:nvPr/>
        </p:nvSpPr>
        <p:spPr>
          <a:xfrm>
            <a:off x="1768669" y="5205364"/>
            <a:ext cx="3491641" cy="1298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C2FFB4-1CCC-4F62-8DF8-483D51C8772C}"/>
              </a:ext>
            </a:extLst>
          </p:cNvPr>
          <p:cNvSpPr/>
          <p:nvPr/>
        </p:nvSpPr>
        <p:spPr>
          <a:xfrm>
            <a:off x="4295661" y="6142418"/>
            <a:ext cx="960354" cy="3616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</a:rPr>
              <a:t>스마트워치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B5550F8-22A4-408A-8DED-EC8489DFFF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1" y="5296352"/>
            <a:ext cx="961945" cy="718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1A8A08-ECF2-480C-9B9B-4FA497299EBA}"/>
              </a:ext>
            </a:extLst>
          </p:cNvPr>
          <p:cNvSpPr/>
          <p:nvPr/>
        </p:nvSpPr>
        <p:spPr>
          <a:xfrm>
            <a:off x="7837953" y="1555364"/>
            <a:ext cx="2460396" cy="1429992"/>
          </a:xfrm>
          <a:prstGeom prst="rect">
            <a:avLst/>
          </a:prstGeom>
          <a:noFill/>
          <a:ln w="28575">
            <a:solidFill>
              <a:srgbClr val="FFD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6D63C3-1DCB-43C5-8823-2FF0336E943C}"/>
              </a:ext>
            </a:extLst>
          </p:cNvPr>
          <p:cNvSpPr/>
          <p:nvPr/>
        </p:nvSpPr>
        <p:spPr>
          <a:xfrm>
            <a:off x="9797003" y="2698469"/>
            <a:ext cx="492773" cy="286886"/>
          </a:xfrm>
          <a:prstGeom prst="rect">
            <a:avLst/>
          </a:prstGeom>
          <a:noFill/>
          <a:ln w="28575">
            <a:solidFill>
              <a:srgbClr val="FFD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DB1C"/>
                </a:solidFill>
              </a:rPr>
              <a:t>S3</a:t>
            </a:r>
            <a:endParaRPr lang="ko-KR" altLang="en-US" sz="1050" b="1" dirty="0">
              <a:solidFill>
                <a:srgbClr val="FFDB1C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7EEC07C-B8AF-4BDD-A104-4724DFF51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46" y="1700219"/>
            <a:ext cx="961945" cy="638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2891C5-2124-42CB-B383-0391C7BC0C67}"/>
              </a:ext>
            </a:extLst>
          </p:cNvPr>
          <p:cNvSpPr/>
          <p:nvPr/>
        </p:nvSpPr>
        <p:spPr>
          <a:xfrm>
            <a:off x="7829380" y="3273399"/>
            <a:ext cx="2460396" cy="1429992"/>
          </a:xfrm>
          <a:prstGeom prst="rect">
            <a:avLst/>
          </a:prstGeom>
          <a:noFill/>
          <a:ln w="28575">
            <a:solidFill>
              <a:srgbClr val="698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6880A2-E5E1-45EC-A592-80707120F6E9}"/>
              </a:ext>
            </a:extLst>
          </p:cNvPr>
          <p:cNvSpPr/>
          <p:nvPr/>
        </p:nvSpPr>
        <p:spPr>
          <a:xfrm>
            <a:off x="9570010" y="4392891"/>
            <a:ext cx="713000" cy="310499"/>
          </a:xfrm>
          <a:prstGeom prst="rect">
            <a:avLst/>
          </a:prstGeom>
          <a:noFill/>
          <a:ln w="28575">
            <a:solidFill>
              <a:srgbClr val="698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6988D8"/>
                </a:solidFill>
              </a:rPr>
              <a:t>Hosting</a:t>
            </a:r>
            <a:endParaRPr lang="ko-KR" altLang="en-US" sz="1050" b="1" dirty="0">
              <a:solidFill>
                <a:srgbClr val="6988D8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7A4F24-4DCF-4624-B948-0FF480B41795}"/>
              </a:ext>
            </a:extLst>
          </p:cNvPr>
          <p:cNvSpPr/>
          <p:nvPr/>
        </p:nvSpPr>
        <p:spPr>
          <a:xfrm>
            <a:off x="9797003" y="6205362"/>
            <a:ext cx="492773" cy="298715"/>
          </a:xfrm>
          <a:prstGeom prst="rect">
            <a:avLst/>
          </a:prstGeom>
          <a:noFill/>
          <a:ln w="28575">
            <a:solidFill>
              <a:srgbClr val="FF9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9150"/>
                </a:solidFill>
              </a:rPr>
              <a:t>DB</a:t>
            </a:r>
            <a:endParaRPr lang="ko-KR" altLang="en-US" sz="1050" b="1" dirty="0">
              <a:solidFill>
                <a:srgbClr val="FF915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AE79C4-70CE-4707-97A2-2F32CFD581F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FED71AB-92E1-455B-B969-BB31BC9A7CBA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D55CF3-8931-48D5-8955-6981DE308F54}"/>
              </a:ext>
            </a:extLst>
          </p:cNvPr>
          <p:cNvSpPr txBox="1"/>
          <p:nvPr/>
        </p:nvSpPr>
        <p:spPr>
          <a:xfrm>
            <a:off x="8041057" y="6177084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러닝 결과 저장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EEF5B4-9CF9-44D3-8719-9DD155EE4A10}"/>
              </a:ext>
            </a:extLst>
          </p:cNvPr>
          <p:cNvSpPr txBox="1"/>
          <p:nvPr/>
        </p:nvSpPr>
        <p:spPr>
          <a:xfrm>
            <a:off x="8041057" y="2529065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소리 파일 저장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F7FD7D-8C71-4381-BB08-86A6F3AFB450}"/>
              </a:ext>
            </a:extLst>
          </p:cNvPr>
          <p:cNvSpPr/>
          <p:nvPr/>
        </p:nvSpPr>
        <p:spPr>
          <a:xfrm>
            <a:off x="2613916" y="3323927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푸쉬</a:t>
            </a:r>
            <a:r>
              <a:rPr lang="ko-KR" altLang="en-US" sz="1200" dirty="0"/>
              <a:t> 알림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4DB3F4-D072-473E-8224-34018EA779E8}"/>
              </a:ext>
            </a:extLst>
          </p:cNvPr>
          <p:cNvSpPr/>
          <p:nvPr/>
        </p:nvSpPr>
        <p:spPr>
          <a:xfrm>
            <a:off x="5367148" y="3323928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wav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알고리즘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BAFCE-DD4D-4DEA-9D51-DA107B27055C}"/>
              </a:ext>
            </a:extLst>
          </p:cNvPr>
          <p:cNvSpPr/>
          <p:nvPr/>
        </p:nvSpPr>
        <p:spPr>
          <a:xfrm>
            <a:off x="4606095" y="1845002"/>
            <a:ext cx="2284904" cy="1025156"/>
          </a:xfrm>
          <a:prstGeom prst="rect">
            <a:avLst/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D48430-345A-4F28-80A1-6D849B752DEF}"/>
              </a:ext>
            </a:extLst>
          </p:cNvPr>
          <p:cNvSpPr/>
          <p:nvPr/>
        </p:nvSpPr>
        <p:spPr>
          <a:xfrm>
            <a:off x="5434948" y="2613515"/>
            <a:ext cx="1454597" cy="249729"/>
          </a:xfrm>
          <a:prstGeom prst="rect">
            <a:avLst/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rgbClr val="C5E0B4"/>
                </a:solidFill>
              </a:rPr>
              <a:t>Foreground </a:t>
            </a:r>
            <a:r>
              <a:rPr lang="ko-KR" altLang="en-US" sz="1050" b="1" dirty="0">
                <a:solidFill>
                  <a:srgbClr val="C5E0B4"/>
                </a:solidFill>
              </a:rPr>
              <a:t>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04B41F-0E7A-4399-B0FB-0BAEC24967DB}"/>
              </a:ext>
            </a:extLst>
          </p:cNvPr>
          <p:cNvSpPr/>
          <p:nvPr/>
        </p:nvSpPr>
        <p:spPr>
          <a:xfrm>
            <a:off x="3990532" y="3325574"/>
            <a:ext cx="1007058" cy="471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네비게이션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6A125D0-9020-454E-B604-6A1836DC4F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16" y="1960228"/>
            <a:ext cx="977668" cy="589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68BF9F8-B670-49BE-A168-76ED34090BEF}"/>
              </a:ext>
            </a:extLst>
          </p:cNvPr>
          <p:cNvSpPr txBox="1"/>
          <p:nvPr/>
        </p:nvSpPr>
        <p:spPr>
          <a:xfrm>
            <a:off x="5722073" y="2207444"/>
            <a:ext cx="1263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데시벨</a:t>
            </a:r>
            <a:r>
              <a:rPr lang="en-US" altLang="ko-KR" sz="1050" dirty="0"/>
              <a:t> </a:t>
            </a:r>
            <a:r>
              <a:rPr lang="ko-KR" altLang="en-US" sz="1050" dirty="0"/>
              <a:t>알고리즘</a:t>
            </a:r>
          </a:p>
          <a:p>
            <a:endParaRPr lang="ko-KR" altLang="en-US" sz="105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251C73B7-5CAD-436D-8470-8C9BEBA9D2F8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 flipV="1">
            <a:off x="6374206" y="2019326"/>
            <a:ext cx="1674440" cy="1540570"/>
          </a:xfrm>
          <a:prstGeom prst="bentConnector3">
            <a:avLst>
              <a:gd name="adj1" fmla="val 6407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07AEADB-5E42-4FC3-80E3-DC469B8F20D6}"/>
              </a:ext>
            </a:extLst>
          </p:cNvPr>
          <p:cNvSpPr/>
          <p:nvPr/>
        </p:nvSpPr>
        <p:spPr>
          <a:xfrm>
            <a:off x="7837953" y="5074086"/>
            <a:ext cx="2460396" cy="1429992"/>
          </a:xfrm>
          <a:prstGeom prst="rect">
            <a:avLst/>
          </a:prstGeom>
          <a:noFill/>
          <a:ln w="28575">
            <a:solidFill>
              <a:srgbClr val="FF9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8CD2FE8-DBC4-4E21-8157-DCC317A6E9AC}"/>
              </a:ext>
            </a:extLst>
          </p:cNvPr>
          <p:cNvCxnSpPr>
            <a:cxnSpLocks/>
          </p:cNvCxnSpPr>
          <p:nvPr/>
        </p:nvCxnSpPr>
        <p:spPr>
          <a:xfrm>
            <a:off x="3117445" y="3835797"/>
            <a:ext cx="0" cy="1268769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AD8D127-8D26-4036-9E15-2FC19FD9EBD0}"/>
              </a:ext>
            </a:extLst>
          </p:cNvPr>
          <p:cNvCxnSpPr>
            <a:cxnSpLocks/>
          </p:cNvCxnSpPr>
          <p:nvPr/>
        </p:nvCxnSpPr>
        <p:spPr>
          <a:xfrm flipV="1">
            <a:off x="4806097" y="2901831"/>
            <a:ext cx="0" cy="391617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4D56FA-61F4-4387-B822-8C08ABB44EBA}"/>
              </a:ext>
            </a:extLst>
          </p:cNvPr>
          <p:cNvCxnSpPr>
            <a:cxnSpLocks/>
          </p:cNvCxnSpPr>
          <p:nvPr/>
        </p:nvCxnSpPr>
        <p:spPr>
          <a:xfrm>
            <a:off x="5811937" y="2901831"/>
            <a:ext cx="0" cy="391617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300DC3C-0423-4B5C-B640-8ECEC2C6FDB6}"/>
              </a:ext>
            </a:extLst>
          </p:cNvPr>
          <p:cNvSpPr txBox="1"/>
          <p:nvPr/>
        </p:nvSpPr>
        <p:spPr>
          <a:xfrm>
            <a:off x="5953958" y="2985355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데시벨 </a:t>
            </a:r>
            <a:r>
              <a:rPr lang="en-US" altLang="ko-KR" sz="800" dirty="0"/>
              <a:t>&gt; 80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2C33D0-C31C-451D-ABCF-61D01A578CD7}"/>
              </a:ext>
            </a:extLst>
          </p:cNvPr>
          <p:cNvSpPr txBox="1"/>
          <p:nvPr/>
        </p:nvSpPr>
        <p:spPr>
          <a:xfrm>
            <a:off x="7147568" y="1742794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wav </a:t>
            </a:r>
            <a:r>
              <a:rPr lang="ko-KR" altLang="en-US" sz="800" dirty="0"/>
              <a:t>업로드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97427F6-59EC-4935-95AB-CF1A97BA98D0}"/>
              </a:ext>
            </a:extLst>
          </p:cNvPr>
          <p:cNvCxnSpPr>
            <a:cxnSpLocks/>
          </p:cNvCxnSpPr>
          <p:nvPr/>
        </p:nvCxnSpPr>
        <p:spPr>
          <a:xfrm flipH="1">
            <a:off x="7192163" y="1669696"/>
            <a:ext cx="542137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9234206-08AC-4969-9D60-0AE83384727B}"/>
              </a:ext>
            </a:extLst>
          </p:cNvPr>
          <p:cNvSpPr txBox="1"/>
          <p:nvPr/>
        </p:nvSpPr>
        <p:spPr>
          <a:xfrm>
            <a:off x="3886701" y="5596126"/>
            <a:ext cx="147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진동</a:t>
            </a:r>
            <a:r>
              <a:rPr lang="en-US" altLang="ko-KR" sz="1000" dirty="0"/>
              <a:t> </a:t>
            </a:r>
            <a:r>
              <a:rPr lang="ko-KR" altLang="en-US" sz="1000" dirty="0"/>
              <a:t>및 </a:t>
            </a:r>
            <a:r>
              <a:rPr lang="ko-KR" altLang="en-US" sz="1000" dirty="0" err="1"/>
              <a:t>푸쉬</a:t>
            </a:r>
            <a:r>
              <a:rPr lang="ko-KR" altLang="en-US" sz="1000" dirty="0"/>
              <a:t> 알림</a:t>
            </a:r>
            <a:endParaRPr lang="en-US" altLang="ko-KR" sz="1000" dirty="0"/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536B62B-F1B4-4971-8282-2621BCF0B3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1658" y="4471170"/>
            <a:ext cx="1464582" cy="1232199"/>
          </a:xfrm>
          <a:prstGeom prst="bentConnector3">
            <a:avLst>
              <a:gd name="adj1" fmla="val 99947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FC4756E-C3B2-46C5-959F-8992ED0FCB25}"/>
              </a:ext>
            </a:extLst>
          </p:cNvPr>
          <p:cNvCxnSpPr>
            <a:cxnSpLocks/>
          </p:cNvCxnSpPr>
          <p:nvPr/>
        </p:nvCxnSpPr>
        <p:spPr>
          <a:xfrm>
            <a:off x="9061095" y="4730115"/>
            <a:ext cx="0" cy="2987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C844A9C-1D16-4F4B-9FE1-B32FC66732F8}"/>
              </a:ext>
            </a:extLst>
          </p:cNvPr>
          <p:cNvSpPr txBox="1"/>
          <p:nvPr/>
        </p:nvSpPr>
        <p:spPr>
          <a:xfrm>
            <a:off x="6733782" y="5027410"/>
            <a:ext cx="1389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호스팅 연결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9D3DC8-EA4A-4B06-ACAE-3421DB156DB1}"/>
              </a:ext>
            </a:extLst>
          </p:cNvPr>
          <p:cNvSpPr txBox="1"/>
          <p:nvPr/>
        </p:nvSpPr>
        <p:spPr>
          <a:xfrm>
            <a:off x="8166412" y="4787358"/>
            <a:ext cx="1178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 통신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F78656-8D65-480C-AF9D-B527767944CD}"/>
              </a:ext>
            </a:extLst>
          </p:cNvPr>
          <p:cNvSpPr txBox="1"/>
          <p:nvPr/>
        </p:nvSpPr>
        <p:spPr>
          <a:xfrm>
            <a:off x="7147568" y="1384143"/>
            <a:ext cx="1063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완료 </a:t>
            </a:r>
            <a:r>
              <a:rPr lang="ko-KR" altLang="en-US" sz="800" dirty="0" err="1"/>
              <a:t>콜백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84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2513438"/>
            <a:ext cx="121881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/>
              <a:t>감사합니다</a:t>
            </a:r>
            <a:endParaRPr lang="en-US" altLang="ko-KR" sz="3600" b="1" i="1" kern="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561116" y="3618028"/>
            <a:ext cx="1069768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MONDO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3262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264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moble</cp:lastModifiedBy>
  <cp:revision>33</cp:revision>
  <dcterms:created xsi:type="dcterms:W3CDTF">2020-05-19T03:44:03Z</dcterms:created>
  <dcterms:modified xsi:type="dcterms:W3CDTF">2020-10-24T09:15:52Z</dcterms:modified>
</cp:coreProperties>
</file>