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65" r:id="rId3"/>
    <p:sldId id="324" r:id="rId4"/>
    <p:sldId id="259" r:id="rId5"/>
    <p:sldId id="266" r:id="rId6"/>
    <p:sldId id="273" r:id="rId7"/>
    <p:sldId id="326" r:id="rId8"/>
    <p:sldId id="318" r:id="rId9"/>
    <p:sldId id="327" r:id="rId10"/>
    <p:sldId id="269" r:id="rId11"/>
    <p:sldId id="319" r:id="rId12"/>
    <p:sldId id="320" r:id="rId13"/>
    <p:sldId id="321" r:id="rId14"/>
    <p:sldId id="322" r:id="rId15"/>
    <p:sldId id="323" r:id="rId16"/>
    <p:sldId id="329" r:id="rId17"/>
    <p:sldId id="334" r:id="rId18"/>
    <p:sldId id="330" r:id="rId19"/>
    <p:sldId id="332" r:id="rId20"/>
    <p:sldId id="331" r:id="rId21"/>
    <p:sldId id="289" r:id="rId22"/>
    <p:sldId id="33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지체</c:v>
                </c:pt>
                <c:pt idx="1">
                  <c:v>뇌병변</c:v>
                </c:pt>
                <c:pt idx="2">
                  <c:v>신장</c:v>
                </c:pt>
                <c:pt idx="3">
                  <c:v>시각</c:v>
                </c:pt>
                <c:pt idx="4">
                  <c:v>청각</c:v>
                </c:pt>
                <c:pt idx="5">
                  <c:v>지적</c:v>
                </c:pt>
                <c:pt idx="6">
                  <c:v>정신</c:v>
                </c:pt>
                <c:pt idx="7">
                  <c:v>언어</c:v>
                </c:pt>
                <c:pt idx="8">
                  <c:v>자폐성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14690</c:v>
                </c:pt>
                <c:pt idx="1">
                  <c:v>14287</c:v>
                </c:pt>
                <c:pt idx="2">
                  <c:v>8147</c:v>
                </c:pt>
                <c:pt idx="3">
                  <c:v>7126</c:v>
                </c:pt>
                <c:pt idx="4">
                  <c:v>38347</c:v>
                </c:pt>
                <c:pt idx="5">
                  <c:v>5966</c:v>
                </c:pt>
                <c:pt idx="6">
                  <c:v>2280</c:v>
                </c:pt>
                <c:pt idx="7">
                  <c:v>1823</c:v>
                </c:pt>
                <c:pt idx="8">
                  <c:v>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9373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BB03-9CFC-4AEE-A8B3-79B9840BDFD8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69045-A925-4A67-A3B8-81223907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2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2C5A0-2DAE-42CF-94C1-2EAF41B2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59FD5A-95B6-4165-AB18-23C93024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CBBB1-CFBD-49F9-94FA-62B0DFB8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E09E9-8436-47B8-9C35-9946698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99E22-DEE0-4BC5-B749-3DCBF3FD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7273B-8FB2-4125-A2AC-7655D97A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737C4-6F37-447B-B05D-8DAF4617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A7CD4-EBC3-411C-AA2E-E31FBA46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2CFF3-4746-4964-816B-C4A644B4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6D73B-D1C0-4D77-B73F-A3F48367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4343A6-36AC-497E-BEBB-CD1F569DD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6A414-2622-4AD0-9DEC-7E5A1D43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B5581-62BE-4DEF-85A8-8735FB50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A724B-9679-49F7-B365-B7F06983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F0154-B7A2-4DA8-8C15-A0025C0E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1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84D3F-3978-41D5-9F07-4E36A41D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3D70D-4551-4655-A6C2-7258D54B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91B22-7797-4A52-9F15-71AFAB79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90381-04B6-4D04-BF5F-4CCEF006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08B2E-3295-4434-8DFA-52BC989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A7AB9-F24B-41AB-A429-0430F936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4D6E5-1441-40F0-BDF6-1A2B9FBF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92D39-0F30-4C59-9B10-936BA44C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5978-A917-4B98-9513-436FAB3C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6238-F14C-45DB-A0D5-9AE116F1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BBB1F-2970-436B-8D66-D995FBA9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B3E72-73E7-4C00-BF59-4F474C397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7CCB3-238B-4FD8-AC97-9CC6B228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E63CB-16EA-4A4D-864B-79D5C990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38C04-4D7E-4B22-A736-F9FB265C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5CD87-CD40-4BC7-8AD9-B6396594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B808-5025-48BC-A53D-8C49BEB6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AE672-383D-4D75-8199-58DF91AA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B9B3E7-A41D-4EC8-B594-3240EB5E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D419A-F413-4609-B143-69699AF6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132677-026C-4C08-BA4D-6ED40BCCF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71D94-6A68-4EAE-B104-90B26D83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4DE18-00F4-42AC-A9C8-7D913DEF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535589-14C0-43DB-8CD6-22158DAD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1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D9EA-6DEC-4796-89F1-CF076A97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3D610-1951-44DB-86CD-ABA35DAB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7CA95-C6E7-4F9D-A459-31A72704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B2BB1-FCCC-47AD-AE3A-540E7FB5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CF9AB-DDE0-4ACE-80C2-87C21261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1A5DCE-E3CA-4A23-94D3-4177315D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847B3-6AD8-4E97-8496-061C3DD5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9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FFB2-452C-4A79-962D-9201C0D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30122-FF1F-4C52-A7AA-D5A323ED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1A30E-6BBC-4924-AF38-873249C3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7D488-C3AA-44D7-A4D5-AB57875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5727E-72DE-4BFB-B262-3FF5D2D4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EE0EB-BC99-45AC-9776-171833F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CE56-87B4-4194-A898-70456E16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37646-5230-4C16-9BF1-8EDFDDC55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BF0BD-14D8-4D47-9F76-3CF29BBE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74BE6-7466-4E82-8CBC-76F368C1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A23A5-D361-45D6-A685-9C9EA6C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CE5AA-E3DB-4DEF-BCB4-60FD8A59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B4C3B-83B3-4F27-A15B-CB6B7A03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A3BB9E-F4CA-4BCB-AB02-9057AECF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577A7-ACF2-4CA3-A5BF-614B77EAE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4888-EB43-4B8E-9A1A-6EB1C9C8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C9B24-C285-4160-B715-0EE5305F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om.co.kr/news/articleView.html?idxno=105467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blenews.co.kr/News/NewsContent.aspx?CategoryCode=0006&amp;NewsCode=000620191202091610621654" TargetMode="External"/><Relationship Id="rId3" Type="http://schemas.openxmlformats.org/officeDocument/2006/relationships/hyperlink" Target="https://www.cctoday.co.kr/news/articleView.html?idxno=2074577" TargetMode="External"/><Relationship Id="rId7" Type="http://schemas.openxmlformats.org/officeDocument/2006/relationships/hyperlink" Target="https://www.news1.kr/articles/?183194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0" Type="http://schemas.openxmlformats.org/officeDocument/2006/relationships/hyperlink" Target="http://www.mediatoday.co.kr/news/articleView.html?mod=news&amp;act=articleView&amp;idxno=147750" TargetMode="External"/><Relationship Id="rId4" Type="http://schemas.openxmlformats.org/officeDocument/2006/relationships/hyperlink" Target="http://www.cbinews.co.kr/news/articleView.html?idxno=18974" TargetMode="Externa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Ear</a:t>
            </a:r>
            <a:r>
              <a:rPr lang="ko-KR" altLang="en-US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 </a:t>
            </a: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Phone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장애인을 위한 딥 러닝 기반 위험 소리 감지 시스템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6">
            <a:extLst>
              <a:ext uri="{FF2B5EF4-FFF2-40B4-BE49-F238E27FC236}">
                <a16:creationId xmlns:a16="http://schemas.microsoft.com/office/drawing/2014/main" id="{F4F002BE-D899-4A19-967F-82A14A015F34}"/>
              </a:ext>
            </a:extLst>
          </p:cNvPr>
          <p:cNvSpPr/>
          <p:nvPr/>
        </p:nvSpPr>
        <p:spPr>
          <a:xfrm>
            <a:off x="5561116" y="3770429"/>
            <a:ext cx="1069768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T.C</a:t>
            </a:r>
          </a:p>
        </p:txBody>
      </p:sp>
    </p:spTree>
    <p:extLst>
      <p:ext uri="{BB962C8B-B14F-4D97-AF65-F5344CB8AC3E}">
        <p14:creationId xmlns:p14="http://schemas.microsoft.com/office/powerpoint/2010/main" val="224077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UI,Database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 러닝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676854" y="1477833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5077" y="4298367"/>
            <a:ext cx="2530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안드로이드 </a:t>
            </a:r>
            <a:r>
              <a:rPr lang="en-US" altLang="ko-KR" sz="1400" dirty="0"/>
              <a:t>T-map </a:t>
            </a:r>
            <a:r>
              <a:rPr lang="ko-KR" altLang="en-US" sz="1400" dirty="0"/>
              <a:t>연동 및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어플 기능 구현 및 </a:t>
            </a:r>
            <a:r>
              <a:rPr lang="en-US" altLang="ko-KR" sz="1400" dirty="0"/>
              <a:t>UI </a:t>
            </a:r>
            <a:r>
              <a:rPr lang="ko-KR" altLang="en-US" sz="1400" dirty="0"/>
              <a:t>디자인 작업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모델링 유지 보수 및 어플 최종 작업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1676854" y="3598733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신원진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14784" y="4298366"/>
            <a:ext cx="25309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 err="1"/>
              <a:t>전처리된</a:t>
            </a:r>
            <a:r>
              <a:rPr lang="ko-KR" altLang="en-US" sz="1400" dirty="0"/>
              <a:t> 데이터로 특정 소리 분류 모델링 작업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 소리 위치 탐색 및 데시벨 측정 알고리즘 작업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모델링 적용 및 유지보수</a:t>
            </a:r>
            <a:endParaRPr lang="en-US" altLang="ko-KR" sz="14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18477" y="4298367"/>
            <a:ext cx="28177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python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librosa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라이브러리를 이용한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분석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전처리된</a:t>
            </a:r>
            <a:r>
              <a:rPr lang="ko-KR" altLang="en-US" sz="1400" dirty="0"/>
              <a:t> 데이터로 특정 소리 분류 모델링 작업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완성된 모델을 적용 및 </a:t>
            </a:r>
            <a:r>
              <a:rPr lang="en-US" altLang="ko-KR" sz="1400" dirty="0"/>
              <a:t>DB </a:t>
            </a:r>
            <a:r>
              <a:rPr lang="ko-KR" altLang="en-US" sz="1400" dirty="0"/>
              <a:t>작업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2A3D86-93EA-4FE0-9078-2BCEB856ABB7}"/>
              </a:ext>
            </a:extLst>
          </p:cNvPr>
          <p:cNvSpPr/>
          <p:nvPr/>
        </p:nvSpPr>
        <p:spPr>
          <a:xfrm flipH="1">
            <a:off x="5118554" y="147986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1C95AC-5243-4550-9987-0024B0E076EF}"/>
              </a:ext>
            </a:extLst>
          </p:cNvPr>
          <p:cNvSpPr/>
          <p:nvPr/>
        </p:nvSpPr>
        <p:spPr>
          <a:xfrm>
            <a:off x="5118554" y="360076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송현수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FEA6C2-097F-4659-A950-8C690FD4AF91}"/>
              </a:ext>
            </a:extLst>
          </p:cNvPr>
          <p:cNvSpPr/>
          <p:nvPr/>
        </p:nvSpPr>
        <p:spPr>
          <a:xfrm flipH="1">
            <a:off x="8552332" y="1472739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CA83E0-02B2-42E1-824B-3047BF46BEB5}"/>
              </a:ext>
            </a:extLst>
          </p:cNvPr>
          <p:cNvSpPr/>
          <p:nvPr/>
        </p:nvSpPr>
        <p:spPr>
          <a:xfrm>
            <a:off x="8552332" y="3593639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이충석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D5DA67-7692-4352-958A-87CE0003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33" y="1479860"/>
            <a:ext cx="2247446" cy="2113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F21A3-66B3-4B2D-B9DA-CE571E52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53" y="1477833"/>
            <a:ext cx="2247447" cy="2114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BAB592-4145-44CF-9C9C-369A3102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53" y="1479860"/>
            <a:ext cx="2247446" cy="211214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6B6219-978F-4615-9F08-67A8A5BFF7A3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1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간트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차트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694AF7-8799-4E5B-BE06-C8BA5101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0" y="1490789"/>
            <a:ext cx="11068638" cy="44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추진 일정표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CF1134-DDFE-4560-B173-7C7B56E5A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50436"/>
              </p:ext>
            </p:extLst>
          </p:nvPr>
        </p:nvGraphicFramePr>
        <p:xfrm>
          <a:off x="861825" y="1559692"/>
          <a:ext cx="9930140" cy="405960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54755">
                  <a:extLst>
                    <a:ext uri="{9D8B030D-6E8A-4147-A177-3AD203B41FA5}">
                      <a16:colId xmlns:a16="http://schemas.microsoft.com/office/drawing/2014/main" val="310217409"/>
                    </a:ext>
                  </a:extLst>
                </a:gridCol>
                <a:gridCol w="2868560">
                  <a:extLst>
                    <a:ext uri="{9D8B030D-6E8A-4147-A177-3AD203B41FA5}">
                      <a16:colId xmlns:a16="http://schemas.microsoft.com/office/drawing/2014/main" val="2583923741"/>
                    </a:ext>
                  </a:extLst>
                </a:gridCol>
                <a:gridCol w="3306825">
                  <a:extLst>
                    <a:ext uri="{9D8B030D-6E8A-4147-A177-3AD203B41FA5}">
                      <a16:colId xmlns:a16="http://schemas.microsoft.com/office/drawing/2014/main" val="1218700385"/>
                    </a:ext>
                  </a:extLst>
                </a:gridCol>
              </a:tblGrid>
              <a:tr h="4351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작업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행위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선행작업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41138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구성원 역할 분담 및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379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프로젝트 시나리오 설계서 초안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653758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프로젝트 시나리오 설계서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A,B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11926"/>
                  </a:ext>
                </a:extLst>
              </a:tr>
              <a:tr h="453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데이터 </a:t>
                      </a:r>
                      <a:r>
                        <a:rPr lang="ko-KR" altLang="en-US" baseline="0" dirty="0" err="1"/>
                        <a:t>전처리</a:t>
                      </a:r>
                      <a:r>
                        <a:rPr lang="ko-KR" altLang="en-US" baseline="0" dirty="0"/>
                        <a:t> 및 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78628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E. </a:t>
                      </a:r>
                      <a:r>
                        <a:rPr lang="ko-KR" altLang="en-US" dirty="0"/>
                        <a:t>서버 모듈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15416"/>
                  </a:ext>
                </a:extLst>
              </a:tr>
              <a:tr h="4132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안드로이드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12756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sz="1800" kern="0" spc="0" dirty="0"/>
                        <a:t>추가 기능 구현 및 테스트</a:t>
                      </a:r>
                      <a:endParaRPr lang="ko-KR" altLang="en-US" sz="18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D,E,F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2972"/>
                  </a:ext>
                </a:extLst>
              </a:tr>
              <a:tr h="5011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프로젝트 최종 결과서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7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PERT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A987E58-B224-4BDF-A8CC-B5FC29F73F30}"/>
              </a:ext>
            </a:extLst>
          </p:cNvPr>
          <p:cNvSpPr/>
          <p:nvPr/>
        </p:nvSpPr>
        <p:spPr>
          <a:xfrm>
            <a:off x="1317259" y="2798208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8F8D6A-F802-4A65-87A4-4066C8E7C25F}"/>
              </a:ext>
            </a:extLst>
          </p:cNvPr>
          <p:cNvSpPr/>
          <p:nvPr/>
        </p:nvSpPr>
        <p:spPr>
          <a:xfrm>
            <a:off x="1321780" y="4137100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24ADF5-C472-477C-90DA-3712954EDA59}"/>
              </a:ext>
            </a:extLst>
          </p:cNvPr>
          <p:cNvCxnSpPr>
            <a:cxnSpLocks/>
          </p:cNvCxnSpPr>
          <p:nvPr/>
        </p:nvCxnSpPr>
        <p:spPr>
          <a:xfrm>
            <a:off x="2183024" y="3108417"/>
            <a:ext cx="1427762" cy="296980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DA1B38C-1190-4214-94E7-D4CA8A84012B}"/>
              </a:ext>
            </a:extLst>
          </p:cNvPr>
          <p:cNvSpPr/>
          <p:nvPr/>
        </p:nvSpPr>
        <p:spPr>
          <a:xfrm>
            <a:off x="5816376" y="3518873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D344A4-5FCA-4869-8346-698C470168C0}"/>
              </a:ext>
            </a:extLst>
          </p:cNvPr>
          <p:cNvSpPr/>
          <p:nvPr/>
        </p:nvSpPr>
        <p:spPr>
          <a:xfrm>
            <a:off x="5824482" y="2663791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2A1835-D40A-4994-8AEE-EFA19C2D60A3}"/>
              </a:ext>
            </a:extLst>
          </p:cNvPr>
          <p:cNvCxnSpPr>
            <a:cxnSpLocks/>
          </p:cNvCxnSpPr>
          <p:nvPr/>
        </p:nvCxnSpPr>
        <p:spPr>
          <a:xfrm flipV="1">
            <a:off x="2185189" y="3908762"/>
            <a:ext cx="1425597" cy="417090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D8C96-F412-4AF1-A2C9-AE565CD5E139}"/>
              </a:ext>
            </a:extLst>
          </p:cNvPr>
          <p:cNvCxnSpPr>
            <a:cxnSpLocks/>
          </p:cNvCxnSpPr>
          <p:nvPr/>
        </p:nvCxnSpPr>
        <p:spPr>
          <a:xfrm flipV="1">
            <a:off x="4610137" y="3085693"/>
            <a:ext cx="1053151" cy="381405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6B211A-29EC-486E-9A20-11B268648D2F}"/>
              </a:ext>
            </a:extLst>
          </p:cNvPr>
          <p:cNvCxnSpPr>
            <a:cxnSpLocks/>
          </p:cNvCxnSpPr>
          <p:nvPr/>
        </p:nvCxnSpPr>
        <p:spPr>
          <a:xfrm rot="-1020000">
            <a:off x="4640848" y="3599825"/>
            <a:ext cx="1024370" cy="366602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89265C6A-F8E7-4329-854A-5F3265B62AE3}"/>
              </a:ext>
            </a:extLst>
          </p:cNvPr>
          <p:cNvSpPr/>
          <p:nvPr/>
        </p:nvSpPr>
        <p:spPr>
          <a:xfrm>
            <a:off x="5811353" y="4381854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033650-331F-4E8D-A7CA-CB4CD3610633}"/>
              </a:ext>
            </a:extLst>
          </p:cNvPr>
          <p:cNvSpPr/>
          <p:nvPr/>
        </p:nvSpPr>
        <p:spPr>
          <a:xfrm>
            <a:off x="3852199" y="3405397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C6EA04-2B38-4466-B650-1325C39941F0}"/>
              </a:ext>
            </a:extLst>
          </p:cNvPr>
          <p:cNvCxnSpPr>
            <a:cxnSpLocks/>
          </p:cNvCxnSpPr>
          <p:nvPr/>
        </p:nvCxnSpPr>
        <p:spPr>
          <a:xfrm rot="1140000" flipV="1">
            <a:off x="6607651" y="3644781"/>
            <a:ext cx="1113207" cy="366602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9AE2B04-2577-457B-AB22-78DEE44D9785}"/>
              </a:ext>
            </a:extLst>
          </p:cNvPr>
          <p:cNvSpPr/>
          <p:nvPr/>
        </p:nvSpPr>
        <p:spPr>
          <a:xfrm>
            <a:off x="9950329" y="3462564"/>
            <a:ext cx="636411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1224D0-695C-4A5A-9B1E-E7F6B9621641}"/>
              </a:ext>
            </a:extLst>
          </p:cNvPr>
          <p:cNvSpPr/>
          <p:nvPr/>
        </p:nvSpPr>
        <p:spPr>
          <a:xfrm>
            <a:off x="8061371" y="3484541"/>
            <a:ext cx="612676" cy="618417"/>
          </a:xfrm>
          <a:prstGeom prst="ellipse">
            <a:avLst/>
          </a:prstGeom>
          <a:solidFill>
            <a:srgbClr val="4AB86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A2C260-337C-47E3-BD21-08946B2F0455}"/>
              </a:ext>
            </a:extLst>
          </p:cNvPr>
          <p:cNvCxnSpPr>
            <a:cxnSpLocks/>
          </p:cNvCxnSpPr>
          <p:nvPr/>
        </p:nvCxnSpPr>
        <p:spPr>
          <a:xfrm>
            <a:off x="6531256" y="3072119"/>
            <a:ext cx="1185553" cy="333278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D152F0-EC6E-47CA-96A9-F2BC9EDA5BD5}"/>
              </a:ext>
            </a:extLst>
          </p:cNvPr>
          <p:cNvCxnSpPr>
            <a:cxnSpLocks/>
          </p:cNvCxnSpPr>
          <p:nvPr/>
        </p:nvCxnSpPr>
        <p:spPr>
          <a:xfrm flipV="1">
            <a:off x="8850974" y="3771773"/>
            <a:ext cx="922428" cy="22705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8778A3-7F9A-4529-8FCB-D36DF6737B5D}"/>
              </a:ext>
            </a:extLst>
          </p:cNvPr>
          <p:cNvCxnSpPr>
            <a:cxnSpLocks/>
          </p:cNvCxnSpPr>
          <p:nvPr/>
        </p:nvCxnSpPr>
        <p:spPr>
          <a:xfrm>
            <a:off x="4640058" y="4039790"/>
            <a:ext cx="1022049" cy="608719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C06956-0058-421A-AAF0-D04459F2E510}"/>
              </a:ext>
            </a:extLst>
          </p:cNvPr>
          <p:cNvCxnSpPr>
            <a:cxnSpLocks/>
          </p:cNvCxnSpPr>
          <p:nvPr/>
        </p:nvCxnSpPr>
        <p:spPr>
          <a:xfrm flipV="1">
            <a:off x="6666767" y="4250767"/>
            <a:ext cx="1050042" cy="397742"/>
          </a:xfrm>
          <a:prstGeom prst="straightConnector1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4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PERT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차트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DD3CD3-78DF-49FC-B27F-F21FEBC1D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86554"/>
              </p:ext>
            </p:extLst>
          </p:nvPr>
        </p:nvGraphicFramePr>
        <p:xfrm>
          <a:off x="344455" y="2346567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973005278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46277536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3516703731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6588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6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99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26E22B-BAF1-4C9F-8AEF-3211C4BD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11294"/>
              </p:ext>
            </p:extLst>
          </p:nvPr>
        </p:nvGraphicFramePr>
        <p:xfrm>
          <a:off x="344455" y="3965928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09.01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4B5AC6-054A-4A02-AF00-9607AF3549CB}"/>
              </a:ext>
            </a:extLst>
          </p:cNvPr>
          <p:cNvCxnSpPr>
            <a:cxnSpLocks/>
          </p:cNvCxnSpPr>
          <p:nvPr/>
        </p:nvCxnSpPr>
        <p:spPr>
          <a:xfrm>
            <a:off x="2138603" y="2942496"/>
            <a:ext cx="469557" cy="3484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7F656F4-D326-4874-96EB-CB89D12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58104"/>
              </p:ext>
            </p:extLst>
          </p:nvPr>
        </p:nvGraphicFramePr>
        <p:xfrm>
          <a:off x="2746128" y="3200486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08.05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0B5F4B-033D-4DE1-9C2C-FD08AD536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5798"/>
              </p:ext>
            </p:extLst>
          </p:nvPr>
        </p:nvGraphicFramePr>
        <p:xfrm>
          <a:off x="5223643" y="3390938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BC2CC-5832-493B-B65A-7B2D0F03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64342"/>
              </p:ext>
            </p:extLst>
          </p:nvPr>
        </p:nvGraphicFramePr>
        <p:xfrm>
          <a:off x="5208671" y="1804575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2020.</a:t>
                      </a:r>
                    </a:p>
                    <a:p>
                      <a:pPr algn="ctr"/>
                      <a:r>
                        <a:rPr lang="en-US" altLang="ko-KR" sz="1000" dirty="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09.19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B215BE-D98B-4326-9D8F-41DDC27B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66574"/>
              </p:ext>
            </p:extLst>
          </p:nvPr>
        </p:nvGraphicFramePr>
        <p:xfrm>
          <a:off x="5236602" y="4851832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/>
                        <a:t>10.19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/>
                        <a:t>08.10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/>
                        <a:t>10.19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7B9BE9F-EBB0-4278-AB05-1A7B70AB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74206"/>
              </p:ext>
            </p:extLst>
          </p:nvPr>
        </p:nvGraphicFramePr>
        <p:xfrm>
          <a:off x="7993774" y="3341327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67FB8A-E5E0-4E88-8A2B-54153101C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9060"/>
              </p:ext>
            </p:extLst>
          </p:nvPr>
        </p:nvGraphicFramePr>
        <p:xfrm>
          <a:off x="10263260" y="3335399"/>
          <a:ext cx="1757484" cy="116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5828">
                  <a:extLst>
                    <a:ext uri="{9D8B030D-6E8A-4147-A177-3AD203B41FA5}">
                      <a16:colId xmlns:a16="http://schemas.microsoft.com/office/drawing/2014/main" val="1377097426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2009788434"/>
                    </a:ext>
                  </a:extLst>
                </a:gridCol>
                <a:gridCol w="585828">
                  <a:extLst>
                    <a:ext uri="{9D8B030D-6E8A-4147-A177-3AD203B41FA5}">
                      <a16:colId xmlns:a16="http://schemas.microsoft.com/office/drawing/2014/main" val="492903390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11.07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203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10.29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11.07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630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71E4BA-4A54-4C17-82D3-4993617EDC51}"/>
              </a:ext>
            </a:extLst>
          </p:cNvPr>
          <p:cNvCxnSpPr>
            <a:cxnSpLocks/>
          </p:cNvCxnSpPr>
          <p:nvPr/>
        </p:nvCxnSpPr>
        <p:spPr>
          <a:xfrm flipV="1">
            <a:off x="2139972" y="4065740"/>
            <a:ext cx="492338" cy="3433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19F9A5-01B6-40A5-A718-FE6160DA0AAC}"/>
              </a:ext>
            </a:extLst>
          </p:cNvPr>
          <p:cNvCxnSpPr>
            <a:cxnSpLocks/>
          </p:cNvCxnSpPr>
          <p:nvPr/>
        </p:nvCxnSpPr>
        <p:spPr>
          <a:xfrm>
            <a:off x="4634257" y="4825227"/>
            <a:ext cx="469557" cy="3484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853DC7-9B14-441E-A0DE-3EAF67062009}"/>
              </a:ext>
            </a:extLst>
          </p:cNvPr>
          <p:cNvCxnSpPr>
            <a:cxnSpLocks/>
          </p:cNvCxnSpPr>
          <p:nvPr/>
        </p:nvCxnSpPr>
        <p:spPr>
          <a:xfrm flipV="1">
            <a:off x="4597087" y="3137537"/>
            <a:ext cx="506727" cy="407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640DE0A-F1C5-42C9-83A0-44C7E1B92658}"/>
              </a:ext>
            </a:extLst>
          </p:cNvPr>
          <p:cNvCxnSpPr>
            <a:cxnSpLocks/>
          </p:cNvCxnSpPr>
          <p:nvPr/>
        </p:nvCxnSpPr>
        <p:spPr>
          <a:xfrm>
            <a:off x="6981127" y="2920473"/>
            <a:ext cx="540561" cy="3704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FB1A73-4F65-4BB4-A863-2D0680996C9A}"/>
              </a:ext>
            </a:extLst>
          </p:cNvPr>
          <p:cNvCxnSpPr>
            <a:cxnSpLocks/>
          </p:cNvCxnSpPr>
          <p:nvPr/>
        </p:nvCxnSpPr>
        <p:spPr>
          <a:xfrm flipV="1">
            <a:off x="7208360" y="5007715"/>
            <a:ext cx="407921" cy="425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2D680BC-0EAF-4DAF-A3CA-2C63A642B363}"/>
              </a:ext>
            </a:extLst>
          </p:cNvPr>
          <p:cNvCxnSpPr>
            <a:cxnSpLocks/>
          </p:cNvCxnSpPr>
          <p:nvPr/>
        </p:nvCxnSpPr>
        <p:spPr>
          <a:xfrm rot="1920000" flipV="1">
            <a:off x="4600249" y="3818267"/>
            <a:ext cx="551972" cy="3470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FB7521-C98E-41CA-9591-7D1EE2510889}"/>
              </a:ext>
            </a:extLst>
          </p:cNvPr>
          <p:cNvCxnSpPr>
            <a:cxnSpLocks/>
          </p:cNvCxnSpPr>
          <p:nvPr/>
        </p:nvCxnSpPr>
        <p:spPr>
          <a:xfrm flipV="1">
            <a:off x="9784643" y="3922986"/>
            <a:ext cx="30619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86C9017-6BDF-481A-8DB4-38CF2267BE32}"/>
              </a:ext>
            </a:extLst>
          </p:cNvPr>
          <p:cNvCxnSpPr>
            <a:cxnSpLocks/>
          </p:cNvCxnSpPr>
          <p:nvPr/>
        </p:nvCxnSpPr>
        <p:spPr>
          <a:xfrm rot="1920000" flipV="1">
            <a:off x="7120017" y="3827342"/>
            <a:ext cx="551972" cy="3470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4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자원 예측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Cocomo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방식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&lt;Organic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92F233-0886-432C-A7AD-6D18FCBAC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06052"/>
              </p:ext>
            </p:extLst>
          </p:nvPr>
        </p:nvGraphicFramePr>
        <p:xfrm>
          <a:off x="2234354" y="1753850"/>
          <a:ext cx="7458286" cy="4050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2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MM</a:t>
                      </a:r>
                      <a:r>
                        <a:rPr lang="en-US" altLang="ko-KR" sz="1800" baseline="0" dirty="0"/>
                        <a:t> (</a:t>
                      </a:r>
                      <a:r>
                        <a:rPr lang="ko-KR" altLang="en-US" sz="1800" baseline="0" dirty="0"/>
                        <a:t>투입 노력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2.4(2.5)**1.05 = 6.3</a:t>
                      </a:r>
                      <a:endParaRPr lang="en-US" altLang="ko-K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TDEV (</a:t>
                      </a:r>
                      <a:r>
                        <a:rPr lang="ko-KR" altLang="en-US" sz="1800" dirty="0"/>
                        <a:t>개발기간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2.5(6.3)**0.38 = 5 </a:t>
                      </a:r>
                      <a:r>
                        <a:rPr lang="ko-KR" altLang="en-US" sz="1800" dirty="0"/>
                        <a:t>개월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FSP (</a:t>
                      </a:r>
                      <a:r>
                        <a:rPr lang="ko-KR" altLang="en-US" sz="1800" dirty="0"/>
                        <a:t>적정 투입 인원</a:t>
                      </a:r>
                      <a:r>
                        <a:rPr lang="en-US" altLang="ko-KR" sz="1800" dirty="0"/>
                        <a:t>)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6.3/5 = 1.26 </a:t>
                      </a:r>
                      <a:r>
                        <a:rPr lang="ko-KR" altLang="en-US" sz="1800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dirty="0"/>
                        <a:t>COST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1.26 * 5 * 500000 = 3,150,000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5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04.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5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USECASE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다이어그램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57F4A0D-A477-420C-9FD4-89D78851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67" y="1561977"/>
            <a:ext cx="6623066" cy="48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2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일상 모드</a:t>
            </a:r>
            <a:endParaRPr lang="en-US" altLang="ko-KR" sz="1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957CF84-2517-495F-AE89-1DD82FF72C9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00" y="1332000"/>
            <a:ext cx="2782800" cy="5191200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FEE5E3-E797-483F-96BD-9958F1747DD1}"/>
              </a:ext>
            </a:extLst>
          </p:cNvPr>
          <p:cNvCxnSpPr>
            <a:cxnSpLocks/>
          </p:cNvCxnSpPr>
          <p:nvPr/>
        </p:nvCxnSpPr>
        <p:spPr>
          <a:xfrm flipV="1">
            <a:off x="6740165" y="1728997"/>
            <a:ext cx="2366128" cy="1004777"/>
          </a:xfrm>
          <a:prstGeom prst="bentConnector3">
            <a:avLst>
              <a:gd name="adj1" fmla="val 750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7CEBE-A4E1-4CA8-82E8-8D23701584D6}"/>
              </a:ext>
            </a:extLst>
          </p:cNvPr>
          <p:cNvSpPr txBox="1"/>
          <p:nvPr/>
        </p:nvSpPr>
        <p:spPr>
          <a:xfrm>
            <a:off x="9106293" y="1544331"/>
            <a:ext cx="1197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전원 버튼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2F475A3-007D-495F-831C-2CF2DB635CC3}"/>
              </a:ext>
            </a:extLst>
          </p:cNvPr>
          <p:cNvCxnSpPr>
            <a:cxnSpLocks/>
          </p:cNvCxnSpPr>
          <p:nvPr/>
        </p:nvCxnSpPr>
        <p:spPr>
          <a:xfrm rot="10800000">
            <a:off x="2969444" y="3657601"/>
            <a:ext cx="1735757" cy="1066801"/>
          </a:xfrm>
          <a:prstGeom prst="bentConnector3">
            <a:avLst>
              <a:gd name="adj1" fmla="val 842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01950B-71E7-4458-8DEC-4FAB930B710B}"/>
              </a:ext>
            </a:extLst>
          </p:cNvPr>
          <p:cNvSpPr txBox="1"/>
          <p:nvPr/>
        </p:nvSpPr>
        <p:spPr>
          <a:xfrm>
            <a:off x="1772237" y="3472935"/>
            <a:ext cx="1197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 기록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84D423D-EBA1-4B30-9997-3431B5B328F6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>
            <a:off x="3667028" y="5514922"/>
            <a:ext cx="1633643" cy="544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51A3CB-5450-4B6D-8A7C-C9DB2DF0ABA3}"/>
              </a:ext>
            </a:extLst>
          </p:cNvPr>
          <p:cNvSpPr txBox="1"/>
          <p:nvPr/>
        </p:nvSpPr>
        <p:spPr>
          <a:xfrm>
            <a:off x="2648932" y="5330255"/>
            <a:ext cx="1018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일상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ACE3DF7-9081-43B2-A5A5-09BB0D055C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40165" y="5526000"/>
            <a:ext cx="1633639" cy="544481"/>
          </a:xfrm>
          <a:prstGeom prst="bentConnector3">
            <a:avLst>
              <a:gd name="adj1" fmla="val 840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F88CE-E177-4D67-9535-89D631991B82}"/>
              </a:ext>
            </a:extLst>
          </p:cNvPr>
          <p:cNvSpPr txBox="1"/>
          <p:nvPr/>
        </p:nvSpPr>
        <p:spPr>
          <a:xfrm>
            <a:off x="8373804" y="5330255"/>
            <a:ext cx="1348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191698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B7BCD6-7AB5-4671-864B-08933F7C50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00" y="1332000"/>
            <a:ext cx="2782800" cy="51912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네비게이션 모드</a:t>
            </a:r>
            <a:endParaRPr lang="en-US" altLang="ko-KR" sz="1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FEE5E3-E797-483F-96BD-9958F1747DD1}"/>
              </a:ext>
            </a:extLst>
          </p:cNvPr>
          <p:cNvCxnSpPr>
            <a:cxnSpLocks/>
          </p:cNvCxnSpPr>
          <p:nvPr/>
        </p:nvCxnSpPr>
        <p:spPr>
          <a:xfrm>
            <a:off x="7418895" y="1630837"/>
            <a:ext cx="1107278" cy="339364"/>
          </a:xfrm>
          <a:prstGeom prst="bentConnector3">
            <a:avLst>
              <a:gd name="adj1" fmla="val 729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7CEBE-A4E1-4CA8-82E8-8D23701584D6}"/>
              </a:ext>
            </a:extLst>
          </p:cNvPr>
          <p:cNvSpPr txBox="1"/>
          <p:nvPr/>
        </p:nvSpPr>
        <p:spPr>
          <a:xfrm>
            <a:off x="8526173" y="1780350"/>
            <a:ext cx="15997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목적지 검색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2F475A3-007D-495F-831C-2CF2DB635CC3}"/>
              </a:ext>
            </a:extLst>
          </p:cNvPr>
          <p:cNvCxnSpPr>
            <a:cxnSpLocks/>
          </p:cNvCxnSpPr>
          <p:nvPr/>
        </p:nvCxnSpPr>
        <p:spPr>
          <a:xfrm rot="10800000">
            <a:off x="3979338" y="2848533"/>
            <a:ext cx="2006685" cy="912765"/>
          </a:xfrm>
          <a:prstGeom prst="bentConnector3">
            <a:avLst>
              <a:gd name="adj1" fmla="val 838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01950B-71E7-4458-8DEC-4FAB930B710B}"/>
              </a:ext>
            </a:extLst>
          </p:cNvPr>
          <p:cNvSpPr txBox="1"/>
          <p:nvPr/>
        </p:nvSpPr>
        <p:spPr>
          <a:xfrm>
            <a:off x="2782133" y="2645700"/>
            <a:ext cx="1197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위치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84D423D-EBA1-4B30-9997-3431B5B328F6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>
            <a:off x="3667028" y="5514922"/>
            <a:ext cx="1633643" cy="544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51A3CB-5450-4B6D-8A7C-C9DB2DF0ABA3}"/>
              </a:ext>
            </a:extLst>
          </p:cNvPr>
          <p:cNvSpPr txBox="1"/>
          <p:nvPr/>
        </p:nvSpPr>
        <p:spPr>
          <a:xfrm>
            <a:off x="2648932" y="5330255"/>
            <a:ext cx="1018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일상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ACE3DF7-9081-43B2-A5A5-09BB0D055C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40165" y="5526000"/>
            <a:ext cx="1633639" cy="544481"/>
          </a:xfrm>
          <a:prstGeom prst="bentConnector3">
            <a:avLst>
              <a:gd name="adj1" fmla="val 840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F88CE-E177-4D67-9535-89D631991B82}"/>
              </a:ext>
            </a:extLst>
          </p:cNvPr>
          <p:cNvSpPr txBox="1"/>
          <p:nvPr/>
        </p:nvSpPr>
        <p:spPr>
          <a:xfrm>
            <a:off x="8373804" y="5330255"/>
            <a:ext cx="1348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287164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223572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318148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5573672" y="1988476"/>
            <a:ext cx="122240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요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2235723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318148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365111" y="2923633"/>
            <a:ext cx="167867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방법론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4182511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418251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5142686" y="3929964"/>
            <a:ext cx="21198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자원 산정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9F8D50A-A39D-40BD-9A2B-30678B519409}"/>
              </a:ext>
            </a:extLst>
          </p:cNvPr>
          <p:cNvCxnSpPr>
            <a:cxnSpLocks/>
          </p:cNvCxnSpPr>
          <p:nvPr/>
        </p:nvCxnSpPr>
        <p:spPr>
          <a:xfrm rot="10800000">
            <a:off x="3900" y="5183541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355A8A-8077-4027-8875-88AAE7DB24D7}"/>
              </a:ext>
            </a:extLst>
          </p:cNvPr>
          <p:cNvCxnSpPr>
            <a:cxnSpLocks/>
          </p:cNvCxnSpPr>
          <p:nvPr/>
        </p:nvCxnSpPr>
        <p:spPr>
          <a:xfrm>
            <a:off x="8595900" y="518354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5E8986-B4A8-490A-8A2A-AB4CCFD5E27A}"/>
              </a:ext>
            </a:extLst>
          </p:cNvPr>
          <p:cNvSpPr/>
          <p:nvPr/>
        </p:nvSpPr>
        <p:spPr>
          <a:xfrm>
            <a:off x="5142686" y="4936294"/>
            <a:ext cx="21198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네비게이션 모드</a:t>
            </a:r>
            <a:endParaRPr lang="en-US" altLang="ko-KR" sz="1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FEE5E3-E797-483F-96BD-9958F1747DD1}"/>
              </a:ext>
            </a:extLst>
          </p:cNvPr>
          <p:cNvCxnSpPr>
            <a:cxnSpLocks/>
          </p:cNvCxnSpPr>
          <p:nvPr/>
        </p:nvCxnSpPr>
        <p:spPr>
          <a:xfrm flipV="1">
            <a:off x="7420927" y="1655253"/>
            <a:ext cx="789819" cy="410698"/>
          </a:xfrm>
          <a:prstGeom prst="bentConnector3">
            <a:avLst>
              <a:gd name="adj1" fmla="val 774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7CEBE-A4E1-4CA8-82E8-8D23701584D6}"/>
              </a:ext>
            </a:extLst>
          </p:cNvPr>
          <p:cNvSpPr txBox="1"/>
          <p:nvPr/>
        </p:nvSpPr>
        <p:spPr>
          <a:xfrm>
            <a:off x="8210746" y="1496832"/>
            <a:ext cx="2488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감지 알림 팝업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2F475A3-007D-495F-831C-2CF2DB635CC3}"/>
              </a:ext>
            </a:extLst>
          </p:cNvPr>
          <p:cNvCxnSpPr>
            <a:cxnSpLocks/>
          </p:cNvCxnSpPr>
          <p:nvPr/>
        </p:nvCxnSpPr>
        <p:spPr>
          <a:xfrm rot="10800000">
            <a:off x="3114575" y="3124200"/>
            <a:ext cx="1735757" cy="1066801"/>
          </a:xfrm>
          <a:prstGeom prst="bentConnector3">
            <a:avLst>
              <a:gd name="adj1" fmla="val 842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01950B-71E7-4458-8DEC-4FAB930B710B}"/>
              </a:ext>
            </a:extLst>
          </p:cNvPr>
          <p:cNvSpPr txBox="1"/>
          <p:nvPr/>
        </p:nvSpPr>
        <p:spPr>
          <a:xfrm>
            <a:off x="1517715" y="2946089"/>
            <a:ext cx="1596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네비게이션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A48D5-75C9-4042-B6C4-E6CEA54D2B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00" y="1332000"/>
            <a:ext cx="2782800" cy="51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9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8142E52-FA6A-48A2-8FF5-AB130462F16C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1" y="3416430"/>
            <a:ext cx="961946" cy="777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A759A1-3604-406C-A9B3-3899C21F3B3C}"/>
              </a:ext>
            </a:extLst>
          </p:cNvPr>
          <p:cNvSpPr txBox="1"/>
          <p:nvPr/>
        </p:nvSpPr>
        <p:spPr>
          <a:xfrm>
            <a:off x="7990998" y="4269480"/>
            <a:ext cx="114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소리 분류</a:t>
            </a:r>
            <a:endParaRPr lang="en-US" altLang="ko-KR" sz="1000" dirty="0"/>
          </a:p>
          <a:p>
            <a:pPr algn="ctr"/>
            <a:r>
              <a:rPr lang="ko-KR" altLang="en-US" sz="1000" dirty="0"/>
              <a:t>딥러닝 모델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27D864-B941-49CE-BE5E-3001F0A667FF}"/>
              </a:ext>
            </a:extLst>
          </p:cNvPr>
          <p:cNvSpPr/>
          <p:nvPr/>
        </p:nvSpPr>
        <p:spPr>
          <a:xfrm>
            <a:off x="1768669" y="1555364"/>
            <a:ext cx="5330331" cy="2769135"/>
          </a:xfrm>
          <a:prstGeom prst="rect">
            <a:avLst/>
          </a:prstGeom>
          <a:noFill/>
          <a:ln w="28575">
            <a:solidFill>
              <a:srgbClr val="40A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899115-B70F-41E7-9A51-E26385BE888D}"/>
              </a:ext>
            </a:extLst>
          </p:cNvPr>
          <p:cNvSpPr/>
          <p:nvPr/>
        </p:nvSpPr>
        <p:spPr>
          <a:xfrm>
            <a:off x="6014918" y="3942798"/>
            <a:ext cx="1081104" cy="381701"/>
          </a:xfrm>
          <a:prstGeom prst="rect">
            <a:avLst/>
          </a:prstGeom>
          <a:noFill/>
          <a:ln w="28575">
            <a:solidFill>
              <a:srgbClr val="40A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40A67E"/>
                </a:solidFill>
              </a:rPr>
              <a:t>안드로이드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D180661-BBBA-4722-97D1-4A784A2C3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19" y="1828716"/>
            <a:ext cx="1838414" cy="1223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79AA294-5C88-4561-BE20-879CE1AF2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9633" y="4679363"/>
            <a:ext cx="1784890" cy="226710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EF9356-EE84-4A76-8469-3E4ED1D64458}"/>
              </a:ext>
            </a:extLst>
          </p:cNvPr>
          <p:cNvSpPr/>
          <p:nvPr/>
        </p:nvSpPr>
        <p:spPr>
          <a:xfrm>
            <a:off x="1768669" y="5205364"/>
            <a:ext cx="3491641" cy="1298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C2FFB4-1CCC-4F62-8DF8-483D51C8772C}"/>
              </a:ext>
            </a:extLst>
          </p:cNvPr>
          <p:cNvSpPr/>
          <p:nvPr/>
        </p:nvSpPr>
        <p:spPr>
          <a:xfrm>
            <a:off x="4295661" y="6142418"/>
            <a:ext cx="960354" cy="3616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</a:rPr>
              <a:t>스마트워치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B5550F8-22A4-408A-8DED-EC8489DFFF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1" y="5296352"/>
            <a:ext cx="961945" cy="718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1A8A08-ECF2-480C-9B9B-4FA497299EBA}"/>
              </a:ext>
            </a:extLst>
          </p:cNvPr>
          <p:cNvSpPr/>
          <p:nvPr/>
        </p:nvSpPr>
        <p:spPr>
          <a:xfrm>
            <a:off x="7837953" y="1555364"/>
            <a:ext cx="2460396" cy="1429992"/>
          </a:xfrm>
          <a:prstGeom prst="rect">
            <a:avLst/>
          </a:prstGeom>
          <a:noFill/>
          <a:ln w="28575">
            <a:solidFill>
              <a:srgbClr val="FFD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63C3-1DCB-43C5-8823-2FF0336E943C}"/>
              </a:ext>
            </a:extLst>
          </p:cNvPr>
          <p:cNvSpPr/>
          <p:nvPr/>
        </p:nvSpPr>
        <p:spPr>
          <a:xfrm>
            <a:off x="9797003" y="2698469"/>
            <a:ext cx="492773" cy="286886"/>
          </a:xfrm>
          <a:prstGeom prst="rect">
            <a:avLst/>
          </a:prstGeom>
          <a:noFill/>
          <a:ln w="28575">
            <a:solidFill>
              <a:srgbClr val="FFD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DB1C"/>
                </a:solidFill>
              </a:rPr>
              <a:t>S3</a:t>
            </a:r>
            <a:endParaRPr lang="ko-KR" altLang="en-US" sz="1050" b="1" dirty="0">
              <a:solidFill>
                <a:srgbClr val="FFDB1C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7EEC07C-B8AF-4BDD-A104-4724DFF51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46" y="1700219"/>
            <a:ext cx="961945" cy="638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2891C5-2124-42CB-B383-0391C7BC0C67}"/>
              </a:ext>
            </a:extLst>
          </p:cNvPr>
          <p:cNvSpPr/>
          <p:nvPr/>
        </p:nvSpPr>
        <p:spPr>
          <a:xfrm>
            <a:off x="7829380" y="3273399"/>
            <a:ext cx="2460396" cy="1429992"/>
          </a:xfrm>
          <a:prstGeom prst="rect">
            <a:avLst/>
          </a:prstGeom>
          <a:noFill/>
          <a:ln w="28575">
            <a:solidFill>
              <a:srgbClr val="698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6880A2-E5E1-45EC-A592-80707120F6E9}"/>
              </a:ext>
            </a:extLst>
          </p:cNvPr>
          <p:cNvSpPr/>
          <p:nvPr/>
        </p:nvSpPr>
        <p:spPr>
          <a:xfrm>
            <a:off x="9570010" y="4392891"/>
            <a:ext cx="713000" cy="310499"/>
          </a:xfrm>
          <a:prstGeom prst="rect">
            <a:avLst/>
          </a:prstGeom>
          <a:noFill/>
          <a:ln w="28575">
            <a:solidFill>
              <a:srgbClr val="698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6988D8"/>
                </a:solidFill>
              </a:rPr>
              <a:t>Hosting</a:t>
            </a:r>
            <a:endParaRPr lang="ko-KR" altLang="en-US" sz="1050" b="1" dirty="0">
              <a:solidFill>
                <a:srgbClr val="6988D8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7A4F24-4DCF-4624-B948-0FF480B41795}"/>
              </a:ext>
            </a:extLst>
          </p:cNvPr>
          <p:cNvSpPr/>
          <p:nvPr/>
        </p:nvSpPr>
        <p:spPr>
          <a:xfrm>
            <a:off x="9797003" y="6205362"/>
            <a:ext cx="492773" cy="298715"/>
          </a:xfrm>
          <a:prstGeom prst="rect">
            <a:avLst/>
          </a:prstGeom>
          <a:noFill/>
          <a:ln w="28575">
            <a:solidFill>
              <a:srgbClr val="FF9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9150"/>
                </a:solidFill>
              </a:rPr>
              <a:t>DB</a:t>
            </a:r>
            <a:endParaRPr lang="ko-KR" altLang="en-US" sz="1050" b="1" dirty="0">
              <a:solidFill>
                <a:srgbClr val="FF915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AE79C4-70CE-4707-97A2-2F32CFD581F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FED71AB-92E1-455B-B969-BB31BC9A7CBA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D55CF3-8931-48D5-8955-6981DE308F54}"/>
              </a:ext>
            </a:extLst>
          </p:cNvPr>
          <p:cNvSpPr txBox="1"/>
          <p:nvPr/>
        </p:nvSpPr>
        <p:spPr>
          <a:xfrm>
            <a:off x="8041057" y="6177084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러닝 결과 저장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EEF5B4-9CF9-44D3-8719-9DD155EE4A10}"/>
              </a:ext>
            </a:extLst>
          </p:cNvPr>
          <p:cNvSpPr txBox="1"/>
          <p:nvPr/>
        </p:nvSpPr>
        <p:spPr>
          <a:xfrm>
            <a:off x="8041057" y="2529065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소리 파일 저장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F7FD7D-8C71-4381-BB08-86A6F3AFB450}"/>
              </a:ext>
            </a:extLst>
          </p:cNvPr>
          <p:cNvSpPr/>
          <p:nvPr/>
        </p:nvSpPr>
        <p:spPr>
          <a:xfrm>
            <a:off x="2613916" y="3323927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푸쉬</a:t>
            </a:r>
            <a:r>
              <a:rPr lang="ko-KR" altLang="en-US" sz="1200" dirty="0"/>
              <a:t> 알림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4DB3F4-D072-473E-8224-34018EA779E8}"/>
              </a:ext>
            </a:extLst>
          </p:cNvPr>
          <p:cNvSpPr/>
          <p:nvPr/>
        </p:nvSpPr>
        <p:spPr>
          <a:xfrm>
            <a:off x="5367148" y="3323928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wav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알고리즘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BAFCE-DD4D-4DEA-9D51-DA107B27055C}"/>
              </a:ext>
            </a:extLst>
          </p:cNvPr>
          <p:cNvSpPr/>
          <p:nvPr/>
        </p:nvSpPr>
        <p:spPr>
          <a:xfrm>
            <a:off x="4606095" y="1845002"/>
            <a:ext cx="2284904" cy="1025156"/>
          </a:xfrm>
          <a:prstGeom prst="rect">
            <a:avLst/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D48430-345A-4F28-80A1-6D849B752DEF}"/>
              </a:ext>
            </a:extLst>
          </p:cNvPr>
          <p:cNvSpPr/>
          <p:nvPr/>
        </p:nvSpPr>
        <p:spPr>
          <a:xfrm>
            <a:off x="5434948" y="2613515"/>
            <a:ext cx="1454597" cy="249729"/>
          </a:xfrm>
          <a:prstGeom prst="rect">
            <a:avLst/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rgbClr val="C5E0B4"/>
                </a:solidFill>
              </a:rPr>
              <a:t>Foreground </a:t>
            </a:r>
            <a:r>
              <a:rPr lang="ko-KR" altLang="en-US" sz="1050" b="1" dirty="0">
                <a:solidFill>
                  <a:srgbClr val="C5E0B4"/>
                </a:solidFill>
              </a:rPr>
              <a:t>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04B41F-0E7A-4399-B0FB-0BAEC24967DB}"/>
              </a:ext>
            </a:extLst>
          </p:cNvPr>
          <p:cNvSpPr/>
          <p:nvPr/>
        </p:nvSpPr>
        <p:spPr>
          <a:xfrm>
            <a:off x="3990532" y="3325574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네비게이션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6A125D0-9020-454E-B604-6A1836DC4F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16" y="1960228"/>
            <a:ext cx="977668" cy="589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68BF9F8-B670-49BE-A168-76ED34090BEF}"/>
              </a:ext>
            </a:extLst>
          </p:cNvPr>
          <p:cNvSpPr txBox="1"/>
          <p:nvPr/>
        </p:nvSpPr>
        <p:spPr>
          <a:xfrm>
            <a:off x="5722073" y="2207444"/>
            <a:ext cx="1263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데시벨</a:t>
            </a:r>
            <a:r>
              <a:rPr lang="en-US" altLang="ko-KR" sz="1050" dirty="0"/>
              <a:t> </a:t>
            </a:r>
            <a:r>
              <a:rPr lang="ko-KR" altLang="en-US" sz="1050" dirty="0"/>
              <a:t>알고리즘</a:t>
            </a:r>
          </a:p>
          <a:p>
            <a:endParaRPr lang="ko-KR" altLang="en-US" sz="105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51C73B7-5CAD-436D-8470-8C9BEBA9D2F8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 flipV="1">
            <a:off x="6374206" y="2019326"/>
            <a:ext cx="1674440" cy="1540570"/>
          </a:xfrm>
          <a:prstGeom prst="bentConnector3">
            <a:avLst>
              <a:gd name="adj1" fmla="val 640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07AEADB-5E42-4FC3-80E3-DC469B8F20D6}"/>
              </a:ext>
            </a:extLst>
          </p:cNvPr>
          <p:cNvSpPr/>
          <p:nvPr/>
        </p:nvSpPr>
        <p:spPr>
          <a:xfrm>
            <a:off x="7837953" y="5074086"/>
            <a:ext cx="2460396" cy="1429992"/>
          </a:xfrm>
          <a:prstGeom prst="rect">
            <a:avLst/>
          </a:prstGeom>
          <a:noFill/>
          <a:ln w="28575">
            <a:solidFill>
              <a:srgbClr val="FF9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8CD2FE8-DBC4-4E21-8157-DCC317A6E9AC}"/>
              </a:ext>
            </a:extLst>
          </p:cNvPr>
          <p:cNvCxnSpPr>
            <a:cxnSpLocks/>
          </p:cNvCxnSpPr>
          <p:nvPr/>
        </p:nvCxnSpPr>
        <p:spPr>
          <a:xfrm>
            <a:off x="3117445" y="3835797"/>
            <a:ext cx="0" cy="1268769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AD8D127-8D26-4036-9E15-2FC19FD9EBD0}"/>
              </a:ext>
            </a:extLst>
          </p:cNvPr>
          <p:cNvCxnSpPr>
            <a:cxnSpLocks/>
          </p:cNvCxnSpPr>
          <p:nvPr/>
        </p:nvCxnSpPr>
        <p:spPr>
          <a:xfrm flipV="1">
            <a:off x="4806097" y="2901831"/>
            <a:ext cx="0" cy="391617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D56FA-61F4-4387-B822-8C08ABB44EBA}"/>
              </a:ext>
            </a:extLst>
          </p:cNvPr>
          <p:cNvCxnSpPr>
            <a:cxnSpLocks/>
          </p:cNvCxnSpPr>
          <p:nvPr/>
        </p:nvCxnSpPr>
        <p:spPr>
          <a:xfrm>
            <a:off x="5811937" y="2901831"/>
            <a:ext cx="0" cy="391617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300DC3C-0423-4B5C-B640-8ECEC2C6FDB6}"/>
              </a:ext>
            </a:extLst>
          </p:cNvPr>
          <p:cNvSpPr txBox="1"/>
          <p:nvPr/>
        </p:nvSpPr>
        <p:spPr>
          <a:xfrm>
            <a:off x="5953958" y="2985355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데시벨 </a:t>
            </a:r>
            <a:r>
              <a:rPr lang="en-US" altLang="ko-KR" sz="800" dirty="0"/>
              <a:t>&gt; 80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2C33D0-C31C-451D-ABCF-61D01A578CD7}"/>
              </a:ext>
            </a:extLst>
          </p:cNvPr>
          <p:cNvSpPr txBox="1"/>
          <p:nvPr/>
        </p:nvSpPr>
        <p:spPr>
          <a:xfrm>
            <a:off x="7147568" y="1742794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wav </a:t>
            </a:r>
            <a:r>
              <a:rPr lang="ko-KR" altLang="en-US" sz="800" dirty="0"/>
              <a:t>업로드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97427F6-59EC-4935-95AB-CF1A97BA98D0}"/>
              </a:ext>
            </a:extLst>
          </p:cNvPr>
          <p:cNvCxnSpPr>
            <a:cxnSpLocks/>
          </p:cNvCxnSpPr>
          <p:nvPr/>
        </p:nvCxnSpPr>
        <p:spPr>
          <a:xfrm flipH="1">
            <a:off x="7192163" y="1669696"/>
            <a:ext cx="542137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9234206-08AC-4969-9D60-0AE83384727B}"/>
              </a:ext>
            </a:extLst>
          </p:cNvPr>
          <p:cNvSpPr txBox="1"/>
          <p:nvPr/>
        </p:nvSpPr>
        <p:spPr>
          <a:xfrm>
            <a:off x="3886701" y="5596126"/>
            <a:ext cx="147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진동</a:t>
            </a:r>
            <a:r>
              <a:rPr lang="en-US" altLang="ko-KR" sz="1000" dirty="0"/>
              <a:t> </a:t>
            </a:r>
            <a:r>
              <a:rPr lang="ko-KR" altLang="en-US" sz="1000" dirty="0"/>
              <a:t>및 </a:t>
            </a:r>
            <a:r>
              <a:rPr lang="ko-KR" altLang="en-US" sz="1000" dirty="0" err="1"/>
              <a:t>푸쉬</a:t>
            </a:r>
            <a:r>
              <a:rPr lang="ko-KR" altLang="en-US" sz="1000" dirty="0"/>
              <a:t> 알림</a:t>
            </a:r>
            <a:endParaRPr lang="en-US" altLang="ko-KR" sz="1000" dirty="0"/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536B62B-F1B4-4971-8282-2621BCF0B3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1658" y="4471170"/>
            <a:ext cx="1464582" cy="1232199"/>
          </a:xfrm>
          <a:prstGeom prst="bentConnector3">
            <a:avLst>
              <a:gd name="adj1" fmla="val 99947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FC4756E-C3B2-46C5-959F-8992ED0FCB25}"/>
              </a:ext>
            </a:extLst>
          </p:cNvPr>
          <p:cNvCxnSpPr>
            <a:cxnSpLocks/>
          </p:cNvCxnSpPr>
          <p:nvPr/>
        </p:nvCxnSpPr>
        <p:spPr>
          <a:xfrm>
            <a:off x="9061095" y="4730115"/>
            <a:ext cx="0" cy="2987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C844A9C-1D16-4F4B-9FE1-B32FC66732F8}"/>
              </a:ext>
            </a:extLst>
          </p:cNvPr>
          <p:cNvSpPr txBox="1"/>
          <p:nvPr/>
        </p:nvSpPr>
        <p:spPr>
          <a:xfrm>
            <a:off x="6733782" y="5027410"/>
            <a:ext cx="1389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호스팅 연결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9D3DC8-EA4A-4B06-ACAE-3421DB156DB1}"/>
              </a:ext>
            </a:extLst>
          </p:cNvPr>
          <p:cNvSpPr txBox="1"/>
          <p:nvPr/>
        </p:nvSpPr>
        <p:spPr>
          <a:xfrm>
            <a:off x="8166412" y="4787358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 통신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F78656-8D65-480C-AF9D-B527767944CD}"/>
              </a:ext>
            </a:extLst>
          </p:cNvPr>
          <p:cNvSpPr txBox="1"/>
          <p:nvPr/>
        </p:nvSpPr>
        <p:spPr>
          <a:xfrm>
            <a:off x="7147568" y="1384143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완료 </a:t>
            </a:r>
            <a:r>
              <a:rPr lang="ko-KR" altLang="en-US" sz="800" dirty="0" err="1"/>
              <a:t>콜백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84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7CE06-A794-4375-93B1-D6207B639D57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화면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8FC074-5E18-4938-87D9-9939F616F0DA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06EB068-88A2-446E-9BB9-AF5BFD6D2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1" y="1466193"/>
            <a:ext cx="2092743" cy="430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CE6DAD-A5A1-4A4E-B5DF-AC334B350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1" y="1466193"/>
            <a:ext cx="2092744" cy="430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CC04BA-6DF9-48E0-A287-4244F51A2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92" y="1466193"/>
            <a:ext cx="2092421" cy="43013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566BE6-6BC5-449B-85FC-25CC9401D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11" y="1466193"/>
            <a:ext cx="2092744" cy="430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E29B20-BAAA-43E4-A300-6F0020612C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13" y="3100541"/>
            <a:ext cx="298078" cy="3284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1FDBE7-6B49-472A-AADD-180388F248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83" y="3100541"/>
            <a:ext cx="298078" cy="328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CDDA7A-2DEB-474B-A851-F839537B05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04" y="3100541"/>
            <a:ext cx="298078" cy="3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0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2513438"/>
            <a:ext cx="121881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/>
              <a:t>감사합니다</a:t>
            </a:r>
            <a:endParaRPr lang="en-US" altLang="ko-KR" sz="3600" b="1" i="1" kern="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561116" y="3618028"/>
            <a:ext cx="1069768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T.C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73782" y="-137998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743231" y="1440139"/>
            <a:ext cx="32726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신규 등록 장애인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417921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1" name="그룹 70"/>
          <p:cNvGrpSpPr/>
          <p:nvPr/>
        </p:nvGrpSpPr>
        <p:grpSpPr>
          <a:xfrm>
            <a:off x="5646730" y="1440139"/>
            <a:ext cx="955504" cy="440564"/>
            <a:chOff x="1207853" y="4673413"/>
            <a:chExt cx="955504" cy="440564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이등변 삼각형 73"/>
            <p:cNvSpPr/>
            <p:nvPr/>
          </p:nvSpPr>
          <p:spPr>
            <a:xfrm flipV="1">
              <a:off x="1640304" y="4889355"/>
              <a:ext cx="90601" cy="224622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207853" y="4673413"/>
              <a:ext cx="955504" cy="29067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신규 등록 장애인중 가장 많은 비중을 나타낸 장애유형은 청각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(39.3%),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지체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(15%),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뇌병변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(14.6%)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장애 순으로 나타났다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100" dirty="0">
                <a:hlinkClick r:id="rId3"/>
              </a:rPr>
              <a:t>http://www.datasom.co.kr/news/articleView.html?idxno=105467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830058" y="2000816"/>
            <a:ext cx="588849" cy="3385996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청각장애인 위험 감지 시스템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17726893" flipH="1">
            <a:off x="8927523" y="1273177"/>
            <a:ext cx="792000" cy="1658088"/>
            <a:chOff x="5525713" y="3381918"/>
            <a:chExt cx="792000" cy="1658088"/>
          </a:xfrm>
        </p:grpSpPr>
        <p:sp>
          <p:nvSpPr>
            <p:cNvPr id="11" name="타원 1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3" name="직선 연결선 12"/>
            <p:cNvCxnSpPr>
              <a:stCxn id="14" idx="4"/>
              <a:endCxn id="1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8951630" flipH="1">
            <a:off x="7698357" y="2815579"/>
            <a:ext cx="792000" cy="1658088"/>
            <a:chOff x="5525713" y="3381918"/>
            <a:chExt cx="792000" cy="1658088"/>
          </a:xfrm>
        </p:grpSpPr>
        <p:sp>
          <p:nvSpPr>
            <p:cNvPr id="17" name="타원 16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8" name="직선 연결선 17"/>
            <p:cNvCxnSpPr>
              <a:stCxn id="19" idx="4"/>
              <a:endCxn id="1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2390160">
            <a:off x="3506491" y="2864149"/>
            <a:ext cx="792000" cy="1658088"/>
            <a:chOff x="5525713" y="3381918"/>
            <a:chExt cx="792000" cy="1658088"/>
          </a:xfrm>
        </p:grpSpPr>
        <p:sp>
          <p:nvSpPr>
            <p:cNvPr id="30" name="타원 2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1" name="직선 연결선 30"/>
            <p:cNvCxnSpPr>
              <a:stCxn id="32" idx="4"/>
              <a:endCxn id="3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598283" y="3381918"/>
            <a:ext cx="792000" cy="1658088"/>
            <a:chOff x="5525713" y="3381918"/>
            <a:chExt cx="792000" cy="1658088"/>
          </a:xfrm>
        </p:grpSpPr>
        <p:sp>
          <p:nvSpPr>
            <p:cNvPr id="34" name="타원 33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5" name="직선 연결선 34"/>
            <p:cNvCxnSpPr>
              <a:stCxn id="36" idx="4"/>
              <a:endCxn id="34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3859072" y="972187"/>
            <a:ext cx="4268075" cy="1984310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39BD3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기획의도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grpSp>
        <p:nvGrpSpPr>
          <p:cNvPr id="38" name="Group 20"/>
          <p:cNvGrpSpPr>
            <a:grpSpLocks noChangeAspect="1"/>
          </p:cNvGrpSpPr>
          <p:nvPr/>
        </p:nvGrpSpPr>
        <p:grpSpPr bwMode="auto">
          <a:xfrm>
            <a:off x="5844222" y="4399978"/>
            <a:ext cx="287796" cy="392567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916882" y="5152428"/>
            <a:ext cx="195737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운전자의 안전한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이동권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확보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3424838" y="3840986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2105525" y="226690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53022" y="4565533"/>
            <a:ext cx="226007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길 건너던 청각장애인   교통사고 숨져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3801" y="2904828"/>
            <a:ext cx="2487529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불이야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소리쳐도 못피하는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20986" y="4494954"/>
            <a:ext cx="19573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위험 감지 특성화 필요성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53621" y="2678458"/>
            <a:ext cx="220562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산불 재난방송 보면서 가슴이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타들어갔다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3730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28533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1975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10981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02205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9FBC4F-76FC-4BC4-830B-FA253720CEA7}"/>
              </a:ext>
            </a:extLst>
          </p:cNvPr>
          <p:cNvGrpSpPr/>
          <p:nvPr/>
        </p:nvGrpSpPr>
        <p:grpSpPr>
          <a:xfrm rot="374968">
            <a:off x="1743093" y="1781542"/>
            <a:ext cx="1658088" cy="956357"/>
            <a:chOff x="1743093" y="1781542"/>
            <a:chExt cx="1658088" cy="956357"/>
          </a:xfrm>
        </p:grpSpPr>
        <p:grpSp>
          <p:nvGrpSpPr>
            <p:cNvPr id="20" name="그룹 19"/>
            <p:cNvGrpSpPr/>
            <p:nvPr/>
          </p:nvGrpSpPr>
          <p:grpSpPr>
            <a:xfrm rot="3191439">
              <a:off x="2176137" y="1348498"/>
              <a:ext cx="792000" cy="1658088"/>
              <a:chOff x="5525713" y="3381918"/>
              <a:chExt cx="792000" cy="1658088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5525713" y="4248006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39BD3D"/>
                </a:solidFill>
              </a:ln>
              <a:effectLst>
                <a:outerShdw blurRad="139700" dist="114300" sx="102000" sy="102000" algn="ctr" rotWithShape="0">
                  <a:prstClr val="black">
                    <a:alpha val="5000"/>
                  </a:prst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50" b="1" dirty="0">
                    <a:solidFill>
                      <a:srgbClr val="02EAEF"/>
                    </a:solidFill>
                  </a:rPr>
                  <a:t> </a:t>
                </a:r>
              </a:p>
            </p:txBody>
          </p:sp>
          <p:cxnSp>
            <p:nvCxnSpPr>
              <p:cNvPr id="22" name="직선 연결선 21"/>
              <p:cNvCxnSpPr>
                <a:stCxn id="28" idx="4"/>
                <a:endCxn id="21" idx="0"/>
              </p:cNvCxnSpPr>
              <p:nvPr/>
            </p:nvCxnSpPr>
            <p:spPr>
              <a:xfrm>
                <a:off x="5915550" y="3658988"/>
                <a:ext cx="6163" cy="589018"/>
              </a:xfrm>
              <a:prstGeom prst="line">
                <a:avLst/>
              </a:prstGeom>
              <a:ln>
                <a:solidFill>
                  <a:srgbClr val="39BD3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5777015" y="3381918"/>
                <a:ext cx="277070" cy="277070"/>
              </a:xfrm>
              <a:prstGeom prst="ellipse">
                <a:avLst/>
              </a:prstGeom>
              <a:solidFill>
                <a:srgbClr val="39BD3D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26" name="Picture 2" descr="불 일러스트 ai 무료다운로드 free fire illustration - Urbanbrush">
              <a:extLst>
                <a:ext uri="{FF2B5EF4-FFF2-40B4-BE49-F238E27FC236}">
                  <a16:creationId xmlns:a16="http://schemas.microsoft.com/office/drawing/2014/main" id="{C220C3EA-D29A-4C7A-B878-3ABEFB962E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1" t="15828" r="22875" b="12996"/>
            <a:stretch/>
          </p:blipFill>
          <p:spPr bwMode="auto">
            <a:xfrm>
              <a:off x="1998358" y="2158206"/>
              <a:ext cx="429742" cy="579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8C426-5315-40D2-A78F-1D33D16FBE39}"/>
              </a:ext>
            </a:extLst>
          </p:cNvPr>
          <p:cNvSpPr/>
          <p:nvPr/>
        </p:nvSpPr>
        <p:spPr>
          <a:xfrm>
            <a:off x="414951" y="3563987"/>
            <a:ext cx="18804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https://www.cctoday.co.kr/news/articleView.html?idxno=2074577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981BF-AAD2-4921-AF96-BEF6FA19A1CE}"/>
              </a:ext>
            </a:extLst>
          </p:cNvPr>
          <p:cNvSpPr/>
          <p:nvPr/>
        </p:nvSpPr>
        <p:spPr>
          <a:xfrm>
            <a:off x="2731705" y="5200826"/>
            <a:ext cx="15027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http://www.cbinews.co.kr/news/articleView.html?idxno=18974</a:t>
            </a:r>
            <a:endParaRPr lang="ko-KR" altLang="en-US" sz="1000" dirty="0"/>
          </a:p>
        </p:txBody>
      </p:sp>
      <p:pic>
        <p:nvPicPr>
          <p:cNvPr id="1030" name="Picture 6" descr="gigoo2115 인쇄하기 시사경남 남해고속도로 승용차·트럭 4중 추돌…1 ...">
            <a:extLst>
              <a:ext uri="{FF2B5EF4-FFF2-40B4-BE49-F238E27FC236}">
                <a16:creationId xmlns:a16="http://schemas.microsoft.com/office/drawing/2014/main" id="{2F5D33F7-6A2E-4A15-A86A-0DF783A8C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" t="13556" r="-642" b="17983"/>
          <a:stretch/>
        </p:blipFill>
        <p:spPr bwMode="auto">
          <a:xfrm>
            <a:off x="3393454" y="3749884"/>
            <a:ext cx="526121" cy="5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C4DB77D3-FF67-4FA9-A42E-E1828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67" y="4194490"/>
            <a:ext cx="2263324" cy="8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B1E080-9CB5-4D29-A94C-E4B6E9BFA309}"/>
              </a:ext>
            </a:extLst>
          </p:cNvPr>
          <p:cNvSpPr/>
          <p:nvPr/>
        </p:nvSpPr>
        <p:spPr>
          <a:xfrm>
            <a:off x="4721345" y="5817103"/>
            <a:ext cx="2489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7"/>
              </a:rPr>
              <a:t>https://www.news1.kr/articles/?1831947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4A4BF-62AC-491D-ABD2-6A5CBEF42E04}"/>
              </a:ext>
            </a:extLst>
          </p:cNvPr>
          <p:cNvSpPr/>
          <p:nvPr/>
        </p:nvSpPr>
        <p:spPr>
          <a:xfrm>
            <a:off x="8035728" y="5284021"/>
            <a:ext cx="234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8"/>
              </a:rPr>
              <a:t>http://www.ablenews.co.kr/News/NewsContent.aspx?CategoryCode=0006&amp;NewsCode=000620191202091610621654</a:t>
            </a:r>
            <a:endParaRPr lang="ko-KR" altLang="en-US" sz="1000" dirty="0"/>
          </a:p>
        </p:txBody>
      </p:sp>
      <p:pic>
        <p:nvPicPr>
          <p:cNvPr id="1036" name="Picture 12" descr="조심 안전 경고 - Pixabay의 무료 이미지">
            <a:extLst>
              <a:ext uri="{FF2B5EF4-FFF2-40B4-BE49-F238E27FC236}">
                <a16:creationId xmlns:a16="http://schemas.microsoft.com/office/drawing/2014/main" id="{DBB9F1B2-50DB-4B4D-BC9C-0010CB7C2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10600" r="7079" b="11914"/>
          <a:stretch/>
        </p:blipFill>
        <p:spPr bwMode="auto">
          <a:xfrm>
            <a:off x="8120986" y="3696513"/>
            <a:ext cx="538993" cy="4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FC7051-CB96-464E-A3C6-DEA65139D3E9}"/>
              </a:ext>
            </a:extLst>
          </p:cNvPr>
          <p:cNvSpPr/>
          <p:nvPr/>
        </p:nvSpPr>
        <p:spPr>
          <a:xfrm>
            <a:off x="9853621" y="3758190"/>
            <a:ext cx="22600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10"/>
              </a:rPr>
              <a:t>http://www.mediatoday.co.kr/news/articleView.html?mod=news&amp;act=articleView&amp;idxno=147750</a:t>
            </a:r>
            <a:endParaRPr lang="ko-KR" altLang="en-US" sz="1000" dirty="0"/>
          </a:p>
        </p:txBody>
      </p:sp>
      <p:pic>
        <p:nvPicPr>
          <p:cNvPr id="1038" name="Picture 14" descr="산불조심 포스터 일러스트 ai 무료파일 - Urbanbrush">
            <a:extLst>
              <a:ext uri="{FF2B5EF4-FFF2-40B4-BE49-F238E27FC236}">
                <a16:creationId xmlns:a16="http://schemas.microsoft.com/office/drawing/2014/main" id="{AB3AD93D-1726-406A-900B-FE574067A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4" t="6434" r="13961" b="36388"/>
          <a:stretch/>
        </p:blipFill>
        <p:spPr bwMode="auto">
          <a:xfrm>
            <a:off x="9398811" y="2030300"/>
            <a:ext cx="590203" cy="46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8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60C03C-289D-42E7-95D4-CD40CEBF905D}"/>
              </a:ext>
            </a:extLst>
          </p:cNvPr>
          <p:cNvSpPr/>
          <p:nvPr/>
        </p:nvSpPr>
        <p:spPr>
          <a:xfrm>
            <a:off x="201338" y="2005200"/>
            <a:ext cx="312020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 운전자의 안전한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이동권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확보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B29D0D-FC66-4DC3-BC42-F192E463F3F3}"/>
              </a:ext>
            </a:extLst>
          </p:cNvPr>
          <p:cNvSpPr/>
          <p:nvPr/>
        </p:nvSpPr>
        <p:spPr>
          <a:xfrm>
            <a:off x="201336" y="3393312"/>
            <a:ext cx="3037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장애인의 비상 시 대피 능력 향상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1C509-73C4-4C2A-B928-C9C5F9355F21}"/>
              </a:ext>
            </a:extLst>
          </p:cNvPr>
          <p:cNvCxnSpPr/>
          <p:nvPr/>
        </p:nvCxnSpPr>
        <p:spPr>
          <a:xfrm rot="10800000">
            <a:off x="0" y="304778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6C89F7-ECCA-4EFC-9AA6-B0D35BA93210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D5F1D2-89B2-41E6-896D-300667628F04}"/>
              </a:ext>
            </a:extLst>
          </p:cNvPr>
          <p:cNvCxnSpPr/>
          <p:nvPr/>
        </p:nvCxnSpPr>
        <p:spPr>
          <a:xfrm rot="10800000">
            <a:off x="0" y="4435893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322F2-1AC2-4B5C-9CAF-FA93800D92A3}"/>
              </a:ext>
            </a:extLst>
          </p:cNvPr>
          <p:cNvSpPr/>
          <p:nvPr/>
        </p:nvSpPr>
        <p:spPr>
          <a:xfrm>
            <a:off x="8767904" y="2005714"/>
            <a:ext cx="3222757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시스템을 활용하여 청각 장애인들이 보다 사회 서비스 참여에 가능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9F8A2B-68ED-462E-8061-4F07891AB211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66567" y="304741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159A58-689B-4E90-8CA5-D5A3B221A372}"/>
              </a:ext>
            </a:extLst>
          </p:cNvPr>
          <p:cNvCxnSpPr>
            <a:cxnSpLocks/>
          </p:cNvCxnSpPr>
          <p:nvPr/>
        </p:nvCxnSpPr>
        <p:spPr>
          <a:xfrm>
            <a:off x="8566567" y="166106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044D00-62E5-4C2E-891D-322F1F0AA967}"/>
              </a:ext>
            </a:extLst>
          </p:cNvPr>
          <p:cNvSpPr/>
          <p:nvPr/>
        </p:nvSpPr>
        <p:spPr>
          <a:xfrm>
            <a:off x="8770910" y="3392058"/>
            <a:ext cx="297695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관련 기술 발전에 의한 사회적 약자들의 삶의 질 향상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926A59-8CF6-4179-9A3A-53938B038E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69573" y="443375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F5B3EE-7892-4911-875B-898EC79EAC99}"/>
              </a:ext>
            </a:extLst>
          </p:cNvPr>
          <p:cNvCxnSpPr>
            <a:cxnSpLocks/>
          </p:cNvCxnSpPr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C550-D38E-47E3-B876-3ED33F31DEDB}"/>
              </a:ext>
            </a:extLst>
          </p:cNvPr>
          <p:cNvSpPr/>
          <p:nvPr/>
        </p:nvSpPr>
        <p:spPr>
          <a:xfrm>
            <a:off x="201336" y="4781424"/>
            <a:ext cx="320054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장애인의 일상 시 안전 경고음 인지 능력 향상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C0748-4CE3-49A3-BF9D-9CF5ADCDB808}"/>
              </a:ext>
            </a:extLst>
          </p:cNvPr>
          <p:cNvSpPr/>
          <p:nvPr/>
        </p:nvSpPr>
        <p:spPr>
          <a:xfrm>
            <a:off x="8627663" y="4778402"/>
            <a:ext cx="312020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장애인의 보행 시 이동수단에 대한 인지 능력 향상 </a:t>
            </a:r>
            <a:endParaRPr lang="en-US" altLang="ko-KR" sz="14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9F29C2-39DD-4485-8DA5-B5FBABC3ACF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3948" y="5820101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A18C66-32FA-4B4C-9183-D88E474C7E02}"/>
              </a:ext>
            </a:extLst>
          </p:cNvPr>
          <p:cNvSpPr/>
          <p:nvPr/>
        </p:nvSpPr>
        <p:spPr>
          <a:xfrm>
            <a:off x="3075551" y="317837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Ear</a:t>
            </a:r>
            <a:r>
              <a:rPr lang="ko-KR" altLang="en-US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 </a:t>
            </a: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Phone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청각장애인을 위한 딥 러닝 기반 위험 소리 감지 시스템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방법론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9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방법론 결정 및 적용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리스크 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C61A5-5652-4618-9530-5C1EB55BC841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rchimedean spiral.svg">
            <a:extLst>
              <a:ext uri="{FF2B5EF4-FFF2-40B4-BE49-F238E27FC236}">
                <a16:creationId xmlns:a16="http://schemas.microsoft.com/office/drawing/2014/main" id="{0F0B5EAF-63FD-46AF-B185-11FCF5D9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37" y="2433965"/>
            <a:ext cx="4213144" cy="38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962B18-8F79-4806-A676-6E61F7177DC5}"/>
              </a:ext>
            </a:extLst>
          </p:cNvPr>
          <p:cNvSpPr txBox="1"/>
          <p:nvPr/>
        </p:nvSpPr>
        <p:spPr>
          <a:xfrm>
            <a:off x="7724524" y="2533508"/>
            <a:ext cx="28809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설정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(Determine Objective)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계획 수립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 평가 반영한 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EA787-0BC7-49C9-AE65-DA54F47129A5}"/>
              </a:ext>
            </a:extLst>
          </p:cNvPr>
          <p:cNvSpPr txBox="1"/>
          <p:nvPr/>
        </p:nvSpPr>
        <p:spPr>
          <a:xfrm>
            <a:off x="7724524" y="5147637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평가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(Evaluation)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평가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2A4B9-D962-49EF-ABDA-17DD641CF16C}"/>
              </a:ext>
            </a:extLst>
          </p:cNvPr>
          <p:cNvSpPr txBox="1"/>
          <p:nvPr/>
        </p:nvSpPr>
        <p:spPr>
          <a:xfrm>
            <a:off x="1678112" y="5009138"/>
            <a:ext cx="3114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개발과 검증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(Development and Test)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프로토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타입 제작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E42AE-5A0C-4ACE-AC4C-0079720FE7AC}"/>
              </a:ext>
            </a:extLst>
          </p:cNvPr>
          <p:cNvSpPr txBox="1"/>
          <p:nvPr/>
        </p:nvSpPr>
        <p:spPr>
          <a:xfrm>
            <a:off x="1678112" y="2621128"/>
            <a:ext cx="26853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위험 분석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(Risk Analysis)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위험 분석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단계 위험 분석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 반응에 따른 위험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1C213-4319-478D-8E80-3A99BF95A444}"/>
              </a:ext>
            </a:extLst>
          </p:cNvPr>
          <p:cNvSpPr txBox="1"/>
          <p:nvPr/>
        </p:nvSpPr>
        <p:spPr>
          <a:xfrm>
            <a:off x="3990100" y="1586325"/>
            <a:ext cx="422423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나선형 모델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(Spiral Model)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05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2108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자원 산정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808</Words>
  <Application>Microsoft Office PowerPoint</Application>
  <PresentationFormat>와이드스크린</PresentationFormat>
  <Paragraphs>265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HY견고딕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moble</cp:lastModifiedBy>
  <cp:revision>68</cp:revision>
  <dcterms:created xsi:type="dcterms:W3CDTF">2020-05-19T03:44:03Z</dcterms:created>
  <dcterms:modified xsi:type="dcterms:W3CDTF">2020-11-08T12:05:02Z</dcterms:modified>
</cp:coreProperties>
</file>