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21383625" cy="30275213"/>
  <p:notesSz cx="6858000" cy="9144000"/>
  <p:defaultTextStyle>
    <a:defPPr>
      <a:defRPr lang="ko-KR"/>
    </a:defPPr>
    <a:lvl1pPr marL="0" algn="l" defTabSz="2817560" rtl="0" eaLnBrk="1" latinLnBrk="1" hangingPunct="1">
      <a:defRPr sz="5546" kern="1200">
        <a:solidFill>
          <a:schemeClr val="tx1"/>
        </a:solidFill>
        <a:latin typeface="+mn-lt"/>
        <a:ea typeface="+mn-ea"/>
        <a:cs typeface="+mn-cs"/>
      </a:defRPr>
    </a:lvl1pPr>
    <a:lvl2pPr marL="1408781" algn="l" defTabSz="2817560" rtl="0" eaLnBrk="1" latinLnBrk="1" hangingPunct="1">
      <a:defRPr sz="5546" kern="1200">
        <a:solidFill>
          <a:schemeClr val="tx1"/>
        </a:solidFill>
        <a:latin typeface="+mn-lt"/>
        <a:ea typeface="+mn-ea"/>
        <a:cs typeface="+mn-cs"/>
      </a:defRPr>
    </a:lvl2pPr>
    <a:lvl3pPr marL="2817560" algn="l" defTabSz="2817560" rtl="0" eaLnBrk="1" latinLnBrk="1" hangingPunct="1">
      <a:defRPr sz="5546" kern="1200">
        <a:solidFill>
          <a:schemeClr val="tx1"/>
        </a:solidFill>
        <a:latin typeface="+mn-lt"/>
        <a:ea typeface="+mn-ea"/>
        <a:cs typeface="+mn-cs"/>
      </a:defRPr>
    </a:lvl3pPr>
    <a:lvl4pPr marL="4226340" algn="l" defTabSz="2817560" rtl="0" eaLnBrk="1" latinLnBrk="1" hangingPunct="1">
      <a:defRPr sz="5546" kern="1200">
        <a:solidFill>
          <a:schemeClr val="tx1"/>
        </a:solidFill>
        <a:latin typeface="+mn-lt"/>
        <a:ea typeface="+mn-ea"/>
        <a:cs typeface="+mn-cs"/>
      </a:defRPr>
    </a:lvl4pPr>
    <a:lvl5pPr marL="5635121" algn="l" defTabSz="2817560" rtl="0" eaLnBrk="1" latinLnBrk="1" hangingPunct="1">
      <a:defRPr sz="5546" kern="1200">
        <a:solidFill>
          <a:schemeClr val="tx1"/>
        </a:solidFill>
        <a:latin typeface="+mn-lt"/>
        <a:ea typeface="+mn-ea"/>
        <a:cs typeface="+mn-cs"/>
      </a:defRPr>
    </a:lvl5pPr>
    <a:lvl6pPr marL="7043900" algn="l" defTabSz="2817560" rtl="0" eaLnBrk="1" latinLnBrk="1" hangingPunct="1">
      <a:defRPr sz="5546" kern="1200">
        <a:solidFill>
          <a:schemeClr val="tx1"/>
        </a:solidFill>
        <a:latin typeface="+mn-lt"/>
        <a:ea typeface="+mn-ea"/>
        <a:cs typeface="+mn-cs"/>
      </a:defRPr>
    </a:lvl6pPr>
    <a:lvl7pPr marL="8452681" algn="l" defTabSz="2817560" rtl="0" eaLnBrk="1" latinLnBrk="1" hangingPunct="1">
      <a:defRPr sz="5546" kern="1200">
        <a:solidFill>
          <a:schemeClr val="tx1"/>
        </a:solidFill>
        <a:latin typeface="+mn-lt"/>
        <a:ea typeface="+mn-ea"/>
        <a:cs typeface="+mn-cs"/>
      </a:defRPr>
    </a:lvl7pPr>
    <a:lvl8pPr marL="9861459" algn="l" defTabSz="2817560" rtl="0" eaLnBrk="1" latinLnBrk="1" hangingPunct="1">
      <a:defRPr sz="5546" kern="1200">
        <a:solidFill>
          <a:schemeClr val="tx1"/>
        </a:solidFill>
        <a:latin typeface="+mn-lt"/>
        <a:ea typeface="+mn-ea"/>
        <a:cs typeface="+mn-cs"/>
      </a:defRPr>
    </a:lvl8pPr>
    <a:lvl9pPr marL="11270240" algn="l" defTabSz="2817560" rtl="0" eaLnBrk="1" latinLnBrk="1" hangingPunct="1">
      <a:defRPr sz="55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E"/>
    <a:srgbClr val="008CD0"/>
    <a:srgbClr val="004F8F"/>
    <a:srgbClr val="005191"/>
    <a:srgbClr val="0065B8"/>
    <a:srgbClr val="95B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90" y="-4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32588-D029-4E32-8493-35D88097008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91B2C-752A-43FA-9081-508890445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6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17560" rtl="0" eaLnBrk="1" latinLnBrk="1" hangingPunct="1">
      <a:defRPr sz="3697" kern="1200">
        <a:solidFill>
          <a:schemeClr val="tx1"/>
        </a:solidFill>
        <a:latin typeface="+mn-lt"/>
        <a:ea typeface="+mn-ea"/>
        <a:cs typeface="+mn-cs"/>
      </a:defRPr>
    </a:lvl1pPr>
    <a:lvl2pPr marL="1408781" algn="l" defTabSz="2817560" rtl="0" eaLnBrk="1" latinLnBrk="1" hangingPunct="1">
      <a:defRPr sz="3697" kern="1200">
        <a:solidFill>
          <a:schemeClr val="tx1"/>
        </a:solidFill>
        <a:latin typeface="+mn-lt"/>
        <a:ea typeface="+mn-ea"/>
        <a:cs typeface="+mn-cs"/>
      </a:defRPr>
    </a:lvl2pPr>
    <a:lvl3pPr marL="2817560" algn="l" defTabSz="2817560" rtl="0" eaLnBrk="1" latinLnBrk="1" hangingPunct="1">
      <a:defRPr sz="3697" kern="1200">
        <a:solidFill>
          <a:schemeClr val="tx1"/>
        </a:solidFill>
        <a:latin typeface="+mn-lt"/>
        <a:ea typeface="+mn-ea"/>
        <a:cs typeface="+mn-cs"/>
      </a:defRPr>
    </a:lvl3pPr>
    <a:lvl4pPr marL="4226340" algn="l" defTabSz="2817560" rtl="0" eaLnBrk="1" latinLnBrk="1" hangingPunct="1">
      <a:defRPr sz="3697" kern="1200">
        <a:solidFill>
          <a:schemeClr val="tx1"/>
        </a:solidFill>
        <a:latin typeface="+mn-lt"/>
        <a:ea typeface="+mn-ea"/>
        <a:cs typeface="+mn-cs"/>
      </a:defRPr>
    </a:lvl4pPr>
    <a:lvl5pPr marL="5635121" algn="l" defTabSz="2817560" rtl="0" eaLnBrk="1" latinLnBrk="1" hangingPunct="1">
      <a:defRPr sz="3697" kern="1200">
        <a:solidFill>
          <a:schemeClr val="tx1"/>
        </a:solidFill>
        <a:latin typeface="+mn-lt"/>
        <a:ea typeface="+mn-ea"/>
        <a:cs typeface="+mn-cs"/>
      </a:defRPr>
    </a:lvl5pPr>
    <a:lvl6pPr marL="7043900" algn="l" defTabSz="2817560" rtl="0" eaLnBrk="1" latinLnBrk="1" hangingPunct="1">
      <a:defRPr sz="3697" kern="1200">
        <a:solidFill>
          <a:schemeClr val="tx1"/>
        </a:solidFill>
        <a:latin typeface="+mn-lt"/>
        <a:ea typeface="+mn-ea"/>
        <a:cs typeface="+mn-cs"/>
      </a:defRPr>
    </a:lvl6pPr>
    <a:lvl7pPr marL="8452681" algn="l" defTabSz="2817560" rtl="0" eaLnBrk="1" latinLnBrk="1" hangingPunct="1">
      <a:defRPr sz="3697" kern="1200">
        <a:solidFill>
          <a:schemeClr val="tx1"/>
        </a:solidFill>
        <a:latin typeface="+mn-lt"/>
        <a:ea typeface="+mn-ea"/>
        <a:cs typeface="+mn-cs"/>
      </a:defRPr>
    </a:lvl7pPr>
    <a:lvl8pPr marL="9861459" algn="l" defTabSz="2817560" rtl="0" eaLnBrk="1" latinLnBrk="1" hangingPunct="1">
      <a:defRPr sz="3697" kern="1200">
        <a:solidFill>
          <a:schemeClr val="tx1"/>
        </a:solidFill>
        <a:latin typeface="+mn-lt"/>
        <a:ea typeface="+mn-ea"/>
        <a:cs typeface="+mn-cs"/>
      </a:defRPr>
    </a:lvl8pPr>
    <a:lvl9pPr marL="11270240" algn="l" defTabSz="2817560" rtl="0" eaLnBrk="1" latinLnBrk="1" hangingPunct="1">
      <a:defRPr sz="369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6D77-AFF2-4E88-93C4-C5A07776F24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1F3-77EE-4BF2-8A73-43EDA6935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7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6D77-AFF2-4E88-93C4-C5A07776F24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1F3-77EE-4BF2-8A73-43EDA6935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10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6D77-AFF2-4E88-93C4-C5A07776F24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1F3-77EE-4BF2-8A73-43EDA6935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7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6D77-AFF2-4E88-93C4-C5A07776F24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1F3-77EE-4BF2-8A73-43EDA6935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2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6D77-AFF2-4E88-93C4-C5A07776F24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1F3-77EE-4BF2-8A73-43EDA6935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9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6D77-AFF2-4E88-93C4-C5A07776F24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1F3-77EE-4BF2-8A73-43EDA6935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9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6D77-AFF2-4E88-93C4-C5A07776F24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1F3-77EE-4BF2-8A73-43EDA6935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2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6D77-AFF2-4E88-93C4-C5A07776F24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1F3-77EE-4BF2-8A73-43EDA6935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6D77-AFF2-4E88-93C4-C5A07776F24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1F3-77EE-4BF2-8A73-43EDA6935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1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6D77-AFF2-4E88-93C4-C5A07776F24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1F3-77EE-4BF2-8A73-43EDA6935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0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6D77-AFF2-4E88-93C4-C5A07776F24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1F3-77EE-4BF2-8A73-43EDA6935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6D77-AFF2-4E88-93C4-C5A07776F247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81F3-77EE-4BF2-8A73-43EDA6935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8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jpeg"/><Relationship Id="rId22" Type="http://schemas.openxmlformats.org/officeDocument/2006/relationships/image" Target="../media/image2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3609DF-BAB3-4C5D-85C9-1C45627FC7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9714" y="-22123"/>
            <a:ext cx="21384000" cy="3027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A8DB6A-EEFB-4353-9AED-B3109C3D1A48}"/>
              </a:ext>
            </a:extLst>
          </p:cNvPr>
          <p:cNvSpPr txBox="1"/>
          <p:nvPr/>
        </p:nvSpPr>
        <p:spPr>
          <a:xfrm>
            <a:off x="17917737" y="4537094"/>
            <a:ext cx="2222843" cy="20084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600" spc="-150">
                <a:solidFill>
                  <a:srgbClr val="0065B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9600" spc="-150" dirty="0">
              <a:solidFill>
                <a:srgbClr val="0065B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75FCE-88A6-4E17-9064-5FE1F573789C}"/>
              </a:ext>
            </a:extLst>
          </p:cNvPr>
          <p:cNvSpPr txBox="1"/>
          <p:nvPr/>
        </p:nvSpPr>
        <p:spPr>
          <a:xfrm>
            <a:off x="17917737" y="4030140"/>
            <a:ext cx="2222843" cy="975870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150" dirty="0">
                <a:solidFill>
                  <a:srgbClr val="0065B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</a:t>
            </a:r>
            <a:endParaRPr lang="ko-KR" altLang="en-US" sz="4400" spc="-150" dirty="0">
              <a:solidFill>
                <a:srgbClr val="0065B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EE2944-9C0B-4B0B-9554-7FD8A0D0FA36}"/>
              </a:ext>
            </a:extLst>
          </p:cNvPr>
          <p:cNvSpPr/>
          <p:nvPr/>
        </p:nvSpPr>
        <p:spPr>
          <a:xfrm>
            <a:off x="13277382" y="7199344"/>
            <a:ext cx="7211673" cy="1752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475105" eaLnBrk="0">
              <a:lnSpc>
                <a:spcPct val="130000"/>
              </a:lnSpc>
            </a:pPr>
            <a:r>
              <a:rPr lang="ko-KR" altLang="en-US" sz="4400" b="1" spc="-15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신원진</a:t>
            </a:r>
            <a:r>
              <a:rPr lang="en-US" altLang="ko-KR" sz="4400" spc="-15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ㅣ</a:t>
            </a:r>
            <a:r>
              <a:rPr lang="ko-KR" altLang="en-US" sz="4400" b="1" spc="-15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송현수</a:t>
            </a:r>
            <a:r>
              <a:rPr lang="en-US" altLang="ko-KR" sz="4400" spc="-15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ㅣ</a:t>
            </a:r>
            <a:r>
              <a:rPr lang="ko-KR" altLang="en-US" sz="4400" b="1" spc="-15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이충석</a:t>
            </a:r>
            <a:endParaRPr lang="ko-KR" altLang="en-US" sz="4400" b="1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r" defTabSz="1475105" eaLnBrk="0">
              <a:lnSpc>
                <a:spcPct val="130000"/>
              </a:lnSpc>
            </a:pPr>
            <a:r>
              <a:rPr lang="en-US" altLang="ko-KR" sz="4400" spc="-150" dirty="0" err="1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컴퓨터공학부</a:t>
            </a:r>
            <a:r>
              <a:rPr lang="en-US" altLang="ko-KR" sz="4400" spc="-15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4400" spc="-150" dirty="0" err="1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소프트웨어전공</a:t>
            </a:r>
            <a:endParaRPr lang="ko-KR" altLang="en-US" sz="44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BCF60-5F82-462C-91EE-C3544062E9AE}"/>
              </a:ext>
            </a:extLst>
          </p:cNvPr>
          <p:cNvSpPr txBox="1"/>
          <p:nvPr/>
        </p:nvSpPr>
        <p:spPr>
          <a:xfrm>
            <a:off x="3729892" y="1903309"/>
            <a:ext cx="796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5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청각장애인의 일상개선을 위한</a:t>
            </a:r>
            <a:endParaRPr lang="en-US" altLang="ko-KR" sz="3600" spc="5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600" spc="5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소리 인지 사고 예방 서비스</a:t>
            </a:r>
            <a:endParaRPr lang="en-US" altLang="ko-KR" sz="3600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F1DA46-29E9-4793-B595-694F468D1C8A}"/>
              </a:ext>
            </a:extLst>
          </p:cNvPr>
          <p:cNvSpPr txBox="1"/>
          <p:nvPr/>
        </p:nvSpPr>
        <p:spPr>
          <a:xfrm>
            <a:off x="1631828" y="16472234"/>
            <a:ext cx="9332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960" indent="-340960">
              <a:buFont typeface="Arial" panose="020B0604020202020204" pitchFamily="34" charset="0"/>
              <a:buChar char="•"/>
            </a:pPr>
            <a:r>
              <a:rPr kumimoji="1" lang="ko-KR" altLang="en-US" sz="2400" b="1">
                <a:latin typeface="나눔스퀘어 ExtraBold" pitchFamily="50" charset="-127"/>
                <a:ea typeface="나눔스퀘어 ExtraBold" pitchFamily="50" charset="-127"/>
              </a:rPr>
              <a:t>사고를 예방하기 위해 최대한 빠르게 소리의 종류를 알림</a:t>
            </a:r>
            <a:endParaRPr kumimoji="1" lang="en-US" altLang="ko-KR" sz="2400" b="1">
              <a:latin typeface="나눔스퀘어 ExtraBold" pitchFamily="50" charset="-127"/>
              <a:ea typeface="나눔스퀘어 ExtraBold" pitchFamily="50" charset="-127"/>
            </a:endParaRPr>
          </a:p>
          <a:p>
            <a:pPr marL="340960" indent="-340960">
              <a:buFont typeface="Arial" panose="020B0604020202020204" pitchFamily="34" charset="0"/>
              <a:buChar char="•"/>
            </a:pPr>
            <a:endParaRPr kumimoji="1" lang="en-US" altLang="ko-KR" sz="2400" b="1">
              <a:latin typeface="나눔스퀘어 ExtraBold" pitchFamily="50" charset="-127"/>
              <a:ea typeface="나눔스퀘어 ExtraBold" pitchFamily="50" charset="-127"/>
            </a:endParaRPr>
          </a:p>
          <a:p>
            <a:pPr marL="340960" indent="-340960">
              <a:buFont typeface="Arial" panose="020B0604020202020204" pitchFamily="34" charset="0"/>
              <a:buChar char="•"/>
            </a:pPr>
            <a:r>
              <a:rPr kumimoji="1" lang="ko-KR" altLang="en-US" sz="2400" b="1">
                <a:latin typeface="나눔스퀘어 ExtraBold" pitchFamily="50" charset="-127"/>
                <a:ea typeface="나눔스퀘어 ExtraBold" pitchFamily="50" charset="-127"/>
              </a:rPr>
              <a:t>불편함 개선을 위해 스마트워치 형태로 제공</a:t>
            </a:r>
            <a:endParaRPr kumimoji="1" lang="en-US" altLang="ko-KR" sz="2400" b="1">
              <a:latin typeface="나눔스퀘어 ExtraBold" pitchFamily="50" charset="-127"/>
              <a:ea typeface="나눔스퀘어 ExtraBold" pitchFamily="50" charset="-127"/>
            </a:endParaRPr>
          </a:p>
          <a:p>
            <a:pPr marL="340960" indent="-340960">
              <a:buFont typeface="Arial" panose="020B0604020202020204" pitchFamily="34" charset="0"/>
              <a:buChar char="•"/>
            </a:pPr>
            <a:endParaRPr kumimoji="1" lang="en-US" altLang="ko-KR" sz="2400" b="1">
              <a:latin typeface="나눔스퀘어 ExtraBold" pitchFamily="50" charset="-127"/>
              <a:ea typeface="나눔스퀘어 ExtraBold" pitchFamily="50" charset="-127"/>
            </a:endParaRPr>
          </a:p>
          <a:p>
            <a:pPr marL="340960" indent="-340960">
              <a:buFont typeface="Arial" panose="020B0604020202020204" pitchFamily="34" charset="0"/>
              <a:buChar char="•"/>
            </a:pPr>
            <a:r>
              <a:rPr kumimoji="1" lang="ko-KR" altLang="en-US" sz="2400" b="1">
                <a:latin typeface="나눔스퀘어 ExtraBold" pitchFamily="50" charset="-127"/>
                <a:ea typeface="나눔스퀘어 ExtraBold" pitchFamily="50" charset="-127"/>
              </a:rPr>
              <a:t>불안감이나 공포감을 조성하지 않기 위한 귀여운 </a:t>
            </a:r>
            <a:r>
              <a:rPr kumimoji="1" lang="en-US" altLang="ko-KR" sz="2400" b="1">
                <a:latin typeface="나눔스퀘어 ExtraBold" pitchFamily="50" charset="-127"/>
                <a:ea typeface="나눔스퀘어 ExtraBold" pitchFamily="50" charset="-127"/>
              </a:rPr>
              <a:t>UI </a:t>
            </a:r>
            <a:r>
              <a:rPr kumimoji="1" lang="ko-KR" altLang="en-US" sz="2400" b="1">
                <a:latin typeface="나눔스퀘어 ExtraBold" pitchFamily="50" charset="-127"/>
                <a:ea typeface="나눔스퀘어 ExtraBold" pitchFamily="50" charset="-127"/>
              </a:rPr>
              <a:t>제공</a:t>
            </a:r>
            <a:endParaRPr kumimoji="1" lang="en-US" altLang="ko-KR" sz="2400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C61B407-4658-4398-958E-3C7D80AC99D6}"/>
              </a:ext>
            </a:extLst>
          </p:cNvPr>
          <p:cNvCxnSpPr/>
          <p:nvPr/>
        </p:nvCxnSpPr>
        <p:spPr>
          <a:xfrm>
            <a:off x="11785540" y="9177822"/>
            <a:ext cx="0" cy="185114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사람, 정장, 의류, 남자이(가) 표시된 사진&#10;&#10;자동 생성된 설명">
            <a:extLst>
              <a:ext uri="{FF2B5EF4-FFF2-40B4-BE49-F238E27FC236}">
                <a16:creationId xmlns:a16="http://schemas.microsoft.com/office/drawing/2014/main" id="{A3A7B3A7-E177-4EA8-B0EC-C82896441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543" y="4306526"/>
            <a:ext cx="1625484" cy="2167312"/>
          </a:xfrm>
          <a:prstGeom prst="rect">
            <a:avLst/>
          </a:prstGeom>
        </p:spPr>
      </p:pic>
      <p:pic>
        <p:nvPicPr>
          <p:cNvPr id="28" name="그림 27" descr="정장, 사람, 남자, 착용이(가) 표시된 사진&#10;&#10;자동 생성된 설명">
            <a:extLst>
              <a:ext uri="{FF2B5EF4-FFF2-40B4-BE49-F238E27FC236}">
                <a16:creationId xmlns:a16="http://schemas.microsoft.com/office/drawing/2014/main" id="{3EA39CDD-E9DB-4D46-AEC2-87C3B8639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623" y="4307625"/>
            <a:ext cx="1625484" cy="2167312"/>
          </a:xfrm>
          <a:prstGeom prst="rect">
            <a:avLst/>
          </a:prstGeom>
        </p:spPr>
      </p:pic>
      <p:pic>
        <p:nvPicPr>
          <p:cNvPr id="38" name="그림 37" descr="사람, 정장, 넥타이, 의류이(가) 표시된 사진&#10;&#10;자동 생성된 설명">
            <a:extLst>
              <a:ext uri="{FF2B5EF4-FFF2-40B4-BE49-F238E27FC236}">
                <a16:creationId xmlns:a16="http://schemas.microsoft.com/office/drawing/2014/main" id="{C630C7D0-0B42-44D3-BDAA-82C6C7334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309" y="4306526"/>
            <a:ext cx="1625484" cy="216731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198DBEB-61AB-40B2-A1CE-7E44CFB782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52" y="1422225"/>
            <a:ext cx="2263281" cy="189823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736886A-5236-490B-9882-1D586C6F7E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92" y="4927740"/>
            <a:ext cx="5707875" cy="298729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1AE2548-29D7-45E5-ADB4-D517EE443E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28" y="12366370"/>
            <a:ext cx="9511462" cy="392744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DA1D625-789B-4F0D-B40F-345A87EFF4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584" y="17297846"/>
            <a:ext cx="2369065" cy="487002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86010AC-6B71-462F-B396-7AB0471BE5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663" y="17211160"/>
            <a:ext cx="2369066" cy="487002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F3FDD40-62D6-44A5-8D11-F62762E744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543" y="23075869"/>
            <a:ext cx="2368700" cy="486927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4A0942D3-E626-4FFA-AADA-F811FC1131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663" y="23075118"/>
            <a:ext cx="2369066" cy="487002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EA4C6547-91C3-4005-B591-274736A13A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543" y="10092853"/>
            <a:ext cx="7146454" cy="6295619"/>
          </a:xfrm>
          <a:prstGeom prst="rect">
            <a:avLst/>
          </a:prstGeom>
        </p:spPr>
      </p:pic>
      <p:sp>
        <p:nvSpPr>
          <p:cNvPr id="67" name="오각형 105">
            <a:extLst>
              <a:ext uri="{FF2B5EF4-FFF2-40B4-BE49-F238E27FC236}">
                <a16:creationId xmlns:a16="http://schemas.microsoft.com/office/drawing/2014/main" id="{3251BCBA-7B07-4120-8182-70422B985BE9}"/>
              </a:ext>
            </a:extLst>
          </p:cNvPr>
          <p:cNvSpPr/>
          <p:nvPr/>
        </p:nvSpPr>
        <p:spPr>
          <a:xfrm>
            <a:off x="12575505" y="9466757"/>
            <a:ext cx="6364316" cy="587045"/>
          </a:xfrm>
          <a:prstGeom prst="homePlate">
            <a:avLst>
              <a:gd name="adj" fmla="val 50000"/>
            </a:avLst>
          </a:prstGeom>
          <a:solidFill>
            <a:srgbClr val="C4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983" b="1" dirty="0"/>
              <a:t>  서비스 소개도</a:t>
            </a:r>
          </a:p>
        </p:txBody>
      </p:sp>
      <p:sp>
        <p:nvSpPr>
          <p:cNvPr id="69" name="오각형 105">
            <a:extLst>
              <a:ext uri="{FF2B5EF4-FFF2-40B4-BE49-F238E27FC236}">
                <a16:creationId xmlns:a16="http://schemas.microsoft.com/office/drawing/2014/main" id="{42BCC689-2877-44FA-BE07-66DDA870A440}"/>
              </a:ext>
            </a:extLst>
          </p:cNvPr>
          <p:cNvSpPr/>
          <p:nvPr/>
        </p:nvSpPr>
        <p:spPr>
          <a:xfrm>
            <a:off x="12514545" y="16507637"/>
            <a:ext cx="6364316" cy="587045"/>
          </a:xfrm>
          <a:prstGeom prst="homePlate">
            <a:avLst>
              <a:gd name="adj" fmla="val 50000"/>
            </a:avLst>
          </a:prstGeom>
          <a:solidFill>
            <a:srgbClr val="C4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983" b="1" dirty="0"/>
              <a:t>                             </a:t>
            </a:r>
            <a:r>
              <a:rPr lang="ko-KR" altLang="en-US" sz="2983" b="1" dirty="0"/>
              <a:t>서비스 </a:t>
            </a:r>
            <a:r>
              <a:rPr lang="en-US" altLang="ko-KR" sz="2983" b="1" dirty="0"/>
              <a:t>UI</a:t>
            </a:r>
            <a:endParaRPr lang="ko-KR" altLang="en-US" sz="2983" b="1" dirty="0"/>
          </a:p>
        </p:txBody>
      </p:sp>
      <p:sp>
        <p:nvSpPr>
          <p:cNvPr id="71" name="오각형 102">
            <a:extLst>
              <a:ext uri="{FF2B5EF4-FFF2-40B4-BE49-F238E27FC236}">
                <a16:creationId xmlns:a16="http://schemas.microsoft.com/office/drawing/2014/main" id="{8E299851-7532-4427-A3B9-B6FE4910C307}"/>
              </a:ext>
            </a:extLst>
          </p:cNvPr>
          <p:cNvSpPr/>
          <p:nvPr/>
        </p:nvSpPr>
        <p:spPr>
          <a:xfrm>
            <a:off x="1683184" y="4013003"/>
            <a:ext cx="4065818" cy="587045"/>
          </a:xfrm>
          <a:prstGeom prst="homePlate">
            <a:avLst>
              <a:gd name="adj" fmla="val 50000"/>
            </a:avLst>
          </a:prstGeom>
          <a:solidFill>
            <a:srgbClr val="C4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983" b="1"/>
              <a:t>  프로젝트 배경</a:t>
            </a:r>
          </a:p>
        </p:txBody>
      </p:sp>
      <p:sp>
        <p:nvSpPr>
          <p:cNvPr id="73" name="오각형 102">
            <a:extLst>
              <a:ext uri="{FF2B5EF4-FFF2-40B4-BE49-F238E27FC236}">
                <a16:creationId xmlns:a16="http://schemas.microsoft.com/office/drawing/2014/main" id="{B446A253-9AC8-4536-BBD3-34872F0533D1}"/>
              </a:ext>
            </a:extLst>
          </p:cNvPr>
          <p:cNvSpPr/>
          <p:nvPr/>
        </p:nvSpPr>
        <p:spPr>
          <a:xfrm>
            <a:off x="1689736" y="11326252"/>
            <a:ext cx="4065818" cy="587045"/>
          </a:xfrm>
          <a:prstGeom prst="homePlate">
            <a:avLst>
              <a:gd name="adj" fmla="val 50000"/>
            </a:avLst>
          </a:prstGeom>
          <a:solidFill>
            <a:srgbClr val="C4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983"/>
              <a:t>  프로젝트 개발 목표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21ACF6-C768-4413-B39F-C999545C8B9E}"/>
              </a:ext>
            </a:extLst>
          </p:cNvPr>
          <p:cNvSpPr txBox="1"/>
          <p:nvPr/>
        </p:nvSpPr>
        <p:spPr>
          <a:xfrm>
            <a:off x="1631828" y="8372662"/>
            <a:ext cx="93322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960" indent="-340960">
              <a:buFont typeface="Arial" panose="020B0604020202020204" pitchFamily="34" charset="0"/>
              <a:buChar char="•"/>
            </a:pPr>
            <a:r>
              <a:rPr kumimoji="1" lang="ko-KR" altLang="en-US" sz="2200" b="1">
                <a:latin typeface="나눔스퀘어 ExtraBold" pitchFamily="50" charset="-127"/>
                <a:ea typeface="나눔스퀘어 ExtraBold" pitchFamily="50" charset="-127"/>
              </a:rPr>
              <a:t>신규 등록 장애인중 가장 많은 비중을 나타낸 장애 유형은</a:t>
            </a:r>
            <a:endParaRPr kumimoji="1" lang="en-US" altLang="ko-KR" sz="2200" b="1"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kumimoji="1" lang="en-US" altLang="ko-KR" sz="2200" b="1">
                <a:latin typeface="나눔스퀘어 ExtraBold" pitchFamily="50" charset="-127"/>
                <a:ea typeface="나눔스퀘어 ExtraBold" pitchFamily="50" charset="-127"/>
              </a:rPr>
              <a:t>    </a:t>
            </a:r>
            <a:r>
              <a:rPr kumimoji="1" lang="ko-KR" altLang="en-US" sz="2200" b="1">
                <a:latin typeface="나눔스퀘어 ExtraBold" pitchFamily="50" charset="-127"/>
                <a:ea typeface="나눔스퀘어 ExtraBold" pitchFamily="50" charset="-127"/>
              </a:rPr>
              <a:t>청각 장애입니다</a:t>
            </a:r>
            <a:r>
              <a:rPr kumimoji="1" lang="en-US" altLang="ko-KR" sz="2200" b="1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endParaRPr kumimoji="1" lang="en-US" altLang="ko-KR" sz="2200" b="1">
              <a:latin typeface="나눔스퀘어 ExtraBold" pitchFamily="50" charset="-127"/>
              <a:ea typeface="나눔스퀘어 ExtraBold" pitchFamily="50" charset="-127"/>
            </a:endParaRPr>
          </a:p>
          <a:p>
            <a:pPr marL="340960" indent="-340960">
              <a:buFont typeface="Arial" panose="020B0604020202020204" pitchFamily="34" charset="0"/>
              <a:buChar char="•"/>
            </a:pPr>
            <a:r>
              <a:rPr kumimoji="1" lang="ko-KR" altLang="en-US" sz="2200" b="1">
                <a:latin typeface="나눔스퀘어 ExtraBold" pitchFamily="50" charset="-127"/>
                <a:ea typeface="나눔스퀘어 ExtraBold" pitchFamily="50" charset="-127"/>
              </a:rPr>
              <a:t>청각 장애인은 경적</a:t>
            </a:r>
            <a:r>
              <a:rPr kumimoji="1" lang="en-US" altLang="ko-KR" sz="2200" b="1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kumimoji="1" lang="ko-KR" altLang="en-US" sz="2200" b="1">
                <a:latin typeface="나눔스퀘어 ExtraBold" pitchFamily="50" charset="-127"/>
                <a:ea typeface="나눔스퀘어 ExtraBold" pitchFamily="50" charset="-127"/>
              </a:rPr>
              <a:t>경보기 소리를 듣지 못하여 위험한 사고들에 노출되기가 쉽다</a:t>
            </a:r>
            <a:r>
              <a:rPr kumimoji="1" lang="en-US" altLang="ko-KR" sz="2200" b="1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 marL="340960" indent="-340960">
              <a:buFont typeface="Arial" panose="020B0604020202020204" pitchFamily="34" charset="0"/>
              <a:buChar char="•"/>
            </a:pPr>
            <a:endParaRPr kumimoji="1" lang="en-US" altLang="ko-KR" sz="2200" b="1">
              <a:latin typeface="나눔스퀘어 ExtraBold" pitchFamily="50" charset="-127"/>
              <a:ea typeface="나눔스퀘어 ExtraBold" pitchFamily="50" charset="-127"/>
            </a:endParaRPr>
          </a:p>
          <a:p>
            <a:pPr marL="340960" indent="-340960">
              <a:buFont typeface="Arial" panose="020B0604020202020204" pitchFamily="34" charset="0"/>
              <a:buChar char="•"/>
            </a:pPr>
            <a:r>
              <a:rPr kumimoji="1" lang="ko-KR" altLang="en-US" sz="2200" b="1">
                <a:latin typeface="나눔스퀘어 ExtraBold" pitchFamily="50" charset="-127"/>
                <a:ea typeface="나눔스퀘어 ExtraBold" pitchFamily="50" charset="-127"/>
              </a:rPr>
              <a:t>청각 장애인도 스스로 소리를 인지하여 평범한 일상생활을 누릴 수 있게 하는 것이 목표</a:t>
            </a:r>
            <a:endParaRPr kumimoji="1" lang="ko-KR" altLang="en-US" sz="2200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EC0B99-3588-4D48-9DB4-0261301ABF51}"/>
              </a:ext>
            </a:extLst>
          </p:cNvPr>
          <p:cNvSpPr txBox="1"/>
          <p:nvPr/>
        </p:nvSpPr>
        <p:spPr>
          <a:xfrm>
            <a:off x="1631828" y="19952151"/>
            <a:ext cx="9332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960" indent="-340960">
              <a:buFont typeface="Arial" panose="020B0604020202020204" pitchFamily="34" charset="0"/>
              <a:buChar char="•"/>
            </a:pPr>
            <a:r>
              <a:rPr kumimoji="1" lang="en-US" altLang="ko-KR" sz="2400" b="1">
                <a:latin typeface="나눔스퀘어 ExtraBold" pitchFamily="50" charset="-127"/>
                <a:ea typeface="나눔스퀘어 ExtraBold" pitchFamily="50" charset="-127"/>
              </a:rPr>
              <a:t>wav </a:t>
            </a:r>
            <a:r>
              <a:rPr kumimoji="1" lang="ko-KR" altLang="en-US" sz="2400" b="1">
                <a:latin typeface="나눔스퀘어 ExtraBold" pitchFamily="50" charset="-127"/>
                <a:ea typeface="나눔스퀘어 ExtraBold" pitchFamily="50" charset="-127"/>
              </a:rPr>
              <a:t>파일을 </a:t>
            </a:r>
            <a:r>
              <a:rPr kumimoji="1" lang="en-US" altLang="ko-KR" sz="2400" b="1">
                <a:latin typeface="나눔스퀘어 ExtraBold" pitchFamily="50" charset="-127"/>
                <a:ea typeface="나눔스퀘어 ExtraBold" pitchFamily="50" charset="-127"/>
              </a:rPr>
              <a:t>STFT,MFCCS </a:t>
            </a:r>
            <a:r>
              <a:rPr kumimoji="1" lang="ko-KR" altLang="en-US" sz="2400" b="1">
                <a:latin typeface="나눔스퀘어 ExtraBold" pitchFamily="50" charset="-127"/>
                <a:ea typeface="나눔스퀘어 ExtraBold" pitchFamily="50" charset="-127"/>
              </a:rPr>
              <a:t>등 </a:t>
            </a:r>
            <a:r>
              <a:rPr kumimoji="1" lang="en-US" altLang="ko-KR" sz="2400" b="1">
                <a:latin typeface="나눔스퀘어 ExtraBold" pitchFamily="50" charset="-127"/>
                <a:ea typeface="나눔스퀘어 ExtraBold" pitchFamily="50" charset="-127"/>
              </a:rPr>
              <a:t>Librosa </a:t>
            </a:r>
            <a:r>
              <a:rPr kumimoji="1" lang="ko-KR" altLang="en-US" sz="2400" b="1">
                <a:latin typeface="나눔스퀘어 ExtraBold" pitchFamily="50" charset="-127"/>
                <a:ea typeface="나눔스퀘어 ExtraBold" pitchFamily="50" charset="-127"/>
              </a:rPr>
              <a:t>라이브러리를 통해 전처리를 하여 변환한후  </a:t>
            </a:r>
          </a:p>
          <a:p>
            <a:pPr marL="340960" indent="-340960">
              <a:buFont typeface="Arial" panose="020B0604020202020204" pitchFamily="34" charset="0"/>
              <a:buChar char="•"/>
            </a:pPr>
            <a:r>
              <a:rPr kumimoji="1" lang="en-US" altLang="ko-KR" sz="2400" b="1">
                <a:latin typeface="나눔스퀘어 ExtraBold" pitchFamily="50" charset="-127"/>
                <a:ea typeface="나눔스퀘어 ExtraBold" pitchFamily="50" charset="-127"/>
              </a:rPr>
              <a:t>LSTM3 </a:t>
            </a:r>
            <a:r>
              <a:rPr kumimoji="1" lang="ko-KR" altLang="en-US" sz="2400" b="1">
                <a:latin typeface="나눔스퀘어 ExtraBold" pitchFamily="50" charset="-127"/>
                <a:ea typeface="나눔스퀘어 ExtraBold" pitchFamily="50" charset="-127"/>
              </a:rPr>
              <a:t>단 모델 구조 </a:t>
            </a:r>
            <a:r>
              <a:rPr kumimoji="1" lang="en-US" altLang="ko-KR" sz="2400" b="1">
                <a:latin typeface="나눔스퀘어 ExtraBold" pitchFamily="50" charset="-127"/>
                <a:ea typeface="나눔스퀘어 ExtraBold" pitchFamily="50" charset="-127"/>
              </a:rPr>
              <a:t>=&gt; LSTM(256 node, 0.2 dropout)+ LSTM (128 node, 0.2 dropout)+ LSTM (64 nodes, 0.2 dropout) + Dense(3) </a:t>
            </a:r>
            <a:r>
              <a:rPr kumimoji="1" lang="ko-KR" altLang="en-US" sz="2400" b="1">
                <a:latin typeface="나눔스퀘어 ExtraBold" pitchFamily="50" charset="-127"/>
                <a:ea typeface="나눔스퀘어 ExtraBold" pitchFamily="50" charset="-127"/>
              </a:rPr>
              <a:t>을 이용해 학습</a:t>
            </a:r>
            <a:endParaRPr kumimoji="1" lang="en-US" altLang="ko-KR" sz="2400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5" name="오각형 102">
            <a:extLst>
              <a:ext uri="{FF2B5EF4-FFF2-40B4-BE49-F238E27FC236}">
                <a16:creationId xmlns:a16="http://schemas.microsoft.com/office/drawing/2014/main" id="{5307FE18-59DA-4BCB-832A-29C715589D18}"/>
              </a:ext>
            </a:extLst>
          </p:cNvPr>
          <p:cNvSpPr/>
          <p:nvPr/>
        </p:nvSpPr>
        <p:spPr>
          <a:xfrm>
            <a:off x="1683184" y="18888166"/>
            <a:ext cx="4065818" cy="587045"/>
          </a:xfrm>
          <a:prstGeom prst="homePlate">
            <a:avLst>
              <a:gd name="adj" fmla="val 50000"/>
            </a:avLst>
          </a:prstGeom>
          <a:solidFill>
            <a:srgbClr val="C4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983"/>
              <a:t> 학습 모델</a:t>
            </a:r>
          </a:p>
        </p:txBody>
      </p:sp>
      <p:sp>
        <p:nvSpPr>
          <p:cNvPr id="87" name="오각형 102">
            <a:extLst>
              <a:ext uri="{FF2B5EF4-FFF2-40B4-BE49-F238E27FC236}">
                <a16:creationId xmlns:a16="http://schemas.microsoft.com/office/drawing/2014/main" id="{42691C8D-1A57-40A6-8CDE-CEC053909224}"/>
              </a:ext>
            </a:extLst>
          </p:cNvPr>
          <p:cNvSpPr/>
          <p:nvPr/>
        </p:nvSpPr>
        <p:spPr>
          <a:xfrm>
            <a:off x="1736628" y="11326252"/>
            <a:ext cx="4065818" cy="587045"/>
          </a:xfrm>
          <a:prstGeom prst="homePlate">
            <a:avLst>
              <a:gd name="adj" fmla="val 50000"/>
            </a:avLst>
          </a:prstGeom>
          <a:solidFill>
            <a:srgbClr val="C4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983"/>
              <a:t>  프로젝트 개발 목표</a:t>
            </a:r>
          </a:p>
        </p:txBody>
      </p:sp>
      <p:sp>
        <p:nvSpPr>
          <p:cNvPr id="91" name="오각형 102">
            <a:extLst>
              <a:ext uri="{FF2B5EF4-FFF2-40B4-BE49-F238E27FC236}">
                <a16:creationId xmlns:a16="http://schemas.microsoft.com/office/drawing/2014/main" id="{B0A5F568-EFEC-4332-9D7F-F1E15ADA3301}"/>
              </a:ext>
            </a:extLst>
          </p:cNvPr>
          <p:cNvSpPr/>
          <p:nvPr/>
        </p:nvSpPr>
        <p:spPr>
          <a:xfrm>
            <a:off x="1736628" y="22368083"/>
            <a:ext cx="4065818" cy="587045"/>
          </a:xfrm>
          <a:prstGeom prst="homePlate">
            <a:avLst>
              <a:gd name="adj" fmla="val 50000"/>
            </a:avLst>
          </a:prstGeom>
          <a:solidFill>
            <a:srgbClr val="C4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983"/>
              <a:t>개발 환경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B1D828F8-B728-43E0-9916-84428A81FE1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13" y="23432068"/>
            <a:ext cx="1965064" cy="1427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6CE669B0-7676-4F92-A4F3-07A7776E059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128" y="23420206"/>
            <a:ext cx="1794295" cy="1439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525DF355-CF3E-4C4E-ADC2-E8C83A40ED1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87" y="23401552"/>
            <a:ext cx="1858599" cy="14582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435530CA-FB42-4342-A657-9434869B6E4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852" y="23401551"/>
            <a:ext cx="1687167" cy="1458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74DB5736-C670-474B-8779-E6FFFF5CAF3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96" y="25608100"/>
            <a:ext cx="1522551" cy="1484488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A0BBF89C-799F-486A-BCF7-9A64666AC8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004" y="25617852"/>
            <a:ext cx="1687166" cy="1725165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D03B4381-A119-40C0-9919-9ADF38B0598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69" y="25645086"/>
            <a:ext cx="1438972" cy="1438972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A9EC359F-60DD-4A16-98BE-99D3C88156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05" y="25645086"/>
            <a:ext cx="1522551" cy="1522551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4CB7FEDB-1CD7-4C67-9240-943852AF2C6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97" y="25729433"/>
            <a:ext cx="1794295" cy="1495246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2B11FC08-F324-40A0-BFF6-220440F0E98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893" y="23316279"/>
            <a:ext cx="1562422" cy="15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1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149</Words>
  <Application>Microsoft Office PowerPoint</Application>
  <PresentationFormat>사용자 지정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나눔고딕 ExtraBold</vt:lpstr>
      <vt:lpstr>나눔스퀘어 ExtraBold</vt:lpstr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Kimsy</dc:creator>
  <cp:lastModifiedBy>moble</cp:lastModifiedBy>
  <cp:revision>55</cp:revision>
  <dcterms:created xsi:type="dcterms:W3CDTF">2019-10-29T12:11:24Z</dcterms:created>
  <dcterms:modified xsi:type="dcterms:W3CDTF">2020-11-08T11:55:17Z</dcterms:modified>
</cp:coreProperties>
</file>