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256" r:id="rId2"/>
    <p:sldId id="318" r:id="rId3"/>
    <p:sldId id="257" r:id="rId4"/>
    <p:sldId id="300" r:id="rId5"/>
    <p:sldId id="302" r:id="rId6"/>
    <p:sldId id="303" r:id="rId7"/>
    <p:sldId id="305" r:id="rId8"/>
    <p:sldId id="280" r:id="rId9"/>
    <p:sldId id="281" r:id="rId10"/>
    <p:sldId id="291" r:id="rId11"/>
    <p:sldId id="292" r:id="rId12"/>
    <p:sldId id="298" r:id="rId13"/>
    <p:sldId id="293" r:id="rId14"/>
    <p:sldId id="294" r:id="rId15"/>
    <p:sldId id="295" r:id="rId16"/>
    <p:sldId id="296" r:id="rId17"/>
    <p:sldId id="297" r:id="rId18"/>
    <p:sldId id="306" r:id="rId19"/>
    <p:sldId id="307" r:id="rId20"/>
    <p:sldId id="309" r:id="rId21"/>
    <p:sldId id="310" r:id="rId22"/>
    <p:sldId id="259" r:id="rId23"/>
    <p:sldId id="311" r:id="rId24"/>
    <p:sldId id="308" r:id="rId25"/>
    <p:sldId id="313" r:id="rId26"/>
    <p:sldId id="312" r:id="rId27"/>
    <p:sldId id="314" r:id="rId28"/>
    <p:sldId id="315" r:id="rId29"/>
    <p:sldId id="299" r:id="rId30"/>
    <p:sldId id="289" r:id="rId31"/>
    <p:sldId id="316" r:id="rId32"/>
    <p:sldId id="262" r:id="rId33"/>
    <p:sldId id="317" r:id="rId34"/>
    <p:sldId id="264" r:id="rId35"/>
    <p:sldId id="285" r:id="rId36"/>
    <p:sldId id="301" r:id="rId37"/>
    <p:sldId id="319" r:id="rId38"/>
    <p:sldId id="266" r:id="rId39"/>
    <p:sldId id="267" r:id="rId40"/>
    <p:sldId id="271" r:id="rId41"/>
    <p:sldId id="270" r:id="rId42"/>
    <p:sldId id="274" r:id="rId43"/>
    <p:sldId id="275" r:id="rId44"/>
    <p:sldId id="288" r:id="rId45"/>
    <p:sldId id="287"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0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91BEF8-04D7-B84E-956A-6A2CD814F261}" type="datetimeFigureOut">
              <a:rPr lang="en-US" smtClean="0"/>
              <a:t>9/30/14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C1DBD5-54EA-AA4B-9CC1-29F4E0C20CB9}" type="slidenum">
              <a:rPr lang="en-US" smtClean="0"/>
              <a:t>‹#›</a:t>
            </a:fld>
            <a:endParaRPr lang="en-US"/>
          </a:p>
        </p:txBody>
      </p:sp>
    </p:spTree>
    <p:extLst>
      <p:ext uri="{BB962C8B-B14F-4D97-AF65-F5344CB8AC3E}">
        <p14:creationId xmlns:p14="http://schemas.microsoft.com/office/powerpoint/2010/main" val="42623100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F703BA-67B0-8848-8280-5F1B2B1CD96A}" type="datetimeFigureOut">
              <a:rPr lang="en-US" smtClean="0"/>
              <a:t>9/30/14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938316-4DFA-3A47-A104-552AA984A7D1}" type="slidenum">
              <a:rPr lang="en-US" smtClean="0"/>
              <a:t>‹#›</a:t>
            </a:fld>
            <a:endParaRPr lang="en-US"/>
          </a:p>
        </p:txBody>
      </p:sp>
    </p:spTree>
    <p:extLst>
      <p:ext uri="{BB962C8B-B14F-4D97-AF65-F5344CB8AC3E}">
        <p14:creationId xmlns:p14="http://schemas.microsoft.com/office/powerpoint/2010/main" val="30133904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By the way, the first paragraph of this paper is a great model for the first paragraph of your final write-up</a:t>
            </a:r>
          </a:p>
          <a:p>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3</a:t>
            </a:fld>
            <a:endParaRPr lang="en-US"/>
          </a:p>
        </p:txBody>
      </p:sp>
    </p:spTree>
    <p:extLst>
      <p:ext uri="{BB962C8B-B14F-4D97-AF65-F5344CB8AC3E}">
        <p14:creationId xmlns:p14="http://schemas.microsoft.com/office/powerpoint/2010/main" val="3923444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A63F3-1CD6-9F45-9AC6-5654932905EB}" type="slidenum">
              <a:rPr lang="en-US"/>
              <a:pPr/>
              <a:t>13</a:t>
            </a:fld>
            <a:endParaRPr lang="en-US"/>
          </a:p>
        </p:txBody>
      </p:sp>
      <p:sp>
        <p:nvSpPr>
          <p:cNvPr id="32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p:txBody>
          <a:bodyPr/>
          <a:lstStyle/>
          <a:p>
            <a:r>
              <a:rPr lang="en-US"/>
              <a:t>Test with class--TAKE A NONSENSE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studying bilingual language processing can tell us a lot about language processing in </a:t>
            </a:r>
            <a:r>
              <a:rPr lang="en-US" dirty="0" smtClean="0"/>
              <a:t>general:  tolerant of more than one label, EVEN WHEN EXPERIMENT IS CONDUCTED IN JUST ONE LANGUAGE—will come back later</a:t>
            </a:r>
          </a:p>
          <a:p>
            <a:r>
              <a:rPr lang="en-US" dirty="0" smtClean="0"/>
              <a:t>End of digression about language acquisition</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17</a:t>
            </a:fld>
            <a:endParaRPr lang="en-US"/>
          </a:p>
        </p:txBody>
      </p:sp>
    </p:spTree>
    <p:extLst>
      <p:ext uri="{BB962C8B-B14F-4D97-AF65-F5344CB8AC3E}">
        <p14:creationId xmlns:p14="http://schemas.microsoft.com/office/powerpoint/2010/main" val="2698784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WAM:  picture</a:t>
            </a:r>
            <a:r>
              <a:rPr lang="en-US" baseline="0" dirty="0" smtClean="0"/>
              <a:t> naming harder than translation; CM:  both take the same time</a:t>
            </a:r>
            <a:endParaRPr lang="en-US" dirty="0" smtClean="0"/>
          </a:p>
          <a:p>
            <a:r>
              <a:rPr lang="en-US" dirty="0" smtClean="0"/>
              <a:t>Is there just one bank of concepts that the two language share???  Footnote 3 mentions some possible counter examples—you know of others</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22</a:t>
            </a:fld>
            <a:endParaRPr lang="en-US"/>
          </a:p>
        </p:txBody>
      </p:sp>
    </p:spTree>
    <p:extLst>
      <p:ext uri="{BB962C8B-B14F-4D97-AF65-F5344CB8AC3E}">
        <p14:creationId xmlns:p14="http://schemas.microsoft.com/office/powerpoint/2010/main" val="182640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WAM:  picture</a:t>
            </a:r>
            <a:r>
              <a:rPr lang="en-US" baseline="0" dirty="0" smtClean="0"/>
              <a:t> naming harder than translation; CM:  both take the same time</a:t>
            </a:r>
            <a:endParaRPr lang="en-US" dirty="0" smtClean="0"/>
          </a:p>
          <a:p>
            <a:r>
              <a:rPr lang="en-US" dirty="0" smtClean="0"/>
              <a:t>Is there just one bank of concepts that the two language share???  Footnote 3 mentions some possible counter examples—you know of others</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23</a:t>
            </a:fld>
            <a:endParaRPr lang="en-US"/>
          </a:p>
        </p:txBody>
      </p:sp>
    </p:spTree>
    <p:extLst>
      <p:ext uri="{BB962C8B-B14F-4D97-AF65-F5344CB8AC3E}">
        <p14:creationId xmlns:p14="http://schemas.microsoft.com/office/powerpoint/2010/main" val="182640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WAM:  picture</a:t>
            </a:r>
            <a:r>
              <a:rPr lang="en-US" baseline="0" dirty="0" smtClean="0"/>
              <a:t> naming harder than translation; CM:  both take the same </a:t>
            </a:r>
            <a:r>
              <a:rPr lang="en-US" baseline="0" dirty="0" smtClean="0"/>
              <a:t>time</a:t>
            </a:r>
            <a:endParaRPr lang="en-US" dirty="0" smtClean="0"/>
          </a:p>
        </p:txBody>
      </p:sp>
      <p:sp>
        <p:nvSpPr>
          <p:cNvPr id="4" name="Slide Number Placeholder 3"/>
          <p:cNvSpPr>
            <a:spLocks noGrp="1"/>
          </p:cNvSpPr>
          <p:nvPr>
            <p:ph type="sldNum" sz="quarter" idx="10"/>
          </p:nvPr>
        </p:nvSpPr>
        <p:spPr/>
        <p:txBody>
          <a:bodyPr/>
          <a:lstStyle/>
          <a:p>
            <a:fld id="{52938316-4DFA-3A47-A104-552AA984A7D1}" type="slidenum">
              <a:rPr lang="en-US" smtClean="0"/>
              <a:t>30</a:t>
            </a:fld>
            <a:endParaRPr lang="en-US"/>
          </a:p>
        </p:txBody>
      </p:sp>
    </p:spTree>
    <p:extLst>
      <p:ext uri="{BB962C8B-B14F-4D97-AF65-F5344CB8AC3E}">
        <p14:creationId xmlns:p14="http://schemas.microsoft.com/office/powerpoint/2010/main" val="182640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both proficient and not</a:t>
            </a:r>
            <a:r>
              <a:rPr lang="en-US" baseline="0" dirty="0" smtClean="0"/>
              <a:t> proficient bilinguals</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31</a:t>
            </a:fld>
            <a:endParaRPr lang="en-US"/>
          </a:p>
        </p:txBody>
      </p:sp>
    </p:spTree>
    <p:extLst>
      <p:ext uri="{BB962C8B-B14F-4D97-AF65-F5344CB8AC3E}">
        <p14:creationId xmlns:p14="http://schemas.microsoft.com/office/powerpoint/2010/main" val="182640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32</a:t>
            </a:fld>
            <a:endParaRPr lang="en-US"/>
          </a:p>
        </p:txBody>
      </p:sp>
    </p:spTree>
    <p:extLst>
      <p:ext uri="{BB962C8B-B14F-4D97-AF65-F5344CB8AC3E}">
        <p14:creationId xmlns:p14="http://schemas.microsoft.com/office/powerpoint/2010/main" val="781711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evidence comes from studies pitting L1 against L2 and looking at competition</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33</a:t>
            </a:fld>
            <a:endParaRPr lang="en-US"/>
          </a:p>
        </p:txBody>
      </p:sp>
    </p:spTree>
    <p:extLst>
      <p:ext uri="{BB962C8B-B14F-4D97-AF65-F5344CB8AC3E}">
        <p14:creationId xmlns:p14="http://schemas.microsoft.com/office/powerpoint/2010/main" val="781711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Cognate advantage tasks:  picture naming and translation</a:t>
            </a:r>
          </a:p>
          <a:p>
            <a:r>
              <a:rPr lang="en-US" dirty="0" err="1" smtClean="0"/>
              <a:t>Traxler</a:t>
            </a:r>
            <a:r>
              <a:rPr lang="en-US" dirty="0" smtClean="0"/>
              <a:t> </a:t>
            </a:r>
            <a:r>
              <a:rPr lang="en-US" dirty="0" smtClean="0"/>
              <a:t>differs in his definition of “cognate”—he says they mean the same thing, too—not necessarily</a:t>
            </a:r>
          </a:p>
          <a:p>
            <a:r>
              <a:rPr lang="en-US" dirty="0" err="1" smtClean="0"/>
              <a:t>Interlingual</a:t>
            </a:r>
            <a:r>
              <a:rPr lang="en-US" dirty="0" smtClean="0"/>
              <a:t> homographs like ambiguous words for monolinguals</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34</a:t>
            </a:fld>
            <a:endParaRPr lang="en-US"/>
          </a:p>
        </p:txBody>
      </p:sp>
    </p:spTree>
    <p:extLst>
      <p:ext uri="{BB962C8B-B14F-4D97-AF65-F5344CB8AC3E}">
        <p14:creationId xmlns:p14="http://schemas.microsoft.com/office/powerpoint/2010/main" val="3721259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with other forms of word processing, including reading,  store semantics based on phonology</a:t>
            </a:r>
          </a:p>
          <a:p>
            <a:r>
              <a:rPr lang="en-US" i="1" dirty="0" err="1" smtClean="0"/>
              <a:t>Mouw</a:t>
            </a:r>
            <a:r>
              <a:rPr lang="en-US" i="0" baseline="0" dirty="0" smtClean="0"/>
              <a:t> is sleeve in Dutch; </a:t>
            </a:r>
            <a:r>
              <a:rPr lang="en-US" i="1" baseline="0" dirty="0" smtClean="0"/>
              <a:t>dal</a:t>
            </a:r>
            <a:r>
              <a:rPr lang="en-US" i="0" baseline="0" dirty="0" smtClean="0"/>
              <a:t> is valley in Dutch—picture-word interference results same for either L1 or L2 distractors—show that languages affect one another</a:t>
            </a:r>
          </a:p>
          <a:p>
            <a:r>
              <a:rPr lang="en-US" i="0" baseline="0" dirty="0" smtClean="0"/>
              <a:t>Last two </a:t>
            </a:r>
            <a:r>
              <a:rPr lang="en-US" i="0" baseline="0" dirty="0" err="1" smtClean="0"/>
              <a:t>pices</a:t>
            </a:r>
            <a:r>
              <a:rPr lang="en-US" i="0" baseline="0" dirty="0" smtClean="0"/>
              <a:t> of </a:t>
            </a:r>
            <a:r>
              <a:rPr lang="en-US" i="0" baseline="0" dirty="0" err="1" smtClean="0"/>
              <a:t>evidene</a:t>
            </a:r>
            <a:r>
              <a:rPr lang="en-US" i="0" baseline="0" dirty="0" smtClean="0"/>
              <a:t> show that naming and translation are, again, different</a:t>
            </a:r>
            <a:endParaRPr lang="en-US" i="1" dirty="0"/>
          </a:p>
        </p:txBody>
      </p:sp>
      <p:sp>
        <p:nvSpPr>
          <p:cNvPr id="4" name="Slide Number Placeholder 3"/>
          <p:cNvSpPr>
            <a:spLocks noGrp="1"/>
          </p:cNvSpPr>
          <p:nvPr>
            <p:ph type="sldNum" sz="quarter" idx="10"/>
          </p:nvPr>
        </p:nvSpPr>
        <p:spPr/>
        <p:txBody>
          <a:bodyPr/>
          <a:lstStyle/>
          <a:p>
            <a:fld id="{52938316-4DFA-3A47-A104-552AA984A7D1}" type="slidenum">
              <a:rPr lang="en-US" smtClean="0"/>
              <a:t>35</a:t>
            </a:fld>
            <a:endParaRPr lang="en-US"/>
          </a:p>
        </p:txBody>
      </p:sp>
    </p:spTree>
    <p:extLst>
      <p:ext uri="{BB962C8B-B14F-4D97-AF65-F5344CB8AC3E}">
        <p14:creationId xmlns:p14="http://schemas.microsoft.com/office/powerpoint/2010/main" val="205084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Bob’s right—we never really defined it</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5</a:t>
            </a:fld>
            <a:endParaRPr lang="en-US"/>
          </a:p>
        </p:txBody>
      </p:sp>
    </p:spTree>
    <p:extLst>
      <p:ext uri="{BB962C8B-B14F-4D97-AF65-F5344CB8AC3E}">
        <p14:creationId xmlns:p14="http://schemas.microsoft.com/office/powerpoint/2010/main" val="213140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High proficiency allows controlling two </a:t>
            </a:r>
            <a:r>
              <a:rPr lang="en-US" dirty="0" err="1" smtClean="0"/>
              <a:t>langages</a:t>
            </a:r>
            <a:r>
              <a:rPr lang="en-US" dirty="0" smtClean="0"/>
              <a:t> without </a:t>
            </a:r>
            <a:r>
              <a:rPr lang="en-US" dirty="0" err="1" smtClean="0"/>
              <a:t>supressing</a:t>
            </a:r>
            <a:r>
              <a:rPr lang="en-US" dirty="0" smtClean="0"/>
              <a:t> one of them?</a:t>
            </a:r>
            <a:r>
              <a:rPr lang="en-US" baseline="0" dirty="0" smtClean="0"/>
              <a:t>  But what about similarity of languages, etc.?</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38</a:t>
            </a:fld>
            <a:endParaRPr lang="en-US"/>
          </a:p>
        </p:txBody>
      </p:sp>
    </p:spTree>
    <p:extLst>
      <p:ext uri="{BB962C8B-B14F-4D97-AF65-F5344CB8AC3E}">
        <p14:creationId xmlns:p14="http://schemas.microsoft.com/office/powerpoint/2010/main" val="471547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French-English bilingual children more likely to violate </a:t>
            </a:r>
            <a:r>
              <a:rPr lang="en-US" dirty="0" err="1" smtClean="0"/>
              <a:t>adj</a:t>
            </a:r>
            <a:r>
              <a:rPr lang="en-US" dirty="0" smtClean="0"/>
              <a:t>-n word order than either monolingual counterpart—competition</a:t>
            </a:r>
            <a:r>
              <a:rPr lang="en-US" baseline="0" dirty="0" smtClean="0"/>
              <a:t> between syntactic structures  (</a:t>
            </a:r>
            <a:r>
              <a:rPr lang="en-US" baseline="0" dirty="0" err="1" smtClean="0"/>
              <a:t>adj</a:t>
            </a:r>
            <a:r>
              <a:rPr lang="en-US" baseline="0" dirty="0" smtClean="0"/>
              <a:t>-n vs. n-</a:t>
            </a:r>
            <a:r>
              <a:rPr lang="en-US" baseline="0" dirty="0" err="1" smtClean="0"/>
              <a:t>adj</a:t>
            </a:r>
            <a:r>
              <a:rPr lang="en-US" baseline="0" dirty="0" smtClean="0"/>
              <a:t>) of the two languages:  contributes to language change?</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39</a:t>
            </a:fld>
            <a:endParaRPr lang="en-US"/>
          </a:p>
        </p:txBody>
      </p:sp>
    </p:spTree>
    <p:extLst>
      <p:ext uri="{BB962C8B-B14F-4D97-AF65-F5344CB8AC3E}">
        <p14:creationId xmlns:p14="http://schemas.microsoft.com/office/powerpoint/2010/main" val="386247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40</a:t>
            </a:fld>
            <a:endParaRPr lang="en-US"/>
          </a:p>
        </p:txBody>
      </p:sp>
    </p:spTree>
    <p:extLst>
      <p:ext uri="{BB962C8B-B14F-4D97-AF65-F5344CB8AC3E}">
        <p14:creationId xmlns:p14="http://schemas.microsoft.com/office/powerpoint/2010/main" val="2376124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there is all this competition, why don’t they make mistakes and mix</a:t>
            </a:r>
            <a:r>
              <a:rPr lang="en-US" baseline="0" dirty="0" smtClean="0"/>
              <a:t> language all the time?</a:t>
            </a:r>
          </a:p>
          <a:p>
            <a:r>
              <a:rPr lang="en-US" baseline="0" dirty="0" smtClean="0"/>
              <a:t>Use color background and numbers (rather than words) to test</a:t>
            </a:r>
          </a:p>
          <a:p>
            <a:r>
              <a:rPr lang="en-US" baseline="0" dirty="0" smtClean="0"/>
              <a:t>Switch costs are really more costly from weak to strong than from strong to weak</a:t>
            </a:r>
          </a:p>
          <a:p>
            <a:r>
              <a:rPr lang="en-US" dirty="0" smtClean="0"/>
              <a:t>BIA+ (Bilingual interactive activation):  based on TRACE (which we didn’t study)</a:t>
            </a:r>
          </a:p>
          <a:p>
            <a:pPr lvl="1"/>
            <a:r>
              <a:rPr lang="en-US" dirty="0" smtClean="0"/>
              <a:t>High level control structure keeps track of which language is being spoken</a:t>
            </a:r>
          </a:p>
          <a:p>
            <a:pPr lvl="1"/>
            <a:r>
              <a:rPr lang="en-US" dirty="0" smtClean="0"/>
              <a:t>Both can still be activated</a:t>
            </a:r>
          </a:p>
          <a:p>
            <a:pPr lvl="1"/>
            <a:r>
              <a:rPr lang="en-US" dirty="0" smtClean="0"/>
              <a:t>Control structure aids in choice of word/structure</a:t>
            </a:r>
          </a:p>
          <a:p>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41</a:t>
            </a:fld>
            <a:endParaRPr lang="en-US"/>
          </a:p>
        </p:txBody>
      </p:sp>
    </p:spTree>
    <p:extLst>
      <p:ext uri="{BB962C8B-B14F-4D97-AF65-F5344CB8AC3E}">
        <p14:creationId xmlns:p14="http://schemas.microsoft.com/office/powerpoint/2010/main" val="3515845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Bilinguals practice</a:t>
            </a:r>
            <a:r>
              <a:rPr lang="en-US" baseline="0" dirty="0" smtClean="0"/>
              <a:t> executive control with every word</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42</a:t>
            </a:fld>
            <a:endParaRPr lang="en-US"/>
          </a:p>
        </p:txBody>
      </p:sp>
    </p:spTree>
    <p:extLst>
      <p:ext uri="{BB962C8B-B14F-4D97-AF65-F5344CB8AC3E}">
        <p14:creationId xmlns:p14="http://schemas.microsoft.com/office/powerpoint/2010/main" val="3703184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ANT = Attention Network Test</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43</a:t>
            </a:fld>
            <a:endParaRPr lang="en-US"/>
          </a:p>
        </p:txBody>
      </p:sp>
    </p:spTree>
    <p:extLst>
      <p:ext uri="{BB962C8B-B14F-4D97-AF65-F5344CB8AC3E}">
        <p14:creationId xmlns:p14="http://schemas.microsoft.com/office/powerpoint/2010/main" val="57486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Bob’s right—</a:t>
            </a:r>
            <a:r>
              <a:rPr lang="en-US" smtClean="0"/>
              <a:t>we never </a:t>
            </a:r>
            <a:r>
              <a:rPr lang="en-US" dirty="0" smtClean="0"/>
              <a:t>really defined it</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6</a:t>
            </a:fld>
            <a:endParaRPr lang="en-US"/>
          </a:p>
        </p:txBody>
      </p:sp>
    </p:spTree>
    <p:extLst>
      <p:ext uri="{BB962C8B-B14F-4D97-AF65-F5344CB8AC3E}">
        <p14:creationId xmlns:p14="http://schemas.microsoft.com/office/powerpoint/2010/main" val="21314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Bob’s right—we are talking from an English-centric point</a:t>
            </a:r>
            <a:r>
              <a:rPr lang="en-US" baseline="0" dirty="0" smtClean="0"/>
              <a:t> of view</a:t>
            </a:r>
          </a:p>
          <a:p>
            <a:r>
              <a:rPr lang="en-US" baseline="0" dirty="0" smtClean="0"/>
              <a:t>We will return to these issues.  Today we are going to look at the person who does the translating—someone who has command of two languages, and examine what is going on in their mind as they navigate their world</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7</a:t>
            </a:fld>
            <a:endParaRPr lang="en-US"/>
          </a:p>
        </p:txBody>
      </p:sp>
    </p:spTree>
    <p:extLst>
      <p:ext uri="{BB962C8B-B14F-4D97-AF65-F5344CB8AC3E}">
        <p14:creationId xmlns:p14="http://schemas.microsoft.com/office/powerpoint/2010/main" val="21314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people think of themselves as bilingual?</a:t>
            </a:r>
          </a:p>
          <a:p>
            <a:r>
              <a:rPr lang="en-US" dirty="0" smtClean="0"/>
              <a:t>How many know a second language?  The same number?  If not, why not?</a:t>
            </a:r>
          </a:p>
          <a:p>
            <a:r>
              <a:rPr lang="en-US" dirty="0" smtClean="0"/>
              <a:t>How many people in the world are bilingual?  How many bilinguals do you know?</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8</a:t>
            </a:fld>
            <a:endParaRPr lang="en-US"/>
          </a:p>
        </p:txBody>
      </p:sp>
    </p:spTree>
    <p:extLst>
      <p:ext uri="{BB962C8B-B14F-4D97-AF65-F5344CB8AC3E}">
        <p14:creationId xmlns:p14="http://schemas.microsoft.com/office/powerpoint/2010/main" val="22401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Bilinguals slower to name pictures and recognize non-words</a:t>
            </a:r>
          </a:p>
          <a:p>
            <a:r>
              <a:rPr lang="en-US" dirty="0" smtClean="0"/>
              <a:t>Illustrates suppression of one language as well (will talk about later)</a:t>
            </a:r>
          </a:p>
          <a:p>
            <a:r>
              <a:rPr lang="en-US" dirty="0" smtClean="0"/>
              <a:t>Most importantly—bilinguals don’t have two separate systems for their two languages, so what we know about monolinguals may not be right for</a:t>
            </a:r>
            <a:r>
              <a:rPr lang="en-US" baseline="0" dirty="0" smtClean="0"/>
              <a:t> bilinguals</a:t>
            </a:r>
          </a:p>
          <a:p>
            <a:r>
              <a:rPr lang="en-US" baseline="0" dirty="0" smtClean="0"/>
              <a:t>What we know about monolinguals may not be right for monolinguals, in light of what investigating bilingual </a:t>
            </a:r>
            <a:r>
              <a:rPr lang="en-US" baseline="0" dirty="0" err="1" smtClean="0"/>
              <a:t>langage</a:t>
            </a:r>
            <a:r>
              <a:rPr lang="en-US" baseline="0" dirty="0" smtClean="0"/>
              <a:t> processing can tell us about language </a:t>
            </a:r>
            <a:r>
              <a:rPr lang="en-US" baseline="0" dirty="0" smtClean="0"/>
              <a:t>processing</a:t>
            </a:r>
          </a:p>
          <a:p>
            <a:r>
              <a:rPr lang="en-US" baseline="0" dirty="0" smtClean="0"/>
              <a:t>Digression to address another assumption about language processing</a:t>
            </a:r>
            <a:endParaRPr lang="en-US" dirty="0"/>
          </a:p>
        </p:txBody>
      </p:sp>
      <p:sp>
        <p:nvSpPr>
          <p:cNvPr id="4" name="Slide Number Placeholder 3"/>
          <p:cNvSpPr>
            <a:spLocks noGrp="1"/>
          </p:cNvSpPr>
          <p:nvPr>
            <p:ph type="sldNum" sz="quarter" idx="10"/>
          </p:nvPr>
        </p:nvSpPr>
        <p:spPr/>
        <p:txBody>
          <a:bodyPr/>
          <a:lstStyle/>
          <a:p>
            <a:fld id="{52938316-4DFA-3A47-A104-552AA984A7D1}" type="slidenum">
              <a:rPr lang="en-US" smtClean="0"/>
              <a:t>9</a:t>
            </a:fld>
            <a:endParaRPr lang="en-US"/>
          </a:p>
        </p:txBody>
      </p:sp>
    </p:spTree>
    <p:extLst>
      <p:ext uri="{BB962C8B-B14F-4D97-AF65-F5344CB8AC3E}">
        <p14:creationId xmlns:p14="http://schemas.microsoft.com/office/powerpoint/2010/main" val="3903504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and say doesn’t work:  </a:t>
            </a:r>
            <a:r>
              <a:rPr lang="en-US" dirty="0" err="1" smtClean="0"/>
              <a:t>gavagai</a:t>
            </a:r>
            <a:r>
              <a:rPr lang="en-US" dirty="0" smtClean="0"/>
              <a:t>, abstract nouns, blind people, people don’t always do it, verbs in general don’t get labeled,</a:t>
            </a:r>
            <a:r>
              <a:rPr lang="en-US" baseline="0" dirty="0" smtClean="0"/>
              <a:t> flee and chase—same action</a:t>
            </a:r>
          </a:p>
          <a:p>
            <a:r>
              <a:rPr lang="en-US" baseline="0" dirty="0" smtClean="0"/>
              <a:t>ILLUSTRATE ME WITH NONSENSE OBJECT WITH CLASS…segue to testing with babies</a:t>
            </a:r>
            <a:endParaRPr lang="en-US" dirty="0"/>
          </a:p>
        </p:txBody>
      </p:sp>
      <p:sp>
        <p:nvSpPr>
          <p:cNvPr id="4" name="Slide Number Placeholder 3"/>
          <p:cNvSpPr>
            <a:spLocks noGrp="1"/>
          </p:cNvSpPr>
          <p:nvPr>
            <p:ph type="sldNum" sz="quarter" idx="10"/>
          </p:nvPr>
        </p:nvSpPr>
        <p:spPr/>
        <p:txBody>
          <a:bodyPr/>
          <a:lstStyle/>
          <a:p>
            <a:fld id="{A9B8FA69-748A-B341-A029-3D4CD273E2ED}" type="slidenum">
              <a:rPr lang="en-US" smtClean="0"/>
              <a:t>10</a:t>
            </a:fld>
            <a:endParaRPr lang="en-US"/>
          </a:p>
        </p:txBody>
      </p:sp>
    </p:spTree>
    <p:extLst>
      <p:ext uri="{BB962C8B-B14F-4D97-AF65-F5344CB8AC3E}">
        <p14:creationId xmlns:p14="http://schemas.microsoft.com/office/powerpoint/2010/main" val="1011080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57818C-4163-BC48-AF5F-74333DD46B53}" type="slidenum">
              <a:rPr lang="en-US"/>
              <a:pPr/>
              <a:t>11</a:t>
            </a:fld>
            <a:endParaRPr lang="en-US"/>
          </a:p>
        </p:txBody>
      </p:sp>
      <p:sp>
        <p:nvSpPr>
          <p:cNvPr id="307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p:txBody>
          <a:bodyPr/>
          <a:lstStyle/>
          <a:p>
            <a:r>
              <a:rPr lang="en-US"/>
              <a:t>Test with class--TAKE A NONSENSE OBJECT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57818C-4163-BC48-AF5F-74333DD46B53}" type="slidenum">
              <a:rPr lang="en-US"/>
              <a:pPr/>
              <a:t>12</a:t>
            </a:fld>
            <a:endParaRPr lang="en-US"/>
          </a:p>
        </p:txBody>
      </p:sp>
      <p:sp>
        <p:nvSpPr>
          <p:cNvPr id="307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p:txBody>
          <a:bodyPr/>
          <a:lstStyle/>
          <a:p>
            <a:r>
              <a:rPr lang="en-US"/>
              <a:t>Test with class--TAKE A NONSENSE OBJECT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B1802CF-392E-0647-8C5D-A8690D66F525}" type="datetime1">
              <a:rPr lang="x-none" smtClean="0"/>
              <a:t>9/30/14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0F4BC48-5070-40FE-A726-90AC3A20528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2708BBE-BFAE-694F-884A-A79CD4DEB6BE}" type="datetime1">
              <a:rPr lang="x-none" smtClean="0"/>
              <a:t>9/30/14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240E0AF-3BA7-404C-8867-14FB4F9CDBB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F409D64-22A4-9B4D-A267-569177E19C73}" type="datetime1">
              <a:rPr lang="x-none" smtClean="0"/>
              <a:t>9/30/14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EEE312-DBDF-47B9-AC54-A35558CE33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45FDFBC-7FBD-124D-A2BD-D3D1EFD61D22}" type="datetime1">
              <a:rPr lang="x-none" smtClean="0"/>
              <a:t>9/30/14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05C9E4B-1FBF-4F7A-B515-5DCB77E4014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A5C6E3F-F66E-0048-A49D-AF78A44DF575}" type="datetime1">
              <a:rPr lang="x-none" smtClean="0"/>
              <a:t>9/30/14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43EE483-8749-4D4C-8871-AC7F88E6535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1470982-03C7-614F-9C04-384421D05EF4}" type="datetime1">
              <a:rPr lang="x-none" smtClean="0"/>
              <a:t>9/30/14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009C189-35B9-4091-8F3B-38159DE3691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6B393D-3B1A-A74E-80AB-50693F74C239}" type="datetime1">
              <a:rPr lang="x-none" smtClean="0"/>
              <a:t>9/30/14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438F311-C6FC-42F5-8A1D-4A25CCD21E7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CB88258-648C-0448-897F-2CB8DF305CF2}" type="datetime1">
              <a:rPr lang="x-none" smtClean="0"/>
              <a:t>9/30/14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4975581-5BD8-4896-A375-C67BC41279C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CE3AFB5-F71D-E349-A652-71FD698D9FAF}" type="datetime1">
              <a:rPr lang="x-none" smtClean="0"/>
              <a:t>9/30/14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D63B95D-D924-43CD-9E11-459B3CC0053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E3B901-0AE2-AD47-ACF1-6C217FF3218E}" type="datetime1">
              <a:rPr lang="x-none" smtClean="0"/>
              <a:t>9/30/14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C669573-32BD-4CEC-B95E-6096F1233FE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9B78CE8-439E-FF46-83E8-EF58D8BCA862}" type="datetime1">
              <a:rPr lang="x-none" smtClean="0"/>
              <a:t>9/30/14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9B97A86-CF00-496B-B703-E355BAEBFC4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4CD2CD9B-9693-F341-AF88-BB1C66B40D62}" type="datetime1">
              <a:rPr lang="x-none" smtClean="0"/>
              <a:t>9/30/14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E8F5560-7DEA-4C29-BE95-D38D3356647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eg"/></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dirty="0" smtClean="0"/>
              <a:t>Bilingual Language Processing</a:t>
            </a:r>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r>
              <a:rPr lang="en-US" dirty="0" smtClean="0"/>
              <a:t>COGS 200</a:t>
            </a:r>
          </a:p>
          <a:p>
            <a:pPr fontAlgn="auto">
              <a:spcAft>
                <a:spcPts val="0"/>
              </a:spcAft>
              <a:buFont typeface="Arial" pitchFamily="34" charset="0"/>
              <a:buNone/>
              <a:defRPr/>
            </a:pPr>
            <a:r>
              <a:rPr lang="en-US" dirty="0" smtClean="0"/>
              <a:t>October 2,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0"/>
            <a:ext cx="6155663" cy="1407214"/>
          </a:xfrm>
        </p:spPr>
        <p:txBody>
          <a:bodyPr>
            <a:normAutofit/>
          </a:bodyPr>
          <a:lstStyle/>
          <a:p>
            <a:r>
              <a:rPr lang="en-US" sz="4000" dirty="0" smtClean="0"/>
              <a:t>Lessons from bilinguals:  Label acquisition by infants</a:t>
            </a:r>
            <a:endParaRPr lang="en-US" sz="4000" dirty="0"/>
          </a:p>
        </p:txBody>
      </p:sp>
      <p:sp>
        <p:nvSpPr>
          <p:cNvPr id="3" name="Content Placeholder 2"/>
          <p:cNvSpPr>
            <a:spLocks noGrp="1"/>
          </p:cNvSpPr>
          <p:nvPr>
            <p:ph idx="1"/>
          </p:nvPr>
        </p:nvSpPr>
        <p:spPr>
          <a:xfrm>
            <a:off x="195720" y="1502512"/>
            <a:ext cx="8229600" cy="5030370"/>
          </a:xfrm>
        </p:spPr>
        <p:txBody>
          <a:bodyPr>
            <a:normAutofit fontScale="92500" lnSpcReduction="10000"/>
          </a:bodyPr>
          <a:lstStyle/>
          <a:p>
            <a:pPr algn="r"/>
            <a:r>
              <a:rPr lang="en-US" dirty="0" smtClean="0"/>
              <a:t>General </a:t>
            </a:r>
            <a:r>
              <a:rPr lang="en-US" dirty="0" smtClean="0"/>
              <a:t>purpose, innate constraints</a:t>
            </a:r>
          </a:p>
          <a:p>
            <a:pPr lvl="1" algn="r"/>
            <a:r>
              <a:rPr lang="en-US" dirty="0" smtClean="0"/>
              <a:t>New labels </a:t>
            </a:r>
            <a:r>
              <a:rPr lang="en-US" dirty="0" smtClean="0"/>
              <a:t>interpreted </a:t>
            </a:r>
            <a:r>
              <a:rPr lang="en-US" dirty="0" smtClean="0"/>
              <a:t>as applying to </a:t>
            </a:r>
            <a:r>
              <a:rPr lang="en-US" b="1" dirty="0" smtClean="0"/>
              <a:t>basic categories.</a:t>
            </a:r>
          </a:p>
          <a:p>
            <a:pPr lvl="2" algn="r"/>
            <a:r>
              <a:rPr lang="en-US" i="1" dirty="0" smtClean="0"/>
              <a:t>Dog, </a:t>
            </a:r>
            <a:r>
              <a:rPr lang="en-US" dirty="0" smtClean="0"/>
              <a:t>not </a:t>
            </a:r>
            <a:r>
              <a:rPr lang="en-US" i="1" dirty="0" smtClean="0"/>
              <a:t>Spot</a:t>
            </a:r>
            <a:r>
              <a:rPr lang="en-US" dirty="0" smtClean="0"/>
              <a:t>, </a:t>
            </a:r>
            <a:r>
              <a:rPr lang="en-US" i="1" dirty="0" smtClean="0"/>
              <a:t>spaniel </a:t>
            </a:r>
            <a:r>
              <a:rPr lang="en-US" dirty="0" smtClean="0"/>
              <a:t>or </a:t>
            </a:r>
            <a:r>
              <a:rPr lang="en-US" i="1" dirty="0" smtClean="0"/>
              <a:t>animal</a:t>
            </a:r>
          </a:p>
          <a:p>
            <a:pPr lvl="1"/>
            <a:r>
              <a:rPr lang="en-US" dirty="0" smtClean="0"/>
              <a:t>New labels apply to </a:t>
            </a:r>
            <a:r>
              <a:rPr lang="en-US" b="1" dirty="0" smtClean="0"/>
              <a:t>whole object.</a:t>
            </a:r>
          </a:p>
          <a:p>
            <a:pPr lvl="2"/>
            <a:r>
              <a:rPr lang="en-US" dirty="0" smtClean="0"/>
              <a:t>Entire dog; not leg, tail, brown-ness or spots</a:t>
            </a:r>
          </a:p>
          <a:p>
            <a:pPr lvl="1"/>
            <a:r>
              <a:rPr lang="en-US" b="1" dirty="0"/>
              <a:t>Contrast</a:t>
            </a:r>
          </a:p>
          <a:p>
            <a:pPr lvl="2"/>
            <a:r>
              <a:rPr lang="en-US" dirty="0"/>
              <a:t>If you are using more than one word for something (e.g., </a:t>
            </a:r>
            <a:r>
              <a:rPr lang="en-US" i="1" dirty="0"/>
              <a:t>dog, </a:t>
            </a:r>
            <a:r>
              <a:rPr lang="en-US" i="1" dirty="0" smtClean="0"/>
              <a:t>spaniel, </a:t>
            </a:r>
            <a:r>
              <a:rPr lang="en-US" i="1" dirty="0"/>
              <a:t>animal</a:t>
            </a:r>
            <a:r>
              <a:rPr lang="en-US" dirty="0"/>
              <a:t>) then those meanings highlight some contrast.</a:t>
            </a:r>
          </a:p>
          <a:p>
            <a:pPr lvl="1"/>
            <a:r>
              <a:rPr lang="en-US" b="1" dirty="0" smtClean="0"/>
              <a:t>Mutual exclusivity</a:t>
            </a:r>
          </a:p>
          <a:p>
            <a:pPr lvl="2"/>
            <a:r>
              <a:rPr lang="en-US" dirty="0" smtClean="0"/>
              <a:t>Basic categories have just one name.</a:t>
            </a:r>
          </a:p>
          <a:p>
            <a:endParaRPr lang="en-US" dirty="0" smtClean="0"/>
          </a:p>
          <a:p>
            <a:pPr lvl="1"/>
            <a:endParaRPr lang="en-US" i="1" dirty="0"/>
          </a:p>
        </p:txBody>
      </p:sp>
      <p:pic>
        <p:nvPicPr>
          <p:cNvPr id="4" name="Picture 3"/>
          <p:cNvPicPr>
            <a:picLocks noChangeAspect="1"/>
          </p:cNvPicPr>
          <p:nvPr/>
        </p:nvPicPr>
        <p:blipFill>
          <a:blip r:embed="rId3"/>
          <a:stretch>
            <a:fillRect/>
          </a:stretch>
        </p:blipFill>
        <p:spPr>
          <a:xfrm>
            <a:off x="588225" y="206756"/>
            <a:ext cx="1865889" cy="2591512"/>
          </a:xfrm>
          <a:prstGeom prst="rect">
            <a:avLst/>
          </a:prstGeom>
        </p:spPr>
      </p:pic>
      <p:sp>
        <p:nvSpPr>
          <p:cNvPr id="6" name="Slide Number Placeholder 5"/>
          <p:cNvSpPr>
            <a:spLocks noGrp="1"/>
          </p:cNvSpPr>
          <p:nvPr>
            <p:ph type="sldNum" sz="quarter" idx="12"/>
          </p:nvPr>
        </p:nvSpPr>
        <p:spPr/>
        <p:txBody>
          <a:bodyPr/>
          <a:lstStyle/>
          <a:p>
            <a:fld id="{EC1C537F-F738-2945-9E66-AF91846421C4}" type="slidenum">
              <a:rPr lang="en-US" smtClean="0"/>
              <a:t>10</a:t>
            </a:fld>
            <a:endParaRPr lang="en-US"/>
          </a:p>
        </p:txBody>
      </p:sp>
      <p:pic>
        <p:nvPicPr>
          <p:cNvPr id="7" name="Picture 6"/>
          <p:cNvPicPr>
            <a:picLocks noChangeAspect="1"/>
          </p:cNvPicPr>
          <p:nvPr/>
        </p:nvPicPr>
        <p:blipFill>
          <a:blip r:embed="rId4"/>
          <a:stretch>
            <a:fillRect/>
          </a:stretch>
        </p:blipFill>
        <p:spPr>
          <a:xfrm>
            <a:off x="6172200" y="4953000"/>
            <a:ext cx="2798695" cy="1627908"/>
          </a:xfrm>
          <a:prstGeom prst="rect">
            <a:avLst/>
          </a:prstGeom>
        </p:spPr>
      </p:pic>
    </p:spTree>
    <p:extLst>
      <p:ext uri="{BB962C8B-B14F-4D97-AF65-F5344CB8AC3E}">
        <p14:creationId xmlns:p14="http://schemas.microsoft.com/office/powerpoint/2010/main" val="14464705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52400"/>
            <a:ext cx="7772400" cy="1143000"/>
          </a:xfrm>
        </p:spPr>
        <p:txBody>
          <a:bodyPr/>
          <a:lstStyle/>
          <a:p>
            <a:r>
              <a:rPr lang="en-US" dirty="0" smtClean="0"/>
              <a:t>Lessons from bilinguals:  Mutual </a:t>
            </a:r>
            <a:r>
              <a:rPr lang="en-US" dirty="0"/>
              <a:t>exclusivity</a:t>
            </a:r>
          </a:p>
        </p:txBody>
      </p:sp>
      <p:sp>
        <p:nvSpPr>
          <p:cNvPr id="29705" name="Rectangle 9"/>
          <p:cNvSpPr>
            <a:spLocks noChangeArrowheads="1"/>
          </p:cNvSpPr>
          <p:nvPr/>
        </p:nvSpPr>
        <p:spPr bwMode="auto">
          <a:xfrm>
            <a:off x="304800" y="3200400"/>
            <a:ext cx="5029200" cy="16764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EC1C537F-F738-2945-9E66-AF91846421C4}" type="slidenum">
              <a:rPr lang="en-US" smtClean="0"/>
              <a:t>11</a:t>
            </a:fld>
            <a:endParaRPr lang="en-US"/>
          </a:p>
        </p:txBody>
      </p:sp>
      <p:pic>
        <p:nvPicPr>
          <p:cNvPr id="7" name="Picture 6"/>
          <p:cNvPicPr>
            <a:picLocks noChangeAspect="1"/>
          </p:cNvPicPr>
          <p:nvPr/>
        </p:nvPicPr>
        <p:blipFill>
          <a:blip r:embed="rId3"/>
          <a:stretch>
            <a:fillRect/>
          </a:stretch>
        </p:blipFill>
        <p:spPr>
          <a:xfrm>
            <a:off x="4694179" y="3318914"/>
            <a:ext cx="4030721" cy="3037436"/>
          </a:xfrm>
          <a:prstGeom prst="rect">
            <a:avLst/>
          </a:prstGeom>
        </p:spPr>
      </p:pic>
      <p:pic>
        <p:nvPicPr>
          <p:cNvPr id="9" name="Picture 5" descr="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47801"/>
          <a:stretch/>
        </p:blipFill>
        <p:spPr bwMode="auto">
          <a:xfrm>
            <a:off x="5079004" y="4242296"/>
            <a:ext cx="1184052"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5227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5" descr="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4787900" cy="3357563"/>
          </a:xfrm>
          <a:prstGeom prst="rect">
            <a:avLst/>
          </a:prstGeom>
          <a:noFill/>
          <a:extLst>
            <a:ext uri="{909E8E84-426E-40dd-AFC4-6F175D3DCCD1}">
              <a14:hiddenFill xmlns:a14="http://schemas.microsoft.com/office/drawing/2010/main">
                <a:solidFill>
                  <a:srgbClr val="FFFFFF"/>
                </a:solidFill>
              </a14:hiddenFill>
            </a:ext>
          </a:extLst>
        </p:spPr>
      </p:pic>
      <p:sp>
        <p:nvSpPr>
          <p:cNvPr id="29702" name="Rectangle 6"/>
          <p:cNvSpPr>
            <a:spLocks noChangeArrowheads="1"/>
          </p:cNvSpPr>
          <p:nvPr/>
        </p:nvSpPr>
        <p:spPr bwMode="auto">
          <a:xfrm>
            <a:off x="5410200" y="1981200"/>
            <a:ext cx="274682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2800" i="1" dirty="0" smtClean="0"/>
              <a:t>Look </a:t>
            </a:r>
            <a:r>
              <a:rPr lang="en-US" sz="2800" i="1" dirty="0"/>
              <a:t>at the </a:t>
            </a:r>
            <a:r>
              <a:rPr lang="en-US" sz="2800" i="1" dirty="0" smtClean="0"/>
              <a:t>car!</a:t>
            </a:r>
            <a:endParaRPr lang="en-US" sz="2800" i="1" dirty="0"/>
          </a:p>
        </p:txBody>
      </p:sp>
      <p:sp>
        <p:nvSpPr>
          <p:cNvPr id="29705" name="Rectangle 9"/>
          <p:cNvSpPr>
            <a:spLocks noChangeArrowheads="1"/>
          </p:cNvSpPr>
          <p:nvPr/>
        </p:nvSpPr>
        <p:spPr bwMode="auto">
          <a:xfrm>
            <a:off x="304800" y="3200400"/>
            <a:ext cx="5029200" cy="16764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EC1C537F-F738-2945-9E66-AF91846421C4}" type="slidenum">
              <a:rPr lang="en-US" smtClean="0"/>
              <a:t>12</a:t>
            </a:fld>
            <a:endParaRPr lang="en-US"/>
          </a:p>
        </p:txBody>
      </p:sp>
      <p:pic>
        <p:nvPicPr>
          <p:cNvPr id="7" name="Picture 6"/>
          <p:cNvPicPr>
            <a:picLocks noChangeAspect="1"/>
          </p:cNvPicPr>
          <p:nvPr/>
        </p:nvPicPr>
        <p:blipFill>
          <a:blip r:embed="rId4"/>
          <a:stretch>
            <a:fillRect/>
          </a:stretch>
        </p:blipFill>
        <p:spPr>
          <a:xfrm>
            <a:off x="4694179" y="3318914"/>
            <a:ext cx="4030721" cy="3037436"/>
          </a:xfrm>
          <a:prstGeom prst="rect">
            <a:avLst/>
          </a:prstGeom>
        </p:spPr>
      </p:pic>
      <p:pic>
        <p:nvPicPr>
          <p:cNvPr id="9" name="Picture 5" descr="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47801"/>
          <a:stretch/>
        </p:blipFill>
        <p:spPr bwMode="auto">
          <a:xfrm>
            <a:off x="5079004" y="4242296"/>
            <a:ext cx="1184052" cy="762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p:cNvSpPr>
            <a:spLocks noGrp="1" noChangeArrowheads="1"/>
          </p:cNvSpPr>
          <p:nvPr>
            <p:ph type="title"/>
          </p:nvPr>
        </p:nvSpPr>
        <p:spPr>
          <a:xfrm>
            <a:off x="685800" y="152400"/>
            <a:ext cx="7772400" cy="1143000"/>
          </a:xfrm>
        </p:spPr>
        <p:txBody>
          <a:bodyPr/>
          <a:lstStyle/>
          <a:p>
            <a:r>
              <a:rPr lang="en-US" dirty="0" smtClean="0"/>
              <a:t>Lessons from bilinguals:  Mutual </a:t>
            </a:r>
            <a:r>
              <a:rPr lang="en-US" dirty="0"/>
              <a:t>exclusivity</a:t>
            </a:r>
          </a:p>
        </p:txBody>
      </p:sp>
    </p:spTree>
    <p:extLst>
      <p:ext uri="{BB962C8B-B14F-4D97-AF65-F5344CB8AC3E}">
        <p14:creationId xmlns:p14="http://schemas.microsoft.com/office/powerpoint/2010/main" val="4283213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descr="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4787900" cy="3357563"/>
          </a:xfrm>
          <a:prstGeom prst="rect">
            <a:avLst/>
          </a:prstGeom>
          <a:noFill/>
          <a:extLst>
            <a:ext uri="{909E8E84-426E-40dd-AFC4-6F175D3DCCD1}">
              <a14:hiddenFill xmlns:a14="http://schemas.microsoft.com/office/drawing/2010/main">
                <a:solidFill>
                  <a:srgbClr val="FFFFFF"/>
                </a:solidFill>
              </a14:hiddenFill>
            </a:ext>
          </a:extLst>
        </p:spPr>
      </p:pic>
      <p:sp>
        <p:nvSpPr>
          <p:cNvPr id="31748" name="Rectangle 4"/>
          <p:cNvSpPr>
            <a:spLocks noChangeArrowheads="1"/>
          </p:cNvSpPr>
          <p:nvPr/>
        </p:nvSpPr>
        <p:spPr bwMode="auto">
          <a:xfrm>
            <a:off x="5410200" y="2057400"/>
            <a:ext cx="274682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2800" i="1" dirty="0" smtClean="0"/>
              <a:t>Look </a:t>
            </a:r>
            <a:r>
              <a:rPr lang="en-US" sz="2800" i="1" dirty="0"/>
              <a:t>at the </a:t>
            </a:r>
            <a:r>
              <a:rPr lang="en-US" sz="2800" i="1" dirty="0" smtClean="0"/>
              <a:t>car!</a:t>
            </a:r>
            <a:endParaRPr lang="en-US" sz="2800" i="1" dirty="0"/>
          </a:p>
        </p:txBody>
      </p:sp>
      <p:sp>
        <p:nvSpPr>
          <p:cNvPr id="31749" name="Rectangle 5"/>
          <p:cNvSpPr>
            <a:spLocks noChangeArrowheads="1"/>
          </p:cNvSpPr>
          <p:nvPr/>
        </p:nvSpPr>
        <p:spPr bwMode="auto">
          <a:xfrm>
            <a:off x="5410200" y="3657600"/>
            <a:ext cx="29663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2800" i="1" dirty="0" smtClean="0"/>
              <a:t>Look </a:t>
            </a:r>
            <a:r>
              <a:rPr lang="en-US" sz="2800" i="1" dirty="0"/>
              <a:t>at the </a:t>
            </a:r>
            <a:r>
              <a:rPr lang="en-US" sz="2800" i="1" dirty="0" err="1" smtClean="0"/>
              <a:t>blick</a:t>
            </a:r>
            <a:r>
              <a:rPr lang="en-US" sz="2800" i="1" dirty="0"/>
              <a:t>!</a:t>
            </a:r>
          </a:p>
        </p:txBody>
      </p:sp>
      <p:sp>
        <p:nvSpPr>
          <p:cNvPr id="31750" name="Rectangle 6"/>
          <p:cNvSpPr>
            <a:spLocks noChangeArrowheads="1"/>
          </p:cNvSpPr>
          <p:nvPr/>
        </p:nvSpPr>
        <p:spPr bwMode="auto">
          <a:xfrm>
            <a:off x="758825" y="5167313"/>
            <a:ext cx="7699375" cy="1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2800" dirty="0"/>
              <a:t>Infants look at the weird red-and-grey object because they know what a </a:t>
            </a:r>
            <a:r>
              <a:rPr lang="ja-JP" altLang="en-US" sz="2800" dirty="0"/>
              <a:t>“</a:t>
            </a:r>
            <a:r>
              <a:rPr lang="en-US" sz="2800" dirty="0"/>
              <a:t>shoe</a:t>
            </a:r>
            <a:r>
              <a:rPr lang="ja-JP" altLang="en-US" sz="2800" dirty="0"/>
              <a:t>”</a:t>
            </a:r>
            <a:r>
              <a:rPr lang="en-US" sz="2800" dirty="0"/>
              <a:t> is, and you </a:t>
            </a:r>
            <a:r>
              <a:rPr lang="en-US" sz="2800" dirty="0" smtClean="0"/>
              <a:t>aren’t </a:t>
            </a:r>
            <a:r>
              <a:rPr lang="en-US" sz="2800" dirty="0"/>
              <a:t>asking for the </a:t>
            </a:r>
            <a:r>
              <a:rPr lang="ja-JP" altLang="en-US" sz="2800" dirty="0"/>
              <a:t>“</a:t>
            </a:r>
            <a:r>
              <a:rPr lang="en-US" sz="2800" dirty="0"/>
              <a:t>shoe.</a:t>
            </a:r>
            <a:r>
              <a:rPr lang="ja-JP" altLang="en-US" sz="2800" dirty="0" smtClean="0"/>
              <a:t>”</a:t>
            </a:r>
            <a:endParaRPr lang="en-US" sz="2800" dirty="0"/>
          </a:p>
          <a:p>
            <a:pPr algn="r"/>
            <a:r>
              <a:rPr lang="en-US" sz="1800" dirty="0" smtClean="0"/>
              <a:t>Byers</a:t>
            </a:r>
            <a:r>
              <a:rPr lang="en-US" sz="1800" dirty="0"/>
              <a:t>-Heinlein &amp; </a:t>
            </a:r>
            <a:r>
              <a:rPr lang="en-US" sz="1800" dirty="0" err="1"/>
              <a:t>Werker</a:t>
            </a:r>
            <a:r>
              <a:rPr lang="en-US" sz="1800" dirty="0"/>
              <a:t>, 2009</a:t>
            </a:r>
            <a:endParaRPr lang="en-US" dirty="0"/>
          </a:p>
        </p:txBody>
      </p:sp>
      <p:sp>
        <p:nvSpPr>
          <p:cNvPr id="2" name="Slide Number Placeholder 1"/>
          <p:cNvSpPr>
            <a:spLocks noGrp="1"/>
          </p:cNvSpPr>
          <p:nvPr>
            <p:ph type="sldNum" sz="quarter" idx="12"/>
          </p:nvPr>
        </p:nvSpPr>
        <p:spPr/>
        <p:txBody>
          <a:bodyPr/>
          <a:lstStyle/>
          <a:p>
            <a:fld id="{EC1C537F-F738-2945-9E66-AF91846421C4}" type="slidenum">
              <a:rPr lang="en-US" smtClean="0"/>
              <a:t>13</a:t>
            </a:fld>
            <a:endParaRPr lang="en-US"/>
          </a:p>
        </p:txBody>
      </p:sp>
      <p:sp>
        <p:nvSpPr>
          <p:cNvPr id="9" name="Rectangle 2"/>
          <p:cNvSpPr>
            <a:spLocks noGrp="1" noChangeArrowheads="1"/>
          </p:cNvSpPr>
          <p:nvPr>
            <p:ph type="title"/>
          </p:nvPr>
        </p:nvSpPr>
        <p:spPr>
          <a:xfrm>
            <a:off x="685800" y="152400"/>
            <a:ext cx="7772400" cy="1143000"/>
          </a:xfrm>
        </p:spPr>
        <p:txBody>
          <a:bodyPr/>
          <a:lstStyle/>
          <a:p>
            <a:r>
              <a:rPr lang="en-US" dirty="0" smtClean="0"/>
              <a:t>Lessons from bilinguals:  Mutual </a:t>
            </a:r>
            <a:r>
              <a:rPr lang="en-US" dirty="0"/>
              <a:t>exclusivity</a:t>
            </a:r>
          </a:p>
        </p:txBody>
      </p:sp>
    </p:spTree>
    <p:extLst>
      <p:ext uri="{BB962C8B-B14F-4D97-AF65-F5344CB8AC3E}">
        <p14:creationId xmlns:p14="http://schemas.microsoft.com/office/powerpoint/2010/main" val="251137983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1257300"/>
            <a:ext cx="2895600" cy="4343400"/>
          </a:xfrm>
        </p:spPr>
        <p:txBody>
          <a:bodyPr>
            <a:normAutofit/>
          </a:bodyPr>
          <a:lstStyle/>
          <a:p>
            <a:r>
              <a:rPr lang="en-US" dirty="0"/>
              <a:t>Mutual exclusivity is </a:t>
            </a:r>
            <a:r>
              <a:rPr lang="en-US" dirty="0" smtClean="0"/>
              <a:t>an innate constraint on learning words.</a:t>
            </a:r>
            <a:endParaRPr lang="en-US" dirty="0"/>
          </a:p>
        </p:txBody>
      </p:sp>
      <p:pic>
        <p:nvPicPr>
          <p:cNvPr id="33796" name="Picture 4" descr="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685800"/>
            <a:ext cx="4368800" cy="5086350"/>
          </a:xfrm>
          <a:prstGeom prst="rect">
            <a:avLst/>
          </a:prstGeom>
          <a:noFill/>
          <a:extLst>
            <a:ext uri="{909E8E84-426E-40dd-AFC4-6F175D3DCCD1}">
              <a14:hiddenFill xmlns:a14="http://schemas.microsoft.com/office/drawing/2010/main">
                <a:solidFill>
                  <a:srgbClr val="FFFFFF"/>
                </a:solidFill>
              </a14:hiddenFill>
            </a:ext>
          </a:extLst>
        </p:spPr>
      </p:pic>
      <p:sp>
        <p:nvSpPr>
          <p:cNvPr id="33797" name="Rectangle 5"/>
          <p:cNvSpPr>
            <a:spLocks noChangeArrowheads="1"/>
          </p:cNvSpPr>
          <p:nvPr/>
        </p:nvSpPr>
        <p:spPr bwMode="auto">
          <a:xfrm>
            <a:off x="4891881" y="6324600"/>
            <a:ext cx="3322638"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800" dirty="0"/>
              <a:t>Byers-Heinlein &amp; </a:t>
            </a:r>
            <a:r>
              <a:rPr lang="en-US" sz="1800" dirty="0" err="1"/>
              <a:t>Werker</a:t>
            </a:r>
            <a:r>
              <a:rPr lang="en-US" sz="1800" dirty="0"/>
              <a:t>, 2009</a:t>
            </a:r>
          </a:p>
        </p:txBody>
      </p:sp>
      <p:sp>
        <p:nvSpPr>
          <p:cNvPr id="33798" name="Rectangle 6"/>
          <p:cNvSpPr>
            <a:spLocks noChangeArrowheads="1"/>
          </p:cNvSpPr>
          <p:nvPr/>
        </p:nvSpPr>
        <p:spPr bwMode="auto">
          <a:xfrm>
            <a:off x="6705600" y="1752600"/>
            <a:ext cx="1752600" cy="3429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EC1C537F-F738-2945-9E66-AF91846421C4}" type="slidenum">
              <a:rPr lang="en-US" smtClean="0"/>
              <a:t>14</a:t>
            </a:fld>
            <a:endParaRPr lang="en-US"/>
          </a:p>
        </p:txBody>
      </p:sp>
      <p:sp>
        <p:nvSpPr>
          <p:cNvPr id="3" name="TextBox 2"/>
          <p:cNvSpPr txBox="1"/>
          <p:nvPr/>
        </p:nvSpPr>
        <p:spPr>
          <a:xfrm>
            <a:off x="5287265" y="4638727"/>
            <a:ext cx="1018227" cy="400110"/>
          </a:xfrm>
          <a:prstGeom prst="rect">
            <a:avLst/>
          </a:prstGeom>
          <a:noFill/>
        </p:spPr>
        <p:txBody>
          <a:bodyPr wrap="none" rtlCol="0">
            <a:spAutoFit/>
          </a:bodyPr>
          <a:lstStyle/>
          <a:p>
            <a:r>
              <a:rPr lang="en-US" sz="2000" dirty="0" smtClean="0"/>
              <a:t>e.g., </a:t>
            </a:r>
            <a:r>
              <a:rPr lang="en-US" sz="2000" i="1" dirty="0" smtClean="0"/>
              <a:t>car</a:t>
            </a:r>
            <a:endParaRPr lang="en-US" sz="2000" dirty="0"/>
          </a:p>
        </p:txBody>
      </p:sp>
    </p:spTree>
    <p:extLst>
      <p:ext uri="{BB962C8B-B14F-4D97-AF65-F5344CB8AC3E}">
        <p14:creationId xmlns:p14="http://schemas.microsoft.com/office/powerpoint/2010/main" val="34504794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descr="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685800"/>
            <a:ext cx="4368800" cy="5086350"/>
          </a:xfrm>
          <a:prstGeom prst="rect">
            <a:avLst/>
          </a:prstGeom>
          <a:noFill/>
          <a:extLst>
            <a:ext uri="{909E8E84-426E-40dd-AFC4-6F175D3DCCD1}">
              <a14:hiddenFill xmlns:a14="http://schemas.microsoft.com/office/drawing/2010/main">
                <a:solidFill>
                  <a:srgbClr val="FFFFFF"/>
                </a:solidFill>
              </a14:hiddenFill>
            </a:ext>
          </a:extLst>
        </p:spPr>
      </p:pic>
      <p:sp>
        <p:nvSpPr>
          <p:cNvPr id="34821" name="Rectangle 5"/>
          <p:cNvSpPr>
            <a:spLocks noChangeArrowheads="1"/>
          </p:cNvSpPr>
          <p:nvPr/>
        </p:nvSpPr>
        <p:spPr bwMode="auto">
          <a:xfrm>
            <a:off x="7291388" y="1752600"/>
            <a:ext cx="1166812" cy="34528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4822" name="Rectangle 6"/>
          <p:cNvSpPr>
            <a:spLocks noChangeArrowheads="1"/>
          </p:cNvSpPr>
          <p:nvPr/>
        </p:nvSpPr>
        <p:spPr bwMode="auto">
          <a:xfrm>
            <a:off x="6934200" y="4267200"/>
            <a:ext cx="938213" cy="2746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Novel label</a:t>
            </a:r>
          </a:p>
        </p:txBody>
      </p:sp>
      <p:sp>
        <p:nvSpPr>
          <p:cNvPr id="8" name="Rectangle 2"/>
          <p:cNvSpPr txBox="1">
            <a:spLocks noChangeArrowheads="1"/>
          </p:cNvSpPr>
          <p:nvPr/>
        </p:nvSpPr>
        <p:spPr>
          <a:xfrm>
            <a:off x="304800" y="1257300"/>
            <a:ext cx="2895600" cy="4343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Mutual exclusivity is an innate constraint on learning words.</a:t>
            </a:r>
            <a:endParaRPr lang="en-US" dirty="0"/>
          </a:p>
        </p:txBody>
      </p:sp>
      <p:sp>
        <p:nvSpPr>
          <p:cNvPr id="3" name="Slide Number Placeholder 2"/>
          <p:cNvSpPr>
            <a:spLocks noGrp="1"/>
          </p:cNvSpPr>
          <p:nvPr>
            <p:ph type="sldNum" sz="quarter" idx="12"/>
          </p:nvPr>
        </p:nvSpPr>
        <p:spPr/>
        <p:txBody>
          <a:bodyPr/>
          <a:lstStyle/>
          <a:p>
            <a:fld id="{EC1C537F-F738-2945-9E66-AF91846421C4}" type="slidenum">
              <a:rPr lang="en-US" smtClean="0"/>
              <a:t>15</a:t>
            </a:fld>
            <a:endParaRPr lang="en-US"/>
          </a:p>
        </p:txBody>
      </p:sp>
      <p:sp>
        <p:nvSpPr>
          <p:cNvPr id="10" name="Rectangle 5"/>
          <p:cNvSpPr>
            <a:spLocks noChangeArrowheads="1"/>
          </p:cNvSpPr>
          <p:nvPr/>
        </p:nvSpPr>
        <p:spPr bwMode="auto">
          <a:xfrm>
            <a:off x="4891881" y="6324600"/>
            <a:ext cx="3322638"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800" dirty="0"/>
              <a:t>Byers-Heinlein &amp; </a:t>
            </a:r>
            <a:r>
              <a:rPr lang="en-US" sz="1800" dirty="0" err="1"/>
              <a:t>Werker</a:t>
            </a:r>
            <a:r>
              <a:rPr lang="en-US" sz="1800" dirty="0"/>
              <a:t>, 2009</a:t>
            </a:r>
          </a:p>
        </p:txBody>
      </p:sp>
      <p:sp>
        <p:nvSpPr>
          <p:cNvPr id="9" name="TextBox 8"/>
          <p:cNvSpPr txBox="1"/>
          <p:nvPr/>
        </p:nvSpPr>
        <p:spPr>
          <a:xfrm>
            <a:off x="5287265" y="4638727"/>
            <a:ext cx="1018227" cy="400110"/>
          </a:xfrm>
          <a:prstGeom prst="rect">
            <a:avLst/>
          </a:prstGeom>
          <a:noFill/>
        </p:spPr>
        <p:txBody>
          <a:bodyPr wrap="none" rtlCol="0">
            <a:spAutoFit/>
          </a:bodyPr>
          <a:lstStyle/>
          <a:p>
            <a:r>
              <a:rPr lang="en-US" sz="2000" dirty="0" smtClean="0"/>
              <a:t>e.g., </a:t>
            </a:r>
            <a:r>
              <a:rPr lang="en-US" sz="2000" i="1" dirty="0" smtClean="0"/>
              <a:t>car</a:t>
            </a:r>
            <a:endParaRPr lang="en-US" sz="2000" dirty="0"/>
          </a:p>
        </p:txBody>
      </p:sp>
      <p:sp>
        <p:nvSpPr>
          <p:cNvPr id="11" name="TextBox 10"/>
          <p:cNvSpPr txBox="1"/>
          <p:nvPr/>
        </p:nvSpPr>
        <p:spPr>
          <a:xfrm>
            <a:off x="6933682" y="4632490"/>
            <a:ext cx="1172116" cy="400110"/>
          </a:xfrm>
          <a:prstGeom prst="rect">
            <a:avLst/>
          </a:prstGeom>
          <a:noFill/>
        </p:spPr>
        <p:txBody>
          <a:bodyPr wrap="none" rtlCol="0">
            <a:spAutoFit/>
          </a:bodyPr>
          <a:lstStyle/>
          <a:p>
            <a:r>
              <a:rPr lang="en-US" sz="2000" dirty="0" smtClean="0"/>
              <a:t>e.g., </a:t>
            </a:r>
            <a:r>
              <a:rPr lang="en-US" sz="2000" i="1" dirty="0" err="1" smtClean="0"/>
              <a:t>blick</a:t>
            </a:r>
            <a:endParaRPr lang="en-US" sz="2000" dirty="0"/>
          </a:p>
        </p:txBody>
      </p:sp>
    </p:spTree>
    <p:extLst>
      <p:ext uri="{BB962C8B-B14F-4D97-AF65-F5344CB8AC3E}">
        <p14:creationId xmlns:p14="http://schemas.microsoft.com/office/powerpoint/2010/main" val="31695353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descr="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685800"/>
            <a:ext cx="4368800" cy="5086350"/>
          </a:xfrm>
          <a:prstGeom prst="rect">
            <a:avLst/>
          </a:prstGeom>
          <a:noFill/>
          <a:extLst>
            <a:ext uri="{909E8E84-426E-40dd-AFC4-6F175D3DCCD1}">
              <a14:hiddenFill xmlns:a14="http://schemas.microsoft.com/office/drawing/2010/main">
                <a:solidFill>
                  <a:srgbClr val="FFFFFF"/>
                </a:solidFill>
              </a14:hiddenFill>
            </a:ext>
          </a:extLst>
        </p:spPr>
      </p:pic>
      <p:sp>
        <p:nvSpPr>
          <p:cNvPr id="35845" name="Rectangle 5"/>
          <p:cNvSpPr>
            <a:spLocks noChangeArrowheads="1"/>
          </p:cNvSpPr>
          <p:nvPr/>
        </p:nvSpPr>
        <p:spPr bwMode="auto">
          <a:xfrm>
            <a:off x="7620000" y="1752600"/>
            <a:ext cx="838200" cy="35814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5846" name="Rectangle 6"/>
          <p:cNvSpPr>
            <a:spLocks noChangeArrowheads="1"/>
          </p:cNvSpPr>
          <p:nvPr/>
        </p:nvSpPr>
        <p:spPr bwMode="auto">
          <a:xfrm>
            <a:off x="6934200" y="4267200"/>
            <a:ext cx="938213" cy="2746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Novel label</a:t>
            </a:r>
          </a:p>
        </p:txBody>
      </p:sp>
      <p:sp>
        <p:nvSpPr>
          <p:cNvPr id="8" name="Rectangle 2"/>
          <p:cNvSpPr>
            <a:spLocks noGrp="1" noChangeArrowheads="1"/>
          </p:cNvSpPr>
          <p:nvPr>
            <p:ph type="title"/>
          </p:nvPr>
        </p:nvSpPr>
        <p:spPr>
          <a:xfrm>
            <a:off x="304800" y="1257300"/>
            <a:ext cx="2895600" cy="4343400"/>
          </a:xfrm>
        </p:spPr>
        <p:txBody>
          <a:bodyPr>
            <a:normAutofit fontScale="90000"/>
          </a:bodyPr>
          <a:lstStyle/>
          <a:p>
            <a:r>
              <a:rPr lang="en-US" dirty="0">
                <a:solidFill>
                  <a:schemeClr val="tx1">
                    <a:lumMod val="50000"/>
                    <a:lumOff val="50000"/>
                  </a:schemeClr>
                </a:solidFill>
              </a:rPr>
              <a:t>Mutual exclusivity is </a:t>
            </a:r>
            <a:r>
              <a:rPr lang="en-US" dirty="0" smtClean="0">
                <a:solidFill>
                  <a:schemeClr val="tx1">
                    <a:lumMod val="50000"/>
                    <a:lumOff val="50000"/>
                  </a:schemeClr>
                </a:solidFill>
              </a:rPr>
              <a:t>an innate constraint on learning words.  </a:t>
            </a:r>
            <a:r>
              <a:rPr lang="en-US" dirty="0" smtClean="0"/>
              <a:t/>
            </a:r>
            <a:br>
              <a:rPr lang="en-US" dirty="0" smtClean="0"/>
            </a:br>
            <a:r>
              <a:rPr lang="en-US" dirty="0" smtClean="0"/>
              <a:t>Or is it??</a:t>
            </a:r>
            <a:endParaRPr lang="en-US" dirty="0"/>
          </a:p>
        </p:txBody>
      </p:sp>
      <p:sp>
        <p:nvSpPr>
          <p:cNvPr id="3" name="Slide Number Placeholder 2"/>
          <p:cNvSpPr>
            <a:spLocks noGrp="1"/>
          </p:cNvSpPr>
          <p:nvPr>
            <p:ph type="sldNum" sz="quarter" idx="12"/>
          </p:nvPr>
        </p:nvSpPr>
        <p:spPr/>
        <p:txBody>
          <a:bodyPr/>
          <a:lstStyle/>
          <a:p>
            <a:fld id="{EC1C537F-F738-2945-9E66-AF91846421C4}" type="slidenum">
              <a:rPr lang="en-US" smtClean="0"/>
              <a:t>16</a:t>
            </a:fld>
            <a:endParaRPr lang="en-US"/>
          </a:p>
        </p:txBody>
      </p:sp>
      <p:sp>
        <p:nvSpPr>
          <p:cNvPr id="10" name="Rectangle 5"/>
          <p:cNvSpPr>
            <a:spLocks noChangeArrowheads="1"/>
          </p:cNvSpPr>
          <p:nvPr/>
        </p:nvSpPr>
        <p:spPr bwMode="auto">
          <a:xfrm>
            <a:off x="4891881" y="6324600"/>
            <a:ext cx="3322638"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800" dirty="0"/>
              <a:t>Byers-Heinlein &amp; </a:t>
            </a:r>
            <a:r>
              <a:rPr lang="en-US" sz="1800" dirty="0" err="1"/>
              <a:t>Werker</a:t>
            </a:r>
            <a:r>
              <a:rPr lang="en-US" sz="1800" dirty="0"/>
              <a:t>, 2009</a:t>
            </a:r>
          </a:p>
        </p:txBody>
      </p:sp>
      <p:sp>
        <p:nvSpPr>
          <p:cNvPr id="9" name="TextBox 8"/>
          <p:cNvSpPr txBox="1"/>
          <p:nvPr/>
        </p:nvSpPr>
        <p:spPr>
          <a:xfrm>
            <a:off x="5287265" y="4638727"/>
            <a:ext cx="1018227" cy="400110"/>
          </a:xfrm>
          <a:prstGeom prst="rect">
            <a:avLst/>
          </a:prstGeom>
          <a:noFill/>
        </p:spPr>
        <p:txBody>
          <a:bodyPr wrap="none" rtlCol="0">
            <a:spAutoFit/>
          </a:bodyPr>
          <a:lstStyle/>
          <a:p>
            <a:r>
              <a:rPr lang="en-US" sz="2000" dirty="0" smtClean="0"/>
              <a:t>e.g., </a:t>
            </a:r>
            <a:r>
              <a:rPr lang="en-US" sz="2000" i="1" dirty="0" smtClean="0"/>
              <a:t>car</a:t>
            </a:r>
            <a:endParaRPr lang="en-US" sz="2000" dirty="0"/>
          </a:p>
        </p:txBody>
      </p:sp>
      <p:sp>
        <p:nvSpPr>
          <p:cNvPr id="11" name="TextBox 10"/>
          <p:cNvSpPr txBox="1"/>
          <p:nvPr/>
        </p:nvSpPr>
        <p:spPr>
          <a:xfrm>
            <a:off x="6933682" y="4632490"/>
            <a:ext cx="1172116" cy="400110"/>
          </a:xfrm>
          <a:prstGeom prst="rect">
            <a:avLst/>
          </a:prstGeom>
          <a:noFill/>
        </p:spPr>
        <p:txBody>
          <a:bodyPr wrap="none" rtlCol="0">
            <a:spAutoFit/>
          </a:bodyPr>
          <a:lstStyle/>
          <a:p>
            <a:r>
              <a:rPr lang="en-US" sz="2000" dirty="0" smtClean="0"/>
              <a:t>e.g., </a:t>
            </a:r>
            <a:r>
              <a:rPr lang="en-US" sz="2000" i="1" dirty="0" err="1" smtClean="0"/>
              <a:t>blick</a:t>
            </a:r>
            <a:endParaRPr lang="en-US" sz="2000" dirty="0"/>
          </a:p>
        </p:txBody>
      </p:sp>
    </p:spTree>
    <p:extLst>
      <p:ext uri="{BB962C8B-B14F-4D97-AF65-F5344CB8AC3E}">
        <p14:creationId xmlns:p14="http://schemas.microsoft.com/office/powerpoint/2010/main" val="5933153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1257300"/>
            <a:ext cx="2895600" cy="4343400"/>
          </a:xfrm>
        </p:spPr>
        <p:txBody>
          <a:bodyPr>
            <a:normAutofit fontScale="90000"/>
          </a:bodyPr>
          <a:lstStyle/>
          <a:p>
            <a:r>
              <a:rPr lang="en-US" dirty="0"/>
              <a:t>Mutual exclusivity is a function of number of languages </a:t>
            </a:r>
            <a:r>
              <a:rPr lang="en-US" dirty="0" smtClean="0"/>
              <a:t>known.</a:t>
            </a:r>
            <a:endParaRPr lang="en-US" dirty="0"/>
          </a:p>
        </p:txBody>
      </p:sp>
      <p:pic>
        <p:nvPicPr>
          <p:cNvPr id="36867" name="Picture 3" descr="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685800"/>
            <a:ext cx="4368800" cy="50863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EC1C537F-F738-2945-9E66-AF91846421C4}" type="slidenum">
              <a:rPr lang="en-US" smtClean="0"/>
              <a:t>17</a:t>
            </a:fld>
            <a:endParaRPr lang="en-US"/>
          </a:p>
        </p:txBody>
      </p:sp>
      <p:sp>
        <p:nvSpPr>
          <p:cNvPr id="6" name="Rectangle 5"/>
          <p:cNvSpPr>
            <a:spLocks noChangeArrowheads="1"/>
          </p:cNvSpPr>
          <p:nvPr/>
        </p:nvSpPr>
        <p:spPr bwMode="auto">
          <a:xfrm>
            <a:off x="4891881" y="6324600"/>
            <a:ext cx="3322638"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800" dirty="0"/>
              <a:t>Byers-Heinlein &amp; </a:t>
            </a:r>
            <a:r>
              <a:rPr lang="en-US" sz="1800" dirty="0" err="1"/>
              <a:t>Werker</a:t>
            </a:r>
            <a:r>
              <a:rPr lang="en-US" sz="1800" dirty="0"/>
              <a:t>, 2009</a:t>
            </a:r>
          </a:p>
        </p:txBody>
      </p:sp>
      <p:sp>
        <p:nvSpPr>
          <p:cNvPr id="7" name="TextBox 6"/>
          <p:cNvSpPr txBox="1"/>
          <p:nvPr/>
        </p:nvSpPr>
        <p:spPr>
          <a:xfrm>
            <a:off x="5287265" y="4638727"/>
            <a:ext cx="1018227" cy="400110"/>
          </a:xfrm>
          <a:prstGeom prst="rect">
            <a:avLst/>
          </a:prstGeom>
          <a:noFill/>
        </p:spPr>
        <p:txBody>
          <a:bodyPr wrap="none" rtlCol="0">
            <a:spAutoFit/>
          </a:bodyPr>
          <a:lstStyle/>
          <a:p>
            <a:r>
              <a:rPr lang="en-US" sz="2000" dirty="0" smtClean="0"/>
              <a:t>e.g., </a:t>
            </a:r>
            <a:r>
              <a:rPr lang="en-US" sz="2000" i="1" dirty="0" smtClean="0"/>
              <a:t>car</a:t>
            </a:r>
            <a:endParaRPr lang="en-US" sz="2000" dirty="0"/>
          </a:p>
        </p:txBody>
      </p:sp>
      <p:sp>
        <p:nvSpPr>
          <p:cNvPr id="8" name="TextBox 7"/>
          <p:cNvSpPr txBox="1"/>
          <p:nvPr/>
        </p:nvSpPr>
        <p:spPr>
          <a:xfrm>
            <a:off x="6933682" y="4632490"/>
            <a:ext cx="1172116" cy="400110"/>
          </a:xfrm>
          <a:prstGeom prst="rect">
            <a:avLst/>
          </a:prstGeom>
          <a:noFill/>
        </p:spPr>
        <p:txBody>
          <a:bodyPr wrap="none" rtlCol="0">
            <a:spAutoFit/>
          </a:bodyPr>
          <a:lstStyle/>
          <a:p>
            <a:r>
              <a:rPr lang="en-US" sz="2000" dirty="0" smtClean="0"/>
              <a:t>e.g., </a:t>
            </a:r>
            <a:r>
              <a:rPr lang="en-US" sz="2000" i="1" dirty="0" err="1" smtClean="0"/>
              <a:t>blick</a:t>
            </a:r>
            <a:endParaRPr lang="en-US" sz="2000" dirty="0"/>
          </a:p>
        </p:txBody>
      </p:sp>
    </p:spTree>
    <p:extLst>
      <p:ext uri="{BB962C8B-B14F-4D97-AF65-F5344CB8AC3E}">
        <p14:creationId xmlns:p14="http://schemas.microsoft.com/office/powerpoint/2010/main" val="11850625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Bilinguals and translation</a:t>
            </a:r>
            <a:endParaRPr lang="en-US" dirty="0"/>
          </a:p>
        </p:txBody>
      </p:sp>
      <p:sp>
        <p:nvSpPr>
          <p:cNvPr id="3" name="Content Placeholder 2"/>
          <p:cNvSpPr>
            <a:spLocks noGrp="1"/>
          </p:cNvSpPr>
          <p:nvPr>
            <p:ph idx="1"/>
          </p:nvPr>
        </p:nvSpPr>
        <p:spPr/>
        <p:txBody>
          <a:bodyPr/>
          <a:lstStyle/>
          <a:p>
            <a:r>
              <a:rPr lang="en-US" dirty="0" smtClean="0"/>
              <a:t>Low proficiency L2 (second language) users “translate”</a:t>
            </a:r>
          </a:p>
          <a:p>
            <a:r>
              <a:rPr lang="en-US" dirty="0" smtClean="0"/>
              <a:t>Proficient L2 users still move back and forth between languages</a:t>
            </a:r>
          </a:p>
          <a:p>
            <a:pPr lvl="1"/>
            <a:r>
              <a:rPr lang="en-US" dirty="0" smtClean="0"/>
              <a:t>Do we want to call this “translating”?</a:t>
            </a:r>
          </a:p>
          <a:p>
            <a:r>
              <a:rPr lang="en-US" dirty="0" smtClean="0"/>
              <a:t>How?</a:t>
            </a:r>
          </a:p>
          <a:p>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18</a:t>
            </a:fld>
            <a:endParaRPr lang="en-US" dirty="0"/>
          </a:p>
        </p:txBody>
      </p:sp>
    </p:spTree>
    <p:extLst>
      <p:ext uri="{BB962C8B-B14F-4D97-AF65-F5344CB8AC3E}">
        <p14:creationId xmlns:p14="http://schemas.microsoft.com/office/powerpoint/2010/main" val="1671448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Bilinguals and translation</a:t>
            </a:r>
            <a:endParaRPr lang="en-US" dirty="0"/>
          </a:p>
        </p:txBody>
      </p:sp>
      <p:sp>
        <p:nvSpPr>
          <p:cNvPr id="3" name="Content Placeholder 2"/>
          <p:cNvSpPr>
            <a:spLocks noGrp="1"/>
          </p:cNvSpPr>
          <p:nvPr>
            <p:ph idx="1"/>
          </p:nvPr>
        </p:nvSpPr>
        <p:spPr/>
        <p:txBody>
          <a:bodyPr/>
          <a:lstStyle/>
          <a:p>
            <a:r>
              <a:rPr lang="en-US" dirty="0" smtClean="0"/>
              <a:t>Low proficiency L2 (second language) users “translate”</a:t>
            </a:r>
          </a:p>
          <a:p>
            <a:r>
              <a:rPr lang="en-US" dirty="0" smtClean="0"/>
              <a:t>Proficient L2 users still move back and forth between languages</a:t>
            </a:r>
          </a:p>
          <a:p>
            <a:r>
              <a:rPr lang="en-US" dirty="0" smtClean="0"/>
              <a:t>How?</a:t>
            </a:r>
          </a:p>
          <a:p>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19</a:t>
            </a:fld>
            <a:endParaRPr lang="en-US" dirty="0"/>
          </a:p>
        </p:txBody>
      </p:sp>
      <p:sp>
        <p:nvSpPr>
          <p:cNvPr id="9" name="Cloud 8"/>
          <p:cNvSpPr/>
          <p:nvPr/>
        </p:nvSpPr>
        <p:spPr>
          <a:xfrm>
            <a:off x="4419600" y="3581400"/>
            <a:ext cx="2133600" cy="1219200"/>
          </a:xfrm>
          <a:prstGeom prst="cloud">
            <a:avLst/>
          </a:prstGeom>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loud 10"/>
          <p:cNvSpPr/>
          <p:nvPr/>
        </p:nvSpPr>
        <p:spPr>
          <a:xfrm>
            <a:off x="6781800" y="3505200"/>
            <a:ext cx="2133600" cy="1219200"/>
          </a:xfrm>
          <a:prstGeom prst="cloud">
            <a:avLst/>
          </a:prstGeom>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105400" y="3810000"/>
            <a:ext cx="698178" cy="646331"/>
          </a:xfrm>
          <a:prstGeom prst="rect">
            <a:avLst/>
          </a:prstGeom>
          <a:noFill/>
        </p:spPr>
        <p:txBody>
          <a:bodyPr wrap="none" rtlCol="0">
            <a:spAutoFit/>
          </a:bodyPr>
          <a:lstStyle/>
          <a:p>
            <a:r>
              <a:rPr lang="en-US" sz="3600" dirty="0" smtClean="0">
                <a:latin typeface="Times"/>
                <a:cs typeface="Times"/>
              </a:rPr>
              <a:t>L1</a:t>
            </a:r>
            <a:endParaRPr lang="en-US" sz="3600" dirty="0">
              <a:latin typeface="Times"/>
              <a:cs typeface="Times"/>
            </a:endParaRPr>
          </a:p>
        </p:txBody>
      </p:sp>
      <p:sp>
        <p:nvSpPr>
          <p:cNvPr id="19" name="TextBox 18"/>
          <p:cNvSpPr txBox="1"/>
          <p:nvPr/>
        </p:nvSpPr>
        <p:spPr>
          <a:xfrm>
            <a:off x="7543800" y="3733800"/>
            <a:ext cx="686618" cy="646331"/>
          </a:xfrm>
          <a:prstGeom prst="rect">
            <a:avLst/>
          </a:prstGeom>
          <a:noFill/>
        </p:spPr>
        <p:txBody>
          <a:bodyPr wrap="none" rtlCol="0">
            <a:spAutoFit/>
          </a:bodyPr>
          <a:lstStyle/>
          <a:p>
            <a:r>
              <a:rPr lang="en-US" sz="3600" dirty="0" smtClean="0">
                <a:latin typeface="Chalkboard"/>
                <a:cs typeface="Chalkboard"/>
              </a:rPr>
              <a:t>L2</a:t>
            </a:r>
            <a:endParaRPr lang="en-US" sz="3600" dirty="0">
              <a:latin typeface="Chalkboard"/>
              <a:cs typeface="Chalkboard"/>
            </a:endParaRPr>
          </a:p>
        </p:txBody>
      </p:sp>
    </p:spTree>
    <p:extLst>
      <p:ext uri="{BB962C8B-B14F-4D97-AF65-F5344CB8AC3E}">
        <p14:creationId xmlns:p14="http://schemas.microsoft.com/office/powerpoint/2010/main" val="16360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Please note:  we have changed the end-of-term poster session date from November 27 to November 25.</a:t>
            </a:r>
          </a:p>
          <a:p>
            <a:r>
              <a:rPr lang="en-US" dirty="0" smtClean="0"/>
              <a:t>The review of the topic of Time will be on November 27.</a:t>
            </a:r>
          </a:p>
          <a:p>
            <a:r>
              <a:rPr lang="en-US" dirty="0" smtClean="0"/>
              <a:t>IF YOU HAVE NOT FILLED IN THE BACKGROUND AND INTEREST ASSESSMENT, YOU </a:t>
            </a:r>
            <a:r>
              <a:rPr lang="en-US" b="1" dirty="0" smtClean="0"/>
              <a:t>MUST</a:t>
            </a:r>
            <a:r>
              <a:rPr lang="en-US" dirty="0" smtClean="0"/>
              <a:t> DO SO BEFORE SATURDAY.</a:t>
            </a:r>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2</a:t>
            </a:fld>
            <a:endParaRPr lang="en-US" dirty="0"/>
          </a:p>
        </p:txBody>
      </p:sp>
    </p:spTree>
    <p:extLst>
      <p:ext uri="{BB962C8B-B14F-4D97-AF65-F5344CB8AC3E}">
        <p14:creationId xmlns:p14="http://schemas.microsoft.com/office/powerpoint/2010/main" val="98241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Bilinguals and translation</a:t>
            </a:r>
            <a:endParaRPr lang="en-US" dirty="0"/>
          </a:p>
        </p:txBody>
      </p:sp>
      <p:sp>
        <p:nvSpPr>
          <p:cNvPr id="3" name="Content Placeholder 2"/>
          <p:cNvSpPr>
            <a:spLocks noGrp="1"/>
          </p:cNvSpPr>
          <p:nvPr>
            <p:ph idx="1"/>
          </p:nvPr>
        </p:nvSpPr>
        <p:spPr/>
        <p:txBody>
          <a:bodyPr/>
          <a:lstStyle/>
          <a:p>
            <a:r>
              <a:rPr lang="en-US" dirty="0" smtClean="0"/>
              <a:t>Low proficiency L2 (second language) users “translate”</a:t>
            </a:r>
          </a:p>
          <a:p>
            <a:r>
              <a:rPr lang="en-US" dirty="0" smtClean="0"/>
              <a:t>Proficient L2 users still move back and forth between languages</a:t>
            </a:r>
          </a:p>
          <a:p>
            <a:r>
              <a:rPr lang="en-US" dirty="0" smtClean="0"/>
              <a:t>How?</a:t>
            </a:r>
          </a:p>
          <a:p>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20</a:t>
            </a:fld>
            <a:endParaRPr lang="en-US" dirty="0"/>
          </a:p>
        </p:txBody>
      </p:sp>
      <p:sp>
        <p:nvSpPr>
          <p:cNvPr id="8" name="Cloud 7"/>
          <p:cNvSpPr/>
          <p:nvPr/>
        </p:nvSpPr>
        <p:spPr>
          <a:xfrm>
            <a:off x="6781800" y="5181600"/>
            <a:ext cx="2133600" cy="1219200"/>
          </a:xfrm>
          <a:prstGeom prst="cloud">
            <a:avLst/>
          </a:prstGeom>
          <a:gradFill>
            <a:gsLst>
              <a:gs pos="0">
                <a:schemeClr val="accent1">
                  <a:shade val="51000"/>
                  <a:satMod val="130000"/>
                </a:schemeClr>
              </a:gs>
              <a:gs pos="16000">
                <a:schemeClr val="accent1">
                  <a:shade val="93000"/>
                  <a:satMod val="130000"/>
                </a:schemeClr>
              </a:gs>
              <a:gs pos="100000">
                <a:schemeClr val="accent1">
                  <a:shade val="94000"/>
                  <a:satMod val="135000"/>
                  <a:alpha val="0"/>
                </a:schemeClr>
              </a:gs>
            </a:gsLst>
            <a:lin ang="1308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loud 8"/>
          <p:cNvSpPr/>
          <p:nvPr/>
        </p:nvSpPr>
        <p:spPr>
          <a:xfrm>
            <a:off x="4419600" y="3581400"/>
            <a:ext cx="2133600" cy="1219200"/>
          </a:xfrm>
          <a:prstGeom prst="cloud">
            <a:avLst/>
          </a:prstGeom>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loud 10"/>
          <p:cNvSpPr/>
          <p:nvPr/>
        </p:nvSpPr>
        <p:spPr>
          <a:xfrm>
            <a:off x="6781800" y="3505200"/>
            <a:ext cx="2133600" cy="1219200"/>
          </a:xfrm>
          <a:prstGeom prst="cloud">
            <a:avLst/>
          </a:prstGeom>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loud 11"/>
          <p:cNvSpPr/>
          <p:nvPr/>
        </p:nvSpPr>
        <p:spPr>
          <a:xfrm flipH="1">
            <a:off x="4495800" y="5257800"/>
            <a:ext cx="2133600" cy="1219200"/>
          </a:xfrm>
          <a:prstGeom prst="cloud">
            <a:avLst/>
          </a:prstGeom>
          <a:gradFill>
            <a:gsLst>
              <a:gs pos="0">
                <a:schemeClr val="accent1">
                  <a:shade val="51000"/>
                  <a:satMod val="130000"/>
                </a:schemeClr>
              </a:gs>
              <a:gs pos="16000">
                <a:schemeClr val="accent1">
                  <a:shade val="93000"/>
                  <a:satMod val="130000"/>
                </a:schemeClr>
              </a:gs>
              <a:gs pos="100000">
                <a:schemeClr val="accent1">
                  <a:shade val="94000"/>
                  <a:satMod val="135000"/>
                  <a:alpha val="0"/>
                </a:schemeClr>
              </a:gs>
            </a:gsLst>
            <a:lin ang="1308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105400" y="3810000"/>
            <a:ext cx="698178" cy="646331"/>
          </a:xfrm>
          <a:prstGeom prst="rect">
            <a:avLst/>
          </a:prstGeom>
          <a:noFill/>
        </p:spPr>
        <p:txBody>
          <a:bodyPr wrap="none" rtlCol="0">
            <a:spAutoFit/>
          </a:bodyPr>
          <a:lstStyle/>
          <a:p>
            <a:r>
              <a:rPr lang="en-US" sz="3600" dirty="0" smtClean="0">
                <a:latin typeface="Times"/>
                <a:cs typeface="Times"/>
              </a:rPr>
              <a:t>L1</a:t>
            </a:r>
            <a:endParaRPr lang="en-US" sz="3600" dirty="0">
              <a:latin typeface="Times"/>
              <a:cs typeface="Times"/>
            </a:endParaRPr>
          </a:p>
        </p:txBody>
      </p:sp>
      <p:sp>
        <p:nvSpPr>
          <p:cNvPr id="18" name="TextBox 17"/>
          <p:cNvSpPr txBox="1"/>
          <p:nvPr/>
        </p:nvSpPr>
        <p:spPr>
          <a:xfrm>
            <a:off x="7543800" y="5486400"/>
            <a:ext cx="686618" cy="646331"/>
          </a:xfrm>
          <a:prstGeom prst="rect">
            <a:avLst/>
          </a:prstGeom>
          <a:noFill/>
        </p:spPr>
        <p:txBody>
          <a:bodyPr wrap="none" rtlCol="0">
            <a:spAutoFit/>
          </a:bodyPr>
          <a:lstStyle/>
          <a:p>
            <a:r>
              <a:rPr lang="en-US" sz="3600" dirty="0" smtClean="0">
                <a:latin typeface="Chalkboard"/>
                <a:cs typeface="Chalkboard"/>
              </a:rPr>
              <a:t>L2</a:t>
            </a:r>
            <a:endParaRPr lang="en-US" sz="3600" dirty="0">
              <a:latin typeface="Chalkboard"/>
              <a:cs typeface="Chalkboard"/>
            </a:endParaRPr>
          </a:p>
        </p:txBody>
      </p:sp>
      <p:sp>
        <p:nvSpPr>
          <p:cNvPr id="19" name="TextBox 18"/>
          <p:cNvSpPr txBox="1"/>
          <p:nvPr/>
        </p:nvSpPr>
        <p:spPr>
          <a:xfrm>
            <a:off x="7543800" y="3733800"/>
            <a:ext cx="686618" cy="646331"/>
          </a:xfrm>
          <a:prstGeom prst="rect">
            <a:avLst/>
          </a:prstGeom>
          <a:noFill/>
        </p:spPr>
        <p:txBody>
          <a:bodyPr wrap="none" rtlCol="0">
            <a:spAutoFit/>
          </a:bodyPr>
          <a:lstStyle/>
          <a:p>
            <a:r>
              <a:rPr lang="en-US" sz="3600" dirty="0" smtClean="0">
                <a:latin typeface="Chalkboard"/>
                <a:cs typeface="Chalkboard"/>
              </a:rPr>
              <a:t>L2</a:t>
            </a:r>
            <a:endParaRPr lang="en-US" sz="3600" dirty="0">
              <a:latin typeface="Chalkboard"/>
              <a:cs typeface="Chalkboard"/>
            </a:endParaRPr>
          </a:p>
        </p:txBody>
      </p:sp>
      <p:sp>
        <p:nvSpPr>
          <p:cNvPr id="21" name="TextBox 20"/>
          <p:cNvSpPr txBox="1"/>
          <p:nvPr/>
        </p:nvSpPr>
        <p:spPr>
          <a:xfrm>
            <a:off x="5181600" y="5562600"/>
            <a:ext cx="698178" cy="646331"/>
          </a:xfrm>
          <a:prstGeom prst="rect">
            <a:avLst/>
          </a:prstGeom>
          <a:noFill/>
        </p:spPr>
        <p:txBody>
          <a:bodyPr wrap="none" rtlCol="0">
            <a:spAutoFit/>
          </a:bodyPr>
          <a:lstStyle/>
          <a:p>
            <a:r>
              <a:rPr lang="en-US" sz="3600" dirty="0" smtClean="0">
                <a:latin typeface="Times"/>
                <a:cs typeface="Times"/>
              </a:rPr>
              <a:t>L1</a:t>
            </a:r>
            <a:endParaRPr lang="en-US" sz="3600" dirty="0">
              <a:latin typeface="Times"/>
              <a:cs typeface="Times"/>
            </a:endParaRPr>
          </a:p>
        </p:txBody>
      </p:sp>
    </p:spTree>
    <p:extLst>
      <p:ext uri="{BB962C8B-B14F-4D97-AF65-F5344CB8AC3E}">
        <p14:creationId xmlns:p14="http://schemas.microsoft.com/office/powerpoint/2010/main" val="262724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Bilinguals and translation</a:t>
            </a:r>
            <a:endParaRPr lang="en-US" dirty="0"/>
          </a:p>
        </p:txBody>
      </p:sp>
      <p:sp>
        <p:nvSpPr>
          <p:cNvPr id="3" name="Content Placeholder 2"/>
          <p:cNvSpPr>
            <a:spLocks noGrp="1"/>
          </p:cNvSpPr>
          <p:nvPr>
            <p:ph idx="1"/>
          </p:nvPr>
        </p:nvSpPr>
        <p:spPr/>
        <p:txBody>
          <a:bodyPr/>
          <a:lstStyle/>
          <a:p>
            <a:r>
              <a:rPr lang="en-US" dirty="0" smtClean="0"/>
              <a:t>Low proficiency L2 (second language) users “translate”</a:t>
            </a:r>
          </a:p>
          <a:p>
            <a:r>
              <a:rPr lang="en-US" dirty="0" smtClean="0"/>
              <a:t>Proficient L2 users still move back and forth between languages</a:t>
            </a:r>
          </a:p>
          <a:p>
            <a:r>
              <a:rPr lang="en-US" dirty="0" smtClean="0"/>
              <a:t>How?</a:t>
            </a:r>
          </a:p>
          <a:p>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21</a:t>
            </a:fld>
            <a:endParaRPr lang="en-US" dirty="0"/>
          </a:p>
        </p:txBody>
      </p:sp>
      <p:sp>
        <p:nvSpPr>
          <p:cNvPr id="5" name="Cloud 4"/>
          <p:cNvSpPr/>
          <p:nvPr/>
        </p:nvSpPr>
        <p:spPr>
          <a:xfrm>
            <a:off x="1447800" y="4419600"/>
            <a:ext cx="2133600" cy="1219200"/>
          </a:xfrm>
          <a:prstGeom prst="cloud">
            <a:avLst/>
          </a:prstGeom>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loud 7"/>
          <p:cNvSpPr/>
          <p:nvPr/>
        </p:nvSpPr>
        <p:spPr>
          <a:xfrm>
            <a:off x="6781800" y="5181600"/>
            <a:ext cx="2133600" cy="1219200"/>
          </a:xfrm>
          <a:prstGeom prst="cloud">
            <a:avLst/>
          </a:prstGeom>
          <a:gradFill>
            <a:gsLst>
              <a:gs pos="0">
                <a:schemeClr val="accent1">
                  <a:shade val="51000"/>
                  <a:satMod val="130000"/>
                </a:schemeClr>
              </a:gs>
              <a:gs pos="16000">
                <a:schemeClr val="accent1">
                  <a:shade val="93000"/>
                  <a:satMod val="130000"/>
                </a:schemeClr>
              </a:gs>
              <a:gs pos="100000">
                <a:schemeClr val="accent1">
                  <a:shade val="94000"/>
                  <a:satMod val="135000"/>
                  <a:alpha val="0"/>
                </a:schemeClr>
              </a:gs>
            </a:gsLst>
            <a:lin ang="1308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loud 8"/>
          <p:cNvSpPr/>
          <p:nvPr/>
        </p:nvSpPr>
        <p:spPr>
          <a:xfrm>
            <a:off x="4419600" y="3581400"/>
            <a:ext cx="2133600" cy="1219200"/>
          </a:xfrm>
          <a:prstGeom prst="cloud">
            <a:avLst/>
          </a:prstGeom>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loud 10"/>
          <p:cNvSpPr/>
          <p:nvPr/>
        </p:nvSpPr>
        <p:spPr>
          <a:xfrm>
            <a:off x="6781800" y="3505200"/>
            <a:ext cx="2133600" cy="1219200"/>
          </a:xfrm>
          <a:prstGeom prst="cloud">
            <a:avLst/>
          </a:prstGeom>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loud 11"/>
          <p:cNvSpPr/>
          <p:nvPr/>
        </p:nvSpPr>
        <p:spPr>
          <a:xfrm flipH="1">
            <a:off x="4495800" y="5257800"/>
            <a:ext cx="2133600" cy="1219200"/>
          </a:xfrm>
          <a:prstGeom prst="cloud">
            <a:avLst/>
          </a:prstGeom>
          <a:gradFill>
            <a:gsLst>
              <a:gs pos="0">
                <a:schemeClr val="accent1">
                  <a:shade val="51000"/>
                  <a:satMod val="130000"/>
                </a:schemeClr>
              </a:gs>
              <a:gs pos="16000">
                <a:schemeClr val="accent1">
                  <a:shade val="93000"/>
                  <a:satMod val="130000"/>
                </a:schemeClr>
              </a:gs>
              <a:gs pos="100000">
                <a:schemeClr val="accent1">
                  <a:shade val="94000"/>
                  <a:satMod val="135000"/>
                  <a:alpha val="0"/>
                </a:schemeClr>
              </a:gs>
            </a:gsLst>
            <a:lin ang="1308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loud 12"/>
          <p:cNvSpPr/>
          <p:nvPr/>
        </p:nvSpPr>
        <p:spPr>
          <a:xfrm>
            <a:off x="1524000" y="5105400"/>
            <a:ext cx="2133600" cy="1219200"/>
          </a:xfrm>
          <a:prstGeom prst="cloud">
            <a:avLst/>
          </a:prstGeom>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105400" y="3810000"/>
            <a:ext cx="698178" cy="646331"/>
          </a:xfrm>
          <a:prstGeom prst="rect">
            <a:avLst/>
          </a:prstGeom>
          <a:noFill/>
        </p:spPr>
        <p:txBody>
          <a:bodyPr wrap="none" rtlCol="0">
            <a:spAutoFit/>
          </a:bodyPr>
          <a:lstStyle/>
          <a:p>
            <a:r>
              <a:rPr lang="en-US" sz="3600" dirty="0" smtClean="0">
                <a:latin typeface="Times"/>
                <a:cs typeface="Times"/>
              </a:rPr>
              <a:t>L1</a:t>
            </a:r>
            <a:endParaRPr lang="en-US" sz="3600" dirty="0">
              <a:latin typeface="Times"/>
              <a:cs typeface="Times"/>
            </a:endParaRPr>
          </a:p>
        </p:txBody>
      </p:sp>
      <p:sp>
        <p:nvSpPr>
          <p:cNvPr id="17" name="TextBox 16"/>
          <p:cNvSpPr txBox="1"/>
          <p:nvPr/>
        </p:nvSpPr>
        <p:spPr>
          <a:xfrm>
            <a:off x="2286000" y="5334000"/>
            <a:ext cx="686618" cy="646331"/>
          </a:xfrm>
          <a:prstGeom prst="rect">
            <a:avLst/>
          </a:prstGeom>
          <a:noFill/>
        </p:spPr>
        <p:txBody>
          <a:bodyPr wrap="none" rtlCol="0">
            <a:spAutoFit/>
          </a:bodyPr>
          <a:lstStyle/>
          <a:p>
            <a:r>
              <a:rPr lang="en-US" sz="3600" dirty="0" smtClean="0">
                <a:latin typeface="Chalkboard"/>
                <a:cs typeface="Chalkboard"/>
              </a:rPr>
              <a:t>L2</a:t>
            </a:r>
            <a:endParaRPr lang="en-US" sz="3600" dirty="0">
              <a:latin typeface="Chalkboard"/>
              <a:cs typeface="Chalkboard"/>
            </a:endParaRPr>
          </a:p>
        </p:txBody>
      </p:sp>
      <p:sp>
        <p:nvSpPr>
          <p:cNvPr id="18" name="TextBox 17"/>
          <p:cNvSpPr txBox="1"/>
          <p:nvPr/>
        </p:nvSpPr>
        <p:spPr>
          <a:xfrm>
            <a:off x="7543800" y="5486400"/>
            <a:ext cx="686618" cy="646331"/>
          </a:xfrm>
          <a:prstGeom prst="rect">
            <a:avLst/>
          </a:prstGeom>
          <a:noFill/>
        </p:spPr>
        <p:txBody>
          <a:bodyPr wrap="none" rtlCol="0">
            <a:spAutoFit/>
          </a:bodyPr>
          <a:lstStyle/>
          <a:p>
            <a:r>
              <a:rPr lang="en-US" sz="3600" dirty="0" smtClean="0">
                <a:latin typeface="Chalkboard"/>
                <a:cs typeface="Chalkboard"/>
              </a:rPr>
              <a:t>L2</a:t>
            </a:r>
            <a:endParaRPr lang="en-US" sz="3600" dirty="0">
              <a:latin typeface="Chalkboard"/>
              <a:cs typeface="Chalkboard"/>
            </a:endParaRPr>
          </a:p>
        </p:txBody>
      </p:sp>
      <p:sp>
        <p:nvSpPr>
          <p:cNvPr id="19" name="TextBox 18"/>
          <p:cNvSpPr txBox="1"/>
          <p:nvPr/>
        </p:nvSpPr>
        <p:spPr>
          <a:xfrm>
            <a:off x="7543800" y="3733800"/>
            <a:ext cx="686618" cy="646331"/>
          </a:xfrm>
          <a:prstGeom prst="rect">
            <a:avLst/>
          </a:prstGeom>
          <a:noFill/>
        </p:spPr>
        <p:txBody>
          <a:bodyPr wrap="none" rtlCol="0">
            <a:spAutoFit/>
          </a:bodyPr>
          <a:lstStyle/>
          <a:p>
            <a:r>
              <a:rPr lang="en-US" sz="3600" dirty="0" smtClean="0">
                <a:latin typeface="Chalkboard"/>
                <a:cs typeface="Chalkboard"/>
              </a:rPr>
              <a:t>L2</a:t>
            </a:r>
            <a:endParaRPr lang="en-US" sz="3600" dirty="0">
              <a:latin typeface="Chalkboard"/>
              <a:cs typeface="Chalkboard"/>
            </a:endParaRPr>
          </a:p>
        </p:txBody>
      </p:sp>
      <p:sp>
        <p:nvSpPr>
          <p:cNvPr id="20" name="TextBox 19"/>
          <p:cNvSpPr txBox="1"/>
          <p:nvPr/>
        </p:nvSpPr>
        <p:spPr>
          <a:xfrm>
            <a:off x="2286000" y="4572000"/>
            <a:ext cx="698178" cy="646331"/>
          </a:xfrm>
          <a:prstGeom prst="rect">
            <a:avLst/>
          </a:prstGeom>
          <a:noFill/>
        </p:spPr>
        <p:txBody>
          <a:bodyPr wrap="none" rtlCol="0">
            <a:spAutoFit/>
          </a:bodyPr>
          <a:lstStyle/>
          <a:p>
            <a:r>
              <a:rPr lang="en-US" sz="3600" dirty="0" smtClean="0">
                <a:latin typeface="Times"/>
                <a:cs typeface="Times"/>
              </a:rPr>
              <a:t>L1</a:t>
            </a:r>
            <a:endParaRPr lang="en-US" sz="3600" dirty="0">
              <a:latin typeface="Times"/>
              <a:cs typeface="Times"/>
            </a:endParaRPr>
          </a:p>
        </p:txBody>
      </p:sp>
      <p:sp>
        <p:nvSpPr>
          <p:cNvPr id="21" name="TextBox 20"/>
          <p:cNvSpPr txBox="1"/>
          <p:nvPr/>
        </p:nvSpPr>
        <p:spPr>
          <a:xfrm>
            <a:off x="5181600" y="5562600"/>
            <a:ext cx="698178" cy="646331"/>
          </a:xfrm>
          <a:prstGeom prst="rect">
            <a:avLst/>
          </a:prstGeom>
          <a:noFill/>
        </p:spPr>
        <p:txBody>
          <a:bodyPr wrap="none" rtlCol="0">
            <a:spAutoFit/>
          </a:bodyPr>
          <a:lstStyle/>
          <a:p>
            <a:r>
              <a:rPr lang="en-US" sz="3600" dirty="0" smtClean="0">
                <a:latin typeface="Times"/>
                <a:cs typeface="Times"/>
              </a:rPr>
              <a:t>L1</a:t>
            </a:r>
            <a:endParaRPr lang="en-US" sz="3600" dirty="0">
              <a:latin typeface="Times"/>
              <a:cs typeface="Times"/>
            </a:endParaRPr>
          </a:p>
        </p:txBody>
      </p:sp>
    </p:spTree>
    <p:extLst>
      <p:ext uri="{BB962C8B-B14F-4D97-AF65-F5344CB8AC3E}">
        <p14:creationId xmlns:p14="http://schemas.microsoft.com/office/powerpoint/2010/main" val="4107320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fontAlgn="auto">
              <a:spcAft>
                <a:spcPts val="0"/>
              </a:spcAft>
              <a:defRPr/>
            </a:pPr>
            <a:r>
              <a:rPr lang="en-US" dirty="0" smtClean="0"/>
              <a:t>Two ways to think about the relationship between L1 and L2</a:t>
            </a:r>
          </a:p>
        </p:txBody>
      </p:sp>
      <p:pic>
        <p:nvPicPr>
          <p:cNvPr id="5123" name="Picture 2" descr="WAM_CMM"/>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533400" y="1676400"/>
            <a:ext cx="8240713" cy="4572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22</a:t>
            </a:fld>
            <a:endParaRPr lang="en-US" dirty="0"/>
          </a:p>
        </p:txBody>
      </p:sp>
      <p:sp>
        <p:nvSpPr>
          <p:cNvPr id="3" name="TextBox 2"/>
          <p:cNvSpPr txBox="1"/>
          <p:nvPr/>
        </p:nvSpPr>
        <p:spPr>
          <a:xfrm>
            <a:off x="1143000" y="6019800"/>
            <a:ext cx="2314431" cy="369332"/>
          </a:xfrm>
          <a:prstGeom prst="rect">
            <a:avLst/>
          </a:prstGeom>
          <a:noFill/>
        </p:spPr>
        <p:txBody>
          <a:bodyPr wrap="none" rtlCol="0">
            <a:spAutoFit/>
          </a:bodyPr>
          <a:lstStyle/>
          <a:p>
            <a:r>
              <a:rPr lang="en-US" dirty="0" smtClean="0"/>
              <a:t>A “translation” model</a:t>
            </a:r>
            <a:endParaRPr lang="en-US" dirty="0"/>
          </a:p>
        </p:txBody>
      </p:sp>
      <p:sp>
        <p:nvSpPr>
          <p:cNvPr id="5" name="TextBox 4"/>
          <p:cNvSpPr txBox="1"/>
          <p:nvPr/>
        </p:nvSpPr>
        <p:spPr>
          <a:xfrm>
            <a:off x="5257800" y="6096000"/>
            <a:ext cx="2455658" cy="369332"/>
          </a:xfrm>
          <a:prstGeom prst="rect">
            <a:avLst/>
          </a:prstGeom>
          <a:noFill/>
        </p:spPr>
        <p:txBody>
          <a:bodyPr wrap="none" rtlCol="0">
            <a:spAutoFit/>
          </a:bodyPr>
          <a:lstStyle/>
          <a:p>
            <a:r>
              <a:rPr lang="en-US" dirty="0" smtClean="0"/>
              <a:t>An “interlingua” model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fontAlgn="auto">
              <a:spcAft>
                <a:spcPts val="0"/>
              </a:spcAft>
              <a:defRPr/>
            </a:pPr>
            <a:r>
              <a:rPr lang="en-US" dirty="0" smtClean="0"/>
              <a:t>Two ways to think about the relationship between L1 and L2</a:t>
            </a:r>
          </a:p>
        </p:txBody>
      </p:sp>
      <p:pic>
        <p:nvPicPr>
          <p:cNvPr id="5123" name="Picture 2" descr="WAM_CMM"/>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533400" y="1676400"/>
            <a:ext cx="8240713" cy="4572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23</a:t>
            </a:fld>
            <a:endParaRPr lang="en-US" dirty="0"/>
          </a:p>
        </p:txBody>
      </p:sp>
      <p:sp>
        <p:nvSpPr>
          <p:cNvPr id="3" name="TextBox 2"/>
          <p:cNvSpPr txBox="1"/>
          <p:nvPr/>
        </p:nvSpPr>
        <p:spPr>
          <a:xfrm>
            <a:off x="1143000" y="6019800"/>
            <a:ext cx="2429396" cy="369332"/>
          </a:xfrm>
          <a:prstGeom prst="rect">
            <a:avLst/>
          </a:prstGeom>
          <a:noFill/>
        </p:spPr>
        <p:txBody>
          <a:bodyPr wrap="none" rtlCol="0">
            <a:spAutoFit/>
          </a:bodyPr>
          <a:lstStyle/>
          <a:p>
            <a:r>
              <a:rPr lang="en-US" dirty="0" smtClean="0"/>
              <a:t>A “</a:t>
            </a:r>
            <a:r>
              <a:rPr lang="en-US" b="1" dirty="0" smtClean="0">
                <a:solidFill>
                  <a:srgbClr val="0000FF"/>
                </a:solidFill>
              </a:rPr>
              <a:t>translation</a:t>
            </a:r>
            <a:r>
              <a:rPr lang="en-US" dirty="0" smtClean="0"/>
              <a:t>” model</a:t>
            </a:r>
            <a:endParaRPr lang="en-US" dirty="0"/>
          </a:p>
        </p:txBody>
      </p:sp>
      <p:sp>
        <p:nvSpPr>
          <p:cNvPr id="5" name="TextBox 4"/>
          <p:cNvSpPr txBox="1"/>
          <p:nvPr/>
        </p:nvSpPr>
        <p:spPr>
          <a:xfrm>
            <a:off x="5257800" y="6096000"/>
            <a:ext cx="2570398" cy="369332"/>
          </a:xfrm>
          <a:prstGeom prst="rect">
            <a:avLst/>
          </a:prstGeom>
          <a:noFill/>
        </p:spPr>
        <p:txBody>
          <a:bodyPr wrap="none" rtlCol="0">
            <a:spAutoFit/>
          </a:bodyPr>
          <a:lstStyle/>
          <a:p>
            <a:r>
              <a:rPr lang="en-US" dirty="0" smtClean="0"/>
              <a:t>An “</a:t>
            </a:r>
            <a:r>
              <a:rPr lang="en-US" b="1" dirty="0" smtClean="0">
                <a:solidFill>
                  <a:srgbClr val="FF0000"/>
                </a:solidFill>
              </a:rPr>
              <a:t>interlingua</a:t>
            </a:r>
            <a:r>
              <a:rPr lang="en-US" dirty="0" smtClean="0"/>
              <a:t>” model</a:t>
            </a:r>
            <a:endParaRPr lang="en-US" dirty="0"/>
          </a:p>
        </p:txBody>
      </p:sp>
      <p:sp>
        <p:nvSpPr>
          <p:cNvPr id="6" name="Oval 5"/>
          <p:cNvSpPr/>
          <p:nvPr/>
        </p:nvSpPr>
        <p:spPr>
          <a:xfrm>
            <a:off x="2209800" y="2209800"/>
            <a:ext cx="533400" cy="1143000"/>
          </a:xfrm>
          <a:prstGeom prst="ellipse">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334000" y="2895600"/>
            <a:ext cx="2362200" cy="9906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315200" y="3962400"/>
            <a:ext cx="1633781" cy="369332"/>
          </a:xfrm>
          <a:prstGeom prst="rect">
            <a:avLst/>
          </a:prstGeom>
          <a:noFill/>
        </p:spPr>
        <p:txBody>
          <a:bodyPr wrap="none" rtlCol="0">
            <a:spAutoFit/>
          </a:bodyPr>
          <a:lstStyle/>
          <a:p>
            <a:r>
              <a:rPr lang="en-US" dirty="0" smtClean="0"/>
              <a:t>=  </a:t>
            </a:r>
            <a:r>
              <a:rPr lang="en-US" b="1" dirty="0" smtClean="0">
                <a:solidFill>
                  <a:srgbClr val="FF0000"/>
                </a:solidFill>
              </a:rPr>
              <a:t>Interlingua</a:t>
            </a:r>
            <a:endParaRPr lang="en-US" b="1" dirty="0">
              <a:solidFill>
                <a:srgbClr val="FF0000"/>
              </a:solidFill>
            </a:endParaRPr>
          </a:p>
        </p:txBody>
      </p:sp>
    </p:spTree>
    <p:extLst>
      <p:ext uri="{BB962C8B-B14F-4D97-AF65-F5344CB8AC3E}">
        <p14:creationId xmlns:p14="http://schemas.microsoft.com/office/powerpoint/2010/main" val="207157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Interlingua model for translation</a:t>
            </a:r>
            <a:endParaRPr lang="en-US" dirty="0"/>
          </a:p>
        </p:txBody>
      </p:sp>
      <p:sp>
        <p:nvSpPr>
          <p:cNvPr id="3" name="Content Placeholder 2"/>
          <p:cNvSpPr>
            <a:spLocks noGrp="1"/>
          </p:cNvSpPr>
          <p:nvPr>
            <p:ph idx="1"/>
          </p:nvPr>
        </p:nvSpPr>
        <p:spPr>
          <a:xfrm>
            <a:off x="457200" y="1143000"/>
            <a:ext cx="8153400" cy="2438401"/>
          </a:xfrm>
        </p:spPr>
        <p:txBody>
          <a:bodyPr/>
          <a:lstStyle/>
          <a:p>
            <a:r>
              <a:rPr lang="en-US" dirty="0" smtClean="0"/>
              <a:t>Words in every language are linked to a conceptual description</a:t>
            </a:r>
          </a:p>
          <a:p>
            <a:r>
              <a:rPr lang="en-US" i="1" dirty="0" smtClean="0"/>
              <a:t>Kill </a:t>
            </a:r>
            <a:r>
              <a:rPr lang="en-US" dirty="0" smtClean="0">
                <a:sym typeface="Wingdings"/>
              </a:rPr>
              <a:t> Cause to become not alive</a:t>
            </a:r>
          </a:p>
          <a:p>
            <a:pPr lvl="1"/>
            <a:r>
              <a:rPr lang="en-US" dirty="0" smtClean="0">
                <a:sym typeface="Wingdings"/>
              </a:rPr>
              <a:t>Component concepts:  </a:t>
            </a:r>
            <a:r>
              <a:rPr lang="en-US" b="1" dirty="0" smtClean="0">
                <a:sym typeface="Wingdings"/>
              </a:rPr>
              <a:t>cause, become, not, alive</a:t>
            </a:r>
            <a:endParaRPr lang="en-US" b="1"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24</a:t>
            </a:fld>
            <a:endParaRPr lang="en-US" dirty="0"/>
          </a:p>
        </p:txBody>
      </p:sp>
      <p:sp>
        <p:nvSpPr>
          <p:cNvPr id="6" name="Oval 5"/>
          <p:cNvSpPr/>
          <p:nvPr/>
        </p:nvSpPr>
        <p:spPr>
          <a:xfrm>
            <a:off x="762000" y="4419600"/>
            <a:ext cx="1981200" cy="838200"/>
          </a:xfrm>
          <a:prstGeom prst="ellipse">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371600" y="5867400"/>
            <a:ext cx="1981200" cy="838200"/>
          </a:xfrm>
          <a:prstGeom prst="ellipse">
            <a:avLst/>
          </a:prstGeom>
          <a:solidFill>
            <a:schemeClr val="accent6">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800600" y="5791200"/>
            <a:ext cx="1981200" cy="838200"/>
          </a:xfrm>
          <a:prstGeom prst="ellipse">
            <a:avLst/>
          </a:prstGeom>
          <a:solidFill>
            <a:schemeClr val="accent4">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638800" y="4419600"/>
            <a:ext cx="1981200" cy="838200"/>
          </a:xfrm>
          <a:prstGeom prst="ellipse">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124200" y="3276600"/>
            <a:ext cx="1981200" cy="838200"/>
          </a:xfrm>
          <a:prstGeom prst="ellipse">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429000" y="4648200"/>
            <a:ext cx="1371600" cy="1219200"/>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10" idx="4"/>
            <a:endCxn id="11" idx="0"/>
          </p:cNvCxnSpPr>
          <p:nvPr/>
        </p:nvCxnSpPr>
        <p:spPr>
          <a:xfrm>
            <a:off x="4114800" y="4114800"/>
            <a:ext cx="0" cy="5334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p:cNvCxnSpPr>
          <p:nvPr/>
        </p:nvCxnSpPr>
        <p:spPr>
          <a:xfrm flipH="1">
            <a:off x="4800600" y="4838700"/>
            <a:ext cx="838200" cy="2667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1"/>
            <a:endCxn id="11" idx="5"/>
          </p:cNvCxnSpPr>
          <p:nvPr/>
        </p:nvCxnSpPr>
        <p:spPr>
          <a:xfrm flipH="1" flipV="1">
            <a:off x="4599734" y="5688852"/>
            <a:ext cx="491006" cy="2251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7"/>
            <a:endCxn id="11" idx="3"/>
          </p:cNvCxnSpPr>
          <p:nvPr/>
        </p:nvCxnSpPr>
        <p:spPr>
          <a:xfrm flipV="1">
            <a:off x="3062660" y="5688852"/>
            <a:ext cx="567206" cy="3013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6" idx="6"/>
            <a:endCxn id="11" idx="2"/>
          </p:cNvCxnSpPr>
          <p:nvPr/>
        </p:nvCxnSpPr>
        <p:spPr>
          <a:xfrm>
            <a:off x="2743200" y="4838700"/>
            <a:ext cx="685800" cy="4191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505200" y="5029200"/>
            <a:ext cx="1262635" cy="369332"/>
          </a:xfrm>
          <a:prstGeom prst="rect">
            <a:avLst/>
          </a:prstGeom>
          <a:noFill/>
        </p:spPr>
        <p:txBody>
          <a:bodyPr wrap="none" rtlCol="0">
            <a:spAutoFit/>
          </a:bodyPr>
          <a:lstStyle/>
          <a:p>
            <a:r>
              <a:rPr lang="en-US" dirty="0" smtClean="0"/>
              <a:t>Interlingua</a:t>
            </a:r>
            <a:endParaRPr lang="en-US" dirty="0"/>
          </a:p>
        </p:txBody>
      </p:sp>
      <p:sp>
        <p:nvSpPr>
          <p:cNvPr id="27" name="TextBox 26"/>
          <p:cNvSpPr txBox="1"/>
          <p:nvPr/>
        </p:nvSpPr>
        <p:spPr>
          <a:xfrm>
            <a:off x="5943600" y="4648200"/>
            <a:ext cx="1404201" cy="369332"/>
          </a:xfrm>
          <a:prstGeom prst="rect">
            <a:avLst/>
          </a:prstGeom>
          <a:noFill/>
        </p:spPr>
        <p:txBody>
          <a:bodyPr wrap="none" rtlCol="0">
            <a:spAutoFit/>
          </a:bodyPr>
          <a:lstStyle/>
          <a:p>
            <a:r>
              <a:rPr lang="en-US" dirty="0" smtClean="0"/>
              <a:t>Language 1</a:t>
            </a:r>
            <a:endParaRPr lang="en-US" dirty="0"/>
          </a:p>
        </p:txBody>
      </p:sp>
      <p:sp>
        <p:nvSpPr>
          <p:cNvPr id="28" name="TextBox 27"/>
          <p:cNvSpPr txBox="1"/>
          <p:nvPr/>
        </p:nvSpPr>
        <p:spPr>
          <a:xfrm>
            <a:off x="5105400" y="6019800"/>
            <a:ext cx="1404201" cy="369332"/>
          </a:xfrm>
          <a:prstGeom prst="rect">
            <a:avLst/>
          </a:prstGeom>
          <a:noFill/>
        </p:spPr>
        <p:txBody>
          <a:bodyPr wrap="none" rtlCol="0">
            <a:spAutoFit/>
          </a:bodyPr>
          <a:lstStyle/>
          <a:p>
            <a:r>
              <a:rPr lang="en-US" dirty="0" smtClean="0"/>
              <a:t>Language 2</a:t>
            </a:r>
            <a:endParaRPr lang="en-US" dirty="0"/>
          </a:p>
        </p:txBody>
      </p:sp>
      <p:sp>
        <p:nvSpPr>
          <p:cNvPr id="29" name="TextBox 28"/>
          <p:cNvSpPr txBox="1"/>
          <p:nvPr/>
        </p:nvSpPr>
        <p:spPr>
          <a:xfrm>
            <a:off x="1676400" y="6096000"/>
            <a:ext cx="1404201" cy="369332"/>
          </a:xfrm>
          <a:prstGeom prst="rect">
            <a:avLst/>
          </a:prstGeom>
          <a:noFill/>
        </p:spPr>
        <p:txBody>
          <a:bodyPr wrap="none" rtlCol="0">
            <a:spAutoFit/>
          </a:bodyPr>
          <a:lstStyle/>
          <a:p>
            <a:r>
              <a:rPr lang="en-US" dirty="0" smtClean="0"/>
              <a:t>Language 3</a:t>
            </a:r>
            <a:endParaRPr lang="en-US" dirty="0"/>
          </a:p>
        </p:txBody>
      </p:sp>
      <p:sp>
        <p:nvSpPr>
          <p:cNvPr id="30" name="TextBox 29"/>
          <p:cNvSpPr txBox="1"/>
          <p:nvPr/>
        </p:nvSpPr>
        <p:spPr>
          <a:xfrm>
            <a:off x="990600" y="4572000"/>
            <a:ext cx="1404201" cy="369332"/>
          </a:xfrm>
          <a:prstGeom prst="rect">
            <a:avLst/>
          </a:prstGeom>
          <a:noFill/>
        </p:spPr>
        <p:txBody>
          <a:bodyPr wrap="none" rtlCol="0">
            <a:spAutoFit/>
          </a:bodyPr>
          <a:lstStyle/>
          <a:p>
            <a:r>
              <a:rPr lang="en-US" dirty="0" smtClean="0"/>
              <a:t>Language 4</a:t>
            </a:r>
            <a:endParaRPr lang="en-US" dirty="0"/>
          </a:p>
        </p:txBody>
      </p:sp>
      <p:sp>
        <p:nvSpPr>
          <p:cNvPr id="31" name="TextBox 30"/>
          <p:cNvSpPr txBox="1"/>
          <p:nvPr/>
        </p:nvSpPr>
        <p:spPr>
          <a:xfrm>
            <a:off x="3429000" y="3505200"/>
            <a:ext cx="1506655" cy="369332"/>
          </a:xfrm>
          <a:prstGeom prst="rect">
            <a:avLst/>
          </a:prstGeom>
          <a:noFill/>
        </p:spPr>
        <p:txBody>
          <a:bodyPr wrap="none" rtlCol="0">
            <a:spAutoFit/>
          </a:bodyPr>
          <a:lstStyle/>
          <a:p>
            <a:r>
              <a:rPr lang="en-US" dirty="0" smtClean="0"/>
              <a:t>Language …</a:t>
            </a:r>
            <a:endParaRPr lang="en-US" dirty="0"/>
          </a:p>
        </p:txBody>
      </p:sp>
    </p:spTree>
    <p:extLst>
      <p:ext uri="{BB962C8B-B14F-4D97-AF65-F5344CB8AC3E}">
        <p14:creationId xmlns:p14="http://schemas.microsoft.com/office/powerpoint/2010/main" val="2615518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Interlingua model for translation</a:t>
            </a:r>
            <a:endParaRPr lang="en-US" dirty="0"/>
          </a:p>
        </p:txBody>
      </p:sp>
      <p:sp>
        <p:nvSpPr>
          <p:cNvPr id="3" name="Content Placeholder 2"/>
          <p:cNvSpPr>
            <a:spLocks noGrp="1"/>
          </p:cNvSpPr>
          <p:nvPr>
            <p:ph idx="1"/>
          </p:nvPr>
        </p:nvSpPr>
        <p:spPr>
          <a:xfrm>
            <a:off x="457200" y="1143000"/>
            <a:ext cx="8153400" cy="2438401"/>
          </a:xfrm>
        </p:spPr>
        <p:txBody>
          <a:bodyPr/>
          <a:lstStyle/>
          <a:p>
            <a:r>
              <a:rPr lang="en-US" i="1" dirty="0" smtClean="0"/>
              <a:t>Kill </a:t>
            </a:r>
            <a:r>
              <a:rPr lang="en-US" dirty="0" smtClean="0">
                <a:sym typeface="Wingdings"/>
              </a:rPr>
              <a:t> Cause to become not alive</a:t>
            </a:r>
          </a:p>
          <a:p>
            <a:pPr lvl="1"/>
            <a:r>
              <a:rPr lang="en-US" dirty="0" smtClean="0">
                <a:sym typeface="Wingdings"/>
              </a:rPr>
              <a:t>Component concepts:  </a:t>
            </a:r>
            <a:r>
              <a:rPr lang="en-US" b="1" dirty="0" smtClean="0">
                <a:sym typeface="Wingdings"/>
              </a:rPr>
              <a:t>cause, become, not, alive</a:t>
            </a:r>
          </a:p>
          <a:p>
            <a:r>
              <a:rPr lang="en-US" dirty="0" smtClean="0">
                <a:sym typeface="Wingdings"/>
              </a:rPr>
              <a:t>Set of concepts matched to word/expression in the target language</a:t>
            </a:r>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25</a:t>
            </a:fld>
            <a:endParaRPr lang="en-US" dirty="0"/>
          </a:p>
        </p:txBody>
      </p:sp>
      <p:sp>
        <p:nvSpPr>
          <p:cNvPr id="6" name="Oval 5"/>
          <p:cNvSpPr/>
          <p:nvPr/>
        </p:nvSpPr>
        <p:spPr>
          <a:xfrm>
            <a:off x="762000" y="4419600"/>
            <a:ext cx="1981200" cy="838200"/>
          </a:xfrm>
          <a:prstGeom prst="ellipse">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371600" y="5867400"/>
            <a:ext cx="1981200" cy="838200"/>
          </a:xfrm>
          <a:prstGeom prst="ellipse">
            <a:avLst/>
          </a:prstGeom>
          <a:solidFill>
            <a:schemeClr val="accent6">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800600" y="5791200"/>
            <a:ext cx="1981200" cy="838200"/>
          </a:xfrm>
          <a:prstGeom prst="ellipse">
            <a:avLst/>
          </a:prstGeom>
          <a:solidFill>
            <a:schemeClr val="accent4">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638800" y="4419600"/>
            <a:ext cx="1981200" cy="838200"/>
          </a:xfrm>
          <a:prstGeom prst="ellipse">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124200" y="3276600"/>
            <a:ext cx="1981200" cy="838200"/>
          </a:xfrm>
          <a:prstGeom prst="ellipse">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429000" y="4648200"/>
            <a:ext cx="1371600" cy="1219200"/>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10" idx="4"/>
            <a:endCxn id="11" idx="0"/>
          </p:cNvCxnSpPr>
          <p:nvPr/>
        </p:nvCxnSpPr>
        <p:spPr>
          <a:xfrm>
            <a:off x="4114800" y="4114800"/>
            <a:ext cx="0" cy="5334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p:cNvCxnSpPr>
          <p:nvPr/>
        </p:nvCxnSpPr>
        <p:spPr>
          <a:xfrm flipH="1">
            <a:off x="4800600" y="4838700"/>
            <a:ext cx="838200" cy="2667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1"/>
            <a:endCxn id="11" idx="5"/>
          </p:cNvCxnSpPr>
          <p:nvPr/>
        </p:nvCxnSpPr>
        <p:spPr>
          <a:xfrm flipH="1" flipV="1">
            <a:off x="4599734" y="5688852"/>
            <a:ext cx="491006" cy="2251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7"/>
            <a:endCxn id="11" idx="3"/>
          </p:cNvCxnSpPr>
          <p:nvPr/>
        </p:nvCxnSpPr>
        <p:spPr>
          <a:xfrm flipV="1">
            <a:off x="3062660" y="5688852"/>
            <a:ext cx="567206" cy="3013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6" idx="6"/>
            <a:endCxn id="11" idx="2"/>
          </p:cNvCxnSpPr>
          <p:nvPr/>
        </p:nvCxnSpPr>
        <p:spPr>
          <a:xfrm>
            <a:off x="2743200" y="4838700"/>
            <a:ext cx="685800" cy="4191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505200" y="5029200"/>
            <a:ext cx="1262635" cy="369332"/>
          </a:xfrm>
          <a:prstGeom prst="rect">
            <a:avLst/>
          </a:prstGeom>
          <a:noFill/>
        </p:spPr>
        <p:txBody>
          <a:bodyPr wrap="none" rtlCol="0">
            <a:spAutoFit/>
          </a:bodyPr>
          <a:lstStyle/>
          <a:p>
            <a:r>
              <a:rPr lang="en-US" dirty="0" smtClean="0"/>
              <a:t>Interlingua</a:t>
            </a:r>
            <a:endParaRPr lang="en-US" dirty="0"/>
          </a:p>
        </p:txBody>
      </p:sp>
      <p:sp>
        <p:nvSpPr>
          <p:cNvPr id="27" name="TextBox 26"/>
          <p:cNvSpPr txBox="1"/>
          <p:nvPr/>
        </p:nvSpPr>
        <p:spPr>
          <a:xfrm>
            <a:off x="5943600" y="4648200"/>
            <a:ext cx="1404201" cy="369332"/>
          </a:xfrm>
          <a:prstGeom prst="rect">
            <a:avLst/>
          </a:prstGeom>
          <a:noFill/>
        </p:spPr>
        <p:txBody>
          <a:bodyPr wrap="none" rtlCol="0">
            <a:spAutoFit/>
          </a:bodyPr>
          <a:lstStyle/>
          <a:p>
            <a:r>
              <a:rPr lang="en-US" dirty="0" smtClean="0"/>
              <a:t>Language 1</a:t>
            </a:r>
            <a:endParaRPr lang="en-US" dirty="0"/>
          </a:p>
        </p:txBody>
      </p:sp>
      <p:sp>
        <p:nvSpPr>
          <p:cNvPr id="28" name="TextBox 27"/>
          <p:cNvSpPr txBox="1"/>
          <p:nvPr/>
        </p:nvSpPr>
        <p:spPr>
          <a:xfrm>
            <a:off x="5105400" y="6019800"/>
            <a:ext cx="1404201" cy="369332"/>
          </a:xfrm>
          <a:prstGeom prst="rect">
            <a:avLst/>
          </a:prstGeom>
          <a:noFill/>
        </p:spPr>
        <p:txBody>
          <a:bodyPr wrap="none" rtlCol="0">
            <a:spAutoFit/>
          </a:bodyPr>
          <a:lstStyle/>
          <a:p>
            <a:r>
              <a:rPr lang="en-US" dirty="0" smtClean="0"/>
              <a:t>Language 2</a:t>
            </a:r>
            <a:endParaRPr lang="en-US" dirty="0"/>
          </a:p>
        </p:txBody>
      </p:sp>
      <p:sp>
        <p:nvSpPr>
          <p:cNvPr id="29" name="TextBox 28"/>
          <p:cNvSpPr txBox="1"/>
          <p:nvPr/>
        </p:nvSpPr>
        <p:spPr>
          <a:xfrm>
            <a:off x="1676400" y="6096000"/>
            <a:ext cx="1404201" cy="369332"/>
          </a:xfrm>
          <a:prstGeom prst="rect">
            <a:avLst/>
          </a:prstGeom>
          <a:noFill/>
        </p:spPr>
        <p:txBody>
          <a:bodyPr wrap="none" rtlCol="0">
            <a:spAutoFit/>
          </a:bodyPr>
          <a:lstStyle/>
          <a:p>
            <a:r>
              <a:rPr lang="en-US" dirty="0" smtClean="0"/>
              <a:t>Language 3</a:t>
            </a:r>
            <a:endParaRPr lang="en-US" dirty="0"/>
          </a:p>
        </p:txBody>
      </p:sp>
      <p:sp>
        <p:nvSpPr>
          <p:cNvPr id="30" name="TextBox 29"/>
          <p:cNvSpPr txBox="1"/>
          <p:nvPr/>
        </p:nvSpPr>
        <p:spPr>
          <a:xfrm>
            <a:off x="990600" y="4572000"/>
            <a:ext cx="1404201" cy="369332"/>
          </a:xfrm>
          <a:prstGeom prst="rect">
            <a:avLst/>
          </a:prstGeom>
          <a:noFill/>
        </p:spPr>
        <p:txBody>
          <a:bodyPr wrap="none" rtlCol="0">
            <a:spAutoFit/>
          </a:bodyPr>
          <a:lstStyle/>
          <a:p>
            <a:r>
              <a:rPr lang="en-US" dirty="0" smtClean="0"/>
              <a:t>Language 4</a:t>
            </a:r>
            <a:endParaRPr lang="en-US" dirty="0"/>
          </a:p>
        </p:txBody>
      </p:sp>
      <p:sp>
        <p:nvSpPr>
          <p:cNvPr id="31" name="TextBox 30"/>
          <p:cNvSpPr txBox="1"/>
          <p:nvPr/>
        </p:nvSpPr>
        <p:spPr>
          <a:xfrm>
            <a:off x="3429000" y="3505200"/>
            <a:ext cx="1506655" cy="369332"/>
          </a:xfrm>
          <a:prstGeom prst="rect">
            <a:avLst/>
          </a:prstGeom>
          <a:noFill/>
        </p:spPr>
        <p:txBody>
          <a:bodyPr wrap="none" rtlCol="0">
            <a:spAutoFit/>
          </a:bodyPr>
          <a:lstStyle/>
          <a:p>
            <a:r>
              <a:rPr lang="en-US" dirty="0" smtClean="0"/>
              <a:t>Language …</a:t>
            </a:r>
            <a:endParaRPr lang="en-US" dirty="0"/>
          </a:p>
        </p:txBody>
      </p:sp>
    </p:spTree>
    <p:extLst>
      <p:ext uri="{BB962C8B-B14F-4D97-AF65-F5344CB8AC3E}">
        <p14:creationId xmlns:p14="http://schemas.microsoft.com/office/powerpoint/2010/main" val="1821525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Interlingua model for translation</a:t>
            </a:r>
            <a:endParaRPr lang="en-US" dirty="0"/>
          </a:p>
        </p:txBody>
      </p:sp>
      <p:sp>
        <p:nvSpPr>
          <p:cNvPr id="3" name="Content Placeholder 2"/>
          <p:cNvSpPr>
            <a:spLocks noGrp="1"/>
          </p:cNvSpPr>
          <p:nvPr>
            <p:ph idx="1"/>
          </p:nvPr>
        </p:nvSpPr>
        <p:spPr>
          <a:xfrm>
            <a:off x="304800" y="1143001"/>
            <a:ext cx="8534400" cy="2209800"/>
          </a:xfrm>
        </p:spPr>
        <p:txBody>
          <a:bodyPr>
            <a:normAutofit fontScale="92500" lnSpcReduction="20000"/>
          </a:bodyPr>
          <a:lstStyle/>
          <a:p>
            <a:r>
              <a:rPr lang="en-US" i="1" dirty="0"/>
              <a:t>m</a:t>
            </a:r>
            <a:r>
              <a:rPr lang="en-US" i="1" dirty="0" smtClean="0"/>
              <a:t>iss  X</a:t>
            </a:r>
            <a:r>
              <a:rPr lang="en-US" i="1" dirty="0" smtClean="0">
                <a:sym typeface="Wingdings"/>
              </a:rPr>
              <a:t> </a:t>
            </a:r>
            <a:r>
              <a:rPr lang="en-US" dirty="0" smtClean="0">
                <a:sym typeface="Wingdings"/>
              </a:rPr>
              <a:t>not happy in the case that X is not present</a:t>
            </a:r>
          </a:p>
          <a:p>
            <a:pPr lvl="1"/>
            <a:r>
              <a:rPr lang="en-US" dirty="0" smtClean="0">
                <a:sym typeface="Wingdings"/>
              </a:rPr>
              <a:t>Concept components:  </a:t>
            </a:r>
            <a:r>
              <a:rPr lang="en-US" b="1" dirty="0" smtClean="0">
                <a:sym typeface="Wingdings"/>
              </a:rPr>
              <a:t>not</a:t>
            </a:r>
            <a:r>
              <a:rPr lang="en-US" dirty="0" smtClean="0">
                <a:sym typeface="Wingdings"/>
              </a:rPr>
              <a:t>, </a:t>
            </a:r>
            <a:r>
              <a:rPr lang="en-US" b="1" dirty="0" smtClean="0">
                <a:sym typeface="Wingdings"/>
              </a:rPr>
              <a:t>happy</a:t>
            </a:r>
            <a:r>
              <a:rPr lang="en-US" dirty="0" smtClean="0">
                <a:sym typeface="Wingdings"/>
              </a:rPr>
              <a:t> (??), </a:t>
            </a:r>
            <a:r>
              <a:rPr lang="en-US" b="1" dirty="0" smtClean="0">
                <a:sym typeface="Wingdings"/>
              </a:rPr>
              <a:t>present</a:t>
            </a:r>
            <a:r>
              <a:rPr lang="en-US" dirty="0" smtClean="0">
                <a:sym typeface="Wingdings"/>
              </a:rPr>
              <a:t> (??)</a:t>
            </a:r>
          </a:p>
          <a:p>
            <a:r>
              <a:rPr lang="en-US" dirty="0" smtClean="0">
                <a:sym typeface="Wingdings"/>
              </a:rPr>
              <a:t>One problem:  what are the right basic concepts to include in the interlingua?</a:t>
            </a:r>
          </a:p>
          <a:p>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26</a:t>
            </a:fld>
            <a:endParaRPr lang="en-US" dirty="0"/>
          </a:p>
        </p:txBody>
      </p:sp>
      <p:sp>
        <p:nvSpPr>
          <p:cNvPr id="6" name="Oval 5"/>
          <p:cNvSpPr/>
          <p:nvPr/>
        </p:nvSpPr>
        <p:spPr>
          <a:xfrm>
            <a:off x="762000" y="4419600"/>
            <a:ext cx="1981200" cy="838200"/>
          </a:xfrm>
          <a:prstGeom prst="ellipse">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371600" y="5867400"/>
            <a:ext cx="1981200" cy="838200"/>
          </a:xfrm>
          <a:prstGeom prst="ellipse">
            <a:avLst/>
          </a:prstGeom>
          <a:solidFill>
            <a:schemeClr val="accent6">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800600" y="5791200"/>
            <a:ext cx="1981200" cy="838200"/>
          </a:xfrm>
          <a:prstGeom prst="ellipse">
            <a:avLst/>
          </a:prstGeom>
          <a:solidFill>
            <a:schemeClr val="accent4">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638800" y="4419600"/>
            <a:ext cx="1981200" cy="838200"/>
          </a:xfrm>
          <a:prstGeom prst="ellipse">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124200" y="3276600"/>
            <a:ext cx="1981200" cy="838200"/>
          </a:xfrm>
          <a:prstGeom prst="ellipse">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429000" y="4648200"/>
            <a:ext cx="1371600" cy="1219200"/>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10" idx="4"/>
            <a:endCxn id="11" idx="0"/>
          </p:cNvCxnSpPr>
          <p:nvPr/>
        </p:nvCxnSpPr>
        <p:spPr>
          <a:xfrm>
            <a:off x="4114800" y="4114800"/>
            <a:ext cx="0" cy="5334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p:cNvCxnSpPr>
          <p:nvPr/>
        </p:nvCxnSpPr>
        <p:spPr>
          <a:xfrm flipH="1">
            <a:off x="4800600" y="4838700"/>
            <a:ext cx="838200" cy="2667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1"/>
            <a:endCxn id="11" idx="5"/>
          </p:cNvCxnSpPr>
          <p:nvPr/>
        </p:nvCxnSpPr>
        <p:spPr>
          <a:xfrm flipH="1" flipV="1">
            <a:off x="4599734" y="5688852"/>
            <a:ext cx="491006" cy="2251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7"/>
            <a:endCxn id="11" idx="3"/>
          </p:cNvCxnSpPr>
          <p:nvPr/>
        </p:nvCxnSpPr>
        <p:spPr>
          <a:xfrm flipV="1">
            <a:off x="3062660" y="5688852"/>
            <a:ext cx="567206" cy="3013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6" idx="6"/>
            <a:endCxn id="11" idx="2"/>
          </p:cNvCxnSpPr>
          <p:nvPr/>
        </p:nvCxnSpPr>
        <p:spPr>
          <a:xfrm>
            <a:off x="2743200" y="4838700"/>
            <a:ext cx="685800" cy="4191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505200" y="5029200"/>
            <a:ext cx="1262635" cy="369332"/>
          </a:xfrm>
          <a:prstGeom prst="rect">
            <a:avLst/>
          </a:prstGeom>
          <a:noFill/>
        </p:spPr>
        <p:txBody>
          <a:bodyPr wrap="none" rtlCol="0">
            <a:spAutoFit/>
          </a:bodyPr>
          <a:lstStyle/>
          <a:p>
            <a:r>
              <a:rPr lang="en-US" dirty="0" smtClean="0"/>
              <a:t>Interlingua</a:t>
            </a:r>
            <a:endParaRPr lang="en-US" dirty="0"/>
          </a:p>
        </p:txBody>
      </p:sp>
      <p:sp>
        <p:nvSpPr>
          <p:cNvPr id="27" name="TextBox 26"/>
          <p:cNvSpPr txBox="1"/>
          <p:nvPr/>
        </p:nvSpPr>
        <p:spPr>
          <a:xfrm>
            <a:off x="5943600" y="4648200"/>
            <a:ext cx="1404201" cy="369332"/>
          </a:xfrm>
          <a:prstGeom prst="rect">
            <a:avLst/>
          </a:prstGeom>
          <a:noFill/>
        </p:spPr>
        <p:txBody>
          <a:bodyPr wrap="none" rtlCol="0">
            <a:spAutoFit/>
          </a:bodyPr>
          <a:lstStyle/>
          <a:p>
            <a:r>
              <a:rPr lang="en-US" dirty="0" smtClean="0"/>
              <a:t>Language 1</a:t>
            </a:r>
            <a:endParaRPr lang="en-US" dirty="0"/>
          </a:p>
        </p:txBody>
      </p:sp>
      <p:sp>
        <p:nvSpPr>
          <p:cNvPr id="28" name="TextBox 27"/>
          <p:cNvSpPr txBox="1"/>
          <p:nvPr/>
        </p:nvSpPr>
        <p:spPr>
          <a:xfrm>
            <a:off x="5105400" y="6019800"/>
            <a:ext cx="1404201" cy="369332"/>
          </a:xfrm>
          <a:prstGeom prst="rect">
            <a:avLst/>
          </a:prstGeom>
          <a:noFill/>
        </p:spPr>
        <p:txBody>
          <a:bodyPr wrap="none" rtlCol="0">
            <a:spAutoFit/>
          </a:bodyPr>
          <a:lstStyle/>
          <a:p>
            <a:r>
              <a:rPr lang="en-US" dirty="0" smtClean="0"/>
              <a:t>Language 2</a:t>
            </a:r>
            <a:endParaRPr lang="en-US" dirty="0"/>
          </a:p>
        </p:txBody>
      </p:sp>
      <p:sp>
        <p:nvSpPr>
          <p:cNvPr id="29" name="TextBox 28"/>
          <p:cNvSpPr txBox="1"/>
          <p:nvPr/>
        </p:nvSpPr>
        <p:spPr>
          <a:xfrm>
            <a:off x="1676400" y="6096000"/>
            <a:ext cx="1404201" cy="369332"/>
          </a:xfrm>
          <a:prstGeom prst="rect">
            <a:avLst/>
          </a:prstGeom>
          <a:noFill/>
        </p:spPr>
        <p:txBody>
          <a:bodyPr wrap="none" rtlCol="0">
            <a:spAutoFit/>
          </a:bodyPr>
          <a:lstStyle/>
          <a:p>
            <a:r>
              <a:rPr lang="en-US" dirty="0" smtClean="0"/>
              <a:t>Language 3</a:t>
            </a:r>
            <a:endParaRPr lang="en-US" dirty="0"/>
          </a:p>
        </p:txBody>
      </p:sp>
      <p:sp>
        <p:nvSpPr>
          <p:cNvPr id="30" name="TextBox 29"/>
          <p:cNvSpPr txBox="1"/>
          <p:nvPr/>
        </p:nvSpPr>
        <p:spPr>
          <a:xfrm>
            <a:off x="990600" y="4572000"/>
            <a:ext cx="1404201" cy="369332"/>
          </a:xfrm>
          <a:prstGeom prst="rect">
            <a:avLst/>
          </a:prstGeom>
          <a:noFill/>
        </p:spPr>
        <p:txBody>
          <a:bodyPr wrap="none" rtlCol="0">
            <a:spAutoFit/>
          </a:bodyPr>
          <a:lstStyle/>
          <a:p>
            <a:r>
              <a:rPr lang="en-US" dirty="0" smtClean="0"/>
              <a:t>Language 4</a:t>
            </a:r>
            <a:endParaRPr lang="en-US" dirty="0"/>
          </a:p>
        </p:txBody>
      </p:sp>
      <p:sp>
        <p:nvSpPr>
          <p:cNvPr id="31" name="TextBox 30"/>
          <p:cNvSpPr txBox="1"/>
          <p:nvPr/>
        </p:nvSpPr>
        <p:spPr>
          <a:xfrm>
            <a:off x="3429000" y="3505200"/>
            <a:ext cx="1506655" cy="369332"/>
          </a:xfrm>
          <a:prstGeom prst="rect">
            <a:avLst/>
          </a:prstGeom>
          <a:noFill/>
        </p:spPr>
        <p:txBody>
          <a:bodyPr wrap="none" rtlCol="0">
            <a:spAutoFit/>
          </a:bodyPr>
          <a:lstStyle/>
          <a:p>
            <a:r>
              <a:rPr lang="en-US" dirty="0" smtClean="0"/>
              <a:t>Language …</a:t>
            </a:r>
            <a:endParaRPr lang="en-US" dirty="0"/>
          </a:p>
        </p:txBody>
      </p:sp>
    </p:spTree>
    <p:extLst>
      <p:ext uri="{BB962C8B-B14F-4D97-AF65-F5344CB8AC3E}">
        <p14:creationId xmlns:p14="http://schemas.microsoft.com/office/powerpoint/2010/main" val="3914021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Interlingua model for translation</a:t>
            </a:r>
            <a:endParaRPr lang="en-US" dirty="0"/>
          </a:p>
        </p:txBody>
      </p:sp>
      <p:sp>
        <p:nvSpPr>
          <p:cNvPr id="3" name="Content Placeholder 2"/>
          <p:cNvSpPr>
            <a:spLocks noGrp="1"/>
          </p:cNvSpPr>
          <p:nvPr>
            <p:ph idx="1"/>
          </p:nvPr>
        </p:nvSpPr>
        <p:spPr>
          <a:xfrm>
            <a:off x="304800" y="1143001"/>
            <a:ext cx="8534400" cy="2057400"/>
          </a:xfrm>
        </p:spPr>
        <p:txBody>
          <a:bodyPr>
            <a:normAutofit/>
          </a:bodyPr>
          <a:lstStyle/>
          <a:p>
            <a:r>
              <a:rPr lang="en-US" i="1" dirty="0" err="1"/>
              <a:t>t</a:t>
            </a:r>
            <a:r>
              <a:rPr lang="en-US" i="1" dirty="0" err="1" smtClean="0"/>
              <a:t>ingo</a:t>
            </a:r>
            <a:r>
              <a:rPr lang="en-US" i="1" dirty="0" smtClean="0"/>
              <a:t> </a:t>
            </a:r>
            <a:r>
              <a:rPr lang="en-US" i="1" dirty="0" smtClean="0">
                <a:sym typeface="Wingdings"/>
              </a:rPr>
              <a:t> </a:t>
            </a:r>
            <a:r>
              <a:rPr lang="en-US" b="1" dirty="0" smtClean="0">
                <a:sym typeface="Wingdings"/>
              </a:rPr>
              <a:t>come to possess </a:t>
            </a:r>
            <a:r>
              <a:rPr lang="en-US" dirty="0" smtClean="0">
                <a:sym typeface="Wingdings"/>
              </a:rPr>
              <a:t>(??) </a:t>
            </a:r>
            <a:r>
              <a:rPr lang="en-US" b="1" dirty="0" smtClean="0">
                <a:sym typeface="Wingdings"/>
              </a:rPr>
              <a:t>objects</a:t>
            </a:r>
            <a:r>
              <a:rPr lang="en-US" dirty="0" smtClean="0">
                <a:sym typeface="Wingdings"/>
              </a:rPr>
              <a:t> where </a:t>
            </a:r>
            <a:r>
              <a:rPr lang="en-US" b="1" dirty="0" smtClean="0">
                <a:sym typeface="Wingdings"/>
              </a:rPr>
              <a:t>objects</a:t>
            </a:r>
            <a:r>
              <a:rPr lang="en-US" dirty="0" smtClean="0">
                <a:sym typeface="Wingdings"/>
              </a:rPr>
              <a:t> = </a:t>
            </a:r>
            <a:r>
              <a:rPr lang="en-US" b="1" dirty="0" smtClean="0">
                <a:sym typeface="Wingdings"/>
              </a:rPr>
              <a:t>sum</a:t>
            </a:r>
            <a:r>
              <a:rPr lang="en-US" dirty="0" smtClean="0">
                <a:sym typeface="Wingdings"/>
              </a:rPr>
              <a:t> of </a:t>
            </a:r>
            <a:r>
              <a:rPr lang="en-US" b="1" dirty="0" smtClean="0">
                <a:sym typeface="Wingdings"/>
              </a:rPr>
              <a:t>possessions </a:t>
            </a:r>
            <a:r>
              <a:rPr lang="en-US" dirty="0" smtClean="0">
                <a:sym typeface="Wingdings"/>
              </a:rPr>
              <a:t>(??) of </a:t>
            </a:r>
            <a:r>
              <a:rPr lang="en-US" b="1" dirty="0" smtClean="0">
                <a:sym typeface="Wingdings"/>
              </a:rPr>
              <a:t>person</a:t>
            </a:r>
            <a:r>
              <a:rPr lang="en-US" dirty="0" smtClean="0">
                <a:sym typeface="Wingdings"/>
              </a:rPr>
              <a:t> where </a:t>
            </a:r>
            <a:r>
              <a:rPr lang="en-US" b="1" dirty="0" smtClean="0">
                <a:sym typeface="Wingdings"/>
              </a:rPr>
              <a:t>person</a:t>
            </a:r>
            <a:r>
              <a:rPr lang="en-US" dirty="0" smtClean="0">
                <a:sym typeface="Wingdings"/>
              </a:rPr>
              <a:t> = </a:t>
            </a:r>
            <a:r>
              <a:rPr lang="en-US" b="1" dirty="0" smtClean="0">
                <a:sym typeface="Wingdings"/>
              </a:rPr>
              <a:t>someone</a:t>
            </a:r>
            <a:r>
              <a:rPr lang="en-US" dirty="0" smtClean="0">
                <a:sym typeface="Wingdings"/>
              </a:rPr>
              <a:t> </a:t>
            </a:r>
            <a:r>
              <a:rPr lang="en-US" b="1" dirty="0" smtClean="0">
                <a:sym typeface="Wingdings"/>
              </a:rPr>
              <a:t>occupying</a:t>
            </a:r>
            <a:r>
              <a:rPr lang="en-US" dirty="0" smtClean="0">
                <a:sym typeface="Wingdings"/>
              </a:rPr>
              <a:t> (??)</a:t>
            </a:r>
            <a:r>
              <a:rPr lang="en-US" b="1" dirty="0" smtClean="0">
                <a:sym typeface="Wingdings"/>
              </a:rPr>
              <a:t> </a:t>
            </a:r>
            <a:r>
              <a:rPr lang="en-US" dirty="0" smtClean="0">
                <a:sym typeface="Wingdings"/>
              </a:rPr>
              <a:t> </a:t>
            </a:r>
            <a:r>
              <a:rPr lang="en-US" b="1" dirty="0" smtClean="0">
                <a:sym typeface="Wingdings"/>
              </a:rPr>
              <a:t>domicile </a:t>
            </a:r>
            <a:r>
              <a:rPr lang="en-US" dirty="0" smtClean="0">
                <a:sym typeface="Wingdings"/>
              </a:rPr>
              <a:t>(??) </a:t>
            </a:r>
            <a:r>
              <a:rPr lang="en-US" b="1" dirty="0" smtClean="0">
                <a:sym typeface="Wingdings"/>
              </a:rPr>
              <a:t>near</a:t>
            </a:r>
            <a:r>
              <a:rPr lang="en-US" dirty="0" smtClean="0">
                <a:sym typeface="Wingdings"/>
              </a:rPr>
              <a:t> subject of </a:t>
            </a:r>
            <a:r>
              <a:rPr lang="en-US" i="1" dirty="0" err="1" smtClean="0">
                <a:sym typeface="Wingdings"/>
              </a:rPr>
              <a:t>tingo</a:t>
            </a:r>
            <a:endParaRPr lang="en-US" dirty="0" smtClean="0">
              <a:sym typeface="Wingdings"/>
            </a:endParaRPr>
          </a:p>
          <a:p>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27</a:t>
            </a:fld>
            <a:endParaRPr lang="en-US" dirty="0"/>
          </a:p>
        </p:txBody>
      </p:sp>
      <p:sp>
        <p:nvSpPr>
          <p:cNvPr id="6" name="Oval 5"/>
          <p:cNvSpPr/>
          <p:nvPr/>
        </p:nvSpPr>
        <p:spPr>
          <a:xfrm>
            <a:off x="762000" y="4419600"/>
            <a:ext cx="1981200" cy="838200"/>
          </a:xfrm>
          <a:prstGeom prst="ellipse">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371600" y="5867400"/>
            <a:ext cx="1981200" cy="838200"/>
          </a:xfrm>
          <a:prstGeom prst="ellipse">
            <a:avLst/>
          </a:prstGeom>
          <a:solidFill>
            <a:schemeClr val="accent6">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800600" y="5791200"/>
            <a:ext cx="1981200" cy="838200"/>
          </a:xfrm>
          <a:prstGeom prst="ellipse">
            <a:avLst/>
          </a:prstGeom>
          <a:solidFill>
            <a:schemeClr val="accent4">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638800" y="4419600"/>
            <a:ext cx="1981200" cy="838200"/>
          </a:xfrm>
          <a:prstGeom prst="ellipse">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124200" y="3276600"/>
            <a:ext cx="1981200" cy="838200"/>
          </a:xfrm>
          <a:prstGeom prst="ellipse">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429000" y="4648200"/>
            <a:ext cx="1371600" cy="1219200"/>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10" idx="4"/>
            <a:endCxn id="11" idx="0"/>
          </p:cNvCxnSpPr>
          <p:nvPr/>
        </p:nvCxnSpPr>
        <p:spPr>
          <a:xfrm>
            <a:off x="4114800" y="4114800"/>
            <a:ext cx="0" cy="5334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p:cNvCxnSpPr>
          <p:nvPr/>
        </p:nvCxnSpPr>
        <p:spPr>
          <a:xfrm flipH="1">
            <a:off x="4800600" y="4838700"/>
            <a:ext cx="838200" cy="2667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1"/>
            <a:endCxn id="11" idx="5"/>
          </p:cNvCxnSpPr>
          <p:nvPr/>
        </p:nvCxnSpPr>
        <p:spPr>
          <a:xfrm flipH="1" flipV="1">
            <a:off x="4599734" y="5688852"/>
            <a:ext cx="491006" cy="2251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7"/>
            <a:endCxn id="11" idx="3"/>
          </p:cNvCxnSpPr>
          <p:nvPr/>
        </p:nvCxnSpPr>
        <p:spPr>
          <a:xfrm flipV="1">
            <a:off x="3062660" y="5688852"/>
            <a:ext cx="567206" cy="3013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6" idx="6"/>
            <a:endCxn id="11" idx="2"/>
          </p:cNvCxnSpPr>
          <p:nvPr/>
        </p:nvCxnSpPr>
        <p:spPr>
          <a:xfrm>
            <a:off x="2743200" y="4838700"/>
            <a:ext cx="685800" cy="4191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505200" y="5029200"/>
            <a:ext cx="1262635" cy="369332"/>
          </a:xfrm>
          <a:prstGeom prst="rect">
            <a:avLst/>
          </a:prstGeom>
          <a:noFill/>
        </p:spPr>
        <p:txBody>
          <a:bodyPr wrap="none" rtlCol="0">
            <a:spAutoFit/>
          </a:bodyPr>
          <a:lstStyle/>
          <a:p>
            <a:r>
              <a:rPr lang="en-US" dirty="0" smtClean="0"/>
              <a:t>Interlingua</a:t>
            </a:r>
            <a:endParaRPr lang="en-US" dirty="0"/>
          </a:p>
        </p:txBody>
      </p:sp>
      <p:sp>
        <p:nvSpPr>
          <p:cNvPr id="27" name="TextBox 26"/>
          <p:cNvSpPr txBox="1"/>
          <p:nvPr/>
        </p:nvSpPr>
        <p:spPr>
          <a:xfrm>
            <a:off x="5943600" y="4648200"/>
            <a:ext cx="1404201" cy="369332"/>
          </a:xfrm>
          <a:prstGeom prst="rect">
            <a:avLst/>
          </a:prstGeom>
          <a:noFill/>
        </p:spPr>
        <p:txBody>
          <a:bodyPr wrap="none" rtlCol="0">
            <a:spAutoFit/>
          </a:bodyPr>
          <a:lstStyle/>
          <a:p>
            <a:r>
              <a:rPr lang="en-US" dirty="0" smtClean="0"/>
              <a:t>Language 1</a:t>
            </a:r>
            <a:endParaRPr lang="en-US" dirty="0"/>
          </a:p>
        </p:txBody>
      </p:sp>
      <p:sp>
        <p:nvSpPr>
          <p:cNvPr id="28" name="TextBox 27"/>
          <p:cNvSpPr txBox="1"/>
          <p:nvPr/>
        </p:nvSpPr>
        <p:spPr>
          <a:xfrm>
            <a:off x="5105400" y="6019800"/>
            <a:ext cx="1404201" cy="369332"/>
          </a:xfrm>
          <a:prstGeom prst="rect">
            <a:avLst/>
          </a:prstGeom>
          <a:noFill/>
        </p:spPr>
        <p:txBody>
          <a:bodyPr wrap="none" rtlCol="0">
            <a:spAutoFit/>
          </a:bodyPr>
          <a:lstStyle/>
          <a:p>
            <a:r>
              <a:rPr lang="en-US" dirty="0" smtClean="0"/>
              <a:t>Language 2</a:t>
            </a:r>
            <a:endParaRPr lang="en-US" dirty="0"/>
          </a:p>
        </p:txBody>
      </p:sp>
      <p:sp>
        <p:nvSpPr>
          <p:cNvPr id="29" name="TextBox 28"/>
          <p:cNvSpPr txBox="1"/>
          <p:nvPr/>
        </p:nvSpPr>
        <p:spPr>
          <a:xfrm>
            <a:off x="1676400" y="6096000"/>
            <a:ext cx="1404201" cy="369332"/>
          </a:xfrm>
          <a:prstGeom prst="rect">
            <a:avLst/>
          </a:prstGeom>
          <a:noFill/>
        </p:spPr>
        <p:txBody>
          <a:bodyPr wrap="none" rtlCol="0">
            <a:spAutoFit/>
          </a:bodyPr>
          <a:lstStyle/>
          <a:p>
            <a:r>
              <a:rPr lang="en-US" dirty="0" smtClean="0"/>
              <a:t>Language 3</a:t>
            </a:r>
            <a:endParaRPr lang="en-US" dirty="0"/>
          </a:p>
        </p:txBody>
      </p:sp>
      <p:sp>
        <p:nvSpPr>
          <p:cNvPr id="30" name="TextBox 29"/>
          <p:cNvSpPr txBox="1"/>
          <p:nvPr/>
        </p:nvSpPr>
        <p:spPr>
          <a:xfrm>
            <a:off x="990600" y="4572000"/>
            <a:ext cx="1404201" cy="369332"/>
          </a:xfrm>
          <a:prstGeom prst="rect">
            <a:avLst/>
          </a:prstGeom>
          <a:noFill/>
        </p:spPr>
        <p:txBody>
          <a:bodyPr wrap="none" rtlCol="0">
            <a:spAutoFit/>
          </a:bodyPr>
          <a:lstStyle/>
          <a:p>
            <a:r>
              <a:rPr lang="en-US" dirty="0" smtClean="0"/>
              <a:t>Language 4</a:t>
            </a:r>
            <a:endParaRPr lang="en-US" dirty="0"/>
          </a:p>
        </p:txBody>
      </p:sp>
      <p:sp>
        <p:nvSpPr>
          <p:cNvPr id="31" name="TextBox 30"/>
          <p:cNvSpPr txBox="1"/>
          <p:nvPr/>
        </p:nvSpPr>
        <p:spPr>
          <a:xfrm>
            <a:off x="3429000" y="3505200"/>
            <a:ext cx="1506655" cy="369332"/>
          </a:xfrm>
          <a:prstGeom prst="rect">
            <a:avLst/>
          </a:prstGeom>
          <a:noFill/>
        </p:spPr>
        <p:txBody>
          <a:bodyPr wrap="none" rtlCol="0">
            <a:spAutoFit/>
          </a:bodyPr>
          <a:lstStyle/>
          <a:p>
            <a:r>
              <a:rPr lang="en-US" dirty="0" smtClean="0"/>
              <a:t>Language …</a:t>
            </a:r>
            <a:endParaRPr lang="en-US" dirty="0"/>
          </a:p>
        </p:txBody>
      </p:sp>
    </p:spTree>
    <p:extLst>
      <p:ext uri="{BB962C8B-B14F-4D97-AF65-F5344CB8AC3E}">
        <p14:creationId xmlns:p14="http://schemas.microsoft.com/office/powerpoint/2010/main" val="2851809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Interlingua model for translation</a:t>
            </a:r>
            <a:endParaRPr lang="en-US" dirty="0"/>
          </a:p>
        </p:txBody>
      </p:sp>
      <p:sp>
        <p:nvSpPr>
          <p:cNvPr id="3" name="Content Placeholder 2"/>
          <p:cNvSpPr>
            <a:spLocks noGrp="1"/>
          </p:cNvSpPr>
          <p:nvPr>
            <p:ph idx="1"/>
          </p:nvPr>
        </p:nvSpPr>
        <p:spPr>
          <a:xfrm>
            <a:off x="304800" y="1143000"/>
            <a:ext cx="8534400" cy="1066800"/>
          </a:xfrm>
        </p:spPr>
        <p:txBody>
          <a:bodyPr>
            <a:normAutofit fontScale="77500" lnSpcReduction="20000"/>
          </a:bodyPr>
          <a:lstStyle/>
          <a:p>
            <a:r>
              <a:rPr lang="en-US" i="1" dirty="0" err="1"/>
              <a:t>t</a:t>
            </a:r>
            <a:r>
              <a:rPr lang="en-US" i="1" dirty="0" err="1" smtClean="0"/>
              <a:t>ingo</a:t>
            </a:r>
            <a:r>
              <a:rPr lang="en-US" i="1" dirty="0" smtClean="0"/>
              <a:t> </a:t>
            </a:r>
            <a:r>
              <a:rPr lang="en-US" i="1" dirty="0" smtClean="0">
                <a:sym typeface="Wingdings"/>
              </a:rPr>
              <a:t> </a:t>
            </a:r>
            <a:r>
              <a:rPr lang="en-US" b="1" dirty="0" smtClean="0">
                <a:sym typeface="Wingdings"/>
              </a:rPr>
              <a:t>come to possess </a:t>
            </a:r>
            <a:r>
              <a:rPr lang="en-US" dirty="0" smtClean="0">
                <a:sym typeface="Wingdings"/>
              </a:rPr>
              <a:t>(??) </a:t>
            </a:r>
            <a:r>
              <a:rPr lang="en-US" b="1" dirty="0" smtClean="0">
                <a:sym typeface="Wingdings"/>
              </a:rPr>
              <a:t>objects</a:t>
            </a:r>
            <a:r>
              <a:rPr lang="en-US" dirty="0" smtClean="0">
                <a:sym typeface="Wingdings"/>
              </a:rPr>
              <a:t> where </a:t>
            </a:r>
            <a:r>
              <a:rPr lang="en-US" b="1" dirty="0" smtClean="0">
                <a:sym typeface="Wingdings"/>
              </a:rPr>
              <a:t>objects</a:t>
            </a:r>
            <a:r>
              <a:rPr lang="en-US" dirty="0" smtClean="0">
                <a:sym typeface="Wingdings"/>
              </a:rPr>
              <a:t> = </a:t>
            </a:r>
            <a:r>
              <a:rPr lang="en-US" b="1" dirty="0" smtClean="0">
                <a:sym typeface="Wingdings"/>
              </a:rPr>
              <a:t>sum</a:t>
            </a:r>
            <a:r>
              <a:rPr lang="en-US" dirty="0" smtClean="0">
                <a:sym typeface="Wingdings"/>
              </a:rPr>
              <a:t> of </a:t>
            </a:r>
            <a:r>
              <a:rPr lang="en-US" b="1" dirty="0" smtClean="0">
                <a:sym typeface="Wingdings"/>
              </a:rPr>
              <a:t>possessions </a:t>
            </a:r>
            <a:r>
              <a:rPr lang="en-US" dirty="0" smtClean="0">
                <a:sym typeface="Wingdings"/>
              </a:rPr>
              <a:t>(??) of </a:t>
            </a:r>
            <a:r>
              <a:rPr lang="en-US" b="1" dirty="0" smtClean="0">
                <a:sym typeface="Wingdings"/>
              </a:rPr>
              <a:t>person</a:t>
            </a:r>
            <a:r>
              <a:rPr lang="en-US" dirty="0" smtClean="0">
                <a:sym typeface="Wingdings"/>
              </a:rPr>
              <a:t> where </a:t>
            </a:r>
            <a:r>
              <a:rPr lang="en-US" b="1" dirty="0" smtClean="0">
                <a:sym typeface="Wingdings"/>
              </a:rPr>
              <a:t>person</a:t>
            </a:r>
            <a:r>
              <a:rPr lang="en-US" dirty="0" smtClean="0">
                <a:sym typeface="Wingdings"/>
              </a:rPr>
              <a:t> = </a:t>
            </a:r>
            <a:r>
              <a:rPr lang="en-US" b="1" dirty="0" smtClean="0">
                <a:sym typeface="Wingdings"/>
              </a:rPr>
              <a:t>someone</a:t>
            </a:r>
            <a:r>
              <a:rPr lang="en-US" dirty="0" smtClean="0">
                <a:sym typeface="Wingdings"/>
              </a:rPr>
              <a:t> </a:t>
            </a:r>
            <a:r>
              <a:rPr lang="en-US" b="1" dirty="0" smtClean="0">
                <a:sym typeface="Wingdings"/>
              </a:rPr>
              <a:t>occupying</a:t>
            </a:r>
            <a:r>
              <a:rPr lang="en-US" dirty="0" smtClean="0">
                <a:sym typeface="Wingdings"/>
              </a:rPr>
              <a:t> (??)</a:t>
            </a:r>
            <a:r>
              <a:rPr lang="en-US" b="1" dirty="0" smtClean="0">
                <a:sym typeface="Wingdings"/>
              </a:rPr>
              <a:t> </a:t>
            </a:r>
            <a:r>
              <a:rPr lang="en-US" dirty="0" smtClean="0">
                <a:sym typeface="Wingdings"/>
              </a:rPr>
              <a:t> </a:t>
            </a:r>
            <a:r>
              <a:rPr lang="en-US" b="1" dirty="0" smtClean="0">
                <a:sym typeface="Wingdings"/>
              </a:rPr>
              <a:t>domicile </a:t>
            </a:r>
            <a:r>
              <a:rPr lang="en-US" dirty="0" smtClean="0">
                <a:sym typeface="Wingdings"/>
              </a:rPr>
              <a:t>(??) </a:t>
            </a:r>
            <a:r>
              <a:rPr lang="en-US" b="1" dirty="0" smtClean="0">
                <a:sym typeface="Wingdings"/>
              </a:rPr>
              <a:t>near</a:t>
            </a:r>
            <a:r>
              <a:rPr lang="en-US" dirty="0" smtClean="0">
                <a:sym typeface="Wingdings"/>
              </a:rPr>
              <a:t> subject of </a:t>
            </a:r>
            <a:r>
              <a:rPr lang="en-US" i="1" dirty="0" err="1" smtClean="0">
                <a:sym typeface="Wingdings"/>
              </a:rPr>
              <a:t>tingo</a:t>
            </a:r>
            <a:endParaRPr lang="en-US" i="1" dirty="0" smtClean="0">
              <a:sym typeface="Wingdings"/>
            </a:endParaRPr>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28</a:t>
            </a:fld>
            <a:endParaRPr lang="en-US" dirty="0"/>
          </a:p>
        </p:txBody>
      </p:sp>
      <p:grpSp>
        <p:nvGrpSpPr>
          <p:cNvPr id="5" name="Group 4"/>
          <p:cNvGrpSpPr/>
          <p:nvPr/>
        </p:nvGrpSpPr>
        <p:grpSpPr>
          <a:xfrm>
            <a:off x="4724400" y="4495800"/>
            <a:ext cx="4049076" cy="2209800"/>
            <a:chOff x="762000" y="3276600"/>
            <a:chExt cx="6875790" cy="3429000"/>
          </a:xfrm>
        </p:grpSpPr>
        <p:sp>
          <p:nvSpPr>
            <p:cNvPr id="6" name="Oval 5"/>
            <p:cNvSpPr/>
            <p:nvPr/>
          </p:nvSpPr>
          <p:spPr>
            <a:xfrm>
              <a:off x="762000" y="4419600"/>
              <a:ext cx="1981200" cy="838200"/>
            </a:xfrm>
            <a:prstGeom prst="ellipse">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371600" y="5867400"/>
              <a:ext cx="1981200" cy="838200"/>
            </a:xfrm>
            <a:prstGeom prst="ellipse">
              <a:avLst/>
            </a:prstGeom>
            <a:solidFill>
              <a:schemeClr val="accent6">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800600" y="5791200"/>
              <a:ext cx="1981200" cy="838200"/>
            </a:xfrm>
            <a:prstGeom prst="ellipse">
              <a:avLst/>
            </a:prstGeom>
            <a:solidFill>
              <a:schemeClr val="accent4">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638800" y="4419600"/>
              <a:ext cx="1981200" cy="838200"/>
            </a:xfrm>
            <a:prstGeom prst="ellipse">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124200" y="3276600"/>
              <a:ext cx="1981200" cy="838200"/>
            </a:xfrm>
            <a:prstGeom prst="ellipse">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429000" y="4648200"/>
              <a:ext cx="1371600" cy="1219200"/>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10" idx="4"/>
              <a:endCxn id="11" idx="0"/>
            </p:cNvCxnSpPr>
            <p:nvPr/>
          </p:nvCxnSpPr>
          <p:spPr>
            <a:xfrm>
              <a:off x="4114800" y="4114800"/>
              <a:ext cx="0" cy="5334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p:cNvCxnSpPr>
            <p:nvPr/>
          </p:nvCxnSpPr>
          <p:spPr>
            <a:xfrm flipH="1">
              <a:off x="4800600" y="4838700"/>
              <a:ext cx="838200" cy="2667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1"/>
              <a:endCxn id="11" idx="5"/>
            </p:cNvCxnSpPr>
            <p:nvPr/>
          </p:nvCxnSpPr>
          <p:spPr>
            <a:xfrm flipH="1" flipV="1">
              <a:off x="4599734" y="5688852"/>
              <a:ext cx="491006" cy="2251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7"/>
              <a:endCxn id="11" idx="3"/>
            </p:cNvCxnSpPr>
            <p:nvPr/>
          </p:nvCxnSpPr>
          <p:spPr>
            <a:xfrm flipV="1">
              <a:off x="3062660" y="5688852"/>
              <a:ext cx="567206" cy="3013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6" idx="6"/>
              <a:endCxn id="11" idx="2"/>
            </p:cNvCxnSpPr>
            <p:nvPr/>
          </p:nvCxnSpPr>
          <p:spPr>
            <a:xfrm>
              <a:off x="2743200" y="4838700"/>
              <a:ext cx="685800" cy="419100"/>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349925" y="5029199"/>
              <a:ext cx="1533926" cy="429826"/>
            </a:xfrm>
            <a:prstGeom prst="rect">
              <a:avLst/>
            </a:prstGeom>
            <a:noFill/>
          </p:spPr>
          <p:txBody>
            <a:bodyPr wrap="none" rtlCol="0">
              <a:spAutoFit/>
            </a:bodyPr>
            <a:lstStyle/>
            <a:p>
              <a:r>
                <a:rPr lang="en-US" sz="1200" dirty="0" smtClean="0"/>
                <a:t>Interlingua</a:t>
              </a:r>
              <a:endParaRPr lang="en-US" sz="1200" dirty="0"/>
            </a:p>
          </p:txBody>
        </p:sp>
        <p:sp>
          <p:nvSpPr>
            <p:cNvPr id="27" name="TextBox 26"/>
            <p:cNvSpPr txBox="1"/>
            <p:nvPr/>
          </p:nvSpPr>
          <p:spPr>
            <a:xfrm>
              <a:off x="5943601" y="4648200"/>
              <a:ext cx="1694189" cy="429826"/>
            </a:xfrm>
            <a:prstGeom prst="rect">
              <a:avLst/>
            </a:prstGeom>
            <a:noFill/>
          </p:spPr>
          <p:txBody>
            <a:bodyPr wrap="none" rtlCol="0">
              <a:spAutoFit/>
            </a:bodyPr>
            <a:lstStyle/>
            <a:p>
              <a:r>
                <a:rPr lang="en-US" sz="1200" dirty="0" smtClean="0"/>
                <a:t>Language 1</a:t>
              </a:r>
              <a:endParaRPr lang="en-US" sz="1200" dirty="0"/>
            </a:p>
          </p:txBody>
        </p:sp>
        <p:sp>
          <p:nvSpPr>
            <p:cNvPr id="28" name="TextBox 27"/>
            <p:cNvSpPr txBox="1"/>
            <p:nvPr/>
          </p:nvSpPr>
          <p:spPr>
            <a:xfrm>
              <a:off x="5105400" y="6019800"/>
              <a:ext cx="1694189" cy="429826"/>
            </a:xfrm>
            <a:prstGeom prst="rect">
              <a:avLst/>
            </a:prstGeom>
            <a:noFill/>
          </p:spPr>
          <p:txBody>
            <a:bodyPr wrap="none" rtlCol="0">
              <a:spAutoFit/>
            </a:bodyPr>
            <a:lstStyle/>
            <a:p>
              <a:r>
                <a:rPr lang="en-US" sz="1200" dirty="0" smtClean="0"/>
                <a:t>Language 2</a:t>
              </a:r>
              <a:endParaRPr lang="en-US" sz="1200" dirty="0"/>
            </a:p>
          </p:txBody>
        </p:sp>
        <p:sp>
          <p:nvSpPr>
            <p:cNvPr id="29" name="TextBox 28"/>
            <p:cNvSpPr txBox="1"/>
            <p:nvPr/>
          </p:nvSpPr>
          <p:spPr>
            <a:xfrm>
              <a:off x="1676400" y="6096001"/>
              <a:ext cx="1694189" cy="429826"/>
            </a:xfrm>
            <a:prstGeom prst="rect">
              <a:avLst/>
            </a:prstGeom>
            <a:noFill/>
          </p:spPr>
          <p:txBody>
            <a:bodyPr wrap="none" rtlCol="0">
              <a:spAutoFit/>
            </a:bodyPr>
            <a:lstStyle/>
            <a:p>
              <a:r>
                <a:rPr lang="en-US" sz="1200" dirty="0" smtClean="0"/>
                <a:t>Language 3</a:t>
              </a:r>
              <a:endParaRPr lang="en-US" sz="1200" dirty="0"/>
            </a:p>
          </p:txBody>
        </p:sp>
        <p:sp>
          <p:nvSpPr>
            <p:cNvPr id="30" name="TextBox 29"/>
            <p:cNvSpPr txBox="1"/>
            <p:nvPr/>
          </p:nvSpPr>
          <p:spPr>
            <a:xfrm>
              <a:off x="990600" y="4571999"/>
              <a:ext cx="1694189" cy="429826"/>
            </a:xfrm>
            <a:prstGeom prst="rect">
              <a:avLst/>
            </a:prstGeom>
            <a:noFill/>
          </p:spPr>
          <p:txBody>
            <a:bodyPr wrap="none" rtlCol="0">
              <a:spAutoFit/>
            </a:bodyPr>
            <a:lstStyle/>
            <a:p>
              <a:r>
                <a:rPr lang="en-US" sz="1200" dirty="0" smtClean="0"/>
                <a:t>Language 4</a:t>
              </a:r>
              <a:endParaRPr lang="en-US" sz="1200" dirty="0"/>
            </a:p>
          </p:txBody>
        </p:sp>
        <p:sp>
          <p:nvSpPr>
            <p:cNvPr id="31" name="TextBox 30"/>
            <p:cNvSpPr txBox="1"/>
            <p:nvPr/>
          </p:nvSpPr>
          <p:spPr>
            <a:xfrm>
              <a:off x="3429001" y="3505200"/>
              <a:ext cx="1810175" cy="429826"/>
            </a:xfrm>
            <a:prstGeom prst="rect">
              <a:avLst/>
            </a:prstGeom>
            <a:noFill/>
          </p:spPr>
          <p:txBody>
            <a:bodyPr wrap="none" rtlCol="0">
              <a:spAutoFit/>
            </a:bodyPr>
            <a:lstStyle/>
            <a:p>
              <a:r>
                <a:rPr lang="en-US" sz="1200" dirty="0" smtClean="0"/>
                <a:t>Language …</a:t>
              </a:r>
              <a:endParaRPr lang="en-US" sz="1200" dirty="0"/>
            </a:p>
          </p:txBody>
        </p:sp>
      </p:grpSp>
      <p:sp>
        <p:nvSpPr>
          <p:cNvPr id="24" name="Content Placeholder 2"/>
          <p:cNvSpPr txBox="1">
            <a:spLocks/>
          </p:cNvSpPr>
          <p:nvPr/>
        </p:nvSpPr>
        <p:spPr bwMode="auto">
          <a:xfrm>
            <a:off x="381000" y="2209800"/>
            <a:ext cx="82296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ym typeface="Wingdings"/>
              </a:rPr>
              <a:t>Another problem</a:t>
            </a:r>
            <a:r>
              <a:rPr lang="en-US" dirty="0">
                <a:sym typeface="Wingdings"/>
              </a:rPr>
              <a:t>	</a:t>
            </a:r>
          </a:p>
          <a:p>
            <a:pPr lvl="1"/>
            <a:r>
              <a:rPr lang="en-US" dirty="0">
                <a:sym typeface="Wingdings"/>
              </a:rPr>
              <a:t>Not that it is complicated</a:t>
            </a:r>
          </a:p>
          <a:p>
            <a:pPr lvl="1"/>
            <a:r>
              <a:rPr lang="en-US" dirty="0">
                <a:sym typeface="Wingdings"/>
              </a:rPr>
              <a:t>Not that a single word in </a:t>
            </a:r>
            <a:r>
              <a:rPr lang="en-US" dirty="0" smtClean="0">
                <a:sym typeface="Wingdings"/>
              </a:rPr>
              <a:t>the source language </a:t>
            </a:r>
            <a:r>
              <a:rPr lang="en-US" dirty="0">
                <a:sym typeface="Wingdings"/>
              </a:rPr>
              <a:t>must be translated by an </a:t>
            </a:r>
            <a:r>
              <a:rPr lang="en-US" dirty="0" smtClean="0">
                <a:sym typeface="Wingdings"/>
              </a:rPr>
              <a:t>expression in the target language</a:t>
            </a:r>
            <a:endParaRPr lang="en-US" dirty="0">
              <a:sym typeface="Wingdings"/>
            </a:endParaRPr>
          </a:p>
          <a:p>
            <a:pPr lvl="1"/>
            <a:r>
              <a:rPr lang="en-US" dirty="0">
                <a:sym typeface="Wingdings"/>
              </a:rPr>
              <a:t>But that, even when translated, </a:t>
            </a:r>
            <a:endParaRPr lang="en-US" dirty="0" smtClean="0">
              <a:sym typeface="Wingdings"/>
            </a:endParaRPr>
          </a:p>
          <a:p>
            <a:pPr marL="457200" lvl="1" indent="0">
              <a:buNone/>
            </a:pPr>
            <a:r>
              <a:rPr lang="en-US" dirty="0" smtClean="0">
                <a:sym typeface="Wingdings"/>
              </a:rPr>
              <a:t>the </a:t>
            </a:r>
            <a:r>
              <a:rPr lang="en-US" dirty="0">
                <a:sym typeface="Wingdings"/>
              </a:rPr>
              <a:t>target language </a:t>
            </a:r>
            <a:endParaRPr lang="en-US" dirty="0" smtClean="0">
              <a:sym typeface="Wingdings"/>
            </a:endParaRPr>
          </a:p>
          <a:p>
            <a:pPr marL="457200" lvl="1" indent="0">
              <a:buNone/>
            </a:pPr>
            <a:r>
              <a:rPr lang="en-US" dirty="0" smtClean="0">
                <a:sym typeface="Wingdings"/>
              </a:rPr>
              <a:t>speaker </a:t>
            </a:r>
            <a:r>
              <a:rPr lang="en-US" dirty="0">
                <a:sym typeface="Wingdings"/>
              </a:rPr>
              <a:t>may not have </a:t>
            </a:r>
            <a:endParaRPr lang="en-US" dirty="0" smtClean="0">
              <a:sym typeface="Wingdings"/>
            </a:endParaRPr>
          </a:p>
          <a:p>
            <a:pPr marL="457200" lvl="1" indent="0">
              <a:buNone/>
            </a:pPr>
            <a:r>
              <a:rPr lang="en-US" dirty="0" smtClean="0">
                <a:sym typeface="Wingdings"/>
              </a:rPr>
              <a:t>the </a:t>
            </a:r>
            <a:r>
              <a:rPr lang="en-US" dirty="0">
                <a:sym typeface="Wingdings"/>
              </a:rPr>
              <a:t>concept</a:t>
            </a:r>
          </a:p>
          <a:p>
            <a:endParaRPr lang="en-US" dirty="0"/>
          </a:p>
        </p:txBody>
      </p:sp>
    </p:spTree>
    <p:extLst>
      <p:ext uri="{BB962C8B-B14F-4D97-AF65-F5344CB8AC3E}">
        <p14:creationId xmlns:p14="http://schemas.microsoft.com/office/powerpoint/2010/main" val="958680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“Impossible” translation</a:t>
            </a:r>
            <a:endParaRPr lang="en-US" dirty="0"/>
          </a:p>
        </p:txBody>
      </p:sp>
      <p:sp>
        <p:nvSpPr>
          <p:cNvPr id="3" name="Content Placeholder 2"/>
          <p:cNvSpPr>
            <a:spLocks noGrp="1"/>
          </p:cNvSpPr>
          <p:nvPr>
            <p:ph idx="1"/>
          </p:nvPr>
        </p:nvSpPr>
        <p:spPr>
          <a:xfrm>
            <a:off x="609600" y="1219200"/>
            <a:ext cx="8229600" cy="5334000"/>
          </a:xfrm>
        </p:spPr>
        <p:txBody>
          <a:bodyPr>
            <a:normAutofit fontScale="85000" lnSpcReduction="10000"/>
          </a:bodyPr>
          <a:lstStyle/>
          <a:p>
            <a:pPr marL="514350" indent="-514350">
              <a:buFont typeface="+mj-lt"/>
              <a:buAutoNum type="arabicPeriod"/>
            </a:pPr>
            <a:r>
              <a:rPr lang="en-US" dirty="0" smtClean="0"/>
              <a:t>Stylistic reasons</a:t>
            </a:r>
          </a:p>
          <a:p>
            <a:pPr lvl="1"/>
            <a:r>
              <a:rPr lang="en-US" dirty="0" smtClean="0"/>
              <a:t>Already discussed; a question of aesthetics…</a:t>
            </a:r>
            <a:endParaRPr lang="en-US" dirty="0" smtClean="0"/>
          </a:p>
          <a:p>
            <a:pPr marL="514350" indent="-514350">
              <a:buFont typeface="+mj-lt"/>
              <a:buAutoNum type="arabicPeriod"/>
            </a:pPr>
            <a:r>
              <a:rPr lang="en-US" dirty="0" smtClean="0"/>
              <a:t>Languages represent the world differently</a:t>
            </a:r>
          </a:p>
          <a:p>
            <a:pPr lvl="1"/>
            <a:r>
              <a:rPr lang="en-US" dirty="0" smtClean="0"/>
              <a:t>So there can never be exact equivalence between languages</a:t>
            </a:r>
          </a:p>
          <a:p>
            <a:r>
              <a:rPr lang="en-US" dirty="0" smtClean="0"/>
              <a:t>Possible solutions</a:t>
            </a:r>
          </a:p>
          <a:p>
            <a:pPr lvl="1"/>
            <a:r>
              <a:rPr lang="en-US" dirty="0" smtClean="0"/>
              <a:t>Settle for functional, close-enough “equivalence”</a:t>
            </a:r>
          </a:p>
          <a:p>
            <a:pPr lvl="2"/>
            <a:r>
              <a:rPr lang="en-US" i="1" dirty="0"/>
              <a:t>h</a:t>
            </a:r>
            <a:r>
              <a:rPr lang="en-US" i="1" dirty="0" smtClean="0"/>
              <a:t>ello =  </a:t>
            </a:r>
            <a:r>
              <a:rPr lang="en-US" i="1" dirty="0" err="1"/>
              <a:t>g</a:t>
            </a:r>
            <a:r>
              <a:rPr lang="en-US" i="1" dirty="0" err="1" smtClean="0"/>
              <a:t>uten</a:t>
            </a:r>
            <a:r>
              <a:rPr lang="en-US" i="1" dirty="0" smtClean="0"/>
              <a:t> Tag =  konnichiwa</a:t>
            </a:r>
          </a:p>
          <a:p>
            <a:pPr lvl="2"/>
            <a:r>
              <a:rPr lang="en-US" i="1" dirty="0" err="1"/>
              <a:t>t</a:t>
            </a:r>
            <a:r>
              <a:rPr lang="en-US" i="1" dirty="0" err="1" smtClean="0"/>
              <a:t>ingo</a:t>
            </a:r>
            <a:r>
              <a:rPr lang="en-US" i="1" dirty="0" smtClean="0"/>
              <a:t> = moocher  </a:t>
            </a:r>
            <a:r>
              <a:rPr lang="en-US" dirty="0" smtClean="0"/>
              <a:t>(?)</a:t>
            </a:r>
          </a:p>
          <a:p>
            <a:pPr lvl="1"/>
            <a:r>
              <a:rPr lang="en-US" dirty="0" smtClean="0"/>
              <a:t>Accept the need for lengthy work-</a:t>
            </a:r>
            <a:r>
              <a:rPr lang="en-US" dirty="0" err="1" smtClean="0"/>
              <a:t>arounds</a:t>
            </a:r>
            <a:endParaRPr lang="en-US" dirty="0" smtClean="0"/>
          </a:p>
          <a:p>
            <a:pPr lvl="2"/>
            <a:r>
              <a:rPr lang="en-US" i="1" dirty="0" err="1"/>
              <a:t>t</a:t>
            </a:r>
            <a:r>
              <a:rPr lang="en-US" i="1" dirty="0" err="1" smtClean="0"/>
              <a:t>ingo</a:t>
            </a:r>
            <a:r>
              <a:rPr lang="en-US" i="1" dirty="0" smtClean="0"/>
              <a:t> = stealing all your stuff by borrowing it and never returning it</a:t>
            </a:r>
          </a:p>
          <a:p>
            <a:r>
              <a:rPr lang="en-US" dirty="0" smtClean="0"/>
              <a:t>Stay tuned!  We’ll come back to this when we read Whorf for our discussion of Time</a:t>
            </a:r>
          </a:p>
          <a:p>
            <a:pPr lvl="2"/>
            <a:endParaRPr lang="en-US" i="1" dirty="0" smtClean="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29</a:t>
            </a:fld>
            <a:endParaRPr lang="en-US" dirty="0"/>
          </a:p>
        </p:txBody>
      </p:sp>
    </p:spTree>
    <p:extLst>
      <p:ext uri="{BB962C8B-B14F-4D97-AF65-F5344CB8AC3E}">
        <p14:creationId xmlns:p14="http://schemas.microsoft.com/office/powerpoint/2010/main" val="415331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Goals</a:t>
            </a:r>
          </a:p>
        </p:txBody>
      </p:sp>
      <p:sp>
        <p:nvSpPr>
          <p:cNvPr id="3075" name="Content Placeholder 2"/>
          <p:cNvSpPr>
            <a:spLocks noGrp="1"/>
          </p:cNvSpPr>
          <p:nvPr>
            <p:ph idx="1"/>
          </p:nvPr>
        </p:nvSpPr>
        <p:spPr/>
        <p:txBody>
          <a:bodyPr>
            <a:normAutofit lnSpcReduction="10000"/>
          </a:bodyPr>
          <a:lstStyle/>
          <a:p>
            <a:r>
              <a:rPr lang="en-US" dirty="0" smtClean="0"/>
              <a:t>How do a bilingual speaker’s two languages interact?</a:t>
            </a:r>
          </a:p>
          <a:p>
            <a:r>
              <a:rPr lang="en-US" dirty="0" smtClean="0"/>
              <a:t>What does that tell us about language processing in bilinguals?</a:t>
            </a:r>
          </a:p>
          <a:p>
            <a:r>
              <a:rPr lang="en-US" dirty="0" smtClean="0"/>
              <a:t>Relationship of bilingualism to other cognitive processes</a:t>
            </a:r>
          </a:p>
          <a:p>
            <a:r>
              <a:rPr lang="en-US" dirty="0" smtClean="0"/>
              <a:t>(A bit about) teaching and learning a second language</a:t>
            </a:r>
          </a:p>
          <a:p>
            <a:r>
              <a:rPr lang="en-US" dirty="0" smtClean="0"/>
              <a:t>(A bit about) the neural basis of bilingualism</a:t>
            </a:r>
          </a:p>
        </p:txBody>
      </p:sp>
      <p:sp>
        <p:nvSpPr>
          <p:cNvPr id="2" name="Slide Number Placeholder 1"/>
          <p:cNvSpPr>
            <a:spLocks noGrp="1"/>
          </p:cNvSpPr>
          <p:nvPr>
            <p:ph type="sldNum" sz="quarter" idx="12"/>
          </p:nvPr>
        </p:nvSpPr>
        <p:spPr/>
        <p:txBody>
          <a:bodyPr/>
          <a:lstStyle/>
          <a:p>
            <a:pPr>
              <a:defRPr/>
            </a:pPr>
            <a:fld id="{605C9E4B-1FBF-4F7A-B515-5DCB77E4014B}"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rtlCol="0">
            <a:normAutofit fontScale="90000"/>
          </a:bodyPr>
          <a:lstStyle/>
          <a:p>
            <a:pPr fontAlgn="auto">
              <a:spcAft>
                <a:spcPts val="0"/>
              </a:spcAft>
              <a:defRPr/>
            </a:pPr>
            <a:r>
              <a:rPr lang="en-US" dirty="0" smtClean="0"/>
              <a:t>Testing models of bilingual language processing</a:t>
            </a:r>
            <a:endParaRPr lang="en-US" dirty="0" smtClean="0"/>
          </a:p>
        </p:txBody>
      </p:sp>
      <p:pic>
        <p:nvPicPr>
          <p:cNvPr id="5123" name="Picture 2" descr="WAM_CMM"/>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1828800" y="3429000"/>
            <a:ext cx="5727039" cy="317739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30</a:t>
            </a:fld>
            <a:endParaRPr lang="en-US" dirty="0"/>
          </a:p>
        </p:txBody>
      </p:sp>
      <p:sp>
        <p:nvSpPr>
          <p:cNvPr id="5" name="Rectangle 4"/>
          <p:cNvSpPr/>
          <p:nvPr/>
        </p:nvSpPr>
        <p:spPr>
          <a:xfrm>
            <a:off x="609600" y="1524000"/>
            <a:ext cx="8153400" cy="1692771"/>
          </a:xfrm>
          <a:prstGeom prst="rect">
            <a:avLst/>
          </a:prstGeom>
        </p:spPr>
        <p:txBody>
          <a:bodyPr wrap="square">
            <a:spAutoFit/>
          </a:bodyPr>
          <a:lstStyle/>
          <a:p>
            <a:pPr marL="285750" indent="-285750">
              <a:buFont typeface="Arial"/>
              <a:buChar char="•"/>
            </a:pPr>
            <a:r>
              <a:rPr lang="en-US" sz="2400" dirty="0"/>
              <a:t>Predictions:</a:t>
            </a:r>
          </a:p>
          <a:p>
            <a:pPr marL="742950" lvl="1" indent="-285750">
              <a:buFont typeface="Arial"/>
              <a:buChar char="•"/>
            </a:pPr>
            <a:r>
              <a:rPr lang="en-US" sz="2000" dirty="0"/>
              <a:t>Word </a:t>
            </a:r>
            <a:r>
              <a:rPr lang="en-US" sz="2000" dirty="0" smtClean="0"/>
              <a:t>Association Model:  </a:t>
            </a:r>
            <a:r>
              <a:rPr lang="en-US" sz="2000" dirty="0"/>
              <a:t>Translation in either </a:t>
            </a:r>
            <a:r>
              <a:rPr lang="en-US" sz="2000" dirty="0" smtClean="0"/>
              <a:t>direction (</a:t>
            </a:r>
            <a:r>
              <a:rPr lang="en-US" sz="2000" dirty="0"/>
              <a:t>L1 </a:t>
            </a:r>
            <a:r>
              <a:rPr lang="en-US" sz="2000" dirty="0">
                <a:sym typeface="Wingdings"/>
              </a:rPr>
              <a:t> </a:t>
            </a:r>
            <a:r>
              <a:rPr lang="en-US" sz="2000" dirty="0"/>
              <a:t>L2 or  L2 </a:t>
            </a:r>
            <a:r>
              <a:rPr lang="en-US" sz="2000" dirty="0">
                <a:sym typeface="Wingdings"/>
              </a:rPr>
              <a:t> </a:t>
            </a:r>
            <a:r>
              <a:rPr lang="en-US" sz="2000" dirty="0"/>
              <a:t>L1) should be faster than picture-naming in L2</a:t>
            </a:r>
          </a:p>
          <a:p>
            <a:pPr marL="742950" lvl="1" indent="-285750">
              <a:buFont typeface="Arial"/>
              <a:buChar char="•"/>
            </a:pPr>
            <a:r>
              <a:rPr lang="en-US" sz="2000" dirty="0"/>
              <a:t>Concept </a:t>
            </a:r>
            <a:r>
              <a:rPr lang="en-US" sz="2000" dirty="0" smtClean="0"/>
              <a:t>Mediation Model:  </a:t>
            </a:r>
            <a:r>
              <a:rPr lang="en-US" sz="2000" dirty="0"/>
              <a:t>L1 </a:t>
            </a:r>
            <a:r>
              <a:rPr lang="en-US" sz="2000" dirty="0">
                <a:sym typeface="Wingdings"/>
              </a:rPr>
              <a:t> </a:t>
            </a:r>
            <a:r>
              <a:rPr lang="en-US" sz="2000" dirty="0"/>
              <a:t>L2 translation should take the same amount of time as picture-naming in L2</a:t>
            </a:r>
          </a:p>
        </p:txBody>
      </p:sp>
    </p:spTree>
    <p:extLst>
      <p:ext uri="{BB962C8B-B14F-4D97-AF65-F5344CB8AC3E}">
        <p14:creationId xmlns:p14="http://schemas.microsoft.com/office/powerpoint/2010/main" val="3334841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rtlCol="0">
            <a:normAutofit fontScale="90000"/>
          </a:bodyPr>
          <a:lstStyle/>
          <a:p>
            <a:pPr fontAlgn="auto">
              <a:spcAft>
                <a:spcPts val="0"/>
              </a:spcAft>
              <a:defRPr/>
            </a:pPr>
            <a:r>
              <a:rPr lang="en-US" dirty="0" smtClean="0"/>
              <a:t>Results:  </a:t>
            </a:r>
            <a:r>
              <a:rPr lang="en-US" dirty="0"/>
              <a:t/>
            </a:r>
            <a:br>
              <a:rPr lang="en-US" dirty="0"/>
            </a:br>
            <a:endParaRPr lang="en-US" dirty="0" smtClean="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31</a:t>
            </a:fld>
            <a:endParaRPr lang="en-US" dirty="0"/>
          </a:p>
        </p:txBody>
      </p:sp>
      <p:sp>
        <p:nvSpPr>
          <p:cNvPr id="5" name="Rectangle 4"/>
          <p:cNvSpPr/>
          <p:nvPr/>
        </p:nvSpPr>
        <p:spPr>
          <a:xfrm>
            <a:off x="685800" y="1828800"/>
            <a:ext cx="8001000" cy="830997"/>
          </a:xfrm>
          <a:prstGeom prst="rect">
            <a:avLst/>
          </a:prstGeom>
        </p:spPr>
        <p:txBody>
          <a:bodyPr wrap="square">
            <a:spAutoFit/>
          </a:bodyPr>
          <a:lstStyle/>
          <a:p>
            <a:pPr marL="342900" indent="-342900">
              <a:buFont typeface="Arial"/>
              <a:buChar char="•"/>
            </a:pPr>
            <a:r>
              <a:rPr lang="en-US" sz="2400" dirty="0"/>
              <a:t>Translating from L1 to L2 takes the same amount of time as naming a picture in </a:t>
            </a:r>
            <a:r>
              <a:rPr lang="en-US" sz="2400" dirty="0" smtClean="0"/>
              <a:t>L2. </a:t>
            </a:r>
            <a:endParaRPr lang="en-US" sz="2400" dirty="0" smtClean="0"/>
          </a:p>
        </p:txBody>
      </p:sp>
      <p:pic>
        <p:nvPicPr>
          <p:cNvPr id="6" name="Picture 2" descr="WAM_CMM"/>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1828800" y="3352800"/>
            <a:ext cx="5727039" cy="3177398"/>
          </a:xfrm>
          <a:prstGeom prst="rect">
            <a:avLst/>
          </a:prstGeom>
          <a:noFill/>
          <a:ln w="9525">
            <a:noFill/>
            <a:miter lim="800000"/>
            <a:headEnd/>
            <a:tailEnd/>
          </a:ln>
        </p:spPr>
      </p:pic>
      <p:sp>
        <p:nvSpPr>
          <p:cNvPr id="3" name="&quot;No&quot; Symbol 2"/>
          <p:cNvSpPr/>
          <p:nvPr/>
        </p:nvSpPr>
        <p:spPr>
          <a:xfrm>
            <a:off x="1371600" y="3200400"/>
            <a:ext cx="3429000" cy="3352800"/>
          </a:xfrm>
          <a:prstGeom prst="noSmoking">
            <a:avLst>
              <a:gd name="adj" fmla="val 191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7086600" y="-1066800"/>
            <a:ext cx="1295400" cy="7017306"/>
          </a:xfrm>
          <a:prstGeom prst="rect">
            <a:avLst/>
          </a:prstGeom>
          <a:noFill/>
        </p:spPr>
        <p:txBody>
          <a:bodyPr wrap="square" rtlCol="0">
            <a:spAutoFit/>
          </a:bodyPr>
          <a:lstStyle/>
          <a:p>
            <a:r>
              <a:rPr lang="en-US" sz="15000" dirty="0" smtClean="0">
                <a:solidFill>
                  <a:srgbClr val="008000"/>
                </a:solidFill>
              </a:rPr>
              <a:t>✓</a:t>
            </a:r>
            <a:endParaRPr lang="en-US" sz="15000" dirty="0">
              <a:solidFill>
                <a:srgbClr val="008000"/>
              </a:solidFill>
            </a:endParaRPr>
          </a:p>
        </p:txBody>
      </p:sp>
      <p:sp>
        <p:nvSpPr>
          <p:cNvPr id="8" name="TextBox 7"/>
          <p:cNvSpPr txBox="1"/>
          <p:nvPr/>
        </p:nvSpPr>
        <p:spPr>
          <a:xfrm>
            <a:off x="6934200" y="5791200"/>
            <a:ext cx="2083473" cy="461665"/>
          </a:xfrm>
          <a:prstGeom prst="rect">
            <a:avLst/>
          </a:prstGeom>
          <a:noFill/>
        </p:spPr>
        <p:txBody>
          <a:bodyPr wrap="none" rtlCol="0">
            <a:spAutoFit/>
          </a:bodyPr>
          <a:lstStyle/>
          <a:p>
            <a:r>
              <a:rPr lang="en-US" sz="2400" dirty="0" smtClean="0"/>
              <a:t>But actually…</a:t>
            </a:r>
            <a:endParaRPr lang="en-US" sz="2400" dirty="0"/>
          </a:p>
        </p:txBody>
      </p:sp>
    </p:spTree>
    <p:extLst>
      <p:ext uri="{BB962C8B-B14F-4D97-AF65-F5344CB8AC3E}">
        <p14:creationId xmlns:p14="http://schemas.microsoft.com/office/powerpoint/2010/main" val="4230483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rtlCol="0">
            <a:noAutofit/>
          </a:bodyPr>
          <a:lstStyle/>
          <a:p>
            <a:pPr fontAlgn="auto">
              <a:spcAft>
                <a:spcPts val="0"/>
              </a:spcAft>
              <a:defRPr/>
            </a:pPr>
            <a:r>
              <a:rPr lang="en-US" dirty="0" smtClean="0"/>
              <a:t>Revised </a:t>
            </a:r>
            <a:r>
              <a:rPr lang="en-US" dirty="0" smtClean="0"/>
              <a:t>concept mediation </a:t>
            </a:r>
            <a:r>
              <a:rPr lang="en-US" dirty="0" smtClean="0"/>
              <a:t>model</a:t>
            </a:r>
            <a:br>
              <a:rPr lang="en-US" dirty="0" smtClean="0"/>
            </a:br>
            <a:endParaRPr lang="en-US" dirty="0" smtClean="0"/>
          </a:p>
        </p:txBody>
      </p:sp>
      <p:pic>
        <p:nvPicPr>
          <p:cNvPr id="4" name="Picture 2" descr="WAM_CMM"/>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Lst>
          </a:blip>
          <a:srcRect l="49116" t="-1400" b="-1"/>
          <a:stretch/>
        </p:blipFill>
        <p:spPr bwMode="auto">
          <a:xfrm>
            <a:off x="4939984" y="2069588"/>
            <a:ext cx="4193194" cy="4636012"/>
          </a:xfrm>
          <a:prstGeom prst="rect">
            <a:avLst/>
          </a:prstGeom>
          <a:noFill/>
          <a:ln w="9525">
            <a:noFill/>
            <a:miter lim="800000"/>
            <a:headEnd/>
            <a:tailEnd/>
          </a:ln>
        </p:spPr>
      </p:pic>
      <p:sp>
        <p:nvSpPr>
          <p:cNvPr id="5" name="Rectangle 4"/>
          <p:cNvSpPr/>
          <p:nvPr/>
        </p:nvSpPr>
        <p:spPr>
          <a:xfrm>
            <a:off x="6921184" y="3593588"/>
            <a:ext cx="1066800" cy="60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5" idx="0"/>
          </p:cNvCxnSpPr>
          <p:nvPr/>
        </p:nvCxnSpPr>
        <p:spPr>
          <a:xfrm flipH="1">
            <a:off x="6844984" y="3593588"/>
            <a:ext cx="609600" cy="609600"/>
          </a:xfrm>
          <a:prstGeom prst="straightConnector1">
            <a:avLst/>
          </a:prstGeom>
          <a:ln w="38100" cmpd="sng">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7225984" y="3593588"/>
            <a:ext cx="609600" cy="609600"/>
          </a:xfrm>
          <a:prstGeom prst="straightConnector1">
            <a:avLst/>
          </a:prstGeom>
          <a:ln w="38100" cmpd="sng">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3" name="Freeform 22"/>
          <p:cNvSpPr/>
          <p:nvPr/>
        </p:nvSpPr>
        <p:spPr>
          <a:xfrm>
            <a:off x="5412287" y="1742211"/>
            <a:ext cx="3117229" cy="1100376"/>
          </a:xfrm>
          <a:custGeom>
            <a:avLst/>
            <a:gdLst>
              <a:gd name="connsiteX0" fmla="*/ 0 w 3117229"/>
              <a:gd name="connsiteY0" fmla="*/ 1100376 h 1100376"/>
              <a:gd name="connsiteX1" fmla="*/ 585102 w 3117229"/>
              <a:gd name="connsiteY1" fmla="*/ 244241 h 1100376"/>
              <a:gd name="connsiteX2" fmla="*/ 1455619 w 3117229"/>
              <a:gd name="connsiteY2" fmla="*/ 15938 h 1100376"/>
              <a:gd name="connsiteX3" fmla="*/ 2126346 w 3117229"/>
              <a:gd name="connsiteY3" fmla="*/ 87283 h 1100376"/>
              <a:gd name="connsiteX4" fmla="*/ 2939780 w 3117229"/>
              <a:gd name="connsiteY4" fmla="*/ 629502 h 1100376"/>
              <a:gd name="connsiteX5" fmla="*/ 3111030 w 3117229"/>
              <a:gd name="connsiteY5" fmla="*/ 1043300 h 1100376"/>
              <a:gd name="connsiteX6" fmla="*/ 3082488 w 3117229"/>
              <a:gd name="connsiteY6" fmla="*/ 1057569 h 11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7229" h="1100376">
                <a:moveTo>
                  <a:pt x="0" y="1100376"/>
                </a:moveTo>
                <a:cubicBezTo>
                  <a:pt x="171249" y="762678"/>
                  <a:pt x="342499" y="424981"/>
                  <a:pt x="585102" y="244241"/>
                </a:cubicBezTo>
                <a:cubicBezTo>
                  <a:pt x="827705" y="63501"/>
                  <a:pt x="1198745" y="42098"/>
                  <a:pt x="1455619" y="15938"/>
                </a:cubicBezTo>
                <a:cubicBezTo>
                  <a:pt x="1712493" y="-10222"/>
                  <a:pt x="1878986" y="-14978"/>
                  <a:pt x="2126346" y="87283"/>
                </a:cubicBezTo>
                <a:cubicBezTo>
                  <a:pt x="2373706" y="189544"/>
                  <a:pt x="2775666" y="470166"/>
                  <a:pt x="2939780" y="629502"/>
                </a:cubicBezTo>
                <a:cubicBezTo>
                  <a:pt x="3103894" y="788838"/>
                  <a:pt x="3087245" y="971956"/>
                  <a:pt x="3111030" y="1043300"/>
                </a:cubicBezTo>
                <a:cubicBezTo>
                  <a:pt x="3134815" y="1114644"/>
                  <a:pt x="3082488" y="1057569"/>
                  <a:pt x="3082488" y="1057569"/>
                </a:cubicBezTo>
              </a:path>
            </a:pathLst>
          </a:custGeom>
          <a:ln w="38100" cmpd="sng">
            <a:solidFill>
              <a:srgbClr val="000000"/>
            </a:solidFill>
            <a:prstDash val="sysDash"/>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Isosceles Triangle 23"/>
          <p:cNvSpPr/>
          <p:nvPr/>
        </p:nvSpPr>
        <p:spPr>
          <a:xfrm rot="19948642" flipH="1" flipV="1">
            <a:off x="8400554" y="2607379"/>
            <a:ext cx="203606" cy="222247"/>
          </a:xfrm>
          <a:prstGeom prst="triangl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5701984" y="1919467"/>
            <a:ext cx="2590800" cy="912121"/>
          </a:xfrm>
          <a:custGeom>
            <a:avLst/>
            <a:gdLst>
              <a:gd name="connsiteX0" fmla="*/ 0 w 2640094"/>
              <a:gd name="connsiteY0" fmla="*/ 894582 h 908851"/>
              <a:gd name="connsiteX1" fmla="*/ 456665 w 2640094"/>
              <a:gd name="connsiteY1" fmla="*/ 209674 h 908851"/>
              <a:gd name="connsiteX2" fmla="*/ 1184475 w 2640094"/>
              <a:gd name="connsiteY2" fmla="*/ 9909 h 908851"/>
              <a:gd name="connsiteX3" fmla="*/ 1798118 w 2640094"/>
              <a:gd name="connsiteY3" fmla="*/ 66985 h 908851"/>
              <a:gd name="connsiteX4" fmla="*/ 2383220 w 2640094"/>
              <a:gd name="connsiteY4" fmla="*/ 380901 h 908851"/>
              <a:gd name="connsiteX5" fmla="*/ 2640094 w 2640094"/>
              <a:gd name="connsiteY5" fmla="*/ 908851 h 90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0094" h="908851">
                <a:moveTo>
                  <a:pt x="0" y="894582"/>
                </a:moveTo>
                <a:cubicBezTo>
                  <a:pt x="129626" y="625850"/>
                  <a:pt x="259253" y="357119"/>
                  <a:pt x="456665" y="209674"/>
                </a:cubicBezTo>
                <a:cubicBezTo>
                  <a:pt x="654077" y="62229"/>
                  <a:pt x="960900" y="33690"/>
                  <a:pt x="1184475" y="9909"/>
                </a:cubicBezTo>
                <a:cubicBezTo>
                  <a:pt x="1408051" y="-13873"/>
                  <a:pt x="1598327" y="5153"/>
                  <a:pt x="1798118" y="66985"/>
                </a:cubicBezTo>
                <a:cubicBezTo>
                  <a:pt x="1997909" y="128817"/>
                  <a:pt x="2242891" y="240590"/>
                  <a:pt x="2383220" y="380901"/>
                </a:cubicBezTo>
                <a:cubicBezTo>
                  <a:pt x="2523549" y="521212"/>
                  <a:pt x="2640094" y="908851"/>
                  <a:pt x="2640094" y="908851"/>
                </a:cubicBezTo>
              </a:path>
            </a:pathLst>
          </a:custGeom>
          <a:ln w="38100" cmpd="sng">
            <a:solidFill>
              <a:srgbClr val="000000"/>
            </a:solidFill>
            <a:prstDash val="solid"/>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Isosceles Triangle 26"/>
          <p:cNvSpPr/>
          <p:nvPr/>
        </p:nvSpPr>
        <p:spPr>
          <a:xfrm rot="1421419" flipH="1" flipV="1">
            <a:off x="5645386" y="2628202"/>
            <a:ext cx="233674" cy="226470"/>
          </a:xfrm>
          <a:prstGeom prst="triangl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52400" y="1371600"/>
            <a:ext cx="5181600" cy="5416867"/>
          </a:xfrm>
          <a:prstGeom prst="rect">
            <a:avLst/>
          </a:prstGeom>
          <a:noFill/>
        </p:spPr>
        <p:txBody>
          <a:bodyPr wrap="square" rtlCol="0">
            <a:spAutoFit/>
          </a:bodyPr>
          <a:lstStyle/>
          <a:p>
            <a:pPr marL="285750" lvl="1" indent="-285750">
              <a:buFont typeface="Arial"/>
              <a:buChar char="•"/>
            </a:pPr>
            <a:r>
              <a:rPr lang="en-US" sz="2800" dirty="0" smtClean="0"/>
              <a:t>L2 </a:t>
            </a:r>
            <a:r>
              <a:rPr lang="en-US" sz="2800" dirty="0">
                <a:sym typeface="Wingdings"/>
              </a:rPr>
              <a:t> </a:t>
            </a:r>
            <a:r>
              <a:rPr lang="en-US" sz="2800" dirty="0"/>
              <a:t>L1 translation is faster than L1 </a:t>
            </a:r>
            <a:r>
              <a:rPr lang="en-US" sz="2800" dirty="0">
                <a:sym typeface="Wingdings"/>
              </a:rPr>
              <a:t> </a:t>
            </a:r>
            <a:r>
              <a:rPr lang="en-US" sz="2800" dirty="0"/>
              <a:t>L2 translation.</a:t>
            </a:r>
          </a:p>
          <a:p>
            <a:pPr marL="742950" lvl="1" indent="-285750">
              <a:buFont typeface="Arial"/>
              <a:buChar char="•"/>
            </a:pPr>
            <a:r>
              <a:rPr lang="en-US" sz="2400" dirty="0"/>
              <a:t>L2 </a:t>
            </a:r>
            <a:r>
              <a:rPr lang="en-US" sz="2400" dirty="0">
                <a:sym typeface="Wingdings"/>
              </a:rPr>
              <a:t> </a:t>
            </a:r>
            <a:r>
              <a:rPr lang="en-US" sz="2400" dirty="0"/>
              <a:t>L1 lexical links are </a:t>
            </a:r>
            <a:r>
              <a:rPr lang="en-US" sz="2400" dirty="0" smtClean="0"/>
              <a:t>sufficient for translation.</a:t>
            </a:r>
          </a:p>
          <a:p>
            <a:pPr marL="742950" lvl="1" indent="-285750">
              <a:buFont typeface="Arial"/>
              <a:buChar char="•"/>
            </a:pPr>
            <a:r>
              <a:rPr lang="en-US" sz="2400" dirty="0" smtClean="0"/>
              <a:t>L1 </a:t>
            </a:r>
            <a:r>
              <a:rPr lang="en-US" sz="2400" dirty="0" smtClean="0">
                <a:sym typeface="Wingdings"/>
              </a:rPr>
              <a:t> L2 requires reference to concept level as well.</a:t>
            </a:r>
            <a:endParaRPr lang="en-US" sz="2400" dirty="0" smtClean="0"/>
          </a:p>
          <a:p>
            <a:pPr marL="285750" indent="-285750">
              <a:buFont typeface="Arial"/>
              <a:buChar char="•"/>
            </a:pPr>
            <a:r>
              <a:rPr lang="en-US" sz="2800" dirty="0" smtClean="0"/>
              <a:t>And, semantic </a:t>
            </a:r>
            <a:r>
              <a:rPr lang="en-US" sz="2800" dirty="0"/>
              <a:t>interference is greater in L1 </a:t>
            </a:r>
            <a:r>
              <a:rPr lang="en-US" sz="2800" dirty="0">
                <a:sym typeface="Wingdings"/>
              </a:rPr>
              <a:t> </a:t>
            </a:r>
            <a:r>
              <a:rPr lang="en-US" sz="2800" dirty="0"/>
              <a:t>L2 translation</a:t>
            </a:r>
          </a:p>
          <a:p>
            <a:pPr marL="742950" lvl="1" indent="-285750">
              <a:buFont typeface="Arial"/>
              <a:buChar char="•"/>
            </a:pPr>
            <a:r>
              <a:rPr lang="en-US" sz="2400" dirty="0" smtClean="0"/>
              <a:t>Supports the notion that L1 </a:t>
            </a:r>
            <a:r>
              <a:rPr lang="en-US" sz="2400" dirty="0" smtClean="0">
                <a:sym typeface="Wingdings"/>
              </a:rPr>
              <a:t> </a:t>
            </a:r>
            <a:r>
              <a:rPr lang="en-US" sz="2400" dirty="0" smtClean="0"/>
              <a:t>L2 translation requires reference to concept level, and that…</a:t>
            </a:r>
          </a:p>
          <a:p>
            <a:pPr marL="742950" lvl="1" indent="-285750">
              <a:buFont typeface="Arial"/>
              <a:buChar char="•"/>
            </a:pPr>
            <a:r>
              <a:rPr lang="en-US" sz="2400" dirty="0" smtClean="0"/>
              <a:t>L2 </a:t>
            </a:r>
            <a:r>
              <a:rPr lang="en-US" sz="2400" dirty="0" smtClean="0">
                <a:sym typeface="Wingdings"/>
              </a:rPr>
              <a:t> L1 uses lexical links.</a:t>
            </a:r>
            <a:endParaRPr lang="en-US" sz="2400" dirty="0"/>
          </a:p>
          <a:p>
            <a:endParaRPr lang="en-US" dirty="0" smtClean="0"/>
          </a:p>
        </p:txBody>
      </p:sp>
      <p:sp>
        <p:nvSpPr>
          <p:cNvPr id="3" name="Slide Number Placeholder 2"/>
          <p:cNvSpPr>
            <a:spLocks noGrp="1"/>
          </p:cNvSpPr>
          <p:nvPr>
            <p:ph type="sldNum" sz="quarter" idx="12"/>
          </p:nvPr>
        </p:nvSpPr>
        <p:spPr/>
        <p:txBody>
          <a:bodyPr/>
          <a:lstStyle/>
          <a:p>
            <a:pPr>
              <a:defRPr/>
            </a:pPr>
            <a:fld id="{605C9E4B-1FBF-4F7A-B515-5DCB77E4014B}" type="slidenum">
              <a:rPr lang="en-US" smtClean="0"/>
              <a:pPr>
                <a:defRPr/>
              </a:pPr>
              <a:t>32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rtlCol="0">
            <a:noAutofit/>
          </a:bodyPr>
          <a:lstStyle/>
          <a:p>
            <a:pPr fontAlgn="auto">
              <a:spcAft>
                <a:spcPts val="0"/>
              </a:spcAft>
              <a:defRPr/>
            </a:pPr>
            <a:r>
              <a:rPr lang="en-US" dirty="0" smtClean="0"/>
              <a:t>Revised </a:t>
            </a:r>
            <a:r>
              <a:rPr lang="en-US" dirty="0" smtClean="0"/>
              <a:t>concept mediation </a:t>
            </a:r>
            <a:r>
              <a:rPr lang="en-US" dirty="0" smtClean="0"/>
              <a:t>model</a:t>
            </a:r>
            <a:br>
              <a:rPr lang="en-US" dirty="0" smtClean="0"/>
            </a:br>
            <a:endParaRPr lang="en-US" dirty="0" smtClean="0"/>
          </a:p>
        </p:txBody>
      </p:sp>
      <p:pic>
        <p:nvPicPr>
          <p:cNvPr id="4" name="Picture 2" descr="WAM_CMM"/>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Lst>
          </a:blip>
          <a:srcRect l="49116" t="-1400" b="-1"/>
          <a:stretch/>
        </p:blipFill>
        <p:spPr bwMode="auto">
          <a:xfrm>
            <a:off x="4939984" y="2069588"/>
            <a:ext cx="4193194" cy="4636012"/>
          </a:xfrm>
          <a:prstGeom prst="rect">
            <a:avLst/>
          </a:prstGeom>
          <a:noFill/>
          <a:ln w="9525">
            <a:noFill/>
            <a:miter lim="800000"/>
            <a:headEnd/>
            <a:tailEnd/>
          </a:ln>
        </p:spPr>
      </p:pic>
      <p:sp>
        <p:nvSpPr>
          <p:cNvPr id="5" name="Rectangle 4"/>
          <p:cNvSpPr/>
          <p:nvPr/>
        </p:nvSpPr>
        <p:spPr>
          <a:xfrm>
            <a:off x="2806384" y="4355588"/>
            <a:ext cx="1066800" cy="60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5" idx="0"/>
          </p:cNvCxnSpPr>
          <p:nvPr/>
        </p:nvCxnSpPr>
        <p:spPr>
          <a:xfrm flipH="1">
            <a:off x="2730184" y="4355588"/>
            <a:ext cx="609600" cy="609600"/>
          </a:xfrm>
          <a:prstGeom prst="straightConnector1">
            <a:avLst/>
          </a:prstGeom>
          <a:ln w="38100" cmpd="sng">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111184" y="4355588"/>
            <a:ext cx="609600" cy="609600"/>
          </a:xfrm>
          <a:prstGeom prst="straightConnector1">
            <a:avLst/>
          </a:prstGeom>
          <a:ln w="38100" cmpd="sng">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3" name="Freeform 22"/>
          <p:cNvSpPr/>
          <p:nvPr/>
        </p:nvSpPr>
        <p:spPr>
          <a:xfrm>
            <a:off x="5412287" y="1742211"/>
            <a:ext cx="3117229" cy="1100376"/>
          </a:xfrm>
          <a:custGeom>
            <a:avLst/>
            <a:gdLst>
              <a:gd name="connsiteX0" fmla="*/ 0 w 3117229"/>
              <a:gd name="connsiteY0" fmla="*/ 1100376 h 1100376"/>
              <a:gd name="connsiteX1" fmla="*/ 585102 w 3117229"/>
              <a:gd name="connsiteY1" fmla="*/ 244241 h 1100376"/>
              <a:gd name="connsiteX2" fmla="*/ 1455619 w 3117229"/>
              <a:gd name="connsiteY2" fmla="*/ 15938 h 1100376"/>
              <a:gd name="connsiteX3" fmla="*/ 2126346 w 3117229"/>
              <a:gd name="connsiteY3" fmla="*/ 87283 h 1100376"/>
              <a:gd name="connsiteX4" fmla="*/ 2939780 w 3117229"/>
              <a:gd name="connsiteY4" fmla="*/ 629502 h 1100376"/>
              <a:gd name="connsiteX5" fmla="*/ 3111030 w 3117229"/>
              <a:gd name="connsiteY5" fmla="*/ 1043300 h 1100376"/>
              <a:gd name="connsiteX6" fmla="*/ 3082488 w 3117229"/>
              <a:gd name="connsiteY6" fmla="*/ 1057569 h 11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7229" h="1100376">
                <a:moveTo>
                  <a:pt x="0" y="1100376"/>
                </a:moveTo>
                <a:cubicBezTo>
                  <a:pt x="171249" y="762678"/>
                  <a:pt x="342499" y="424981"/>
                  <a:pt x="585102" y="244241"/>
                </a:cubicBezTo>
                <a:cubicBezTo>
                  <a:pt x="827705" y="63501"/>
                  <a:pt x="1198745" y="42098"/>
                  <a:pt x="1455619" y="15938"/>
                </a:cubicBezTo>
                <a:cubicBezTo>
                  <a:pt x="1712493" y="-10222"/>
                  <a:pt x="1878986" y="-14978"/>
                  <a:pt x="2126346" y="87283"/>
                </a:cubicBezTo>
                <a:cubicBezTo>
                  <a:pt x="2373706" y="189544"/>
                  <a:pt x="2775666" y="470166"/>
                  <a:pt x="2939780" y="629502"/>
                </a:cubicBezTo>
                <a:cubicBezTo>
                  <a:pt x="3103894" y="788838"/>
                  <a:pt x="3087245" y="971956"/>
                  <a:pt x="3111030" y="1043300"/>
                </a:cubicBezTo>
                <a:cubicBezTo>
                  <a:pt x="3134815" y="1114644"/>
                  <a:pt x="3082488" y="1057569"/>
                  <a:pt x="3082488" y="1057569"/>
                </a:cubicBezTo>
              </a:path>
            </a:pathLst>
          </a:custGeom>
          <a:ln w="38100" cmpd="sng">
            <a:solidFill>
              <a:srgbClr val="000000"/>
            </a:solidFill>
            <a:prstDash val="sysDash"/>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Isosceles Triangle 23"/>
          <p:cNvSpPr/>
          <p:nvPr/>
        </p:nvSpPr>
        <p:spPr>
          <a:xfrm rot="19948642" flipH="1" flipV="1">
            <a:off x="8400554" y="2607379"/>
            <a:ext cx="203606" cy="222247"/>
          </a:xfrm>
          <a:prstGeom prst="triangl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5701984" y="1919467"/>
            <a:ext cx="2590800" cy="912121"/>
          </a:xfrm>
          <a:custGeom>
            <a:avLst/>
            <a:gdLst>
              <a:gd name="connsiteX0" fmla="*/ 0 w 2640094"/>
              <a:gd name="connsiteY0" fmla="*/ 894582 h 908851"/>
              <a:gd name="connsiteX1" fmla="*/ 456665 w 2640094"/>
              <a:gd name="connsiteY1" fmla="*/ 209674 h 908851"/>
              <a:gd name="connsiteX2" fmla="*/ 1184475 w 2640094"/>
              <a:gd name="connsiteY2" fmla="*/ 9909 h 908851"/>
              <a:gd name="connsiteX3" fmla="*/ 1798118 w 2640094"/>
              <a:gd name="connsiteY3" fmla="*/ 66985 h 908851"/>
              <a:gd name="connsiteX4" fmla="*/ 2383220 w 2640094"/>
              <a:gd name="connsiteY4" fmla="*/ 380901 h 908851"/>
              <a:gd name="connsiteX5" fmla="*/ 2640094 w 2640094"/>
              <a:gd name="connsiteY5" fmla="*/ 908851 h 90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0094" h="908851">
                <a:moveTo>
                  <a:pt x="0" y="894582"/>
                </a:moveTo>
                <a:cubicBezTo>
                  <a:pt x="129626" y="625850"/>
                  <a:pt x="259253" y="357119"/>
                  <a:pt x="456665" y="209674"/>
                </a:cubicBezTo>
                <a:cubicBezTo>
                  <a:pt x="654077" y="62229"/>
                  <a:pt x="960900" y="33690"/>
                  <a:pt x="1184475" y="9909"/>
                </a:cubicBezTo>
                <a:cubicBezTo>
                  <a:pt x="1408051" y="-13873"/>
                  <a:pt x="1598327" y="5153"/>
                  <a:pt x="1798118" y="66985"/>
                </a:cubicBezTo>
                <a:cubicBezTo>
                  <a:pt x="1997909" y="128817"/>
                  <a:pt x="2242891" y="240590"/>
                  <a:pt x="2383220" y="380901"/>
                </a:cubicBezTo>
                <a:cubicBezTo>
                  <a:pt x="2523549" y="521212"/>
                  <a:pt x="2640094" y="908851"/>
                  <a:pt x="2640094" y="908851"/>
                </a:cubicBezTo>
              </a:path>
            </a:pathLst>
          </a:custGeom>
          <a:ln w="38100" cmpd="sng">
            <a:solidFill>
              <a:srgbClr val="000000"/>
            </a:solidFill>
            <a:prstDash val="solid"/>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Isosceles Triangle 26"/>
          <p:cNvSpPr/>
          <p:nvPr/>
        </p:nvSpPr>
        <p:spPr>
          <a:xfrm rot="1421419" flipH="1" flipV="1">
            <a:off x="5645386" y="2628202"/>
            <a:ext cx="233674" cy="226470"/>
          </a:xfrm>
          <a:prstGeom prst="triangl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04800" y="990600"/>
            <a:ext cx="8305800" cy="954107"/>
          </a:xfrm>
          <a:prstGeom prst="rect">
            <a:avLst/>
          </a:prstGeom>
          <a:noFill/>
        </p:spPr>
        <p:txBody>
          <a:bodyPr wrap="square" rtlCol="0">
            <a:spAutoFit/>
          </a:bodyPr>
          <a:lstStyle/>
          <a:p>
            <a:r>
              <a:rPr lang="en-US" sz="2800" dirty="0" smtClean="0"/>
              <a:t>Still haven’t quite addressed the question of how L1 and L2 are stored and activated.</a:t>
            </a:r>
            <a:endParaRPr lang="en-US" sz="2800" dirty="0" smtClean="0"/>
          </a:p>
        </p:txBody>
      </p:sp>
      <p:sp>
        <p:nvSpPr>
          <p:cNvPr id="3" name="Slide Number Placeholder 2"/>
          <p:cNvSpPr>
            <a:spLocks noGrp="1"/>
          </p:cNvSpPr>
          <p:nvPr>
            <p:ph type="sldNum" sz="quarter" idx="12"/>
          </p:nvPr>
        </p:nvSpPr>
        <p:spPr>
          <a:xfrm>
            <a:off x="2438400" y="6813550"/>
            <a:ext cx="2133600" cy="365125"/>
          </a:xfrm>
        </p:spPr>
        <p:txBody>
          <a:bodyPr/>
          <a:lstStyle/>
          <a:p>
            <a:pPr>
              <a:defRPr/>
            </a:pPr>
            <a:fld id="{605C9E4B-1FBF-4F7A-B515-5DCB77E4014B}" type="slidenum">
              <a:rPr lang="en-US" smtClean="0"/>
              <a:pPr>
                <a:defRPr/>
              </a:pPr>
              <a:t>33</a:t>
            </a:fld>
            <a:endParaRPr lang="en-US" dirty="0"/>
          </a:p>
        </p:txBody>
      </p:sp>
      <p:sp>
        <p:nvSpPr>
          <p:cNvPr id="13" name="Slide Number Placeholder 3"/>
          <p:cNvSpPr txBox="1">
            <a:spLocks/>
          </p:cNvSpPr>
          <p:nvPr/>
        </p:nvSpPr>
        <p:spPr>
          <a:xfrm>
            <a:off x="2438400" y="68135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05C9E4B-1FBF-4F7A-B515-5DCB77E4014B}" type="slidenum">
              <a:rPr lang="en-US" smtClean="0"/>
              <a:pPr>
                <a:defRPr/>
              </a:pPr>
              <a:t>33</a:t>
            </a:fld>
            <a:endParaRPr lang="en-US" dirty="0"/>
          </a:p>
        </p:txBody>
      </p:sp>
      <p:sp>
        <p:nvSpPr>
          <p:cNvPr id="14" name="Cloud 13"/>
          <p:cNvSpPr/>
          <p:nvPr/>
        </p:nvSpPr>
        <p:spPr>
          <a:xfrm>
            <a:off x="1371600" y="2286000"/>
            <a:ext cx="2133600" cy="1219200"/>
          </a:xfrm>
          <a:prstGeom prst="cloud">
            <a:avLst/>
          </a:prstGeom>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loud 14"/>
          <p:cNvSpPr/>
          <p:nvPr/>
        </p:nvSpPr>
        <p:spPr>
          <a:xfrm>
            <a:off x="2667000" y="5638800"/>
            <a:ext cx="2133600" cy="1219200"/>
          </a:xfrm>
          <a:prstGeom prst="cloud">
            <a:avLst/>
          </a:prstGeom>
          <a:gradFill>
            <a:gsLst>
              <a:gs pos="0">
                <a:schemeClr val="accent1">
                  <a:shade val="51000"/>
                  <a:satMod val="130000"/>
                </a:schemeClr>
              </a:gs>
              <a:gs pos="16000">
                <a:schemeClr val="accent1">
                  <a:shade val="93000"/>
                  <a:satMod val="130000"/>
                </a:schemeClr>
              </a:gs>
              <a:gs pos="100000">
                <a:schemeClr val="accent1">
                  <a:shade val="94000"/>
                  <a:satMod val="135000"/>
                  <a:alpha val="0"/>
                </a:schemeClr>
              </a:gs>
            </a:gsLst>
            <a:lin ang="1308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loud 15"/>
          <p:cNvSpPr/>
          <p:nvPr/>
        </p:nvSpPr>
        <p:spPr>
          <a:xfrm>
            <a:off x="304800" y="4343400"/>
            <a:ext cx="2133600" cy="1219200"/>
          </a:xfrm>
          <a:prstGeom prst="cloud">
            <a:avLst/>
          </a:prstGeom>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Cloud 16"/>
          <p:cNvSpPr/>
          <p:nvPr/>
        </p:nvSpPr>
        <p:spPr>
          <a:xfrm>
            <a:off x="2667000" y="4267200"/>
            <a:ext cx="2133600" cy="1219200"/>
          </a:xfrm>
          <a:prstGeom prst="cloud">
            <a:avLst/>
          </a:prstGeom>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Cloud 17"/>
          <p:cNvSpPr/>
          <p:nvPr/>
        </p:nvSpPr>
        <p:spPr>
          <a:xfrm flipH="1">
            <a:off x="381000" y="5715000"/>
            <a:ext cx="2133600" cy="1219200"/>
          </a:xfrm>
          <a:prstGeom prst="cloud">
            <a:avLst/>
          </a:prstGeom>
          <a:gradFill>
            <a:gsLst>
              <a:gs pos="0">
                <a:schemeClr val="accent1">
                  <a:shade val="51000"/>
                  <a:satMod val="130000"/>
                </a:schemeClr>
              </a:gs>
              <a:gs pos="16000">
                <a:schemeClr val="accent1">
                  <a:shade val="93000"/>
                  <a:satMod val="130000"/>
                </a:schemeClr>
              </a:gs>
              <a:gs pos="100000">
                <a:schemeClr val="accent1">
                  <a:shade val="94000"/>
                  <a:satMod val="135000"/>
                  <a:alpha val="0"/>
                </a:schemeClr>
              </a:gs>
            </a:gsLst>
            <a:lin ang="1308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loud 18"/>
          <p:cNvSpPr/>
          <p:nvPr/>
        </p:nvSpPr>
        <p:spPr>
          <a:xfrm>
            <a:off x="1447800" y="2971800"/>
            <a:ext cx="2133600" cy="1219200"/>
          </a:xfrm>
          <a:prstGeom prst="cloud">
            <a:avLst/>
          </a:prstGeom>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90600" y="4572000"/>
            <a:ext cx="698178" cy="646331"/>
          </a:xfrm>
          <a:prstGeom prst="rect">
            <a:avLst/>
          </a:prstGeom>
          <a:noFill/>
        </p:spPr>
        <p:txBody>
          <a:bodyPr wrap="none" rtlCol="0">
            <a:spAutoFit/>
          </a:bodyPr>
          <a:lstStyle/>
          <a:p>
            <a:r>
              <a:rPr lang="en-US" sz="3600" dirty="0" smtClean="0">
                <a:latin typeface="Times"/>
                <a:cs typeface="Times"/>
              </a:rPr>
              <a:t>L1</a:t>
            </a:r>
            <a:endParaRPr lang="en-US" sz="3600" dirty="0">
              <a:latin typeface="Times"/>
              <a:cs typeface="Times"/>
            </a:endParaRPr>
          </a:p>
        </p:txBody>
      </p:sp>
      <p:sp>
        <p:nvSpPr>
          <p:cNvPr id="21" name="TextBox 20"/>
          <p:cNvSpPr txBox="1"/>
          <p:nvPr/>
        </p:nvSpPr>
        <p:spPr>
          <a:xfrm>
            <a:off x="2209800" y="3200400"/>
            <a:ext cx="686618" cy="646331"/>
          </a:xfrm>
          <a:prstGeom prst="rect">
            <a:avLst/>
          </a:prstGeom>
          <a:noFill/>
        </p:spPr>
        <p:txBody>
          <a:bodyPr wrap="none" rtlCol="0">
            <a:spAutoFit/>
          </a:bodyPr>
          <a:lstStyle/>
          <a:p>
            <a:r>
              <a:rPr lang="en-US" sz="3600" dirty="0" smtClean="0">
                <a:latin typeface="Chalkboard"/>
                <a:cs typeface="Chalkboard"/>
              </a:rPr>
              <a:t>L2</a:t>
            </a:r>
            <a:endParaRPr lang="en-US" sz="3600" dirty="0">
              <a:latin typeface="Chalkboard"/>
              <a:cs typeface="Chalkboard"/>
            </a:endParaRPr>
          </a:p>
        </p:txBody>
      </p:sp>
      <p:sp>
        <p:nvSpPr>
          <p:cNvPr id="22" name="TextBox 21"/>
          <p:cNvSpPr txBox="1"/>
          <p:nvPr/>
        </p:nvSpPr>
        <p:spPr>
          <a:xfrm>
            <a:off x="3429000" y="5943600"/>
            <a:ext cx="686618" cy="646331"/>
          </a:xfrm>
          <a:prstGeom prst="rect">
            <a:avLst/>
          </a:prstGeom>
          <a:noFill/>
        </p:spPr>
        <p:txBody>
          <a:bodyPr wrap="none" rtlCol="0">
            <a:spAutoFit/>
          </a:bodyPr>
          <a:lstStyle/>
          <a:p>
            <a:r>
              <a:rPr lang="en-US" sz="3600" dirty="0" smtClean="0">
                <a:latin typeface="Chalkboard"/>
                <a:cs typeface="Chalkboard"/>
              </a:rPr>
              <a:t>L2</a:t>
            </a:r>
            <a:endParaRPr lang="en-US" sz="3600" dirty="0">
              <a:latin typeface="Chalkboard"/>
              <a:cs typeface="Chalkboard"/>
            </a:endParaRPr>
          </a:p>
        </p:txBody>
      </p:sp>
      <p:sp>
        <p:nvSpPr>
          <p:cNvPr id="28" name="TextBox 27"/>
          <p:cNvSpPr txBox="1"/>
          <p:nvPr/>
        </p:nvSpPr>
        <p:spPr>
          <a:xfrm>
            <a:off x="3429000" y="4495800"/>
            <a:ext cx="686618" cy="646331"/>
          </a:xfrm>
          <a:prstGeom prst="rect">
            <a:avLst/>
          </a:prstGeom>
          <a:noFill/>
        </p:spPr>
        <p:txBody>
          <a:bodyPr wrap="none" rtlCol="0">
            <a:spAutoFit/>
          </a:bodyPr>
          <a:lstStyle/>
          <a:p>
            <a:r>
              <a:rPr lang="en-US" sz="3600" dirty="0" smtClean="0">
                <a:latin typeface="Chalkboard"/>
                <a:cs typeface="Chalkboard"/>
              </a:rPr>
              <a:t>L2</a:t>
            </a:r>
            <a:endParaRPr lang="en-US" sz="3600" dirty="0">
              <a:latin typeface="Chalkboard"/>
              <a:cs typeface="Chalkboard"/>
            </a:endParaRPr>
          </a:p>
        </p:txBody>
      </p:sp>
      <p:sp>
        <p:nvSpPr>
          <p:cNvPr id="29" name="TextBox 28"/>
          <p:cNvSpPr txBox="1"/>
          <p:nvPr/>
        </p:nvSpPr>
        <p:spPr>
          <a:xfrm>
            <a:off x="2209800" y="2438400"/>
            <a:ext cx="698178" cy="646331"/>
          </a:xfrm>
          <a:prstGeom prst="rect">
            <a:avLst/>
          </a:prstGeom>
          <a:noFill/>
        </p:spPr>
        <p:txBody>
          <a:bodyPr wrap="none" rtlCol="0">
            <a:spAutoFit/>
          </a:bodyPr>
          <a:lstStyle/>
          <a:p>
            <a:r>
              <a:rPr lang="en-US" sz="3600" dirty="0" smtClean="0">
                <a:latin typeface="Times"/>
                <a:cs typeface="Times"/>
              </a:rPr>
              <a:t>L1</a:t>
            </a:r>
            <a:endParaRPr lang="en-US" sz="3600" dirty="0">
              <a:latin typeface="Times"/>
              <a:cs typeface="Times"/>
            </a:endParaRPr>
          </a:p>
        </p:txBody>
      </p:sp>
      <p:sp>
        <p:nvSpPr>
          <p:cNvPr id="30" name="TextBox 29"/>
          <p:cNvSpPr txBox="1"/>
          <p:nvPr/>
        </p:nvSpPr>
        <p:spPr>
          <a:xfrm>
            <a:off x="1066800" y="6019800"/>
            <a:ext cx="698178" cy="646331"/>
          </a:xfrm>
          <a:prstGeom prst="rect">
            <a:avLst/>
          </a:prstGeom>
          <a:noFill/>
        </p:spPr>
        <p:txBody>
          <a:bodyPr wrap="none" rtlCol="0">
            <a:spAutoFit/>
          </a:bodyPr>
          <a:lstStyle/>
          <a:p>
            <a:r>
              <a:rPr lang="en-US" sz="3600" dirty="0" smtClean="0">
                <a:latin typeface="Times"/>
                <a:cs typeface="Times"/>
              </a:rPr>
              <a:t>L1</a:t>
            </a:r>
            <a:endParaRPr lang="en-US" sz="3600" dirty="0">
              <a:latin typeface="Times"/>
              <a:cs typeface="Times"/>
            </a:endParaRPr>
          </a:p>
        </p:txBody>
      </p:sp>
    </p:spTree>
    <p:extLst>
      <p:ext uri="{BB962C8B-B14F-4D97-AF65-F5344CB8AC3E}">
        <p14:creationId xmlns:p14="http://schemas.microsoft.com/office/powerpoint/2010/main" val="410847232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2133600" y="-304800"/>
            <a:ext cx="7467600" cy="3810000"/>
          </a:xfrm>
          <a:prstGeom prst="cloudCallout">
            <a:avLst>
              <a:gd name="adj1" fmla="val 40129"/>
              <a:gd name="adj2" fmla="val 62500"/>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2119" b="100000" l="394" r="100000">
                        <a14:foregroundMark x1="62598" y1="44915" x2="62598" y2="44915"/>
                      </a14:backgroundRemoval>
                    </a14:imgEffect>
                  </a14:imgLayer>
                </a14:imgProps>
              </a:ext>
            </a:extLst>
          </a:blip>
          <a:stretch>
            <a:fillRect/>
          </a:stretch>
        </p:blipFill>
        <p:spPr>
          <a:xfrm>
            <a:off x="4495800" y="685800"/>
            <a:ext cx="3962400" cy="1840800"/>
          </a:xfrm>
          <a:prstGeom prst="rect">
            <a:avLst/>
          </a:prstGeom>
        </p:spPr>
      </p:pic>
      <p:sp>
        <p:nvSpPr>
          <p:cNvPr id="8" name="Oval Callout 7"/>
          <p:cNvSpPr/>
          <p:nvPr/>
        </p:nvSpPr>
        <p:spPr>
          <a:xfrm>
            <a:off x="6553200" y="76200"/>
            <a:ext cx="2057400" cy="1371600"/>
          </a:xfrm>
          <a:prstGeom prst="wedgeEllipseCallout">
            <a:avLst>
              <a:gd name="adj1" fmla="val 75582"/>
              <a:gd name="adj2" fmla="val -18822"/>
            </a:avLst>
          </a:prstGeom>
          <a:solidFill>
            <a:schemeClr val="tx2">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20000"/>
                  <a:lumOff val="80000"/>
                </a:schemeClr>
              </a:solidFill>
            </a:endParaRPr>
          </a:p>
        </p:txBody>
      </p:sp>
      <p:sp>
        <p:nvSpPr>
          <p:cNvPr id="9" name="TextBox 8"/>
          <p:cNvSpPr txBox="1"/>
          <p:nvPr/>
        </p:nvSpPr>
        <p:spPr>
          <a:xfrm>
            <a:off x="6705600" y="152400"/>
            <a:ext cx="1849493" cy="1200329"/>
          </a:xfrm>
          <a:prstGeom prst="rect">
            <a:avLst/>
          </a:prstGeom>
          <a:noFill/>
        </p:spPr>
        <p:txBody>
          <a:bodyPr wrap="square" rtlCol="0">
            <a:spAutoFit/>
          </a:bodyPr>
          <a:lstStyle/>
          <a:p>
            <a:pPr algn="ctr"/>
            <a:r>
              <a:rPr lang="en-US" dirty="0" smtClean="0">
                <a:latin typeface="+mn-lt"/>
                <a:cs typeface="Bodoni Ornaments ITC TT" charset="2"/>
              </a:rPr>
              <a:t>Use </a:t>
            </a:r>
            <a:r>
              <a:rPr lang="en-US" dirty="0" smtClean="0">
                <a:latin typeface="+mn-lt"/>
                <a:cs typeface="Bodoni Ornaments ITC TT" charset="2"/>
              </a:rPr>
              <a:t>your L1!  </a:t>
            </a:r>
            <a:r>
              <a:rPr lang="en-US" dirty="0" smtClean="0">
                <a:latin typeface="+mn-lt"/>
                <a:cs typeface="Bodoni Ornaments ITC TT" charset="2"/>
              </a:rPr>
              <a:t>Understand what you are hearing as </a:t>
            </a:r>
            <a:r>
              <a:rPr lang="en-US" dirty="0" smtClean="0">
                <a:latin typeface="+mn-lt"/>
                <a:cs typeface="Bodoni Ornaments ITC TT" charset="2"/>
              </a:rPr>
              <a:t>your L1!</a:t>
            </a:r>
            <a:endParaRPr lang="en-US" dirty="0">
              <a:latin typeface="+mn-lt"/>
              <a:cs typeface="Bodoni Ornaments ITC TT" charset="2"/>
            </a:endParaRPr>
          </a:p>
        </p:txBody>
      </p:sp>
      <p:sp>
        <p:nvSpPr>
          <p:cNvPr id="10242" name="Title 1"/>
          <p:cNvSpPr>
            <a:spLocks noGrp="1"/>
          </p:cNvSpPr>
          <p:nvPr>
            <p:ph type="title"/>
          </p:nvPr>
        </p:nvSpPr>
        <p:spPr>
          <a:xfrm>
            <a:off x="304800" y="152400"/>
            <a:ext cx="3657600" cy="1143000"/>
          </a:xfrm>
        </p:spPr>
        <p:txBody>
          <a:bodyPr/>
          <a:lstStyle/>
          <a:p>
            <a:r>
              <a:rPr lang="en-US" dirty="0" smtClean="0"/>
              <a:t>Competition</a:t>
            </a:r>
          </a:p>
        </p:txBody>
      </p:sp>
      <p:sp>
        <p:nvSpPr>
          <p:cNvPr id="10243" name="Content Placeholder 2"/>
          <p:cNvSpPr>
            <a:spLocks noGrp="1"/>
          </p:cNvSpPr>
          <p:nvPr>
            <p:ph idx="1"/>
          </p:nvPr>
        </p:nvSpPr>
        <p:spPr>
          <a:xfrm>
            <a:off x="304800" y="1600200"/>
            <a:ext cx="8229600" cy="4953000"/>
          </a:xfrm>
        </p:spPr>
        <p:txBody>
          <a:bodyPr>
            <a:normAutofit fontScale="85000" lnSpcReduction="10000"/>
          </a:bodyPr>
          <a:lstStyle/>
          <a:p>
            <a:r>
              <a:rPr lang="en-US" b="1" dirty="0" smtClean="0"/>
              <a:t>Cognate advantage</a:t>
            </a:r>
            <a:r>
              <a:rPr lang="en-US" dirty="0" smtClean="0"/>
              <a:t>:  </a:t>
            </a:r>
          </a:p>
          <a:p>
            <a:pPr marL="0" indent="0">
              <a:buNone/>
            </a:pPr>
            <a:r>
              <a:rPr lang="en-US" dirty="0" smtClean="0"/>
              <a:t>words that sound alike </a:t>
            </a:r>
          </a:p>
          <a:p>
            <a:pPr marL="0" indent="0">
              <a:buNone/>
            </a:pPr>
            <a:r>
              <a:rPr lang="en-US" dirty="0" smtClean="0"/>
              <a:t>and mean the same thing are produced and comprehended faster than other words (</a:t>
            </a:r>
            <a:r>
              <a:rPr lang="en-US" i="1" dirty="0" smtClean="0"/>
              <a:t>milk </a:t>
            </a:r>
            <a:r>
              <a:rPr lang="en-US" dirty="0" smtClean="0"/>
              <a:t>and </a:t>
            </a:r>
            <a:r>
              <a:rPr lang="en-US" i="1" dirty="0" err="1" smtClean="0"/>
              <a:t>Milch</a:t>
            </a:r>
            <a:r>
              <a:rPr lang="en-US" i="1" dirty="0" smtClean="0"/>
              <a:t>)</a:t>
            </a:r>
            <a:r>
              <a:rPr lang="en-US" dirty="0" smtClean="0"/>
              <a:t>.</a:t>
            </a:r>
          </a:p>
          <a:p>
            <a:pPr lvl="1"/>
            <a:r>
              <a:rPr lang="en-US" dirty="0"/>
              <a:t>I</a:t>
            </a:r>
            <a:r>
              <a:rPr lang="en-US" dirty="0" smtClean="0"/>
              <a:t>n bilingual and monolingual modes</a:t>
            </a:r>
          </a:p>
          <a:p>
            <a:pPr lvl="1"/>
            <a:r>
              <a:rPr lang="en-US" dirty="0" smtClean="0"/>
              <a:t>In stronger or weaker language</a:t>
            </a:r>
          </a:p>
          <a:p>
            <a:r>
              <a:rPr lang="en-US" b="1" dirty="0" err="1" smtClean="0"/>
              <a:t>Interlingual</a:t>
            </a:r>
            <a:r>
              <a:rPr lang="en-US" b="1" dirty="0" smtClean="0"/>
              <a:t> </a:t>
            </a:r>
            <a:r>
              <a:rPr lang="en-US" b="1" dirty="0" smtClean="0"/>
              <a:t>homograph </a:t>
            </a:r>
            <a:r>
              <a:rPr lang="en-US" dirty="0" smtClean="0"/>
              <a:t>disadvantage:</a:t>
            </a:r>
          </a:p>
          <a:p>
            <a:pPr lvl="1"/>
            <a:r>
              <a:rPr lang="en-US" dirty="0"/>
              <a:t>W</a:t>
            </a:r>
            <a:r>
              <a:rPr lang="en-US" dirty="0" smtClean="0"/>
              <a:t>ords from two languages that sound and look alike, but mean different things.</a:t>
            </a:r>
          </a:p>
          <a:p>
            <a:pPr lvl="1"/>
            <a:r>
              <a:rPr lang="en-US" i="1" dirty="0" smtClean="0"/>
              <a:t>chef = “</a:t>
            </a:r>
            <a:r>
              <a:rPr lang="en-US" dirty="0" smtClean="0"/>
              <a:t>cook”</a:t>
            </a:r>
            <a:r>
              <a:rPr lang="en-US" i="1" dirty="0" smtClean="0"/>
              <a:t> </a:t>
            </a:r>
            <a:r>
              <a:rPr lang="en-US" dirty="0" smtClean="0"/>
              <a:t>(English) and “boss”</a:t>
            </a:r>
            <a:r>
              <a:rPr lang="en-US" i="1" dirty="0" smtClean="0"/>
              <a:t> </a:t>
            </a:r>
            <a:r>
              <a:rPr lang="en-US" dirty="0" smtClean="0"/>
              <a:t>(German)</a:t>
            </a:r>
          </a:p>
          <a:p>
            <a:pPr lvl="1"/>
            <a:r>
              <a:rPr lang="en-US" dirty="0" smtClean="0"/>
              <a:t>Bilinguals respond more slowly to these </a:t>
            </a:r>
            <a:r>
              <a:rPr lang="en-US" dirty="0" smtClean="0"/>
              <a:t>words, when reading OR hearing.</a:t>
            </a:r>
            <a:endParaRPr lang="en-US" dirty="0" smtClean="0"/>
          </a:p>
        </p:txBody>
      </p:sp>
      <p:sp>
        <p:nvSpPr>
          <p:cNvPr id="6" name="Oval Callout 5"/>
          <p:cNvSpPr/>
          <p:nvPr/>
        </p:nvSpPr>
        <p:spPr>
          <a:xfrm>
            <a:off x="4114800" y="33690"/>
            <a:ext cx="2057400" cy="1261709"/>
          </a:xfrm>
          <a:prstGeom prst="wedgeEllipseCallout">
            <a:avLst>
              <a:gd name="adj1" fmla="val -85341"/>
              <a:gd name="adj2" fmla="val -28809"/>
            </a:avLst>
          </a:prstGeom>
          <a:solidFill>
            <a:schemeClr val="bg2">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dirty="0"/>
          </a:p>
        </p:txBody>
      </p:sp>
      <p:sp>
        <p:nvSpPr>
          <p:cNvPr id="7" name="TextBox 6"/>
          <p:cNvSpPr txBox="1"/>
          <p:nvPr/>
        </p:nvSpPr>
        <p:spPr>
          <a:xfrm>
            <a:off x="4267200" y="109891"/>
            <a:ext cx="1849493" cy="1015663"/>
          </a:xfrm>
          <a:prstGeom prst="rect">
            <a:avLst/>
          </a:prstGeom>
          <a:noFill/>
        </p:spPr>
        <p:txBody>
          <a:bodyPr wrap="square" rtlCol="0">
            <a:spAutoFit/>
          </a:bodyPr>
          <a:lstStyle/>
          <a:p>
            <a:r>
              <a:rPr lang="en-US" dirty="0" smtClean="0">
                <a:latin typeface="Bodoni Ornaments ITC TT" charset="2"/>
                <a:cs typeface="Bodoni Ornaments ITC TT" charset="2"/>
              </a:rPr>
              <a:t>Jkwon</a:t>
            </a:r>
            <a:r>
              <a:rPr lang="en-US" sz="2400" dirty="0" smtClean="0">
                <a:latin typeface="+mj-lt"/>
                <a:cs typeface="Bodoni Ornaments ITC TT" charset="2"/>
              </a:rPr>
              <a:t>L2</a:t>
            </a:r>
            <a:r>
              <a:rPr lang="en-US" dirty="0" smtClean="0">
                <a:latin typeface="Bodoni Ornaments ITC TT" charset="2"/>
                <a:cs typeface="Bodoni Ornaments ITC TT" charset="2"/>
              </a:rPr>
              <a:t>mclshuspcjd !</a:t>
            </a:r>
            <a:r>
              <a:rPr lang="en-US" dirty="0" smtClean="0">
                <a:latin typeface="+mj-lt"/>
                <a:cs typeface="Bodoni Ornaments ITC TT" charset="2"/>
              </a:rPr>
              <a:t>!</a:t>
            </a:r>
            <a:endParaRPr lang="en-US" dirty="0">
              <a:latin typeface="Bodoni Ornaments ITC TT" charset="2"/>
              <a:cs typeface="Bodoni Ornaments ITC TT" charset="2"/>
            </a:endParaRPr>
          </a:p>
        </p:txBody>
      </p:sp>
      <p:sp>
        <p:nvSpPr>
          <p:cNvPr id="3" name="Slide Number Placeholder 2"/>
          <p:cNvSpPr>
            <a:spLocks noGrp="1"/>
          </p:cNvSpPr>
          <p:nvPr>
            <p:ph type="sldNum" sz="quarter" idx="12"/>
          </p:nvPr>
        </p:nvSpPr>
        <p:spPr/>
        <p:txBody>
          <a:bodyPr/>
          <a:lstStyle/>
          <a:p>
            <a:pPr>
              <a:defRPr/>
            </a:pPr>
            <a:fld id="{605C9E4B-1FBF-4F7A-B515-5DCB77E4014B}" type="slidenum">
              <a:rPr lang="en-US" smtClean="0"/>
              <a:pPr>
                <a:defRPr/>
              </a:pPr>
              <a:t>34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228600" y="304800"/>
            <a:ext cx="8229600" cy="6324600"/>
          </a:xfrm>
        </p:spPr>
        <p:txBody>
          <a:bodyPr>
            <a:normAutofit fontScale="92500" lnSpcReduction="10000"/>
          </a:bodyPr>
          <a:lstStyle/>
          <a:p>
            <a:pPr marL="0" indent="0">
              <a:buNone/>
            </a:pPr>
            <a:r>
              <a:rPr lang="en-US" sz="4300" dirty="0" smtClean="0"/>
              <a:t>Hearing a word activates </a:t>
            </a:r>
          </a:p>
          <a:p>
            <a:pPr marL="0" indent="0">
              <a:buNone/>
            </a:pPr>
            <a:r>
              <a:rPr lang="en-US" sz="4300" dirty="0" smtClean="0"/>
              <a:t>BOTH </a:t>
            </a:r>
            <a:r>
              <a:rPr lang="en-US" sz="4300" dirty="0" smtClean="0"/>
              <a:t>L1 and </a:t>
            </a:r>
            <a:r>
              <a:rPr lang="en-US" sz="4300" dirty="0" smtClean="0"/>
              <a:t>L2</a:t>
            </a:r>
          </a:p>
          <a:p>
            <a:pPr marL="0" indent="0">
              <a:buNone/>
            </a:pPr>
            <a:endParaRPr lang="en-US" sz="4300" dirty="0" smtClean="0"/>
          </a:p>
          <a:p>
            <a:pPr lvl="1"/>
            <a:r>
              <a:rPr lang="en-US" b="1" dirty="0" err="1" smtClean="0"/>
              <a:t>Pseudohomophone</a:t>
            </a:r>
            <a:r>
              <a:rPr lang="en-US" dirty="0" smtClean="0"/>
              <a:t> priming:  </a:t>
            </a:r>
            <a:r>
              <a:rPr lang="en-US" i="1" dirty="0" smtClean="0"/>
              <a:t>roap</a:t>
            </a:r>
            <a:r>
              <a:rPr lang="en-US" dirty="0" smtClean="0"/>
              <a:t> (“rope”) primes </a:t>
            </a:r>
            <a:r>
              <a:rPr lang="en-US" i="1" dirty="0" smtClean="0"/>
              <a:t>touw</a:t>
            </a:r>
            <a:r>
              <a:rPr lang="en-US" dirty="0" smtClean="0"/>
              <a:t> (“rope”) in Dutch-English bilinguals</a:t>
            </a:r>
            <a:r>
              <a:rPr lang="en-US" dirty="0" smtClean="0"/>
              <a:t>. </a:t>
            </a:r>
          </a:p>
          <a:p>
            <a:pPr lvl="2"/>
            <a:r>
              <a:rPr lang="en-US" b="1" dirty="0" smtClean="0"/>
              <a:t>Pseudo</a:t>
            </a:r>
            <a:r>
              <a:rPr lang="en-US" dirty="0" smtClean="0"/>
              <a:t>: “not real”; </a:t>
            </a:r>
            <a:r>
              <a:rPr lang="en-US" b="1" dirty="0" smtClean="0"/>
              <a:t>homo</a:t>
            </a:r>
            <a:r>
              <a:rPr lang="en-US" dirty="0" smtClean="0"/>
              <a:t>: “same”; </a:t>
            </a:r>
            <a:r>
              <a:rPr lang="en-US" b="1" dirty="0" smtClean="0"/>
              <a:t>phone</a:t>
            </a:r>
            <a:r>
              <a:rPr lang="en-US" dirty="0" smtClean="0"/>
              <a:t>: “sound” </a:t>
            </a:r>
            <a:endParaRPr lang="en-US" dirty="0" smtClean="0"/>
          </a:p>
          <a:p>
            <a:pPr lvl="1"/>
            <a:r>
              <a:rPr lang="en-US" dirty="0"/>
              <a:t>I</a:t>
            </a:r>
            <a:r>
              <a:rPr lang="en-US" dirty="0" smtClean="0"/>
              <a:t>n </a:t>
            </a:r>
            <a:r>
              <a:rPr lang="en-US" dirty="0" smtClean="0"/>
              <a:t>a picture</a:t>
            </a:r>
            <a:r>
              <a:rPr lang="en-US" dirty="0" smtClean="0"/>
              <a:t>-word interference </a:t>
            </a:r>
            <a:r>
              <a:rPr lang="en-US" dirty="0" smtClean="0"/>
              <a:t>experiment, for example, naming a picture </a:t>
            </a:r>
            <a:r>
              <a:rPr lang="en-US" dirty="0" smtClean="0"/>
              <a:t>of a mountain in </a:t>
            </a:r>
            <a:r>
              <a:rPr lang="en-US" dirty="0" smtClean="0"/>
              <a:t>English…</a:t>
            </a:r>
          </a:p>
          <a:p>
            <a:pPr lvl="2"/>
            <a:r>
              <a:rPr lang="en-US" dirty="0" smtClean="0"/>
              <a:t>Phonological </a:t>
            </a:r>
            <a:r>
              <a:rPr lang="en-US" dirty="0" smtClean="0"/>
              <a:t>distractors </a:t>
            </a:r>
            <a:r>
              <a:rPr lang="en-US" dirty="0" smtClean="0"/>
              <a:t>speed naming:  hearing Dutch </a:t>
            </a:r>
            <a:r>
              <a:rPr lang="en-US" i="1" dirty="0" err="1" smtClean="0"/>
              <a:t>mouw</a:t>
            </a:r>
            <a:r>
              <a:rPr lang="en-US" i="1" dirty="0" smtClean="0"/>
              <a:t> </a:t>
            </a:r>
            <a:r>
              <a:rPr lang="en-US" dirty="0" smtClean="0"/>
              <a:t>AND English </a:t>
            </a:r>
            <a:r>
              <a:rPr lang="en-US" i="1" dirty="0" smtClean="0"/>
              <a:t>mouth</a:t>
            </a:r>
            <a:r>
              <a:rPr lang="en-US" dirty="0"/>
              <a:t> </a:t>
            </a:r>
            <a:r>
              <a:rPr lang="en-US" dirty="0" smtClean="0"/>
              <a:t>speed response of</a:t>
            </a:r>
            <a:r>
              <a:rPr lang="en-US" dirty="0" smtClean="0"/>
              <a:t> </a:t>
            </a:r>
            <a:r>
              <a:rPr lang="en-US" dirty="0" smtClean="0"/>
              <a:t>“mountain</a:t>
            </a:r>
            <a:r>
              <a:rPr lang="en-US" dirty="0" smtClean="0"/>
              <a:t>” </a:t>
            </a:r>
            <a:endParaRPr lang="en-US" dirty="0" smtClean="0"/>
          </a:p>
          <a:p>
            <a:pPr lvl="2"/>
            <a:r>
              <a:rPr lang="en-US" dirty="0"/>
              <a:t>S</a:t>
            </a:r>
            <a:r>
              <a:rPr lang="en-US" dirty="0" smtClean="0"/>
              <a:t>emantic </a:t>
            </a:r>
            <a:r>
              <a:rPr lang="en-US" dirty="0"/>
              <a:t>distractors </a:t>
            </a:r>
            <a:r>
              <a:rPr lang="en-US" dirty="0" smtClean="0"/>
              <a:t>slow naming:  hearing Dutch </a:t>
            </a:r>
            <a:r>
              <a:rPr lang="en-US" i="1" dirty="0" smtClean="0"/>
              <a:t>dal </a:t>
            </a:r>
            <a:r>
              <a:rPr lang="en-US" dirty="0" smtClean="0"/>
              <a:t>(“valley”) AND English </a:t>
            </a:r>
            <a:r>
              <a:rPr lang="en-US" i="1" dirty="0" smtClean="0"/>
              <a:t>valley</a:t>
            </a:r>
            <a:r>
              <a:rPr lang="en-US" dirty="0" smtClean="0"/>
              <a:t> slow response of “mountain”</a:t>
            </a:r>
            <a:endParaRPr lang="en-US" dirty="0" smtClean="0"/>
          </a:p>
          <a:p>
            <a:r>
              <a:rPr lang="en-US" dirty="0" smtClean="0"/>
              <a:t>Supports the view that bilinguals’ two languages share long-term memory; </a:t>
            </a:r>
            <a:r>
              <a:rPr lang="en-US" dirty="0" smtClean="0"/>
              <a:t>are activated together. </a:t>
            </a:r>
            <a:endParaRPr lang="en-US" dirty="0"/>
          </a:p>
          <a:p>
            <a:pPr lvl="1"/>
            <a:endParaRPr lang="en-US" dirty="0" smtClean="0"/>
          </a:p>
          <a:p>
            <a:pPr lvl="1"/>
            <a:endParaRPr lang="en-US" dirty="0" smtClean="0"/>
          </a:p>
          <a:p>
            <a:pPr lvl="1"/>
            <a:endParaRPr lang="en-US" sz="2400" dirty="0" smtClean="0"/>
          </a:p>
        </p:txBody>
      </p:sp>
      <p:sp>
        <p:nvSpPr>
          <p:cNvPr id="2" name="Slide Number Placeholder 1"/>
          <p:cNvSpPr>
            <a:spLocks noGrp="1"/>
          </p:cNvSpPr>
          <p:nvPr>
            <p:ph type="sldNum" sz="quarter" idx="12"/>
          </p:nvPr>
        </p:nvSpPr>
        <p:spPr/>
        <p:txBody>
          <a:bodyPr/>
          <a:lstStyle/>
          <a:p>
            <a:pPr>
              <a:defRPr/>
            </a:pPr>
            <a:fld id="{605C9E4B-1FBF-4F7A-B515-5DCB77E4014B}" type="slidenum">
              <a:rPr lang="en-US" smtClean="0"/>
              <a:pPr>
                <a:defRPr/>
              </a:pPr>
              <a:t>35</a:t>
            </a:fld>
            <a:endParaRPr lang="en-US" dirty="0"/>
          </a:p>
        </p:txBody>
      </p:sp>
      <p:pic>
        <p:nvPicPr>
          <p:cNvPr id="3" name="Picture 2"/>
          <p:cNvPicPr>
            <a:picLocks noChangeAspect="1"/>
          </p:cNvPicPr>
          <p:nvPr/>
        </p:nvPicPr>
        <p:blipFill>
          <a:blip r:embed="rId3"/>
          <a:stretch>
            <a:fillRect/>
          </a:stretch>
        </p:blipFill>
        <p:spPr>
          <a:xfrm>
            <a:off x="6019800" y="304800"/>
            <a:ext cx="2628726" cy="1754674"/>
          </a:xfrm>
          <a:prstGeom prst="rect">
            <a:avLst/>
          </a:prstGeom>
        </p:spPr>
      </p:pic>
    </p:spTree>
    <p:extLst>
      <p:ext uri="{BB962C8B-B14F-4D97-AF65-F5344CB8AC3E}">
        <p14:creationId xmlns:p14="http://schemas.microsoft.com/office/powerpoint/2010/main" val="63346240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00" y="152400"/>
            <a:ext cx="2590800" cy="1143000"/>
          </a:xfrm>
        </p:spPr>
        <p:txBody>
          <a:bodyPr/>
          <a:lstStyle/>
          <a:p>
            <a:r>
              <a:rPr lang="en-US" dirty="0" smtClean="0"/>
              <a:t>A closer look</a:t>
            </a:r>
            <a:endParaRPr lang="en-US" dirty="0"/>
          </a:p>
        </p:txBody>
      </p:sp>
      <p:sp>
        <p:nvSpPr>
          <p:cNvPr id="3" name="Content Placeholder 2"/>
          <p:cNvSpPr>
            <a:spLocks noGrp="1"/>
          </p:cNvSpPr>
          <p:nvPr>
            <p:ph idx="1"/>
          </p:nvPr>
        </p:nvSpPr>
        <p:spPr>
          <a:xfrm>
            <a:off x="4724400" y="1600200"/>
            <a:ext cx="4267200" cy="4953000"/>
          </a:xfrm>
        </p:spPr>
        <p:txBody>
          <a:bodyPr>
            <a:normAutofit fontScale="92500"/>
          </a:bodyPr>
          <a:lstStyle/>
          <a:p>
            <a:r>
              <a:rPr lang="en-US" dirty="0" smtClean="0">
                <a:solidFill>
                  <a:srgbClr val="008000"/>
                </a:solidFill>
              </a:rPr>
              <a:t>Target</a:t>
            </a:r>
          </a:p>
          <a:p>
            <a:r>
              <a:rPr lang="en-US" dirty="0" smtClean="0">
                <a:solidFill>
                  <a:srgbClr val="0000FF"/>
                </a:solidFill>
              </a:rPr>
              <a:t>Within language competitor</a:t>
            </a:r>
          </a:p>
          <a:p>
            <a:r>
              <a:rPr lang="en-US" dirty="0" smtClean="0">
                <a:solidFill>
                  <a:srgbClr val="FF0000"/>
                </a:solidFill>
              </a:rPr>
              <a:t>Between language competitor</a:t>
            </a:r>
          </a:p>
          <a:p>
            <a:r>
              <a:rPr lang="en-US" dirty="0" smtClean="0"/>
              <a:t>Distractor</a:t>
            </a:r>
          </a:p>
          <a:p>
            <a:r>
              <a:rPr lang="en-US" dirty="0" smtClean="0"/>
              <a:t>Results</a:t>
            </a:r>
          </a:p>
          <a:p>
            <a:pPr lvl="1"/>
            <a:r>
              <a:rPr lang="en-US" dirty="0" smtClean="0"/>
              <a:t>Russian/English bilinguals are distracted by BOTH competitors</a:t>
            </a:r>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36</a:t>
            </a:fld>
            <a:endParaRPr lang="en-US" dirty="0"/>
          </a:p>
        </p:txBody>
      </p:sp>
      <p:pic>
        <p:nvPicPr>
          <p:cNvPr id="5" name="Picture 4"/>
          <p:cNvPicPr>
            <a:picLocks noChangeAspect="1"/>
          </p:cNvPicPr>
          <p:nvPr/>
        </p:nvPicPr>
        <p:blipFill>
          <a:blip r:embed="rId2"/>
          <a:stretch>
            <a:fillRect/>
          </a:stretch>
        </p:blipFill>
        <p:spPr>
          <a:xfrm>
            <a:off x="228600" y="152400"/>
            <a:ext cx="3581400" cy="3581400"/>
          </a:xfrm>
          <a:prstGeom prst="rect">
            <a:avLst/>
          </a:prstGeom>
        </p:spPr>
      </p:pic>
      <p:pic>
        <p:nvPicPr>
          <p:cNvPr id="6" name="Picture 5"/>
          <p:cNvPicPr>
            <a:picLocks noChangeAspect="1"/>
          </p:cNvPicPr>
          <p:nvPr/>
        </p:nvPicPr>
        <p:blipFill>
          <a:blip r:embed="rId3"/>
          <a:stretch>
            <a:fillRect/>
          </a:stretch>
        </p:blipFill>
        <p:spPr>
          <a:xfrm>
            <a:off x="914400" y="3962400"/>
            <a:ext cx="949861" cy="1143000"/>
          </a:xfrm>
          <a:prstGeom prst="rect">
            <a:avLst/>
          </a:prstGeom>
        </p:spPr>
      </p:pic>
      <p:pic>
        <p:nvPicPr>
          <p:cNvPr id="7" name="Picture 6"/>
          <p:cNvPicPr>
            <a:picLocks noChangeAspect="1"/>
          </p:cNvPicPr>
          <p:nvPr/>
        </p:nvPicPr>
        <p:blipFill rotWithShape="1">
          <a:blip r:embed="rId4"/>
          <a:srcRect l="4272" t="9260" r="50797" b="6995"/>
          <a:stretch/>
        </p:blipFill>
        <p:spPr>
          <a:xfrm>
            <a:off x="2133600" y="3581400"/>
            <a:ext cx="1076813" cy="1653822"/>
          </a:xfrm>
          <a:prstGeom prst="rect">
            <a:avLst/>
          </a:prstGeom>
        </p:spPr>
      </p:pic>
      <p:pic>
        <p:nvPicPr>
          <p:cNvPr id="8" name="Picture 7"/>
          <p:cNvPicPr>
            <a:picLocks noChangeAspect="1"/>
          </p:cNvPicPr>
          <p:nvPr/>
        </p:nvPicPr>
        <p:blipFill>
          <a:blip r:embed="rId5"/>
          <a:stretch>
            <a:fillRect/>
          </a:stretch>
        </p:blipFill>
        <p:spPr>
          <a:xfrm>
            <a:off x="2362200" y="4800600"/>
            <a:ext cx="1831509" cy="1828800"/>
          </a:xfrm>
          <a:prstGeom prst="rect">
            <a:avLst/>
          </a:prstGeom>
        </p:spPr>
      </p:pic>
      <p:pic>
        <p:nvPicPr>
          <p:cNvPr id="9" name="Picture 8"/>
          <p:cNvPicPr>
            <a:picLocks noChangeAspect="1"/>
          </p:cNvPicPr>
          <p:nvPr/>
        </p:nvPicPr>
        <p:blipFill>
          <a:blip r:embed="rId6"/>
          <a:stretch>
            <a:fillRect/>
          </a:stretch>
        </p:blipFill>
        <p:spPr>
          <a:xfrm>
            <a:off x="304800" y="5410200"/>
            <a:ext cx="1574800" cy="1574800"/>
          </a:xfrm>
          <a:prstGeom prst="rect">
            <a:avLst/>
          </a:prstGeom>
        </p:spPr>
      </p:pic>
      <p:sp>
        <p:nvSpPr>
          <p:cNvPr id="10" name="TextBox 9"/>
          <p:cNvSpPr txBox="1"/>
          <p:nvPr/>
        </p:nvSpPr>
        <p:spPr>
          <a:xfrm>
            <a:off x="14111" y="3581400"/>
            <a:ext cx="2050391" cy="646331"/>
          </a:xfrm>
          <a:prstGeom prst="rect">
            <a:avLst/>
          </a:prstGeom>
          <a:noFill/>
        </p:spPr>
        <p:txBody>
          <a:bodyPr wrap="none" rtlCol="0">
            <a:spAutoFit/>
          </a:bodyPr>
          <a:lstStyle/>
          <a:p>
            <a:r>
              <a:rPr lang="en-US" dirty="0" smtClean="0"/>
              <a:t>E </a:t>
            </a:r>
            <a:r>
              <a:rPr lang="en-US" i="1" dirty="0" smtClean="0"/>
              <a:t>knitting needles</a:t>
            </a:r>
          </a:p>
          <a:p>
            <a:r>
              <a:rPr lang="en-US" dirty="0" smtClean="0"/>
              <a:t>R </a:t>
            </a:r>
            <a:r>
              <a:rPr lang="en-US" b="1" i="1" dirty="0" err="1" smtClean="0">
                <a:solidFill>
                  <a:srgbClr val="FF0000"/>
                </a:solidFill>
              </a:rPr>
              <a:t>spitsky</a:t>
            </a:r>
            <a:endParaRPr lang="en-US" b="1" i="1" dirty="0">
              <a:solidFill>
                <a:srgbClr val="FF0000"/>
              </a:solidFill>
            </a:endParaRPr>
          </a:p>
        </p:txBody>
      </p:sp>
      <p:sp>
        <p:nvSpPr>
          <p:cNvPr id="11" name="TextBox 10"/>
          <p:cNvSpPr txBox="1"/>
          <p:nvPr/>
        </p:nvSpPr>
        <p:spPr>
          <a:xfrm>
            <a:off x="0" y="5105400"/>
            <a:ext cx="1010856" cy="646331"/>
          </a:xfrm>
          <a:prstGeom prst="rect">
            <a:avLst/>
          </a:prstGeom>
          <a:noFill/>
        </p:spPr>
        <p:txBody>
          <a:bodyPr wrap="none" rtlCol="0">
            <a:spAutoFit/>
          </a:bodyPr>
          <a:lstStyle/>
          <a:p>
            <a:r>
              <a:rPr lang="en-US" dirty="0" smtClean="0"/>
              <a:t>E </a:t>
            </a:r>
            <a:r>
              <a:rPr lang="en-US" i="1" dirty="0" smtClean="0"/>
              <a:t>book</a:t>
            </a:r>
          </a:p>
          <a:p>
            <a:r>
              <a:rPr lang="en-US" dirty="0" smtClean="0"/>
              <a:t>R </a:t>
            </a:r>
            <a:r>
              <a:rPr lang="en-US" i="1" dirty="0" err="1" smtClean="0"/>
              <a:t>kniga</a:t>
            </a:r>
            <a:endParaRPr lang="en-US" i="1" dirty="0"/>
          </a:p>
        </p:txBody>
      </p:sp>
      <p:sp>
        <p:nvSpPr>
          <p:cNvPr id="12" name="TextBox 11"/>
          <p:cNvSpPr txBox="1"/>
          <p:nvPr/>
        </p:nvSpPr>
        <p:spPr>
          <a:xfrm>
            <a:off x="3276600" y="3886200"/>
            <a:ext cx="1319008" cy="646331"/>
          </a:xfrm>
          <a:prstGeom prst="rect">
            <a:avLst/>
          </a:prstGeom>
          <a:noFill/>
        </p:spPr>
        <p:txBody>
          <a:bodyPr wrap="none" rtlCol="0">
            <a:spAutoFit/>
          </a:bodyPr>
          <a:lstStyle/>
          <a:p>
            <a:r>
              <a:rPr lang="en-US" dirty="0" smtClean="0"/>
              <a:t>E </a:t>
            </a:r>
            <a:r>
              <a:rPr lang="en-US" b="1" i="1" dirty="0" smtClean="0">
                <a:solidFill>
                  <a:srgbClr val="008000"/>
                </a:solidFill>
              </a:rPr>
              <a:t>speaker</a:t>
            </a:r>
          </a:p>
          <a:p>
            <a:r>
              <a:rPr lang="en-US" dirty="0" smtClean="0"/>
              <a:t>R </a:t>
            </a:r>
            <a:r>
              <a:rPr lang="en-US" i="1" dirty="0" err="1" smtClean="0"/>
              <a:t>dinamik</a:t>
            </a:r>
            <a:endParaRPr lang="en-US" i="1" dirty="0"/>
          </a:p>
        </p:txBody>
      </p:sp>
      <p:sp>
        <p:nvSpPr>
          <p:cNvPr id="13" name="TextBox 12"/>
          <p:cNvSpPr txBox="1"/>
          <p:nvPr/>
        </p:nvSpPr>
        <p:spPr>
          <a:xfrm>
            <a:off x="3124200" y="5943600"/>
            <a:ext cx="1082748" cy="646331"/>
          </a:xfrm>
          <a:prstGeom prst="rect">
            <a:avLst/>
          </a:prstGeom>
          <a:noFill/>
        </p:spPr>
        <p:txBody>
          <a:bodyPr wrap="none" rtlCol="0">
            <a:spAutoFit/>
          </a:bodyPr>
          <a:lstStyle/>
          <a:p>
            <a:r>
              <a:rPr lang="en-US" dirty="0" smtClean="0"/>
              <a:t>E </a:t>
            </a:r>
            <a:r>
              <a:rPr lang="en-US" b="1" i="1" dirty="0" smtClean="0">
                <a:solidFill>
                  <a:srgbClr val="0000FF"/>
                </a:solidFill>
              </a:rPr>
              <a:t>spear</a:t>
            </a:r>
          </a:p>
          <a:p>
            <a:r>
              <a:rPr lang="en-US" dirty="0" smtClean="0"/>
              <a:t>R </a:t>
            </a:r>
            <a:r>
              <a:rPr lang="en-US" i="1" dirty="0" err="1" smtClean="0"/>
              <a:t>kop’ye</a:t>
            </a:r>
            <a:endParaRPr lang="en-US" dirty="0"/>
          </a:p>
        </p:txBody>
      </p:sp>
      <p:sp>
        <p:nvSpPr>
          <p:cNvPr id="14" name="Oval Callout 13"/>
          <p:cNvSpPr/>
          <p:nvPr/>
        </p:nvSpPr>
        <p:spPr>
          <a:xfrm>
            <a:off x="2743200" y="152400"/>
            <a:ext cx="3276600" cy="990600"/>
          </a:xfrm>
          <a:prstGeom prst="wedgeEllipseCallout">
            <a:avLst>
              <a:gd name="adj1" fmla="val 51087"/>
              <a:gd name="adj2" fmla="val -55733"/>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895600" y="457200"/>
            <a:ext cx="2968234" cy="461665"/>
          </a:xfrm>
          <a:prstGeom prst="rect">
            <a:avLst/>
          </a:prstGeom>
          <a:noFill/>
        </p:spPr>
        <p:txBody>
          <a:bodyPr wrap="none" rtlCol="0">
            <a:spAutoFit/>
          </a:bodyPr>
          <a:lstStyle/>
          <a:p>
            <a:r>
              <a:rPr lang="en-US" sz="2400" i="1" dirty="0" smtClean="0"/>
              <a:t>Pick up the speaker</a:t>
            </a:r>
            <a:r>
              <a:rPr lang="en-US" dirty="0" smtClean="0"/>
              <a:t>.</a:t>
            </a:r>
            <a:endParaRPr lang="en-US" dirty="0"/>
          </a:p>
        </p:txBody>
      </p:sp>
    </p:spTree>
    <p:extLst>
      <p:ext uri="{BB962C8B-B14F-4D97-AF65-F5344CB8AC3E}">
        <p14:creationId xmlns:p14="http://schemas.microsoft.com/office/powerpoint/2010/main" val="4240286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00" y="152400"/>
            <a:ext cx="2590800" cy="1143000"/>
          </a:xfrm>
        </p:spPr>
        <p:txBody>
          <a:bodyPr/>
          <a:lstStyle/>
          <a:p>
            <a:r>
              <a:rPr lang="en-US" dirty="0" smtClean="0"/>
              <a:t>A closer look</a:t>
            </a:r>
            <a:endParaRPr lang="en-US" dirty="0"/>
          </a:p>
        </p:txBody>
      </p:sp>
      <p:sp>
        <p:nvSpPr>
          <p:cNvPr id="3" name="Content Placeholder 2"/>
          <p:cNvSpPr>
            <a:spLocks noGrp="1"/>
          </p:cNvSpPr>
          <p:nvPr>
            <p:ph idx="1"/>
          </p:nvPr>
        </p:nvSpPr>
        <p:spPr>
          <a:xfrm>
            <a:off x="4724400" y="1600200"/>
            <a:ext cx="4267200" cy="4953000"/>
          </a:xfrm>
        </p:spPr>
        <p:txBody>
          <a:bodyPr>
            <a:normAutofit/>
          </a:bodyPr>
          <a:lstStyle/>
          <a:p>
            <a:r>
              <a:rPr lang="en-US" sz="1900" dirty="0" smtClean="0">
                <a:solidFill>
                  <a:srgbClr val="008000"/>
                </a:solidFill>
              </a:rPr>
              <a:t>Target</a:t>
            </a:r>
          </a:p>
          <a:p>
            <a:r>
              <a:rPr lang="en-US" sz="1900" dirty="0" smtClean="0">
                <a:solidFill>
                  <a:srgbClr val="0000FF"/>
                </a:solidFill>
              </a:rPr>
              <a:t>Within language competitor</a:t>
            </a:r>
          </a:p>
          <a:p>
            <a:r>
              <a:rPr lang="en-US" sz="1900" dirty="0" smtClean="0">
                <a:solidFill>
                  <a:srgbClr val="FF0000"/>
                </a:solidFill>
              </a:rPr>
              <a:t>Between language competitor</a:t>
            </a:r>
          </a:p>
          <a:p>
            <a:r>
              <a:rPr lang="en-US" sz="1900" dirty="0" smtClean="0"/>
              <a:t>Distractor</a:t>
            </a:r>
          </a:p>
          <a:p>
            <a:r>
              <a:rPr lang="en-US" dirty="0" smtClean="0"/>
              <a:t>Results</a:t>
            </a:r>
          </a:p>
          <a:p>
            <a:pPr lvl="1"/>
            <a:r>
              <a:rPr lang="en-US" dirty="0" smtClean="0"/>
              <a:t>Russian/English bilinguals are distracted by </a:t>
            </a:r>
            <a:r>
              <a:rPr lang="en-US" smtClean="0"/>
              <a:t>BOTH competitors</a:t>
            </a:r>
          </a:p>
          <a:p>
            <a:pPr lvl="1"/>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37</a:t>
            </a:fld>
            <a:endParaRPr lang="en-US" dirty="0"/>
          </a:p>
        </p:txBody>
      </p:sp>
      <p:pic>
        <p:nvPicPr>
          <p:cNvPr id="5" name="Picture 4"/>
          <p:cNvPicPr>
            <a:picLocks noChangeAspect="1"/>
          </p:cNvPicPr>
          <p:nvPr/>
        </p:nvPicPr>
        <p:blipFill>
          <a:blip r:embed="rId2"/>
          <a:stretch>
            <a:fillRect/>
          </a:stretch>
        </p:blipFill>
        <p:spPr>
          <a:xfrm>
            <a:off x="228600" y="152400"/>
            <a:ext cx="3581400" cy="3581400"/>
          </a:xfrm>
          <a:prstGeom prst="rect">
            <a:avLst/>
          </a:prstGeom>
        </p:spPr>
      </p:pic>
      <p:pic>
        <p:nvPicPr>
          <p:cNvPr id="6" name="Picture 5"/>
          <p:cNvPicPr>
            <a:picLocks noChangeAspect="1"/>
          </p:cNvPicPr>
          <p:nvPr/>
        </p:nvPicPr>
        <p:blipFill>
          <a:blip r:embed="rId3"/>
          <a:stretch>
            <a:fillRect/>
          </a:stretch>
        </p:blipFill>
        <p:spPr>
          <a:xfrm>
            <a:off x="914400" y="3962400"/>
            <a:ext cx="949861" cy="1143000"/>
          </a:xfrm>
          <a:prstGeom prst="rect">
            <a:avLst/>
          </a:prstGeom>
        </p:spPr>
      </p:pic>
      <p:pic>
        <p:nvPicPr>
          <p:cNvPr id="7" name="Picture 6"/>
          <p:cNvPicPr>
            <a:picLocks noChangeAspect="1"/>
          </p:cNvPicPr>
          <p:nvPr/>
        </p:nvPicPr>
        <p:blipFill rotWithShape="1">
          <a:blip r:embed="rId4"/>
          <a:srcRect l="4272" t="9260" r="50797" b="6995"/>
          <a:stretch/>
        </p:blipFill>
        <p:spPr>
          <a:xfrm>
            <a:off x="2133600" y="3581400"/>
            <a:ext cx="1076813" cy="1653822"/>
          </a:xfrm>
          <a:prstGeom prst="rect">
            <a:avLst/>
          </a:prstGeom>
        </p:spPr>
      </p:pic>
      <p:pic>
        <p:nvPicPr>
          <p:cNvPr id="8" name="Picture 7"/>
          <p:cNvPicPr>
            <a:picLocks noChangeAspect="1"/>
          </p:cNvPicPr>
          <p:nvPr/>
        </p:nvPicPr>
        <p:blipFill>
          <a:blip r:embed="rId5"/>
          <a:stretch>
            <a:fillRect/>
          </a:stretch>
        </p:blipFill>
        <p:spPr>
          <a:xfrm>
            <a:off x="2362200" y="4800600"/>
            <a:ext cx="1831509" cy="1828800"/>
          </a:xfrm>
          <a:prstGeom prst="rect">
            <a:avLst/>
          </a:prstGeom>
        </p:spPr>
      </p:pic>
      <p:pic>
        <p:nvPicPr>
          <p:cNvPr id="9" name="Picture 8"/>
          <p:cNvPicPr>
            <a:picLocks noChangeAspect="1"/>
          </p:cNvPicPr>
          <p:nvPr/>
        </p:nvPicPr>
        <p:blipFill>
          <a:blip r:embed="rId6"/>
          <a:stretch>
            <a:fillRect/>
          </a:stretch>
        </p:blipFill>
        <p:spPr>
          <a:xfrm>
            <a:off x="304800" y="5410200"/>
            <a:ext cx="1574800" cy="1574800"/>
          </a:xfrm>
          <a:prstGeom prst="rect">
            <a:avLst/>
          </a:prstGeom>
        </p:spPr>
      </p:pic>
      <p:sp>
        <p:nvSpPr>
          <p:cNvPr id="10" name="TextBox 9"/>
          <p:cNvSpPr txBox="1"/>
          <p:nvPr/>
        </p:nvSpPr>
        <p:spPr>
          <a:xfrm>
            <a:off x="14111" y="3581400"/>
            <a:ext cx="2050391" cy="646331"/>
          </a:xfrm>
          <a:prstGeom prst="rect">
            <a:avLst/>
          </a:prstGeom>
          <a:noFill/>
        </p:spPr>
        <p:txBody>
          <a:bodyPr wrap="none" rtlCol="0">
            <a:spAutoFit/>
          </a:bodyPr>
          <a:lstStyle/>
          <a:p>
            <a:r>
              <a:rPr lang="en-US" dirty="0" smtClean="0"/>
              <a:t>E </a:t>
            </a:r>
            <a:r>
              <a:rPr lang="en-US" i="1" dirty="0" smtClean="0"/>
              <a:t>knitting needles</a:t>
            </a:r>
          </a:p>
          <a:p>
            <a:r>
              <a:rPr lang="en-US" dirty="0" smtClean="0"/>
              <a:t>R </a:t>
            </a:r>
            <a:r>
              <a:rPr lang="en-US" b="1" i="1" dirty="0" err="1" smtClean="0">
                <a:solidFill>
                  <a:srgbClr val="FF0000"/>
                </a:solidFill>
              </a:rPr>
              <a:t>spitsky</a:t>
            </a:r>
            <a:endParaRPr lang="en-US" b="1" i="1" dirty="0">
              <a:solidFill>
                <a:srgbClr val="FF0000"/>
              </a:solidFill>
            </a:endParaRPr>
          </a:p>
        </p:txBody>
      </p:sp>
      <p:sp>
        <p:nvSpPr>
          <p:cNvPr id="11" name="TextBox 10"/>
          <p:cNvSpPr txBox="1"/>
          <p:nvPr/>
        </p:nvSpPr>
        <p:spPr>
          <a:xfrm>
            <a:off x="0" y="5105400"/>
            <a:ext cx="1010856" cy="646331"/>
          </a:xfrm>
          <a:prstGeom prst="rect">
            <a:avLst/>
          </a:prstGeom>
          <a:noFill/>
        </p:spPr>
        <p:txBody>
          <a:bodyPr wrap="none" rtlCol="0">
            <a:spAutoFit/>
          </a:bodyPr>
          <a:lstStyle/>
          <a:p>
            <a:r>
              <a:rPr lang="en-US" dirty="0" smtClean="0"/>
              <a:t>E </a:t>
            </a:r>
            <a:r>
              <a:rPr lang="en-US" i="1" dirty="0" smtClean="0"/>
              <a:t>book</a:t>
            </a:r>
          </a:p>
          <a:p>
            <a:r>
              <a:rPr lang="en-US" dirty="0" smtClean="0"/>
              <a:t>R </a:t>
            </a:r>
            <a:r>
              <a:rPr lang="en-US" i="1" dirty="0" err="1" smtClean="0"/>
              <a:t>kniga</a:t>
            </a:r>
            <a:endParaRPr lang="en-US" i="1" dirty="0"/>
          </a:p>
        </p:txBody>
      </p:sp>
      <p:sp>
        <p:nvSpPr>
          <p:cNvPr id="12" name="TextBox 11"/>
          <p:cNvSpPr txBox="1"/>
          <p:nvPr/>
        </p:nvSpPr>
        <p:spPr>
          <a:xfrm>
            <a:off x="3276600" y="3886200"/>
            <a:ext cx="1319008" cy="646331"/>
          </a:xfrm>
          <a:prstGeom prst="rect">
            <a:avLst/>
          </a:prstGeom>
          <a:noFill/>
        </p:spPr>
        <p:txBody>
          <a:bodyPr wrap="none" rtlCol="0">
            <a:spAutoFit/>
          </a:bodyPr>
          <a:lstStyle/>
          <a:p>
            <a:r>
              <a:rPr lang="en-US" dirty="0" smtClean="0"/>
              <a:t>E </a:t>
            </a:r>
            <a:r>
              <a:rPr lang="en-US" b="1" i="1" dirty="0" smtClean="0">
                <a:solidFill>
                  <a:srgbClr val="008000"/>
                </a:solidFill>
              </a:rPr>
              <a:t>speaker</a:t>
            </a:r>
          </a:p>
          <a:p>
            <a:r>
              <a:rPr lang="en-US" dirty="0" smtClean="0"/>
              <a:t>R </a:t>
            </a:r>
            <a:r>
              <a:rPr lang="en-US" i="1" dirty="0" err="1" smtClean="0"/>
              <a:t>dinamik</a:t>
            </a:r>
            <a:endParaRPr lang="en-US" i="1" dirty="0"/>
          </a:p>
        </p:txBody>
      </p:sp>
      <p:sp>
        <p:nvSpPr>
          <p:cNvPr id="13" name="TextBox 12"/>
          <p:cNvSpPr txBox="1"/>
          <p:nvPr/>
        </p:nvSpPr>
        <p:spPr>
          <a:xfrm>
            <a:off x="3124200" y="5943600"/>
            <a:ext cx="1082748" cy="646331"/>
          </a:xfrm>
          <a:prstGeom prst="rect">
            <a:avLst/>
          </a:prstGeom>
          <a:noFill/>
        </p:spPr>
        <p:txBody>
          <a:bodyPr wrap="none" rtlCol="0">
            <a:spAutoFit/>
          </a:bodyPr>
          <a:lstStyle/>
          <a:p>
            <a:r>
              <a:rPr lang="en-US" dirty="0" smtClean="0"/>
              <a:t>E </a:t>
            </a:r>
            <a:r>
              <a:rPr lang="en-US" b="1" i="1" dirty="0" smtClean="0">
                <a:solidFill>
                  <a:srgbClr val="0000FF"/>
                </a:solidFill>
              </a:rPr>
              <a:t>spear</a:t>
            </a:r>
          </a:p>
          <a:p>
            <a:r>
              <a:rPr lang="en-US" dirty="0" smtClean="0"/>
              <a:t>R </a:t>
            </a:r>
            <a:r>
              <a:rPr lang="en-US" i="1" dirty="0" err="1" smtClean="0"/>
              <a:t>kop’ye</a:t>
            </a:r>
            <a:endParaRPr lang="en-US" dirty="0"/>
          </a:p>
        </p:txBody>
      </p:sp>
      <p:sp>
        <p:nvSpPr>
          <p:cNvPr id="14" name="Oval Callout 13"/>
          <p:cNvSpPr/>
          <p:nvPr/>
        </p:nvSpPr>
        <p:spPr>
          <a:xfrm>
            <a:off x="2743200" y="152400"/>
            <a:ext cx="3276600" cy="990600"/>
          </a:xfrm>
          <a:prstGeom prst="wedgeEllipseCallout">
            <a:avLst>
              <a:gd name="adj1" fmla="val 51087"/>
              <a:gd name="adj2" fmla="val -55733"/>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895600" y="457200"/>
            <a:ext cx="2968234" cy="461665"/>
          </a:xfrm>
          <a:prstGeom prst="rect">
            <a:avLst/>
          </a:prstGeom>
          <a:noFill/>
        </p:spPr>
        <p:txBody>
          <a:bodyPr wrap="none" rtlCol="0">
            <a:spAutoFit/>
          </a:bodyPr>
          <a:lstStyle/>
          <a:p>
            <a:r>
              <a:rPr lang="en-US" sz="2400" i="1" dirty="0" smtClean="0"/>
              <a:t>Pick up the speaker</a:t>
            </a:r>
            <a:r>
              <a:rPr lang="en-US" dirty="0" smtClean="0"/>
              <a:t>.</a:t>
            </a:r>
            <a:endParaRPr lang="en-US" dirty="0"/>
          </a:p>
        </p:txBody>
      </p:sp>
    </p:spTree>
    <p:extLst>
      <p:ext uri="{BB962C8B-B14F-4D97-AF65-F5344CB8AC3E}">
        <p14:creationId xmlns:p14="http://schemas.microsoft.com/office/powerpoint/2010/main" val="2846341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90810" y="4242108"/>
            <a:ext cx="3248390" cy="2452865"/>
          </a:xfrm>
          <a:prstGeom prst="rect">
            <a:avLst/>
          </a:prstGeom>
        </p:spPr>
      </p:pic>
      <p:sp>
        <p:nvSpPr>
          <p:cNvPr id="12290" name="Title 1"/>
          <p:cNvSpPr>
            <a:spLocks noGrp="1"/>
          </p:cNvSpPr>
          <p:nvPr>
            <p:ph type="title"/>
          </p:nvPr>
        </p:nvSpPr>
        <p:spPr>
          <a:xfrm>
            <a:off x="1219200" y="19422"/>
            <a:ext cx="7162800" cy="1249362"/>
          </a:xfrm>
        </p:spPr>
        <p:txBody>
          <a:bodyPr/>
          <a:lstStyle/>
          <a:p>
            <a:r>
              <a:rPr lang="en-US" dirty="0" smtClean="0"/>
              <a:t>Possible exceptions to L1 and L2 simultaneous activation</a:t>
            </a:r>
          </a:p>
        </p:txBody>
      </p:sp>
      <p:sp>
        <p:nvSpPr>
          <p:cNvPr id="3" name="Content Placeholder 2"/>
          <p:cNvSpPr>
            <a:spLocks noGrp="1"/>
          </p:cNvSpPr>
          <p:nvPr>
            <p:ph idx="1"/>
          </p:nvPr>
        </p:nvSpPr>
        <p:spPr>
          <a:xfrm>
            <a:off x="457200" y="1600200"/>
            <a:ext cx="8534400" cy="4876800"/>
          </a:xfrm>
        </p:spPr>
        <p:txBody>
          <a:bodyPr rtlCol="0">
            <a:normAutofit/>
          </a:bodyPr>
          <a:lstStyle/>
          <a:p>
            <a:pPr fontAlgn="auto">
              <a:spcAft>
                <a:spcPts val="0"/>
              </a:spcAft>
              <a:buFont typeface="Arial" pitchFamily="34" charset="0"/>
              <a:buChar char="–"/>
              <a:defRPr/>
            </a:pPr>
            <a:r>
              <a:rPr lang="en-US" dirty="0" smtClean="0"/>
              <a:t>Dominant language usually more activated</a:t>
            </a:r>
          </a:p>
          <a:p>
            <a:pPr fontAlgn="auto">
              <a:spcAft>
                <a:spcPts val="0"/>
              </a:spcAft>
              <a:buFont typeface="Arial" pitchFamily="34" charset="0"/>
              <a:buChar char="–"/>
              <a:defRPr/>
            </a:pPr>
            <a:r>
              <a:rPr lang="en-US" dirty="0" smtClean="0"/>
              <a:t>Interference minimized when speakers are highly and equally fluent; in two similar languages</a:t>
            </a:r>
          </a:p>
          <a:p>
            <a:pPr lvl="1" fontAlgn="auto">
              <a:spcAft>
                <a:spcPts val="0"/>
              </a:spcAft>
              <a:buFont typeface="Arial" pitchFamily="34" charset="0"/>
              <a:buChar char="–"/>
              <a:defRPr/>
            </a:pPr>
            <a:r>
              <a:rPr lang="en-US" dirty="0"/>
              <a:t>H</a:t>
            </a:r>
            <a:r>
              <a:rPr lang="en-US" dirty="0" smtClean="0"/>
              <a:t>ighly proficient Catalan-Spanish/Spanish-Catalan bilinguals</a:t>
            </a:r>
          </a:p>
          <a:p>
            <a:pPr lvl="2" fontAlgn="auto">
              <a:spcAft>
                <a:spcPts val="0"/>
              </a:spcAft>
              <a:buFont typeface="Arial" pitchFamily="34" charset="0"/>
              <a:buChar char="–"/>
              <a:defRPr/>
            </a:pPr>
            <a:r>
              <a:rPr lang="en-US" dirty="0" smtClean="0"/>
              <a:t>No interference in picture-</a:t>
            </a:r>
          </a:p>
          <a:p>
            <a:pPr marL="914400" lvl="2" indent="0" fontAlgn="auto">
              <a:spcAft>
                <a:spcPts val="0"/>
              </a:spcAft>
              <a:buNone/>
              <a:defRPr/>
            </a:pPr>
            <a:r>
              <a:rPr lang="en-US" dirty="0" smtClean="0"/>
              <a:t>naming or translation</a:t>
            </a:r>
          </a:p>
          <a:p>
            <a:pPr lvl="2" fontAlgn="auto">
              <a:spcAft>
                <a:spcPts val="0"/>
              </a:spcAft>
              <a:buFont typeface="Arial" pitchFamily="34" charset="0"/>
              <a:buChar char="–"/>
              <a:defRPr/>
            </a:pPr>
            <a:r>
              <a:rPr lang="en-US" dirty="0"/>
              <a:t>S</a:t>
            </a:r>
            <a:r>
              <a:rPr lang="en-US" dirty="0" smtClean="0"/>
              <a:t>ymmetrical switch (L1 </a:t>
            </a:r>
            <a:r>
              <a:rPr lang="en-US" dirty="0" smtClean="0">
                <a:sym typeface="Wingdings"/>
              </a:rPr>
              <a:t> L2</a:t>
            </a:r>
          </a:p>
          <a:p>
            <a:pPr marL="914400" lvl="2" indent="0" fontAlgn="auto">
              <a:spcAft>
                <a:spcPts val="0"/>
              </a:spcAft>
              <a:buNone/>
              <a:defRPr/>
            </a:pPr>
            <a:r>
              <a:rPr lang="en-US" dirty="0" smtClean="0">
                <a:sym typeface="Wingdings"/>
              </a:rPr>
              <a:t> </a:t>
            </a:r>
            <a:r>
              <a:rPr lang="en-US" i="1" dirty="0" smtClean="0">
                <a:sym typeface="Wingdings"/>
              </a:rPr>
              <a:t>vs. </a:t>
            </a:r>
            <a:r>
              <a:rPr lang="en-US" dirty="0" smtClean="0">
                <a:sym typeface="Wingdings"/>
              </a:rPr>
              <a:t>L2  L1) </a:t>
            </a:r>
            <a:r>
              <a:rPr lang="en-US" dirty="0" smtClean="0"/>
              <a:t>costs</a:t>
            </a:r>
          </a:p>
          <a:p>
            <a:pPr lvl="1" fontAlgn="auto">
              <a:spcAft>
                <a:spcPts val="0"/>
              </a:spcAft>
              <a:buFont typeface="Arial" pitchFamily="34" charset="0"/>
              <a:buChar char="–"/>
              <a:defRPr/>
            </a:pPr>
            <a:endParaRPr lang="en-US" dirty="0" smtClean="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38</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rtlCol="0">
            <a:normAutofit/>
          </a:bodyPr>
          <a:lstStyle/>
          <a:p>
            <a:pPr fontAlgn="auto">
              <a:spcAft>
                <a:spcPts val="0"/>
              </a:spcAft>
              <a:defRPr/>
            </a:pPr>
            <a:r>
              <a:rPr lang="en-US" dirty="0" smtClean="0"/>
              <a:t>Shared syntactic structure</a:t>
            </a:r>
          </a:p>
        </p:txBody>
      </p:sp>
      <p:sp>
        <p:nvSpPr>
          <p:cNvPr id="13315" name="Content Placeholder 2"/>
          <p:cNvSpPr>
            <a:spLocks noGrp="1"/>
          </p:cNvSpPr>
          <p:nvPr>
            <p:ph idx="1"/>
          </p:nvPr>
        </p:nvSpPr>
        <p:spPr>
          <a:xfrm>
            <a:off x="381000" y="1600200"/>
            <a:ext cx="8534400" cy="4953000"/>
          </a:xfrm>
        </p:spPr>
        <p:txBody>
          <a:bodyPr>
            <a:normAutofit lnSpcReduction="10000"/>
          </a:bodyPr>
          <a:lstStyle/>
          <a:p>
            <a:pPr lvl="1"/>
            <a:r>
              <a:rPr lang="en-US" dirty="0" smtClean="0"/>
              <a:t>(1)  The   truck     is   chased           by     the   taxi.</a:t>
            </a:r>
          </a:p>
          <a:p>
            <a:pPr lvl="1"/>
            <a:r>
              <a:rPr lang="en-US" dirty="0" smtClean="0"/>
              <a:t>(2)  El    </a:t>
            </a:r>
            <a:r>
              <a:rPr lang="en-US" dirty="0" err="1" smtClean="0"/>
              <a:t>camión</a:t>
            </a:r>
            <a:r>
              <a:rPr lang="en-US" dirty="0" smtClean="0"/>
              <a:t>   </a:t>
            </a:r>
            <a:r>
              <a:rPr lang="en-US" dirty="0" err="1" smtClean="0"/>
              <a:t>es</a:t>
            </a:r>
            <a:r>
              <a:rPr lang="en-US" dirty="0" smtClean="0"/>
              <a:t>   </a:t>
            </a:r>
            <a:r>
              <a:rPr lang="en-US" dirty="0" err="1" smtClean="0"/>
              <a:t>perseguido</a:t>
            </a:r>
            <a:r>
              <a:rPr lang="en-US" dirty="0" smtClean="0"/>
              <a:t>   </a:t>
            </a:r>
            <a:r>
              <a:rPr lang="en-US" dirty="0" err="1" smtClean="0"/>
              <a:t>por</a:t>
            </a:r>
            <a:r>
              <a:rPr lang="en-US" dirty="0" smtClean="0"/>
              <a:t>   el      taxi.</a:t>
            </a:r>
          </a:p>
          <a:p>
            <a:endParaRPr lang="en-US" dirty="0" smtClean="0"/>
          </a:p>
          <a:p>
            <a:r>
              <a:rPr lang="en-US" dirty="0" smtClean="0"/>
              <a:t> </a:t>
            </a:r>
            <a:r>
              <a:rPr lang="en-US" i="1" dirty="0"/>
              <a:t>S</a:t>
            </a:r>
            <a:r>
              <a:rPr lang="en-US" i="1" dirty="0" smtClean="0"/>
              <a:t>hared syntax account:  </a:t>
            </a:r>
            <a:r>
              <a:rPr lang="en-US" dirty="0" smtClean="0"/>
              <a:t>bilinguals re-use </a:t>
            </a:r>
            <a:r>
              <a:rPr lang="en-US" b="1" dirty="0" smtClean="0"/>
              <a:t>as</a:t>
            </a:r>
            <a:r>
              <a:rPr lang="en-US" dirty="0" smtClean="0"/>
              <a:t> much of the syntax of L1 </a:t>
            </a:r>
            <a:r>
              <a:rPr lang="en-US" b="1" dirty="0" smtClean="0"/>
              <a:t>as possible</a:t>
            </a:r>
            <a:r>
              <a:rPr lang="en-US" dirty="0" smtClean="0"/>
              <a:t> when using L2.</a:t>
            </a:r>
          </a:p>
          <a:p>
            <a:pPr lvl="1"/>
            <a:r>
              <a:rPr lang="en-US" dirty="0" smtClean="0"/>
              <a:t>ONLY when patterns in L1 and L2 match</a:t>
            </a:r>
          </a:p>
          <a:p>
            <a:pPr lvl="1"/>
            <a:r>
              <a:rPr lang="en-US" dirty="0" smtClean="0"/>
              <a:t>Syntactic </a:t>
            </a:r>
            <a:r>
              <a:rPr lang="en-US" dirty="0"/>
              <a:t>priming effects are just as large </a:t>
            </a:r>
            <a:r>
              <a:rPr lang="en-US" dirty="0" smtClean="0"/>
              <a:t>between L1 and L2 as within the </a:t>
            </a:r>
            <a:r>
              <a:rPr lang="en-US" dirty="0"/>
              <a:t>same </a:t>
            </a:r>
            <a:r>
              <a:rPr lang="en-US" dirty="0" smtClean="0"/>
              <a:t>language.</a:t>
            </a:r>
          </a:p>
          <a:p>
            <a:pPr lvl="1"/>
            <a:r>
              <a:rPr lang="en-US" dirty="0" smtClean="0"/>
              <a:t>Persist </a:t>
            </a:r>
            <a:r>
              <a:rPr lang="en-US" dirty="0"/>
              <a:t>across brief </a:t>
            </a:r>
            <a:r>
              <a:rPr lang="en-US" dirty="0" smtClean="0"/>
              <a:t>lag</a:t>
            </a:r>
          </a:p>
          <a:p>
            <a:pPr lvl="1"/>
            <a:endParaRPr lang="en-US" dirty="0" smtClean="0"/>
          </a:p>
          <a:p>
            <a:endParaRPr lang="en-US" dirty="0" smtClean="0"/>
          </a:p>
        </p:txBody>
      </p:sp>
      <p:sp>
        <p:nvSpPr>
          <p:cNvPr id="3" name="Slide Number Placeholder 2"/>
          <p:cNvSpPr>
            <a:spLocks noGrp="1"/>
          </p:cNvSpPr>
          <p:nvPr>
            <p:ph type="sldNum" sz="quarter" idx="12"/>
          </p:nvPr>
        </p:nvSpPr>
        <p:spPr/>
        <p:txBody>
          <a:bodyPr/>
          <a:lstStyle/>
          <a:p>
            <a:pPr>
              <a:defRPr/>
            </a:pPr>
            <a:fld id="{605C9E4B-1FBF-4F7A-B515-5DCB77E4014B}"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Corrections:  Beware!</a:t>
            </a:r>
            <a:endParaRPr lang="en-US" dirty="0"/>
          </a:p>
        </p:txBody>
      </p:sp>
      <p:sp>
        <p:nvSpPr>
          <p:cNvPr id="3" name="Content Placeholder 2"/>
          <p:cNvSpPr>
            <a:spLocks noGrp="1"/>
          </p:cNvSpPr>
          <p:nvPr>
            <p:ph idx="1"/>
          </p:nvPr>
        </p:nvSpPr>
        <p:spPr>
          <a:xfrm>
            <a:off x="457200" y="1219200"/>
            <a:ext cx="8229600" cy="5486400"/>
          </a:xfrm>
        </p:spPr>
        <p:txBody>
          <a:bodyPr>
            <a:normAutofit fontScale="85000" lnSpcReduction="20000"/>
          </a:bodyPr>
          <a:lstStyle/>
          <a:p>
            <a:r>
              <a:rPr lang="en-US" b="1" i="1" dirty="0" smtClean="0"/>
              <a:t>Polysemy</a:t>
            </a:r>
            <a:r>
              <a:rPr lang="en-US" i="1" dirty="0" smtClean="0"/>
              <a:t> </a:t>
            </a:r>
            <a:r>
              <a:rPr lang="en-US" dirty="0" smtClean="0"/>
              <a:t>(a little murky)</a:t>
            </a:r>
          </a:p>
          <a:p>
            <a:pPr lvl="1"/>
            <a:r>
              <a:rPr lang="en-US" i="1" dirty="0" smtClean="0"/>
              <a:t>Sam threw the ball:  ball </a:t>
            </a:r>
            <a:r>
              <a:rPr lang="en-US" dirty="0" smtClean="0"/>
              <a:t>[spherical object] and </a:t>
            </a:r>
            <a:r>
              <a:rPr lang="en-US" i="1" dirty="0" smtClean="0"/>
              <a:t>ball</a:t>
            </a:r>
            <a:r>
              <a:rPr lang="en-US" dirty="0" smtClean="0"/>
              <a:t> [fancy dancing party] are </a:t>
            </a:r>
            <a:r>
              <a:rPr lang="en-US" b="1" dirty="0" smtClean="0"/>
              <a:t>homonyms</a:t>
            </a:r>
            <a:r>
              <a:rPr lang="en-US" dirty="0" smtClean="0"/>
              <a:t>, </a:t>
            </a:r>
            <a:r>
              <a:rPr lang="en-US" b="1" dirty="0" smtClean="0"/>
              <a:t>homophones</a:t>
            </a:r>
            <a:r>
              <a:rPr lang="en-US" dirty="0" smtClean="0"/>
              <a:t>, and </a:t>
            </a:r>
            <a:r>
              <a:rPr lang="en-US" b="1" dirty="0" smtClean="0"/>
              <a:t>homographs</a:t>
            </a:r>
            <a:r>
              <a:rPr lang="en-US" dirty="0" smtClean="0"/>
              <a:t>, but not </a:t>
            </a:r>
            <a:r>
              <a:rPr lang="en-US" dirty="0" err="1" smtClean="0"/>
              <a:t>polysemes</a:t>
            </a:r>
            <a:r>
              <a:rPr lang="en-US" dirty="0" smtClean="0"/>
              <a:t> (because the meanings are not related)</a:t>
            </a:r>
          </a:p>
          <a:p>
            <a:pPr lvl="1"/>
            <a:r>
              <a:rPr lang="en-US" i="1" dirty="0" smtClean="0"/>
              <a:t>Sue and Jill were reading the same book:  </a:t>
            </a:r>
            <a:r>
              <a:rPr lang="en-US" dirty="0" smtClean="0"/>
              <a:t>I have no idea whether </a:t>
            </a:r>
            <a:r>
              <a:rPr lang="en-US" i="1" dirty="0" smtClean="0"/>
              <a:t>book</a:t>
            </a:r>
            <a:r>
              <a:rPr lang="en-US" dirty="0" smtClean="0"/>
              <a:t> is </a:t>
            </a:r>
            <a:r>
              <a:rPr lang="en-US" dirty="0" err="1" smtClean="0"/>
              <a:t>polysemous</a:t>
            </a:r>
            <a:r>
              <a:rPr lang="en-US" dirty="0" smtClean="0"/>
              <a:t> in this sentence or not.</a:t>
            </a:r>
          </a:p>
          <a:p>
            <a:pPr lvl="1"/>
            <a:r>
              <a:rPr lang="en-US" dirty="0" smtClean="0"/>
              <a:t>Bonus! </a:t>
            </a:r>
            <a:r>
              <a:rPr lang="en-US" b="1" dirty="0" err="1" smtClean="0"/>
              <a:t>Capitonyms</a:t>
            </a:r>
            <a:r>
              <a:rPr lang="en-US" dirty="0" smtClean="0"/>
              <a:t> are words that are spelled the same but mean something different if they are capitalized:  </a:t>
            </a:r>
            <a:r>
              <a:rPr lang="en-US" i="1" dirty="0" smtClean="0"/>
              <a:t>march </a:t>
            </a:r>
            <a:r>
              <a:rPr lang="en-US" dirty="0" smtClean="0"/>
              <a:t> and </a:t>
            </a:r>
            <a:r>
              <a:rPr lang="en-US" i="1" dirty="0" smtClean="0"/>
              <a:t>March.</a:t>
            </a:r>
            <a:endParaRPr lang="en-US" dirty="0" smtClean="0"/>
          </a:p>
          <a:p>
            <a:r>
              <a:rPr lang="en-US" b="1" i="1" dirty="0" smtClean="0"/>
              <a:t>Connotation</a:t>
            </a:r>
          </a:p>
          <a:p>
            <a:pPr lvl="1"/>
            <a:r>
              <a:rPr lang="en-US" dirty="0" smtClean="0"/>
              <a:t>Chris tells me that, in Philosophy, this is not quite synonymous with “sense,” as I used it in my previous lecture; it carries the additional meaning of having to do with some emotional aspect of the word.</a:t>
            </a:r>
          </a:p>
          <a:p>
            <a:pPr lvl="1"/>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4</a:t>
            </a:fld>
            <a:endParaRPr lang="en-US" dirty="0"/>
          </a:p>
        </p:txBody>
      </p:sp>
    </p:spTree>
    <p:extLst>
      <p:ext uri="{BB962C8B-B14F-4D97-AF65-F5344CB8AC3E}">
        <p14:creationId xmlns:p14="http://schemas.microsoft.com/office/powerpoint/2010/main" val="1734653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3400" y="0"/>
            <a:ext cx="8229600" cy="1143000"/>
          </a:xfrm>
        </p:spPr>
        <p:txBody>
          <a:bodyPr/>
          <a:lstStyle/>
          <a:p>
            <a:r>
              <a:rPr lang="en-US" dirty="0" smtClean="0"/>
              <a:t>“Shared” syntactic structure</a:t>
            </a:r>
          </a:p>
        </p:txBody>
      </p:sp>
      <p:sp>
        <p:nvSpPr>
          <p:cNvPr id="14339" name="Content Placeholder 2"/>
          <p:cNvSpPr>
            <a:spLocks noGrp="1"/>
          </p:cNvSpPr>
          <p:nvPr>
            <p:ph idx="1"/>
          </p:nvPr>
        </p:nvSpPr>
        <p:spPr>
          <a:xfrm>
            <a:off x="457200" y="1066800"/>
            <a:ext cx="8229600" cy="5486400"/>
          </a:xfrm>
        </p:spPr>
        <p:txBody>
          <a:bodyPr>
            <a:normAutofit lnSpcReduction="10000"/>
          </a:bodyPr>
          <a:lstStyle/>
          <a:p>
            <a:r>
              <a:rPr lang="en-US" dirty="0" smtClean="0"/>
              <a:t>Sign in a hotel in the Netherlands.</a:t>
            </a:r>
          </a:p>
          <a:p>
            <a:endParaRPr lang="en-US" dirty="0"/>
          </a:p>
          <a:p>
            <a:endParaRPr lang="en-US" dirty="0" smtClean="0"/>
          </a:p>
          <a:p>
            <a:endParaRPr lang="en-US" dirty="0"/>
          </a:p>
          <a:p>
            <a:endParaRPr lang="en-US" dirty="0" smtClean="0"/>
          </a:p>
          <a:p>
            <a:endParaRPr lang="en-US" dirty="0"/>
          </a:p>
          <a:p>
            <a:endParaRPr lang="en-US" i="1" dirty="0" smtClean="0"/>
          </a:p>
          <a:p>
            <a:r>
              <a:rPr lang="en-US" i="1" dirty="0" smtClean="0"/>
              <a:t>Have you the time?</a:t>
            </a:r>
          </a:p>
          <a:p>
            <a:r>
              <a:rPr lang="en-US" i="1" dirty="0" smtClean="0"/>
              <a:t>Here is Hani.</a:t>
            </a:r>
          </a:p>
          <a:p>
            <a:r>
              <a:rPr lang="en-US" dirty="0" smtClean="0"/>
              <a:t>Other examples?</a:t>
            </a:r>
          </a:p>
          <a:p>
            <a:pPr lvl="1"/>
            <a:endParaRPr lang="en-US" dirty="0" smtClean="0"/>
          </a:p>
          <a:p>
            <a:endParaRPr lang="en-US" dirty="0"/>
          </a:p>
          <a:p>
            <a:endParaRPr lang="en-US" dirty="0" smtClean="0"/>
          </a:p>
        </p:txBody>
      </p:sp>
      <p:pic>
        <p:nvPicPr>
          <p:cNvPr id="14340" name="Picture 4" descr="D:\Netherlands_2006\858CANON\IMG_5802.JPG"/>
          <p:cNvPicPr>
            <a:picLocks noChangeAspect="1" noChangeArrowheads="1"/>
          </p:cNvPicPr>
          <p:nvPr/>
        </p:nvPicPr>
        <p:blipFill>
          <a:blip r:embed="rId3" cstate="print"/>
          <a:srcRect/>
          <a:stretch>
            <a:fillRect/>
          </a:stretch>
        </p:blipFill>
        <p:spPr bwMode="auto">
          <a:xfrm>
            <a:off x="1904999" y="1828800"/>
            <a:ext cx="5334001" cy="279790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605C9E4B-1FBF-4F7A-B515-5DCB77E4014B}"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Language control in bilinguals</a:t>
            </a:r>
          </a:p>
        </p:txBody>
      </p:sp>
      <p:sp>
        <p:nvSpPr>
          <p:cNvPr id="17411" name="Content Placeholder 2"/>
          <p:cNvSpPr>
            <a:spLocks noGrp="1"/>
          </p:cNvSpPr>
          <p:nvPr>
            <p:ph idx="1"/>
          </p:nvPr>
        </p:nvSpPr>
        <p:spPr>
          <a:xfrm>
            <a:off x="304800" y="1600200"/>
            <a:ext cx="8077200" cy="4876800"/>
          </a:xfrm>
        </p:spPr>
        <p:txBody>
          <a:bodyPr>
            <a:normAutofit lnSpcReduction="10000"/>
          </a:bodyPr>
          <a:lstStyle/>
          <a:p>
            <a:r>
              <a:rPr lang="en-US" b="1" dirty="0"/>
              <a:t>S</a:t>
            </a:r>
            <a:r>
              <a:rPr lang="en-US" b="1" dirty="0" smtClean="0"/>
              <a:t>elective access</a:t>
            </a:r>
            <a:r>
              <a:rPr lang="en-US" i="1" dirty="0" smtClean="0"/>
              <a:t>:</a:t>
            </a:r>
            <a:r>
              <a:rPr lang="en-US" dirty="0" smtClean="0"/>
              <a:t> bilinguals can switch L1 and L2 on and off</a:t>
            </a:r>
            <a:endParaRPr lang="en-US" i="1" dirty="0" smtClean="0"/>
          </a:p>
          <a:p>
            <a:r>
              <a:rPr lang="en-US" dirty="0" smtClean="0"/>
              <a:t>Evidence against selective access</a:t>
            </a:r>
            <a:r>
              <a:rPr lang="en-US" b="1" dirty="0" smtClean="0"/>
              <a:t>:  paradoxical switch costs.</a:t>
            </a:r>
          </a:p>
          <a:p>
            <a:pPr lvl="1"/>
            <a:r>
              <a:rPr lang="en-US" sz="2400" dirty="0"/>
              <a:t>C</a:t>
            </a:r>
            <a:r>
              <a:rPr lang="en-US" sz="2400" dirty="0" smtClean="0"/>
              <a:t>hange from L2 </a:t>
            </a:r>
            <a:r>
              <a:rPr lang="en-US" sz="2400" dirty="0" smtClean="0">
                <a:sym typeface="Wingdings"/>
              </a:rPr>
              <a:t> </a:t>
            </a:r>
            <a:r>
              <a:rPr lang="en-US" sz="2400" dirty="0" smtClean="0"/>
              <a:t>L1 is costlier than switch from L1 </a:t>
            </a:r>
            <a:r>
              <a:rPr lang="en-US" sz="2400" dirty="0" smtClean="0">
                <a:sym typeface="Wingdings"/>
              </a:rPr>
              <a:t> </a:t>
            </a:r>
            <a:r>
              <a:rPr lang="en-US" sz="2400" dirty="0" smtClean="0"/>
              <a:t>L2, because…</a:t>
            </a:r>
          </a:p>
          <a:p>
            <a:pPr lvl="1"/>
            <a:r>
              <a:rPr lang="en-US" sz="2400" dirty="0" smtClean="0"/>
              <a:t>L1 is likely dominant</a:t>
            </a:r>
          </a:p>
          <a:p>
            <a:pPr lvl="1"/>
            <a:r>
              <a:rPr lang="en-US" sz="2400" dirty="0" smtClean="0"/>
              <a:t>Therefore, has to be suppressed harder</a:t>
            </a:r>
          </a:p>
          <a:p>
            <a:pPr lvl="1"/>
            <a:r>
              <a:rPr lang="en-US" sz="2400" dirty="0" smtClean="0"/>
              <a:t>Therefore harder to switch </a:t>
            </a:r>
            <a:r>
              <a:rPr lang="en-US" sz="2400" dirty="0" smtClean="0"/>
              <a:t>into</a:t>
            </a:r>
          </a:p>
          <a:p>
            <a:pPr lvl="1"/>
            <a:r>
              <a:rPr lang="en-US" sz="2400" dirty="0" smtClean="0"/>
              <a:t>(Note: SWITCHING between L1 and L2;</a:t>
            </a:r>
          </a:p>
          <a:p>
            <a:pPr marL="457200" lvl="1" indent="0">
              <a:buNone/>
            </a:pPr>
            <a:r>
              <a:rPr lang="en-US" sz="2400" dirty="0" smtClean="0"/>
              <a:t> NOT translating)</a:t>
            </a:r>
            <a:endParaRPr lang="en-US" sz="2400" dirty="0" smtClean="0"/>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6284033" y="4419600"/>
            <a:ext cx="2631367" cy="2438400"/>
          </a:xfrm>
          <a:prstGeom prst="rect">
            <a:avLst/>
          </a:prstGeom>
        </p:spPr>
      </p:pic>
      <p:sp>
        <p:nvSpPr>
          <p:cNvPr id="3" name="Slide Number Placeholder 2"/>
          <p:cNvSpPr>
            <a:spLocks noGrp="1"/>
          </p:cNvSpPr>
          <p:nvPr>
            <p:ph type="sldNum" sz="quarter" idx="12"/>
          </p:nvPr>
        </p:nvSpPr>
        <p:spPr/>
        <p:txBody>
          <a:bodyPr/>
          <a:lstStyle/>
          <a:p>
            <a:pPr>
              <a:defRPr/>
            </a:pPr>
            <a:fld id="{605C9E4B-1FBF-4F7A-B515-5DCB77E4014B}"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Bilingualism and executive </a:t>
            </a:r>
            <a:r>
              <a:rPr lang="en-US" dirty="0"/>
              <a:t>c</a:t>
            </a:r>
            <a:r>
              <a:rPr lang="en-US" dirty="0" smtClean="0"/>
              <a:t>ontrol</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smtClean="0"/>
              <a:t>Executive control: the set of skills that allows us to </a:t>
            </a:r>
            <a:r>
              <a:rPr lang="en-US" b="1" dirty="0" smtClean="0"/>
              <a:t>manage</a:t>
            </a:r>
            <a:r>
              <a:rPr lang="en-US" dirty="0" smtClean="0"/>
              <a:t> our thought </a:t>
            </a:r>
            <a:r>
              <a:rPr lang="en-US" dirty="0" smtClean="0"/>
              <a:t>processes and behavior </a:t>
            </a:r>
            <a:r>
              <a:rPr lang="en-US" dirty="0" smtClean="0"/>
              <a:t>effectively</a:t>
            </a:r>
          </a:p>
          <a:p>
            <a:pPr fontAlgn="auto">
              <a:spcAft>
                <a:spcPts val="0"/>
              </a:spcAft>
              <a:buFont typeface="Arial" pitchFamily="34" charset="0"/>
              <a:buChar char="•"/>
              <a:defRPr/>
            </a:pPr>
            <a:r>
              <a:rPr lang="en-US" dirty="0" smtClean="0"/>
              <a:t>Bilinguals have superior executive control</a:t>
            </a:r>
          </a:p>
          <a:p>
            <a:pPr lvl="1" fontAlgn="auto">
              <a:spcAft>
                <a:spcPts val="0"/>
              </a:spcAft>
              <a:buFont typeface="Arial" pitchFamily="34" charset="0"/>
              <a:buChar char="•"/>
              <a:defRPr/>
            </a:pPr>
            <a:r>
              <a:rPr lang="en-US" dirty="0" smtClean="0"/>
              <a:t>More practice</a:t>
            </a:r>
          </a:p>
          <a:p>
            <a:pPr fontAlgn="auto">
              <a:spcAft>
                <a:spcPts val="0"/>
              </a:spcAft>
              <a:buFont typeface="Arial" pitchFamily="34" charset="0"/>
              <a:buChar char="•"/>
              <a:defRPr/>
            </a:pPr>
            <a:r>
              <a:rPr lang="en-US" dirty="0" smtClean="0"/>
              <a:t>Bilinguals outperform monolinguals in tasks that require an individual to ignore task-irrelevant information</a:t>
            </a:r>
          </a:p>
          <a:p>
            <a:pPr lvl="1" fontAlgn="auto">
              <a:spcAft>
                <a:spcPts val="0"/>
              </a:spcAft>
              <a:buFont typeface="Arial" pitchFamily="34" charset="0"/>
              <a:buChar char="–"/>
              <a:defRPr/>
            </a:pPr>
            <a:r>
              <a:rPr lang="en-US" dirty="0" smtClean="0"/>
              <a:t>interference suppression</a:t>
            </a:r>
          </a:p>
          <a:p>
            <a:pPr lvl="1" fontAlgn="auto">
              <a:spcAft>
                <a:spcPts val="0"/>
              </a:spcAft>
              <a:buFont typeface="Arial" pitchFamily="34" charset="0"/>
              <a:buChar char="–"/>
              <a:defRPr/>
            </a:pPr>
            <a:r>
              <a:rPr lang="en-US" dirty="0" smtClean="0"/>
              <a:t>response inhibition</a:t>
            </a:r>
          </a:p>
        </p:txBody>
      </p:sp>
      <p:sp>
        <p:nvSpPr>
          <p:cNvPr id="2" name="Slide Number Placeholder 1"/>
          <p:cNvSpPr>
            <a:spLocks noGrp="1"/>
          </p:cNvSpPr>
          <p:nvPr>
            <p:ph type="sldNum" sz="quarter" idx="12"/>
          </p:nvPr>
        </p:nvSpPr>
        <p:spPr/>
        <p:txBody>
          <a:bodyPr/>
          <a:lstStyle/>
          <a:p>
            <a:pPr>
              <a:defRPr/>
            </a:pPr>
            <a:fld id="{605C9E4B-1FBF-4F7A-B515-5DCB77E4014B}"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33691"/>
            <a:ext cx="8229600" cy="1143000"/>
          </a:xfrm>
        </p:spPr>
        <p:txBody>
          <a:bodyPr/>
          <a:lstStyle/>
          <a:p>
            <a:r>
              <a:rPr lang="en-US" dirty="0" smtClean="0"/>
              <a:t>Bilingualism and executive </a:t>
            </a:r>
            <a:r>
              <a:rPr lang="en-US" dirty="0"/>
              <a:t>c</a:t>
            </a:r>
            <a:r>
              <a:rPr lang="en-US" dirty="0" smtClean="0"/>
              <a:t>ontrol</a:t>
            </a:r>
          </a:p>
        </p:txBody>
      </p:sp>
      <p:sp>
        <p:nvSpPr>
          <p:cNvPr id="21507" name="Content Placeholder 2"/>
          <p:cNvSpPr>
            <a:spLocks noGrp="1"/>
          </p:cNvSpPr>
          <p:nvPr>
            <p:ph idx="1"/>
          </p:nvPr>
        </p:nvSpPr>
        <p:spPr>
          <a:xfrm>
            <a:off x="457200" y="1219200"/>
            <a:ext cx="8229600" cy="5638800"/>
          </a:xfrm>
        </p:spPr>
        <p:txBody>
          <a:bodyPr>
            <a:normAutofit fontScale="92500" lnSpcReduction="10000"/>
          </a:bodyPr>
          <a:lstStyle/>
          <a:p>
            <a:r>
              <a:rPr lang="en-US" dirty="0"/>
              <a:t>Bilinguals do better than monolinguals </a:t>
            </a:r>
            <a:r>
              <a:rPr lang="en-US" dirty="0" smtClean="0"/>
              <a:t>on</a:t>
            </a:r>
          </a:p>
          <a:p>
            <a:pPr marL="0" indent="0">
              <a:buNone/>
            </a:pPr>
            <a:r>
              <a:rPr lang="en-US" dirty="0" smtClean="0"/>
              <a:t>                  </a:t>
            </a:r>
            <a:r>
              <a:rPr lang="en-US" b="1" dirty="0" smtClean="0"/>
              <a:t>ANT</a:t>
            </a:r>
            <a:r>
              <a:rPr lang="en-US" dirty="0" smtClean="0"/>
              <a:t>                 and               </a:t>
            </a:r>
            <a:r>
              <a:rPr lang="en-US" b="1" dirty="0"/>
              <a:t>Simon</a:t>
            </a:r>
            <a:r>
              <a:rPr lang="en-US" dirty="0"/>
              <a:t> </a:t>
            </a:r>
            <a:r>
              <a:rPr lang="en-US" dirty="0" smtClean="0"/>
              <a:t>tasks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smtClean="0"/>
          </a:p>
          <a:p>
            <a:r>
              <a:rPr lang="en-US" dirty="0" smtClean="0"/>
              <a:t>Better on congruent tasks</a:t>
            </a:r>
          </a:p>
          <a:p>
            <a:r>
              <a:rPr lang="en-US" dirty="0" smtClean="0"/>
              <a:t>Much better on incongruent tasks</a:t>
            </a:r>
            <a:endParaRPr lang="en-US" dirty="0"/>
          </a:p>
          <a:p>
            <a:endParaRPr lang="en-US" dirty="0" smtClean="0"/>
          </a:p>
          <a:p>
            <a:endParaRPr lang="en-US" dirty="0"/>
          </a:p>
          <a:p>
            <a:endParaRPr lang="en-US" dirty="0" smtClean="0"/>
          </a:p>
          <a:p>
            <a:endParaRPr lang="en-US" dirty="0" smtClean="0"/>
          </a:p>
          <a:p>
            <a:pPr lvl="1"/>
            <a:endParaRPr lang="en-US" dirty="0" smtClean="0"/>
          </a:p>
        </p:txBody>
      </p:sp>
      <p:sp>
        <p:nvSpPr>
          <p:cNvPr id="2" name="Slide Number Placeholder 1"/>
          <p:cNvSpPr>
            <a:spLocks noGrp="1"/>
          </p:cNvSpPr>
          <p:nvPr>
            <p:ph type="sldNum" sz="quarter" idx="12"/>
          </p:nvPr>
        </p:nvSpPr>
        <p:spPr/>
        <p:txBody>
          <a:bodyPr/>
          <a:lstStyle/>
          <a:p>
            <a:pPr>
              <a:defRPr/>
            </a:pPr>
            <a:fld id="{605C9E4B-1FBF-4F7A-B515-5DCB77E4014B}" type="slidenum">
              <a:rPr lang="en-US" smtClean="0"/>
              <a:pPr>
                <a:defRPr/>
              </a:pPr>
              <a:t>43</a:t>
            </a:fld>
            <a:endParaRPr lang="en-US" dirty="0"/>
          </a:p>
        </p:txBody>
      </p:sp>
      <p:sp>
        <p:nvSpPr>
          <p:cNvPr id="3" name="Rectangle 2"/>
          <p:cNvSpPr/>
          <p:nvPr/>
        </p:nvSpPr>
        <p:spPr>
          <a:xfrm>
            <a:off x="381000" y="2514600"/>
            <a:ext cx="1981200" cy="1905000"/>
          </a:xfrm>
          <a:prstGeom prst="rect">
            <a:avLst/>
          </a:prstGeom>
          <a:solidFill>
            <a:schemeClr val="tx2">
              <a:lumMod val="20000"/>
              <a:lumOff val="80000"/>
            </a:schemeClr>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724400" y="2514600"/>
            <a:ext cx="2057400" cy="1905000"/>
          </a:xfrm>
          <a:prstGeom prst="rect">
            <a:avLst/>
          </a:prstGeom>
          <a:solidFill>
            <a:schemeClr val="tx2">
              <a:lumMod val="20000"/>
              <a:lumOff val="80000"/>
            </a:schemeClr>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1371600" y="28956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33400" y="30480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1600200" y="35814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838200" y="37338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447800" y="40386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33400" y="41910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143000" y="3276600"/>
            <a:ext cx="533400"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Isosceles Triangle 7"/>
          <p:cNvSpPr/>
          <p:nvPr/>
        </p:nvSpPr>
        <p:spPr>
          <a:xfrm>
            <a:off x="4953000" y="3200400"/>
            <a:ext cx="457200" cy="609600"/>
          </a:xfrm>
          <a:prstGeom prst="triangle">
            <a:avLst/>
          </a:prstGeom>
          <a:solidFill>
            <a:srgbClr val="4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876800" y="4572001"/>
            <a:ext cx="3886200" cy="369332"/>
          </a:xfrm>
          <a:prstGeom prst="rect">
            <a:avLst/>
          </a:prstGeom>
          <a:noFill/>
        </p:spPr>
        <p:txBody>
          <a:bodyPr wrap="square" rtlCol="0">
            <a:spAutoFit/>
          </a:bodyPr>
          <a:lstStyle/>
          <a:p>
            <a:r>
              <a:rPr lang="en-US" dirty="0" smtClean="0"/>
              <a:t>Press left button for green objects</a:t>
            </a:r>
            <a:endParaRPr lang="en-US" dirty="0"/>
          </a:p>
        </p:txBody>
      </p:sp>
      <p:sp>
        <p:nvSpPr>
          <p:cNvPr id="26" name="Rectangle 25"/>
          <p:cNvSpPr/>
          <p:nvPr/>
        </p:nvSpPr>
        <p:spPr>
          <a:xfrm>
            <a:off x="2438400" y="2514600"/>
            <a:ext cx="1981200" cy="1905000"/>
          </a:xfrm>
          <a:prstGeom prst="rect">
            <a:avLst/>
          </a:prstGeom>
          <a:solidFill>
            <a:schemeClr val="tx2">
              <a:lumMod val="20000"/>
              <a:lumOff val="80000"/>
            </a:schemeClr>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3429000" y="28956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2590800" y="30480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3657600" y="35814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895600" y="37338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505200" y="40386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590800" y="4191000"/>
            <a:ext cx="533400"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3124200" y="3276600"/>
            <a:ext cx="533400"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6934200" y="2514600"/>
            <a:ext cx="2057400" cy="1905000"/>
          </a:xfrm>
          <a:prstGeom prst="rect">
            <a:avLst/>
          </a:prstGeom>
          <a:solidFill>
            <a:schemeClr val="tx2">
              <a:lumMod val="20000"/>
              <a:lumOff val="80000"/>
            </a:schemeClr>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Isosceles Triangle 35"/>
          <p:cNvSpPr/>
          <p:nvPr/>
        </p:nvSpPr>
        <p:spPr>
          <a:xfrm>
            <a:off x="8229600" y="3276600"/>
            <a:ext cx="457200" cy="609600"/>
          </a:xfrm>
          <a:prstGeom prst="triangle">
            <a:avLst/>
          </a:prstGeom>
          <a:solidFill>
            <a:srgbClr val="4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533400" y="5100935"/>
            <a:ext cx="1621959" cy="461665"/>
          </a:xfrm>
          <a:prstGeom prst="rect">
            <a:avLst/>
          </a:prstGeom>
          <a:noFill/>
        </p:spPr>
        <p:txBody>
          <a:bodyPr wrap="none" rtlCol="0">
            <a:spAutoFit/>
          </a:bodyPr>
          <a:lstStyle/>
          <a:p>
            <a:r>
              <a:rPr lang="en-US" sz="2400" dirty="0" smtClean="0"/>
              <a:t>Congruent</a:t>
            </a:r>
            <a:endParaRPr lang="en-US" sz="2400" dirty="0"/>
          </a:p>
        </p:txBody>
      </p:sp>
      <p:sp>
        <p:nvSpPr>
          <p:cNvPr id="38" name="TextBox 37"/>
          <p:cNvSpPr txBox="1"/>
          <p:nvPr/>
        </p:nvSpPr>
        <p:spPr>
          <a:xfrm>
            <a:off x="2514600" y="5100935"/>
            <a:ext cx="1813317" cy="461665"/>
          </a:xfrm>
          <a:prstGeom prst="rect">
            <a:avLst/>
          </a:prstGeom>
          <a:noFill/>
        </p:spPr>
        <p:txBody>
          <a:bodyPr wrap="none" rtlCol="0">
            <a:spAutoFit/>
          </a:bodyPr>
          <a:lstStyle/>
          <a:p>
            <a:r>
              <a:rPr lang="en-US" sz="2400" dirty="0" smtClean="0"/>
              <a:t>Incongruent</a:t>
            </a:r>
            <a:endParaRPr lang="en-US" sz="2400" dirty="0"/>
          </a:p>
        </p:txBody>
      </p:sp>
      <p:sp>
        <p:nvSpPr>
          <p:cNvPr id="39" name="TextBox 38"/>
          <p:cNvSpPr txBox="1"/>
          <p:nvPr/>
        </p:nvSpPr>
        <p:spPr>
          <a:xfrm>
            <a:off x="4953000" y="5105400"/>
            <a:ext cx="1621959" cy="461665"/>
          </a:xfrm>
          <a:prstGeom prst="rect">
            <a:avLst/>
          </a:prstGeom>
          <a:noFill/>
        </p:spPr>
        <p:txBody>
          <a:bodyPr wrap="none" rtlCol="0">
            <a:spAutoFit/>
          </a:bodyPr>
          <a:lstStyle/>
          <a:p>
            <a:r>
              <a:rPr lang="en-US" sz="2400" dirty="0" smtClean="0"/>
              <a:t>Congruent</a:t>
            </a:r>
            <a:endParaRPr lang="en-US" sz="2400" dirty="0"/>
          </a:p>
        </p:txBody>
      </p:sp>
      <p:sp>
        <p:nvSpPr>
          <p:cNvPr id="40" name="TextBox 39"/>
          <p:cNvSpPr txBox="1"/>
          <p:nvPr/>
        </p:nvSpPr>
        <p:spPr>
          <a:xfrm>
            <a:off x="7086600" y="5105400"/>
            <a:ext cx="1813317" cy="461665"/>
          </a:xfrm>
          <a:prstGeom prst="rect">
            <a:avLst/>
          </a:prstGeom>
          <a:noFill/>
        </p:spPr>
        <p:txBody>
          <a:bodyPr wrap="none" rtlCol="0">
            <a:spAutoFit/>
          </a:bodyPr>
          <a:lstStyle/>
          <a:p>
            <a:r>
              <a:rPr lang="en-US" sz="2400" dirty="0" smtClean="0"/>
              <a:t>Incongruent</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D63B95D-D924-43CD-9E11-459B3CC00533}" type="slidenum">
              <a:rPr lang="en-US" smtClean="0"/>
              <a:pPr>
                <a:defRPr/>
              </a:pPr>
              <a:t>44</a:t>
            </a:fld>
            <a:endParaRPr lang="en-US" dirty="0"/>
          </a:p>
        </p:txBody>
      </p:sp>
      <p:sp>
        <p:nvSpPr>
          <p:cNvPr id="3" name="Title 1"/>
          <p:cNvSpPr txBox="1">
            <a:spLocks/>
          </p:cNvSpPr>
          <p:nvPr/>
        </p:nvSpPr>
        <p:spPr>
          <a:xfrm>
            <a:off x="609600" y="0"/>
            <a:ext cx="8229600" cy="1143000"/>
          </a:xfrm>
          <a:prstGeom prst="rect">
            <a:avLst/>
          </a:prstGeom>
        </p:spPr>
        <p:txBody>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Goals</a:t>
            </a:r>
          </a:p>
        </p:txBody>
      </p:sp>
      <p:sp>
        <p:nvSpPr>
          <p:cNvPr id="4" name="Content Placeholder 2"/>
          <p:cNvSpPr txBox="1">
            <a:spLocks/>
          </p:cNvSpPr>
          <p:nvPr/>
        </p:nvSpPr>
        <p:spPr>
          <a:xfrm>
            <a:off x="609600" y="990600"/>
            <a:ext cx="8229600" cy="5562600"/>
          </a:xfrm>
          <a:prstGeom prst="rect">
            <a:avLst/>
          </a:prstGeom>
        </p:spPr>
        <p:txBody>
          <a:bodyPr>
            <a:normAutofit fontScale="92500"/>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bilingual speaker’s two languages compete</a:t>
            </a:r>
          </a:p>
          <a:p>
            <a:r>
              <a:rPr lang="en-US" dirty="0" smtClean="0"/>
              <a:t>Language processing in bilinguals is a complex interplay of competition, access and suppression</a:t>
            </a:r>
          </a:p>
          <a:p>
            <a:pPr lvl="1"/>
            <a:r>
              <a:rPr lang="en-US" dirty="0" smtClean="0"/>
              <a:t>Involving both phonology and semantics</a:t>
            </a:r>
          </a:p>
          <a:p>
            <a:r>
              <a:rPr lang="en-US" dirty="0" smtClean="0"/>
              <a:t>Bilinguals may have superior executive control</a:t>
            </a:r>
          </a:p>
          <a:p>
            <a:r>
              <a:rPr lang="en-US" dirty="0" smtClean="0"/>
              <a:t>Different methods for learning a second language are appropriate for different learners</a:t>
            </a:r>
          </a:p>
          <a:p>
            <a:r>
              <a:rPr lang="en-US" dirty="0" smtClean="0"/>
              <a:t>We are just beginning to learn about the neural basis of bilingualism</a:t>
            </a:r>
          </a:p>
          <a:p>
            <a:r>
              <a:rPr lang="en-US" dirty="0" smtClean="0"/>
              <a:t>And…?</a:t>
            </a:r>
          </a:p>
        </p:txBody>
      </p:sp>
      <p:sp>
        <p:nvSpPr>
          <p:cNvPr id="5" name="Slide Number Placeholder 1"/>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05C9E4B-1FBF-4F7A-B515-5DCB77E4014B}" type="slidenum">
              <a:rPr lang="en-US" smtClean="0"/>
              <a:pPr>
                <a:defRPr/>
              </a:pPr>
              <a:t>44</a:t>
            </a:fld>
            <a:endParaRPr lang="en-US" dirty="0"/>
          </a:p>
        </p:txBody>
      </p:sp>
    </p:spTree>
    <p:extLst>
      <p:ext uri="{BB962C8B-B14F-4D97-AF65-F5344CB8AC3E}">
        <p14:creationId xmlns:p14="http://schemas.microsoft.com/office/powerpoint/2010/main" val="2053424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724400" y="3773556"/>
            <a:ext cx="4178300" cy="2906643"/>
          </a:xfrm>
          <a:prstGeom prst="rect">
            <a:avLst/>
          </a:prstGeom>
        </p:spPr>
      </p:pic>
      <p:sp>
        <p:nvSpPr>
          <p:cNvPr id="2" name="Title 1"/>
          <p:cNvSpPr>
            <a:spLocks noGrp="1"/>
          </p:cNvSpPr>
          <p:nvPr>
            <p:ph type="title"/>
          </p:nvPr>
        </p:nvSpPr>
        <p:spPr>
          <a:xfrm>
            <a:off x="381000" y="228600"/>
            <a:ext cx="8229600" cy="1143000"/>
          </a:xfrm>
        </p:spPr>
        <p:txBody>
          <a:bodyPr/>
          <a:lstStyle/>
          <a:p>
            <a:r>
              <a:rPr lang="en-US" dirty="0" smtClean="0"/>
              <a:t>Are bilinguals just cognitively better?</a:t>
            </a:r>
            <a:endParaRPr lang="en-US" dirty="0"/>
          </a:p>
        </p:txBody>
      </p:sp>
      <p:sp>
        <p:nvSpPr>
          <p:cNvPr id="3" name="Content Placeholder 2"/>
          <p:cNvSpPr>
            <a:spLocks noGrp="1"/>
          </p:cNvSpPr>
          <p:nvPr>
            <p:ph idx="1"/>
          </p:nvPr>
        </p:nvSpPr>
        <p:spPr>
          <a:xfrm>
            <a:off x="304800" y="1219200"/>
            <a:ext cx="8229600" cy="4906963"/>
          </a:xfrm>
        </p:spPr>
        <p:txBody>
          <a:bodyPr/>
          <a:lstStyle/>
          <a:p>
            <a:r>
              <a:rPr lang="en-US" dirty="0" smtClean="0"/>
              <a:t>No</a:t>
            </a:r>
            <a:endParaRPr lang="en-US" dirty="0"/>
          </a:p>
          <a:p>
            <a:pPr lvl="1"/>
            <a:r>
              <a:rPr lang="en-US" dirty="0" smtClean="0"/>
              <a:t>Some phonological tasks are easier for bilinguals; some easier for monolinguals; some the same </a:t>
            </a:r>
            <a:endParaRPr lang="en-US" dirty="0"/>
          </a:p>
          <a:p>
            <a:pPr lvl="1"/>
            <a:r>
              <a:rPr lang="en-US" dirty="0" smtClean="0"/>
              <a:t>Bimodal </a:t>
            </a:r>
            <a:r>
              <a:rPr lang="en-US" dirty="0"/>
              <a:t>bilinguals resemble monolinguals on executive control </a:t>
            </a:r>
            <a:r>
              <a:rPr lang="en-US" dirty="0" smtClean="0"/>
              <a:t>tasks</a:t>
            </a:r>
          </a:p>
          <a:p>
            <a:pPr lvl="2"/>
            <a:r>
              <a:rPr lang="en-US" dirty="0" smtClean="0"/>
              <a:t>Don’t have to suppress </a:t>
            </a:r>
          </a:p>
          <a:p>
            <a:pPr marL="914400" lvl="2" indent="0">
              <a:buNone/>
            </a:pPr>
            <a:r>
              <a:rPr lang="en-US" dirty="0" smtClean="0"/>
              <a:t>sign while speaking English?</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45</a:t>
            </a:fld>
            <a:endParaRPr lang="en-US" dirty="0"/>
          </a:p>
        </p:txBody>
      </p:sp>
    </p:spTree>
    <p:extLst>
      <p:ext uri="{BB962C8B-B14F-4D97-AF65-F5344CB8AC3E}">
        <p14:creationId xmlns:p14="http://schemas.microsoft.com/office/powerpoint/2010/main" val="3352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Translation</a:t>
            </a:r>
            <a:endParaRPr lang="en-US" i="1" dirty="0"/>
          </a:p>
        </p:txBody>
      </p:sp>
      <p:sp>
        <p:nvSpPr>
          <p:cNvPr id="3" name="Content Placeholder 2"/>
          <p:cNvSpPr>
            <a:spLocks noGrp="1"/>
          </p:cNvSpPr>
          <p:nvPr>
            <p:ph idx="1"/>
          </p:nvPr>
        </p:nvSpPr>
        <p:spPr/>
        <p:txBody>
          <a:bodyPr/>
          <a:lstStyle/>
          <a:p>
            <a:r>
              <a:rPr lang="en-US" dirty="0" smtClean="0"/>
              <a:t>“Carry across,” presumably meaning</a:t>
            </a:r>
          </a:p>
          <a:p>
            <a:r>
              <a:rPr lang="en-US" dirty="0" smtClean="0"/>
              <a:t>“A written or spoken </a:t>
            </a:r>
            <a:r>
              <a:rPr lang="en-US" b="1" dirty="0" smtClean="0"/>
              <a:t>rendering</a:t>
            </a:r>
            <a:r>
              <a:rPr lang="en-US" dirty="0" smtClean="0"/>
              <a:t> of the meaning of a word, speech, book or other text in another language.”</a:t>
            </a:r>
            <a:endParaRPr lang="en-US" dirty="0"/>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5</a:t>
            </a:fld>
            <a:endParaRPr lang="en-US" dirty="0"/>
          </a:p>
        </p:txBody>
      </p:sp>
      <p:pic>
        <p:nvPicPr>
          <p:cNvPr id="5" name="Picture 4"/>
          <p:cNvPicPr>
            <a:picLocks noChangeAspect="1"/>
          </p:cNvPicPr>
          <p:nvPr/>
        </p:nvPicPr>
        <p:blipFill>
          <a:blip r:embed="rId3"/>
          <a:stretch>
            <a:fillRect/>
          </a:stretch>
        </p:blipFill>
        <p:spPr>
          <a:xfrm>
            <a:off x="3724071" y="3124200"/>
            <a:ext cx="5140529" cy="3410892"/>
          </a:xfrm>
          <a:prstGeom prst="rect">
            <a:avLst/>
          </a:prstGeom>
        </p:spPr>
      </p:pic>
    </p:spTree>
    <p:extLst>
      <p:ext uri="{BB962C8B-B14F-4D97-AF65-F5344CB8AC3E}">
        <p14:creationId xmlns:p14="http://schemas.microsoft.com/office/powerpoint/2010/main" val="291411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a:t>
            </a:r>
            <a:endParaRPr lang="en-US" dirty="0"/>
          </a:p>
        </p:txBody>
      </p:sp>
      <p:sp>
        <p:nvSpPr>
          <p:cNvPr id="3" name="Content Placeholder 2"/>
          <p:cNvSpPr>
            <a:spLocks noGrp="1"/>
          </p:cNvSpPr>
          <p:nvPr>
            <p:ph idx="1"/>
          </p:nvPr>
        </p:nvSpPr>
        <p:spPr/>
        <p:txBody>
          <a:bodyPr/>
          <a:lstStyle/>
          <a:p>
            <a:r>
              <a:rPr lang="en-US" dirty="0" smtClean="0">
                <a:solidFill>
                  <a:srgbClr val="7F7F7F"/>
                </a:solidFill>
              </a:rPr>
              <a:t>“Carry across,” presumably meaning</a:t>
            </a:r>
          </a:p>
          <a:p>
            <a:r>
              <a:rPr lang="en-US" dirty="0" smtClean="0">
                <a:solidFill>
                  <a:srgbClr val="7F7F7F"/>
                </a:solidFill>
              </a:rPr>
              <a:t>“A written or spoken </a:t>
            </a:r>
            <a:r>
              <a:rPr lang="en-US" b="1" dirty="0" smtClean="0">
                <a:solidFill>
                  <a:srgbClr val="7F7F7F"/>
                </a:solidFill>
              </a:rPr>
              <a:t>rendering</a:t>
            </a:r>
            <a:r>
              <a:rPr lang="en-US" dirty="0" smtClean="0">
                <a:solidFill>
                  <a:srgbClr val="7F7F7F"/>
                </a:solidFill>
              </a:rPr>
              <a:t> of the meaning of a word, speech, book or other text in another language.”</a:t>
            </a:r>
            <a:endParaRPr lang="en-US" dirty="0">
              <a:solidFill>
                <a:srgbClr val="7F7F7F"/>
              </a:solidFill>
            </a:endParaRPr>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6</a:t>
            </a:fld>
            <a:endParaRPr lang="en-US" dirty="0"/>
          </a:p>
        </p:txBody>
      </p:sp>
      <p:sp>
        <p:nvSpPr>
          <p:cNvPr id="7" name="TextBox 6"/>
          <p:cNvSpPr txBox="1"/>
          <p:nvPr/>
        </p:nvSpPr>
        <p:spPr>
          <a:xfrm>
            <a:off x="6248400" y="228600"/>
            <a:ext cx="2819400" cy="1202267"/>
          </a:xfrm>
          <a:prstGeom prst="rect">
            <a:avLst/>
          </a:prstGeom>
          <a:noFill/>
          <a:ln w="38100" cmpd="sng">
            <a:solidFill>
              <a:srgbClr val="008000"/>
            </a:solidFill>
          </a:ln>
        </p:spPr>
        <p:txBody>
          <a:bodyPr wrap="square" rtlCol="0">
            <a:spAutoFit/>
          </a:bodyPr>
          <a:lstStyle/>
          <a:p>
            <a:r>
              <a:rPr lang="en-US" i="1" dirty="0" err="1" smtClean="0">
                <a:latin typeface="American Typewriter"/>
                <a:cs typeface="American Typewriter"/>
              </a:rPr>
              <a:t>Fernweh</a:t>
            </a:r>
            <a:r>
              <a:rPr lang="en-US" dirty="0" smtClean="0">
                <a:latin typeface="American Typewriter"/>
                <a:cs typeface="American Typewriter"/>
              </a:rPr>
              <a:t> (German) “feeling homesick for a place you have never been to”</a:t>
            </a:r>
            <a:endParaRPr lang="en-US" dirty="0">
              <a:latin typeface="American Typewriter"/>
              <a:cs typeface="American Typewriter"/>
            </a:endParaRPr>
          </a:p>
        </p:txBody>
      </p:sp>
      <p:sp>
        <p:nvSpPr>
          <p:cNvPr id="8" name="TextBox 7"/>
          <p:cNvSpPr txBox="1"/>
          <p:nvPr/>
        </p:nvSpPr>
        <p:spPr>
          <a:xfrm>
            <a:off x="304800" y="3886200"/>
            <a:ext cx="3454400" cy="923330"/>
          </a:xfrm>
          <a:prstGeom prst="rect">
            <a:avLst/>
          </a:prstGeom>
          <a:noFill/>
          <a:ln w="38100" cmpd="sng">
            <a:solidFill>
              <a:srgbClr val="FF0000"/>
            </a:solidFill>
          </a:ln>
        </p:spPr>
        <p:txBody>
          <a:bodyPr wrap="square" rtlCol="0">
            <a:spAutoFit/>
          </a:bodyPr>
          <a:lstStyle/>
          <a:p>
            <a:r>
              <a:rPr lang="en-US" i="1" dirty="0" err="1" smtClean="0">
                <a:latin typeface="Century Gothic"/>
                <a:cs typeface="Century Gothic"/>
              </a:rPr>
              <a:t>Papakata</a:t>
            </a:r>
            <a:r>
              <a:rPr lang="en-US" dirty="0" smtClean="0">
                <a:latin typeface="Century Gothic"/>
                <a:cs typeface="Century Gothic"/>
              </a:rPr>
              <a:t> (Cook Islands Maori) “having one leg shorter than the other”</a:t>
            </a:r>
            <a:endParaRPr lang="en-US" dirty="0">
              <a:latin typeface="Century Gothic"/>
              <a:cs typeface="Century Gothic"/>
            </a:endParaRPr>
          </a:p>
        </p:txBody>
      </p:sp>
      <p:sp>
        <p:nvSpPr>
          <p:cNvPr id="9" name="TextBox 8"/>
          <p:cNvSpPr txBox="1"/>
          <p:nvPr/>
        </p:nvSpPr>
        <p:spPr>
          <a:xfrm>
            <a:off x="381000" y="228600"/>
            <a:ext cx="2286000" cy="1200329"/>
          </a:xfrm>
          <a:prstGeom prst="rect">
            <a:avLst/>
          </a:prstGeom>
          <a:noFill/>
          <a:ln w="38100" cmpd="sng">
            <a:solidFill>
              <a:srgbClr val="0000FF"/>
            </a:solidFill>
          </a:ln>
        </p:spPr>
        <p:txBody>
          <a:bodyPr wrap="square" rtlCol="0">
            <a:spAutoFit/>
          </a:bodyPr>
          <a:lstStyle/>
          <a:p>
            <a:r>
              <a:rPr lang="en-US" i="1" dirty="0" err="1" smtClean="0">
                <a:latin typeface="Apple Casual"/>
                <a:cs typeface="Apple Casual"/>
              </a:rPr>
              <a:t>Ikstuarpok</a:t>
            </a:r>
            <a:r>
              <a:rPr lang="en-US" dirty="0" smtClean="0">
                <a:latin typeface="Apple Casual"/>
                <a:cs typeface="Apple Casual"/>
              </a:rPr>
              <a:t> (Inuit) “the frustration of waiting for someone to show up” </a:t>
            </a:r>
            <a:endParaRPr lang="en-US" dirty="0">
              <a:latin typeface="Apple Casual"/>
              <a:cs typeface="Apple Casual"/>
            </a:endParaRPr>
          </a:p>
        </p:txBody>
      </p:sp>
      <p:sp>
        <p:nvSpPr>
          <p:cNvPr id="10" name="TextBox 9"/>
          <p:cNvSpPr txBox="1"/>
          <p:nvPr/>
        </p:nvSpPr>
        <p:spPr>
          <a:xfrm>
            <a:off x="5926667" y="3276600"/>
            <a:ext cx="3141133" cy="1754327"/>
          </a:xfrm>
          <a:prstGeom prst="rect">
            <a:avLst/>
          </a:prstGeom>
          <a:noFill/>
          <a:ln w="38100" cmpd="sng">
            <a:solidFill>
              <a:srgbClr val="660066"/>
            </a:solidFill>
          </a:ln>
        </p:spPr>
        <p:txBody>
          <a:bodyPr wrap="square" rtlCol="0">
            <a:spAutoFit/>
          </a:bodyPr>
          <a:lstStyle/>
          <a:p>
            <a:r>
              <a:rPr lang="en-US" i="1" dirty="0" err="1" smtClean="0">
                <a:latin typeface="Bank Gothic"/>
                <a:cs typeface="Bank Gothic"/>
              </a:rPr>
              <a:t>Tingo</a:t>
            </a:r>
            <a:r>
              <a:rPr lang="en-US" i="1" dirty="0" smtClean="0">
                <a:latin typeface="Bank Gothic"/>
                <a:cs typeface="Bank Gothic"/>
              </a:rPr>
              <a:t> </a:t>
            </a:r>
            <a:r>
              <a:rPr lang="en-US" dirty="0" smtClean="0">
                <a:latin typeface="Bank Gothic"/>
                <a:cs typeface="Bank Gothic"/>
              </a:rPr>
              <a:t>(</a:t>
            </a:r>
            <a:r>
              <a:rPr lang="en-US" dirty="0" err="1" smtClean="0">
                <a:latin typeface="Bank Gothic"/>
                <a:cs typeface="Bank Gothic"/>
              </a:rPr>
              <a:t>Pascuense</a:t>
            </a:r>
            <a:r>
              <a:rPr lang="en-US" dirty="0" smtClean="0">
                <a:latin typeface="Bank Gothic"/>
                <a:cs typeface="Bank Gothic"/>
              </a:rPr>
              <a:t>) “to gradually steal all the possessions out of a neighbor’s house by borrowing and not returning”</a:t>
            </a:r>
            <a:endParaRPr lang="en-US" i="1" dirty="0">
              <a:latin typeface="Bank Gothic"/>
              <a:cs typeface="Bank Gothic"/>
            </a:endParaRPr>
          </a:p>
        </p:txBody>
      </p:sp>
      <p:sp>
        <p:nvSpPr>
          <p:cNvPr id="11" name="TextBox 10"/>
          <p:cNvSpPr txBox="1"/>
          <p:nvPr/>
        </p:nvSpPr>
        <p:spPr>
          <a:xfrm>
            <a:off x="5063066" y="5458361"/>
            <a:ext cx="4004734" cy="1323439"/>
          </a:xfrm>
          <a:prstGeom prst="rect">
            <a:avLst/>
          </a:prstGeom>
          <a:noFill/>
          <a:ln w="38100" cmpd="sng">
            <a:solidFill>
              <a:schemeClr val="accent6">
                <a:lumMod val="75000"/>
              </a:schemeClr>
            </a:solidFill>
          </a:ln>
        </p:spPr>
        <p:txBody>
          <a:bodyPr wrap="square" rtlCol="0">
            <a:spAutoFit/>
          </a:bodyPr>
          <a:lstStyle/>
          <a:p>
            <a:r>
              <a:rPr lang="en-US" sz="1600" dirty="0" err="1" smtClean="0">
                <a:latin typeface="Chalkduster"/>
                <a:cs typeface="Chalkduster"/>
              </a:rPr>
              <a:t>Tsundoku</a:t>
            </a:r>
            <a:r>
              <a:rPr lang="en-US" sz="1600" dirty="0" smtClean="0">
                <a:latin typeface="Chalkduster"/>
                <a:cs typeface="Chalkduster"/>
              </a:rPr>
              <a:t> (Japanese) “the act of leaving a book unread after buying it, typically piling it up together with other such unread books”</a:t>
            </a:r>
            <a:endParaRPr lang="en-US" sz="1600" dirty="0">
              <a:latin typeface="Chalkduster"/>
              <a:cs typeface="Chalkduster"/>
            </a:endParaRPr>
          </a:p>
        </p:txBody>
      </p:sp>
      <p:sp>
        <p:nvSpPr>
          <p:cNvPr id="12" name="TextBox 11"/>
          <p:cNvSpPr txBox="1"/>
          <p:nvPr/>
        </p:nvSpPr>
        <p:spPr>
          <a:xfrm>
            <a:off x="609600" y="5075872"/>
            <a:ext cx="4148667" cy="1477328"/>
          </a:xfrm>
          <a:prstGeom prst="rect">
            <a:avLst/>
          </a:prstGeom>
          <a:noFill/>
          <a:ln w="57150" cmpd="sng">
            <a:solidFill>
              <a:srgbClr val="FFFF00"/>
            </a:solidFill>
          </a:ln>
        </p:spPr>
        <p:txBody>
          <a:bodyPr wrap="square" rtlCol="0">
            <a:spAutoFit/>
          </a:bodyPr>
          <a:lstStyle/>
          <a:p>
            <a:r>
              <a:rPr lang="en-US" i="1" dirty="0" err="1" smtClean="0">
                <a:latin typeface="Chalkboard"/>
                <a:cs typeface="Chalkboard"/>
              </a:rPr>
              <a:t>Prozvonit</a:t>
            </a:r>
            <a:r>
              <a:rPr lang="en-US" dirty="0" smtClean="0">
                <a:latin typeface="Chalkboard"/>
                <a:cs typeface="Chalkboard"/>
              </a:rPr>
              <a:t> (Czech) “to call a mobile phone only to have it ring once so that the other person will call you back and you don’t have to spend money on minutes”</a:t>
            </a:r>
            <a:endParaRPr lang="en-US" dirty="0">
              <a:latin typeface="Chalkboard"/>
              <a:cs typeface="Chalkboard"/>
            </a:endParaRPr>
          </a:p>
        </p:txBody>
      </p:sp>
    </p:spTree>
    <p:extLst>
      <p:ext uri="{BB962C8B-B14F-4D97-AF65-F5344CB8AC3E}">
        <p14:creationId xmlns:p14="http://schemas.microsoft.com/office/powerpoint/2010/main" val="119444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a:t>
            </a:r>
            <a:endParaRPr lang="en-US" dirty="0"/>
          </a:p>
        </p:txBody>
      </p:sp>
      <p:sp>
        <p:nvSpPr>
          <p:cNvPr id="3" name="Content Placeholder 2"/>
          <p:cNvSpPr>
            <a:spLocks noGrp="1"/>
          </p:cNvSpPr>
          <p:nvPr>
            <p:ph idx="1"/>
          </p:nvPr>
        </p:nvSpPr>
        <p:spPr/>
        <p:txBody>
          <a:bodyPr/>
          <a:lstStyle/>
          <a:p>
            <a:r>
              <a:rPr lang="en-US" dirty="0" smtClean="0">
                <a:solidFill>
                  <a:srgbClr val="7F7F7F"/>
                </a:solidFill>
              </a:rPr>
              <a:t>“Carry across,” presumably meaning</a:t>
            </a:r>
          </a:p>
          <a:p>
            <a:r>
              <a:rPr lang="en-US" dirty="0" smtClean="0">
                <a:solidFill>
                  <a:srgbClr val="7F7F7F"/>
                </a:solidFill>
              </a:rPr>
              <a:t>“A written or spoken </a:t>
            </a:r>
            <a:r>
              <a:rPr lang="en-US" b="1" dirty="0" smtClean="0">
                <a:solidFill>
                  <a:srgbClr val="7F7F7F"/>
                </a:solidFill>
              </a:rPr>
              <a:t>rendering</a:t>
            </a:r>
            <a:r>
              <a:rPr lang="en-US" dirty="0" smtClean="0">
                <a:solidFill>
                  <a:srgbClr val="7F7F7F"/>
                </a:solidFill>
              </a:rPr>
              <a:t> of the meaning of a word, speech, book or other text in another language.”</a:t>
            </a:r>
            <a:endParaRPr lang="en-US" dirty="0">
              <a:solidFill>
                <a:srgbClr val="7F7F7F"/>
              </a:solidFill>
            </a:endParaRPr>
          </a:p>
        </p:txBody>
      </p:sp>
      <p:sp>
        <p:nvSpPr>
          <p:cNvPr id="4" name="Slide Number Placeholder 3"/>
          <p:cNvSpPr>
            <a:spLocks noGrp="1"/>
          </p:cNvSpPr>
          <p:nvPr>
            <p:ph type="sldNum" sz="quarter" idx="12"/>
          </p:nvPr>
        </p:nvSpPr>
        <p:spPr/>
        <p:txBody>
          <a:bodyPr/>
          <a:lstStyle/>
          <a:p>
            <a:pPr>
              <a:defRPr/>
            </a:pPr>
            <a:fld id="{605C9E4B-1FBF-4F7A-B515-5DCB77E4014B}" type="slidenum">
              <a:rPr lang="en-US" smtClean="0"/>
              <a:pPr>
                <a:defRPr/>
              </a:pPr>
              <a:t>7</a:t>
            </a:fld>
            <a:endParaRPr lang="en-US" dirty="0"/>
          </a:p>
        </p:txBody>
      </p:sp>
      <p:sp>
        <p:nvSpPr>
          <p:cNvPr id="7" name="TextBox 6"/>
          <p:cNvSpPr txBox="1"/>
          <p:nvPr/>
        </p:nvSpPr>
        <p:spPr>
          <a:xfrm>
            <a:off x="6248400" y="228600"/>
            <a:ext cx="2819400" cy="1202267"/>
          </a:xfrm>
          <a:prstGeom prst="rect">
            <a:avLst/>
          </a:prstGeom>
          <a:noFill/>
          <a:ln w="38100" cmpd="sng">
            <a:solidFill>
              <a:srgbClr val="008000"/>
            </a:solidFill>
          </a:ln>
        </p:spPr>
        <p:txBody>
          <a:bodyPr wrap="square" rtlCol="0">
            <a:spAutoFit/>
          </a:bodyPr>
          <a:lstStyle/>
          <a:p>
            <a:r>
              <a:rPr lang="en-US" i="1" dirty="0" err="1" smtClean="0">
                <a:latin typeface="American Typewriter"/>
                <a:cs typeface="American Typewriter"/>
              </a:rPr>
              <a:t>Fernweh</a:t>
            </a:r>
            <a:r>
              <a:rPr lang="en-US" dirty="0" smtClean="0">
                <a:latin typeface="American Typewriter"/>
                <a:cs typeface="American Typewriter"/>
              </a:rPr>
              <a:t> (German) “feeling homesick for a place you have never been to”</a:t>
            </a:r>
            <a:endParaRPr lang="en-US" dirty="0">
              <a:latin typeface="American Typewriter"/>
              <a:cs typeface="American Typewriter"/>
            </a:endParaRPr>
          </a:p>
        </p:txBody>
      </p:sp>
      <p:sp>
        <p:nvSpPr>
          <p:cNvPr id="8" name="TextBox 7"/>
          <p:cNvSpPr txBox="1"/>
          <p:nvPr/>
        </p:nvSpPr>
        <p:spPr>
          <a:xfrm>
            <a:off x="304800" y="3886200"/>
            <a:ext cx="2895600" cy="923330"/>
          </a:xfrm>
          <a:prstGeom prst="rect">
            <a:avLst/>
          </a:prstGeom>
          <a:noFill/>
          <a:ln w="38100" cmpd="sng">
            <a:solidFill>
              <a:srgbClr val="FF0000"/>
            </a:solidFill>
          </a:ln>
        </p:spPr>
        <p:txBody>
          <a:bodyPr wrap="square" rtlCol="0">
            <a:spAutoFit/>
          </a:bodyPr>
          <a:lstStyle/>
          <a:p>
            <a:r>
              <a:rPr lang="en-US" i="1" dirty="0" err="1" smtClean="0">
                <a:latin typeface="Century Gothic"/>
                <a:cs typeface="Century Gothic"/>
              </a:rPr>
              <a:t>Papakata</a:t>
            </a:r>
            <a:r>
              <a:rPr lang="en-US" dirty="0" smtClean="0">
                <a:latin typeface="Century Gothic"/>
                <a:cs typeface="Century Gothic"/>
              </a:rPr>
              <a:t> (Cook Islands Maori) “having one leg shorter than the other”</a:t>
            </a:r>
            <a:endParaRPr lang="en-US" dirty="0">
              <a:latin typeface="Century Gothic"/>
              <a:cs typeface="Century Gothic"/>
            </a:endParaRPr>
          </a:p>
        </p:txBody>
      </p:sp>
      <p:sp>
        <p:nvSpPr>
          <p:cNvPr id="9" name="TextBox 8"/>
          <p:cNvSpPr txBox="1"/>
          <p:nvPr/>
        </p:nvSpPr>
        <p:spPr>
          <a:xfrm>
            <a:off x="381000" y="228600"/>
            <a:ext cx="2286000" cy="1200329"/>
          </a:xfrm>
          <a:prstGeom prst="rect">
            <a:avLst/>
          </a:prstGeom>
          <a:noFill/>
          <a:ln w="38100" cmpd="sng">
            <a:solidFill>
              <a:srgbClr val="0000FF"/>
            </a:solidFill>
          </a:ln>
        </p:spPr>
        <p:txBody>
          <a:bodyPr wrap="square" rtlCol="0">
            <a:spAutoFit/>
          </a:bodyPr>
          <a:lstStyle/>
          <a:p>
            <a:r>
              <a:rPr lang="en-US" i="1" dirty="0" err="1" smtClean="0">
                <a:latin typeface="Apple Casual"/>
                <a:cs typeface="Apple Casual"/>
              </a:rPr>
              <a:t>Ikstuarpok</a:t>
            </a:r>
            <a:r>
              <a:rPr lang="en-US" dirty="0" smtClean="0">
                <a:latin typeface="Apple Casual"/>
                <a:cs typeface="Apple Casual"/>
              </a:rPr>
              <a:t> (Inuit) “the frustration of waiting for someone to show up” </a:t>
            </a:r>
            <a:endParaRPr lang="en-US" dirty="0">
              <a:latin typeface="Apple Casual"/>
              <a:cs typeface="Apple Casual"/>
            </a:endParaRPr>
          </a:p>
        </p:txBody>
      </p:sp>
      <p:sp>
        <p:nvSpPr>
          <p:cNvPr id="10" name="TextBox 9"/>
          <p:cNvSpPr txBox="1"/>
          <p:nvPr/>
        </p:nvSpPr>
        <p:spPr>
          <a:xfrm>
            <a:off x="5926667" y="3276600"/>
            <a:ext cx="3141133" cy="1754327"/>
          </a:xfrm>
          <a:prstGeom prst="rect">
            <a:avLst/>
          </a:prstGeom>
          <a:noFill/>
          <a:ln w="38100" cmpd="sng">
            <a:solidFill>
              <a:srgbClr val="660066"/>
            </a:solidFill>
          </a:ln>
        </p:spPr>
        <p:txBody>
          <a:bodyPr wrap="square" rtlCol="0">
            <a:spAutoFit/>
          </a:bodyPr>
          <a:lstStyle/>
          <a:p>
            <a:r>
              <a:rPr lang="en-US" i="1" dirty="0" err="1" smtClean="0">
                <a:latin typeface="Bank Gothic"/>
                <a:cs typeface="Bank Gothic"/>
              </a:rPr>
              <a:t>Tingo</a:t>
            </a:r>
            <a:r>
              <a:rPr lang="en-US" i="1" dirty="0" smtClean="0">
                <a:latin typeface="Bank Gothic"/>
                <a:cs typeface="Bank Gothic"/>
              </a:rPr>
              <a:t> </a:t>
            </a:r>
            <a:r>
              <a:rPr lang="en-US" dirty="0" smtClean="0">
                <a:latin typeface="Bank Gothic"/>
                <a:cs typeface="Bank Gothic"/>
              </a:rPr>
              <a:t>(</a:t>
            </a:r>
            <a:r>
              <a:rPr lang="en-US" dirty="0" err="1" smtClean="0">
                <a:latin typeface="Bank Gothic"/>
                <a:cs typeface="Bank Gothic"/>
              </a:rPr>
              <a:t>Pascuense</a:t>
            </a:r>
            <a:r>
              <a:rPr lang="en-US" dirty="0" smtClean="0">
                <a:latin typeface="Bank Gothic"/>
                <a:cs typeface="Bank Gothic"/>
              </a:rPr>
              <a:t>) “to gradually steal all the possessions out of a neighbor’s house by borrowing and not returning”</a:t>
            </a:r>
            <a:endParaRPr lang="en-US" i="1" dirty="0">
              <a:latin typeface="Bank Gothic"/>
              <a:cs typeface="Bank Gothic"/>
            </a:endParaRPr>
          </a:p>
        </p:txBody>
      </p:sp>
      <p:sp>
        <p:nvSpPr>
          <p:cNvPr id="11" name="TextBox 10"/>
          <p:cNvSpPr txBox="1"/>
          <p:nvPr/>
        </p:nvSpPr>
        <p:spPr>
          <a:xfrm>
            <a:off x="5063066" y="5458361"/>
            <a:ext cx="4004734" cy="1323439"/>
          </a:xfrm>
          <a:prstGeom prst="rect">
            <a:avLst/>
          </a:prstGeom>
          <a:noFill/>
          <a:ln w="38100" cmpd="sng">
            <a:solidFill>
              <a:schemeClr val="accent6">
                <a:lumMod val="75000"/>
              </a:schemeClr>
            </a:solidFill>
          </a:ln>
        </p:spPr>
        <p:txBody>
          <a:bodyPr wrap="square" rtlCol="0">
            <a:spAutoFit/>
          </a:bodyPr>
          <a:lstStyle/>
          <a:p>
            <a:r>
              <a:rPr lang="en-US" sz="1600" i="1" dirty="0" err="1" smtClean="0">
                <a:latin typeface="Chalkduster"/>
                <a:cs typeface="Chalkduster"/>
              </a:rPr>
              <a:t>Tsundoku</a:t>
            </a:r>
            <a:r>
              <a:rPr lang="en-US" sz="1600" dirty="0" smtClean="0">
                <a:latin typeface="Chalkduster"/>
                <a:cs typeface="Chalkduster"/>
              </a:rPr>
              <a:t> (Japanese) “the act of leaving a book unread after buying it, typically piling it up together with other such unread books”</a:t>
            </a:r>
            <a:endParaRPr lang="en-US" sz="1600" dirty="0">
              <a:latin typeface="Chalkduster"/>
              <a:cs typeface="Chalkduster"/>
            </a:endParaRPr>
          </a:p>
        </p:txBody>
      </p:sp>
      <p:sp>
        <p:nvSpPr>
          <p:cNvPr id="12" name="TextBox 11"/>
          <p:cNvSpPr txBox="1"/>
          <p:nvPr/>
        </p:nvSpPr>
        <p:spPr>
          <a:xfrm>
            <a:off x="609601" y="5075872"/>
            <a:ext cx="3886200" cy="1477328"/>
          </a:xfrm>
          <a:prstGeom prst="rect">
            <a:avLst/>
          </a:prstGeom>
          <a:noFill/>
          <a:ln w="57150" cmpd="sng">
            <a:solidFill>
              <a:srgbClr val="FFFF00"/>
            </a:solidFill>
          </a:ln>
        </p:spPr>
        <p:txBody>
          <a:bodyPr wrap="square" rtlCol="0">
            <a:spAutoFit/>
          </a:bodyPr>
          <a:lstStyle/>
          <a:p>
            <a:r>
              <a:rPr lang="en-US" i="1" dirty="0" err="1" smtClean="0">
                <a:latin typeface="Chalkboard"/>
                <a:cs typeface="Chalkboard"/>
              </a:rPr>
              <a:t>Prozvonit</a:t>
            </a:r>
            <a:r>
              <a:rPr lang="en-US" dirty="0" smtClean="0">
                <a:latin typeface="Chalkboard"/>
                <a:cs typeface="Chalkboard"/>
              </a:rPr>
              <a:t> (Czech) “to call a mobile phone only to have it ring once so that the other person will call you back and you don’t have to spend money on minutes”</a:t>
            </a:r>
            <a:endParaRPr lang="en-US" dirty="0">
              <a:latin typeface="Chalkboard"/>
              <a:cs typeface="Chalkboard"/>
            </a:endParaRPr>
          </a:p>
        </p:txBody>
      </p:sp>
      <p:sp>
        <p:nvSpPr>
          <p:cNvPr id="13" name="TextBox 12"/>
          <p:cNvSpPr txBox="1"/>
          <p:nvPr/>
        </p:nvSpPr>
        <p:spPr>
          <a:xfrm>
            <a:off x="3352800" y="3733800"/>
            <a:ext cx="2438399" cy="1200329"/>
          </a:xfrm>
          <a:prstGeom prst="rect">
            <a:avLst/>
          </a:prstGeom>
          <a:noFill/>
          <a:ln w="57150" cmpd="sng">
            <a:solidFill>
              <a:schemeClr val="tx1"/>
            </a:solidFill>
          </a:ln>
        </p:spPr>
        <p:txBody>
          <a:bodyPr wrap="square" rtlCol="0">
            <a:spAutoFit/>
          </a:bodyPr>
          <a:lstStyle/>
          <a:p>
            <a:r>
              <a:rPr lang="en-US" i="1" dirty="0" smtClean="0"/>
              <a:t>Miss</a:t>
            </a:r>
            <a:r>
              <a:rPr lang="en-US" dirty="0" smtClean="0"/>
              <a:t> (English) “to feel sad when someone or something is not around”</a:t>
            </a:r>
            <a:endParaRPr lang="en-US" dirty="0"/>
          </a:p>
        </p:txBody>
      </p:sp>
    </p:spTree>
    <p:extLst>
      <p:ext uri="{BB962C8B-B14F-4D97-AF65-F5344CB8AC3E}">
        <p14:creationId xmlns:p14="http://schemas.microsoft.com/office/powerpoint/2010/main" val="424272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8229600" cy="1143000"/>
          </a:xfrm>
        </p:spPr>
        <p:txBody>
          <a:bodyPr/>
          <a:lstStyle/>
          <a:p>
            <a:r>
              <a:rPr lang="en-US" sz="6600" dirty="0"/>
              <a:t>How would you define a </a:t>
            </a:r>
            <a:r>
              <a:rPr lang="en-US" sz="6600" dirty="0" smtClean="0"/>
              <a:t>bilingual person?</a:t>
            </a:r>
            <a:endParaRPr lang="en-US" sz="6600" dirty="0"/>
          </a:p>
        </p:txBody>
      </p:sp>
      <p:sp>
        <p:nvSpPr>
          <p:cNvPr id="3" name="Slide Number Placeholder 2"/>
          <p:cNvSpPr>
            <a:spLocks noGrp="1"/>
          </p:cNvSpPr>
          <p:nvPr>
            <p:ph type="sldNum" sz="quarter" idx="12"/>
          </p:nvPr>
        </p:nvSpPr>
        <p:spPr/>
        <p:txBody>
          <a:bodyPr/>
          <a:lstStyle/>
          <a:p>
            <a:pPr>
              <a:defRPr/>
            </a:pPr>
            <a:fld id="{605C9E4B-1FBF-4F7A-B515-5DCB77E4014B}" type="slidenum">
              <a:rPr lang="en-US" smtClean="0"/>
              <a:pPr>
                <a:defRPr/>
              </a:pPr>
              <a:t>8</a:t>
            </a:fld>
            <a:endParaRPr lang="en-US" dirty="0"/>
          </a:p>
        </p:txBody>
      </p:sp>
    </p:spTree>
    <p:extLst>
      <p:ext uri="{BB962C8B-B14F-4D97-AF65-F5344CB8AC3E}">
        <p14:creationId xmlns:p14="http://schemas.microsoft.com/office/powerpoint/2010/main" val="129664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V="1">
            <a:off x="0" y="3733800"/>
            <a:ext cx="9144000" cy="76200"/>
          </a:xfrm>
          <a:prstGeom prst="line">
            <a:avLst/>
          </a:prstGeom>
          <a:ln w="57150" cmpd="sng">
            <a:solidFill>
              <a:srgbClr val="000000"/>
            </a:solidFill>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stretch>
            <a:fillRect/>
          </a:stretch>
        </p:blipFill>
        <p:spPr>
          <a:xfrm>
            <a:off x="2209800" y="1447800"/>
            <a:ext cx="1016000" cy="1855445"/>
          </a:xfrm>
          <a:prstGeom prst="rect">
            <a:avLst/>
          </a:prstGeom>
        </p:spPr>
      </p:pic>
      <p:sp>
        <p:nvSpPr>
          <p:cNvPr id="3" name="Oval Callout 2"/>
          <p:cNvSpPr/>
          <p:nvPr/>
        </p:nvSpPr>
        <p:spPr>
          <a:xfrm>
            <a:off x="762000" y="152400"/>
            <a:ext cx="2057400" cy="1600200"/>
          </a:xfrm>
          <a:prstGeom prst="wedgeEllipseCallout">
            <a:avLst>
              <a:gd name="adj1" fmla="val -84647"/>
              <a:gd name="adj2" fmla="val -27561"/>
            </a:avLst>
          </a:prstGeom>
          <a:solidFill>
            <a:schemeClr val="bg2">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914400" y="457200"/>
            <a:ext cx="1849493" cy="923330"/>
          </a:xfrm>
          <a:prstGeom prst="rect">
            <a:avLst/>
          </a:prstGeom>
          <a:noFill/>
        </p:spPr>
        <p:txBody>
          <a:bodyPr wrap="square" rtlCol="0">
            <a:spAutoFit/>
          </a:bodyPr>
          <a:lstStyle/>
          <a:p>
            <a:r>
              <a:rPr lang="en-US" dirty="0" err="1" smtClean="0">
                <a:latin typeface="Bodoni Ornaments ITC TT" charset="2"/>
                <a:cs typeface="Bodoni Ornaments ITC TT" charset="2"/>
              </a:rPr>
              <a:t>Jkwondmclshuspcjd</a:t>
            </a:r>
            <a:r>
              <a:rPr lang="en-US" dirty="0" smtClean="0">
                <a:latin typeface="Bodoni Ornaments ITC TT" charset="2"/>
                <a:cs typeface="Bodoni Ornaments ITC TT" charset="2"/>
              </a:rPr>
              <a:t> !</a:t>
            </a:r>
            <a:r>
              <a:rPr lang="en-US" dirty="0" smtClean="0">
                <a:latin typeface="+mn-lt"/>
                <a:cs typeface="Bodoni Ornaments ITC TT" charset="2"/>
              </a:rPr>
              <a:t>?</a:t>
            </a:r>
            <a:endParaRPr lang="en-US" dirty="0">
              <a:latin typeface="Bodoni Ornaments ITC TT" charset="2"/>
              <a:cs typeface="Bodoni Ornaments ITC TT" charset="2"/>
            </a:endParaRPr>
          </a:p>
        </p:txBody>
      </p:sp>
      <p:sp>
        <p:nvSpPr>
          <p:cNvPr id="7" name="Cloud Callout 6"/>
          <p:cNvSpPr/>
          <p:nvPr/>
        </p:nvSpPr>
        <p:spPr>
          <a:xfrm>
            <a:off x="2971800" y="117422"/>
            <a:ext cx="2057400" cy="914400"/>
          </a:xfrm>
          <a:prstGeom prst="cloudCallout">
            <a:avLst>
              <a:gd name="adj1" fmla="val -51352"/>
              <a:gd name="adj2" fmla="val 103483"/>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048000" y="304800"/>
            <a:ext cx="2043902" cy="650822"/>
          </a:xfrm>
          <a:prstGeom prst="rect">
            <a:avLst/>
          </a:prstGeom>
          <a:noFill/>
        </p:spPr>
        <p:txBody>
          <a:bodyPr wrap="square" rtlCol="0">
            <a:spAutoFit/>
          </a:bodyPr>
          <a:lstStyle/>
          <a:p>
            <a:r>
              <a:rPr lang="en-US" dirty="0" smtClean="0"/>
              <a:t>Is this a language I know? </a:t>
            </a:r>
            <a:endParaRPr lang="en-US" dirty="0"/>
          </a:p>
        </p:txBody>
      </p:sp>
      <p:sp>
        <p:nvSpPr>
          <p:cNvPr id="9" name="Cloud Callout 8"/>
          <p:cNvSpPr/>
          <p:nvPr/>
        </p:nvSpPr>
        <p:spPr>
          <a:xfrm>
            <a:off x="3429000" y="990600"/>
            <a:ext cx="2057400" cy="609600"/>
          </a:xfrm>
          <a:prstGeom prst="cloudCallout">
            <a:avLst>
              <a:gd name="adj1" fmla="val -60370"/>
              <a:gd name="adj2" fmla="val 41064"/>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33800" y="1066800"/>
            <a:ext cx="2043902" cy="369332"/>
          </a:xfrm>
          <a:prstGeom prst="rect">
            <a:avLst/>
          </a:prstGeom>
          <a:noFill/>
        </p:spPr>
        <p:txBody>
          <a:bodyPr wrap="square" rtlCol="0">
            <a:spAutoFit/>
          </a:bodyPr>
          <a:lstStyle/>
          <a:p>
            <a:r>
              <a:rPr lang="en-US" dirty="0" smtClean="0"/>
              <a:t>Which one?</a:t>
            </a:r>
            <a:endParaRPr lang="en-US" dirty="0"/>
          </a:p>
        </p:txBody>
      </p:sp>
      <p:sp>
        <p:nvSpPr>
          <p:cNvPr id="11" name="Cloud Callout 10"/>
          <p:cNvSpPr/>
          <p:nvPr/>
        </p:nvSpPr>
        <p:spPr>
          <a:xfrm>
            <a:off x="3581400" y="1600200"/>
            <a:ext cx="2057400" cy="1143000"/>
          </a:xfrm>
          <a:prstGeom prst="cloudCallout">
            <a:avLst>
              <a:gd name="adj1" fmla="val -69387"/>
              <a:gd name="adj2" fmla="val -66608"/>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810000" y="1676400"/>
            <a:ext cx="2043902" cy="923330"/>
          </a:xfrm>
          <a:prstGeom prst="rect">
            <a:avLst/>
          </a:prstGeom>
          <a:noFill/>
        </p:spPr>
        <p:txBody>
          <a:bodyPr wrap="square" rtlCol="0">
            <a:spAutoFit/>
          </a:bodyPr>
          <a:lstStyle/>
          <a:p>
            <a:r>
              <a:rPr lang="en-US" dirty="0" smtClean="0"/>
              <a:t>Which language do I use to answer?</a:t>
            </a:r>
            <a:endParaRPr lang="en-US" dirty="0"/>
          </a:p>
        </p:txBody>
      </p:sp>
      <p:pic>
        <p:nvPicPr>
          <p:cNvPr id="14" name="Picture 13" descr="questioning-man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871" y="1524000"/>
            <a:ext cx="732329" cy="1752600"/>
          </a:xfrm>
          <a:prstGeom prst="rect">
            <a:avLst/>
          </a:prstGeom>
        </p:spPr>
      </p:pic>
      <p:sp>
        <p:nvSpPr>
          <p:cNvPr id="15" name="TextBox 14"/>
          <p:cNvSpPr txBox="1"/>
          <p:nvPr/>
        </p:nvSpPr>
        <p:spPr>
          <a:xfrm>
            <a:off x="6248400" y="1932429"/>
            <a:ext cx="444132" cy="146698"/>
          </a:xfrm>
          <a:prstGeom prst="rect">
            <a:avLst/>
          </a:prstGeom>
          <a:solidFill>
            <a:schemeClr val="bg1"/>
          </a:solidFill>
          <a:ln>
            <a:noFill/>
          </a:ln>
        </p:spPr>
        <p:txBody>
          <a:bodyPr wrap="square" rtlCol="0">
            <a:spAutoFit/>
          </a:bodyPr>
          <a:lstStyle/>
          <a:p>
            <a:r>
              <a:rPr lang="en-US" dirty="0" smtClean="0"/>
              <a:t>       </a:t>
            </a:r>
            <a:endParaRPr lang="en-US" dirty="0"/>
          </a:p>
        </p:txBody>
      </p:sp>
      <p:sp>
        <p:nvSpPr>
          <p:cNvPr id="16" name="Freeform 15"/>
          <p:cNvSpPr/>
          <p:nvPr/>
        </p:nvSpPr>
        <p:spPr>
          <a:xfrm>
            <a:off x="6445793" y="2031535"/>
            <a:ext cx="318020" cy="295063"/>
          </a:xfrm>
          <a:custGeom>
            <a:avLst/>
            <a:gdLst>
              <a:gd name="connsiteX0" fmla="*/ 599018 w 694861"/>
              <a:gd name="connsiteY0" fmla="*/ 0 h 742862"/>
              <a:gd name="connsiteX1" fmla="*/ 491195 w 694861"/>
              <a:gd name="connsiteY1" fmla="*/ 11981 h 742862"/>
              <a:gd name="connsiteX2" fmla="*/ 407332 w 694861"/>
              <a:gd name="connsiteY2" fmla="*/ 35945 h 742862"/>
              <a:gd name="connsiteX3" fmla="*/ 251588 w 694861"/>
              <a:gd name="connsiteY3" fmla="*/ 71890 h 742862"/>
              <a:gd name="connsiteX4" fmla="*/ 203666 w 694861"/>
              <a:gd name="connsiteY4" fmla="*/ 95853 h 742862"/>
              <a:gd name="connsiteX5" fmla="*/ 167725 w 694861"/>
              <a:gd name="connsiteY5" fmla="*/ 107835 h 742862"/>
              <a:gd name="connsiteX6" fmla="*/ 95843 w 694861"/>
              <a:gd name="connsiteY6" fmla="*/ 155761 h 742862"/>
              <a:gd name="connsiteX7" fmla="*/ 23961 w 694861"/>
              <a:gd name="connsiteY7" fmla="*/ 275578 h 742862"/>
              <a:gd name="connsiteX8" fmla="*/ 0 w 694861"/>
              <a:gd name="connsiteY8" fmla="*/ 347468 h 742862"/>
              <a:gd name="connsiteX9" fmla="*/ 11981 w 694861"/>
              <a:gd name="connsiteY9" fmla="*/ 551156 h 742862"/>
              <a:gd name="connsiteX10" fmla="*/ 23961 w 694861"/>
              <a:gd name="connsiteY10" fmla="*/ 587101 h 742862"/>
              <a:gd name="connsiteX11" fmla="*/ 59902 w 694861"/>
              <a:gd name="connsiteY11" fmla="*/ 611064 h 742862"/>
              <a:gd name="connsiteX12" fmla="*/ 131784 w 694861"/>
              <a:gd name="connsiteY12" fmla="*/ 635027 h 742862"/>
              <a:gd name="connsiteX13" fmla="*/ 167725 w 694861"/>
              <a:gd name="connsiteY13" fmla="*/ 658991 h 742862"/>
              <a:gd name="connsiteX14" fmla="*/ 239607 w 694861"/>
              <a:gd name="connsiteY14" fmla="*/ 682954 h 742862"/>
              <a:gd name="connsiteX15" fmla="*/ 443273 w 694861"/>
              <a:gd name="connsiteY15" fmla="*/ 718899 h 742862"/>
              <a:gd name="connsiteX16" fmla="*/ 610998 w 694861"/>
              <a:gd name="connsiteY16" fmla="*/ 730881 h 742862"/>
              <a:gd name="connsiteX17" fmla="*/ 694861 w 694861"/>
              <a:gd name="connsiteY17" fmla="*/ 742862 h 7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4861" h="742862">
                <a:moveTo>
                  <a:pt x="599018" y="0"/>
                </a:moveTo>
                <a:cubicBezTo>
                  <a:pt x="563077" y="3994"/>
                  <a:pt x="526937" y="6482"/>
                  <a:pt x="491195" y="11981"/>
                </a:cubicBezTo>
                <a:cubicBezTo>
                  <a:pt x="445415" y="19025"/>
                  <a:pt x="447854" y="24892"/>
                  <a:pt x="407332" y="35945"/>
                </a:cubicBezTo>
                <a:cubicBezTo>
                  <a:pt x="327869" y="57619"/>
                  <a:pt x="321437" y="57918"/>
                  <a:pt x="251588" y="71890"/>
                </a:cubicBezTo>
                <a:cubicBezTo>
                  <a:pt x="235614" y="79878"/>
                  <a:pt x="220081" y="88817"/>
                  <a:pt x="203666" y="95853"/>
                </a:cubicBezTo>
                <a:cubicBezTo>
                  <a:pt x="192059" y="100828"/>
                  <a:pt x="178764" y="101702"/>
                  <a:pt x="167725" y="107835"/>
                </a:cubicBezTo>
                <a:cubicBezTo>
                  <a:pt x="142552" y="121822"/>
                  <a:pt x="95843" y="155761"/>
                  <a:pt x="95843" y="155761"/>
                </a:cubicBezTo>
                <a:cubicBezTo>
                  <a:pt x="67716" y="197957"/>
                  <a:pt x="42380" y="229525"/>
                  <a:pt x="23961" y="275578"/>
                </a:cubicBezTo>
                <a:cubicBezTo>
                  <a:pt x="14581" y="299031"/>
                  <a:pt x="0" y="347468"/>
                  <a:pt x="0" y="347468"/>
                </a:cubicBezTo>
                <a:cubicBezTo>
                  <a:pt x="3994" y="415364"/>
                  <a:pt x="5214" y="483480"/>
                  <a:pt x="11981" y="551156"/>
                </a:cubicBezTo>
                <a:cubicBezTo>
                  <a:pt x="13238" y="563723"/>
                  <a:pt x="16072" y="577238"/>
                  <a:pt x="23961" y="587101"/>
                </a:cubicBezTo>
                <a:cubicBezTo>
                  <a:pt x="32955" y="598345"/>
                  <a:pt x="46744" y="605216"/>
                  <a:pt x="59902" y="611064"/>
                </a:cubicBezTo>
                <a:cubicBezTo>
                  <a:pt x="82982" y="621323"/>
                  <a:pt x="131784" y="635027"/>
                  <a:pt x="131784" y="635027"/>
                </a:cubicBezTo>
                <a:cubicBezTo>
                  <a:pt x="143764" y="643015"/>
                  <a:pt x="154567" y="653142"/>
                  <a:pt x="167725" y="658991"/>
                </a:cubicBezTo>
                <a:cubicBezTo>
                  <a:pt x="190805" y="669250"/>
                  <a:pt x="215646" y="674966"/>
                  <a:pt x="239607" y="682954"/>
                </a:cubicBezTo>
                <a:cubicBezTo>
                  <a:pt x="318138" y="709134"/>
                  <a:pt x="312182" y="709534"/>
                  <a:pt x="443273" y="718899"/>
                </a:cubicBezTo>
                <a:cubicBezTo>
                  <a:pt x="499181" y="722893"/>
                  <a:pt x="555200" y="725566"/>
                  <a:pt x="610998" y="730881"/>
                </a:cubicBezTo>
                <a:cubicBezTo>
                  <a:pt x="639109" y="733558"/>
                  <a:pt x="694861" y="742862"/>
                  <a:pt x="694861" y="742862"/>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a:off x="6566421" y="2369430"/>
            <a:ext cx="137077" cy="76146"/>
          </a:xfrm>
          <a:custGeom>
            <a:avLst/>
            <a:gdLst>
              <a:gd name="connsiteX0" fmla="*/ 299508 w 299508"/>
              <a:gd name="connsiteY0" fmla="*/ 0 h 191707"/>
              <a:gd name="connsiteX1" fmla="*/ 191685 w 299508"/>
              <a:gd name="connsiteY1" fmla="*/ 23963 h 191707"/>
              <a:gd name="connsiteX2" fmla="*/ 119803 w 299508"/>
              <a:gd name="connsiteY2" fmla="*/ 47927 h 191707"/>
              <a:gd name="connsiteX3" fmla="*/ 83862 w 299508"/>
              <a:gd name="connsiteY3" fmla="*/ 71890 h 191707"/>
              <a:gd name="connsiteX4" fmla="*/ 59901 w 299508"/>
              <a:gd name="connsiteY4" fmla="*/ 107835 h 191707"/>
              <a:gd name="connsiteX5" fmla="*/ 23960 w 299508"/>
              <a:gd name="connsiteY5" fmla="*/ 119817 h 191707"/>
              <a:gd name="connsiteX6" fmla="*/ 0 w 299508"/>
              <a:gd name="connsiteY6" fmla="*/ 191707 h 19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508" h="191707">
                <a:moveTo>
                  <a:pt x="299508" y="0"/>
                </a:moveTo>
                <a:cubicBezTo>
                  <a:pt x="265321" y="6838"/>
                  <a:pt x="225513" y="13813"/>
                  <a:pt x="191685" y="23963"/>
                </a:cubicBezTo>
                <a:cubicBezTo>
                  <a:pt x="167493" y="31221"/>
                  <a:pt x="140818" y="33916"/>
                  <a:pt x="119803" y="47927"/>
                </a:cubicBezTo>
                <a:lnTo>
                  <a:pt x="83862" y="71890"/>
                </a:lnTo>
                <a:cubicBezTo>
                  <a:pt x="75875" y="83872"/>
                  <a:pt x="71145" y="98839"/>
                  <a:pt x="59901" y="107835"/>
                </a:cubicBezTo>
                <a:cubicBezTo>
                  <a:pt x="50040" y="115725"/>
                  <a:pt x="31300" y="109540"/>
                  <a:pt x="23960" y="119817"/>
                </a:cubicBezTo>
                <a:cubicBezTo>
                  <a:pt x="9280" y="140372"/>
                  <a:pt x="0" y="191707"/>
                  <a:pt x="0" y="191707"/>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Oval Callout 17"/>
          <p:cNvSpPr/>
          <p:nvPr/>
        </p:nvSpPr>
        <p:spPr>
          <a:xfrm>
            <a:off x="7239000" y="1066800"/>
            <a:ext cx="1905000" cy="1447800"/>
          </a:xfrm>
          <a:prstGeom prst="wedgeEllipseCallout">
            <a:avLst>
              <a:gd name="adj1" fmla="val -63533"/>
              <a:gd name="adj2" fmla="val -7474"/>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loud Callout 20"/>
          <p:cNvSpPr/>
          <p:nvPr/>
        </p:nvSpPr>
        <p:spPr>
          <a:xfrm>
            <a:off x="3352800" y="2743200"/>
            <a:ext cx="2057400" cy="1143000"/>
          </a:xfrm>
          <a:prstGeom prst="cloudCallout">
            <a:avLst>
              <a:gd name="adj1" fmla="val -68000"/>
              <a:gd name="adj2" fmla="val -146504"/>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3657600" y="2971800"/>
            <a:ext cx="2043902" cy="646331"/>
          </a:xfrm>
          <a:prstGeom prst="rect">
            <a:avLst/>
          </a:prstGeom>
          <a:noFill/>
        </p:spPr>
        <p:txBody>
          <a:bodyPr wrap="square" rtlCol="0">
            <a:spAutoFit/>
          </a:bodyPr>
          <a:lstStyle/>
          <a:p>
            <a:r>
              <a:rPr lang="en-US" dirty="0" smtClean="0"/>
              <a:t>English or </a:t>
            </a:r>
            <a:r>
              <a:rPr lang="en-US" dirty="0" err="1" smtClean="0">
                <a:latin typeface="Bodoni Ornaments ITC TT" charset="2"/>
                <a:cs typeface="Bodoni Ornaments ITC TT" charset="2"/>
              </a:rPr>
              <a:t>sklm</a:t>
            </a:r>
            <a:r>
              <a:rPr lang="en-US" dirty="0" smtClean="0">
                <a:latin typeface="Bodoni Ornaments ITC TT" charset="2"/>
                <a:cs typeface="Bodoni Ornaments ITC TT" charset="2"/>
              </a:rPr>
              <a:t>,</a:t>
            </a:r>
            <a:r>
              <a:rPr lang="en-US" dirty="0" smtClean="0">
                <a:latin typeface="+mn-lt"/>
                <a:cs typeface="Bodoni Ornaments ITC TT" charset="2"/>
              </a:rPr>
              <a:t> ?</a:t>
            </a:r>
            <a:endParaRPr lang="en-US" dirty="0"/>
          </a:p>
        </p:txBody>
      </p:sp>
      <p:sp>
        <p:nvSpPr>
          <p:cNvPr id="23" name="TextBox 22"/>
          <p:cNvSpPr txBox="1"/>
          <p:nvPr/>
        </p:nvSpPr>
        <p:spPr>
          <a:xfrm>
            <a:off x="7467600" y="1371600"/>
            <a:ext cx="1636769" cy="923330"/>
          </a:xfrm>
          <a:prstGeom prst="rect">
            <a:avLst/>
          </a:prstGeom>
          <a:noFill/>
        </p:spPr>
        <p:txBody>
          <a:bodyPr wrap="square" rtlCol="0">
            <a:spAutoFit/>
          </a:bodyPr>
          <a:lstStyle/>
          <a:p>
            <a:r>
              <a:rPr lang="en-US" dirty="0" err="1" smtClean="0">
                <a:latin typeface="Bodoni Ornaments ITC TT" charset="2"/>
                <a:cs typeface="Bodoni Ornaments ITC TT" charset="2"/>
              </a:rPr>
              <a:t>Gd;o;skmnbhosba</a:t>
            </a:r>
            <a:r>
              <a:rPr lang="en-US" dirty="0" smtClean="0">
                <a:latin typeface="Bodoni Ornaments ITC TT" charset="2"/>
                <a:cs typeface="Bodoni Ornaments ITC TT" charset="2"/>
              </a:rPr>
              <a:t>,</a:t>
            </a:r>
            <a:r>
              <a:rPr lang="en-US" dirty="0" smtClean="0">
                <a:latin typeface="+mn-lt"/>
                <a:cs typeface="Bodoni Ornaments ITC TT" charset="2"/>
              </a:rPr>
              <a:t> !</a:t>
            </a:r>
            <a:endParaRPr lang="en-US" dirty="0">
              <a:latin typeface="Bodoni Ornaments ITC TT" charset="2"/>
              <a:cs typeface="Bodoni Ornaments ITC TT" charset="2"/>
            </a:endParaRPr>
          </a:p>
        </p:txBody>
      </p:sp>
      <p:pic>
        <p:nvPicPr>
          <p:cNvPr id="24" name="Picture 23"/>
          <p:cNvPicPr>
            <a:picLocks noChangeAspect="1"/>
          </p:cNvPicPr>
          <p:nvPr/>
        </p:nvPicPr>
        <p:blipFill>
          <a:blip r:embed="rId3"/>
          <a:stretch>
            <a:fillRect/>
          </a:stretch>
        </p:blipFill>
        <p:spPr>
          <a:xfrm>
            <a:off x="2209800" y="4926355"/>
            <a:ext cx="1016000" cy="1855445"/>
          </a:xfrm>
          <a:prstGeom prst="rect">
            <a:avLst/>
          </a:prstGeom>
        </p:spPr>
      </p:pic>
      <p:sp>
        <p:nvSpPr>
          <p:cNvPr id="25" name="Oval Callout 24"/>
          <p:cNvSpPr/>
          <p:nvPr/>
        </p:nvSpPr>
        <p:spPr>
          <a:xfrm>
            <a:off x="762000" y="3581400"/>
            <a:ext cx="2057400" cy="1600200"/>
          </a:xfrm>
          <a:prstGeom prst="wedgeEllipseCallout">
            <a:avLst>
              <a:gd name="adj1" fmla="val -84647"/>
              <a:gd name="adj2" fmla="val -27561"/>
            </a:avLst>
          </a:prstGeom>
          <a:solidFill>
            <a:schemeClr val="bg2">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14400" y="3886200"/>
            <a:ext cx="1849493" cy="923330"/>
          </a:xfrm>
          <a:prstGeom prst="rect">
            <a:avLst/>
          </a:prstGeom>
          <a:noFill/>
        </p:spPr>
        <p:txBody>
          <a:bodyPr wrap="square" rtlCol="0">
            <a:spAutoFit/>
          </a:bodyPr>
          <a:lstStyle/>
          <a:p>
            <a:r>
              <a:rPr lang="en-US" dirty="0" err="1" smtClean="0">
                <a:latin typeface="Bodoni Ornaments ITC TT" charset="2"/>
                <a:cs typeface="Bodoni Ornaments ITC TT" charset="2"/>
              </a:rPr>
              <a:t>Jkwondmclshuspcjd</a:t>
            </a:r>
            <a:r>
              <a:rPr lang="en-US" dirty="0" smtClean="0">
                <a:latin typeface="Bodoni Ornaments ITC TT" charset="2"/>
                <a:cs typeface="Bodoni Ornaments ITC TT" charset="2"/>
              </a:rPr>
              <a:t> !</a:t>
            </a:r>
            <a:r>
              <a:rPr lang="en-US" dirty="0" smtClean="0">
                <a:latin typeface="+mn-lt"/>
                <a:cs typeface="Bodoni Ornaments ITC TT" charset="2"/>
              </a:rPr>
              <a:t>?</a:t>
            </a:r>
            <a:endParaRPr lang="en-US" dirty="0">
              <a:latin typeface="Bodoni Ornaments ITC TT" charset="2"/>
              <a:cs typeface="Bodoni Ornaments ITC TT" charset="2"/>
            </a:endParaRPr>
          </a:p>
        </p:txBody>
      </p:sp>
      <p:sp>
        <p:nvSpPr>
          <p:cNvPr id="27" name="Cloud Callout 26"/>
          <p:cNvSpPr/>
          <p:nvPr/>
        </p:nvSpPr>
        <p:spPr>
          <a:xfrm>
            <a:off x="3352800" y="4586577"/>
            <a:ext cx="2057400" cy="914400"/>
          </a:xfrm>
          <a:prstGeom prst="cloudCallout">
            <a:avLst>
              <a:gd name="adj1" fmla="val -65918"/>
              <a:gd name="adj2" fmla="val 14536"/>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3581400" y="4850155"/>
            <a:ext cx="2043902" cy="369332"/>
          </a:xfrm>
          <a:prstGeom prst="rect">
            <a:avLst/>
          </a:prstGeom>
          <a:noFill/>
        </p:spPr>
        <p:txBody>
          <a:bodyPr wrap="square" rtlCol="0">
            <a:spAutoFit/>
          </a:bodyPr>
          <a:lstStyle/>
          <a:p>
            <a:r>
              <a:rPr lang="en-US" dirty="0" smtClean="0"/>
              <a:t>Is this English?</a:t>
            </a:r>
            <a:endParaRPr lang="en-US" dirty="0"/>
          </a:p>
        </p:txBody>
      </p:sp>
      <p:pic>
        <p:nvPicPr>
          <p:cNvPr id="34" name="Picture 33" descr="questioning-man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871" y="5002555"/>
            <a:ext cx="732329" cy="1752600"/>
          </a:xfrm>
          <a:prstGeom prst="rect">
            <a:avLst/>
          </a:prstGeom>
        </p:spPr>
      </p:pic>
      <p:sp>
        <p:nvSpPr>
          <p:cNvPr id="35" name="TextBox 34"/>
          <p:cNvSpPr txBox="1"/>
          <p:nvPr/>
        </p:nvSpPr>
        <p:spPr>
          <a:xfrm>
            <a:off x="6248400" y="5410984"/>
            <a:ext cx="444132" cy="146698"/>
          </a:xfrm>
          <a:prstGeom prst="rect">
            <a:avLst/>
          </a:prstGeom>
          <a:solidFill>
            <a:schemeClr val="bg1"/>
          </a:solidFill>
          <a:ln>
            <a:noFill/>
          </a:ln>
        </p:spPr>
        <p:txBody>
          <a:bodyPr wrap="square" rtlCol="0">
            <a:spAutoFit/>
          </a:bodyPr>
          <a:lstStyle/>
          <a:p>
            <a:r>
              <a:rPr lang="en-US" dirty="0" smtClean="0"/>
              <a:t>       </a:t>
            </a:r>
            <a:endParaRPr lang="en-US" dirty="0"/>
          </a:p>
        </p:txBody>
      </p:sp>
      <p:sp>
        <p:nvSpPr>
          <p:cNvPr id="36" name="Freeform 35"/>
          <p:cNvSpPr/>
          <p:nvPr/>
        </p:nvSpPr>
        <p:spPr>
          <a:xfrm>
            <a:off x="6445793" y="5510090"/>
            <a:ext cx="318020" cy="295063"/>
          </a:xfrm>
          <a:custGeom>
            <a:avLst/>
            <a:gdLst>
              <a:gd name="connsiteX0" fmla="*/ 599018 w 694861"/>
              <a:gd name="connsiteY0" fmla="*/ 0 h 742862"/>
              <a:gd name="connsiteX1" fmla="*/ 491195 w 694861"/>
              <a:gd name="connsiteY1" fmla="*/ 11981 h 742862"/>
              <a:gd name="connsiteX2" fmla="*/ 407332 w 694861"/>
              <a:gd name="connsiteY2" fmla="*/ 35945 h 742862"/>
              <a:gd name="connsiteX3" fmla="*/ 251588 w 694861"/>
              <a:gd name="connsiteY3" fmla="*/ 71890 h 742862"/>
              <a:gd name="connsiteX4" fmla="*/ 203666 w 694861"/>
              <a:gd name="connsiteY4" fmla="*/ 95853 h 742862"/>
              <a:gd name="connsiteX5" fmla="*/ 167725 w 694861"/>
              <a:gd name="connsiteY5" fmla="*/ 107835 h 742862"/>
              <a:gd name="connsiteX6" fmla="*/ 95843 w 694861"/>
              <a:gd name="connsiteY6" fmla="*/ 155761 h 742862"/>
              <a:gd name="connsiteX7" fmla="*/ 23961 w 694861"/>
              <a:gd name="connsiteY7" fmla="*/ 275578 h 742862"/>
              <a:gd name="connsiteX8" fmla="*/ 0 w 694861"/>
              <a:gd name="connsiteY8" fmla="*/ 347468 h 742862"/>
              <a:gd name="connsiteX9" fmla="*/ 11981 w 694861"/>
              <a:gd name="connsiteY9" fmla="*/ 551156 h 742862"/>
              <a:gd name="connsiteX10" fmla="*/ 23961 w 694861"/>
              <a:gd name="connsiteY10" fmla="*/ 587101 h 742862"/>
              <a:gd name="connsiteX11" fmla="*/ 59902 w 694861"/>
              <a:gd name="connsiteY11" fmla="*/ 611064 h 742862"/>
              <a:gd name="connsiteX12" fmla="*/ 131784 w 694861"/>
              <a:gd name="connsiteY12" fmla="*/ 635027 h 742862"/>
              <a:gd name="connsiteX13" fmla="*/ 167725 w 694861"/>
              <a:gd name="connsiteY13" fmla="*/ 658991 h 742862"/>
              <a:gd name="connsiteX14" fmla="*/ 239607 w 694861"/>
              <a:gd name="connsiteY14" fmla="*/ 682954 h 742862"/>
              <a:gd name="connsiteX15" fmla="*/ 443273 w 694861"/>
              <a:gd name="connsiteY15" fmla="*/ 718899 h 742862"/>
              <a:gd name="connsiteX16" fmla="*/ 610998 w 694861"/>
              <a:gd name="connsiteY16" fmla="*/ 730881 h 742862"/>
              <a:gd name="connsiteX17" fmla="*/ 694861 w 694861"/>
              <a:gd name="connsiteY17" fmla="*/ 742862 h 7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4861" h="742862">
                <a:moveTo>
                  <a:pt x="599018" y="0"/>
                </a:moveTo>
                <a:cubicBezTo>
                  <a:pt x="563077" y="3994"/>
                  <a:pt x="526937" y="6482"/>
                  <a:pt x="491195" y="11981"/>
                </a:cubicBezTo>
                <a:cubicBezTo>
                  <a:pt x="445415" y="19025"/>
                  <a:pt x="447854" y="24892"/>
                  <a:pt x="407332" y="35945"/>
                </a:cubicBezTo>
                <a:cubicBezTo>
                  <a:pt x="327869" y="57619"/>
                  <a:pt x="321437" y="57918"/>
                  <a:pt x="251588" y="71890"/>
                </a:cubicBezTo>
                <a:cubicBezTo>
                  <a:pt x="235614" y="79878"/>
                  <a:pt x="220081" y="88817"/>
                  <a:pt x="203666" y="95853"/>
                </a:cubicBezTo>
                <a:cubicBezTo>
                  <a:pt x="192059" y="100828"/>
                  <a:pt x="178764" y="101702"/>
                  <a:pt x="167725" y="107835"/>
                </a:cubicBezTo>
                <a:cubicBezTo>
                  <a:pt x="142552" y="121822"/>
                  <a:pt x="95843" y="155761"/>
                  <a:pt x="95843" y="155761"/>
                </a:cubicBezTo>
                <a:cubicBezTo>
                  <a:pt x="67716" y="197957"/>
                  <a:pt x="42380" y="229525"/>
                  <a:pt x="23961" y="275578"/>
                </a:cubicBezTo>
                <a:cubicBezTo>
                  <a:pt x="14581" y="299031"/>
                  <a:pt x="0" y="347468"/>
                  <a:pt x="0" y="347468"/>
                </a:cubicBezTo>
                <a:cubicBezTo>
                  <a:pt x="3994" y="415364"/>
                  <a:pt x="5214" y="483480"/>
                  <a:pt x="11981" y="551156"/>
                </a:cubicBezTo>
                <a:cubicBezTo>
                  <a:pt x="13238" y="563723"/>
                  <a:pt x="16072" y="577238"/>
                  <a:pt x="23961" y="587101"/>
                </a:cubicBezTo>
                <a:cubicBezTo>
                  <a:pt x="32955" y="598345"/>
                  <a:pt x="46744" y="605216"/>
                  <a:pt x="59902" y="611064"/>
                </a:cubicBezTo>
                <a:cubicBezTo>
                  <a:pt x="82982" y="621323"/>
                  <a:pt x="131784" y="635027"/>
                  <a:pt x="131784" y="635027"/>
                </a:cubicBezTo>
                <a:cubicBezTo>
                  <a:pt x="143764" y="643015"/>
                  <a:pt x="154567" y="653142"/>
                  <a:pt x="167725" y="658991"/>
                </a:cubicBezTo>
                <a:cubicBezTo>
                  <a:pt x="190805" y="669250"/>
                  <a:pt x="215646" y="674966"/>
                  <a:pt x="239607" y="682954"/>
                </a:cubicBezTo>
                <a:cubicBezTo>
                  <a:pt x="318138" y="709134"/>
                  <a:pt x="312182" y="709534"/>
                  <a:pt x="443273" y="718899"/>
                </a:cubicBezTo>
                <a:cubicBezTo>
                  <a:pt x="499181" y="722893"/>
                  <a:pt x="555200" y="725566"/>
                  <a:pt x="610998" y="730881"/>
                </a:cubicBezTo>
                <a:cubicBezTo>
                  <a:pt x="639109" y="733558"/>
                  <a:pt x="694861" y="742862"/>
                  <a:pt x="694861" y="742862"/>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6"/>
          <p:cNvSpPr/>
          <p:nvPr/>
        </p:nvSpPr>
        <p:spPr>
          <a:xfrm>
            <a:off x="6566421" y="5847985"/>
            <a:ext cx="137077" cy="76146"/>
          </a:xfrm>
          <a:custGeom>
            <a:avLst/>
            <a:gdLst>
              <a:gd name="connsiteX0" fmla="*/ 299508 w 299508"/>
              <a:gd name="connsiteY0" fmla="*/ 0 h 191707"/>
              <a:gd name="connsiteX1" fmla="*/ 191685 w 299508"/>
              <a:gd name="connsiteY1" fmla="*/ 23963 h 191707"/>
              <a:gd name="connsiteX2" fmla="*/ 119803 w 299508"/>
              <a:gd name="connsiteY2" fmla="*/ 47927 h 191707"/>
              <a:gd name="connsiteX3" fmla="*/ 83862 w 299508"/>
              <a:gd name="connsiteY3" fmla="*/ 71890 h 191707"/>
              <a:gd name="connsiteX4" fmla="*/ 59901 w 299508"/>
              <a:gd name="connsiteY4" fmla="*/ 107835 h 191707"/>
              <a:gd name="connsiteX5" fmla="*/ 23960 w 299508"/>
              <a:gd name="connsiteY5" fmla="*/ 119817 h 191707"/>
              <a:gd name="connsiteX6" fmla="*/ 0 w 299508"/>
              <a:gd name="connsiteY6" fmla="*/ 191707 h 19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508" h="191707">
                <a:moveTo>
                  <a:pt x="299508" y="0"/>
                </a:moveTo>
                <a:cubicBezTo>
                  <a:pt x="265321" y="6838"/>
                  <a:pt x="225513" y="13813"/>
                  <a:pt x="191685" y="23963"/>
                </a:cubicBezTo>
                <a:cubicBezTo>
                  <a:pt x="167493" y="31221"/>
                  <a:pt x="140818" y="33916"/>
                  <a:pt x="119803" y="47927"/>
                </a:cubicBezTo>
                <a:lnTo>
                  <a:pt x="83862" y="71890"/>
                </a:lnTo>
                <a:cubicBezTo>
                  <a:pt x="75875" y="83872"/>
                  <a:pt x="71145" y="98839"/>
                  <a:pt x="59901" y="107835"/>
                </a:cubicBezTo>
                <a:cubicBezTo>
                  <a:pt x="50040" y="115725"/>
                  <a:pt x="31300" y="109540"/>
                  <a:pt x="23960" y="119817"/>
                </a:cubicBezTo>
                <a:cubicBezTo>
                  <a:pt x="9280" y="140372"/>
                  <a:pt x="0" y="191707"/>
                  <a:pt x="0" y="191707"/>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Cloud Callout 41"/>
          <p:cNvSpPr/>
          <p:nvPr/>
        </p:nvSpPr>
        <p:spPr>
          <a:xfrm>
            <a:off x="7096500" y="4343400"/>
            <a:ext cx="2057400" cy="914400"/>
          </a:xfrm>
          <a:prstGeom prst="cloudCallout">
            <a:avLst>
              <a:gd name="adj1" fmla="val -64531"/>
              <a:gd name="adj2" fmla="val 14536"/>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7772400" y="4572000"/>
            <a:ext cx="736500" cy="369332"/>
          </a:xfrm>
          <a:prstGeom prst="rect">
            <a:avLst/>
          </a:prstGeom>
          <a:noFill/>
        </p:spPr>
        <p:txBody>
          <a:bodyPr wrap="none" rtlCol="0">
            <a:spAutoFit/>
          </a:bodyPr>
          <a:lstStyle/>
          <a:p>
            <a:r>
              <a:rPr lang="en-US" dirty="0" smtClean="0"/>
              <a:t>Nope</a:t>
            </a:r>
            <a:endParaRPr lang="en-US" dirty="0"/>
          </a:p>
        </p:txBody>
      </p:sp>
      <p:sp>
        <p:nvSpPr>
          <p:cNvPr id="46" name="Oval Callout 45"/>
          <p:cNvSpPr/>
          <p:nvPr/>
        </p:nvSpPr>
        <p:spPr>
          <a:xfrm>
            <a:off x="6324600" y="-12485"/>
            <a:ext cx="1905000" cy="1447800"/>
          </a:xfrm>
          <a:prstGeom prst="wedgeEllipseCallout">
            <a:avLst>
              <a:gd name="adj1" fmla="val -20084"/>
              <a:gd name="adj2" fmla="val 65457"/>
            </a:avLst>
          </a:prstGeom>
          <a:solidFill>
            <a:srgbClr val="8EB4E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6477000" y="381000"/>
            <a:ext cx="2014261" cy="646331"/>
          </a:xfrm>
          <a:prstGeom prst="rect">
            <a:avLst/>
          </a:prstGeom>
          <a:noFill/>
        </p:spPr>
        <p:txBody>
          <a:bodyPr wrap="square" rtlCol="0">
            <a:spAutoFit/>
          </a:bodyPr>
          <a:lstStyle/>
          <a:p>
            <a:r>
              <a:rPr lang="en-US" dirty="0" smtClean="0"/>
              <a:t>The train station is over there.</a:t>
            </a:r>
            <a:endParaRPr lang="en-US" dirty="0"/>
          </a:p>
        </p:txBody>
      </p:sp>
      <p:cxnSp>
        <p:nvCxnSpPr>
          <p:cNvPr id="49" name="Straight Connector 48"/>
          <p:cNvCxnSpPr>
            <a:stCxn id="46" idx="1"/>
            <a:endCxn id="46" idx="5"/>
          </p:cNvCxnSpPr>
          <p:nvPr/>
        </p:nvCxnSpPr>
        <p:spPr>
          <a:xfrm>
            <a:off x="6603581" y="199540"/>
            <a:ext cx="1347038" cy="102375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6" idx="3"/>
            <a:endCxn id="46" idx="7"/>
          </p:cNvCxnSpPr>
          <p:nvPr/>
        </p:nvCxnSpPr>
        <p:spPr>
          <a:xfrm flipV="1">
            <a:off x="6603581" y="199540"/>
            <a:ext cx="1347038" cy="102375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76200" y="2819400"/>
            <a:ext cx="1735972" cy="584776"/>
          </a:xfrm>
          <a:prstGeom prst="rect">
            <a:avLst/>
          </a:prstGeom>
          <a:noFill/>
        </p:spPr>
        <p:txBody>
          <a:bodyPr wrap="none" rtlCol="0">
            <a:spAutoFit/>
          </a:bodyPr>
          <a:lstStyle/>
          <a:p>
            <a:r>
              <a:rPr lang="en-US" sz="3200" dirty="0" smtClean="0"/>
              <a:t>Bilingual</a:t>
            </a:r>
            <a:endParaRPr lang="en-US" sz="3200" dirty="0"/>
          </a:p>
        </p:txBody>
      </p:sp>
      <p:sp>
        <p:nvSpPr>
          <p:cNvPr id="57" name="TextBox 56"/>
          <p:cNvSpPr txBox="1"/>
          <p:nvPr/>
        </p:nvSpPr>
        <p:spPr>
          <a:xfrm>
            <a:off x="0" y="6019800"/>
            <a:ext cx="2397611" cy="584776"/>
          </a:xfrm>
          <a:prstGeom prst="rect">
            <a:avLst/>
          </a:prstGeom>
          <a:noFill/>
        </p:spPr>
        <p:txBody>
          <a:bodyPr wrap="none" rtlCol="0">
            <a:spAutoFit/>
          </a:bodyPr>
          <a:lstStyle/>
          <a:p>
            <a:r>
              <a:rPr lang="en-US" sz="3200" dirty="0" smtClean="0"/>
              <a:t>Monolingual</a:t>
            </a:r>
            <a:endParaRPr lang="en-US" sz="3200" dirty="0"/>
          </a:p>
        </p:txBody>
      </p:sp>
      <p:sp>
        <p:nvSpPr>
          <p:cNvPr id="4" name="Slide Number Placeholder 3"/>
          <p:cNvSpPr>
            <a:spLocks noGrp="1"/>
          </p:cNvSpPr>
          <p:nvPr>
            <p:ph type="sldNum" sz="quarter" idx="12"/>
          </p:nvPr>
        </p:nvSpPr>
        <p:spPr/>
        <p:txBody>
          <a:bodyPr/>
          <a:lstStyle/>
          <a:p>
            <a:pPr>
              <a:defRPr/>
            </a:pPr>
            <a:fld id="{CD63B95D-D924-43CD-9E11-459B3CC00533}" type="slidenum">
              <a:rPr lang="en-US" smtClean="0"/>
              <a:pPr>
                <a:defRPr/>
              </a:pPr>
              <a:t>9</a:t>
            </a:fld>
            <a:endParaRPr lang="en-US" dirty="0"/>
          </a:p>
        </p:txBody>
      </p:sp>
    </p:spTree>
    <p:extLst>
      <p:ext uri="{BB962C8B-B14F-4D97-AF65-F5344CB8AC3E}">
        <p14:creationId xmlns:p14="http://schemas.microsoft.com/office/powerpoint/2010/main" val="3517793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15193</TotalTime>
  <Words>3106</Words>
  <Application>Microsoft Macintosh PowerPoint</Application>
  <PresentationFormat>On-screen Show (4:3)</PresentationFormat>
  <Paragraphs>465</Paragraphs>
  <Slides>45</Slides>
  <Notes>25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Bilingual Language Processing</vt:lpstr>
      <vt:lpstr>Announcements</vt:lpstr>
      <vt:lpstr>Goals</vt:lpstr>
      <vt:lpstr>Corrections:  Beware!</vt:lpstr>
      <vt:lpstr>Translation</vt:lpstr>
      <vt:lpstr>Translation</vt:lpstr>
      <vt:lpstr>Translation</vt:lpstr>
      <vt:lpstr>How would you define a bilingual person?</vt:lpstr>
      <vt:lpstr>PowerPoint Presentation</vt:lpstr>
      <vt:lpstr>Lessons from bilinguals:  Label acquisition by infants</vt:lpstr>
      <vt:lpstr>Lessons from bilinguals:  Mutual exclusivity</vt:lpstr>
      <vt:lpstr>Lessons from bilinguals:  Mutual exclusivity</vt:lpstr>
      <vt:lpstr>Lessons from bilinguals:  Mutual exclusivity</vt:lpstr>
      <vt:lpstr>Mutual exclusivity is an innate constraint on learning words.</vt:lpstr>
      <vt:lpstr>PowerPoint Presentation</vt:lpstr>
      <vt:lpstr>Mutual exclusivity is an innate constraint on learning words.   Or is it??</vt:lpstr>
      <vt:lpstr>Mutual exclusivity is a function of number of languages known.</vt:lpstr>
      <vt:lpstr>Bilinguals and translation</vt:lpstr>
      <vt:lpstr>Bilinguals and translation</vt:lpstr>
      <vt:lpstr>Bilinguals and translation</vt:lpstr>
      <vt:lpstr>Bilinguals and translation</vt:lpstr>
      <vt:lpstr>Two ways to think about the relationship between L1 and L2</vt:lpstr>
      <vt:lpstr>Two ways to think about the relationship between L1 and L2</vt:lpstr>
      <vt:lpstr>Interlingua model for translation</vt:lpstr>
      <vt:lpstr>Interlingua model for translation</vt:lpstr>
      <vt:lpstr>Interlingua model for translation</vt:lpstr>
      <vt:lpstr>Interlingua model for translation</vt:lpstr>
      <vt:lpstr>Interlingua model for translation</vt:lpstr>
      <vt:lpstr>“Impossible” translation</vt:lpstr>
      <vt:lpstr>Testing models of bilingual language processing</vt:lpstr>
      <vt:lpstr>Results:   </vt:lpstr>
      <vt:lpstr>Revised concept mediation model </vt:lpstr>
      <vt:lpstr>Revised concept mediation model </vt:lpstr>
      <vt:lpstr>Competition</vt:lpstr>
      <vt:lpstr>PowerPoint Presentation</vt:lpstr>
      <vt:lpstr>A closer look</vt:lpstr>
      <vt:lpstr>A closer look</vt:lpstr>
      <vt:lpstr>Possible exceptions to L1 and L2 simultaneous activation</vt:lpstr>
      <vt:lpstr>Shared syntactic structure</vt:lpstr>
      <vt:lpstr>“Shared” syntactic structure</vt:lpstr>
      <vt:lpstr>Language control in bilinguals</vt:lpstr>
      <vt:lpstr>Bilingualism and executive control</vt:lpstr>
      <vt:lpstr>Bilingualism and executive control</vt:lpstr>
      <vt:lpstr>PowerPoint Presentation</vt:lpstr>
      <vt:lpstr>Are bilinguals just cognitively better?</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Bilingual Language Processing</dc:title>
  <dc:subject/>
  <dc:creator>MT</dc:creator>
  <cp:keywords/>
  <dc:description/>
  <cp:lastModifiedBy>lfais</cp:lastModifiedBy>
  <cp:revision>189</cp:revision>
  <cp:lastPrinted>2014-03-24T19:43:02Z</cp:lastPrinted>
  <dcterms:created xsi:type="dcterms:W3CDTF">2010-12-23T04:49:20Z</dcterms:created>
  <dcterms:modified xsi:type="dcterms:W3CDTF">2014-10-02T00:46:57Z</dcterms:modified>
  <cp:category/>
</cp:coreProperties>
</file>