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412145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71985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413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1800981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437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3375439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274981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359879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81698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C23B62-23B0-45AF-9D43-90FD3950AACE}" type="datetimeFigureOut">
              <a:rPr lang="es-MX" smtClean="0"/>
              <a:t>30/10/2020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24684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FC23B62-23B0-45AF-9D43-90FD3950AACE}" type="datetimeFigureOut">
              <a:rPr lang="es-MX" smtClean="0"/>
              <a:t>30/10/2020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13269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FC23B62-23B0-45AF-9D43-90FD3950AACE}" type="datetimeFigureOut">
              <a:rPr lang="es-MX" smtClean="0"/>
              <a:t>30/10/2020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402969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FC23B62-23B0-45AF-9D43-90FD3950AACE}" type="datetimeFigureOut">
              <a:rPr lang="es-MX" smtClean="0"/>
              <a:t>30/10/2020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99063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23B62-23B0-45AF-9D43-90FD3950AACE}" type="datetimeFigureOut">
              <a:rPr lang="es-MX" smtClean="0"/>
              <a:t>30/10/2020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187046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FC23B62-23B0-45AF-9D43-90FD3950AACE}" type="datetimeFigureOut">
              <a:rPr lang="es-MX" smtClean="0"/>
              <a:t>30/10/2020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A3BCE0-0263-4896-A56E-D2E4D7AA7A82}" type="slidenum">
              <a:rPr lang="es-MX" smtClean="0"/>
              <a:t>‹Nº›</a:t>
            </a:fld>
            <a:endParaRPr lang="es-MX"/>
          </a:p>
        </p:txBody>
      </p:sp>
    </p:spTree>
    <p:extLst>
      <p:ext uri="{BB962C8B-B14F-4D97-AF65-F5344CB8AC3E}">
        <p14:creationId xmlns:p14="http://schemas.microsoft.com/office/powerpoint/2010/main" val="101290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9A3BCE0-0263-4896-A56E-D2E4D7AA7A82}" type="slidenum">
              <a:rPr lang="es-MX" smtClean="0"/>
              <a:t>‹Nº›</a:t>
            </a:fld>
            <a:endParaRPr lang="es-MX"/>
          </a:p>
        </p:txBody>
      </p:sp>
      <p:sp>
        <p:nvSpPr>
          <p:cNvPr id="5" name="Date Placeholder 4"/>
          <p:cNvSpPr>
            <a:spLocks noGrp="1"/>
          </p:cNvSpPr>
          <p:nvPr>
            <p:ph type="dt" sz="half" idx="10"/>
          </p:nvPr>
        </p:nvSpPr>
        <p:spPr/>
        <p:txBody>
          <a:bodyPr/>
          <a:lstStyle/>
          <a:p>
            <a:fld id="{9FC23B62-23B0-45AF-9D43-90FD3950AACE}" type="datetimeFigureOut">
              <a:rPr lang="es-MX" smtClean="0"/>
              <a:t>30/10/2020</a:t>
            </a:fld>
            <a:endParaRPr lang="es-MX"/>
          </a:p>
        </p:txBody>
      </p:sp>
    </p:spTree>
    <p:extLst>
      <p:ext uri="{BB962C8B-B14F-4D97-AF65-F5344CB8AC3E}">
        <p14:creationId xmlns:p14="http://schemas.microsoft.com/office/powerpoint/2010/main" val="94137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C23B62-23B0-45AF-9D43-90FD3950AACE}" type="datetimeFigureOut">
              <a:rPr lang="es-MX" smtClean="0"/>
              <a:t>30/10/2020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A3BCE0-0263-4896-A56E-D2E4D7AA7A82}" type="slidenum">
              <a:rPr lang="es-MX" smtClean="0"/>
              <a:t>‹Nº›</a:t>
            </a:fld>
            <a:endParaRPr lang="es-MX"/>
          </a:p>
        </p:txBody>
      </p:sp>
    </p:spTree>
    <p:extLst>
      <p:ext uri="{BB962C8B-B14F-4D97-AF65-F5344CB8AC3E}">
        <p14:creationId xmlns:p14="http://schemas.microsoft.com/office/powerpoint/2010/main" val="418244623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C4C926BD-D7AB-4091-A03C-A8C9066FAA8B}"/>
              </a:ext>
            </a:extLst>
          </p:cNvPr>
          <p:cNvSpPr txBox="1"/>
          <p:nvPr/>
        </p:nvSpPr>
        <p:spPr>
          <a:xfrm>
            <a:off x="2411819" y="2158199"/>
            <a:ext cx="6475226" cy="646331"/>
          </a:xfrm>
          <a:prstGeom prst="rect">
            <a:avLst/>
          </a:prstGeom>
          <a:noFill/>
        </p:spPr>
        <p:txBody>
          <a:bodyPr wrap="square" rtlCol="0">
            <a:spAutoFit/>
          </a:bodyPr>
          <a:lstStyle/>
          <a:p>
            <a:pPr algn="ctr"/>
            <a:r>
              <a:rPr lang="es-MX" b="1" dirty="0">
                <a:latin typeface="Arial" panose="020B0604020202020204" pitchFamily="34" charset="0"/>
                <a:cs typeface="Arial" panose="020B0604020202020204" pitchFamily="34" charset="0"/>
              </a:rPr>
              <a:t>CBT DR. ALFONSO LEÓN DE GARAY, TEQUIXQUIAC</a:t>
            </a:r>
            <a:endParaRPr lang="es-MX" dirty="0">
              <a:latin typeface="Arial" panose="020B0604020202020204" pitchFamily="34" charset="0"/>
              <a:cs typeface="Arial" panose="020B0604020202020204" pitchFamily="34" charset="0"/>
            </a:endParaRPr>
          </a:p>
          <a:p>
            <a:endParaRPr lang="es-MX" dirty="0"/>
          </a:p>
        </p:txBody>
      </p:sp>
      <p:sp>
        <p:nvSpPr>
          <p:cNvPr id="8" name="CuadroTexto 7">
            <a:extLst>
              <a:ext uri="{FF2B5EF4-FFF2-40B4-BE49-F238E27FC236}">
                <a16:creationId xmlns:a16="http://schemas.microsoft.com/office/drawing/2014/main" id="{5EB5EFC3-EE04-4161-BB1D-539C80AB2C8E}"/>
              </a:ext>
            </a:extLst>
          </p:cNvPr>
          <p:cNvSpPr txBox="1"/>
          <p:nvPr/>
        </p:nvSpPr>
        <p:spPr>
          <a:xfrm>
            <a:off x="1605516" y="2886404"/>
            <a:ext cx="8087832" cy="646331"/>
          </a:xfrm>
          <a:prstGeom prst="rect">
            <a:avLst/>
          </a:prstGeom>
          <a:noFill/>
        </p:spPr>
        <p:txBody>
          <a:bodyPr wrap="square" rtlCol="0">
            <a:spAutoFit/>
          </a:bodyPr>
          <a:lstStyle/>
          <a:p>
            <a:pPr algn="ctr"/>
            <a:r>
              <a:rPr lang="es-MX" b="1" dirty="0">
                <a:latin typeface="Arial" panose="020B0604020202020204" pitchFamily="34" charset="0"/>
                <a:cs typeface="Arial" panose="020B0604020202020204" pitchFamily="34" charset="0"/>
              </a:rPr>
              <a:t>SUBMÓDULO 2. INSTALA Y CONFIGURA APLICACIONES Y SERVICIOS</a:t>
            </a:r>
            <a:endParaRPr lang="es-MX" dirty="0">
              <a:latin typeface="Arial" panose="020B0604020202020204" pitchFamily="34" charset="0"/>
              <a:cs typeface="Arial" panose="020B0604020202020204" pitchFamily="34" charset="0"/>
            </a:endParaRPr>
          </a:p>
          <a:p>
            <a:endParaRPr lang="es-MX" dirty="0"/>
          </a:p>
        </p:txBody>
      </p:sp>
      <p:sp>
        <p:nvSpPr>
          <p:cNvPr id="13" name="CuadroTexto 12">
            <a:extLst>
              <a:ext uri="{FF2B5EF4-FFF2-40B4-BE49-F238E27FC236}">
                <a16:creationId xmlns:a16="http://schemas.microsoft.com/office/drawing/2014/main" id="{0DAF6A39-8E5C-4B3E-949E-F17CA694DDF0}"/>
              </a:ext>
            </a:extLst>
          </p:cNvPr>
          <p:cNvSpPr txBox="1"/>
          <p:nvPr/>
        </p:nvSpPr>
        <p:spPr>
          <a:xfrm>
            <a:off x="3937590" y="3783769"/>
            <a:ext cx="3423684" cy="646331"/>
          </a:xfrm>
          <a:prstGeom prst="rect">
            <a:avLst/>
          </a:prstGeom>
          <a:noFill/>
        </p:spPr>
        <p:txBody>
          <a:bodyPr wrap="square" rtlCol="0">
            <a:spAutoFit/>
          </a:bodyPr>
          <a:lstStyle/>
          <a:p>
            <a:pPr algn="ctr"/>
            <a:r>
              <a:rPr lang="es-MX" b="1" dirty="0">
                <a:latin typeface="Arial" panose="020B0604020202020204" pitchFamily="34" charset="0"/>
                <a:cs typeface="Arial" panose="020B0604020202020204" pitchFamily="34" charset="0"/>
              </a:rPr>
              <a:t>“MEDIOS DE TRASMISIÓN” </a:t>
            </a:r>
          </a:p>
          <a:p>
            <a:endParaRPr lang="es-MX" dirty="0"/>
          </a:p>
        </p:txBody>
      </p:sp>
      <p:sp>
        <p:nvSpPr>
          <p:cNvPr id="14" name="CuadroTexto 13">
            <a:extLst>
              <a:ext uri="{FF2B5EF4-FFF2-40B4-BE49-F238E27FC236}">
                <a16:creationId xmlns:a16="http://schemas.microsoft.com/office/drawing/2014/main" id="{4E8746BB-9C61-4776-A8D8-B8ED177805CD}"/>
              </a:ext>
            </a:extLst>
          </p:cNvPr>
          <p:cNvSpPr txBox="1"/>
          <p:nvPr/>
        </p:nvSpPr>
        <p:spPr>
          <a:xfrm>
            <a:off x="3278374" y="4932167"/>
            <a:ext cx="5131979" cy="1477328"/>
          </a:xfrm>
          <a:prstGeom prst="rect">
            <a:avLst/>
          </a:prstGeom>
          <a:noFill/>
        </p:spPr>
        <p:txBody>
          <a:bodyPr wrap="square" rtlCol="0">
            <a:spAutoFit/>
          </a:bodyPr>
          <a:lstStyle/>
          <a:p>
            <a:pPr algn="ctr"/>
            <a:r>
              <a:rPr lang="es-MX" b="1" dirty="0">
                <a:latin typeface="Arial" panose="020B0604020202020204" pitchFamily="34" charset="0"/>
                <a:cs typeface="Arial" panose="020B0604020202020204" pitchFamily="34" charset="0"/>
              </a:rPr>
              <a:t>PRESENTA: </a:t>
            </a:r>
          </a:p>
          <a:p>
            <a:pPr algn="ctr"/>
            <a:endParaRPr lang="es-MX" b="1" dirty="0">
              <a:latin typeface="Arial" panose="020B0604020202020204" pitchFamily="34" charset="0"/>
              <a:cs typeface="Arial" panose="020B0604020202020204" pitchFamily="34" charset="0"/>
            </a:endParaRPr>
          </a:p>
          <a:p>
            <a:pPr algn="ctr"/>
            <a:r>
              <a:rPr lang="es-MX" b="1" dirty="0">
                <a:latin typeface="Arial" panose="020B0604020202020204" pitchFamily="34" charset="0"/>
                <a:cs typeface="Arial" panose="020B0604020202020204" pitchFamily="34" charset="0"/>
              </a:rPr>
              <a:t>ROGELIO SANCHEZ RAMIREZ NL31</a:t>
            </a:r>
          </a:p>
          <a:p>
            <a:pPr algn="ctr"/>
            <a:r>
              <a:rPr lang="es-MX" b="1" dirty="0">
                <a:latin typeface="Arial" panose="020B0604020202020204" pitchFamily="34" charset="0"/>
                <a:cs typeface="Arial" panose="020B0604020202020204" pitchFamily="34" charset="0"/>
              </a:rPr>
              <a:t>LUIS ROBERTO VALENCIA GARCIA NL 36 </a:t>
            </a:r>
          </a:p>
          <a:p>
            <a:endParaRPr lang="es-MX" dirty="0"/>
          </a:p>
        </p:txBody>
      </p:sp>
      <p:pic>
        <p:nvPicPr>
          <p:cNvPr id="15" name="Imagen 14">
            <a:extLst>
              <a:ext uri="{FF2B5EF4-FFF2-40B4-BE49-F238E27FC236}">
                <a16:creationId xmlns:a16="http://schemas.microsoft.com/office/drawing/2014/main" id="{D4124E66-CB11-44B0-9BD7-855CB6522533}"/>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9935" y="640081"/>
            <a:ext cx="2771775" cy="617855"/>
          </a:xfrm>
          <a:prstGeom prst="rect">
            <a:avLst/>
          </a:prstGeom>
          <a:noFill/>
        </p:spPr>
      </p:pic>
      <p:pic>
        <p:nvPicPr>
          <p:cNvPr id="16" name="Imagen 15">
            <a:extLst>
              <a:ext uri="{FF2B5EF4-FFF2-40B4-BE49-F238E27FC236}">
                <a16:creationId xmlns:a16="http://schemas.microsoft.com/office/drawing/2014/main" id="{F147B7DF-AAC9-4E21-B067-3A7516DD6335}"/>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3614" y="337331"/>
            <a:ext cx="1516380" cy="1052195"/>
          </a:xfrm>
          <a:prstGeom prst="rect">
            <a:avLst/>
          </a:prstGeom>
          <a:noFill/>
        </p:spPr>
      </p:pic>
      <p:sp>
        <p:nvSpPr>
          <p:cNvPr id="17" name="Rectángulo 16">
            <a:extLst>
              <a:ext uri="{FF2B5EF4-FFF2-40B4-BE49-F238E27FC236}">
                <a16:creationId xmlns:a16="http://schemas.microsoft.com/office/drawing/2014/main" id="{06917082-2910-4962-A54C-95DB75530560}"/>
              </a:ext>
            </a:extLst>
          </p:cNvPr>
          <p:cNvSpPr/>
          <p:nvPr/>
        </p:nvSpPr>
        <p:spPr>
          <a:xfrm>
            <a:off x="2314353" y="1383453"/>
            <a:ext cx="6096000" cy="407804"/>
          </a:xfrm>
          <a:prstGeom prst="rect">
            <a:avLst/>
          </a:prstGeom>
        </p:spPr>
        <p:txBody>
          <a:bodyPr>
            <a:spAutoFit/>
          </a:bodyPr>
          <a:lstStyle/>
          <a:p>
            <a:pPr>
              <a:lnSpc>
                <a:spcPts val="1540"/>
              </a:lnSpc>
              <a:spcAft>
                <a:spcPts val="0"/>
              </a:spcAft>
            </a:pPr>
            <a:r>
              <a:rPr lang="es-MX" sz="3600" dirty="0">
                <a:latin typeface="Times New Roman" panose="02020603050405020304" pitchFamily="18" charset="0"/>
                <a:ea typeface="Times New Roman" panose="02020603050405020304" pitchFamily="18" charset="0"/>
                <a:cs typeface="Arial" panose="020B0604020202020204" pitchFamily="34" charset="0"/>
              </a:rPr>
              <a:t> </a:t>
            </a:r>
            <a:endParaRPr lang="es-MX" sz="2400" dirty="0">
              <a:latin typeface="Calibri" panose="020F0502020204030204" pitchFamily="34" charset="0"/>
              <a:ea typeface="Calibri" panose="020F0502020204030204" pitchFamily="34" charset="0"/>
              <a:cs typeface="Arial" panose="020B0604020202020204" pitchFamily="34" charset="0"/>
            </a:endParaRPr>
          </a:p>
          <a:p>
            <a:pPr marR="25400" algn="ctr">
              <a:spcAft>
                <a:spcPts val="0"/>
              </a:spcAft>
            </a:pPr>
            <a:r>
              <a:rPr lang="es-MX" sz="800" dirty="0">
                <a:latin typeface="Calibri" panose="020F0502020204030204" pitchFamily="34" charset="0"/>
                <a:ea typeface="Calibri" panose="020F0502020204030204" pitchFamily="34" charset="0"/>
                <a:cs typeface="Arial" panose="020B0604020202020204" pitchFamily="34" charset="0"/>
              </a:rPr>
              <a:t>“</a:t>
            </a:r>
            <a:r>
              <a:rPr lang="es-MX" sz="800" dirty="0">
                <a:latin typeface="Arial" panose="020B0604020202020204" pitchFamily="34" charset="0"/>
                <a:ea typeface="Arial" panose="020B0604020202020204" pitchFamily="34" charset="0"/>
                <a:cs typeface="Arial" panose="020B0604020202020204" pitchFamily="34" charset="0"/>
              </a:rPr>
              <a:t>2020. Año de Laura Méndez de Cuenca; emblema de la mujer Mexiquense”</a:t>
            </a:r>
            <a:endParaRPr lang="es-MX"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421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13DBB-6BB8-4957-9362-8E6043230EEB}"/>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E237E495-FA4B-4554-9CDF-8078A4A669A8}"/>
              </a:ext>
            </a:extLst>
          </p:cNvPr>
          <p:cNvSpPr>
            <a:spLocks noGrp="1"/>
          </p:cNvSpPr>
          <p:nvPr>
            <p:ph idx="1"/>
          </p:nvPr>
        </p:nvSpPr>
        <p:spPr>
          <a:xfrm>
            <a:off x="677334" y="2160589"/>
            <a:ext cx="8596668" cy="4463495"/>
          </a:xfrm>
        </p:spPr>
        <p:txBody>
          <a:bodyPr>
            <a:normAutofit/>
          </a:bodyPr>
          <a:lstStyle/>
          <a:p>
            <a:r>
              <a:rPr lang="es-MX" dirty="0"/>
              <a:t>Tipos de cable par trenzado</a:t>
            </a:r>
          </a:p>
          <a:p>
            <a:r>
              <a:rPr lang="es-MX" sz="2000" dirty="0">
                <a:latin typeface="Arial Narrow" panose="020B0606020202030204" pitchFamily="34" charset="0"/>
              </a:rPr>
              <a:t>UTP acrónimo de </a:t>
            </a:r>
            <a:r>
              <a:rPr lang="es-MX" sz="2000" dirty="0" err="1">
                <a:latin typeface="Arial Narrow" panose="020B0606020202030204" pitchFamily="34" charset="0"/>
              </a:rPr>
              <a:t>Unshielded</a:t>
            </a:r>
            <a:r>
              <a:rPr lang="es-MX" sz="2000" dirty="0">
                <a:latin typeface="Arial Narrow" panose="020B0606020202030204" pitchFamily="34" charset="0"/>
              </a:rPr>
              <a:t> </a:t>
            </a:r>
            <a:r>
              <a:rPr lang="es-MX" sz="2000" dirty="0" err="1">
                <a:latin typeface="Arial Narrow" panose="020B0606020202030204" pitchFamily="34" charset="0"/>
              </a:rPr>
              <a:t>Twisted</a:t>
            </a:r>
            <a:r>
              <a:rPr lang="es-MX" sz="2000" dirty="0">
                <a:latin typeface="Arial Narrow" panose="020B0606020202030204" pitchFamily="34" charset="0"/>
              </a:rPr>
              <a:t> </a:t>
            </a:r>
            <a:r>
              <a:rPr lang="es-MX" sz="2000" dirty="0" err="1">
                <a:latin typeface="Arial Narrow" panose="020B0606020202030204" pitchFamily="34" charset="0"/>
              </a:rPr>
              <a:t>Pair</a:t>
            </a:r>
            <a:r>
              <a:rPr lang="es-MX" sz="2000" dirty="0">
                <a:latin typeface="Arial Narrow" panose="020B0606020202030204" pitchFamily="34" charset="0"/>
              </a:rPr>
              <a:t> o Cable trenzado sin apantallar. Son cables de pares trenzados sin apantallar que se utilizan para diferentes tecnologías de red local. Son de bajo costo y de fácil uso, pero producen más errores que otros tipos de cable y tienen limitaciones para trabajar a grandes distancias sin regeneración de la señal.</a:t>
            </a:r>
          </a:p>
          <a:p>
            <a:r>
              <a:rPr lang="es-MX" sz="2000" dirty="0">
                <a:latin typeface="Arial Narrow" panose="020B0606020202030204" pitchFamily="34" charset="0"/>
              </a:rPr>
              <a:t>STP, acrónimo de </a:t>
            </a:r>
            <a:r>
              <a:rPr lang="es-MX" sz="2000" dirty="0" err="1">
                <a:latin typeface="Arial Narrow" panose="020B0606020202030204" pitchFamily="34" charset="0"/>
              </a:rPr>
              <a:t>Shielded</a:t>
            </a:r>
            <a:r>
              <a:rPr lang="es-MX" sz="2000" dirty="0">
                <a:latin typeface="Arial Narrow" panose="020B0606020202030204" pitchFamily="34" charset="0"/>
              </a:rPr>
              <a:t> </a:t>
            </a:r>
            <a:r>
              <a:rPr lang="es-MX" sz="2000" dirty="0" err="1">
                <a:latin typeface="Arial Narrow" panose="020B0606020202030204" pitchFamily="34" charset="0"/>
              </a:rPr>
              <a:t>Twisted</a:t>
            </a:r>
            <a:r>
              <a:rPr lang="es-MX" sz="2000" dirty="0">
                <a:latin typeface="Arial Narrow" panose="020B0606020202030204" pitchFamily="34" charset="0"/>
              </a:rPr>
              <a:t> </a:t>
            </a:r>
            <a:r>
              <a:rPr lang="es-MX" sz="2000" dirty="0" err="1">
                <a:latin typeface="Arial Narrow" panose="020B0606020202030204" pitchFamily="34" charset="0"/>
              </a:rPr>
              <a:t>Pair</a:t>
            </a:r>
            <a:r>
              <a:rPr lang="es-MX" sz="2000" dirty="0">
                <a:latin typeface="Arial Narrow" panose="020B0606020202030204" pitchFamily="34" charset="0"/>
              </a:rPr>
              <a:t> o Par trenzado apantallado. Se trata de cables de cobre aislados dentro de una cubierta protectora, con un número específico de trenzas por pie. STP se refiere a la cantidad de aislamiento alrededor de un conjunto de cables y, por lo tanto, a su inmunidad al ruido. Se utiliza en redes de ordenadores como Ethernet o Token Ring. Es más caro que la versión no apantallada o UTP.</a:t>
            </a:r>
          </a:p>
          <a:p>
            <a:r>
              <a:rPr lang="es-MX" sz="2000" dirty="0">
                <a:latin typeface="Arial Narrow" panose="020B0606020202030204" pitchFamily="34" charset="0"/>
              </a:rPr>
              <a:t>FTP, acrónimo de </a:t>
            </a:r>
            <a:r>
              <a:rPr lang="es-MX" sz="2000" dirty="0" err="1">
                <a:latin typeface="Arial Narrow" panose="020B0606020202030204" pitchFamily="34" charset="0"/>
              </a:rPr>
              <a:t>Foiled</a:t>
            </a:r>
            <a:r>
              <a:rPr lang="es-MX" sz="2000" dirty="0">
                <a:latin typeface="Arial Narrow" panose="020B0606020202030204" pitchFamily="34" charset="0"/>
              </a:rPr>
              <a:t> </a:t>
            </a:r>
            <a:r>
              <a:rPr lang="es-MX" sz="2000" dirty="0" err="1">
                <a:latin typeface="Arial Narrow" panose="020B0606020202030204" pitchFamily="34" charset="0"/>
              </a:rPr>
              <a:t>Twisted</a:t>
            </a:r>
            <a:r>
              <a:rPr lang="es-MX" sz="2000" dirty="0">
                <a:latin typeface="Arial Narrow" panose="020B0606020202030204" pitchFamily="34" charset="0"/>
              </a:rPr>
              <a:t> </a:t>
            </a:r>
            <a:r>
              <a:rPr lang="es-MX" sz="2000" dirty="0" err="1">
                <a:latin typeface="Arial Narrow" panose="020B0606020202030204" pitchFamily="34" charset="0"/>
              </a:rPr>
              <a:t>Pair</a:t>
            </a:r>
            <a:r>
              <a:rPr lang="es-MX" sz="2000" dirty="0">
                <a:latin typeface="Arial Narrow" panose="020B0606020202030204" pitchFamily="34" charset="0"/>
              </a:rPr>
              <a:t> o Par trenzado con pantalla global.</a:t>
            </a:r>
          </a:p>
        </p:txBody>
      </p:sp>
    </p:spTree>
    <p:extLst>
      <p:ext uri="{BB962C8B-B14F-4D97-AF65-F5344CB8AC3E}">
        <p14:creationId xmlns:p14="http://schemas.microsoft.com/office/powerpoint/2010/main" val="101996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AD679-5AA0-4A7C-B36D-2A0DAF8FEA93}"/>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75AD8A1E-1DEC-44BC-BB1F-6AD1920E169C}"/>
              </a:ext>
            </a:extLst>
          </p:cNvPr>
          <p:cNvSpPr>
            <a:spLocks noGrp="1"/>
          </p:cNvSpPr>
          <p:nvPr>
            <p:ph idx="1"/>
          </p:nvPr>
        </p:nvSpPr>
        <p:spPr/>
        <p:txBody>
          <a:bodyPr/>
          <a:lstStyle/>
          <a:p>
            <a:pPr marL="0" indent="0">
              <a:buNone/>
            </a:pPr>
            <a:r>
              <a:rPr lang="es-MX" sz="2000" dirty="0">
                <a:latin typeface="Arial Narrow" panose="020B0606020202030204" pitchFamily="34" charset="0"/>
              </a:rPr>
              <a:t>Tipos de Conectores para Cable Par Trenzado</a:t>
            </a:r>
          </a:p>
          <a:p>
            <a:pPr marL="0" indent="0">
              <a:buNone/>
            </a:pPr>
            <a:r>
              <a:rPr lang="es-MX" sz="2000" dirty="0">
                <a:latin typeface="Arial Narrow" panose="020B0606020202030204" pitchFamily="34" charset="0"/>
              </a:rPr>
              <a:t>RJ-45 es una interfaz física comúnmente utilizada para conectar redes de computadoras con cableado estructurado (categorías 4, 5, 5e, 6 y 6a). Posee ocho pines o conexiones eléctricas, que normalmente se usan como extremos de cables de par trenzado (UTP).</a:t>
            </a:r>
          </a:p>
          <a:p>
            <a:endParaRPr lang="es-MX" sz="2000" dirty="0">
              <a:latin typeface="Arial Narrow" panose="020B0606020202030204" pitchFamily="34" charset="0"/>
            </a:endParaRPr>
          </a:p>
        </p:txBody>
      </p:sp>
      <p:pic>
        <p:nvPicPr>
          <p:cNvPr id="7170" name="Picture 2">
            <a:extLst>
              <a:ext uri="{FF2B5EF4-FFF2-40B4-BE49-F238E27FC236}">
                <a16:creationId xmlns:a16="http://schemas.microsoft.com/office/drawing/2014/main" id="{CEBB2D9D-8054-41D4-A412-9260B99CD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278" y="3871580"/>
            <a:ext cx="2456564" cy="245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565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43AF8-8D83-453A-AA13-578FD5733BBA}"/>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79E62CED-6688-4D45-9CE2-06CFF52AFD44}"/>
              </a:ext>
            </a:extLst>
          </p:cNvPr>
          <p:cNvSpPr>
            <a:spLocks noGrp="1"/>
          </p:cNvSpPr>
          <p:nvPr>
            <p:ph idx="1"/>
          </p:nvPr>
        </p:nvSpPr>
        <p:spPr/>
        <p:txBody>
          <a:bodyPr>
            <a:normAutofit/>
          </a:bodyPr>
          <a:lstStyle/>
          <a:p>
            <a:pPr marL="0" indent="0">
              <a:buNone/>
            </a:pPr>
            <a:r>
              <a:rPr lang="es-MX" sz="2000" b="1" dirty="0">
                <a:latin typeface="Arial Narrow" panose="020B0606020202030204" pitchFamily="34" charset="0"/>
              </a:rPr>
              <a:t>Distancia del cable par trenzado</a:t>
            </a:r>
          </a:p>
          <a:p>
            <a:r>
              <a:rPr lang="es-MX" dirty="0"/>
              <a:t>La longitud </a:t>
            </a:r>
            <a:r>
              <a:rPr lang="es-MX" b="1" dirty="0"/>
              <a:t>máxima</a:t>
            </a:r>
            <a:r>
              <a:rPr lang="es-MX" dirty="0"/>
              <a:t> de los </a:t>
            </a:r>
            <a:r>
              <a:rPr lang="es-MX" b="1" dirty="0"/>
              <a:t>cables</a:t>
            </a:r>
            <a:r>
              <a:rPr lang="es-MX" dirty="0"/>
              <a:t> de </a:t>
            </a:r>
            <a:r>
              <a:rPr lang="es-MX" b="1" dirty="0"/>
              <a:t>par trenzado</a:t>
            </a:r>
            <a:r>
              <a:rPr lang="es-MX" dirty="0"/>
              <a:t> están limitadas a 90 metros, ya sea para 10 o 100 Mbps.</a:t>
            </a:r>
            <a:r>
              <a:rPr lang="es-MX" sz="2000" dirty="0">
                <a:latin typeface="Arial Narrow" panose="020B0606020202030204" pitchFamily="34" charset="0"/>
              </a:rPr>
              <a:t> </a:t>
            </a:r>
          </a:p>
          <a:p>
            <a:pPr marL="0" indent="0">
              <a:buNone/>
            </a:pPr>
            <a:r>
              <a:rPr lang="es-MX" sz="2000" b="1" dirty="0">
                <a:latin typeface="Arial Narrow" panose="020B0606020202030204" pitchFamily="34" charset="0"/>
              </a:rPr>
              <a:t>Precio</a:t>
            </a:r>
            <a:r>
              <a:rPr lang="es-MX" sz="2000" dirty="0">
                <a:latin typeface="Arial Narrow" panose="020B0606020202030204" pitchFamily="34" charset="0"/>
              </a:rPr>
              <a:t> </a:t>
            </a:r>
          </a:p>
          <a:p>
            <a:pPr marL="0" indent="0">
              <a:buNone/>
            </a:pPr>
            <a:r>
              <a:rPr lang="es-MX" sz="2000" dirty="0">
                <a:latin typeface="Arial Narrow" panose="020B0606020202030204" pitchFamily="34" charset="0"/>
              </a:rPr>
              <a:t>100 metros de cable a $480</a:t>
            </a:r>
          </a:p>
          <a:p>
            <a:pPr marL="0" indent="0">
              <a:buNone/>
            </a:pPr>
            <a:r>
              <a:rPr lang="es-MX" sz="2000" b="1" dirty="0">
                <a:latin typeface="Arial Narrow" panose="020B0606020202030204" pitchFamily="34" charset="0"/>
              </a:rPr>
              <a:t>Uso </a:t>
            </a:r>
          </a:p>
          <a:p>
            <a:pPr marL="0" indent="0">
              <a:buNone/>
            </a:pPr>
            <a:r>
              <a:rPr lang="es-MX" sz="2000" dirty="0">
                <a:latin typeface="Arial Narrow" panose="020B0606020202030204" pitchFamily="34" charset="0"/>
              </a:rPr>
              <a:t>Es un medio de conexión usado en telecomunicaciones en el que dos conductores eléctricos aislados son entrelazados para anular las interferencias de fuentes externas y diafonía de los cables adyacentes. Fue inventado por Alexander Graham Bell.</a:t>
            </a:r>
          </a:p>
          <a:p>
            <a:pPr marL="0" indent="0">
              <a:buNone/>
            </a:pPr>
            <a:r>
              <a:rPr lang="es-MX" sz="2000" dirty="0">
                <a:latin typeface="Arial Narrow" panose="020B0606020202030204" pitchFamily="34" charset="0"/>
              </a:rPr>
              <a:t> </a:t>
            </a:r>
          </a:p>
          <a:p>
            <a:pPr marL="0" indent="0">
              <a:buNone/>
            </a:pPr>
            <a:endParaRPr lang="es-MX" sz="2000" dirty="0">
              <a:latin typeface="Arial Narrow" panose="020B0606020202030204" pitchFamily="34" charset="0"/>
            </a:endParaRPr>
          </a:p>
          <a:p>
            <a:pPr marL="0" indent="0">
              <a:buNone/>
            </a:pPr>
            <a:endParaRPr lang="es-MX" sz="2000" dirty="0">
              <a:latin typeface="Arial Narrow" panose="020B0606020202030204" pitchFamily="34" charset="0"/>
            </a:endParaRPr>
          </a:p>
        </p:txBody>
      </p:sp>
      <p:pic>
        <p:nvPicPr>
          <p:cNvPr id="8196" name="Picture 4" descr="100 Metros Cable Red Cat 6 Utp Rj45 Cat6 Azul Cober">
            <a:extLst>
              <a:ext uri="{FF2B5EF4-FFF2-40B4-BE49-F238E27FC236}">
                <a16:creationId xmlns:a16="http://schemas.microsoft.com/office/drawing/2014/main" id="{7C2937EF-4CF4-4B8A-B7E9-99D08F2C1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544" y="3067493"/>
            <a:ext cx="1497972" cy="149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36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7D0E4-BE2B-492A-90E9-7EF02213351E}"/>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4" name="Marcador de texto 3">
            <a:extLst>
              <a:ext uri="{FF2B5EF4-FFF2-40B4-BE49-F238E27FC236}">
                <a16:creationId xmlns:a16="http://schemas.microsoft.com/office/drawing/2014/main" id="{4CAE00FF-923F-4F69-B9D5-3B0363BB4E56}"/>
              </a:ext>
            </a:extLst>
          </p:cNvPr>
          <p:cNvSpPr>
            <a:spLocks noGrp="1"/>
          </p:cNvSpPr>
          <p:nvPr>
            <p:ph type="body" idx="1"/>
          </p:nvPr>
        </p:nvSpPr>
        <p:spPr/>
        <p:txBody>
          <a:bodyPr/>
          <a:lstStyle/>
          <a:p>
            <a:r>
              <a:rPr lang="es-MX" dirty="0">
                <a:latin typeface="Arial Narrow" panose="020B0606020202030204" pitchFamily="34" charset="0"/>
              </a:rPr>
              <a:t>Ventajas</a:t>
            </a:r>
            <a:endParaRPr lang="es-MX" dirty="0"/>
          </a:p>
        </p:txBody>
      </p:sp>
      <p:sp>
        <p:nvSpPr>
          <p:cNvPr id="3" name="Marcador de contenido 2">
            <a:extLst>
              <a:ext uri="{FF2B5EF4-FFF2-40B4-BE49-F238E27FC236}">
                <a16:creationId xmlns:a16="http://schemas.microsoft.com/office/drawing/2014/main" id="{99C2F065-EC02-4CB1-96CF-E3DC6DC0E7F9}"/>
              </a:ext>
            </a:extLst>
          </p:cNvPr>
          <p:cNvSpPr>
            <a:spLocks noGrp="1"/>
          </p:cNvSpPr>
          <p:nvPr>
            <p:ph sz="half" idx="2"/>
          </p:nvPr>
        </p:nvSpPr>
        <p:spPr>
          <a:xfrm>
            <a:off x="675745" y="2737245"/>
            <a:ext cx="4185617" cy="3663555"/>
          </a:xfrm>
        </p:spPr>
        <p:txBody>
          <a:bodyPr>
            <a:normAutofit/>
          </a:bodyPr>
          <a:lstStyle/>
          <a:p>
            <a:endParaRPr lang="es-MX" sz="2200" dirty="0">
              <a:latin typeface="Arial Narrow" panose="020B0606020202030204" pitchFamily="34" charset="0"/>
            </a:endParaRPr>
          </a:p>
          <a:p>
            <a:r>
              <a:rPr lang="es-MX" sz="2200" dirty="0">
                <a:latin typeface="Arial Narrow" panose="020B0606020202030204" pitchFamily="34" charset="0"/>
              </a:rPr>
              <a:t>Bajo costo en su contratación.</a:t>
            </a:r>
          </a:p>
          <a:p>
            <a:r>
              <a:rPr lang="es-MX" sz="2200" dirty="0">
                <a:latin typeface="Arial Narrow" panose="020B0606020202030204" pitchFamily="34" charset="0"/>
              </a:rPr>
              <a:t>Alto número de estaciones de trabajo por segmento.</a:t>
            </a:r>
          </a:p>
          <a:p>
            <a:r>
              <a:rPr lang="es-MX" sz="2200" dirty="0">
                <a:latin typeface="Arial Narrow" panose="020B0606020202030204" pitchFamily="34" charset="0"/>
              </a:rPr>
              <a:t>Facilidad para el rendimiento y la solución de problemas.</a:t>
            </a:r>
          </a:p>
          <a:p>
            <a:r>
              <a:rPr lang="es-MX" sz="2200" dirty="0">
                <a:latin typeface="Arial Narrow" panose="020B0606020202030204" pitchFamily="34" charset="0"/>
              </a:rPr>
              <a:t>Puede estar previamente cableado en un lugar o en cualquier parte.</a:t>
            </a:r>
          </a:p>
          <a:p>
            <a:endParaRPr lang="es-MX" sz="1200" dirty="0">
              <a:latin typeface="Arial Narrow" panose="020B0606020202030204" pitchFamily="34" charset="0"/>
            </a:endParaRPr>
          </a:p>
        </p:txBody>
      </p:sp>
      <p:sp>
        <p:nvSpPr>
          <p:cNvPr id="5" name="Marcador de texto 4">
            <a:extLst>
              <a:ext uri="{FF2B5EF4-FFF2-40B4-BE49-F238E27FC236}">
                <a16:creationId xmlns:a16="http://schemas.microsoft.com/office/drawing/2014/main" id="{9019FC20-4F4E-4A65-BB8E-ED94912729E3}"/>
              </a:ext>
            </a:extLst>
          </p:cNvPr>
          <p:cNvSpPr>
            <a:spLocks noGrp="1"/>
          </p:cNvSpPr>
          <p:nvPr>
            <p:ph type="body" sz="quarter" idx="3"/>
          </p:nvPr>
        </p:nvSpPr>
        <p:spPr/>
        <p:txBody>
          <a:bodyPr/>
          <a:lstStyle/>
          <a:p>
            <a:r>
              <a:rPr lang="es-MX" dirty="0">
                <a:latin typeface="Arial Narrow" panose="020B0606020202030204" pitchFamily="34" charset="0"/>
              </a:rPr>
              <a:t>Desventajas</a:t>
            </a:r>
            <a:endParaRPr lang="es-MX" dirty="0"/>
          </a:p>
        </p:txBody>
      </p:sp>
      <p:sp>
        <p:nvSpPr>
          <p:cNvPr id="6" name="Marcador de contenido 5">
            <a:extLst>
              <a:ext uri="{FF2B5EF4-FFF2-40B4-BE49-F238E27FC236}">
                <a16:creationId xmlns:a16="http://schemas.microsoft.com/office/drawing/2014/main" id="{90DB4213-F795-4774-90BF-79DB783750D4}"/>
              </a:ext>
            </a:extLst>
          </p:cNvPr>
          <p:cNvSpPr>
            <a:spLocks noGrp="1"/>
          </p:cNvSpPr>
          <p:nvPr>
            <p:ph sz="quarter" idx="4"/>
          </p:nvPr>
        </p:nvSpPr>
        <p:spPr/>
        <p:txBody>
          <a:bodyPr>
            <a:normAutofit/>
          </a:bodyPr>
          <a:lstStyle/>
          <a:p>
            <a:r>
              <a:rPr lang="es-MX" sz="2000" dirty="0">
                <a:latin typeface="Arial Narrow" panose="020B0606020202030204" pitchFamily="34" charset="0"/>
              </a:rPr>
              <a:t>Altas tasas de error a altas velocidades.</a:t>
            </a:r>
          </a:p>
          <a:p>
            <a:r>
              <a:rPr lang="es-MX" sz="2000" dirty="0">
                <a:latin typeface="Arial Narrow" panose="020B0606020202030204" pitchFamily="34" charset="0"/>
              </a:rPr>
              <a:t>Ancho de banda limitado.</a:t>
            </a:r>
          </a:p>
          <a:p>
            <a:r>
              <a:rPr lang="es-MX" sz="2000" dirty="0">
                <a:latin typeface="Arial Narrow" panose="020B0606020202030204" pitchFamily="34" charset="0"/>
              </a:rPr>
              <a:t>Baja inmunidad al ruido.</a:t>
            </a:r>
          </a:p>
          <a:p>
            <a:r>
              <a:rPr lang="es-MX" sz="2000" dirty="0">
                <a:latin typeface="Arial Narrow" panose="020B0606020202030204" pitchFamily="34" charset="0"/>
              </a:rPr>
              <a:t>Baja inmunidad al efecto </a:t>
            </a:r>
            <a:r>
              <a:rPr lang="es-MX" sz="2000" dirty="0" err="1">
                <a:latin typeface="Arial Narrow" panose="020B0606020202030204" pitchFamily="34" charset="0"/>
              </a:rPr>
              <a:t>crosstalk</a:t>
            </a:r>
            <a:r>
              <a:rPr lang="es-MX" sz="2000" dirty="0">
                <a:latin typeface="Arial Narrow" panose="020B0606020202030204" pitchFamily="34" charset="0"/>
              </a:rPr>
              <a:t>.</a:t>
            </a:r>
          </a:p>
          <a:p>
            <a:r>
              <a:rPr lang="es-MX" sz="2000" dirty="0">
                <a:latin typeface="Arial Narrow" panose="020B0606020202030204" pitchFamily="34" charset="0"/>
              </a:rPr>
              <a:t>Alto coste de los equipos.</a:t>
            </a:r>
          </a:p>
          <a:p>
            <a:r>
              <a:rPr lang="es-MX" sz="2000" dirty="0">
                <a:latin typeface="Arial Narrow" panose="020B0606020202030204" pitchFamily="34" charset="0"/>
              </a:rPr>
              <a:t>Distancia limitada (100 metros por segmento).</a:t>
            </a:r>
          </a:p>
          <a:p>
            <a:endParaRPr lang="es-MX" dirty="0"/>
          </a:p>
        </p:txBody>
      </p:sp>
    </p:spTree>
    <p:extLst>
      <p:ext uri="{BB962C8B-B14F-4D97-AF65-F5344CB8AC3E}">
        <p14:creationId xmlns:p14="http://schemas.microsoft.com/office/powerpoint/2010/main" val="219915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E0122-1096-4926-BF08-2F693474AE41}"/>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7" name="Marcador de contenido 6">
            <a:extLst>
              <a:ext uri="{FF2B5EF4-FFF2-40B4-BE49-F238E27FC236}">
                <a16:creationId xmlns:a16="http://schemas.microsoft.com/office/drawing/2014/main" id="{3C1D8A80-E022-46A4-8F5F-D8745B7ECEEE}"/>
              </a:ext>
            </a:extLst>
          </p:cNvPr>
          <p:cNvSpPr>
            <a:spLocks noGrp="1"/>
          </p:cNvSpPr>
          <p:nvPr>
            <p:ph idx="1"/>
          </p:nvPr>
        </p:nvSpPr>
        <p:spPr/>
        <p:txBody>
          <a:bodyPr>
            <a:normAutofit fontScale="92500" lnSpcReduction="20000"/>
          </a:bodyPr>
          <a:lstStyle/>
          <a:p>
            <a:pPr marL="0" indent="0">
              <a:buNone/>
            </a:pPr>
            <a:r>
              <a:rPr lang="es-MX" sz="2000" b="1" dirty="0">
                <a:latin typeface="Arial Narrow" panose="020B0606020202030204" pitchFamily="34" charset="0"/>
              </a:rPr>
              <a:t>Fibra óptica</a:t>
            </a:r>
          </a:p>
          <a:p>
            <a:pPr marL="0" indent="0">
              <a:buNone/>
            </a:pPr>
            <a:r>
              <a:rPr lang="es-MX" sz="2200" dirty="0">
                <a:latin typeface="Arial Narrow" panose="020B0606020202030204" pitchFamily="34" charset="0"/>
              </a:rPr>
              <a:t>Costo</a:t>
            </a:r>
          </a:p>
          <a:p>
            <a:r>
              <a:rPr lang="es-MX" sz="2200" dirty="0">
                <a:latin typeface="Arial Narrow" panose="020B0606020202030204" pitchFamily="34" charset="0"/>
              </a:rPr>
              <a:t>En mercado libre en metro esta 95 pesos </a:t>
            </a:r>
          </a:p>
          <a:p>
            <a:endParaRPr lang="es-MX" sz="2000" dirty="0">
              <a:latin typeface="Arial Narrow" panose="020B0606020202030204" pitchFamily="34" charset="0"/>
            </a:endParaRPr>
          </a:p>
          <a:p>
            <a:endParaRPr lang="es-MX" sz="2000" dirty="0">
              <a:latin typeface="Arial Narrow" panose="020B0606020202030204" pitchFamily="34" charset="0"/>
            </a:endParaRPr>
          </a:p>
          <a:p>
            <a:endParaRPr lang="es-MX" sz="2000" dirty="0">
              <a:latin typeface="Arial Narrow" panose="020B0606020202030204" pitchFamily="34" charset="0"/>
            </a:endParaRPr>
          </a:p>
          <a:p>
            <a:endParaRPr lang="es-MX" sz="2000" dirty="0">
              <a:latin typeface="Arial Narrow" panose="020B0606020202030204" pitchFamily="34" charset="0"/>
            </a:endParaRPr>
          </a:p>
          <a:p>
            <a:pPr marL="0" indent="0">
              <a:buNone/>
            </a:pPr>
            <a:r>
              <a:rPr lang="es-MX" sz="2200" dirty="0">
                <a:latin typeface="Arial Narrow" panose="020B0606020202030204" pitchFamily="34" charset="0"/>
              </a:rPr>
              <a:t>Uso</a:t>
            </a:r>
          </a:p>
          <a:p>
            <a:pPr marL="0" indent="0">
              <a:buNone/>
            </a:pPr>
            <a:r>
              <a:rPr lang="es-MX" sz="2200" dirty="0">
                <a:latin typeface="Arial Narrow" panose="020B0606020202030204" pitchFamily="34" charset="0"/>
              </a:rPr>
              <a:t>es un medio físico de transmisión de información, usual en redes de datos y telecomunicaciones, que consiste en un filamento delgado de vidrio o de plástico, a través del cual viajan pulsos de luz láser o led, en la cual se contienen los datos a transmitir.</a:t>
            </a:r>
          </a:p>
          <a:p>
            <a:pPr marL="0" indent="0">
              <a:buNone/>
            </a:pPr>
            <a:endParaRPr lang="es-MX" dirty="0"/>
          </a:p>
          <a:p>
            <a:endParaRPr lang="es-MX" dirty="0"/>
          </a:p>
          <a:p>
            <a:endParaRPr lang="es-MX" dirty="0"/>
          </a:p>
        </p:txBody>
      </p:sp>
      <p:pic>
        <p:nvPicPr>
          <p:cNvPr id="9220" name="Picture 4" descr="fibra optica">
            <a:extLst>
              <a:ext uri="{FF2B5EF4-FFF2-40B4-BE49-F238E27FC236}">
                <a16:creationId xmlns:a16="http://schemas.microsoft.com/office/drawing/2014/main" id="{C316AEF7-35C0-4679-823E-F9D3937F0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930400"/>
            <a:ext cx="4122621" cy="203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6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664EA-5084-4628-AE82-1A8F6FDA3D87}"/>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9B42C8B8-242C-46D6-910F-05BB76F1E63C}"/>
              </a:ext>
            </a:extLst>
          </p:cNvPr>
          <p:cNvSpPr>
            <a:spLocks noGrp="1"/>
          </p:cNvSpPr>
          <p:nvPr>
            <p:ph idx="1"/>
          </p:nvPr>
        </p:nvSpPr>
        <p:spPr/>
        <p:txBody>
          <a:bodyPr>
            <a:normAutofit/>
          </a:bodyPr>
          <a:lstStyle/>
          <a:p>
            <a:pPr marL="0" indent="0">
              <a:buNone/>
            </a:pPr>
            <a:r>
              <a:rPr lang="es-MX" sz="2000" b="1" dirty="0">
                <a:latin typeface="Arial Narrow" panose="020B0606020202030204" pitchFamily="34" charset="0"/>
              </a:rPr>
              <a:t>Tipos de fibra óptica</a:t>
            </a:r>
          </a:p>
          <a:p>
            <a:pPr marL="0" indent="0">
              <a:buNone/>
            </a:pPr>
            <a:r>
              <a:rPr lang="es-MX" sz="2000" dirty="0">
                <a:latin typeface="Arial Narrow" panose="020B0606020202030204" pitchFamily="34" charset="0"/>
              </a:rPr>
              <a:t>Monomodo</a:t>
            </a:r>
          </a:p>
          <a:p>
            <a:r>
              <a:rPr lang="es-MX" sz="2000" dirty="0">
                <a:latin typeface="Arial Narrow" panose="020B0606020202030204" pitchFamily="34" charset="0"/>
              </a:rPr>
              <a:t>Son enfocadas en la transmisión de datos a mayores distancias. Su núcleo óptico es pequeño, por lo que la luz recorre el cable en un solo rayo. Al ser sólo un haz de luz, la señal puede viajar más rápido, más lejos y con menos debilitamiento.</a:t>
            </a:r>
          </a:p>
          <a:p>
            <a:pPr marL="0" indent="0">
              <a:buNone/>
            </a:pPr>
            <a:r>
              <a:rPr lang="es-MX" sz="2000" dirty="0">
                <a:latin typeface="Arial Narrow" panose="020B0606020202030204" pitchFamily="34" charset="0"/>
              </a:rPr>
              <a:t>Multimodo</a:t>
            </a:r>
          </a:p>
          <a:p>
            <a:r>
              <a:rPr lang="es-MX" sz="2000" dirty="0">
                <a:latin typeface="Arial Narrow" panose="020B0606020202030204" pitchFamily="34" charset="0"/>
              </a:rPr>
              <a:t>A diferencia de una fibra monomodo, una multimodo tiene la capacidad de transmitir múltiples rayos de luz. Debido a un núcleo de mayor diámetro, la luz se refleja en distintos ángulos.</a:t>
            </a:r>
          </a:p>
          <a:p>
            <a:endParaRPr lang="es-MX" dirty="0"/>
          </a:p>
        </p:txBody>
      </p:sp>
      <p:pic>
        <p:nvPicPr>
          <p:cNvPr id="10246" name="Picture 6" descr="Aplicaciones actuales de la Fibra Óptica - Bits empresa de ti mexico">
            <a:extLst>
              <a:ext uri="{FF2B5EF4-FFF2-40B4-BE49-F238E27FC236}">
                <a16:creationId xmlns:a16="http://schemas.microsoft.com/office/drawing/2014/main" id="{068971B7-E395-4D7C-8CA0-9C2C3F80E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942" y="5426298"/>
            <a:ext cx="1913532" cy="123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76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F44A1-7649-4211-9ACB-2AF4621214F2}"/>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2DEB7E02-99E6-4F5D-ABA4-D61E3529B8C7}"/>
              </a:ext>
            </a:extLst>
          </p:cNvPr>
          <p:cNvSpPr>
            <a:spLocks noGrp="1"/>
          </p:cNvSpPr>
          <p:nvPr>
            <p:ph idx="1"/>
          </p:nvPr>
        </p:nvSpPr>
        <p:spPr/>
        <p:txBody>
          <a:bodyPr/>
          <a:lstStyle/>
          <a:p>
            <a:pPr marL="0" indent="0">
              <a:buNone/>
            </a:pPr>
            <a:r>
              <a:rPr lang="es-MX" sz="2000" dirty="0">
                <a:latin typeface="Arial Narrow" panose="020B0606020202030204" pitchFamily="34" charset="0"/>
              </a:rPr>
              <a:t>Conectores para fibra óptica</a:t>
            </a:r>
          </a:p>
          <a:p>
            <a:r>
              <a:rPr lang="es-MX" sz="2000" dirty="0">
                <a:latin typeface="Arial Narrow" panose="020B0606020202030204" pitchFamily="34" charset="0"/>
              </a:rPr>
              <a:t>Conector ST                       </a:t>
            </a:r>
          </a:p>
          <a:p>
            <a:r>
              <a:rPr lang="es-MX" sz="2000" dirty="0">
                <a:latin typeface="Arial Narrow" panose="020B0606020202030204" pitchFamily="34" charset="0"/>
              </a:rPr>
              <a:t> </a:t>
            </a:r>
            <a:r>
              <a:rPr lang="es-MX" sz="2000" cap="all" dirty="0">
                <a:latin typeface="Arial Narrow" panose="020B0606020202030204" pitchFamily="34" charset="0"/>
              </a:rPr>
              <a:t>C</a:t>
            </a:r>
            <a:r>
              <a:rPr lang="es-MX" sz="2000" dirty="0">
                <a:latin typeface="Arial Narrow" panose="020B0606020202030204" pitchFamily="34" charset="0"/>
              </a:rPr>
              <a:t>onector</a:t>
            </a:r>
            <a:r>
              <a:rPr lang="es-MX" sz="2000" cap="all" dirty="0">
                <a:latin typeface="Arial Narrow" panose="020B0606020202030204" pitchFamily="34" charset="0"/>
              </a:rPr>
              <a:t> LC                            </a:t>
            </a:r>
          </a:p>
          <a:p>
            <a:r>
              <a:rPr lang="es-MX" sz="2000" cap="all" dirty="0">
                <a:latin typeface="Arial Narrow" panose="020B0606020202030204" pitchFamily="34" charset="0"/>
              </a:rPr>
              <a:t> C</a:t>
            </a:r>
            <a:r>
              <a:rPr lang="es-MX" sz="2000" dirty="0">
                <a:latin typeface="Arial Narrow" panose="020B0606020202030204" pitchFamily="34" charset="0"/>
              </a:rPr>
              <a:t>onector</a:t>
            </a:r>
            <a:r>
              <a:rPr lang="es-MX" sz="2000" cap="all" dirty="0">
                <a:latin typeface="Arial Narrow" panose="020B0606020202030204" pitchFamily="34" charset="0"/>
              </a:rPr>
              <a:t> SC</a:t>
            </a:r>
          </a:p>
          <a:p>
            <a:r>
              <a:rPr lang="es-MX" sz="2000" cap="all" dirty="0">
                <a:latin typeface="Arial Narrow" panose="020B0606020202030204" pitchFamily="34" charset="0"/>
              </a:rPr>
              <a:t>C</a:t>
            </a:r>
            <a:r>
              <a:rPr lang="es-MX" sz="2000" dirty="0">
                <a:latin typeface="Arial Narrow" panose="020B0606020202030204" pitchFamily="34" charset="0"/>
              </a:rPr>
              <a:t>onector</a:t>
            </a:r>
            <a:r>
              <a:rPr lang="es-MX" sz="2000" cap="all" dirty="0">
                <a:latin typeface="Arial Narrow" panose="020B0606020202030204" pitchFamily="34" charset="0"/>
              </a:rPr>
              <a:t> FC</a:t>
            </a:r>
          </a:p>
          <a:p>
            <a:pPr marL="0" indent="0">
              <a:buNone/>
            </a:pPr>
            <a:r>
              <a:rPr lang="es-MX" b="1" dirty="0"/>
              <a:t>Distancia </a:t>
            </a:r>
          </a:p>
          <a:p>
            <a:pPr marL="0" indent="0">
              <a:buNone/>
            </a:pPr>
            <a:r>
              <a:rPr lang="es-MX" sz="2000" dirty="0">
                <a:latin typeface="Arial Narrow" panose="020B0606020202030204" pitchFamily="34" charset="0"/>
              </a:rPr>
              <a:t>La distancia máxima de transmisión de la fibra monomodo OS1 es de 2 km, pero la distancia máxima de transmisión de la fibra monomodo OS2 puede alcanzar 5 m / s. km y es de hasta 10 km</a:t>
            </a:r>
          </a:p>
          <a:p>
            <a:pPr marL="0" indent="0">
              <a:buNone/>
            </a:pPr>
            <a:endParaRPr lang="es-MX" b="1" dirty="0"/>
          </a:p>
          <a:p>
            <a:endParaRPr lang="es-MX" cap="all" dirty="0"/>
          </a:p>
          <a:p>
            <a:endParaRPr lang="es-MX" dirty="0"/>
          </a:p>
        </p:txBody>
      </p:sp>
      <p:pic>
        <p:nvPicPr>
          <p:cNvPr id="11268" name="Picture 4" descr="Tipos de conectores de fibra óptica">
            <a:extLst>
              <a:ext uri="{FF2B5EF4-FFF2-40B4-BE49-F238E27FC236}">
                <a16:creationId xmlns:a16="http://schemas.microsoft.com/office/drawing/2014/main" id="{36C9B81D-430E-489C-A272-BA9BD9E44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437" y="2160589"/>
            <a:ext cx="5011479" cy="137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3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AF9DE-A763-442F-B9FA-1922A78A5F74}"/>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4" name="Marcador de texto 3">
            <a:extLst>
              <a:ext uri="{FF2B5EF4-FFF2-40B4-BE49-F238E27FC236}">
                <a16:creationId xmlns:a16="http://schemas.microsoft.com/office/drawing/2014/main" id="{BC667C10-04F7-420D-A8A4-E0DE261C3C8C}"/>
              </a:ext>
            </a:extLst>
          </p:cNvPr>
          <p:cNvSpPr>
            <a:spLocks noGrp="1"/>
          </p:cNvSpPr>
          <p:nvPr>
            <p:ph type="body" idx="1"/>
          </p:nvPr>
        </p:nvSpPr>
        <p:spPr/>
        <p:txBody>
          <a:bodyPr/>
          <a:lstStyle/>
          <a:p>
            <a:r>
              <a:rPr lang="es-MX" dirty="0"/>
              <a:t>Ventajas </a:t>
            </a:r>
          </a:p>
        </p:txBody>
      </p:sp>
      <p:sp>
        <p:nvSpPr>
          <p:cNvPr id="5" name="Marcador de contenido 4">
            <a:extLst>
              <a:ext uri="{FF2B5EF4-FFF2-40B4-BE49-F238E27FC236}">
                <a16:creationId xmlns:a16="http://schemas.microsoft.com/office/drawing/2014/main" id="{9F394A6C-AE47-4F40-845A-9BAB4DCD1E9A}"/>
              </a:ext>
            </a:extLst>
          </p:cNvPr>
          <p:cNvSpPr>
            <a:spLocks noGrp="1"/>
          </p:cNvSpPr>
          <p:nvPr>
            <p:ph sz="half" idx="2"/>
          </p:nvPr>
        </p:nvSpPr>
        <p:spPr/>
        <p:txBody>
          <a:bodyPr>
            <a:normAutofit/>
          </a:bodyPr>
          <a:lstStyle/>
          <a:p>
            <a:r>
              <a:rPr lang="es-MX" sz="2000" dirty="0">
                <a:latin typeface="Arial Narrow" panose="020B0606020202030204" pitchFamily="34" charset="0"/>
              </a:rPr>
              <a:t>Ocupa poco espacio. </a:t>
            </a:r>
          </a:p>
          <a:p>
            <a:r>
              <a:rPr lang="es-MX" sz="2000" dirty="0">
                <a:latin typeface="Arial Narrow" panose="020B0606020202030204" pitchFamily="34" charset="0"/>
              </a:rPr>
              <a:t>Es liviana..</a:t>
            </a:r>
          </a:p>
          <a:p>
            <a:r>
              <a:rPr lang="es-MX" sz="2000" dirty="0">
                <a:latin typeface="Arial Narrow" panose="020B0606020202030204" pitchFamily="34" charset="0"/>
              </a:rPr>
              <a:t>Presenta una gran resistencia</a:t>
            </a:r>
          </a:p>
          <a:p>
            <a:r>
              <a:rPr lang="es-MX" sz="2000" dirty="0">
                <a:latin typeface="Arial Narrow" panose="020B0606020202030204" pitchFamily="34" charset="0"/>
              </a:rPr>
              <a:t>Es más ecológica. Inmune a interferencias electromagnéticas..</a:t>
            </a:r>
          </a:p>
          <a:p>
            <a:r>
              <a:rPr lang="es-MX" sz="2000" dirty="0">
                <a:latin typeface="Arial Narrow" panose="020B0606020202030204" pitchFamily="34" charset="0"/>
              </a:rPr>
              <a:t>Veloz, eficaz y segura.</a:t>
            </a:r>
          </a:p>
        </p:txBody>
      </p:sp>
      <p:sp>
        <p:nvSpPr>
          <p:cNvPr id="6" name="Marcador de texto 5">
            <a:extLst>
              <a:ext uri="{FF2B5EF4-FFF2-40B4-BE49-F238E27FC236}">
                <a16:creationId xmlns:a16="http://schemas.microsoft.com/office/drawing/2014/main" id="{8671D9FD-2B47-4219-9573-13A7B8519C77}"/>
              </a:ext>
            </a:extLst>
          </p:cNvPr>
          <p:cNvSpPr>
            <a:spLocks noGrp="1"/>
          </p:cNvSpPr>
          <p:nvPr>
            <p:ph type="body" sz="quarter" idx="3"/>
          </p:nvPr>
        </p:nvSpPr>
        <p:spPr/>
        <p:txBody>
          <a:bodyPr/>
          <a:lstStyle/>
          <a:p>
            <a:r>
              <a:rPr lang="es-MX" dirty="0"/>
              <a:t>Desventajas </a:t>
            </a:r>
          </a:p>
        </p:txBody>
      </p:sp>
      <p:sp>
        <p:nvSpPr>
          <p:cNvPr id="7" name="Marcador de contenido 6">
            <a:extLst>
              <a:ext uri="{FF2B5EF4-FFF2-40B4-BE49-F238E27FC236}">
                <a16:creationId xmlns:a16="http://schemas.microsoft.com/office/drawing/2014/main" id="{D5A8E446-4110-4E9E-8842-242FBB5F5967}"/>
              </a:ext>
            </a:extLst>
          </p:cNvPr>
          <p:cNvSpPr>
            <a:spLocks noGrp="1"/>
          </p:cNvSpPr>
          <p:nvPr>
            <p:ph sz="quarter" idx="4"/>
          </p:nvPr>
        </p:nvSpPr>
        <p:spPr/>
        <p:txBody>
          <a:bodyPr>
            <a:normAutofit/>
          </a:bodyPr>
          <a:lstStyle/>
          <a:p>
            <a:r>
              <a:rPr lang="es-MX" sz="2000" dirty="0">
                <a:latin typeface="Arial Narrow" panose="020B0606020202030204" pitchFamily="34" charset="0"/>
              </a:rPr>
              <a:t>Son frágiles</a:t>
            </a:r>
          </a:p>
          <a:p>
            <a:r>
              <a:rPr lang="es-MX" sz="2000" dirty="0">
                <a:latin typeface="Arial Narrow" panose="020B0606020202030204" pitchFamily="34" charset="0"/>
              </a:rPr>
              <a:t>Requiere de conversores.</a:t>
            </a:r>
          </a:p>
          <a:p>
            <a:r>
              <a:rPr lang="es-MX" sz="2000" dirty="0">
                <a:latin typeface="Arial Narrow" panose="020B0606020202030204" pitchFamily="34" charset="0"/>
              </a:rPr>
              <a:t>Son difíciles los empalmes</a:t>
            </a:r>
          </a:p>
          <a:p>
            <a:r>
              <a:rPr lang="es-MX" sz="2000" dirty="0">
                <a:latin typeface="Arial Narrow" panose="020B0606020202030204" pitchFamily="34" charset="0"/>
              </a:rPr>
              <a:t>No transmite energía eléctrica</a:t>
            </a:r>
          </a:p>
          <a:p>
            <a:r>
              <a:rPr lang="es-MX" sz="2000" dirty="0">
                <a:latin typeface="Arial Narrow" panose="020B0606020202030204" pitchFamily="34" charset="0"/>
              </a:rPr>
              <a:t>Envejece ante la presencia de agua</a:t>
            </a:r>
          </a:p>
        </p:txBody>
      </p:sp>
    </p:spTree>
    <p:extLst>
      <p:ext uri="{BB962C8B-B14F-4D97-AF65-F5344CB8AC3E}">
        <p14:creationId xmlns:p14="http://schemas.microsoft.com/office/powerpoint/2010/main" val="4039860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8CED5-4866-4DFE-95FD-4B089020C3EF}"/>
              </a:ext>
            </a:extLst>
          </p:cNvPr>
          <p:cNvSpPr>
            <a:spLocks noGrp="1"/>
          </p:cNvSpPr>
          <p:nvPr>
            <p:ph type="title"/>
          </p:nvPr>
        </p:nvSpPr>
        <p:spPr/>
        <p:txBody>
          <a:bodyPr/>
          <a:lstStyle/>
          <a:p>
            <a:r>
              <a:rPr lang="es-MX" b="1" dirty="0"/>
              <a:t>Medios de transmisión no guiados</a:t>
            </a:r>
            <a:endParaRPr lang="es-MX" dirty="0"/>
          </a:p>
        </p:txBody>
      </p:sp>
      <p:sp>
        <p:nvSpPr>
          <p:cNvPr id="7" name="Marcador de contenido 6">
            <a:extLst>
              <a:ext uri="{FF2B5EF4-FFF2-40B4-BE49-F238E27FC236}">
                <a16:creationId xmlns:a16="http://schemas.microsoft.com/office/drawing/2014/main" id="{124AC6DE-7BBA-4AB6-9E35-417CA9432DED}"/>
              </a:ext>
            </a:extLst>
          </p:cNvPr>
          <p:cNvSpPr>
            <a:spLocks noGrp="1"/>
          </p:cNvSpPr>
          <p:nvPr>
            <p:ph idx="1"/>
          </p:nvPr>
        </p:nvSpPr>
        <p:spPr/>
        <p:txBody>
          <a:bodyPr>
            <a:normAutofit/>
          </a:bodyPr>
          <a:lstStyle/>
          <a:p>
            <a:r>
              <a:rPr lang="es-MX" sz="2000" dirty="0">
                <a:latin typeface="Arial Narrow" panose="020B0606020202030204" pitchFamily="34" charset="0"/>
              </a:rPr>
              <a:t>Los medios no guiados o comunicación sin cable transportan ondas electromagnéticas sin usar un conductor físico, sino que se radian a través del aire, por lo que están disponibles para cualquiera que tenga un dispositivo capaz de aceptarlas. En este tipo de medios tanto la transmisión como la recepción de información se lleva a cabo mediante antenas. </a:t>
            </a:r>
          </a:p>
          <a:p>
            <a:endParaRPr lang="es-MX" sz="2000" dirty="0">
              <a:latin typeface="Arial Narrow" panose="020B0606020202030204" pitchFamily="34" charset="0"/>
            </a:endParaRPr>
          </a:p>
        </p:txBody>
      </p:sp>
      <p:pic>
        <p:nvPicPr>
          <p:cNvPr id="12292" name="Picture 4" descr="No Guiados - inalámbricos - Mi sitio">
            <a:extLst>
              <a:ext uri="{FF2B5EF4-FFF2-40B4-BE49-F238E27FC236}">
                <a16:creationId xmlns:a16="http://schemas.microsoft.com/office/drawing/2014/main" id="{8CEDBA9E-F4BC-4345-8313-1D296EF2A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703" y="3930293"/>
            <a:ext cx="4509090" cy="234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6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08E31-4C30-4FB8-9CE4-002A93D2B194}"/>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20B0F563-14C0-434E-9408-4200102D674D}"/>
              </a:ext>
            </a:extLst>
          </p:cNvPr>
          <p:cNvSpPr>
            <a:spLocks noGrp="1"/>
          </p:cNvSpPr>
          <p:nvPr>
            <p:ph idx="1"/>
          </p:nvPr>
        </p:nvSpPr>
        <p:spPr/>
        <p:txBody>
          <a:bodyPr>
            <a:normAutofit lnSpcReduction="10000"/>
          </a:bodyPr>
          <a:lstStyle/>
          <a:p>
            <a:r>
              <a:rPr lang="es-MX" sz="2000" b="1" dirty="0">
                <a:latin typeface="Arial Narrow" panose="020B0606020202030204" pitchFamily="34" charset="0"/>
              </a:rPr>
              <a:t>Radio frecuencia</a:t>
            </a:r>
          </a:p>
          <a:p>
            <a:pPr marL="0" indent="0">
              <a:buNone/>
            </a:pPr>
            <a:r>
              <a:rPr lang="es-MX" sz="2000" b="1" dirty="0">
                <a:latin typeface="Arial Narrow" panose="020B0606020202030204" pitchFamily="34" charset="0"/>
              </a:rPr>
              <a:t> usos</a:t>
            </a:r>
          </a:p>
          <a:p>
            <a:r>
              <a:rPr lang="es-MX" sz="2000" dirty="0">
                <a:latin typeface="Arial Narrow" panose="020B0606020202030204" pitchFamily="34" charset="0"/>
              </a:rPr>
              <a:t>utilizan en las radiocomunicaciones. Para comprender esta noción, por lo tanto, es necesario tener ciertos conocimientos sobre este tema</a:t>
            </a:r>
            <a:r>
              <a:rPr lang="es-MX" b="1" dirty="0"/>
              <a:t>.</a:t>
            </a:r>
            <a:endParaRPr lang="es-MX" sz="2000" b="1" dirty="0">
              <a:latin typeface="Arial Narrow" panose="020B0606020202030204" pitchFamily="34" charset="0"/>
            </a:endParaRPr>
          </a:p>
          <a:p>
            <a:pPr marL="0" indent="0">
              <a:buNone/>
            </a:pPr>
            <a:r>
              <a:rPr lang="es-MX" sz="2000" b="1" dirty="0">
                <a:latin typeface="Arial Narrow" panose="020B0606020202030204" pitchFamily="34" charset="0"/>
              </a:rPr>
              <a:t>Distancia </a:t>
            </a:r>
          </a:p>
          <a:p>
            <a:r>
              <a:rPr lang="es-MX" sz="2000" dirty="0">
                <a:latin typeface="Arial Narrow" panose="020B0606020202030204" pitchFamily="34" charset="0"/>
              </a:rPr>
              <a:t>abarca desde los 3 kilohercios hasta los 300 gigahercios</a:t>
            </a:r>
          </a:p>
          <a:p>
            <a:pPr marL="0" indent="0">
              <a:buNone/>
            </a:pPr>
            <a:r>
              <a:rPr lang="es-MX" sz="2000" b="1" dirty="0">
                <a:latin typeface="Arial Narrow" panose="020B0606020202030204" pitchFamily="34" charset="0"/>
              </a:rPr>
              <a:t>Conectores</a:t>
            </a:r>
            <a:r>
              <a:rPr lang="es-MX" sz="2000" dirty="0">
                <a:latin typeface="Arial Narrow" panose="020B0606020202030204" pitchFamily="34" charset="0"/>
              </a:rPr>
              <a:t>   </a:t>
            </a:r>
          </a:p>
          <a:p>
            <a:r>
              <a:rPr lang="es-MX" sz="2000" dirty="0">
                <a:latin typeface="Arial Narrow" panose="020B0606020202030204" pitchFamily="34" charset="0"/>
              </a:rPr>
              <a:t>Los conectores </a:t>
            </a:r>
            <a:r>
              <a:rPr lang="es-MX" sz="2000" dirty="0" err="1">
                <a:latin typeface="Arial Narrow" panose="020B0606020202030204" pitchFamily="34" charset="0"/>
              </a:rPr>
              <a:t>microcoaxiales</a:t>
            </a:r>
            <a:r>
              <a:rPr lang="es-MX" sz="2000" dirty="0">
                <a:latin typeface="Arial Narrow" panose="020B0606020202030204" pitchFamily="34" charset="0"/>
              </a:rPr>
              <a:t> son soluciones de cable a placa de </a:t>
            </a:r>
            <a:r>
              <a:rPr lang="es-MX" sz="2000" dirty="0" err="1">
                <a:latin typeface="Arial Narrow" panose="020B0606020202030204" pitchFamily="34" charset="0"/>
              </a:rPr>
              <a:t>ultramicrominiatura</a:t>
            </a:r>
            <a:r>
              <a:rPr lang="es-MX" sz="2000" dirty="0">
                <a:latin typeface="Arial Narrow" panose="020B0606020202030204" pitchFamily="34" charset="0"/>
              </a:rPr>
              <a:t>, con un perfil tan bajo como 1,8 mm, lo que los convierte en ideales para pequeños dispositivos inalámbricos y portátiles</a:t>
            </a:r>
          </a:p>
        </p:txBody>
      </p:sp>
      <p:pic>
        <p:nvPicPr>
          <p:cNvPr id="13314" name="Picture 2" descr="Conectores de radiofrecuencia microcoaxiales (MCRF) - Molex">
            <a:extLst>
              <a:ext uri="{FF2B5EF4-FFF2-40B4-BE49-F238E27FC236}">
                <a16:creationId xmlns:a16="http://schemas.microsoft.com/office/drawing/2014/main" id="{227B0427-7AB4-4B1F-9DB6-50D7EB23B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582" y="5534544"/>
            <a:ext cx="2000250" cy="1230923"/>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Radiofrecuencia">
            <a:extLst>
              <a:ext uri="{FF2B5EF4-FFF2-40B4-BE49-F238E27FC236}">
                <a16:creationId xmlns:a16="http://schemas.microsoft.com/office/drawing/2014/main" id="{0C0DDBCE-3BAE-48BE-B1E6-E2FE4AD89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517" y="1370014"/>
            <a:ext cx="16668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06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FD921-FFAB-4565-99E6-1AFBAB2494B8}"/>
              </a:ext>
            </a:extLst>
          </p:cNvPr>
          <p:cNvSpPr>
            <a:spLocks noGrp="1"/>
          </p:cNvSpPr>
          <p:nvPr>
            <p:ph type="title"/>
          </p:nvPr>
        </p:nvSpPr>
        <p:spPr/>
        <p:txBody>
          <a:bodyPr/>
          <a:lstStyle/>
          <a:p>
            <a:r>
              <a:rPr lang="es-MX" b="1" dirty="0"/>
              <a:t>Medios de transmisión</a:t>
            </a:r>
            <a:br>
              <a:rPr lang="es-MX" b="1" dirty="0"/>
            </a:br>
            <a:endParaRPr lang="es-MX" dirty="0"/>
          </a:p>
        </p:txBody>
      </p:sp>
      <p:sp>
        <p:nvSpPr>
          <p:cNvPr id="3" name="Marcador de contenido 2">
            <a:extLst>
              <a:ext uri="{FF2B5EF4-FFF2-40B4-BE49-F238E27FC236}">
                <a16:creationId xmlns:a16="http://schemas.microsoft.com/office/drawing/2014/main" id="{ADC795E4-9E9A-43FE-90A2-6C156A60F86A}"/>
              </a:ext>
            </a:extLst>
          </p:cNvPr>
          <p:cNvSpPr>
            <a:spLocks noGrp="1"/>
          </p:cNvSpPr>
          <p:nvPr>
            <p:ph idx="1"/>
          </p:nvPr>
        </p:nvSpPr>
        <p:spPr/>
        <p:txBody>
          <a:bodyPr>
            <a:normAutofit/>
          </a:bodyPr>
          <a:lstStyle/>
          <a:p>
            <a:r>
              <a:rPr lang="es-MX" sz="2000" dirty="0">
                <a:latin typeface="Arial Narrow" panose="020B0606020202030204" pitchFamily="34" charset="0"/>
              </a:rPr>
              <a:t>Los medios de transmisión son las vías por las cuales se comunican los datos. Dependiendo de la forma de conducir la señal a través del medio o soporte físico</a:t>
            </a:r>
          </a:p>
        </p:txBody>
      </p:sp>
      <p:pic>
        <p:nvPicPr>
          <p:cNvPr id="1026" name="Picture 2" descr="Medios de transmision de datos">
            <a:extLst>
              <a:ext uri="{FF2B5EF4-FFF2-40B4-BE49-F238E27FC236}">
                <a16:creationId xmlns:a16="http://schemas.microsoft.com/office/drawing/2014/main" id="{1A89C1C1-B2F5-4690-8BE1-19C0290FB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3" y="3823511"/>
            <a:ext cx="3568567" cy="267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6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3DFEB-843F-499D-8FB7-C63A29F3D911}"/>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45A090B2-3EA0-49BC-AC7F-6115D914290D}"/>
              </a:ext>
            </a:extLst>
          </p:cNvPr>
          <p:cNvSpPr>
            <a:spLocks noGrp="1"/>
          </p:cNvSpPr>
          <p:nvPr>
            <p:ph idx="1"/>
          </p:nvPr>
        </p:nvSpPr>
        <p:spPr/>
        <p:txBody>
          <a:bodyPr>
            <a:normAutofit/>
          </a:bodyPr>
          <a:lstStyle/>
          <a:p>
            <a:pPr marL="0" indent="0">
              <a:buNone/>
            </a:pPr>
            <a:r>
              <a:rPr lang="es-MX" sz="2000" b="1" dirty="0">
                <a:latin typeface="Arial Narrow" panose="020B0606020202030204" pitchFamily="34" charset="0"/>
              </a:rPr>
              <a:t>Microondas </a:t>
            </a:r>
          </a:p>
          <a:p>
            <a:r>
              <a:rPr lang="es-MX" sz="2000" dirty="0">
                <a:latin typeface="Arial Narrow" panose="020B0606020202030204" pitchFamily="34" charset="0"/>
              </a:rPr>
              <a:t>se refiere a la transmisión de datos o voz a través de radiofrecuencias con longitudes de onda en la región de frecuencias de microondas​.</a:t>
            </a:r>
          </a:p>
          <a:p>
            <a:pPr marL="0" indent="0">
              <a:buNone/>
            </a:pPr>
            <a:r>
              <a:rPr lang="es-MX" sz="2000" b="1" dirty="0">
                <a:latin typeface="Arial Narrow" panose="020B0606020202030204" pitchFamily="34" charset="0"/>
              </a:rPr>
              <a:t>Distancia </a:t>
            </a:r>
          </a:p>
          <a:p>
            <a:r>
              <a:rPr lang="es-MX" sz="2000" dirty="0">
                <a:latin typeface="Arial Narrow" panose="020B0606020202030204" pitchFamily="34" charset="0"/>
              </a:rPr>
              <a:t>En una primera etapa, se modula en FM una portadora de baja frecuencia, por ejemplo 70 MHz. En una segunda etapa, esta portadora modulada es mezclada con la portadora principal en frecuencia de GHz, por ejemplo 10 GHz.</a:t>
            </a:r>
          </a:p>
        </p:txBody>
      </p:sp>
      <p:pic>
        <p:nvPicPr>
          <p:cNvPr id="14338" name="Picture 2">
            <a:extLst>
              <a:ext uri="{FF2B5EF4-FFF2-40B4-BE49-F238E27FC236}">
                <a16:creationId xmlns:a16="http://schemas.microsoft.com/office/drawing/2014/main" id="{9D7707EB-0AEF-411D-A0B5-1D56137B3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218" y="4634910"/>
            <a:ext cx="1549563" cy="208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31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806D4-D478-4FCD-B200-0AD97B3EB1F0}"/>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13808C4B-79CC-47C6-9DBA-22D3DD5938DD}"/>
              </a:ext>
            </a:extLst>
          </p:cNvPr>
          <p:cNvSpPr>
            <a:spLocks noGrp="1"/>
          </p:cNvSpPr>
          <p:nvPr>
            <p:ph idx="1"/>
          </p:nvPr>
        </p:nvSpPr>
        <p:spPr>
          <a:xfrm>
            <a:off x="600495" y="1852245"/>
            <a:ext cx="8846288" cy="4846267"/>
          </a:xfrm>
        </p:spPr>
        <p:txBody>
          <a:bodyPr>
            <a:normAutofit fontScale="62500" lnSpcReduction="20000"/>
          </a:bodyPr>
          <a:lstStyle/>
          <a:p>
            <a:pPr marL="0" indent="0">
              <a:buNone/>
            </a:pPr>
            <a:r>
              <a:rPr lang="es-MX" sz="3200" b="1" dirty="0">
                <a:latin typeface="Arial Narrow" panose="020B0606020202030204" pitchFamily="34" charset="0"/>
              </a:rPr>
              <a:t>Uso </a:t>
            </a:r>
          </a:p>
          <a:p>
            <a:pPr marL="0" indent="0">
              <a:buNone/>
            </a:pPr>
            <a:r>
              <a:rPr lang="es-MX" sz="3200" dirty="0">
                <a:latin typeface="Arial Narrow" panose="020B0606020202030204" pitchFamily="34" charset="0"/>
              </a:rPr>
              <a:t>Pueden direccionarse múltiples canales a múltiples estaciones dentro de un enlace dado, o pueden establecer enlaces punto a punto. </a:t>
            </a:r>
          </a:p>
          <a:p>
            <a:pPr marL="0" indent="0">
              <a:buNone/>
            </a:pPr>
            <a:r>
              <a:rPr lang="es-MX" sz="3200" b="1" dirty="0">
                <a:latin typeface="Arial Narrow" panose="020B0606020202030204" pitchFamily="34" charset="0"/>
              </a:rPr>
              <a:t>Precio </a:t>
            </a:r>
          </a:p>
          <a:p>
            <a:pPr marL="0" indent="0">
              <a:buNone/>
            </a:pPr>
            <a:r>
              <a:rPr lang="es-MX" sz="3200" dirty="0">
                <a:latin typeface="Arial Narrow" panose="020B0606020202030204" pitchFamily="34" charset="0"/>
              </a:rPr>
              <a:t>Tiene un costo aproximado la antena de $50,876</a:t>
            </a:r>
          </a:p>
          <a:p>
            <a:pPr marL="0" indent="0">
              <a:buNone/>
            </a:pPr>
            <a:r>
              <a:rPr lang="es-MX" sz="3200" b="1" dirty="0">
                <a:latin typeface="Arial Narrow" panose="020B0606020202030204" pitchFamily="34" charset="0"/>
              </a:rPr>
              <a:t>Ventajas </a:t>
            </a:r>
          </a:p>
          <a:p>
            <a:r>
              <a:rPr lang="es-MX" sz="3200" dirty="0">
                <a:latin typeface="Arial Narrow" panose="020B0606020202030204" pitchFamily="34" charset="0"/>
              </a:rPr>
              <a:t>Más baratos.</a:t>
            </a:r>
          </a:p>
          <a:p>
            <a:r>
              <a:rPr lang="es-MX" sz="3200" dirty="0">
                <a:latin typeface="Arial Narrow" panose="020B0606020202030204" pitchFamily="34" charset="0"/>
              </a:rPr>
              <a:t>Instalación más rápida y sencilla.</a:t>
            </a:r>
          </a:p>
          <a:p>
            <a:r>
              <a:rPr lang="es-MX" sz="3200" dirty="0">
                <a:latin typeface="Arial Narrow" panose="020B0606020202030204" pitchFamily="34" charset="0"/>
              </a:rPr>
              <a:t>Conservación generalmente más económica y de actuación rápida.</a:t>
            </a:r>
          </a:p>
          <a:p>
            <a:r>
              <a:rPr lang="es-MX" sz="3200" dirty="0">
                <a:latin typeface="Arial Narrow" panose="020B0606020202030204" pitchFamily="34" charset="0"/>
              </a:rPr>
              <a:t>Puede superarse las irregularidades del terreno.</a:t>
            </a:r>
          </a:p>
          <a:p>
            <a:r>
              <a:rPr lang="es-MX" sz="3200" dirty="0">
                <a:latin typeface="Arial Narrow" panose="020B0606020202030204" pitchFamily="34" charset="0"/>
              </a:rPr>
              <a:t>La regulación solo debe aplicarse al equipo, puesto que las características del medio de transmisión son esencialmente constantes en el ancho de banda de trabajo.</a:t>
            </a:r>
          </a:p>
          <a:p>
            <a:r>
              <a:rPr lang="es-MX" sz="3200" dirty="0">
                <a:latin typeface="Arial Narrow" panose="020B0606020202030204" pitchFamily="34" charset="0"/>
              </a:rPr>
              <a:t>Puede aumentarse la separación entre repetidores, incrementando la altura de las torres.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1618501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00067-5436-4650-9AB2-E4574BF8AF69}"/>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FAC03274-A825-4AD6-BCE3-257B3DF79505}"/>
              </a:ext>
            </a:extLst>
          </p:cNvPr>
          <p:cNvSpPr>
            <a:spLocks noGrp="1"/>
          </p:cNvSpPr>
          <p:nvPr>
            <p:ph idx="1"/>
          </p:nvPr>
        </p:nvSpPr>
        <p:spPr/>
        <p:txBody>
          <a:bodyPr/>
          <a:lstStyle/>
          <a:p>
            <a:r>
              <a:rPr lang="es-MX" sz="2000" dirty="0">
                <a:latin typeface="Arial Narrow" panose="020B0606020202030204" pitchFamily="34" charset="0"/>
              </a:rPr>
              <a:t>Desventajas </a:t>
            </a:r>
          </a:p>
          <a:p>
            <a:r>
              <a:rPr lang="es-MX" sz="2000" dirty="0">
                <a:latin typeface="Arial Narrow" panose="020B0606020202030204" pitchFamily="34" charset="0"/>
              </a:rPr>
              <a:t>Explotación restringida a tramos con visibilidad directa para los enlaces( necesita visibilidad directa)</a:t>
            </a:r>
          </a:p>
          <a:p>
            <a:r>
              <a:rPr lang="es-MX" sz="2000" dirty="0">
                <a:latin typeface="Arial Narrow" panose="020B0606020202030204" pitchFamily="34" charset="0"/>
              </a:rPr>
              <a:t>Necesidad de acceso adecuado a las estaciones repetidoras en las que hay que disponer.</a:t>
            </a:r>
          </a:p>
          <a:p>
            <a:r>
              <a:rPr lang="es-MX" sz="2000" dirty="0">
                <a:latin typeface="Arial Narrow" panose="020B0606020202030204" pitchFamily="34" charset="0"/>
              </a:rPr>
              <a:t>Las condiciones atmosféricas pueden ocasionar desvanecimientos intensos y desviaciones del haz, lo que implica utilizar sistemas de diversidad y equipo auxiliar requerida, supone un importante problema en diseño.</a:t>
            </a:r>
          </a:p>
          <a:p>
            <a:endParaRPr lang="es-MX" dirty="0"/>
          </a:p>
        </p:txBody>
      </p:sp>
    </p:spTree>
    <p:extLst>
      <p:ext uri="{BB962C8B-B14F-4D97-AF65-F5344CB8AC3E}">
        <p14:creationId xmlns:p14="http://schemas.microsoft.com/office/powerpoint/2010/main" val="101152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62A4B-169E-4CFF-979D-6E1C899EA61E}"/>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3C2E1BC7-ECF5-4A1A-AE9A-D61085E60D83}"/>
              </a:ext>
            </a:extLst>
          </p:cNvPr>
          <p:cNvSpPr>
            <a:spLocks noGrp="1"/>
          </p:cNvSpPr>
          <p:nvPr>
            <p:ph idx="1"/>
          </p:nvPr>
        </p:nvSpPr>
        <p:spPr/>
        <p:txBody>
          <a:bodyPr/>
          <a:lstStyle/>
          <a:p>
            <a:r>
              <a:rPr lang="es-MX" sz="2000" dirty="0">
                <a:latin typeface="Arial Narrow" panose="020B0606020202030204" pitchFamily="34" charset="0"/>
              </a:rPr>
              <a:t>Satelital</a:t>
            </a:r>
          </a:p>
          <a:p>
            <a:pPr marL="0" indent="0">
              <a:buNone/>
            </a:pPr>
            <a:r>
              <a:rPr lang="es-MX" sz="2000" dirty="0">
                <a:latin typeface="Arial Narrow" panose="020B0606020202030204" pitchFamily="34" charset="0"/>
              </a:rPr>
              <a:t>Un satélite puede definirse como un repetidor radioeléctrico ubicado en el espacio, que recibe señales generadas en la tierra, las amplifica y las vuelve a enviar a la tierra, ya sea al mismo punto donde se origino la señal u otro punto distinto.</a:t>
            </a:r>
          </a:p>
          <a:p>
            <a:pPr marL="0" indent="0">
              <a:buNone/>
            </a:pPr>
            <a:r>
              <a:rPr lang="es-MX" sz="2000" dirty="0">
                <a:latin typeface="Arial Narrow" panose="020B0606020202030204" pitchFamily="34" charset="0"/>
              </a:rPr>
              <a:t>Distancia </a:t>
            </a:r>
          </a:p>
          <a:p>
            <a:r>
              <a:rPr lang="es-MX" sz="2000" dirty="0">
                <a:latin typeface="Arial Narrow" panose="020B0606020202030204" pitchFamily="34" charset="0"/>
              </a:rPr>
              <a:t>En las comunicaciones por satélite, las señales directas que gracias a la presencia en el ... Orbitan la Tierra a una distancia de 160-2000 km y su velocidad les permite dar una vuelta al mundo en 90 minutos.</a:t>
            </a:r>
          </a:p>
          <a:p>
            <a:endParaRPr lang="es-MX" dirty="0"/>
          </a:p>
        </p:txBody>
      </p:sp>
      <p:pic>
        <p:nvPicPr>
          <p:cNvPr id="15364" name="Picture 4" descr="medios de transmision no guiados, ventajas y desventajas">
            <a:extLst>
              <a:ext uri="{FF2B5EF4-FFF2-40B4-BE49-F238E27FC236}">
                <a16:creationId xmlns:a16="http://schemas.microsoft.com/office/drawing/2014/main" id="{6F474C0C-C0ED-4A89-93F5-39D4BB876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635" y="4964076"/>
            <a:ext cx="2667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C714EAE-CC95-4B07-B7C5-A9EA9BFE8753}"/>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5" name="Marcador de contenido 4">
            <a:extLst>
              <a:ext uri="{FF2B5EF4-FFF2-40B4-BE49-F238E27FC236}">
                <a16:creationId xmlns:a16="http://schemas.microsoft.com/office/drawing/2014/main" id="{421595AD-6CBA-40D4-9C2E-8177B1E0F750}"/>
              </a:ext>
            </a:extLst>
          </p:cNvPr>
          <p:cNvSpPr>
            <a:spLocks noGrp="1"/>
          </p:cNvSpPr>
          <p:nvPr>
            <p:ph sz="half" idx="1"/>
          </p:nvPr>
        </p:nvSpPr>
        <p:spPr/>
        <p:txBody>
          <a:bodyPr/>
          <a:lstStyle/>
          <a:p>
            <a:pPr marL="0" indent="0">
              <a:buNone/>
            </a:pPr>
            <a:r>
              <a:rPr lang="es-MX" dirty="0"/>
              <a:t>Ventajas</a:t>
            </a:r>
          </a:p>
          <a:p>
            <a:r>
              <a:rPr lang="es-MX" sz="2000" dirty="0">
                <a:latin typeface="Arial Narrow" panose="020B0606020202030204" pitchFamily="34" charset="0"/>
              </a:rPr>
              <a:t>Amplitud de cobertura.</a:t>
            </a:r>
          </a:p>
          <a:p>
            <a:r>
              <a:rPr lang="es-MX" sz="2000" dirty="0">
                <a:latin typeface="Arial Narrow" panose="020B0606020202030204" pitchFamily="34" charset="0"/>
              </a:rPr>
              <a:t>Gran ancho de banda</a:t>
            </a:r>
          </a:p>
          <a:p>
            <a:r>
              <a:rPr lang="es-MX" sz="2000" dirty="0">
                <a:latin typeface="Arial Narrow" panose="020B0606020202030204" pitchFamily="34" charset="0"/>
              </a:rPr>
              <a:t>Seguridad de la señal</a:t>
            </a:r>
          </a:p>
        </p:txBody>
      </p:sp>
      <p:sp>
        <p:nvSpPr>
          <p:cNvPr id="6" name="Marcador de contenido 5">
            <a:extLst>
              <a:ext uri="{FF2B5EF4-FFF2-40B4-BE49-F238E27FC236}">
                <a16:creationId xmlns:a16="http://schemas.microsoft.com/office/drawing/2014/main" id="{C3028314-31F1-4754-9C91-683755DFD4A3}"/>
              </a:ext>
            </a:extLst>
          </p:cNvPr>
          <p:cNvSpPr>
            <a:spLocks noGrp="1"/>
          </p:cNvSpPr>
          <p:nvPr>
            <p:ph sz="half" idx="2"/>
          </p:nvPr>
        </p:nvSpPr>
        <p:spPr/>
        <p:txBody>
          <a:bodyPr/>
          <a:lstStyle/>
          <a:p>
            <a:pPr marL="0" indent="0">
              <a:buNone/>
            </a:pPr>
            <a:r>
              <a:rPr lang="es-MX" dirty="0"/>
              <a:t>Desventajas </a:t>
            </a:r>
          </a:p>
          <a:p>
            <a:r>
              <a:rPr lang="es-MX" sz="2000" dirty="0">
                <a:latin typeface="Arial Narrow" panose="020B0606020202030204" pitchFamily="34" charset="0"/>
              </a:rPr>
              <a:t>Precio más elevado.</a:t>
            </a:r>
          </a:p>
          <a:p>
            <a:r>
              <a:rPr lang="es-MX" sz="2000" dirty="0">
                <a:latin typeface="Arial Narrow" panose="020B0606020202030204" pitchFamily="34" charset="0"/>
              </a:rPr>
              <a:t>Velocidad variante</a:t>
            </a:r>
          </a:p>
          <a:p>
            <a:r>
              <a:rPr lang="es-MX" sz="2000" dirty="0">
                <a:latin typeface="Arial Narrow" panose="020B0606020202030204" pitchFamily="34" charset="0"/>
              </a:rPr>
              <a:t>Retardo en la señal.</a:t>
            </a:r>
          </a:p>
          <a:p>
            <a:r>
              <a:rPr lang="es-MX" sz="2000" dirty="0">
                <a:latin typeface="Arial Narrow" panose="020B0606020202030204" pitchFamily="34" charset="0"/>
              </a:rPr>
              <a:t>Límite de descarga</a:t>
            </a:r>
          </a:p>
        </p:txBody>
      </p:sp>
    </p:spTree>
    <p:extLst>
      <p:ext uri="{BB962C8B-B14F-4D97-AF65-F5344CB8AC3E}">
        <p14:creationId xmlns:p14="http://schemas.microsoft.com/office/powerpoint/2010/main" val="169824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81B0888-3DCF-4AB4-A4FA-79AB08FB7703}"/>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6" name="Marcador de contenido 5">
            <a:extLst>
              <a:ext uri="{FF2B5EF4-FFF2-40B4-BE49-F238E27FC236}">
                <a16:creationId xmlns:a16="http://schemas.microsoft.com/office/drawing/2014/main" id="{251EF651-8E42-4F78-9C6B-BA7ACB7BEB14}"/>
              </a:ext>
            </a:extLst>
          </p:cNvPr>
          <p:cNvSpPr>
            <a:spLocks noGrp="1"/>
          </p:cNvSpPr>
          <p:nvPr>
            <p:ph idx="1"/>
          </p:nvPr>
        </p:nvSpPr>
        <p:spPr/>
        <p:txBody>
          <a:bodyPr/>
          <a:lstStyle/>
          <a:p>
            <a:pPr marL="0" indent="0">
              <a:buNone/>
            </a:pPr>
            <a:r>
              <a:rPr lang="es-MX" b="1" dirty="0"/>
              <a:t>Bluetooth</a:t>
            </a:r>
          </a:p>
          <a:p>
            <a:pPr marL="0" indent="0">
              <a:buNone/>
            </a:pPr>
            <a:r>
              <a:rPr lang="es-MX" b="1" dirty="0"/>
              <a:t>Usos</a:t>
            </a:r>
          </a:p>
          <a:p>
            <a:r>
              <a:rPr lang="es-MX" dirty="0"/>
              <a:t>Facilitar las comunicaciones entre equipos móviles.</a:t>
            </a:r>
          </a:p>
          <a:p>
            <a:r>
              <a:rPr lang="es-MX" dirty="0"/>
              <a:t>Eliminar los cables y conectores entre estos.</a:t>
            </a:r>
          </a:p>
          <a:p>
            <a:r>
              <a:rPr lang="es-MX" dirty="0"/>
              <a:t>Ofrecer la posibilidad de crear pequeñas redes inalámbricas y facilitar la sincronización de datos entre equipos personales.</a:t>
            </a:r>
          </a:p>
        </p:txBody>
      </p:sp>
      <p:pic>
        <p:nvPicPr>
          <p:cNvPr id="8" name="Imagen 7">
            <a:extLst>
              <a:ext uri="{FF2B5EF4-FFF2-40B4-BE49-F238E27FC236}">
                <a16:creationId xmlns:a16="http://schemas.microsoft.com/office/drawing/2014/main" id="{C24807C2-3F58-4FB1-BC66-F3E6C7A6F1A8}"/>
              </a:ext>
            </a:extLst>
          </p:cNvPr>
          <p:cNvPicPr>
            <a:picLocks noChangeAspect="1"/>
          </p:cNvPicPr>
          <p:nvPr/>
        </p:nvPicPr>
        <p:blipFill rotWithShape="1">
          <a:blip r:embed="rId2"/>
          <a:srcRect l="37309" t="41013" r="26758" b="39415"/>
          <a:stretch/>
        </p:blipFill>
        <p:spPr>
          <a:xfrm>
            <a:off x="1520456" y="4763386"/>
            <a:ext cx="6003703" cy="1839432"/>
          </a:xfrm>
          <a:prstGeom prst="rect">
            <a:avLst/>
          </a:prstGeom>
        </p:spPr>
      </p:pic>
      <p:pic>
        <p:nvPicPr>
          <p:cNvPr id="16386" name="Picture 2" descr="Bluetooth no funciona en mi PC, cómo solucionarlo">
            <a:extLst>
              <a:ext uri="{FF2B5EF4-FFF2-40B4-BE49-F238E27FC236}">
                <a16:creationId xmlns:a16="http://schemas.microsoft.com/office/drawing/2014/main" id="{BFD3C6FA-EF1B-4426-A82F-BE39EF737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489" y="1599133"/>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33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20558-5B17-4BB0-90B3-71812E12C375}"/>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5833CF19-843E-455C-B0E7-966C5F7CE87D}"/>
              </a:ext>
            </a:extLst>
          </p:cNvPr>
          <p:cNvSpPr>
            <a:spLocks noGrp="1"/>
          </p:cNvSpPr>
          <p:nvPr>
            <p:ph idx="1"/>
          </p:nvPr>
        </p:nvSpPr>
        <p:spPr>
          <a:xfrm>
            <a:off x="549744" y="1930400"/>
            <a:ext cx="8596668" cy="4803737"/>
          </a:xfrm>
        </p:spPr>
        <p:txBody>
          <a:bodyPr>
            <a:normAutofit fontScale="85000" lnSpcReduction="20000"/>
          </a:bodyPr>
          <a:lstStyle/>
          <a:p>
            <a:r>
              <a:rPr lang="es-MX" sz="2400" b="1" dirty="0">
                <a:latin typeface="Arial Narrow" panose="020B0606020202030204" pitchFamily="34" charset="0"/>
              </a:rPr>
              <a:t>Ventajas</a:t>
            </a:r>
          </a:p>
          <a:p>
            <a:r>
              <a:rPr lang="es-MX" sz="2400" dirty="0">
                <a:latin typeface="Arial Narrow" panose="020B0606020202030204" pitchFamily="34" charset="0"/>
              </a:rPr>
              <a:t>Elimina todo tipo de cables debido a que el protocolo es por radiofrecuencias. </a:t>
            </a:r>
          </a:p>
          <a:p>
            <a:r>
              <a:rPr lang="es-MX" sz="2400" dirty="0">
                <a:latin typeface="Arial Narrow" panose="020B0606020202030204" pitchFamily="34" charset="0"/>
              </a:rPr>
              <a:t>No se utiliza ningún tipo de conector como otra gran ventaja.</a:t>
            </a:r>
          </a:p>
          <a:p>
            <a:r>
              <a:rPr lang="es-MX" sz="2400" dirty="0">
                <a:latin typeface="Arial Narrow" panose="020B0606020202030204" pitchFamily="34" charset="0"/>
              </a:rPr>
              <a:t>Es muy fácil crear una red inalámbrica entre varios dispositivos para poder sincronizar e intercambiar información.</a:t>
            </a:r>
          </a:p>
          <a:p>
            <a:r>
              <a:rPr lang="es-MX" sz="2400" dirty="0">
                <a:latin typeface="Arial Narrow" panose="020B0606020202030204" pitchFamily="34" charset="0"/>
              </a:rPr>
              <a:t>Si uno no sabe mucho sobre tecnología, no es difícil aprender a utilizar este protocolo por primera vez.</a:t>
            </a:r>
          </a:p>
          <a:p>
            <a:r>
              <a:rPr lang="es-MX" sz="2400" dirty="0">
                <a:latin typeface="Arial Narrow" panose="020B0606020202030204" pitchFamily="34" charset="0"/>
              </a:rPr>
              <a:t>Es completamente gratis usar el servicio.</a:t>
            </a:r>
          </a:p>
          <a:p>
            <a:r>
              <a:rPr lang="es-MX" sz="2400" dirty="0">
                <a:latin typeface="Arial Narrow" panose="020B0606020202030204" pitchFamily="34" charset="0"/>
              </a:rPr>
              <a:t>No quita demasiada autonomía a los gadgets que utilizan Bluetooth debido a que se manejan unos pocos mili Watt. Esto quiere decir que no es un factor importante para el desgaste de una batería de un dispositivo electrónico.</a:t>
            </a:r>
          </a:p>
          <a:p>
            <a:r>
              <a:rPr lang="es-MX" sz="2400" dirty="0">
                <a:latin typeface="Arial Narrow" panose="020B0606020202030204" pitchFamily="34" charset="0"/>
              </a:rPr>
              <a:t>Las velocidades de las últimas dos versiones (3.0 y 4.0) son altas (de 24MB/s ambas).</a:t>
            </a:r>
          </a:p>
          <a:p>
            <a:r>
              <a:rPr lang="es-MX" sz="2400" dirty="0">
                <a:latin typeface="Arial Narrow" panose="020B0606020202030204" pitchFamily="34" charset="0"/>
              </a:rPr>
              <a:t>Otra gran ventaja también es que está masificado a nivel mundial. Si uno viaja a Europa, por ejemplo, también se utiliza esta tecnología.</a:t>
            </a:r>
          </a:p>
          <a:p>
            <a:endParaRPr lang="es-MX" dirty="0"/>
          </a:p>
        </p:txBody>
      </p:sp>
    </p:spTree>
    <p:extLst>
      <p:ext uri="{BB962C8B-B14F-4D97-AF65-F5344CB8AC3E}">
        <p14:creationId xmlns:p14="http://schemas.microsoft.com/office/powerpoint/2010/main" val="270359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BD589-F45A-4EC6-B596-E9200263576F}"/>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B2904BEA-3128-4579-8BDC-AABE709604F0}"/>
              </a:ext>
            </a:extLst>
          </p:cNvPr>
          <p:cNvSpPr>
            <a:spLocks noGrp="1"/>
          </p:cNvSpPr>
          <p:nvPr>
            <p:ph idx="1"/>
          </p:nvPr>
        </p:nvSpPr>
        <p:spPr/>
        <p:txBody>
          <a:bodyPr/>
          <a:lstStyle/>
          <a:p>
            <a:r>
              <a:rPr lang="es-MX" dirty="0"/>
              <a:t>Desventajas </a:t>
            </a:r>
          </a:p>
          <a:p>
            <a:r>
              <a:rPr lang="es-MX" dirty="0"/>
              <a:t>La seguridad es un factor desfavorable del Bluetooth. En la actualidad se han presentado mejoras sobre todo en los celulares, pero hace unos años, el protocolo podía resultar inseguro debido a que, si no se lo configuraba correctamente, era vulnerable en cuanto a la pérdida de información.</a:t>
            </a:r>
          </a:p>
          <a:p>
            <a:r>
              <a:rPr lang="es-MX" dirty="0"/>
              <a:t>El reducido alcance por parte del protocolo para intercambiar información se debe a la baja potencia que maneja.</a:t>
            </a:r>
          </a:p>
          <a:p>
            <a:r>
              <a:rPr lang="es-MX" dirty="0"/>
              <a:t>Las velocidades de las primeras versiones que se lanzaron del Bluetooth (1.2 y 2.0) son bajas (de 1MB/s y de 3MB/s respectivamente).</a:t>
            </a:r>
          </a:p>
          <a:p>
            <a:endParaRPr lang="es-MX" dirty="0"/>
          </a:p>
        </p:txBody>
      </p:sp>
    </p:spTree>
    <p:extLst>
      <p:ext uri="{BB962C8B-B14F-4D97-AF65-F5344CB8AC3E}">
        <p14:creationId xmlns:p14="http://schemas.microsoft.com/office/powerpoint/2010/main" val="209695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5CDC0-C551-4F50-9722-EAED1BDEDC90}"/>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8AD4DE8D-86CD-494F-A643-037E32C29112}"/>
              </a:ext>
            </a:extLst>
          </p:cNvPr>
          <p:cNvSpPr>
            <a:spLocks noGrp="1"/>
          </p:cNvSpPr>
          <p:nvPr>
            <p:ph idx="1"/>
          </p:nvPr>
        </p:nvSpPr>
        <p:spPr>
          <a:xfrm>
            <a:off x="677334" y="2160588"/>
            <a:ext cx="8596668" cy="3880773"/>
          </a:xfrm>
        </p:spPr>
        <p:txBody>
          <a:bodyPr/>
          <a:lstStyle/>
          <a:p>
            <a:pPr marL="0" indent="0">
              <a:buNone/>
            </a:pPr>
            <a:r>
              <a:rPr lang="es-MX" b="1" dirty="0"/>
              <a:t>Laser</a:t>
            </a:r>
          </a:p>
          <a:p>
            <a:pPr marL="0" indent="0">
              <a:buNone/>
            </a:pPr>
            <a:r>
              <a:rPr lang="es-MX" b="1" dirty="0"/>
              <a:t>Uso </a:t>
            </a:r>
          </a:p>
          <a:p>
            <a:r>
              <a:rPr lang="es-MX" dirty="0"/>
              <a:t>La transmisión de enormes masas de datos está haciendo llegar a sus límites la capacidad de la radiofrecuencia, por lo que empresas de todo el mundo están trabajando en una tecnología láser que pueda servir como sustituta, una idea que suena a una película de ciencia ficción más que a la realidad.</a:t>
            </a:r>
          </a:p>
          <a:p>
            <a:endParaRPr lang="es-MX" dirty="0"/>
          </a:p>
          <a:p>
            <a:r>
              <a:rPr lang="es-MX" b="1" dirty="0"/>
              <a:t>Velocidad:</a:t>
            </a:r>
            <a:r>
              <a:rPr lang="es-MX" dirty="0"/>
              <a:t>1,7 terabits por segundo (212,5 GB por segundo).</a:t>
            </a:r>
          </a:p>
        </p:txBody>
      </p:sp>
      <p:pic>
        <p:nvPicPr>
          <p:cNvPr id="17412" name="Picture 4" descr="Transmisión de datos por láser, la manera de enviar información del futuro está cada vez más cerca">
            <a:extLst>
              <a:ext uri="{FF2B5EF4-FFF2-40B4-BE49-F238E27FC236}">
                <a16:creationId xmlns:a16="http://schemas.microsoft.com/office/drawing/2014/main" id="{91F8BCD2-07B4-4378-8F68-659ED9137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49846"/>
            <a:ext cx="2528334" cy="142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6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0A4BD-F843-4AD7-B7F8-34E2E3F0FE34}"/>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3" name="Marcador de contenido 2">
            <a:extLst>
              <a:ext uri="{FF2B5EF4-FFF2-40B4-BE49-F238E27FC236}">
                <a16:creationId xmlns:a16="http://schemas.microsoft.com/office/drawing/2014/main" id="{5CE06D94-B46A-4871-B931-914D2A054E74}"/>
              </a:ext>
            </a:extLst>
          </p:cNvPr>
          <p:cNvSpPr>
            <a:spLocks noGrp="1"/>
          </p:cNvSpPr>
          <p:nvPr>
            <p:ph idx="1"/>
          </p:nvPr>
        </p:nvSpPr>
        <p:spPr/>
        <p:txBody>
          <a:bodyPr/>
          <a:lstStyle/>
          <a:p>
            <a:pPr marL="0" indent="0">
              <a:buNone/>
            </a:pPr>
            <a:r>
              <a:rPr lang="es-MX" b="1" dirty="0"/>
              <a:t>Lifi</a:t>
            </a:r>
          </a:p>
          <a:p>
            <a:pPr marL="0" indent="0">
              <a:buNone/>
            </a:pPr>
            <a:r>
              <a:rPr lang="es-MX" b="1" dirty="0"/>
              <a:t>Uso</a:t>
            </a:r>
          </a:p>
          <a:p>
            <a:r>
              <a:rPr lang="es-MX" dirty="0"/>
              <a:t>transmisión de datos mediante luz visible o VLC (Visible Light </a:t>
            </a:r>
            <a:r>
              <a:rPr lang="es-MX" dirty="0" err="1"/>
              <a:t>Communication</a:t>
            </a:r>
            <a:r>
              <a:rPr lang="es-MX" dirty="0"/>
              <a:t>).</a:t>
            </a:r>
          </a:p>
          <a:p>
            <a:r>
              <a:rPr lang="es-MX" b="1" dirty="0"/>
              <a:t>Velocidad</a:t>
            </a:r>
            <a:r>
              <a:rPr lang="es-MX" dirty="0"/>
              <a:t> de 42,8 Gbps de descarga, y en laboratorios se han conseguido 224 Gbps. Para ponerlo en contexto, en la charla TED de Hass se hablaba de 10 Mbps.</a:t>
            </a:r>
          </a:p>
          <a:p>
            <a:r>
              <a:rPr lang="es-MX" dirty="0"/>
              <a:t>Distancia 42,8 Gbps a una distancia de 2,5 metros. </a:t>
            </a:r>
          </a:p>
        </p:txBody>
      </p:sp>
      <p:pic>
        <p:nvPicPr>
          <p:cNvPr id="18436" name="Picture 4" descr="LiFi">
            <a:extLst>
              <a:ext uri="{FF2B5EF4-FFF2-40B4-BE49-F238E27FC236}">
                <a16:creationId xmlns:a16="http://schemas.microsoft.com/office/drawing/2014/main" id="{C7AE8F19-85D3-4141-9018-D43E5BC0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719" y="1231178"/>
            <a:ext cx="2112283" cy="158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5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38DA-DD5B-4751-A6F2-15B8DFC36D3E}"/>
              </a:ext>
            </a:extLst>
          </p:cNvPr>
          <p:cNvSpPr>
            <a:spLocks noGrp="1"/>
          </p:cNvSpPr>
          <p:nvPr>
            <p:ph type="title"/>
          </p:nvPr>
        </p:nvSpPr>
        <p:spPr/>
        <p:txBody>
          <a:bodyPr/>
          <a:lstStyle/>
          <a:p>
            <a:r>
              <a:rPr lang="es-MX" dirty="0"/>
              <a:t>Tipo de comunicación</a:t>
            </a:r>
          </a:p>
        </p:txBody>
      </p:sp>
      <p:sp>
        <p:nvSpPr>
          <p:cNvPr id="3" name="Marcador de contenido 2">
            <a:extLst>
              <a:ext uri="{FF2B5EF4-FFF2-40B4-BE49-F238E27FC236}">
                <a16:creationId xmlns:a16="http://schemas.microsoft.com/office/drawing/2014/main" id="{11D8EDA7-01AF-40A3-A677-49D4144FBBC5}"/>
              </a:ext>
            </a:extLst>
          </p:cNvPr>
          <p:cNvSpPr>
            <a:spLocks noGrp="1"/>
          </p:cNvSpPr>
          <p:nvPr>
            <p:ph idx="1"/>
          </p:nvPr>
        </p:nvSpPr>
        <p:spPr>
          <a:xfrm>
            <a:off x="400887" y="1809714"/>
            <a:ext cx="8596668" cy="3880773"/>
          </a:xfrm>
        </p:spPr>
        <p:txBody>
          <a:bodyPr>
            <a:normAutofit/>
          </a:bodyPr>
          <a:lstStyle/>
          <a:p>
            <a:pPr marL="0" indent="0">
              <a:buNone/>
            </a:pPr>
            <a:r>
              <a:rPr lang="es-MX" sz="2000" b="1" dirty="0">
                <a:latin typeface="Arial Narrow" panose="020B0606020202030204" pitchFamily="34" charset="0"/>
              </a:rPr>
              <a:t>     Simplex:</a:t>
            </a:r>
          </a:p>
          <a:p>
            <a:r>
              <a:rPr lang="es-MX" sz="2000" dirty="0">
                <a:latin typeface="Arial Narrow" panose="020B0606020202030204" pitchFamily="34" charset="0"/>
              </a:rPr>
              <a:t>También denominado unidireccional, es una transmisión única, de una sola dirección. Un ejemplo de transmisión simplex es la señal que se envía de una estación de TV a la TV de su casa. </a:t>
            </a:r>
          </a:p>
          <a:p>
            <a:pPr marL="0" indent="0">
              <a:buNone/>
            </a:pPr>
            <a:r>
              <a:rPr lang="es-MX" sz="2000" b="1" dirty="0">
                <a:latin typeface="Arial Narrow" panose="020B0606020202030204" pitchFamily="34" charset="0"/>
              </a:rPr>
              <a:t>     </a:t>
            </a:r>
            <a:r>
              <a:rPr lang="es-MX" sz="2000" b="1" dirty="0" err="1">
                <a:latin typeface="Arial Narrow" panose="020B0606020202030204" pitchFamily="34" charset="0"/>
              </a:rPr>
              <a:t>Half-Duplex</a:t>
            </a:r>
            <a:r>
              <a:rPr lang="es-MX" sz="2000" b="1" dirty="0">
                <a:latin typeface="Arial Narrow" panose="020B0606020202030204" pitchFamily="34" charset="0"/>
              </a:rPr>
              <a:t>:</a:t>
            </a:r>
          </a:p>
          <a:p>
            <a:r>
              <a:rPr lang="es-MX" sz="2000" dirty="0">
                <a:latin typeface="Arial Narrow" panose="020B0606020202030204" pitchFamily="34" charset="0"/>
              </a:rPr>
              <a:t> Cuando los datos circulan en una sola dirección por vez, la transmisión se denomina </a:t>
            </a:r>
            <a:r>
              <a:rPr lang="es-MX" sz="2000" dirty="0" err="1">
                <a:latin typeface="Arial Narrow" panose="020B0606020202030204" pitchFamily="34" charset="0"/>
              </a:rPr>
              <a:t>half-duplex</a:t>
            </a:r>
            <a:r>
              <a:rPr lang="es-MX" sz="2000" dirty="0">
                <a:latin typeface="Arial Narrow" panose="020B0606020202030204" pitchFamily="34" charset="0"/>
              </a:rPr>
              <a:t>. En la transmisión </a:t>
            </a:r>
            <a:r>
              <a:rPr lang="es-MX" sz="2000" dirty="0" err="1">
                <a:latin typeface="Arial Narrow" panose="020B0606020202030204" pitchFamily="34" charset="0"/>
              </a:rPr>
              <a:t>half-duplex</a:t>
            </a:r>
            <a:r>
              <a:rPr lang="es-MX" sz="2000" dirty="0">
                <a:latin typeface="Arial Narrow" panose="020B0606020202030204" pitchFamily="34" charset="0"/>
              </a:rPr>
              <a:t>, el canal de comunicaciones permite alternar la transmisión en dos direcciones, pero no en ambas direcciones simultáneamente. </a:t>
            </a:r>
          </a:p>
        </p:txBody>
      </p:sp>
    </p:spTree>
    <p:extLst>
      <p:ext uri="{BB962C8B-B14F-4D97-AF65-F5344CB8AC3E}">
        <p14:creationId xmlns:p14="http://schemas.microsoft.com/office/powerpoint/2010/main" val="33839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72DBC-7FAF-4D97-B387-72407CF95317}"/>
              </a:ext>
            </a:extLst>
          </p:cNvPr>
          <p:cNvSpPr>
            <a:spLocks noGrp="1"/>
          </p:cNvSpPr>
          <p:nvPr>
            <p:ph type="title"/>
          </p:nvPr>
        </p:nvSpPr>
        <p:spPr/>
        <p:txBody>
          <a:bodyPr/>
          <a:lstStyle/>
          <a:p>
            <a:r>
              <a:rPr lang="es-MX" dirty="0"/>
              <a:t>Ejemplos de </a:t>
            </a:r>
            <a:r>
              <a:rPr lang="es-MX" b="1" dirty="0"/>
              <a:t>medios de transmisión no guiados</a:t>
            </a:r>
            <a:endParaRPr lang="es-MX" dirty="0"/>
          </a:p>
        </p:txBody>
      </p:sp>
      <p:sp>
        <p:nvSpPr>
          <p:cNvPr id="4" name="Marcador de texto 3">
            <a:extLst>
              <a:ext uri="{FF2B5EF4-FFF2-40B4-BE49-F238E27FC236}">
                <a16:creationId xmlns:a16="http://schemas.microsoft.com/office/drawing/2014/main" id="{267DA1AD-68DB-4BDF-9EFD-D1FE23921689}"/>
              </a:ext>
            </a:extLst>
          </p:cNvPr>
          <p:cNvSpPr>
            <a:spLocks noGrp="1"/>
          </p:cNvSpPr>
          <p:nvPr>
            <p:ph type="body" idx="1"/>
          </p:nvPr>
        </p:nvSpPr>
        <p:spPr/>
        <p:txBody>
          <a:bodyPr/>
          <a:lstStyle/>
          <a:p>
            <a:r>
              <a:rPr lang="es-MX" dirty="0"/>
              <a:t>Ventajas </a:t>
            </a:r>
          </a:p>
        </p:txBody>
      </p:sp>
      <p:sp>
        <p:nvSpPr>
          <p:cNvPr id="5" name="Marcador de contenido 4">
            <a:extLst>
              <a:ext uri="{FF2B5EF4-FFF2-40B4-BE49-F238E27FC236}">
                <a16:creationId xmlns:a16="http://schemas.microsoft.com/office/drawing/2014/main" id="{49E7BFB5-C591-4360-B142-84CA029AD822}"/>
              </a:ext>
            </a:extLst>
          </p:cNvPr>
          <p:cNvSpPr>
            <a:spLocks noGrp="1"/>
          </p:cNvSpPr>
          <p:nvPr>
            <p:ph sz="half" idx="2"/>
          </p:nvPr>
        </p:nvSpPr>
        <p:spPr/>
        <p:txBody>
          <a:bodyPr>
            <a:normAutofit/>
          </a:bodyPr>
          <a:lstStyle/>
          <a:p>
            <a:r>
              <a:rPr lang="es-MX" sz="2000" dirty="0">
                <a:latin typeface="Arial Narrow" panose="020B0606020202030204" pitchFamily="34" charset="0"/>
              </a:rPr>
              <a:t>Velocidad </a:t>
            </a:r>
          </a:p>
          <a:p>
            <a:r>
              <a:rPr lang="es-MX" sz="2000" dirty="0">
                <a:latin typeface="Arial Narrow" panose="020B0606020202030204" pitchFamily="34" charset="0"/>
              </a:rPr>
              <a:t>Interferencias     </a:t>
            </a:r>
          </a:p>
          <a:p>
            <a:r>
              <a:rPr lang="es-MX" sz="2000" dirty="0">
                <a:latin typeface="Arial Narrow" panose="020B0606020202030204" pitchFamily="34" charset="0"/>
              </a:rPr>
              <a:t>Seguridad  </a:t>
            </a:r>
          </a:p>
        </p:txBody>
      </p:sp>
      <p:sp>
        <p:nvSpPr>
          <p:cNvPr id="6" name="Marcador de texto 5">
            <a:extLst>
              <a:ext uri="{FF2B5EF4-FFF2-40B4-BE49-F238E27FC236}">
                <a16:creationId xmlns:a16="http://schemas.microsoft.com/office/drawing/2014/main" id="{2C66799D-74D5-414B-A2D5-82D59AABC58D}"/>
              </a:ext>
            </a:extLst>
          </p:cNvPr>
          <p:cNvSpPr>
            <a:spLocks noGrp="1"/>
          </p:cNvSpPr>
          <p:nvPr>
            <p:ph type="body" sz="quarter" idx="3"/>
          </p:nvPr>
        </p:nvSpPr>
        <p:spPr/>
        <p:txBody>
          <a:bodyPr/>
          <a:lstStyle/>
          <a:p>
            <a:r>
              <a:rPr lang="es-MX" dirty="0"/>
              <a:t>Desventajas </a:t>
            </a:r>
          </a:p>
        </p:txBody>
      </p:sp>
      <p:sp>
        <p:nvSpPr>
          <p:cNvPr id="7" name="Marcador de contenido 6">
            <a:extLst>
              <a:ext uri="{FF2B5EF4-FFF2-40B4-BE49-F238E27FC236}">
                <a16:creationId xmlns:a16="http://schemas.microsoft.com/office/drawing/2014/main" id="{A4B7A2F6-4F64-4307-85B4-54F6B4A6FF4F}"/>
              </a:ext>
            </a:extLst>
          </p:cNvPr>
          <p:cNvSpPr>
            <a:spLocks noGrp="1"/>
          </p:cNvSpPr>
          <p:nvPr>
            <p:ph sz="quarter" idx="4"/>
          </p:nvPr>
        </p:nvSpPr>
        <p:spPr/>
        <p:txBody>
          <a:bodyPr>
            <a:normAutofit/>
          </a:bodyPr>
          <a:lstStyle/>
          <a:p>
            <a:r>
              <a:rPr lang="es-MX" sz="2000" dirty="0">
                <a:latin typeface="Arial Narrow" panose="020B0606020202030204" pitchFamily="34" charset="0"/>
              </a:rPr>
              <a:t>hay que estar iluminado y se necesitarían muchas bombillas</a:t>
            </a:r>
          </a:p>
        </p:txBody>
      </p:sp>
      <p:pic>
        <p:nvPicPr>
          <p:cNvPr id="19458" name="Picture 2" descr="Lifi 2">
            <a:extLst>
              <a:ext uri="{FF2B5EF4-FFF2-40B4-BE49-F238E27FC236}">
                <a16:creationId xmlns:a16="http://schemas.microsoft.com/office/drawing/2014/main" id="{962950A1-303F-41E0-AAD1-EF176C337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494" y="3898801"/>
            <a:ext cx="42862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2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D0DC86F-5790-43DE-8E99-EB97B275C6B8}"/>
              </a:ext>
            </a:extLst>
          </p:cNvPr>
          <p:cNvSpPr>
            <a:spLocks noGrp="1"/>
          </p:cNvSpPr>
          <p:nvPr>
            <p:ph type="title"/>
          </p:nvPr>
        </p:nvSpPr>
        <p:spPr/>
        <p:txBody>
          <a:bodyPr/>
          <a:lstStyle/>
          <a:p>
            <a:r>
              <a:rPr lang="es-MX" dirty="0"/>
              <a:t>conclusiones</a:t>
            </a:r>
          </a:p>
        </p:txBody>
      </p:sp>
      <p:sp>
        <p:nvSpPr>
          <p:cNvPr id="8" name="Marcador de contenido 7">
            <a:extLst>
              <a:ext uri="{FF2B5EF4-FFF2-40B4-BE49-F238E27FC236}">
                <a16:creationId xmlns:a16="http://schemas.microsoft.com/office/drawing/2014/main" id="{D7046BC5-90CC-4972-9C8C-14056E4AD8FD}"/>
              </a:ext>
            </a:extLst>
          </p:cNvPr>
          <p:cNvSpPr>
            <a:spLocks noGrp="1"/>
          </p:cNvSpPr>
          <p:nvPr>
            <p:ph idx="1"/>
          </p:nvPr>
        </p:nvSpPr>
        <p:spPr/>
        <p:txBody>
          <a:bodyPr>
            <a:normAutofit/>
          </a:bodyPr>
          <a:lstStyle/>
          <a:p>
            <a:r>
              <a:rPr lang="es-MX" sz="2000" dirty="0">
                <a:latin typeface="Arial Narrow" panose="020B0606020202030204" pitchFamily="34" charset="0"/>
              </a:rPr>
              <a:t>Llegamos a la conclusión de que existe distintas maneras de compartir información en cual  se divide en dos grupos los guiados y no guiados y no solo eso si no que cada medio de trasmisión tiene una función en particular sin embargo existen unos que tienen el costo muy alto  pero ofrecen una mejor calidad como la fibra óptica en caso de no guiados el bluetooth  es uno que mas se utiliza hoy día y se encuentra en distintos sistemas operativos como celulares tabletas, bocinas etc.</a:t>
            </a:r>
          </a:p>
        </p:txBody>
      </p:sp>
    </p:spTree>
    <p:extLst>
      <p:ext uri="{BB962C8B-B14F-4D97-AF65-F5344CB8AC3E}">
        <p14:creationId xmlns:p14="http://schemas.microsoft.com/office/powerpoint/2010/main" val="2595696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720ABA6-B3FC-40F7-A46E-2E93F311D71A}"/>
              </a:ext>
            </a:extLst>
          </p:cNvPr>
          <p:cNvSpPr>
            <a:spLocks noGrp="1"/>
          </p:cNvSpPr>
          <p:nvPr>
            <p:ph type="title"/>
          </p:nvPr>
        </p:nvSpPr>
        <p:spPr/>
        <p:txBody>
          <a:bodyPr/>
          <a:lstStyle/>
          <a:p>
            <a:r>
              <a:rPr lang="es-MX" dirty="0"/>
              <a:t>Referencias </a:t>
            </a:r>
          </a:p>
        </p:txBody>
      </p:sp>
      <p:sp>
        <p:nvSpPr>
          <p:cNvPr id="8" name="Marcador de contenido 7">
            <a:extLst>
              <a:ext uri="{FF2B5EF4-FFF2-40B4-BE49-F238E27FC236}">
                <a16:creationId xmlns:a16="http://schemas.microsoft.com/office/drawing/2014/main" id="{A5D8F4D9-FB0B-48FF-85E4-78AC67686ADC}"/>
              </a:ext>
            </a:extLst>
          </p:cNvPr>
          <p:cNvSpPr>
            <a:spLocks noGrp="1"/>
          </p:cNvSpPr>
          <p:nvPr>
            <p:ph idx="1"/>
          </p:nvPr>
        </p:nvSpPr>
        <p:spPr/>
        <p:txBody>
          <a:bodyPr>
            <a:normAutofit fontScale="85000" lnSpcReduction="20000"/>
          </a:bodyPr>
          <a:lstStyle/>
          <a:p>
            <a:r>
              <a:rPr lang="es-MX" i="1" dirty="0"/>
              <a:t>1.3 Medios de transmisión - Redes de computadoras</a:t>
            </a:r>
            <a:r>
              <a:rPr lang="es-MX" dirty="0"/>
              <a:t>. (2018). </a:t>
            </a:r>
            <a:r>
              <a:rPr lang="es-MX" dirty="0" err="1"/>
              <a:t>sites</a:t>
            </a:r>
            <a:r>
              <a:rPr lang="es-MX" dirty="0"/>
              <a:t> </a:t>
            </a:r>
            <a:r>
              <a:rPr lang="es-MX" dirty="0" err="1"/>
              <a:t>google</a:t>
            </a:r>
            <a:r>
              <a:rPr lang="es-MX" dirty="0"/>
              <a:t>. https://sites.google.com/site/sabyrodriguezgamez/unidad1/1-3-medios-de-transmision</a:t>
            </a:r>
          </a:p>
          <a:p>
            <a:r>
              <a:rPr lang="es-MX" dirty="0"/>
              <a:t>021bvac2019. (2019, 2 abril). </a:t>
            </a:r>
            <a:r>
              <a:rPr lang="es-MX" i="1" dirty="0"/>
              <a:t>Ficha 3: Ventajas y desventajas del bluetooth</a:t>
            </a:r>
            <a:r>
              <a:rPr lang="es-MX" dirty="0"/>
              <a:t>. Lengua Materna Español 1. https://lenguamaternaone.home.blog/2019/04/02/ficha-3-ventajas-y-desventajas-del-bluetooth/</a:t>
            </a:r>
          </a:p>
          <a:p>
            <a:r>
              <a:rPr lang="es-MX" i="1" dirty="0"/>
              <a:t>Cable de par trenzado - EcuRed</a:t>
            </a:r>
            <a:r>
              <a:rPr lang="es-MX" dirty="0"/>
              <a:t>. (2020). </a:t>
            </a:r>
            <a:r>
              <a:rPr lang="es-MX" dirty="0" err="1"/>
              <a:t>Ecured</a:t>
            </a:r>
            <a:r>
              <a:rPr lang="es-MX" dirty="0"/>
              <a:t>. https://www.ecured.cu/Cable_de_par_trenzado</a:t>
            </a:r>
          </a:p>
          <a:p>
            <a:r>
              <a:rPr lang="es-MX" dirty="0"/>
              <a:t>Castillo, J. A. (2019, 15 febrero). </a:t>
            </a:r>
            <a:r>
              <a:rPr lang="es-MX" i="1" dirty="0"/>
              <a:t>Fibra óptica: qué es, para qué se usa y cómo funciona</a:t>
            </a:r>
            <a:r>
              <a:rPr lang="es-MX" dirty="0"/>
              <a:t>. Profesional </a:t>
            </a:r>
            <a:r>
              <a:rPr lang="es-MX" dirty="0" err="1"/>
              <a:t>Review</a:t>
            </a:r>
            <a:r>
              <a:rPr lang="es-MX" dirty="0"/>
              <a:t>. https://www.profesionalreview.com/2019/02/15/fibra-optica-que-es/</a:t>
            </a:r>
          </a:p>
          <a:p>
            <a:r>
              <a:rPr lang="es-MX" dirty="0"/>
              <a:t>colaboradores de Wikipedia. (2020, 11 octubre). </a:t>
            </a:r>
            <a:r>
              <a:rPr lang="es-MX" i="1" dirty="0"/>
              <a:t>Radiocomunicación por microondas</a:t>
            </a:r>
            <a:r>
              <a:rPr lang="es-MX" dirty="0"/>
              <a:t>. Wikipedia, la enciclopedia libre. https://es.wikipedia.org/wiki/Radiocomunicaci%C3%B3n_por_microondas</a:t>
            </a:r>
          </a:p>
          <a:p>
            <a:r>
              <a:rPr lang="es-MX" dirty="0"/>
              <a:t>García, J. (2019, 16 julio). </a:t>
            </a:r>
            <a:r>
              <a:rPr lang="es-MX" i="1" dirty="0" err="1"/>
              <a:t>LiFi</a:t>
            </a:r>
            <a:r>
              <a:rPr lang="es-MX" i="1" dirty="0"/>
              <a:t>: qué es, ventajas, limitaciones y casos de uso de la tecnología para tener conexión a Internet con luz</a:t>
            </a:r>
            <a:r>
              <a:rPr lang="es-MX" dirty="0"/>
              <a:t>. </a:t>
            </a:r>
            <a:r>
              <a:rPr lang="es-MX" dirty="0" err="1"/>
              <a:t>Xataka</a:t>
            </a:r>
            <a:r>
              <a:rPr lang="es-MX" dirty="0"/>
              <a:t>. https://www.xataka.com/investigacion/lifi-que-ventajas-limitaciones-casos-uso-tecnologia-para-tener-conexion-a-internet-luz#:%7E:text=En%20pocas%20palabras%2C%20LiFi%20es,t%C3%A9rmino%20durante%20una%20charla%20TED.</a:t>
            </a:r>
          </a:p>
          <a:p>
            <a:endParaRPr lang="es-MX" dirty="0"/>
          </a:p>
        </p:txBody>
      </p:sp>
    </p:spTree>
    <p:extLst>
      <p:ext uri="{BB962C8B-B14F-4D97-AF65-F5344CB8AC3E}">
        <p14:creationId xmlns:p14="http://schemas.microsoft.com/office/powerpoint/2010/main" val="123120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BC16F-024F-4E85-B7E6-8193AD5C6434}"/>
              </a:ext>
            </a:extLst>
          </p:cNvPr>
          <p:cNvSpPr>
            <a:spLocks noGrp="1"/>
          </p:cNvSpPr>
          <p:nvPr>
            <p:ph type="title"/>
          </p:nvPr>
        </p:nvSpPr>
        <p:spPr/>
        <p:txBody>
          <a:bodyPr/>
          <a:lstStyle/>
          <a:p>
            <a:r>
              <a:rPr lang="es-MX" dirty="0"/>
              <a:t>Tipo de comunicación</a:t>
            </a:r>
          </a:p>
        </p:txBody>
      </p:sp>
      <p:sp>
        <p:nvSpPr>
          <p:cNvPr id="3" name="Marcador de contenido 2">
            <a:extLst>
              <a:ext uri="{FF2B5EF4-FFF2-40B4-BE49-F238E27FC236}">
                <a16:creationId xmlns:a16="http://schemas.microsoft.com/office/drawing/2014/main" id="{936063CF-3AF1-4CA0-914E-5EE36C773D38}"/>
              </a:ext>
            </a:extLst>
          </p:cNvPr>
          <p:cNvSpPr>
            <a:spLocks noGrp="1"/>
          </p:cNvSpPr>
          <p:nvPr>
            <p:ph idx="1"/>
          </p:nvPr>
        </p:nvSpPr>
        <p:spPr>
          <a:xfrm>
            <a:off x="454051" y="1703389"/>
            <a:ext cx="8596668" cy="3880773"/>
          </a:xfrm>
        </p:spPr>
        <p:txBody>
          <a:bodyPr>
            <a:normAutofit/>
          </a:bodyPr>
          <a:lstStyle/>
          <a:p>
            <a:pPr marL="0" indent="0">
              <a:buNone/>
            </a:pPr>
            <a:r>
              <a:rPr lang="es-MX" sz="2400" b="1" dirty="0">
                <a:latin typeface="Arial Narrow" panose="020B0606020202030204" pitchFamily="34" charset="0"/>
              </a:rPr>
              <a:t>       Full-</a:t>
            </a:r>
            <a:r>
              <a:rPr lang="es-MX" sz="2400" b="1" dirty="0" err="1">
                <a:latin typeface="Arial Narrow" panose="020B0606020202030204" pitchFamily="34" charset="0"/>
              </a:rPr>
              <a:t>Duplex</a:t>
            </a:r>
            <a:endParaRPr lang="es-MX" sz="2400" b="1" dirty="0">
              <a:latin typeface="Arial Narrow" panose="020B0606020202030204" pitchFamily="34" charset="0"/>
            </a:endParaRPr>
          </a:p>
          <a:p>
            <a:r>
              <a:rPr lang="es-MX" sz="2000" dirty="0">
                <a:latin typeface="Arial Narrow" panose="020B0606020202030204" pitchFamily="34" charset="0"/>
              </a:rPr>
              <a:t>Cuando los datos circulan en ambas direcciones a la vez, la transmisión se denomina full-</a:t>
            </a:r>
            <a:r>
              <a:rPr lang="es-MX" sz="2000" dirty="0" err="1">
                <a:latin typeface="Arial Narrow" panose="020B0606020202030204" pitchFamily="34" charset="0"/>
              </a:rPr>
              <a:t>duplex</a:t>
            </a:r>
            <a:r>
              <a:rPr lang="es-MX" sz="2000" dirty="0">
                <a:latin typeface="Arial Narrow" panose="020B0606020202030204" pitchFamily="34" charset="0"/>
              </a:rPr>
              <a:t>. A pesar de que los datos circulan en ambas direcciones, el ancho de banda se mide en una sola dirección. Un cable de red con 100 Mbps en modo full-</a:t>
            </a:r>
            <a:r>
              <a:rPr lang="es-MX" sz="2000" dirty="0" err="1">
                <a:latin typeface="Arial Narrow" panose="020B0606020202030204" pitchFamily="34" charset="0"/>
              </a:rPr>
              <a:t>duplex</a:t>
            </a:r>
            <a:r>
              <a:rPr lang="es-MX" sz="2000" dirty="0">
                <a:latin typeface="Arial Narrow" panose="020B0606020202030204" pitchFamily="34" charset="0"/>
              </a:rPr>
              <a:t> tiene un ancho de banda de 100 Mbps.</a:t>
            </a:r>
          </a:p>
        </p:txBody>
      </p:sp>
      <p:pic>
        <p:nvPicPr>
          <p:cNvPr id="2050" name="Picture 2">
            <a:extLst>
              <a:ext uri="{FF2B5EF4-FFF2-40B4-BE49-F238E27FC236}">
                <a16:creationId xmlns:a16="http://schemas.microsoft.com/office/drawing/2014/main" id="{DEA84833-32FD-4ED3-8888-3F11DA762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260" y="3948998"/>
            <a:ext cx="3628470" cy="256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2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9F574-88E9-4D38-8638-4FD29345CDAB}"/>
              </a:ext>
            </a:extLst>
          </p:cNvPr>
          <p:cNvSpPr>
            <a:spLocks noGrp="1"/>
          </p:cNvSpPr>
          <p:nvPr>
            <p:ph type="title"/>
          </p:nvPr>
        </p:nvSpPr>
        <p:spPr/>
        <p:txBody>
          <a:bodyPr/>
          <a:lstStyle/>
          <a:p>
            <a:r>
              <a:rPr lang="es-MX" b="1" dirty="0"/>
              <a:t>Medios de transmisión guiados</a:t>
            </a:r>
            <a:endParaRPr lang="es-MX" dirty="0"/>
          </a:p>
        </p:txBody>
      </p:sp>
      <p:sp>
        <p:nvSpPr>
          <p:cNvPr id="3" name="Marcador de contenido 2">
            <a:extLst>
              <a:ext uri="{FF2B5EF4-FFF2-40B4-BE49-F238E27FC236}">
                <a16:creationId xmlns:a16="http://schemas.microsoft.com/office/drawing/2014/main" id="{59DD1FC9-32AE-4991-AFAB-778BF919AAE8}"/>
              </a:ext>
            </a:extLst>
          </p:cNvPr>
          <p:cNvSpPr>
            <a:spLocks noGrp="1"/>
          </p:cNvSpPr>
          <p:nvPr>
            <p:ph idx="1"/>
          </p:nvPr>
        </p:nvSpPr>
        <p:spPr/>
        <p:txBody>
          <a:bodyPr>
            <a:normAutofit/>
          </a:bodyPr>
          <a:lstStyle/>
          <a:p>
            <a:r>
              <a:rPr lang="es-MX" sz="2000" dirty="0">
                <a:latin typeface="Arial Narrow" panose="020B0606020202030204" pitchFamily="34" charset="0"/>
              </a:rPr>
              <a:t>Los medios de transmisión guiados están constituidos por cables que se encargan de la conducción (o guiado) de las señales desde un extremo al otro. </a:t>
            </a:r>
          </a:p>
        </p:txBody>
      </p:sp>
      <p:pic>
        <p:nvPicPr>
          <p:cNvPr id="3076" name="Picture 4" descr="Medios de transmisión - Tecnología">
            <a:extLst>
              <a:ext uri="{FF2B5EF4-FFF2-40B4-BE49-F238E27FC236}">
                <a16:creationId xmlns:a16="http://schemas.microsoft.com/office/drawing/2014/main" id="{D354E976-B020-408B-A1BE-1F71DC22E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37" y="3962951"/>
            <a:ext cx="5713623" cy="2285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33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CC73E-93AE-4509-95F7-A33CDF045EA7}"/>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00948AAF-225F-4325-AE6A-0F62AA23E429}"/>
              </a:ext>
            </a:extLst>
          </p:cNvPr>
          <p:cNvSpPr>
            <a:spLocks noGrp="1"/>
          </p:cNvSpPr>
          <p:nvPr>
            <p:ph idx="1"/>
          </p:nvPr>
        </p:nvSpPr>
        <p:spPr>
          <a:xfrm>
            <a:off x="677334" y="2160589"/>
            <a:ext cx="8596668" cy="4410332"/>
          </a:xfrm>
        </p:spPr>
        <p:txBody>
          <a:bodyPr>
            <a:normAutofit fontScale="92500"/>
          </a:bodyPr>
          <a:lstStyle/>
          <a:p>
            <a:r>
              <a:rPr lang="es-MX" sz="2200" b="1" dirty="0">
                <a:latin typeface="Arial Narrow" panose="020B0606020202030204" pitchFamily="34" charset="0"/>
              </a:rPr>
              <a:t>Cable Coaxial</a:t>
            </a:r>
          </a:p>
          <a:p>
            <a:r>
              <a:rPr lang="es-MX" sz="2200" b="1" dirty="0">
                <a:latin typeface="Arial Narrow" panose="020B0606020202030204" pitchFamily="34" charset="0"/>
              </a:rPr>
              <a:t>Tipos </a:t>
            </a:r>
          </a:p>
          <a:p>
            <a:r>
              <a:rPr lang="es-MX" sz="2200" dirty="0">
                <a:latin typeface="Arial Narrow" panose="020B0606020202030204" pitchFamily="34" charset="0"/>
              </a:rPr>
              <a:t>A pesar de que hay más de una docena de tipos de cables coaxiales, tan solo tres se utilizan en la actualidad y son los que vamos a ver a continuación</a:t>
            </a:r>
          </a:p>
          <a:p>
            <a:r>
              <a:rPr lang="es-MX" sz="2200" b="1" dirty="0">
                <a:latin typeface="Arial Narrow" panose="020B0606020202030204" pitchFamily="34" charset="0"/>
              </a:rPr>
              <a:t>RG59</a:t>
            </a:r>
            <a:r>
              <a:rPr lang="es-MX" sz="2200" dirty="0">
                <a:latin typeface="Arial Narrow" panose="020B0606020202030204" pitchFamily="34" charset="0"/>
              </a:rPr>
              <a:t>: es el más delgado, y por ello el más maleable. Es ideal para circuitos cerrados de TV (CCTV), pero su ancho de banda no permite transmisión de vídeo en alta definición. Solo soporta unas decenas de metros antes de que la señal se comience a degradar.</a:t>
            </a:r>
          </a:p>
          <a:p>
            <a:r>
              <a:rPr lang="es-MX" sz="2200" b="1" dirty="0">
                <a:latin typeface="Arial Narrow" panose="020B0606020202030204" pitchFamily="34" charset="0"/>
              </a:rPr>
              <a:t>RG6</a:t>
            </a:r>
            <a:r>
              <a:rPr lang="es-MX" sz="2200" dirty="0">
                <a:latin typeface="Arial Narrow" panose="020B0606020202030204" pitchFamily="34" charset="0"/>
              </a:rPr>
              <a:t>: es el más conocido y extendido, pues es el tipo que se utiliza para la televisión en alta definición. Soporta una distancia de hasta 600 metros sin pérdida de señal.</a:t>
            </a:r>
          </a:p>
          <a:p>
            <a:r>
              <a:rPr lang="es-MX" sz="2200" b="1" dirty="0">
                <a:latin typeface="Arial Narrow" panose="020B0606020202030204" pitchFamily="34" charset="0"/>
              </a:rPr>
              <a:t>RG11</a:t>
            </a:r>
            <a:r>
              <a:rPr lang="es-MX" sz="2200" dirty="0">
                <a:latin typeface="Arial Narrow" panose="020B0606020202030204" pitchFamily="34" charset="0"/>
              </a:rPr>
              <a:t>: es el mejor de todos y también el más caro, y soporta longitudes de hasta 1.100 metros.</a:t>
            </a:r>
          </a:p>
          <a:p>
            <a:endParaRPr lang="es-MX" dirty="0"/>
          </a:p>
        </p:txBody>
      </p:sp>
      <p:pic>
        <p:nvPicPr>
          <p:cNvPr id="4100" name="Picture 4">
            <a:extLst>
              <a:ext uri="{FF2B5EF4-FFF2-40B4-BE49-F238E27FC236}">
                <a16:creationId xmlns:a16="http://schemas.microsoft.com/office/drawing/2014/main" id="{82F049D4-C2E2-498B-A476-C5BC4155D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651" y="1270000"/>
            <a:ext cx="2071275" cy="173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8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CEB06-1207-4488-92E8-D0B8403955F5}"/>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40DA995C-A30E-4159-BAFF-76071EE69EB2}"/>
              </a:ext>
            </a:extLst>
          </p:cNvPr>
          <p:cNvSpPr>
            <a:spLocks noGrp="1"/>
          </p:cNvSpPr>
          <p:nvPr>
            <p:ph idx="1"/>
          </p:nvPr>
        </p:nvSpPr>
        <p:spPr/>
        <p:txBody>
          <a:bodyPr>
            <a:normAutofit/>
          </a:bodyPr>
          <a:lstStyle/>
          <a:p>
            <a:r>
              <a:rPr lang="es-MX" sz="2000" dirty="0">
                <a:latin typeface="Arial Narrow" panose="020B0606020202030204" pitchFamily="34" charset="0"/>
              </a:rPr>
              <a:t>El precio de cable coaxial RG6 va de 30 pesos el metros</a:t>
            </a:r>
          </a:p>
          <a:p>
            <a:r>
              <a:rPr lang="es-MX" sz="2000" dirty="0">
                <a:latin typeface="Arial Narrow" panose="020B0606020202030204" pitchFamily="34" charset="0"/>
              </a:rPr>
              <a:t>Y un rollo va desde $900 hasta los $1100</a:t>
            </a:r>
          </a:p>
          <a:p>
            <a:pPr marL="0" indent="0">
              <a:buNone/>
            </a:pPr>
            <a:r>
              <a:rPr lang="es-MX" sz="2000" b="1" dirty="0">
                <a:latin typeface="Arial Narrow" panose="020B0606020202030204" pitchFamily="34" charset="0"/>
              </a:rPr>
              <a:t>     Usos mas comunes </a:t>
            </a:r>
          </a:p>
          <a:p>
            <a:pPr marL="0" indent="0">
              <a:buNone/>
            </a:pPr>
            <a:r>
              <a:rPr lang="es-MX" sz="2000" dirty="0">
                <a:latin typeface="Arial Narrow" panose="020B0606020202030204" pitchFamily="34" charset="0"/>
              </a:rPr>
              <a:t>Generalmente para conectar la toma de antena a la TV. También se utilizan mucho en sistemas de CCTV (y aquí puede entrar un PC) y audio profesional, así como para transmitir incluso potencia eléctrica sin datos.</a:t>
            </a:r>
          </a:p>
          <a:p>
            <a:pPr marL="0" indent="0">
              <a:buNone/>
            </a:pPr>
            <a:endParaRPr lang="es-MX" sz="2000" b="1" dirty="0">
              <a:latin typeface="Arial Narrow" panose="020B0606020202030204" pitchFamily="34" charset="0"/>
            </a:endParaRPr>
          </a:p>
        </p:txBody>
      </p:sp>
      <p:pic>
        <p:nvPicPr>
          <p:cNvPr id="5124" name="Picture 4" descr="Xbox y proyectores; cómo sacarles el máximo partido en Xbox">
            <a:extLst>
              <a:ext uri="{FF2B5EF4-FFF2-40B4-BE49-F238E27FC236}">
                <a16:creationId xmlns:a16="http://schemas.microsoft.com/office/drawing/2014/main" id="{EC93A8A6-8022-4F1B-A309-7BCAD1D4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192" y="4620954"/>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88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E72EE-C6C1-4347-A68F-199843201378}"/>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BE58866D-2493-41F9-B1FE-F47EA8E13237}"/>
              </a:ext>
            </a:extLst>
          </p:cNvPr>
          <p:cNvSpPr>
            <a:spLocks noGrp="1"/>
          </p:cNvSpPr>
          <p:nvPr>
            <p:ph idx="1"/>
          </p:nvPr>
        </p:nvSpPr>
        <p:spPr>
          <a:xfrm>
            <a:off x="677334" y="1930400"/>
            <a:ext cx="8596668" cy="4814369"/>
          </a:xfrm>
        </p:spPr>
        <p:txBody>
          <a:bodyPr>
            <a:normAutofit fontScale="25000" lnSpcReduction="20000"/>
          </a:bodyPr>
          <a:lstStyle/>
          <a:p>
            <a:pPr marL="0" indent="0">
              <a:buNone/>
            </a:pPr>
            <a:r>
              <a:rPr lang="es-MX" sz="8000" b="1" dirty="0">
                <a:latin typeface="Arial Narrow" panose="020B0606020202030204" pitchFamily="34" charset="0"/>
              </a:rPr>
              <a:t>Cable coaxial para banda ancha</a:t>
            </a:r>
          </a:p>
          <a:p>
            <a:pPr marL="0" indent="0">
              <a:buNone/>
            </a:pPr>
            <a:r>
              <a:rPr lang="es-MX" sz="8000" b="1" dirty="0">
                <a:latin typeface="Arial Narrow" panose="020B0606020202030204" pitchFamily="34" charset="0"/>
              </a:rPr>
              <a:t>Ventajas:</a:t>
            </a:r>
          </a:p>
          <a:p>
            <a:r>
              <a:rPr lang="es-MX" sz="8000" dirty="0">
                <a:latin typeface="Arial Narrow" panose="020B0606020202030204" pitchFamily="34" charset="0"/>
              </a:rPr>
              <a:t>El cable coaxial el mismo tipo de cable que se utiliza en las redes de TV por cable (CATV).</a:t>
            </a:r>
          </a:p>
          <a:p>
            <a:r>
              <a:rPr lang="es-MX" sz="8000" dirty="0">
                <a:latin typeface="Arial Narrow" panose="020B0606020202030204" pitchFamily="34" charset="0"/>
              </a:rPr>
              <a:t>Permite la transmisión de voz, datos y video de manera simultánea.</a:t>
            </a:r>
          </a:p>
          <a:p>
            <a:r>
              <a:rPr lang="es-MX" sz="8000" dirty="0">
                <a:latin typeface="Arial Narrow" panose="020B0606020202030204" pitchFamily="34" charset="0"/>
              </a:rPr>
              <a:t>Todas las señales que emplea son de tipo ‘</a:t>
            </a:r>
            <a:r>
              <a:rPr lang="es-MX" sz="8000" dirty="0" err="1">
                <a:latin typeface="Arial Narrow" panose="020B0606020202030204" pitchFamily="34" charset="0"/>
              </a:rPr>
              <a:t>Half</a:t>
            </a:r>
            <a:r>
              <a:rPr lang="es-MX" sz="8000" dirty="0">
                <a:latin typeface="Arial Narrow" panose="020B0606020202030204" pitchFamily="34" charset="0"/>
              </a:rPr>
              <a:t>-Dúplex’, pero usando 2 canales se obtiene una señal ‘Full-Dúplex’.</a:t>
            </a:r>
          </a:p>
          <a:p>
            <a:r>
              <a:rPr lang="es-MX" sz="8000" dirty="0">
                <a:latin typeface="Arial Narrow" panose="020B0606020202030204" pitchFamily="34" charset="0"/>
              </a:rPr>
              <a:t>El cable coaxial no necesita del uso de repetidores, sino que se sirve de amplificadores.</a:t>
            </a:r>
          </a:p>
          <a:p>
            <a:r>
              <a:rPr lang="es-MX" sz="8000" dirty="0">
                <a:latin typeface="Arial Narrow" panose="020B0606020202030204" pitchFamily="34" charset="0"/>
              </a:rPr>
              <a:t>Este dispositivo está considerado como un medio activo, ya que la energía se obtiene de los componentes de soporte de la red y no de las estaciones del usuario conectado.</a:t>
            </a:r>
          </a:p>
          <a:p>
            <a:pPr marL="0" indent="0">
              <a:buNone/>
            </a:pPr>
            <a:r>
              <a:rPr lang="es-MX" sz="8000" b="1" dirty="0">
                <a:latin typeface="Arial Narrow" panose="020B0606020202030204" pitchFamily="34" charset="0"/>
              </a:rPr>
              <a:t>Desventajas:</a:t>
            </a:r>
          </a:p>
          <a:p>
            <a:r>
              <a:rPr lang="es-MX" sz="8000" dirty="0">
                <a:latin typeface="Arial Narrow" panose="020B0606020202030204" pitchFamily="34" charset="0"/>
              </a:rPr>
              <a:t>Debido a que son necesarios moduladores en cada estación de usuario, el coste de su instalación y uso es superior, además de limitar la velocidad de transmisión.</a:t>
            </a:r>
          </a:p>
          <a:p>
            <a:endParaRPr lang="es-MX" dirty="0"/>
          </a:p>
        </p:txBody>
      </p:sp>
    </p:spTree>
    <p:extLst>
      <p:ext uri="{BB962C8B-B14F-4D97-AF65-F5344CB8AC3E}">
        <p14:creationId xmlns:p14="http://schemas.microsoft.com/office/powerpoint/2010/main" val="131470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6FCA2-2F15-4524-B805-2DDAD0E1AFA0}"/>
              </a:ext>
            </a:extLst>
          </p:cNvPr>
          <p:cNvSpPr>
            <a:spLocks noGrp="1"/>
          </p:cNvSpPr>
          <p:nvPr>
            <p:ph type="title"/>
          </p:nvPr>
        </p:nvSpPr>
        <p:spPr/>
        <p:txBody>
          <a:bodyPr/>
          <a:lstStyle/>
          <a:p>
            <a:r>
              <a:rPr lang="es-MX" dirty="0"/>
              <a:t>Ejemplos de </a:t>
            </a:r>
            <a:r>
              <a:rPr lang="es-MX" b="1" dirty="0"/>
              <a:t>medios de transmisión guiados</a:t>
            </a:r>
            <a:endParaRPr lang="es-MX" dirty="0"/>
          </a:p>
        </p:txBody>
      </p:sp>
      <p:sp>
        <p:nvSpPr>
          <p:cNvPr id="3" name="Marcador de contenido 2">
            <a:extLst>
              <a:ext uri="{FF2B5EF4-FFF2-40B4-BE49-F238E27FC236}">
                <a16:creationId xmlns:a16="http://schemas.microsoft.com/office/drawing/2014/main" id="{56C21780-2204-433D-AD4B-2BC690552A4F}"/>
              </a:ext>
            </a:extLst>
          </p:cNvPr>
          <p:cNvSpPr>
            <a:spLocks noGrp="1"/>
          </p:cNvSpPr>
          <p:nvPr>
            <p:ph idx="1"/>
          </p:nvPr>
        </p:nvSpPr>
        <p:spPr/>
        <p:txBody>
          <a:bodyPr/>
          <a:lstStyle/>
          <a:p>
            <a:pPr marL="0" indent="0">
              <a:buNone/>
            </a:pPr>
            <a:r>
              <a:rPr lang="es-MX" sz="2000" b="1" dirty="0">
                <a:latin typeface="Arial Narrow" panose="020B0606020202030204" pitchFamily="34" charset="0"/>
              </a:rPr>
              <a:t>Par trenzado                                                                </a:t>
            </a:r>
          </a:p>
          <a:p>
            <a:pPr marL="0" indent="0">
              <a:buNone/>
            </a:pPr>
            <a:r>
              <a:rPr lang="es-MX" sz="2000" dirty="0">
                <a:latin typeface="Arial Narrow" panose="020B0606020202030204" pitchFamily="34" charset="0"/>
              </a:rPr>
              <a:t>Cable de par trenzado blindado (STP)            Cable de par trenzado sin blindaje (UTP)</a:t>
            </a:r>
          </a:p>
          <a:p>
            <a:pPr marL="0" indent="0">
              <a:buNone/>
            </a:pPr>
            <a:endParaRPr lang="es-MX" dirty="0"/>
          </a:p>
          <a:p>
            <a:endParaRPr lang="es-MX" dirty="0"/>
          </a:p>
        </p:txBody>
      </p:sp>
      <p:pic>
        <p:nvPicPr>
          <p:cNvPr id="6148" name="Picture 4">
            <a:extLst>
              <a:ext uri="{FF2B5EF4-FFF2-40B4-BE49-F238E27FC236}">
                <a16:creationId xmlns:a16="http://schemas.microsoft.com/office/drawing/2014/main" id="{FACF92DD-8C93-45CC-9E1E-A5A9CA667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05" y="3528349"/>
            <a:ext cx="3568493" cy="156464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CB8E07E-8F84-4185-A7BD-99BAFD9D7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781" y="3308611"/>
            <a:ext cx="2041451" cy="20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2683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TM02900688[[fn=Faceta]]</Template>
  <TotalTime>363</TotalTime>
  <Words>2692</Words>
  <Application>Microsoft Office PowerPoint</Application>
  <PresentationFormat>Panorámica</PresentationFormat>
  <Paragraphs>211</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Arial Narrow</vt:lpstr>
      <vt:lpstr>Calibri</vt:lpstr>
      <vt:lpstr>Times New Roman</vt:lpstr>
      <vt:lpstr>Trebuchet MS</vt:lpstr>
      <vt:lpstr>Wingdings 3</vt:lpstr>
      <vt:lpstr>Faceta</vt:lpstr>
      <vt:lpstr>Presentación de PowerPoint</vt:lpstr>
      <vt:lpstr>Medios de transmisión </vt:lpstr>
      <vt:lpstr>Tipo de comunicación</vt:lpstr>
      <vt:lpstr>Tipo de comunicación</vt:lpstr>
      <vt:lpstr>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Ejemplos de medios de transmisión guiados</vt:lpstr>
      <vt:lpstr>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Ejemplos de medios de transmisión no guiados</vt:lpstr>
      <vt:lpstr>conclusiones</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Rogelio Sanchez</dc:creator>
  <cp:lastModifiedBy>Rogelio Sanchez</cp:lastModifiedBy>
  <cp:revision>24</cp:revision>
  <dcterms:created xsi:type="dcterms:W3CDTF">2020-10-30T19:39:27Z</dcterms:created>
  <dcterms:modified xsi:type="dcterms:W3CDTF">2020-10-31T01:43:24Z</dcterms:modified>
</cp:coreProperties>
</file>