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20"/>
  </p:notesMasterIdLst>
  <p:sldIdLst>
    <p:sldId id="256" r:id="rId2"/>
    <p:sldId id="257" r:id="rId3"/>
    <p:sldId id="263" r:id="rId4"/>
    <p:sldId id="274" r:id="rId5"/>
    <p:sldId id="271" r:id="rId6"/>
    <p:sldId id="265" r:id="rId7"/>
    <p:sldId id="275" r:id="rId8"/>
    <p:sldId id="279" r:id="rId9"/>
    <p:sldId id="280" r:id="rId10"/>
    <p:sldId id="276" r:id="rId11"/>
    <p:sldId id="270" r:id="rId12"/>
    <p:sldId id="277" r:id="rId13"/>
    <p:sldId id="284" r:id="rId14"/>
    <p:sldId id="282" r:id="rId15"/>
    <p:sldId id="261" r:id="rId16"/>
    <p:sldId id="283" r:id="rId17"/>
    <p:sldId id="264" r:id="rId18"/>
    <p:sldId id="28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32" autoAdjust="0"/>
    <p:restoredTop sz="74065"/>
  </p:normalViewPr>
  <p:slideViewPr>
    <p:cSldViewPr snapToGrid="0">
      <p:cViewPr>
        <p:scale>
          <a:sx n="100" d="100"/>
          <a:sy n="100" d="100"/>
        </p:scale>
        <p:origin x="-2808" y="-1784"/>
      </p:cViewPr>
      <p:guideLst>
        <p:guide orient="horz" pos="2160"/>
        <p:guide pos="3840"/>
      </p:guideLst>
    </p:cSldViewPr>
  </p:slideViewPr>
  <p:notesTextViewPr>
    <p:cViewPr>
      <p:scale>
        <a:sx n="1" d="1"/>
        <a:sy n="1" d="1"/>
      </p:scale>
      <p:origin x="0" y="0"/>
    </p:cViewPr>
  </p:notesTextViewPr>
  <p:notesViewPr>
    <p:cSldViewPr snapToGrid="0">
      <p:cViewPr varScale="1">
        <p:scale>
          <a:sx n="77" d="100"/>
          <a:sy n="77" d="100"/>
        </p:scale>
        <p:origin x="34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BE44F-B371-504A-869D-330891301592}" type="datetimeFigureOut">
              <a:rPr lang="en-US" smtClean="0"/>
              <a:t>3/27/20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E78C4-F23D-C041-A959-6C9E977F9470}" type="slidenum">
              <a:rPr lang="en-US" smtClean="0"/>
              <a:t>‹#›</a:t>
            </a:fld>
            <a:endParaRPr lang="en-US"/>
          </a:p>
        </p:txBody>
      </p:sp>
    </p:spTree>
    <p:extLst>
      <p:ext uri="{BB962C8B-B14F-4D97-AF65-F5344CB8AC3E}">
        <p14:creationId xmlns:p14="http://schemas.microsoft.com/office/powerpoint/2010/main" val="447746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I (Carmen </a:t>
            </a:r>
            <a:r>
              <a:rPr lang="en-US" dirty="0" err="1"/>
              <a:t>Bucknor</a:t>
            </a:r>
            <a:r>
              <a:rPr lang="en-US" dirty="0"/>
              <a:t>) have been interested in doing research on the variables gender and choice to study in the STEM disciplines since graduate school (now five years ago). I worked with Dr. Marie Hammond on a NSF-supported grant to research the persistence of minority students in STEM to terminal degrees. That project examined the data for African American women undergraduates of that sample. The literature at that time up to now seemed heavily qualitative. In this research,  I thought to use quantitative analysis to understand the self-efficacy AA female STEM undergraduates report. The research question is what leads to feelings of self-efficacy? In this presentation, Karen Benn-Marshall, </a:t>
            </a:r>
            <a:r>
              <a:rPr lang="en-US" dirty="0" err="1"/>
              <a:t>Ed.D</a:t>
            </a:r>
            <a:r>
              <a:rPr lang="en-US" dirty="0"/>
              <a:t>. is second author.</a:t>
            </a:r>
          </a:p>
          <a:p>
            <a:endParaRPr lang="en-US" dirty="0"/>
          </a:p>
        </p:txBody>
      </p:sp>
      <p:sp>
        <p:nvSpPr>
          <p:cNvPr id="4" name="Slide Number Placeholder 3"/>
          <p:cNvSpPr>
            <a:spLocks noGrp="1"/>
          </p:cNvSpPr>
          <p:nvPr>
            <p:ph type="sldNum" sz="quarter" idx="10"/>
          </p:nvPr>
        </p:nvSpPr>
        <p:spPr/>
        <p:txBody>
          <a:bodyPr/>
          <a:lstStyle/>
          <a:p>
            <a:fld id="{47EE78C4-F23D-C041-A959-6C9E977F9470}" type="slidenum">
              <a:rPr lang="en-US" smtClean="0"/>
              <a:t>1</a:t>
            </a:fld>
            <a:endParaRPr lang="en-US"/>
          </a:p>
        </p:txBody>
      </p:sp>
    </p:spTree>
    <p:extLst>
      <p:ext uri="{BB962C8B-B14F-4D97-AF65-F5344CB8AC3E}">
        <p14:creationId xmlns:p14="http://schemas.microsoft.com/office/powerpoint/2010/main" val="1242294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a:t>
            </a:r>
            <a:r>
              <a:rPr lang="en-US" baseline="0" dirty="0"/>
              <a:t> the variables expected to be correlated was science/math preparedness. Under Years of Courses taken, the sample mean years was 3.62 years for science and 3.75 years for math. This data is for the female participants.</a:t>
            </a:r>
          </a:p>
          <a:p>
            <a:endParaRPr lang="en-US" baseline="0" dirty="0"/>
          </a:p>
          <a:p>
            <a:r>
              <a:rPr lang="en-US" baseline="0" dirty="0"/>
              <a:t>The Measure composite scores show the self-efficacy scale composite, with higher scores indicating greater feelings of self-efficacy. The support composite and barriers composite were from the Contextual measure, with larger numbers indicating barriers.  Note the larger standard deviations for this sample. </a:t>
            </a:r>
            <a:endParaRPr lang="en-US" dirty="0"/>
          </a:p>
        </p:txBody>
      </p:sp>
      <p:sp>
        <p:nvSpPr>
          <p:cNvPr id="4" name="Slide Number Placeholder 3"/>
          <p:cNvSpPr>
            <a:spLocks noGrp="1"/>
          </p:cNvSpPr>
          <p:nvPr>
            <p:ph type="sldNum" sz="quarter" idx="10"/>
          </p:nvPr>
        </p:nvSpPr>
        <p:spPr/>
        <p:txBody>
          <a:bodyPr/>
          <a:lstStyle/>
          <a:p>
            <a:fld id="{47EE78C4-F23D-C041-A959-6C9E977F9470}" type="slidenum">
              <a:rPr lang="en-US" smtClean="0"/>
              <a:t>13</a:t>
            </a:fld>
            <a:endParaRPr lang="en-US"/>
          </a:p>
        </p:txBody>
      </p:sp>
    </p:spTree>
    <p:extLst>
      <p:ext uri="{BB962C8B-B14F-4D97-AF65-F5344CB8AC3E}">
        <p14:creationId xmlns:p14="http://schemas.microsoft.com/office/powerpoint/2010/main" val="1933143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multiple regression analysis yielded</a:t>
            </a:r>
            <a:r>
              <a:rPr lang="en-US" baseline="0" dirty="0"/>
              <a:t> two significant models that included barriers, and parental </a:t>
            </a:r>
            <a:r>
              <a:rPr lang="en-US" baseline="0" dirty="0" err="1"/>
              <a:t>ed</a:t>
            </a:r>
            <a:r>
              <a:rPr lang="en-US" baseline="0" dirty="0"/>
              <a:t> levels. The second model included those variables and math preparedness. </a:t>
            </a:r>
          </a:p>
          <a:p>
            <a:r>
              <a:rPr lang="en-US" baseline="0" dirty="0"/>
              <a:t>This analysis result is modest, but I’m personally proud of it</a:t>
            </a:r>
            <a:r>
              <a:rPr lang="mr-IN" baseline="0" dirty="0"/>
              <a:t>…</a:t>
            </a:r>
            <a:r>
              <a:rPr lang="en-US" baseline="0" dirty="0"/>
              <a:t>.the R</a:t>
            </a:r>
            <a:r>
              <a:rPr lang="en-US" baseline="30000" dirty="0"/>
              <a:t>2</a:t>
            </a:r>
            <a:r>
              <a:rPr lang="en-US" baseline="0" dirty="0"/>
              <a:t> number may be low, but the sequence of variables for this model suggests 14-15% of the variance of self-efficacy (as it appears in this sample) can be accounted for by these variables.  This is a good start.</a:t>
            </a:r>
            <a:endParaRPr lang="en-US" dirty="0"/>
          </a:p>
        </p:txBody>
      </p:sp>
      <p:sp>
        <p:nvSpPr>
          <p:cNvPr id="4" name="Slide Number Placeholder 3"/>
          <p:cNvSpPr>
            <a:spLocks noGrp="1"/>
          </p:cNvSpPr>
          <p:nvPr>
            <p:ph type="sldNum" sz="quarter" idx="10"/>
          </p:nvPr>
        </p:nvSpPr>
        <p:spPr/>
        <p:txBody>
          <a:bodyPr/>
          <a:lstStyle/>
          <a:p>
            <a:fld id="{47EE78C4-F23D-C041-A959-6C9E977F9470}" type="slidenum">
              <a:rPr lang="en-US" smtClean="0"/>
              <a:t>14</a:t>
            </a:fld>
            <a:endParaRPr lang="en-US"/>
          </a:p>
        </p:txBody>
      </p:sp>
    </p:spTree>
    <p:extLst>
      <p:ext uri="{BB962C8B-B14F-4D97-AF65-F5344CB8AC3E}">
        <p14:creationId xmlns:p14="http://schemas.microsoft.com/office/powerpoint/2010/main" val="1264664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EE78C4-F23D-C041-A959-6C9E977F9470}" type="slidenum">
              <a:rPr lang="en-US" smtClean="0"/>
              <a:t>15</a:t>
            </a:fld>
            <a:endParaRPr lang="en-US"/>
          </a:p>
        </p:txBody>
      </p:sp>
    </p:spTree>
    <p:extLst>
      <p:ext uri="{BB962C8B-B14F-4D97-AF65-F5344CB8AC3E}">
        <p14:creationId xmlns:p14="http://schemas.microsoft.com/office/powerpoint/2010/main" val="461790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a:t>
            </a:r>
            <a:r>
              <a:rPr lang="en-US" baseline="0" dirty="0"/>
              <a:t> good start, it is only a small start. There are limitations. Small sample size relative to the numbers of STEM students at the University as well as what is listed here.</a:t>
            </a:r>
            <a:endParaRPr lang="en-US" dirty="0"/>
          </a:p>
        </p:txBody>
      </p:sp>
      <p:sp>
        <p:nvSpPr>
          <p:cNvPr id="4" name="Slide Number Placeholder 3"/>
          <p:cNvSpPr>
            <a:spLocks noGrp="1"/>
          </p:cNvSpPr>
          <p:nvPr>
            <p:ph type="sldNum" sz="quarter" idx="10"/>
          </p:nvPr>
        </p:nvSpPr>
        <p:spPr/>
        <p:txBody>
          <a:bodyPr/>
          <a:lstStyle/>
          <a:p>
            <a:fld id="{47EE78C4-F23D-C041-A959-6C9E977F9470}" type="slidenum">
              <a:rPr lang="en-US" smtClean="0"/>
              <a:t>16</a:t>
            </a:fld>
            <a:endParaRPr lang="en-US"/>
          </a:p>
        </p:txBody>
      </p:sp>
    </p:spTree>
    <p:extLst>
      <p:ext uri="{BB962C8B-B14F-4D97-AF65-F5344CB8AC3E}">
        <p14:creationId xmlns:p14="http://schemas.microsoft.com/office/powerpoint/2010/main" val="879749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presentation</a:t>
            </a:r>
            <a:r>
              <a:rPr lang="en-US" baseline="0" dirty="0"/>
              <a:t> is of research completed under and funded by a Faculty Development Research Grant at Oakwood University. Under the grant, I had four student research assistants. The work they did was invaluable (data collection and project management) to the completion of this project ON TIME.</a:t>
            </a:r>
            <a:endParaRPr lang="en-US" dirty="0"/>
          </a:p>
          <a:p>
            <a:endParaRPr lang="en-US" dirty="0"/>
          </a:p>
        </p:txBody>
      </p:sp>
      <p:sp>
        <p:nvSpPr>
          <p:cNvPr id="4" name="Slide Number Placeholder 3"/>
          <p:cNvSpPr>
            <a:spLocks noGrp="1"/>
          </p:cNvSpPr>
          <p:nvPr>
            <p:ph type="sldNum" sz="quarter" idx="10"/>
          </p:nvPr>
        </p:nvSpPr>
        <p:spPr/>
        <p:txBody>
          <a:bodyPr/>
          <a:lstStyle/>
          <a:p>
            <a:fld id="{47EE78C4-F23D-C041-A959-6C9E977F9470}" type="slidenum">
              <a:rPr lang="en-US" smtClean="0"/>
              <a:t>2</a:t>
            </a:fld>
            <a:endParaRPr lang="en-US"/>
          </a:p>
        </p:txBody>
      </p:sp>
    </p:spTree>
    <p:extLst>
      <p:ext uri="{BB962C8B-B14F-4D97-AF65-F5344CB8AC3E}">
        <p14:creationId xmlns:p14="http://schemas.microsoft.com/office/powerpoint/2010/main" val="206555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short review of the literature that establishes the significance</a:t>
            </a:r>
            <a:r>
              <a:rPr lang="en-US" baseline="0" dirty="0"/>
              <a:t> of the study: it is appropriate to examine the academic developmental pattern of minorities as they will make up half of the US population in less than 50 years.  The environments that have been a successful option of African Americans for collegiate education for more than a century are appropriate for study. </a:t>
            </a:r>
            <a:endParaRPr lang="en-US" dirty="0"/>
          </a:p>
        </p:txBody>
      </p:sp>
      <p:sp>
        <p:nvSpPr>
          <p:cNvPr id="4" name="Slide Number Placeholder 3"/>
          <p:cNvSpPr>
            <a:spLocks noGrp="1"/>
          </p:cNvSpPr>
          <p:nvPr>
            <p:ph type="sldNum" sz="quarter" idx="10"/>
          </p:nvPr>
        </p:nvSpPr>
        <p:spPr/>
        <p:txBody>
          <a:bodyPr/>
          <a:lstStyle/>
          <a:p>
            <a:fld id="{47EE78C4-F23D-C041-A959-6C9E977F9470}" type="slidenum">
              <a:rPr lang="en-US" smtClean="0"/>
              <a:t>3</a:t>
            </a:fld>
            <a:endParaRPr lang="en-US"/>
          </a:p>
        </p:txBody>
      </p:sp>
    </p:spTree>
    <p:extLst>
      <p:ext uri="{BB962C8B-B14F-4D97-AF65-F5344CB8AC3E}">
        <p14:creationId xmlns:p14="http://schemas.microsoft.com/office/powerpoint/2010/main" val="356159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stated before, while qualitative</a:t>
            </a:r>
            <a:r>
              <a:rPr lang="en-US" baseline="0" dirty="0"/>
              <a:t> analysis is an appropriate avenue for the collectivist cultures, including the African American culture, the variables that emerge from the </a:t>
            </a:r>
            <a:r>
              <a:rPr lang="en-US" baseline="0" dirty="0" err="1"/>
              <a:t>qual</a:t>
            </a:r>
            <a:r>
              <a:rPr lang="en-US" baseline="0" dirty="0"/>
              <a:t> research should also be analyzed using quantitative methods. </a:t>
            </a:r>
            <a:endParaRPr lang="en-US" dirty="0"/>
          </a:p>
        </p:txBody>
      </p:sp>
      <p:sp>
        <p:nvSpPr>
          <p:cNvPr id="4" name="Slide Number Placeholder 3"/>
          <p:cNvSpPr>
            <a:spLocks noGrp="1"/>
          </p:cNvSpPr>
          <p:nvPr>
            <p:ph type="sldNum" sz="quarter" idx="10"/>
          </p:nvPr>
        </p:nvSpPr>
        <p:spPr/>
        <p:txBody>
          <a:bodyPr/>
          <a:lstStyle/>
          <a:p>
            <a:fld id="{47EE78C4-F23D-C041-A959-6C9E977F9470}" type="slidenum">
              <a:rPr lang="en-US" smtClean="0"/>
              <a:t>5</a:t>
            </a:fld>
            <a:endParaRPr lang="en-US"/>
          </a:p>
        </p:txBody>
      </p:sp>
    </p:spTree>
    <p:extLst>
      <p:ext uri="{BB962C8B-B14F-4D97-AF65-F5344CB8AC3E}">
        <p14:creationId xmlns:p14="http://schemas.microsoft.com/office/powerpoint/2010/main" val="689477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HBCU Students in</a:t>
            </a:r>
            <a:r>
              <a:rPr lang="en-US" baseline="0" dirty="0"/>
              <a:t> the sample for Lent et al (2005) reported stronger self-efficacy and Albert </a:t>
            </a:r>
            <a:r>
              <a:rPr lang="en-US" sz="1200" kern="1200" dirty="0">
                <a:solidFill>
                  <a:schemeClr val="tx1"/>
                </a:solidFill>
                <a:effectLst/>
                <a:latin typeface="+mn-lt"/>
                <a:ea typeface="+mn-ea"/>
                <a:cs typeface="+mn-cs"/>
              </a:rPr>
              <a:t>Bandura (1997) has suggested that academic behavior is best predicted by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measures that tap multifaceted aspects of self-efficacy, such as perceived ability to attain academic milestones and to surmount performance hurdles.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project leaned on the understanding of career development outlined by the Social Cognitive</a:t>
            </a:r>
            <a:r>
              <a:rPr lang="en-US" sz="1200" kern="1200" baseline="0" dirty="0">
                <a:solidFill>
                  <a:schemeClr val="tx1"/>
                </a:solidFill>
                <a:effectLst/>
                <a:latin typeface="+mn-lt"/>
                <a:ea typeface="+mn-ea"/>
                <a:cs typeface="+mn-cs"/>
              </a:rPr>
              <a:t> Career Theory (SCCT) as explained by Lent Brown and Hackett (1994) which says that self-efficacy is influential on career choice (to loosely paraphrase).</a:t>
            </a:r>
            <a:endParaRPr lang="en-US" dirty="0"/>
          </a:p>
          <a:p>
            <a:r>
              <a:rPr lang="en-US" baseline="0" dirty="0"/>
              <a:t>multiple regression analysis was the choice for statistical analysis as there is one outcome variable (self-efficacy) and at least 2 predictor variables. Those variables were measured by a demographic scale and a questionnaire of contextual supports and barriers students experience in areas of family, finances, institutional support and mentoring. </a:t>
            </a:r>
            <a:endParaRPr lang="en-US" dirty="0"/>
          </a:p>
        </p:txBody>
      </p:sp>
      <p:sp>
        <p:nvSpPr>
          <p:cNvPr id="4" name="Slide Number Placeholder 3"/>
          <p:cNvSpPr>
            <a:spLocks noGrp="1"/>
          </p:cNvSpPr>
          <p:nvPr>
            <p:ph type="sldNum" sz="quarter" idx="10"/>
          </p:nvPr>
        </p:nvSpPr>
        <p:spPr/>
        <p:txBody>
          <a:bodyPr/>
          <a:lstStyle/>
          <a:p>
            <a:fld id="{47EE78C4-F23D-C041-A959-6C9E977F9470}" type="slidenum">
              <a:rPr lang="en-US" smtClean="0"/>
              <a:t>6</a:t>
            </a:fld>
            <a:endParaRPr lang="en-US"/>
          </a:p>
        </p:txBody>
      </p:sp>
    </p:spTree>
    <p:extLst>
      <p:ext uri="{BB962C8B-B14F-4D97-AF65-F5344CB8AC3E}">
        <p14:creationId xmlns:p14="http://schemas.microsoft.com/office/powerpoint/2010/main" val="1575167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IRB approval, Original data collection included male and female</a:t>
            </a:r>
            <a:r>
              <a:rPr lang="en-US" baseline="0" dirty="0"/>
              <a:t> students aged 18 and older. The PI emailed instructors/professors of classes expected to have STEM students enrolled, and Student research assistants went to the permitted classes with packets that included a recruitment script, IFC, the study measures, and Debriefing forms. </a:t>
            </a:r>
            <a:endParaRPr lang="en-US" dirty="0"/>
          </a:p>
        </p:txBody>
      </p:sp>
      <p:sp>
        <p:nvSpPr>
          <p:cNvPr id="4" name="Slide Number Placeholder 3"/>
          <p:cNvSpPr>
            <a:spLocks noGrp="1"/>
          </p:cNvSpPr>
          <p:nvPr>
            <p:ph type="sldNum" sz="quarter" idx="10"/>
          </p:nvPr>
        </p:nvSpPr>
        <p:spPr/>
        <p:txBody>
          <a:bodyPr/>
          <a:lstStyle/>
          <a:p>
            <a:fld id="{47EE78C4-F23D-C041-A959-6C9E977F9470}" type="slidenum">
              <a:rPr lang="en-US" smtClean="0"/>
              <a:t>7</a:t>
            </a:fld>
            <a:endParaRPr lang="en-US"/>
          </a:p>
        </p:txBody>
      </p:sp>
    </p:spTree>
    <p:extLst>
      <p:ext uri="{BB962C8B-B14F-4D97-AF65-F5344CB8AC3E}">
        <p14:creationId xmlns:p14="http://schemas.microsoft.com/office/powerpoint/2010/main" val="76734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demographic form included the following</a:t>
            </a:r>
          </a:p>
          <a:p>
            <a:endParaRPr lang="en-US" dirty="0"/>
          </a:p>
          <a:p>
            <a:r>
              <a:rPr lang="en-US" dirty="0"/>
              <a:t>The</a:t>
            </a:r>
            <a:r>
              <a:rPr lang="en-US" baseline="0" dirty="0"/>
              <a:t> Contextual Support and Barriers questionnaire was developed using Lent et al (2005) example. </a:t>
            </a:r>
            <a:endParaRPr lang="en-US" dirty="0"/>
          </a:p>
        </p:txBody>
      </p:sp>
      <p:sp>
        <p:nvSpPr>
          <p:cNvPr id="4" name="Slide Number Placeholder 3"/>
          <p:cNvSpPr>
            <a:spLocks noGrp="1"/>
          </p:cNvSpPr>
          <p:nvPr>
            <p:ph type="sldNum" sz="quarter" idx="10"/>
          </p:nvPr>
        </p:nvSpPr>
        <p:spPr/>
        <p:txBody>
          <a:bodyPr/>
          <a:lstStyle/>
          <a:p>
            <a:fld id="{47EE78C4-F23D-C041-A959-6C9E977F9470}" type="slidenum">
              <a:rPr lang="en-US" smtClean="0"/>
              <a:t>8</a:t>
            </a:fld>
            <a:endParaRPr lang="en-US"/>
          </a:p>
        </p:txBody>
      </p:sp>
    </p:spTree>
    <p:extLst>
      <p:ext uri="{BB962C8B-B14F-4D97-AF65-F5344CB8AC3E}">
        <p14:creationId xmlns:p14="http://schemas.microsoft.com/office/powerpoint/2010/main" val="1969619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sample</a:t>
            </a:r>
            <a:r>
              <a:rPr lang="en-US" baseline="0" dirty="0"/>
              <a:t> of 112 students (approx. 49%) were male had reported demographic data worth noting: AA students</a:t>
            </a:r>
          </a:p>
          <a:p>
            <a:r>
              <a:rPr lang="en-US" baseline="0" dirty="0"/>
              <a:t>PC approx. 75% of the sample reported being raised by both parents in the home, in contrast to the latest census data that indicates approx. 35-50% of African American homes have both parents present. </a:t>
            </a:r>
          </a:p>
          <a:p>
            <a:r>
              <a:rPr lang="en-US" dirty="0"/>
              <a:t>Most parents had at least some college experience, with 2/3 of the samples’ parents having at least a college degree. </a:t>
            </a:r>
          </a:p>
        </p:txBody>
      </p:sp>
      <p:sp>
        <p:nvSpPr>
          <p:cNvPr id="4" name="Slide Number Placeholder 3"/>
          <p:cNvSpPr>
            <a:spLocks noGrp="1"/>
          </p:cNvSpPr>
          <p:nvPr>
            <p:ph type="sldNum" sz="quarter" idx="10"/>
          </p:nvPr>
        </p:nvSpPr>
        <p:spPr/>
        <p:txBody>
          <a:bodyPr/>
          <a:lstStyle/>
          <a:p>
            <a:fld id="{47EE78C4-F23D-C041-A959-6C9E977F9470}" type="slidenum">
              <a:rPr lang="en-US" smtClean="0"/>
              <a:t>11</a:t>
            </a:fld>
            <a:endParaRPr lang="en-US"/>
          </a:p>
        </p:txBody>
      </p:sp>
    </p:spTree>
    <p:extLst>
      <p:ext uri="{BB962C8B-B14F-4D97-AF65-F5344CB8AC3E}">
        <p14:creationId xmlns:p14="http://schemas.microsoft.com/office/powerpoint/2010/main" val="297528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Pie chart on the left is education level of the mother for the sample</a:t>
            </a:r>
            <a:r>
              <a:rPr lang="en-US" baseline="0" dirty="0"/>
              <a:t> with ¾ of the sample’s mothers having at least a college degree. </a:t>
            </a:r>
          </a:p>
          <a:p>
            <a:r>
              <a:rPr lang="en-US" baseline="0" dirty="0"/>
              <a:t>The chart on the right is the division of classification, the small blue slice is freshmen, the green section is sophomore, tan is junior, purple is senior.</a:t>
            </a:r>
          </a:p>
        </p:txBody>
      </p:sp>
      <p:sp>
        <p:nvSpPr>
          <p:cNvPr id="4" name="Slide Number Placeholder 3"/>
          <p:cNvSpPr>
            <a:spLocks noGrp="1"/>
          </p:cNvSpPr>
          <p:nvPr>
            <p:ph type="sldNum" sz="quarter" idx="10"/>
          </p:nvPr>
        </p:nvSpPr>
        <p:spPr/>
        <p:txBody>
          <a:bodyPr/>
          <a:lstStyle/>
          <a:p>
            <a:fld id="{47EE78C4-F23D-C041-A959-6C9E977F9470}" type="slidenum">
              <a:rPr lang="en-US" smtClean="0"/>
              <a:t>12</a:t>
            </a:fld>
            <a:endParaRPr lang="en-US"/>
          </a:p>
        </p:txBody>
      </p:sp>
    </p:spTree>
    <p:extLst>
      <p:ext uri="{BB962C8B-B14F-4D97-AF65-F5344CB8AC3E}">
        <p14:creationId xmlns:p14="http://schemas.microsoft.com/office/powerpoint/2010/main" val="116057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48A87A34-81AB-432B-8DAE-1953F412C126}" type="datetimeFigureOut">
              <a:rPr lang="en-US" smtClean="0"/>
              <a:t>3/27/20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6D22F896-40B5-4ADD-8801-0D06FADFA095}" type="slidenum">
              <a:rPr lang="en-US" smtClean="0"/>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3242671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631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48A87A34-81AB-432B-8DAE-1953F412C126}" type="datetimeFigureOut">
              <a:rPr lang="en-US" smtClean="0"/>
              <a:pPr/>
              <a:t>3/27/20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6D22F896-40B5-4ADD-8801-0D06FADFA095}" type="slidenum">
              <a:rPr lang="en-US" smtClean="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39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8293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48A87A34-81AB-432B-8DAE-1953F412C126}" type="datetimeFigureOut">
              <a:rPr lang="en-US" smtClean="0"/>
              <a:pPr/>
              <a:t>3/27/20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6D22F896-40B5-4ADD-8801-0D06FADFA095}" type="slidenum">
              <a:rPr lang="en-US" smtClean="0"/>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7114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094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952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716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48A87A34-81AB-432B-8DAE-1953F412C126}" type="datetimeFigureOut">
              <a:rPr lang="en-US" smtClean="0"/>
              <a:t>3/27/20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9608924"/>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48A87A34-81AB-432B-8DAE-1953F412C126}" type="datetimeFigureOut">
              <a:rPr lang="en-US" smtClean="0"/>
              <a:t>3/27/20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78027283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48A87A34-81AB-432B-8DAE-1953F412C126}" type="datetimeFigureOut">
              <a:rPr lang="en-US" smtClean="0"/>
              <a:t>3/27/20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56036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48A87A34-81AB-432B-8DAE-1953F412C126}" type="datetimeFigureOut">
              <a:rPr lang="en-US" smtClean="0"/>
              <a:pPr/>
              <a:t>3/27/20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6D22F896-40B5-4ADD-8801-0D06FADFA09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3084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Self-Efficacy of African American Female Undergraduates in STEM Majors</a:t>
            </a:r>
          </a:p>
        </p:txBody>
      </p:sp>
      <p:sp>
        <p:nvSpPr>
          <p:cNvPr id="3" name="Subtitle 2"/>
          <p:cNvSpPr>
            <a:spLocks noGrp="1"/>
          </p:cNvSpPr>
          <p:nvPr>
            <p:ph type="subTitle" idx="1"/>
          </p:nvPr>
        </p:nvSpPr>
        <p:spPr>
          <a:xfrm>
            <a:off x="7920752" y="4713556"/>
            <a:ext cx="3793678" cy="1339513"/>
          </a:xfrm>
        </p:spPr>
        <p:txBody>
          <a:bodyPr>
            <a:normAutofit fontScale="70000" lnSpcReduction="20000"/>
          </a:bodyPr>
          <a:lstStyle/>
          <a:p>
            <a:pPr>
              <a:lnSpc>
                <a:spcPct val="120000"/>
              </a:lnSpc>
            </a:pPr>
            <a:r>
              <a:rPr lang="en-US" dirty="0"/>
              <a:t> </a:t>
            </a:r>
            <a:r>
              <a:rPr lang="en-US" sz="1900" dirty="0">
                <a:latin typeface="Times New Roman"/>
                <a:cs typeface="Times New Roman"/>
              </a:rPr>
              <a:t>Dr. Carmen </a:t>
            </a:r>
            <a:r>
              <a:rPr lang="en-US" sz="1900" dirty="0" err="1">
                <a:latin typeface="Times New Roman"/>
                <a:cs typeface="Times New Roman"/>
              </a:rPr>
              <a:t>Bucknor</a:t>
            </a:r>
            <a:r>
              <a:rPr lang="en-US" sz="1900" dirty="0">
                <a:latin typeface="Times New Roman"/>
                <a:cs typeface="Times New Roman"/>
              </a:rPr>
              <a:t>  Dr. Karen Benn-Marshall</a:t>
            </a:r>
          </a:p>
          <a:p>
            <a:pPr>
              <a:lnSpc>
                <a:spcPct val="120000"/>
              </a:lnSpc>
            </a:pPr>
            <a:r>
              <a:rPr lang="en-US" sz="1900" dirty="0">
                <a:latin typeface="Times New Roman"/>
                <a:cs typeface="Times New Roman"/>
              </a:rPr>
              <a:t>Research Assistants: Ashley Dean, Renissa Arnold, </a:t>
            </a:r>
            <a:r>
              <a:rPr lang="en-US" sz="1900" dirty="0" err="1">
                <a:latin typeface="Times New Roman"/>
                <a:cs typeface="Times New Roman"/>
              </a:rPr>
              <a:t>I’Janay</a:t>
            </a:r>
            <a:r>
              <a:rPr lang="en-US" sz="1900" dirty="0">
                <a:latin typeface="Times New Roman"/>
                <a:cs typeface="Times New Roman"/>
              </a:rPr>
              <a:t> Belle, and Catherine </a:t>
            </a:r>
            <a:r>
              <a:rPr lang="en-US" sz="1900" dirty="0" err="1">
                <a:latin typeface="Times New Roman"/>
                <a:cs typeface="Times New Roman"/>
              </a:rPr>
              <a:t>DeCanal</a:t>
            </a:r>
            <a:r>
              <a:rPr lang="en-US" sz="1900" dirty="0">
                <a:latin typeface="Times New Roman"/>
                <a:cs typeface="Times New Roman"/>
              </a:rPr>
              <a:t>. </a:t>
            </a:r>
          </a:p>
          <a:p>
            <a:pPr>
              <a:lnSpc>
                <a:spcPct val="120000"/>
              </a:lnSpc>
            </a:pPr>
            <a:r>
              <a:rPr lang="en-US" sz="1900" dirty="0">
                <a:latin typeface="Times New Roman"/>
                <a:cs typeface="Times New Roman"/>
              </a:rPr>
              <a:t>Department of Psychological Sciences, Oakwood University</a:t>
            </a:r>
          </a:p>
        </p:txBody>
      </p:sp>
    </p:spTree>
    <p:extLst>
      <p:ext uri="{BB962C8B-B14F-4D97-AF65-F5344CB8AC3E}">
        <p14:creationId xmlns:p14="http://schemas.microsoft.com/office/powerpoint/2010/main" val="150605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 </a:t>
            </a:r>
            <a:r>
              <a:rPr lang="en-US" sz="3000" dirty="0"/>
              <a:t>Procedures</a:t>
            </a:r>
          </a:p>
        </p:txBody>
      </p:sp>
      <p:sp>
        <p:nvSpPr>
          <p:cNvPr id="3" name="Content Placeholder 2"/>
          <p:cNvSpPr>
            <a:spLocks noGrp="1"/>
          </p:cNvSpPr>
          <p:nvPr>
            <p:ph idx="1"/>
          </p:nvPr>
        </p:nvSpPr>
        <p:spPr>
          <a:xfrm>
            <a:off x="2933700" y="2438399"/>
            <a:ext cx="8770571" cy="4082755"/>
          </a:xfrm>
        </p:spPr>
        <p:txBody>
          <a:bodyPr>
            <a:normAutofit/>
          </a:bodyPr>
          <a:lstStyle/>
          <a:p>
            <a:pPr defTabSz="3290888">
              <a:spcBef>
                <a:spcPct val="20000"/>
              </a:spcBef>
            </a:pPr>
            <a:r>
              <a:rPr lang="en-US" altLang="en-US" b="1" dirty="0">
                <a:latin typeface="Times New Roman" pitchFamily="18" charset="0"/>
                <a:cs typeface="Times New Roman" pitchFamily="18" charset="0"/>
              </a:rPr>
              <a:t>IRB approval</a:t>
            </a:r>
          </a:p>
          <a:p>
            <a:pPr defTabSz="3290888">
              <a:spcBef>
                <a:spcPct val="20000"/>
              </a:spcBef>
            </a:pPr>
            <a:r>
              <a:rPr lang="en-US" altLang="en-US" b="1" dirty="0">
                <a:latin typeface="Times New Roman" pitchFamily="18" charset="0"/>
                <a:cs typeface="Times New Roman" pitchFamily="18" charset="0"/>
              </a:rPr>
              <a:t>PI emailed message to instructors of classes unique to the Biology, Chemistry, Mathematics, Psychology, and Computer Sciences academic majors for permission of research assistants to visit the classes for recruitment and study administration. </a:t>
            </a:r>
          </a:p>
          <a:p>
            <a:pPr defTabSz="3290888">
              <a:spcBef>
                <a:spcPct val="20000"/>
              </a:spcBef>
            </a:pPr>
            <a:r>
              <a:rPr lang="en-US" altLang="en-US" b="1" dirty="0">
                <a:latin typeface="Times New Roman" pitchFamily="18" charset="0"/>
                <a:cs typeface="Times New Roman" pitchFamily="18" charset="0"/>
              </a:rPr>
              <a:t>To those classes where access was granted, student research assistants arrived at agreed-upon times and administered the study measures to those students who signed the informed consent form and agreed to participate. </a:t>
            </a:r>
          </a:p>
          <a:p>
            <a:pPr defTabSz="3290888">
              <a:spcBef>
                <a:spcPct val="20000"/>
              </a:spcBef>
            </a:pPr>
            <a:r>
              <a:rPr lang="en-US" altLang="en-US" b="1" dirty="0">
                <a:latin typeface="Times New Roman" pitchFamily="18" charset="0"/>
                <a:cs typeface="Times New Roman" pitchFamily="18" charset="0"/>
              </a:rPr>
              <a:t>Raw data was entered into the Statistical Package for Social Sciences (SPSS).</a:t>
            </a:r>
          </a:p>
          <a:p>
            <a:endParaRPr lang="en-US" dirty="0"/>
          </a:p>
        </p:txBody>
      </p:sp>
    </p:spTree>
    <p:extLst>
      <p:ext uri="{BB962C8B-B14F-4D97-AF65-F5344CB8AC3E}">
        <p14:creationId xmlns:p14="http://schemas.microsoft.com/office/powerpoint/2010/main" val="218857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5" name="Content Placeholder 4"/>
          <p:cNvPicPr>
            <a:picLocks noGrp="1"/>
          </p:cNvPicPr>
          <p:nvPr>
            <p:ph sz="half" idx="1"/>
          </p:nvPr>
        </p:nvPicPr>
        <p:blipFill>
          <a:blip r:embed="rId3" cstate="print"/>
          <a:srcRect/>
          <a:stretch>
            <a:fillRect/>
          </a:stretch>
        </p:blipFill>
        <p:spPr bwMode="auto">
          <a:xfrm>
            <a:off x="2933700" y="2602200"/>
            <a:ext cx="4160838" cy="3329999"/>
          </a:xfrm>
          <a:prstGeom prst="rect">
            <a:avLst/>
          </a:prstGeom>
          <a:noFill/>
          <a:ln w="9525">
            <a:noFill/>
            <a:miter lim="800000"/>
            <a:headEnd/>
            <a:tailEnd/>
          </a:ln>
        </p:spPr>
      </p:pic>
      <p:pic>
        <p:nvPicPr>
          <p:cNvPr id="6" name="Content Placeholder 5"/>
          <p:cNvPicPr>
            <a:picLocks noGrp="1"/>
          </p:cNvPicPr>
          <p:nvPr>
            <p:ph sz="half" idx="2"/>
          </p:nvPr>
        </p:nvPicPr>
        <p:blipFill>
          <a:blip r:embed="rId4" cstate="print"/>
          <a:srcRect/>
          <a:stretch>
            <a:fillRect/>
          </a:stretch>
        </p:blipFill>
        <p:spPr bwMode="auto">
          <a:xfrm>
            <a:off x="7543800" y="2602200"/>
            <a:ext cx="4160838" cy="3329999"/>
          </a:xfrm>
          <a:prstGeom prst="rect">
            <a:avLst/>
          </a:prstGeom>
          <a:noFill/>
          <a:ln w="9525">
            <a:noFill/>
            <a:miter lim="800000"/>
            <a:headEnd/>
            <a:tailEnd/>
          </a:ln>
        </p:spPr>
      </p:pic>
    </p:spTree>
    <p:extLst>
      <p:ext uri="{BB962C8B-B14F-4D97-AF65-F5344CB8AC3E}">
        <p14:creationId xmlns:p14="http://schemas.microsoft.com/office/powerpoint/2010/main" val="2168772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11" name="Content Placeholder 10"/>
          <p:cNvPicPr>
            <a:picLocks noGrp="1"/>
          </p:cNvPicPr>
          <p:nvPr>
            <p:ph sz="half" idx="1"/>
          </p:nvPr>
        </p:nvPicPr>
        <p:blipFill>
          <a:blip r:embed="rId3" cstate="print"/>
          <a:srcRect/>
          <a:stretch>
            <a:fillRect/>
          </a:stretch>
        </p:blipFill>
        <p:spPr bwMode="auto">
          <a:xfrm>
            <a:off x="2933700" y="2602200"/>
            <a:ext cx="4160838" cy="3329999"/>
          </a:xfrm>
          <a:prstGeom prst="rect">
            <a:avLst/>
          </a:prstGeom>
          <a:noFill/>
          <a:ln w="9525">
            <a:noFill/>
            <a:miter lim="800000"/>
            <a:headEnd/>
            <a:tailEnd/>
          </a:ln>
        </p:spPr>
      </p:pic>
      <p:pic>
        <p:nvPicPr>
          <p:cNvPr id="12" name="Content Placeholder 11"/>
          <p:cNvPicPr>
            <a:picLocks noGrp="1"/>
          </p:cNvPicPr>
          <p:nvPr>
            <p:ph sz="half" idx="2"/>
          </p:nvPr>
        </p:nvPicPr>
        <p:blipFill>
          <a:blip r:embed="rId4" cstate="print"/>
          <a:srcRect/>
          <a:stretch>
            <a:fillRect/>
          </a:stretch>
        </p:blipFill>
        <p:spPr bwMode="auto">
          <a:xfrm>
            <a:off x="7543800" y="2602200"/>
            <a:ext cx="4160838" cy="3329999"/>
          </a:xfrm>
          <a:prstGeom prst="rect">
            <a:avLst/>
          </a:prstGeom>
          <a:noFill/>
          <a:ln w="9525">
            <a:noFill/>
            <a:miter lim="800000"/>
            <a:headEnd/>
            <a:tailEnd/>
          </a:ln>
        </p:spPr>
      </p:pic>
    </p:spTree>
    <p:extLst>
      <p:ext uri="{BB962C8B-B14F-4D97-AF65-F5344CB8AC3E}">
        <p14:creationId xmlns:p14="http://schemas.microsoft.com/office/powerpoint/2010/main" val="60709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581310134"/>
              </p:ext>
            </p:extLst>
          </p:nvPr>
        </p:nvGraphicFramePr>
        <p:xfrm>
          <a:off x="2933700" y="3118457"/>
          <a:ext cx="8348872" cy="1112520"/>
        </p:xfrm>
        <a:graphic>
          <a:graphicData uri="http://schemas.openxmlformats.org/drawingml/2006/table">
            <a:tbl>
              <a:tblPr firstRow="1" bandRow="1">
                <a:tableStyleId>{5C22544A-7EE6-4342-B048-85BDC9FD1C3A}</a:tableStyleId>
              </a:tblPr>
              <a:tblGrid>
                <a:gridCol w="2087218">
                  <a:extLst>
                    <a:ext uri="{9D8B030D-6E8A-4147-A177-3AD203B41FA5}">
                      <a16:colId xmlns:a16="http://schemas.microsoft.com/office/drawing/2014/main" val="4205486371"/>
                    </a:ext>
                  </a:extLst>
                </a:gridCol>
                <a:gridCol w="2087218">
                  <a:extLst>
                    <a:ext uri="{9D8B030D-6E8A-4147-A177-3AD203B41FA5}">
                      <a16:colId xmlns:a16="http://schemas.microsoft.com/office/drawing/2014/main" val="3090667907"/>
                    </a:ext>
                  </a:extLst>
                </a:gridCol>
                <a:gridCol w="2087218">
                  <a:extLst>
                    <a:ext uri="{9D8B030D-6E8A-4147-A177-3AD203B41FA5}">
                      <a16:colId xmlns:a16="http://schemas.microsoft.com/office/drawing/2014/main" val="1419684062"/>
                    </a:ext>
                  </a:extLst>
                </a:gridCol>
                <a:gridCol w="2087218">
                  <a:extLst>
                    <a:ext uri="{9D8B030D-6E8A-4147-A177-3AD203B41FA5}">
                      <a16:colId xmlns:a16="http://schemas.microsoft.com/office/drawing/2014/main" val="399689019"/>
                    </a:ext>
                  </a:extLst>
                </a:gridCol>
              </a:tblGrid>
              <a:tr h="370840">
                <a:tc>
                  <a:txBody>
                    <a:bodyPr/>
                    <a:lstStyle/>
                    <a:p>
                      <a:endParaRPr lang="en-US" dirty="0"/>
                    </a:p>
                  </a:txBody>
                  <a:tcPr/>
                </a:tc>
                <a:tc>
                  <a:txBody>
                    <a:bodyPr/>
                    <a:lstStyle/>
                    <a:p>
                      <a:r>
                        <a:rPr lang="en-US" dirty="0"/>
                        <a:t>SES Composite</a:t>
                      </a:r>
                    </a:p>
                  </a:txBody>
                  <a:tcPr/>
                </a:tc>
                <a:tc>
                  <a:txBody>
                    <a:bodyPr/>
                    <a:lstStyle/>
                    <a:p>
                      <a:r>
                        <a:rPr lang="en-US" dirty="0"/>
                        <a:t>Support Composite</a:t>
                      </a:r>
                    </a:p>
                  </a:txBody>
                  <a:tcPr/>
                </a:tc>
                <a:tc>
                  <a:txBody>
                    <a:bodyPr/>
                    <a:lstStyle/>
                    <a:p>
                      <a:r>
                        <a:rPr lang="en-US" dirty="0"/>
                        <a:t>Barriers Composite</a:t>
                      </a:r>
                    </a:p>
                  </a:txBody>
                  <a:tcPr/>
                </a:tc>
                <a:extLst>
                  <a:ext uri="{0D108BD9-81ED-4DB2-BD59-A6C34878D82A}">
                    <a16:rowId xmlns:a16="http://schemas.microsoft.com/office/drawing/2014/main" val="2106747717"/>
                  </a:ext>
                </a:extLst>
              </a:tr>
              <a:tr h="370840">
                <a:tc>
                  <a:txBody>
                    <a:bodyPr/>
                    <a:lstStyle/>
                    <a:p>
                      <a:r>
                        <a:rPr lang="en-US" dirty="0"/>
                        <a:t>Mean</a:t>
                      </a:r>
                    </a:p>
                  </a:txBody>
                  <a:tcPr/>
                </a:tc>
                <a:tc>
                  <a:txBody>
                    <a:bodyPr/>
                    <a:lstStyle/>
                    <a:p>
                      <a:r>
                        <a:rPr lang="en-US" dirty="0"/>
                        <a:t>64.8627</a:t>
                      </a:r>
                    </a:p>
                  </a:txBody>
                  <a:tcPr/>
                </a:tc>
                <a:tc>
                  <a:txBody>
                    <a:bodyPr/>
                    <a:lstStyle/>
                    <a:p>
                      <a:r>
                        <a:rPr lang="en-US" dirty="0"/>
                        <a:t>39.8824</a:t>
                      </a:r>
                    </a:p>
                  </a:txBody>
                  <a:tcPr/>
                </a:tc>
                <a:tc>
                  <a:txBody>
                    <a:bodyPr/>
                    <a:lstStyle/>
                    <a:p>
                      <a:r>
                        <a:rPr lang="en-US" dirty="0"/>
                        <a:t>42.9804</a:t>
                      </a:r>
                    </a:p>
                  </a:txBody>
                  <a:tcPr/>
                </a:tc>
                <a:extLst>
                  <a:ext uri="{0D108BD9-81ED-4DB2-BD59-A6C34878D82A}">
                    <a16:rowId xmlns:a16="http://schemas.microsoft.com/office/drawing/2014/main" val="1052150031"/>
                  </a:ext>
                </a:extLst>
              </a:tr>
              <a:tr h="370840">
                <a:tc>
                  <a:txBody>
                    <a:bodyPr/>
                    <a:lstStyle/>
                    <a:p>
                      <a:r>
                        <a:rPr lang="en-US" dirty="0"/>
                        <a:t>Standard Deviation</a:t>
                      </a:r>
                    </a:p>
                  </a:txBody>
                  <a:tcPr/>
                </a:tc>
                <a:tc>
                  <a:txBody>
                    <a:bodyPr/>
                    <a:lstStyle/>
                    <a:p>
                      <a:r>
                        <a:rPr lang="en-US" dirty="0"/>
                        <a:t>9.15865</a:t>
                      </a:r>
                    </a:p>
                  </a:txBody>
                  <a:tcPr/>
                </a:tc>
                <a:tc>
                  <a:txBody>
                    <a:bodyPr/>
                    <a:lstStyle/>
                    <a:p>
                      <a:r>
                        <a:rPr lang="en-US" dirty="0"/>
                        <a:t>13.57740</a:t>
                      </a:r>
                    </a:p>
                  </a:txBody>
                  <a:tcPr/>
                </a:tc>
                <a:tc>
                  <a:txBody>
                    <a:bodyPr/>
                    <a:lstStyle/>
                    <a:p>
                      <a:r>
                        <a:rPr lang="en-US" dirty="0"/>
                        <a:t>8.59881</a:t>
                      </a:r>
                    </a:p>
                  </a:txBody>
                  <a:tcPr/>
                </a:tc>
                <a:extLst>
                  <a:ext uri="{0D108BD9-81ED-4DB2-BD59-A6C34878D82A}">
                    <a16:rowId xmlns:a16="http://schemas.microsoft.com/office/drawing/2014/main" val="25716432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40267256"/>
              </p:ext>
            </p:extLst>
          </p:nvPr>
        </p:nvGraphicFramePr>
        <p:xfrm>
          <a:off x="3704432" y="5021591"/>
          <a:ext cx="6807408" cy="1211127"/>
        </p:xfrm>
        <a:graphic>
          <a:graphicData uri="http://schemas.openxmlformats.org/drawingml/2006/table">
            <a:tbl>
              <a:tblPr firstRow="1" bandRow="1">
                <a:tableStyleId>{5C22544A-7EE6-4342-B048-85BDC9FD1C3A}</a:tableStyleId>
              </a:tblPr>
              <a:tblGrid>
                <a:gridCol w="2269136">
                  <a:extLst>
                    <a:ext uri="{9D8B030D-6E8A-4147-A177-3AD203B41FA5}">
                      <a16:colId xmlns:a16="http://schemas.microsoft.com/office/drawing/2014/main" val="20000"/>
                    </a:ext>
                  </a:extLst>
                </a:gridCol>
                <a:gridCol w="2269136">
                  <a:extLst>
                    <a:ext uri="{9D8B030D-6E8A-4147-A177-3AD203B41FA5}">
                      <a16:colId xmlns:a16="http://schemas.microsoft.com/office/drawing/2014/main" val="20001"/>
                    </a:ext>
                  </a:extLst>
                </a:gridCol>
                <a:gridCol w="2269136">
                  <a:extLst>
                    <a:ext uri="{9D8B030D-6E8A-4147-A177-3AD203B41FA5}">
                      <a16:colId xmlns:a16="http://schemas.microsoft.com/office/drawing/2014/main" val="20002"/>
                    </a:ext>
                  </a:extLst>
                </a:gridCol>
              </a:tblGrid>
              <a:tr h="403709">
                <a:tc>
                  <a:txBody>
                    <a:bodyPr/>
                    <a:lstStyle/>
                    <a:p>
                      <a:endParaRPr lang="en-US" dirty="0"/>
                    </a:p>
                  </a:txBody>
                  <a:tcPr/>
                </a:tc>
                <a:tc>
                  <a:txBody>
                    <a:bodyPr/>
                    <a:lstStyle/>
                    <a:p>
                      <a:r>
                        <a:rPr lang="en-US" dirty="0"/>
                        <a:t>High School Science</a:t>
                      </a:r>
                    </a:p>
                  </a:txBody>
                  <a:tcPr/>
                </a:tc>
                <a:tc>
                  <a:txBody>
                    <a:bodyPr/>
                    <a:lstStyle/>
                    <a:p>
                      <a:r>
                        <a:rPr lang="en-US" dirty="0"/>
                        <a:t>High School Math</a:t>
                      </a:r>
                    </a:p>
                  </a:txBody>
                  <a:tcPr/>
                </a:tc>
                <a:extLst>
                  <a:ext uri="{0D108BD9-81ED-4DB2-BD59-A6C34878D82A}">
                    <a16:rowId xmlns:a16="http://schemas.microsoft.com/office/drawing/2014/main" val="10000"/>
                  </a:ext>
                </a:extLst>
              </a:tr>
              <a:tr h="403709">
                <a:tc>
                  <a:txBody>
                    <a:bodyPr/>
                    <a:lstStyle/>
                    <a:p>
                      <a:r>
                        <a:rPr lang="en-US" dirty="0"/>
                        <a:t>Mean</a:t>
                      </a:r>
                    </a:p>
                  </a:txBody>
                  <a:tcPr/>
                </a:tc>
                <a:tc>
                  <a:txBody>
                    <a:bodyPr/>
                    <a:lstStyle/>
                    <a:p>
                      <a:r>
                        <a:rPr lang="en-US" dirty="0"/>
                        <a:t>3.62</a:t>
                      </a:r>
                    </a:p>
                  </a:txBody>
                  <a:tcPr/>
                </a:tc>
                <a:tc>
                  <a:txBody>
                    <a:bodyPr/>
                    <a:lstStyle/>
                    <a:p>
                      <a:r>
                        <a:rPr lang="en-US" dirty="0"/>
                        <a:t>3.75</a:t>
                      </a:r>
                    </a:p>
                  </a:txBody>
                  <a:tcPr/>
                </a:tc>
                <a:extLst>
                  <a:ext uri="{0D108BD9-81ED-4DB2-BD59-A6C34878D82A}">
                    <a16:rowId xmlns:a16="http://schemas.microsoft.com/office/drawing/2014/main" val="10001"/>
                  </a:ext>
                </a:extLst>
              </a:tr>
              <a:tr h="403709">
                <a:tc>
                  <a:txBody>
                    <a:bodyPr/>
                    <a:lstStyle/>
                    <a:p>
                      <a:r>
                        <a:rPr lang="en-US" dirty="0"/>
                        <a:t>Standard Deviation </a:t>
                      </a:r>
                    </a:p>
                  </a:txBody>
                  <a:tcPr/>
                </a:tc>
                <a:tc>
                  <a:txBody>
                    <a:bodyPr/>
                    <a:lstStyle/>
                    <a:p>
                      <a:r>
                        <a:rPr lang="en-US" dirty="0"/>
                        <a:t>.712</a:t>
                      </a:r>
                    </a:p>
                  </a:txBody>
                  <a:tcPr/>
                </a:tc>
                <a:tc>
                  <a:txBody>
                    <a:bodyPr/>
                    <a:lstStyle/>
                    <a:p>
                      <a:r>
                        <a:rPr lang="en-US" dirty="0"/>
                        <a:t>.571</a:t>
                      </a:r>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5657918" y="2479885"/>
            <a:ext cx="285745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Measure Composite Scores</a:t>
            </a:r>
            <a:endParaRPr lang="en-US" dirty="0"/>
          </a:p>
        </p:txBody>
      </p:sp>
      <p:sp>
        <p:nvSpPr>
          <p:cNvPr id="8" name="TextBox 8"/>
          <p:cNvSpPr txBox="1"/>
          <p:nvPr/>
        </p:nvSpPr>
        <p:spPr>
          <a:xfrm>
            <a:off x="5340424" y="4541009"/>
            <a:ext cx="293886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 Years of Courses Taken</a:t>
            </a:r>
            <a:endParaRPr lang="en-US" dirty="0"/>
          </a:p>
        </p:txBody>
      </p:sp>
    </p:spTree>
    <p:extLst>
      <p:ext uri="{BB962C8B-B14F-4D97-AF65-F5344CB8AC3E}">
        <p14:creationId xmlns:p14="http://schemas.microsoft.com/office/powerpoint/2010/main" val="336747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a:t>
            </a:r>
            <a:r>
              <a:rPr lang="en-US" sz="3000" dirty="0"/>
              <a:t>Hypothesis test</a:t>
            </a:r>
          </a:p>
        </p:txBody>
      </p:sp>
      <p:sp>
        <p:nvSpPr>
          <p:cNvPr id="3" name="Content Placeholder 2"/>
          <p:cNvSpPr>
            <a:spLocks noGrp="1"/>
          </p:cNvSpPr>
          <p:nvPr>
            <p:ph idx="1"/>
          </p:nvPr>
        </p:nvSpPr>
        <p:spPr/>
        <p:txBody>
          <a:bodyPr/>
          <a:lstStyle/>
          <a:p>
            <a:r>
              <a:rPr lang="en-US" dirty="0"/>
              <a:t> The regression model that included the predictor variables of perceived barriers and parental education levels was significant [F(3, 47) = 3.911, p&lt;.05)]. R value for this model was .447 and adjusted R</a:t>
            </a:r>
            <a:r>
              <a:rPr lang="en-US" baseline="30000" dirty="0"/>
              <a:t>2 </a:t>
            </a:r>
            <a:r>
              <a:rPr lang="en-US" dirty="0"/>
              <a:t>was .149. </a:t>
            </a:r>
          </a:p>
          <a:p>
            <a:r>
              <a:rPr lang="en-US" dirty="0"/>
              <a:t>The next most predictive model of perceived barriers, parental education levels and high school math preparedness was significant [F (4, 46) = 3.297, p&lt;.02)]. R value for this model was .472 and adjusted R</a:t>
            </a:r>
            <a:r>
              <a:rPr lang="en-US" baseline="30000" dirty="0"/>
              <a:t>2</a:t>
            </a:r>
            <a:r>
              <a:rPr lang="en-US" dirty="0"/>
              <a:t> was .155.</a:t>
            </a:r>
          </a:p>
          <a:p>
            <a:endParaRPr lang="en-US" dirty="0"/>
          </a:p>
        </p:txBody>
      </p:sp>
    </p:spTree>
    <p:extLst>
      <p:ext uri="{BB962C8B-B14F-4D97-AF65-F5344CB8AC3E}">
        <p14:creationId xmlns:p14="http://schemas.microsoft.com/office/powerpoint/2010/main" val="123937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Discussion/conclusion</a:t>
            </a:r>
          </a:p>
        </p:txBody>
      </p:sp>
      <p:sp>
        <p:nvSpPr>
          <p:cNvPr id="3" name="Content Placeholder 2"/>
          <p:cNvSpPr>
            <a:spLocks noGrp="1"/>
          </p:cNvSpPr>
          <p:nvPr>
            <p:ph idx="1"/>
          </p:nvPr>
        </p:nvSpPr>
        <p:spPr/>
        <p:txBody>
          <a:bodyPr>
            <a:normAutofit lnSpcReduction="10000"/>
          </a:bodyPr>
          <a:lstStyle/>
          <a:p>
            <a:pPr marL="685800" indent="-685800" defTabSz="3290888">
              <a:buFontTx/>
              <a:buChar char="•"/>
            </a:pPr>
            <a:r>
              <a:rPr lang="en-US" dirty="0"/>
              <a:t>The significance of </a:t>
            </a:r>
            <a:r>
              <a:rPr lang="en-US" u="sng" dirty="0"/>
              <a:t>perceived barriers </a:t>
            </a:r>
            <a:r>
              <a:rPr lang="en-US" dirty="0"/>
              <a:t> adds to the significant regression models for prediction of minority female STEM student self-efficacy. </a:t>
            </a:r>
          </a:p>
          <a:p>
            <a:pPr marL="685800" indent="-685800" defTabSz="3290888">
              <a:buFontTx/>
              <a:buChar char="•"/>
            </a:pPr>
            <a:r>
              <a:rPr lang="en-US" dirty="0"/>
              <a:t>The inclusion of </a:t>
            </a:r>
            <a:r>
              <a:rPr lang="en-US" u="sng" dirty="0"/>
              <a:t>parental education level </a:t>
            </a:r>
            <a:r>
              <a:rPr lang="en-US" dirty="0"/>
              <a:t>but not estimated family income. The regression model found the education level of the father and of the mother to fit into a significant equation that predicted feelings of self-efficacy.</a:t>
            </a:r>
          </a:p>
          <a:p>
            <a:pPr marL="685800" indent="-685800" defTabSz="3290888">
              <a:buFontTx/>
              <a:buChar char="•"/>
            </a:pPr>
            <a:r>
              <a:rPr lang="en-US" dirty="0"/>
              <a:t>It seems that the amount of money one's parents have does not have much to do with feelings of self-efficacy</a:t>
            </a:r>
          </a:p>
          <a:p>
            <a:pPr marL="685800" indent="-685800" defTabSz="3290888">
              <a:buFontTx/>
              <a:buChar char="•"/>
            </a:pPr>
            <a:r>
              <a:rPr lang="en-US" dirty="0"/>
              <a:t>Female STEM majors themselves may be </a:t>
            </a:r>
            <a:r>
              <a:rPr lang="en-US" dirty="0" err="1"/>
              <a:t>instrinsically</a:t>
            </a:r>
            <a:r>
              <a:rPr lang="en-US" dirty="0"/>
              <a:t> motivated to achieve their STEM goals (of a baccalaureate degree, at least).</a:t>
            </a:r>
          </a:p>
          <a:p>
            <a:pPr marL="685800" indent="-685800" defTabSz="3290888">
              <a:buFontTx/>
              <a:buChar char="•"/>
            </a:pPr>
            <a:endParaRPr lang="en-US" altLang="en-US" sz="1800" dirty="0">
              <a:latin typeface="Calibri" pitchFamily="34" charset="0"/>
            </a:endParaRPr>
          </a:p>
          <a:p>
            <a:endParaRPr lang="en-US" dirty="0"/>
          </a:p>
        </p:txBody>
      </p:sp>
    </p:spTree>
    <p:extLst>
      <p:ext uri="{BB962C8B-B14F-4D97-AF65-F5344CB8AC3E}">
        <p14:creationId xmlns:p14="http://schemas.microsoft.com/office/powerpoint/2010/main" val="301070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lstStyle/>
          <a:p>
            <a:r>
              <a:rPr lang="en-US" dirty="0"/>
              <a:t>Behavioral scientists routinely publish broad claims about human psychology and behavior in the world's top journals based on samples drawn entirely from Western, Educated, Industrialized, Rich, and Democratic (WEIRD) societies (</a:t>
            </a:r>
            <a:r>
              <a:rPr lang="en-US" dirty="0" err="1"/>
              <a:t>Henrich</a:t>
            </a:r>
            <a:r>
              <a:rPr lang="en-US" dirty="0"/>
              <a:t>, Heine, &amp; </a:t>
            </a:r>
            <a:r>
              <a:rPr lang="en-US" dirty="0" err="1"/>
              <a:t>Norenzayan</a:t>
            </a:r>
            <a:r>
              <a:rPr lang="en-US" dirty="0"/>
              <a:t>, 2010)</a:t>
            </a:r>
          </a:p>
          <a:p>
            <a:r>
              <a:rPr lang="en-US" dirty="0"/>
              <a:t>College students are a unique population; about 33% of US adults 25 and over have a Bachelors degree (Ryan &amp; Bauman, 2016)</a:t>
            </a:r>
          </a:p>
          <a:p>
            <a:r>
              <a:rPr lang="en-US" dirty="0"/>
              <a:t>There are limits to tests of statistical significance: finding a statistically significant result does not necessarily imply social, clinical, or even practical significance (Schroeder, </a:t>
            </a:r>
            <a:r>
              <a:rPr lang="en-US" dirty="0" err="1"/>
              <a:t>Sjoquist</a:t>
            </a:r>
            <a:r>
              <a:rPr lang="en-US" dirty="0"/>
              <a:t>, &amp; Stephan, 2017)</a:t>
            </a:r>
          </a:p>
          <a:p>
            <a:endParaRPr lang="en-US" dirty="0"/>
          </a:p>
          <a:p>
            <a:pPr marL="0" indent="0">
              <a:buNone/>
            </a:pPr>
            <a:endParaRPr lang="en-US" dirty="0"/>
          </a:p>
        </p:txBody>
      </p:sp>
    </p:spTree>
    <p:extLst>
      <p:ext uri="{BB962C8B-B14F-4D97-AF65-F5344CB8AC3E}">
        <p14:creationId xmlns:p14="http://schemas.microsoft.com/office/powerpoint/2010/main" val="1338066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40000" lnSpcReduction="20000"/>
          </a:bodyPr>
          <a:lstStyle/>
          <a:p>
            <a:r>
              <a:rPr lang="en-US" sz="2300" dirty="0" err="1"/>
              <a:t>Borum</a:t>
            </a:r>
            <a:r>
              <a:rPr lang="en-US" sz="2300" dirty="0"/>
              <a:t>, V., &amp; Walker, E. (2012). What makes the difference? Black women's undergraduate and graduate experiences in mathematics. The Journal of Negro Education, 81(4), 366-378.</a:t>
            </a:r>
          </a:p>
          <a:p>
            <a:r>
              <a:rPr lang="en-US" sz="2300" dirty="0"/>
              <a:t>Ehrenberg, R. G. (2010). Analyzing the factors that influence persistence rates in STEM field, majors: Introduction to the symposium. Economics of Education Review, 29(6), 888-891.</a:t>
            </a:r>
          </a:p>
          <a:p>
            <a:r>
              <a:rPr lang="en-US" sz="2300" dirty="0"/>
              <a:t>Jackson, D. L. (2013). A balancing act: Impacting and initiating the success of African American female community college transfer students in STEM into the HBCU environment. The Journal of Negro Education, 82(3), 255-271.</a:t>
            </a:r>
          </a:p>
          <a:p>
            <a:r>
              <a:rPr lang="en-US" sz="2300" dirty="0"/>
              <a:t>Joseph, J. (2012). From one culture to another: Years one and two of graduate school for African American women in the STEM fields. International Journal of Doctoral Studies, 7, 125-142.</a:t>
            </a:r>
          </a:p>
          <a:p>
            <a:r>
              <a:rPr lang="en-US" sz="2300" dirty="0"/>
              <a:t>Lent, R. W., Brown, S. D., </a:t>
            </a:r>
            <a:r>
              <a:rPr lang="en-US" sz="2300" dirty="0" err="1"/>
              <a:t>Sheu</a:t>
            </a:r>
            <a:r>
              <a:rPr lang="en-US" sz="2300" dirty="0"/>
              <a:t>, H. B., Schmidt, J., Brenner, B. R., </a:t>
            </a:r>
            <a:r>
              <a:rPr lang="en-US" sz="2300" dirty="0" err="1"/>
              <a:t>Gloster</a:t>
            </a:r>
            <a:r>
              <a:rPr lang="en-US" sz="2300" dirty="0"/>
              <a:t>, C. S., ... &amp; </a:t>
            </a:r>
            <a:r>
              <a:rPr lang="en-US" sz="2300" dirty="0" err="1"/>
              <a:t>Treistman</a:t>
            </a:r>
            <a:r>
              <a:rPr lang="en-US" sz="2300" dirty="0"/>
              <a:t>, D. (2005). Social cognitive predictors of academic interests and goals in engineering: Utility for women and students at historically black universities. Journal of Counseling Psychology, 52(1), 84.</a:t>
            </a:r>
          </a:p>
          <a:p>
            <a:r>
              <a:rPr lang="en-US" sz="2400" dirty="0"/>
              <a:t>Owens, E. W., Shelton, A. J., Bloom, C. M., &amp; Cavil, J. K. (2012). The Significance of HBCUs to the Production of STEM Graduates: Answering the Call. Educational Foundations, 26, 33-47.</a:t>
            </a:r>
          </a:p>
          <a:p>
            <a:r>
              <a:rPr lang="en-US" sz="2400" dirty="0"/>
              <a:t>Ryan, C., &amp; Bauman, K (2016, March). Educational attainment in the United States: 2015. US Census Bureau.</a:t>
            </a:r>
          </a:p>
          <a:p>
            <a:r>
              <a:rPr lang="en-US" sz="2400" dirty="0"/>
              <a:t>Schroeder, L., </a:t>
            </a:r>
            <a:r>
              <a:rPr lang="en-US" sz="2400" dirty="0" err="1"/>
              <a:t>Sjoquist</a:t>
            </a:r>
            <a:r>
              <a:rPr lang="en-US" sz="2400" dirty="0"/>
              <a:t>, D., &amp; Stephan, P. (2017) Understanding Regression Analysis, 2</a:t>
            </a:r>
            <a:r>
              <a:rPr lang="en-US" sz="2400" baseline="30000" dirty="0"/>
              <a:t>nd</a:t>
            </a:r>
            <a:r>
              <a:rPr lang="en-US" sz="2400" dirty="0"/>
              <a:t> edition. Sage: Los Angeles.</a:t>
            </a:r>
          </a:p>
          <a:p>
            <a:r>
              <a:rPr lang="en-US" sz="2400" dirty="0" err="1"/>
              <a:t>Sherer</a:t>
            </a:r>
            <a:r>
              <a:rPr lang="en-US" sz="2400" dirty="0"/>
              <a:t>, M., Maddox, J.E., </a:t>
            </a:r>
            <a:r>
              <a:rPr lang="en-US" sz="2400" dirty="0" err="1"/>
              <a:t>Mercandante</a:t>
            </a:r>
            <a:r>
              <a:rPr lang="en-US" sz="2400" dirty="0"/>
              <a:t>, B., Prentice-Dunn, S., Jacobs, B. &amp; Rogers, R.W. (1982). The Self-Efficacy Scale: Construction and validation. </a:t>
            </a:r>
            <a:r>
              <a:rPr lang="en-US" sz="2400" i="1" dirty="0"/>
              <a:t>Psychological Reports</a:t>
            </a:r>
            <a:r>
              <a:rPr lang="en-US" sz="2400" dirty="0"/>
              <a:t>, 51, 663-671.</a:t>
            </a:r>
          </a:p>
          <a:p>
            <a:r>
              <a:rPr lang="en-US" sz="2400" dirty="0"/>
              <a:t>Thomas, V. G., &amp; Jackson, J. A. (2007). The education of African American girls and women: Past to present. The Journal of Negro Education, 357-372.</a:t>
            </a:r>
          </a:p>
          <a:p>
            <a:endParaRPr lang="en-US" sz="2300" dirty="0"/>
          </a:p>
        </p:txBody>
      </p:sp>
    </p:spTree>
    <p:extLst>
      <p:ext uri="{BB962C8B-B14F-4D97-AF65-F5344CB8AC3E}">
        <p14:creationId xmlns:p14="http://schemas.microsoft.com/office/powerpoint/2010/main" val="3413368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500">
                <a:solidFill>
                  <a:schemeClr val="accent6">
                    <a:lumMod val="60000"/>
                    <a:lumOff val="40000"/>
                  </a:schemeClr>
                </a:solidFill>
              </a:rPr>
              <a:t>Questions</a:t>
            </a:r>
            <a:r>
              <a:rPr lang="en-US" sz="4500" dirty="0">
                <a:solidFill>
                  <a:schemeClr val="accent6">
                    <a:lumMod val="60000"/>
                    <a:lumOff val="40000"/>
                  </a:schemeClr>
                </a:solidFill>
              </a:rPr>
              <a:t>?</a:t>
            </a:r>
          </a:p>
        </p:txBody>
      </p:sp>
    </p:spTree>
    <p:extLst>
      <p:ext uri="{BB962C8B-B14F-4D97-AF65-F5344CB8AC3E}">
        <p14:creationId xmlns:p14="http://schemas.microsoft.com/office/powerpoint/2010/main" val="38245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r>
              <a:rPr lang="en-US" altLang="en-US" dirty="0">
                <a:latin typeface="Times New Roman" pitchFamily="18" charset="0"/>
                <a:cs typeface="Times New Roman" pitchFamily="18" charset="0"/>
              </a:rPr>
              <a:t>Current research supports statements from the NSF and other scientific agencies that the STEM academic disciplines and subsequent workforce must increase in diversity in the near future if our country is to see gains in employment. The purpose of this research study is to develop predictive models for the perceived self-efficacy of African American STEM female undergraduates. Regression models that included High School Math, perceived barriers and parental education level were significant. Understanding relevant factors to increasing women participating in STEM- related fields is the hope of the research.</a:t>
            </a:r>
            <a:endParaRPr lang="en-US" dirty="0"/>
          </a:p>
        </p:txBody>
      </p:sp>
    </p:spTree>
    <p:extLst>
      <p:ext uri="{BB962C8B-B14F-4D97-AF65-F5344CB8AC3E}">
        <p14:creationId xmlns:p14="http://schemas.microsoft.com/office/powerpoint/2010/main" val="340236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Introduction/Background</a:t>
            </a:r>
          </a:p>
        </p:txBody>
      </p:sp>
      <p:sp>
        <p:nvSpPr>
          <p:cNvPr id="3" name="Content Placeholder 2"/>
          <p:cNvSpPr>
            <a:spLocks noGrp="1"/>
          </p:cNvSpPr>
          <p:nvPr>
            <p:ph idx="1"/>
          </p:nvPr>
        </p:nvSpPr>
        <p:spPr>
          <a:xfrm>
            <a:off x="2784184" y="2438399"/>
            <a:ext cx="8920087" cy="4042049"/>
          </a:xfrm>
        </p:spPr>
        <p:txBody>
          <a:bodyPr>
            <a:normAutofit/>
          </a:bodyPr>
          <a:lstStyle/>
          <a:p>
            <a:r>
              <a:rPr lang="en-US" dirty="0"/>
              <a:t>Jackson, 2013 </a:t>
            </a:r>
          </a:p>
          <a:p>
            <a:pPr marL="0" indent="0">
              <a:buNone/>
            </a:pPr>
            <a:r>
              <a:rPr lang="en-US" dirty="0"/>
              <a:t>Minorities will make up 50% of the U.S. population by the year 2050, their presence in STEM fields will also increase.</a:t>
            </a:r>
          </a:p>
          <a:p>
            <a:r>
              <a:rPr lang="en-US" dirty="0"/>
              <a:t>Joseph, 2012 </a:t>
            </a:r>
          </a:p>
          <a:p>
            <a:pPr marL="0" indent="0">
              <a:buNone/>
            </a:pPr>
            <a:r>
              <a:rPr lang="en-US" dirty="0"/>
              <a:t>Black women rely heavily on historically black colleges and universities as a source of STEM degrees.</a:t>
            </a:r>
          </a:p>
          <a:p>
            <a:r>
              <a:rPr lang="en-US" dirty="0"/>
              <a:t>Owens, et al. 2012</a:t>
            </a:r>
          </a:p>
          <a:p>
            <a:pPr marL="0" indent="0">
              <a:buNone/>
            </a:pPr>
            <a:r>
              <a:rPr lang="en-US" dirty="0"/>
              <a:t> Performed an archival analysis of Integrated Postsecondary Education Data System from 2001 to 2009 and found that one fifth of African-Americans received bachelor’s degree (of any kind) from HBCU’s. </a:t>
            </a:r>
          </a:p>
        </p:txBody>
      </p:sp>
    </p:spTree>
    <p:extLst>
      <p:ext uri="{BB962C8B-B14F-4D97-AF65-F5344CB8AC3E}">
        <p14:creationId xmlns:p14="http://schemas.microsoft.com/office/powerpoint/2010/main" val="124444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Introduction/background</a:t>
            </a:r>
          </a:p>
        </p:txBody>
      </p:sp>
      <p:sp>
        <p:nvSpPr>
          <p:cNvPr id="3" name="Content Placeholder 2"/>
          <p:cNvSpPr>
            <a:spLocks noGrp="1"/>
          </p:cNvSpPr>
          <p:nvPr>
            <p:ph idx="1"/>
          </p:nvPr>
        </p:nvSpPr>
        <p:spPr>
          <a:xfrm>
            <a:off x="1790996" y="2438400"/>
            <a:ext cx="9913275" cy="3651504"/>
          </a:xfrm>
        </p:spPr>
        <p:txBody>
          <a:bodyPr/>
          <a:lstStyle/>
          <a:p>
            <a:r>
              <a:rPr lang="en-US" dirty="0"/>
              <a:t>Research suggests that HBCUs are fruitful venues for learning what is effective for recruitment and retention of minority students as well as production of minority STEM students and graduates who plan to further their STEM studies into graduate school or who plan to enter a STEM career.</a:t>
            </a:r>
            <a:br>
              <a:rPr lang="en-US" dirty="0"/>
            </a:br>
            <a:endParaRPr lang="en-US" dirty="0"/>
          </a:p>
          <a:p>
            <a:pPr marL="0" indent="0">
              <a:buNone/>
            </a:pPr>
            <a:endParaRPr lang="en-US" dirty="0"/>
          </a:p>
        </p:txBody>
      </p:sp>
    </p:spTree>
    <p:extLst>
      <p:ext uri="{BB962C8B-B14F-4D97-AF65-F5344CB8AC3E}">
        <p14:creationId xmlns:p14="http://schemas.microsoft.com/office/powerpoint/2010/main" val="324903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Introduction/Background Cont.</a:t>
            </a:r>
          </a:p>
        </p:txBody>
      </p:sp>
      <p:sp>
        <p:nvSpPr>
          <p:cNvPr id="3" name="Content Placeholder 2"/>
          <p:cNvSpPr>
            <a:spLocks noGrp="1"/>
          </p:cNvSpPr>
          <p:nvPr>
            <p:ph idx="1"/>
          </p:nvPr>
        </p:nvSpPr>
        <p:spPr>
          <a:xfrm>
            <a:off x="1554910" y="2149295"/>
            <a:ext cx="10149361" cy="4298589"/>
          </a:xfrm>
        </p:spPr>
        <p:txBody>
          <a:bodyPr>
            <a:normAutofit fontScale="40000" lnSpcReduction="20000"/>
          </a:bodyPr>
          <a:lstStyle/>
          <a:p>
            <a:r>
              <a:rPr lang="en-US" sz="4200" dirty="0"/>
              <a:t>Thomas &amp; Jackson, 2007</a:t>
            </a:r>
          </a:p>
          <a:p>
            <a:pPr marL="0" indent="0">
              <a:buNone/>
            </a:pPr>
            <a:r>
              <a:rPr lang="en-US" sz="4200" dirty="0"/>
              <a:t>Call for social and behavioral research to identify critical factors (personal, family, school, and community) that facilitate and/or inhibit the educational success of African American women and girls.</a:t>
            </a:r>
          </a:p>
          <a:p>
            <a:r>
              <a:rPr lang="en-US" sz="4200" dirty="0" err="1"/>
              <a:t>Borum</a:t>
            </a:r>
            <a:r>
              <a:rPr lang="en-US" sz="4200" dirty="0"/>
              <a:t> &amp; Walker, 2012 </a:t>
            </a:r>
          </a:p>
          <a:p>
            <a:pPr marL="0" indent="0">
              <a:buNone/>
            </a:pPr>
            <a:r>
              <a:rPr lang="en-US" sz="4200" dirty="0"/>
              <a:t>In a qualitative study, determined that mentorship and department support are important to the success of black women in mathematics. </a:t>
            </a:r>
          </a:p>
          <a:p>
            <a:r>
              <a:rPr lang="en-US" sz="4200" dirty="0"/>
              <a:t>Ehrenberg, 2010</a:t>
            </a:r>
          </a:p>
          <a:p>
            <a:pPr marL="0" indent="0">
              <a:buNone/>
            </a:pPr>
            <a:r>
              <a:rPr lang="en-US" sz="4200" dirty="0"/>
              <a:t>Highlighted the shortage of college graduates trained in STEM and recommended increasing the number of high school students who take AP Science and Math classes. </a:t>
            </a:r>
          </a:p>
          <a:p>
            <a:r>
              <a:rPr lang="en-US" sz="4200" dirty="0"/>
              <a:t>Thomas &amp; Jackson, 2007</a:t>
            </a:r>
          </a:p>
          <a:p>
            <a:pPr marL="0" indent="0">
              <a:buNone/>
            </a:pPr>
            <a:r>
              <a:rPr lang="en-US" sz="4200" dirty="0"/>
              <a:t>Qualitative research is needed to give “voice” to the experience of African American boys and girls.</a:t>
            </a:r>
          </a:p>
          <a:p>
            <a:pPr marL="0" indent="0">
              <a:buNone/>
            </a:pPr>
            <a:r>
              <a:rPr lang="en-US" sz="4200" dirty="0"/>
              <a:t>Quantitative research adds to the validity of that “voice” subjecting known factors to rigorous and established statistical analysis. </a:t>
            </a:r>
          </a:p>
          <a:p>
            <a:pPr marL="0" indent="0">
              <a:buNone/>
            </a:pPr>
            <a:endParaRPr lang="en-US" dirty="0"/>
          </a:p>
        </p:txBody>
      </p:sp>
    </p:spTree>
    <p:extLst>
      <p:ext uri="{BB962C8B-B14F-4D97-AF65-F5344CB8AC3E}">
        <p14:creationId xmlns:p14="http://schemas.microsoft.com/office/powerpoint/2010/main" val="59747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Research Question &amp; Hypothesis</a:t>
            </a:r>
          </a:p>
        </p:txBody>
      </p:sp>
      <p:sp>
        <p:nvSpPr>
          <p:cNvPr id="3" name="Content Placeholder 2"/>
          <p:cNvSpPr>
            <a:spLocks noGrp="1"/>
          </p:cNvSpPr>
          <p:nvPr>
            <p:ph idx="1"/>
          </p:nvPr>
        </p:nvSpPr>
        <p:spPr/>
        <p:txBody>
          <a:bodyPr/>
          <a:lstStyle/>
          <a:p>
            <a:r>
              <a:rPr lang="en-US" dirty="0"/>
              <a:t>What are the predictive factors of the self-efficacy of African American female STEM majors?</a:t>
            </a:r>
          </a:p>
          <a:p>
            <a:pPr marL="0" indent="0">
              <a:buNone/>
            </a:pPr>
            <a:r>
              <a:rPr lang="en-US" dirty="0"/>
              <a:t>	Self-efficacy is the beliefs one has about one’s capable abilities (Lent et. al,       	2005).</a:t>
            </a:r>
          </a:p>
          <a:p>
            <a:r>
              <a:rPr lang="en-US" dirty="0"/>
              <a:t>Multiple regression analysis will indicate a significant predictive model for the self-efficacy of the African American STEM female undergraduates. </a:t>
            </a:r>
          </a:p>
          <a:p>
            <a:pPr marL="320040" lvl="1" indent="0">
              <a:buNone/>
            </a:pPr>
            <a:r>
              <a:rPr lang="en-US" dirty="0"/>
              <a:t>	Multiple regression analysis is a method for estimating the relationship between a 	dependent variable and one or more independent variables. (</a:t>
            </a:r>
            <a:r>
              <a:rPr lang="en-US" dirty="0" err="1"/>
              <a:t>Shroeder</a:t>
            </a:r>
            <a:r>
              <a:rPr lang="en-US" dirty="0"/>
              <a:t>, </a:t>
            </a:r>
            <a:r>
              <a:rPr lang="en-US" dirty="0" err="1"/>
              <a:t>Sjoquist</a:t>
            </a:r>
            <a:r>
              <a:rPr lang="en-US" dirty="0"/>
              <a:t>, 	&amp; Stephan, 2017)</a:t>
            </a:r>
          </a:p>
        </p:txBody>
      </p:sp>
    </p:spTree>
    <p:extLst>
      <p:ext uri="{BB962C8B-B14F-4D97-AF65-F5344CB8AC3E}">
        <p14:creationId xmlns:p14="http://schemas.microsoft.com/office/powerpoint/2010/main" val="311028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 </a:t>
            </a:r>
            <a:r>
              <a:rPr lang="en-US" sz="3000" dirty="0"/>
              <a:t>Participants</a:t>
            </a:r>
          </a:p>
        </p:txBody>
      </p:sp>
      <p:sp>
        <p:nvSpPr>
          <p:cNvPr id="3" name="Content Placeholder 2"/>
          <p:cNvSpPr>
            <a:spLocks noGrp="1"/>
          </p:cNvSpPr>
          <p:nvPr>
            <p:ph idx="1"/>
          </p:nvPr>
        </p:nvSpPr>
        <p:spPr/>
        <p:txBody>
          <a:bodyPr/>
          <a:lstStyle/>
          <a:p>
            <a:pPr defTabSz="3290888">
              <a:spcBef>
                <a:spcPts val="0"/>
              </a:spcBef>
            </a:pPr>
            <a:r>
              <a:rPr lang="en-US" altLang="en-US" dirty="0">
                <a:cs typeface="Times New Roman" pitchFamily="18" charset="0"/>
              </a:rPr>
              <a:t>Cross-sectional design using convenience sample of currently enrolled male and female college students aged 18 and older, recruited by research assistants. </a:t>
            </a:r>
          </a:p>
          <a:p>
            <a:pPr marL="0" indent="0" defTabSz="3290888">
              <a:spcBef>
                <a:spcPts val="0"/>
              </a:spcBef>
              <a:buNone/>
            </a:pPr>
            <a:endParaRPr lang="en-US" altLang="en-US" dirty="0">
              <a:cs typeface="Times New Roman" pitchFamily="18" charset="0"/>
            </a:endParaRPr>
          </a:p>
          <a:p>
            <a:pPr defTabSz="3290888">
              <a:spcBef>
                <a:spcPts val="0"/>
              </a:spcBef>
            </a:pPr>
            <a:r>
              <a:rPr lang="en-US" altLang="en-US" dirty="0">
                <a:cs typeface="Times New Roman" pitchFamily="18" charset="0"/>
              </a:rPr>
              <a:t> Students who were expected to major in Biology, Chemistry, Mathematics, Computer Science, Engineering, and Psychology were recruited for the study. </a:t>
            </a:r>
          </a:p>
          <a:p>
            <a:endParaRPr lang="en-US" dirty="0"/>
          </a:p>
        </p:txBody>
      </p:sp>
    </p:spTree>
    <p:extLst>
      <p:ext uri="{BB962C8B-B14F-4D97-AF65-F5344CB8AC3E}">
        <p14:creationId xmlns:p14="http://schemas.microsoft.com/office/powerpoint/2010/main" val="402576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 </a:t>
            </a:r>
            <a:r>
              <a:rPr lang="en-US" sz="3000" dirty="0"/>
              <a:t>Materials</a:t>
            </a:r>
          </a:p>
        </p:txBody>
      </p:sp>
      <p:sp>
        <p:nvSpPr>
          <p:cNvPr id="3" name="Content Placeholder 2"/>
          <p:cNvSpPr>
            <a:spLocks noGrp="1"/>
          </p:cNvSpPr>
          <p:nvPr>
            <p:ph idx="1"/>
          </p:nvPr>
        </p:nvSpPr>
        <p:spPr/>
        <p:txBody>
          <a:bodyPr>
            <a:normAutofit lnSpcReduction="10000"/>
          </a:bodyPr>
          <a:lstStyle/>
          <a:p>
            <a:pPr marL="0" indent="0">
              <a:buNone/>
            </a:pPr>
            <a:r>
              <a:rPr lang="en-US" altLang="en-US" b="1" i="1" dirty="0">
                <a:latin typeface="Times New Roman" pitchFamily="18" charset="0"/>
                <a:cs typeface="Times New Roman" pitchFamily="18" charset="0"/>
              </a:rPr>
              <a:t>Demographic form</a:t>
            </a:r>
            <a:r>
              <a:rPr lang="en-US" altLang="en-US" b="1" dirty="0">
                <a:latin typeface="Times New Roman" pitchFamily="18" charset="0"/>
                <a:cs typeface="Times New Roman" pitchFamily="18" charset="0"/>
              </a:rPr>
              <a:t>: 12 items – age, gender, ethnicity, current education level, major, primary language, estimated GPA, parental education level, religious affiliation, math/science preparedness, and estimated family income. </a:t>
            </a:r>
          </a:p>
          <a:p>
            <a:pPr marL="0" indent="0">
              <a:buNone/>
            </a:pPr>
            <a:endParaRPr lang="en-US" dirty="0"/>
          </a:p>
          <a:p>
            <a:pPr marL="0" indent="0">
              <a:buNone/>
            </a:pPr>
            <a:r>
              <a:rPr lang="en-US" altLang="en-US" b="1" i="1" dirty="0">
                <a:latin typeface="Times New Roman" pitchFamily="18" charset="0"/>
                <a:cs typeface="Times New Roman" pitchFamily="18" charset="0"/>
              </a:rPr>
              <a:t>Contextual Support and Barriers questionnaire</a:t>
            </a:r>
            <a:r>
              <a:rPr lang="en-US" altLang="en-US" b="1" dirty="0">
                <a:latin typeface="Times New Roman" pitchFamily="18" charset="0"/>
                <a:cs typeface="Times New Roman" pitchFamily="18" charset="0"/>
              </a:rPr>
              <a:t>: a 16-item measure that asked students to rate their level of agreement with several statements that mention the presence of general areas of support and barriers to academic success (friends and family, financial, institutional, and mentoring). The measure used for this study was developed from measures by Lent (2005) that measure contextual support and barriers to feelings of self-efficacy.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9002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 </a:t>
            </a:r>
            <a:r>
              <a:rPr lang="en-US" sz="3000" dirty="0"/>
              <a:t>Materials</a:t>
            </a:r>
          </a:p>
        </p:txBody>
      </p:sp>
      <p:sp>
        <p:nvSpPr>
          <p:cNvPr id="3" name="Content Placeholder 2"/>
          <p:cNvSpPr>
            <a:spLocks noGrp="1"/>
          </p:cNvSpPr>
          <p:nvPr>
            <p:ph idx="1"/>
          </p:nvPr>
        </p:nvSpPr>
        <p:spPr/>
        <p:txBody>
          <a:bodyPr/>
          <a:lstStyle/>
          <a:p>
            <a:pPr marL="0" indent="0">
              <a:buNone/>
            </a:pPr>
            <a:r>
              <a:rPr lang="en-US" altLang="en-US" b="1" i="1" dirty="0">
                <a:latin typeface="Times New Roman" pitchFamily="18" charset="0"/>
                <a:cs typeface="Times New Roman" pitchFamily="18" charset="0"/>
              </a:rPr>
              <a:t>Self-Efficacy Scale</a:t>
            </a:r>
            <a:r>
              <a:rPr lang="en-US" altLang="en-US" b="1" dirty="0">
                <a:latin typeface="Times New Roman" pitchFamily="18" charset="0"/>
                <a:cs typeface="Times New Roman" pitchFamily="18" charset="0"/>
              </a:rPr>
              <a:t>: a 30-item instrument that measures general expectations of self-efficacy that are not tied to specific situations or behavior (</a:t>
            </a:r>
            <a:r>
              <a:rPr lang="en-US" altLang="en-US" b="1" dirty="0" err="1">
                <a:latin typeface="Times New Roman" pitchFamily="18" charset="0"/>
                <a:cs typeface="Times New Roman" pitchFamily="18" charset="0"/>
              </a:rPr>
              <a:t>Sherer</a:t>
            </a:r>
            <a:r>
              <a:rPr lang="en-US" altLang="en-US" b="1" dirty="0">
                <a:latin typeface="Times New Roman" pitchFamily="18" charset="0"/>
                <a:cs typeface="Times New Roman" pitchFamily="18" charset="0"/>
              </a:rPr>
              <a:t> et al, 1982). One of the assumptions underlying the instrument is that individual differences in past experiences and attributions of success lead to different levels of generalized self-efficacy expectations.  The general self-efficacy subscale was used for this study. The SES authors report fairly good internal consistency for this subscale (.86). The authors also report the SES to have good criterion-related and good construct validity. </a:t>
            </a:r>
          </a:p>
          <a:p>
            <a:pPr marL="0" indent="0">
              <a:buNone/>
            </a:pPr>
            <a:endParaRPr lang="en-US" dirty="0"/>
          </a:p>
        </p:txBody>
      </p:sp>
    </p:spTree>
    <p:extLst>
      <p:ext uri="{BB962C8B-B14F-4D97-AF65-F5344CB8AC3E}">
        <p14:creationId xmlns:p14="http://schemas.microsoft.com/office/powerpoint/2010/main" val="1536981130"/>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2869</TotalTime>
  <Words>2445</Words>
  <Application>Microsoft Macintosh PowerPoint</Application>
  <PresentationFormat>Widescreen</PresentationFormat>
  <Paragraphs>129</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Century Schoolbook</vt:lpstr>
      <vt:lpstr>Corbel</vt:lpstr>
      <vt:lpstr>Mangal</vt:lpstr>
      <vt:lpstr>Times New Roman</vt:lpstr>
      <vt:lpstr>Feathered</vt:lpstr>
      <vt:lpstr>Self-Efficacy of African American Female Undergraduates in STEM Majors</vt:lpstr>
      <vt:lpstr>Abstract</vt:lpstr>
      <vt:lpstr>Introduction/Background</vt:lpstr>
      <vt:lpstr>Introduction/background</vt:lpstr>
      <vt:lpstr>Introduction/Background Cont.</vt:lpstr>
      <vt:lpstr>Research Question &amp; Hypothesis</vt:lpstr>
      <vt:lpstr>Methods - Participants</vt:lpstr>
      <vt:lpstr>Methods - Materials</vt:lpstr>
      <vt:lpstr>Methods - Materials</vt:lpstr>
      <vt:lpstr>Methods - Procedures</vt:lpstr>
      <vt:lpstr>Results</vt:lpstr>
      <vt:lpstr>Results</vt:lpstr>
      <vt:lpstr>Results</vt:lpstr>
      <vt:lpstr>Results – Hypothesis test</vt:lpstr>
      <vt:lpstr>Discussion/conclusion</vt:lpstr>
      <vt:lpstr>Limitations</vt:lpstr>
      <vt:lpstr>References</vt:lpstr>
      <vt:lpstr>PowerPoint Presentation</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African American women in the stem program</dc:title>
  <dc:creator>Ashley</dc:creator>
  <cp:lastModifiedBy>carmen.bucknor@gmail.com</cp:lastModifiedBy>
  <cp:revision>57</cp:revision>
  <dcterms:created xsi:type="dcterms:W3CDTF">2017-03-12T20:19:12Z</dcterms:created>
  <dcterms:modified xsi:type="dcterms:W3CDTF">2020-03-27T19:46:11Z</dcterms:modified>
</cp:coreProperties>
</file>