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ec643e63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ec643e63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ec643e63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ec643e63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ec643e63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ec643e63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Liquidity Pool Yields using Catboost, XGBoost, and Random Forest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Chris Buren and Yinan Chen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&amp; Data</a:t>
            </a:r>
            <a:endParaRPr/>
          </a:p>
        </p:txBody>
      </p:sp>
      <p:sp>
        <p:nvSpPr>
          <p:cNvPr id="93" name="Google Shape;93;p14"/>
          <p:cNvSpPr txBox="1"/>
          <p:nvPr>
            <p:ph idx="1" type="body"/>
          </p:nvPr>
        </p:nvSpPr>
        <p:spPr>
          <a:xfrm>
            <a:off x="729450" y="1781125"/>
            <a:ext cx="4652400" cy="3161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Goal: </a:t>
            </a:r>
            <a:r>
              <a:rPr lang="en"/>
              <a:t>use several machine-learning models to predict the fair yield APYs on liquidity pools on public blockchains</a:t>
            </a:r>
            <a:endParaRPr/>
          </a:p>
          <a:p>
            <a:pPr indent="-311150" lvl="0" marL="457200" rtl="0" algn="l">
              <a:spcBef>
                <a:spcPts val="0"/>
              </a:spcBef>
              <a:spcAft>
                <a:spcPts val="0"/>
              </a:spcAft>
              <a:buSzPts val="1300"/>
              <a:buChar char="●"/>
            </a:pPr>
            <a:r>
              <a:rPr lang="en"/>
              <a:t>Utilize 33 risk factors (features) related to the pools, such as its method of generating yield, TVL, IL, the chain and project it is built upon, historical changes in yield, and others.</a:t>
            </a:r>
            <a:endParaRPr/>
          </a:p>
          <a:p>
            <a:pPr indent="-311150" lvl="0" marL="457200" rtl="0" algn="l">
              <a:spcBef>
                <a:spcPts val="0"/>
              </a:spcBef>
              <a:spcAft>
                <a:spcPts val="0"/>
              </a:spcAft>
              <a:buSzPts val="1300"/>
              <a:buChar char="●"/>
            </a:pPr>
            <a:r>
              <a:rPr lang="en"/>
              <a:t>Data from DefiLlama, one of the top providers of Defi data</a:t>
            </a:r>
            <a:endParaRPr/>
          </a:p>
          <a:p>
            <a:pPr indent="-311150" lvl="0" marL="457200" rtl="0" algn="l">
              <a:spcBef>
                <a:spcPts val="0"/>
              </a:spcBef>
              <a:spcAft>
                <a:spcPts val="0"/>
              </a:spcAft>
              <a:buSzPts val="1300"/>
              <a:buChar char="●"/>
            </a:pPr>
            <a:r>
              <a:rPr lang="en"/>
              <a:t>Application: predicting fair yield APY of a pool. If actual yield differs greatly from predicted yield, market mispriced risk leaving potential for trading/staking activities.</a:t>
            </a:r>
            <a:endParaRPr/>
          </a:p>
        </p:txBody>
      </p:sp>
      <p:pic>
        <p:nvPicPr>
          <p:cNvPr id="94" name="Google Shape;94;p14"/>
          <p:cNvPicPr preferRelativeResize="0"/>
          <p:nvPr/>
        </p:nvPicPr>
        <p:blipFill>
          <a:blip r:embed="rId3">
            <a:alphaModFix/>
          </a:blip>
          <a:stretch>
            <a:fillRect/>
          </a:stretch>
        </p:blipFill>
        <p:spPr>
          <a:xfrm>
            <a:off x="5322325" y="1993325"/>
            <a:ext cx="3676950" cy="1787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Catboost</a:t>
            </a:r>
            <a:endParaRPr/>
          </a:p>
        </p:txBody>
      </p:sp>
      <p:pic>
        <p:nvPicPr>
          <p:cNvPr id="100" name="Google Shape;100;p15"/>
          <p:cNvPicPr preferRelativeResize="0"/>
          <p:nvPr/>
        </p:nvPicPr>
        <p:blipFill>
          <a:blip r:embed="rId3">
            <a:alphaModFix/>
          </a:blip>
          <a:stretch>
            <a:fillRect/>
          </a:stretch>
        </p:blipFill>
        <p:spPr>
          <a:xfrm>
            <a:off x="438600" y="2939125"/>
            <a:ext cx="3554451" cy="2118975"/>
          </a:xfrm>
          <a:prstGeom prst="rect">
            <a:avLst/>
          </a:prstGeom>
          <a:noFill/>
          <a:ln>
            <a:noFill/>
          </a:ln>
        </p:spPr>
      </p:pic>
      <p:pic>
        <p:nvPicPr>
          <p:cNvPr id="101" name="Google Shape;101;p15"/>
          <p:cNvPicPr preferRelativeResize="0"/>
          <p:nvPr/>
        </p:nvPicPr>
        <p:blipFill>
          <a:blip r:embed="rId4">
            <a:alphaModFix/>
          </a:blip>
          <a:stretch>
            <a:fillRect/>
          </a:stretch>
        </p:blipFill>
        <p:spPr>
          <a:xfrm>
            <a:off x="5816725" y="1062272"/>
            <a:ext cx="3315700" cy="3995829"/>
          </a:xfrm>
          <a:prstGeom prst="rect">
            <a:avLst/>
          </a:prstGeom>
          <a:noFill/>
          <a:ln>
            <a:noFill/>
          </a:ln>
        </p:spPr>
      </p:pic>
      <p:pic>
        <p:nvPicPr>
          <p:cNvPr id="102" name="Google Shape;102;p15"/>
          <p:cNvPicPr preferRelativeResize="0"/>
          <p:nvPr/>
        </p:nvPicPr>
        <p:blipFill rotWithShape="1">
          <a:blip r:embed="rId5">
            <a:alphaModFix/>
          </a:blip>
          <a:srcRect b="0" l="0" r="33634" t="0"/>
          <a:stretch/>
        </p:blipFill>
        <p:spPr>
          <a:xfrm>
            <a:off x="2712750" y="639100"/>
            <a:ext cx="2858351" cy="2118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 &amp; Random Forest</a:t>
            </a:r>
            <a:endParaRPr/>
          </a:p>
        </p:txBody>
      </p:sp>
      <p:pic>
        <p:nvPicPr>
          <p:cNvPr id="108" name="Google Shape;108;p16"/>
          <p:cNvPicPr preferRelativeResize="0"/>
          <p:nvPr/>
        </p:nvPicPr>
        <p:blipFill>
          <a:blip r:embed="rId3">
            <a:alphaModFix/>
          </a:blip>
          <a:stretch>
            <a:fillRect/>
          </a:stretch>
        </p:blipFill>
        <p:spPr>
          <a:xfrm>
            <a:off x="292050" y="2080700"/>
            <a:ext cx="4375051" cy="1633625"/>
          </a:xfrm>
          <a:prstGeom prst="rect">
            <a:avLst/>
          </a:prstGeom>
          <a:noFill/>
          <a:ln>
            <a:noFill/>
          </a:ln>
        </p:spPr>
      </p:pic>
      <p:pic>
        <p:nvPicPr>
          <p:cNvPr id="109" name="Google Shape;109;p16"/>
          <p:cNvPicPr preferRelativeResize="0"/>
          <p:nvPr/>
        </p:nvPicPr>
        <p:blipFill>
          <a:blip r:embed="rId4">
            <a:alphaModFix/>
          </a:blip>
          <a:stretch>
            <a:fillRect/>
          </a:stretch>
        </p:blipFill>
        <p:spPr>
          <a:xfrm>
            <a:off x="4667100" y="2080700"/>
            <a:ext cx="4220301" cy="243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