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sldIdLst>
    <p:sldId id="256" r:id="rId5"/>
    <p:sldId id="257" r:id="rId6"/>
    <p:sldId id="258" r:id="rId7"/>
    <p:sldId id="259" r:id="rId8"/>
    <p:sldId id="260" r:id="rId9"/>
    <p:sldId id="261" r:id="rId10"/>
    <p:sldId id="262" r:id="rId11"/>
    <p:sldId id="263" r:id="rId12"/>
    <p:sldId id="266" r:id="rId13"/>
    <p:sldId id="265" r:id="rId14"/>
    <p:sldId id="267"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DE91496-24EF-A841-A61A-7EDE75398C28}" v="64" dt="2020-12-16T19:23:11.33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525"/>
    <p:restoredTop sz="94641"/>
  </p:normalViewPr>
  <p:slideViewPr>
    <p:cSldViewPr snapToGrid="0" snapToObjects="1" showGuides="1">
      <p:cViewPr varScale="1">
        <p:scale>
          <a:sx n="166" d="100"/>
          <a:sy n="166" d="100"/>
        </p:scale>
        <p:origin x="952" y="18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C57B01-965E-C243-B3B7-4BE3960239C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E0E2E01-1812-9944-9DC4-22A7193F9F6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75332D4-8EF6-CA45-AA18-1D360A6CBF5F}"/>
              </a:ext>
            </a:extLst>
          </p:cNvPr>
          <p:cNvSpPr>
            <a:spLocks noGrp="1"/>
          </p:cNvSpPr>
          <p:nvPr>
            <p:ph type="dt" sz="half" idx="10"/>
          </p:nvPr>
        </p:nvSpPr>
        <p:spPr/>
        <p:txBody>
          <a:bodyPr/>
          <a:lstStyle/>
          <a:p>
            <a:fld id="{E6EB34DF-D12E-7840-8C3C-49FCEB683524}" type="datetimeFigureOut">
              <a:rPr lang="en-US" smtClean="0"/>
              <a:t>12/16/20</a:t>
            </a:fld>
            <a:endParaRPr lang="en-US"/>
          </a:p>
        </p:txBody>
      </p:sp>
      <p:sp>
        <p:nvSpPr>
          <p:cNvPr id="5" name="Footer Placeholder 4">
            <a:extLst>
              <a:ext uri="{FF2B5EF4-FFF2-40B4-BE49-F238E27FC236}">
                <a16:creationId xmlns:a16="http://schemas.microsoft.com/office/drawing/2014/main" id="{2CBC84F6-C5F4-E742-8147-DE98204085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E090288-2C63-2041-A535-F00C3AC5ED94}"/>
              </a:ext>
            </a:extLst>
          </p:cNvPr>
          <p:cNvSpPr>
            <a:spLocks noGrp="1"/>
          </p:cNvSpPr>
          <p:nvPr>
            <p:ph type="sldNum" sz="quarter" idx="12"/>
          </p:nvPr>
        </p:nvSpPr>
        <p:spPr/>
        <p:txBody>
          <a:bodyPr/>
          <a:lstStyle/>
          <a:p>
            <a:fld id="{9A02C11C-2AA9-2049-AF17-292D57D4A62A}" type="slidenum">
              <a:rPr lang="en-US" smtClean="0"/>
              <a:t>‹#›</a:t>
            </a:fld>
            <a:endParaRPr lang="en-US"/>
          </a:p>
        </p:txBody>
      </p:sp>
    </p:spTree>
    <p:extLst>
      <p:ext uri="{BB962C8B-B14F-4D97-AF65-F5344CB8AC3E}">
        <p14:creationId xmlns:p14="http://schemas.microsoft.com/office/powerpoint/2010/main" val="2436519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E349FC-7665-B042-A63F-087AEC1B898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50CF376-2F45-C045-9CD4-BC8A64D6920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005D20-0EF2-FA46-897F-12AF6E35A88A}"/>
              </a:ext>
            </a:extLst>
          </p:cNvPr>
          <p:cNvSpPr>
            <a:spLocks noGrp="1"/>
          </p:cNvSpPr>
          <p:nvPr>
            <p:ph type="dt" sz="half" idx="10"/>
          </p:nvPr>
        </p:nvSpPr>
        <p:spPr/>
        <p:txBody>
          <a:bodyPr/>
          <a:lstStyle/>
          <a:p>
            <a:fld id="{E6EB34DF-D12E-7840-8C3C-49FCEB683524}" type="datetimeFigureOut">
              <a:rPr lang="en-US" smtClean="0"/>
              <a:t>12/16/20</a:t>
            </a:fld>
            <a:endParaRPr lang="en-US"/>
          </a:p>
        </p:txBody>
      </p:sp>
      <p:sp>
        <p:nvSpPr>
          <p:cNvPr id="5" name="Footer Placeholder 4">
            <a:extLst>
              <a:ext uri="{FF2B5EF4-FFF2-40B4-BE49-F238E27FC236}">
                <a16:creationId xmlns:a16="http://schemas.microsoft.com/office/drawing/2014/main" id="{AD5C91E4-8616-324C-AC0A-B357BE89B0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281237-AD23-B847-9829-8D0051A5AB1F}"/>
              </a:ext>
            </a:extLst>
          </p:cNvPr>
          <p:cNvSpPr>
            <a:spLocks noGrp="1"/>
          </p:cNvSpPr>
          <p:nvPr>
            <p:ph type="sldNum" sz="quarter" idx="12"/>
          </p:nvPr>
        </p:nvSpPr>
        <p:spPr/>
        <p:txBody>
          <a:bodyPr/>
          <a:lstStyle/>
          <a:p>
            <a:fld id="{9A02C11C-2AA9-2049-AF17-292D57D4A62A}" type="slidenum">
              <a:rPr lang="en-US" smtClean="0"/>
              <a:t>‹#›</a:t>
            </a:fld>
            <a:endParaRPr lang="en-US"/>
          </a:p>
        </p:txBody>
      </p:sp>
    </p:spTree>
    <p:extLst>
      <p:ext uri="{BB962C8B-B14F-4D97-AF65-F5344CB8AC3E}">
        <p14:creationId xmlns:p14="http://schemas.microsoft.com/office/powerpoint/2010/main" val="8692669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BE2FCD9-6EFE-A145-AA0E-D45A9AB7235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7B47CB5-6E52-1C4D-9183-0F90DFF9608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B930589-60AB-AB4A-8B6B-937A352D88EB}"/>
              </a:ext>
            </a:extLst>
          </p:cNvPr>
          <p:cNvSpPr>
            <a:spLocks noGrp="1"/>
          </p:cNvSpPr>
          <p:nvPr>
            <p:ph type="dt" sz="half" idx="10"/>
          </p:nvPr>
        </p:nvSpPr>
        <p:spPr/>
        <p:txBody>
          <a:bodyPr/>
          <a:lstStyle/>
          <a:p>
            <a:fld id="{E6EB34DF-D12E-7840-8C3C-49FCEB683524}" type="datetimeFigureOut">
              <a:rPr lang="en-US" smtClean="0"/>
              <a:t>12/16/20</a:t>
            </a:fld>
            <a:endParaRPr lang="en-US"/>
          </a:p>
        </p:txBody>
      </p:sp>
      <p:sp>
        <p:nvSpPr>
          <p:cNvPr id="5" name="Footer Placeholder 4">
            <a:extLst>
              <a:ext uri="{FF2B5EF4-FFF2-40B4-BE49-F238E27FC236}">
                <a16:creationId xmlns:a16="http://schemas.microsoft.com/office/drawing/2014/main" id="{06964B4E-D7E1-5349-AC29-F6FCC72829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B4FF00-E982-8940-9F63-D763D4448452}"/>
              </a:ext>
            </a:extLst>
          </p:cNvPr>
          <p:cNvSpPr>
            <a:spLocks noGrp="1"/>
          </p:cNvSpPr>
          <p:nvPr>
            <p:ph type="sldNum" sz="quarter" idx="12"/>
          </p:nvPr>
        </p:nvSpPr>
        <p:spPr/>
        <p:txBody>
          <a:bodyPr/>
          <a:lstStyle/>
          <a:p>
            <a:fld id="{9A02C11C-2AA9-2049-AF17-292D57D4A62A}" type="slidenum">
              <a:rPr lang="en-US" smtClean="0"/>
              <a:t>‹#›</a:t>
            </a:fld>
            <a:endParaRPr lang="en-US"/>
          </a:p>
        </p:txBody>
      </p:sp>
    </p:spTree>
    <p:extLst>
      <p:ext uri="{BB962C8B-B14F-4D97-AF65-F5344CB8AC3E}">
        <p14:creationId xmlns:p14="http://schemas.microsoft.com/office/powerpoint/2010/main" val="13618217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B47B8C-C20A-5041-A1FE-132734B64F2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51A76BF-C410-174D-BF02-E197DC29299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4680A7B-585D-764E-A9C6-88CA6AE7F275}"/>
              </a:ext>
            </a:extLst>
          </p:cNvPr>
          <p:cNvSpPr>
            <a:spLocks noGrp="1"/>
          </p:cNvSpPr>
          <p:nvPr>
            <p:ph type="dt" sz="half" idx="10"/>
          </p:nvPr>
        </p:nvSpPr>
        <p:spPr/>
        <p:txBody>
          <a:bodyPr/>
          <a:lstStyle/>
          <a:p>
            <a:fld id="{E6EB34DF-D12E-7840-8C3C-49FCEB683524}" type="datetimeFigureOut">
              <a:rPr lang="en-US" smtClean="0"/>
              <a:t>12/16/20</a:t>
            </a:fld>
            <a:endParaRPr lang="en-US"/>
          </a:p>
        </p:txBody>
      </p:sp>
      <p:sp>
        <p:nvSpPr>
          <p:cNvPr id="5" name="Footer Placeholder 4">
            <a:extLst>
              <a:ext uri="{FF2B5EF4-FFF2-40B4-BE49-F238E27FC236}">
                <a16:creationId xmlns:a16="http://schemas.microsoft.com/office/drawing/2014/main" id="{6EF4A516-E806-9549-8FF1-073E5B7F1E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702A13-1B65-4648-8273-01C359976CEF}"/>
              </a:ext>
            </a:extLst>
          </p:cNvPr>
          <p:cNvSpPr>
            <a:spLocks noGrp="1"/>
          </p:cNvSpPr>
          <p:nvPr>
            <p:ph type="sldNum" sz="quarter" idx="12"/>
          </p:nvPr>
        </p:nvSpPr>
        <p:spPr/>
        <p:txBody>
          <a:bodyPr/>
          <a:lstStyle/>
          <a:p>
            <a:fld id="{9A02C11C-2AA9-2049-AF17-292D57D4A62A}" type="slidenum">
              <a:rPr lang="en-US" smtClean="0"/>
              <a:t>‹#›</a:t>
            </a:fld>
            <a:endParaRPr lang="en-US"/>
          </a:p>
        </p:txBody>
      </p:sp>
    </p:spTree>
    <p:extLst>
      <p:ext uri="{BB962C8B-B14F-4D97-AF65-F5344CB8AC3E}">
        <p14:creationId xmlns:p14="http://schemas.microsoft.com/office/powerpoint/2010/main" val="7342913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35DB4-6398-FB42-8390-DB448379C19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64510F2-4FA7-454A-A475-FACA8C3626B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F7A6615-6687-DA4C-8A9E-738DD0C1DDDF}"/>
              </a:ext>
            </a:extLst>
          </p:cNvPr>
          <p:cNvSpPr>
            <a:spLocks noGrp="1"/>
          </p:cNvSpPr>
          <p:nvPr>
            <p:ph type="dt" sz="half" idx="10"/>
          </p:nvPr>
        </p:nvSpPr>
        <p:spPr/>
        <p:txBody>
          <a:bodyPr/>
          <a:lstStyle/>
          <a:p>
            <a:fld id="{E6EB34DF-D12E-7840-8C3C-49FCEB683524}" type="datetimeFigureOut">
              <a:rPr lang="en-US" smtClean="0"/>
              <a:t>12/16/20</a:t>
            </a:fld>
            <a:endParaRPr lang="en-US"/>
          </a:p>
        </p:txBody>
      </p:sp>
      <p:sp>
        <p:nvSpPr>
          <p:cNvPr id="5" name="Footer Placeholder 4">
            <a:extLst>
              <a:ext uri="{FF2B5EF4-FFF2-40B4-BE49-F238E27FC236}">
                <a16:creationId xmlns:a16="http://schemas.microsoft.com/office/drawing/2014/main" id="{B1F20573-D898-D141-9023-66DECC745B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39924C8-EE57-9A46-986D-2C37943E132D}"/>
              </a:ext>
            </a:extLst>
          </p:cNvPr>
          <p:cNvSpPr>
            <a:spLocks noGrp="1"/>
          </p:cNvSpPr>
          <p:nvPr>
            <p:ph type="sldNum" sz="quarter" idx="12"/>
          </p:nvPr>
        </p:nvSpPr>
        <p:spPr/>
        <p:txBody>
          <a:bodyPr/>
          <a:lstStyle/>
          <a:p>
            <a:fld id="{9A02C11C-2AA9-2049-AF17-292D57D4A62A}" type="slidenum">
              <a:rPr lang="en-US" smtClean="0"/>
              <a:t>‹#›</a:t>
            </a:fld>
            <a:endParaRPr lang="en-US"/>
          </a:p>
        </p:txBody>
      </p:sp>
    </p:spTree>
    <p:extLst>
      <p:ext uri="{BB962C8B-B14F-4D97-AF65-F5344CB8AC3E}">
        <p14:creationId xmlns:p14="http://schemas.microsoft.com/office/powerpoint/2010/main" val="10449785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559650-D4CE-6840-A619-7237F4312C2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2BCAEB9-F2EE-1F4C-9527-AE5776E4155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358D8C9-3C35-284F-90CD-2AB3E722C27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69EE66D-6E0E-F844-9886-E60428D3A2A0}"/>
              </a:ext>
            </a:extLst>
          </p:cNvPr>
          <p:cNvSpPr>
            <a:spLocks noGrp="1"/>
          </p:cNvSpPr>
          <p:nvPr>
            <p:ph type="dt" sz="half" idx="10"/>
          </p:nvPr>
        </p:nvSpPr>
        <p:spPr/>
        <p:txBody>
          <a:bodyPr/>
          <a:lstStyle/>
          <a:p>
            <a:fld id="{E6EB34DF-D12E-7840-8C3C-49FCEB683524}" type="datetimeFigureOut">
              <a:rPr lang="en-US" smtClean="0"/>
              <a:t>12/16/20</a:t>
            </a:fld>
            <a:endParaRPr lang="en-US"/>
          </a:p>
        </p:txBody>
      </p:sp>
      <p:sp>
        <p:nvSpPr>
          <p:cNvPr id="6" name="Footer Placeholder 5">
            <a:extLst>
              <a:ext uri="{FF2B5EF4-FFF2-40B4-BE49-F238E27FC236}">
                <a16:creationId xmlns:a16="http://schemas.microsoft.com/office/drawing/2014/main" id="{86E33489-B53B-BB4E-820E-762E4C3D9B8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D6F5C40-AE52-604B-AE0D-2B3E372E2C68}"/>
              </a:ext>
            </a:extLst>
          </p:cNvPr>
          <p:cNvSpPr>
            <a:spLocks noGrp="1"/>
          </p:cNvSpPr>
          <p:nvPr>
            <p:ph type="sldNum" sz="quarter" idx="12"/>
          </p:nvPr>
        </p:nvSpPr>
        <p:spPr/>
        <p:txBody>
          <a:bodyPr/>
          <a:lstStyle/>
          <a:p>
            <a:fld id="{9A02C11C-2AA9-2049-AF17-292D57D4A62A}" type="slidenum">
              <a:rPr lang="en-US" smtClean="0"/>
              <a:t>‹#›</a:t>
            </a:fld>
            <a:endParaRPr lang="en-US"/>
          </a:p>
        </p:txBody>
      </p:sp>
    </p:spTree>
    <p:extLst>
      <p:ext uri="{BB962C8B-B14F-4D97-AF65-F5344CB8AC3E}">
        <p14:creationId xmlns:p14="http://schemas.microsoft.com/office/powerpoint/2010/main" val="34687027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791AE-588E-D840-B2EF-2CCD5D30EC3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9C91304-FFF2-CA45-B545-2C9B122B28A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8BCE0A1-1DA8-9344-AB77-012F70F309A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550BE18-EB97-C14F-9DB4-B1D28D781FE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366F665-472A-FA47-A355-B62B96FF1C5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5277A94-CF36-7C4D-A07E-D6D6E0D39232}"/>
              </a:ext>
            </a:extLst>
          </p:cNvPr>
          <p:cNvSpPr>
            <a:spLocks noGrp="1"/>
          </p:cNvSpPr>
          <p:nvPr>
            <p:ph type="dt" sz="half" idx="10"/>
          </p:nvPr>
        </p:nvSpPr>
        <p:spPr/>
        <p:txBody>
          <a:bodyPr/>
          <a:lstStyle/>
          <a:p>
            <a:fld id="{E6EB34DF-D12E-7840-8C3C-49FCEB683524}" type="datetimeFigureOut">
              <a:rPr lang="en-US" smtClean="0"/>
              <a:t>12/16/20</a:t>
            </a:fld>
            <a:endParaRPr lang="en-US"/>
          </a:p>
        </p:txBody>
      </p:sp>
      <p:sp>
        <p:nvSpPr>
          <p:cNvPr id="8" name="Footer Placeholder 7">
            <a:extLst>
              <a:ext uri="{FF2B5EF4-FFF2-40B4-BE49-F238E27FC236}">
                <a16:creationId xmlns:a16="http://schemas.microsoft.com/office/drawing/2014/main" id="{6641B81E-CBB2-064A-A548-ED0441C2752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34F0D25-8AD5-8346-80CF-C75FAB9C3287}"/>
              </a:ext>
            </a:extLst>
          </p:cNvPr>
          <p:cNvSpPr>
            <a:spLocks noGrp="1"/>
          </p:cNvSpPr>
          <p:nvPr>
            <p:ph type="sldNum" sz="quarter" idx="12"/>
          </p:nvPr>
        </p:nvSpPr>
        <p:spPr/>
        <p:txBody>
          <a:bodyPr/>
          <a:lstStyle/>
          <a:p>
            <a:fld id="{9A02C11C-2AA9-2049-AF17-292D57D4A62A}" type="slidenum">
              <a:rPr lang="en-US" smtClean="0"/>
              <a:t>‹#›</a:t>
            </a:fld>
            <a:endParaRPr lang="en-US"/>
          </a:p>
        </p:txBody>
      </p:sp>
    </p:spTree>
    <p:extLst>
      <p:ext uri="{BB962C8B-B14F-4D97-AF65-F5344CB8AC3E}">
        <p14:creationId xmlns:p14="http://schemas.microsoft.com/office/powerpoint/2010/main" val="38986587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44FB09-4A71-804A-8824-22846AB0D9F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CA58BC1-7B3E-774E-AB94-05F9ECB21AAF}"/>
              </a:ext>
            </a:extLst>
          </p:cNvPr>
          <p:cNvSpPr>
            <a:spLocks noGrp="1"/>
          </p:cNvSpPr>
          <p:nvPr>
            <p:ph type="dt" sz="half" idx="10"/>
          </p:nvPr>
        </p:nvSpPr>
        <p:spPr/>
        <p:txBody>
          <a:bodyPr/>
          <a:lstStyle/>
          <a:p>
            <a:fld id="{E6EB34DF-D12E-7840-8C3C-49FCEB683524}" type="datetimeFigureOut">
              <a:rPr lang="en-US" smtClean="0"/>
              <a:t>12/16/20</a:t>
            </a:fld>
            <a:endParaRPr lang="en-US"/>
          </a:p>
        </p:txBody>
      </p:sp>
      <p:sp>
        <p:nvSpPr>
          <p:cNvPr id="4" name="Footer Placeholder 3">
            <a:extLst>
              <a:ext uri="{FF2B5EF4-FFF2-40B4-BE49-F238E27FC236}">
                <a16:creationId xmlns:a16="http://schemas.microsoft.com/office/drawing/2014/main" id="{71ACB76C-7445-234F-BC54-2B46333217D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265BBE5-CADA-1E4A-AB1C-B8434B672069}"/>
              </a:ext>
            </a:extLst>
          </p:cNvPr>
          <p:cNvSpPr>
            <a:spLocks noGrp="1"/>
          </p:cNvSpPr>
          <p:nvPr>
            <p:ph type="sldNum" sz="quarter" idx="12"/>
          </p:nvPr>
        </p:nvSpPr>
        <p:spPr/>
        <p:txBody>
          <a:bodyPr/>
          <a:lstStyle/>
          <a:p>
            <a:fld id="{9A02C11C-2AA9-2049-AF17-292D57D4A62A}" type="slidenum">
              <a:rPr lang="en-US" smtClean="0"/>
              <a:t>‹#›</a:t>
            </a:fld>
            <a:endParaRPr lang="en-US"/>
          </a:p>
        </p:txBody>
      </p:sp>
    </p:spTree>
    <p:extLst>
      <p:ext uri="{BB962C8B-B14F-4D97-AF65-F5344CB8AC3E}">
        <p14:creationId xmlns:p14="http://schemas.microsoft.com/office/powerpoint/2010/main" val="8361813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11BC0C4-F071-3541-A54D-84AE27EEC323}"/>
              </a:ext>
            </a:extLst>
          </p:cNvPr>
          <p:cNvSpPr>
            <a:spLocks noGrp="1"/>
          </p:cNvSpPr>
          <p:nvPr>
            <p:ph type="dt" sz="half" idx="10"/>
          </p:nvPr>
        </p:nvSpPr>
        <p:spPr/>
        <p:txBody>
          <a:bodyPr/>
          <a:lstStyle/>
          <a:p>
            <a:fld id="{E6EB34DF-D12E-7840-8C3C-49FCEB683524}" type="datetimeFigureOut">
              <a:rPr lang="en-US" smtClean="0"/>
              <a:t>12/16/20</a:t>
            </a:fld>
            <a:endParaRPr lang="en-US"/>
          </a:p>
        </p:txBody>
      </p:sp>
      <p:sp>
        <p:nvSpPr>
          <p:cNvPr id="3" name="Footer Placeholder 2">
            <a:extLst>
              <a:ext uri="{FF2B5EF4-FFF2-40B4-BE49-F238E27FC236}">
                <a16:creationId xmlns:a16="http://schemas.microsoft.com/office/drawing/2014/main" id="{CBC79EC7-B791-724F-A9F3-A64DA52E4F4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AB89D78-06FD-DF49-B3F0-DBA79DFA6C13}"/>
              </a:ext>
            </a:extLst>
          </p:cNvPr>
          <p:cNvSpPr>
            <a:spLocks noGrp="1"/>
          </p:cNvSpPr>
          <p:nvPr>
            <p:ph type="sldNum" sz="quarter" idx="12"/>
          </p:nvPr>
        </p:nvSpPr>
        <p:spPr/>
        <p:txBody>
          <a:bodyPr/>
          <a:lstStyle/>
          <a:p>
            <a:fld id="{9A02C11C-2AA9-2049-AF17-292D57D4A62A}" type="slidenum">
              <a:rPr lang="en-US" smtClean="0"/>
              <a:t>‹#›</a:t>
            </a:fld>
            <a:endParaRPr lang="en-US"/>
          </a:p>
        </p:txBody>
      </p:sp>
    </p:spTree>
    <p:extLst>
      <p:ext uri="{BB962C8B-B14F-4D97-AF65-F5344CB8AC3E}">
        <p14:creationId xmlns:p14="http://schemas.microsoft.com/office/powerpoint/2010/main" val="22886647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B8990F-6CE3-CC4A-AA42-4970CEEEC9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C90710A-0859-4C48-A094-F4F883B3729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E82649F-915E-B143-9092-82C5DFAF3D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C57D5EB-E356-C540-B75B-3501EB90F627}"/>
              </a:ext>
            </a:extLst>
          </p:cNvPr>
          <p:cNvSpPr>
            <a:spLocks noGrp="1"/>
          </p:cNvSpPr>
          <p:nvPr>
            <p:ph type="dt" sz="half" idx="10"/>
          </p:nvPr>
        </p:nvSpPr>
        <p:spPr/>
        <p:txBody>
          <a:bodyPr/>
          <a:lstStyle/>
          <a:p>
            <a:fld id="{E6EB34DF-D12E-7840-8C3C-49FCEB683524}" type="datetimeFigureOut">
              <a:rPr lang="en-US" smtClean="0"/>
              <a:t>12/16/20</a:t>
            </a:fld>
            <a:endParaRPr lang="en-US"/>
          </a:p>
        </p:txBody>
      </p:sp>
      <p:sp>
        <p:nvSpPr>
          <p:cNvPr id="6" name="Footer Placeholder 5">
            <a:extLst>
              <a:ext uri="{FF2B5EF4-FFF2-40B4-BE49-F238E27FC236}">
                <a16:creationId xmlns:a16="http://schemas.microsoft.com/office/drawing/2014/main" id="{1737B13C-626B-4943-BC15-3CCFF65441D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A765375-B1D3-3347-B6E6-DA9654C16C46}"/>
              </a:ext>
            </a:extLst>
          </p:cNvPr>
          <p:cNvSpPr>
            <a:spLocks noGrp="1"/>
          </p:cNvSpPr>
          <p:nvPr>
            <p:ph type="sldNum" sz="quarter" idx="12"/>
          </p:nvPr>
        </p:nvSpPr>
        <p:spPr/>
        <p:txBody>
          <a:bodyPr/>
          <a:lstStyle/>
          <a:p>
            <a:fld id="{9A02C11C-2AA9-2049-AF17-292D57D4A62A}" type="slidenum">
              <a:rPr lang="en-US" smtClean="0"/>
              <a:t>‹#›</a:t>
            </a:fld>
            <a:endParaRPr lang="en-US"/>
          </a:p>
        </p:txBody>
      </p:sp>
    </p:spTree>
    <p:extLst>
      <p:ext uri="{BB962C8B-B14F-4D97-AF65-F5344CB8AC3E}">
        <p14:creationId xmlns:p14="http://schemas.microsoft.com/office/powerpoint/2010/main" val="4135593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E1DC30-D751-6444-808A-8162BC54381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6A83096-1D9E-544A-A46B-78289058B3D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4E21DC8-7F23-764A-B0B0-6B051E00D9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EF4186F-101B-3948-BD3D-49551C6AE365}"/>
              </a:ext>
            </a:extLst>
          </p:cNvPr>
          <p:cNvSpPr>
            <a:spLocks noGrp="1"/>
          </p:cNvSpPr>
          <p:nvPr>
            <p:ph type="dt" sz="half" idx="10"/>
          </p:nvPr>
        </p:nvSpPr>
        <p:spPr/>
        <p:txBody>
          <a:bodyPr/>
          <a:lstStyle/>
          <a:p>
            <a:fld id="{E6EB34DF-D12E-7840-8C3C-49FCEB683524}" type="datetimeFigureOut">
              <a:rPr lang="en-US" smtClean="0"/>
              <a:t>12/16/20</a:t>
            </a:fld>
            <a:endParaRPr lang="en-US"/>
          </a:p>
        </p:txBody>
      </p:sp>
      <p:sp>
        <p:nvSpPr>
          <p:cNvPr id="6" name="Footer Placeholder 5">
            <a:extLst>
              <a:ext uri="{FF2B5EF4-FFF2-40B4-BE49-F238E27FC236}">
                <a16:creationId xmlns:a16="http://schemas.microsoft.com/office/drawing/2014/main" id="{58EA4D11-DE75-864A-BAFB-2856A884E38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F366741-64E5-8341-8954-99F2303F2D63}"/>
              </a:ext>
            </a:extLst>
          </p:cNvPr>
          <p:cNvSpPr>
            <a:spLocks noGrp="1"/>
          </p:cNvSpPr>
          <p:nvPr>
            <p:ph type="sldNum" sz="quarter" idx="12"/>
          </p:nvPr>
        </p:nvSpPr>
        <p:spPr/>
        <p:txBody>
          <a:bodyPr/>
          <a:lstStyle/>
          <a:p>
            <a:fld id="{9A02C11C-2AA9-2049-AF17-292D57D4A62A}" type="slidenum">
              <a:rPr lang="en-US" smtClean="0"/>
              <a:t>‹#›</a:t>
            </a:fld>
            <a:endParaRPr lang="en-US"/>
          </a:p>
        </p:txBody>
      </p:sp>
    </p:spTree>
    <p:extLst>
      <p:ext uri="{BB962C8B-B14F-4D97-AF65-F5344CB8AC3E}">
        <p14:creationId xmlns:p14="http://schemas.microsoft.com/office/powerpoint/2010/main" val="30988111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BBFA107-552B-594E-B897-7A0033E6907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B618E94-3E34-E941-9B3A-B2843048E9A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C8DCEDA-63BF-574B-84A9-8CF97768F1B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EB34DF-D12E-7840-8C3C-49FCEB683524}" type="datetimeFigureOut">
              <a:rPr lang="en-US" smtClean="0"/>
              <a:t>12/16/20</a:t>
            </a:fld>
            <a:endParaRPr lang="en-US"/>
          </a:p>
        </p:txBody>
      </p:sp>
      <p:sp>
        <p:nvSpPr>
          <p:cNvPr id="5" name="Footer Placeholder 4">
            <a:extLst>
              <a:ext uri="{FF2B5EF4-FFF2-40B4-BE49-F238E27FC236}">
                <a16:creationId xmlns:a16="http://schemas.microsoft.com/office/drawing/2014/main" id="{2CC9E553-9CA7-C24A-9CF7-5DA0B11D1C5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D389D6C-F745-EC4C-9DD8-07CF6C91AA0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A02C11C-2AA9-2049-AF17-292D57D4A62A}" type="slidenum">
              <a:rPr lang="en-US" smtClean="0"/>
              <a:t>‹#›</a:t>
            </a:fld>
            <a:endParaRPr lang="en-US"/>
          </a:p>
        </p:txBody>
      </p:sp>
    </p:spTree>
    <p:extLst>
      <p:ext uri="{BB962C8B-B14F-4D97-AF65-F5344CB8AC3E}">
        <p14:creationId xmlns:p14="http://schemas.microsoft.com/office/powerpoint/2010/main" val="36258416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2B406-0E4B-B640-884C-F21DDE5B9415}"/>
              </a:ext>
            </a:extLst>
          </p:cNvPr>
          <p:cNvSpPr>
            <a:spLocks noGrp="1"/>
          </p:cNvSpPr>
          <p:nvPr>
            <p:ph type="ctrTitle"/>
          </p:nvPr>
        </p:nvSpPr>
        <p:spPr/>
        <p:txBody>
          <a:bodyPr/>
          <a:lstStyle/>
          <a:p>
            <a:r>
              <a:rPr lang="en-US" dirty="0"/>
              <a:t>Embedded Analytics</a:t>
            </a:r>
          </a:p>
        </p:txBody>
      </p:sp>
      <p:sp>
        <p:nvSpPr>
          <p:cNvPr id="3" name="Subtitle 2">
            <a:extLst>
              <a:ext uri="{FF2B5EF4-FFF2-40B4-BE49-F238E27FC236}">
                <a16:creationId xmlns:a16="http://schemas.microsoft.com/office/drawing/2014/main" id="{4CDCBF20-5CCF-2F47-A200-8F264B441D5A}"/>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6526843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0F08E7-72C5-5343-98FD-18330186125D}"/>
              </a:ext>
            </a:extLst>
          </p:cNvPr>
          <p:cNvSpPr>
            <a:spLocks noGrp="1"/>
          </p:cNvSpPr>
          <p:nvPr>
            <p:ph type="title"/>
          </p:nvPr>
        </p:nvSpPr>
        <p:spPr>
          <a:xfrm>
            <a:off x="838200" y="365125"/>
            <a:ext cx="10515600" cy="556959"/>
          </a:xfrm>
        </p:spPr>
        <p:txBody>
          <a:bodyPr>
            <a:normAutofit fontScale="90000"/>
          </a:bodyPr>
          <a:lstStyle/>
          <a:p>
            <a:r>
              <a:rPr lang="en-US" dirty="0"/>
              <a:t>Detailed Evaluation Matrix</a:t>
            </a:r>
          </a:p>
        </p:txBody>
      </p:sp>
      <p:graphicFrame>
        <p:nvGraphicFramePr>
          <p:cNvPr id="4" name="Table 3">
            <a:extLst>
              <a:ext uri="{FF2B5EF4-FFF2-40B4-BE49-F238E27FC236}">
                <a16:creationId xmlns:a16="http://schemas.microsoft.com/office/drawing/2014/main" id="{2E87C0C7-3626-604F-9F01-44E615F28E8C}"/>
              </a:ext>
            </a:extLst>
          </p:cNvPr>
          <p:cNvGraphicFramePr>
            <a:graphicFrameLocks noGrp="1"/>
          </p:cNvGraphicFramePr>
          <p:nvPr>
            <p:extLst>
              <p:ext uri="{D42A27DB-BD31-4B8C-83A1-F6EECF244321}">
                <p14:modId xmlns:p14="http://schemas.microsoft.com/office/powerpoint/2010/main" val="4094087141"/>
              </p:ext>
            </p:extLst>
          </p:nvPr>
        </p:nvGraphicFramePr>
        <p:xfrm>
          <a:off x="907009" y="922083"/>
          <a:ext cx="9789166" cy="5506466"/>
        </p:xfrm>
        <a:graphic>
          <a:graphicData uri="http://schemas.openxmlformats.org/drawingml/2006/table">
            <a:tbl>
              <a:tblPr firstRow="1" firstCol="1">
                <a:tableStyleId>{5C22544A-7EE6-4342-B048-85BDC9FD1C3A}</a:tableStyleId>
              </a:tblPr>
              <a:tblGrid>
                <a:gridCol w="2516231">
                  <a:extLst>
                    <a:ext uri="{9D8B030D-6E8A-4147-A177-3AD203B41FA5}">
                      <a16:colId xmlns:a16="http://schemas.microsoft.com/office/drawing/2014/main" val="563641483"/>
                    </a:ext>
                  </a:extLst>
                </a:gridCol>
                <a:gridCol w="1556707">
                  <a:extLst>
                    <a:ext uri="{9D8B030D-6E8A-4147-A177-3AD203B41FA5}">
                      <a16:colId xmlns:a16="http://schemas.microsoft.com/office/drawing/2014/main" val="793332470"/>
                    </a:ext>
                  </a:extLst>
                </a:gridCol>
                <a:gridCol w="2240258">
                  <a:extLst>
                    <a:ext uri="{9D8B030D-6E8A-4147-A177-3AD203B41FA5}">
                      <a16:colId xmlns:a16="http://schemas.microsoft.com/office/drawing/2014/main" val="149593554"/>
                    </a:ext>
                  </a:extLst>
                </a:gridCol>
                <a:gridCol w="1804982">
                  <a:extLst>
                    <a:ext uri="{9D8B030D-6E8A-4147-A177-3AD203B41FA5}">
                      <a16:colId xmlns:a16="http://schemas.microsoft.com/office/drawing/2014/main" val="1412602410"/>
                    </a:ext>
                  </a:extLst>
                </a:gridCol>
                <a:gridCol w="1670988">
                  <a:extLst>
                    <a:ext uri="{9D8B030D-6E8A-4147-A177-3AD203B41FA5}">
                      <a16:colId xmlns:a16="http://schemas.microsoft.com/office/drawing/2014/main" val="1799956266"/>
                    </a:ext>
                  </a:extLst>
                </a:gridCol>
              </a:tblGrid>
              <a:tr h="267446">
                <a:tc>
                  <a:txBody>
                    <a:bodyPr/>
                    <a:lstStyle/>
                    <a:p>
                      <a:pPr algn="l" fontAlgn="b"/>
                      <a:r>
                        <a:rPr lang="en-US" sz="1200" u="none" strike="noStrike" dirty="0">
                          <a:effectLst/>
                        </a:rPr>
                        <a:t>Criteria</a:t>
                      </a:r>
                      <a:endParaRPr lang="en-US" sz="1200" b="1" i="0" u="none" strike="noStrike" dirty="0">
                        <a:solidFill>
                          <a:srgbClr val="FFFFFF"/>
                        </a:solidFill>
                        <a:effectLst/>
                        <a:latin typeface="Calibri" panose="020F0502020204030204" pitchFamily="34" charset="0"/>
                      </a:endParaRPr>
                    </a:p>
                  </a:txBody>
                  <a:tcPr marL="3074" marR="3074" marT="3074" marB="0" anchor="b"/>
                </a:tc>
                <a:tc>
                  <a:txBody>
                    <a:bodyPr/>
                    <a:lstStyle/>
                    <a:p>
                      <a:pPr algn="l" fontAlgn="b"/>
                      <a:r>
                        <a:rPr lang="en-US" sz="1200" u="none" strike="noStrike" dirty="0">
                          <a:effectLst/>
                        </a:rPr>
                        <a:t>Importance</a:t>
                      </a:r>
                      <a:endParaRPr lang="en-US" sz="1200" b="1" i="0" u="none" strike="noStrike" dirty="0">
                        <a:solidFill>
                          <a:srgbClr val="FFFFFF"/>
                        </a:solidFill>
                        <a:effectLst/>
                        <a:latin typeface="Calibri" panose="020F0502020204030204" pitchFamily="34" charset="0"/>
                      </a:endParaRPr>
                    </a:p>
                  </a:txBody>
                  <a:tcPr marL="3074" marR="3074" marT="3074" marB="0" anchor="b"/>
                </a:tc>
                <a:tc>
                  <a:txBody>
                    <a:bodyPr/>
                    <a:lstStyle/>
                    <a:p>
                      <a:pPr algn="l" fontAlgn="b"/>
                      <a:r>
                        <a:rPr lang="en-US" sz="1200" u="none" strike="noStrike" dirty="0">
                          <a:effectLst/>
                        </a:rPr>
                        <a:t>SharePoint 2019</a:t>
                      </a:r>
                      <a:endParaRPr lang="en-US" sz="1200" b="1" i="0" u="none" strike="noStrike" dirty="0">
                        <a:solidFill>
                          <a:srgbClr val="FFFFFF"/>
                        </a:solidFill>
                        <a:effectLst/>
                        <a:latin typeface="Calibri" panose="020F0502020204030204" pitchFamily="34" charset="0"/>
                      </a:endParaRPr>
                    </a:p>
                  </a:txBody>
                  <a:tcPr marL="3074" marR="3074" marT="3074" marB="0" anchor="b"/>
                </a:tc>
                <a:tc>
                  <a:txBody>
                    <a:bodyPr/>
                    <a:lstStyle/>
                    <a:p>
                      <a:pPr algn="l" fontAlgn="b"/>
                      <a:r>
                        <a:rPr lang="en-US" sz="1200" u="none" strike="noStrike" dirty="0" err="1">
                          <a:effectLst/>
                        </a:rPr>
                        <a:t>Plot.ly</a:t>
                      </a:r>
                      <a:r>
                        <a:rPr lang="en-US" sz="1200" u="none" strike="noStrike" dirty="0">
                          <a:effectLst/>
                        </a:rPr>
                        <a:t> Dash Framework</a:t>
                      </a:r>
                      <a:endParaRPr lang="en-US" sz="1200" b="1" i="0" u="none" strike="noStrike" dirty="0">
                        <a:solidFill>
                          <a:srgbClr val="FFFFFF"/>
                        </a:solidFill>
                        <a:effectLst/>
                        <a:latin typeface="Calibri" panose="020F0502020204030204" pitchFamily="34" charset="0"/>
                      </a:endParaRPr>
                    </a:p>
                  </a:txBody>
                  <a:tcPr marL="3074" marR="3074" marT="3074" marB="0" anchor="b"/>
                </a:tc>
                <a:tc>
                  <a:txBody>
                    <a:bodyPr/>
                    <a:lstStyle/>
                    <a:p>
                      <a:pPr algn="l" fontAlgn="b"/>
                      <a:r>
                        <a:rPr lang="en-US" sz="1200" u="none" strike="noStrike" dirty="0">
                          <a:effectLst/>
                        </a:rPr>
                        <a:t>R Shiny Apps Framework</a:t>
                      </a:r>
                      <a:endParaRPr lang="en-US" sz="1200" b="1" i="0" u="none" strike="noStrike" dirty="0">
                        <a:solidFill>
                          <a:srgbClr val="FFFFFF"/>
                        </a:solidFill>
                        <a:effectLst/>
                        <a:latin typeface="Calibri" panose="020F0502020204030204" pitchFamily="34" charset="0"/>
                      </a:endParaRPr>
                    </a:p>
                  </a:txBody>
                  <a:tcPr marL="3074" marR="3074" marT="3074" marB="0" anchor="b"/>
                </a:tc>
                <a:extLst>
                  <a:ext uri="{0D108BD9-81ED-4DB2-BD59-A6C34878D82A}">
                    <a16:rowId xmlns:a16="http://schemas.microsoft.com/office/drawing/2014/main" val="2335414325"/>
                  </a:ext>
                </a:extLst>
              </a:tr>
              <a:tr h="529022">
                <a:tc>
                  <a:txBody>
                    <a:bodyPr/>
                    <a:lstStyle/>
                    <a:p>
                      <a:pPr algn="l" fontAlgn="t"/>
                      <a:r>
                        <a:rPr lang="en-US" sz="1200" u="none" strike="noStrike" dirty="0">
                          <a:effectLst/>
                        </a:rPr>
                        <a:t>Ability to co-exist on the same page (rendering medium) with all other reporting sources</a:t>
                      </a:r>
                      <a:endParaRPr lang="en-US" sz="1200" b="0" i="0" u="none" strike="noStrike" dirty="0">
                        <a:solidFill>
                          <a:srgbClr val="000000"/>
                        </a:solidFill>
                        <a:effectLst/>
                        <a:latin typeface="Calibri" panose="020F0502020204030204" pitchFamily="34" charset="0"/>
                      </a:endParaRPr>
                    </a:p>
                  </a:txBody>
                  <a:tcPr marL="3074" marR="3074" marT="3074" marB="0"/>
                </a:tc>
                <a:tc>
                  <a:txBody>
                    <a:bodyPr/>
                    <a:lstStyle/>
                    <a:p>
                      <a:pPr algn="l" fontAlgn="t"/>
                      <a:r>
                        <a:rPr lang="en-US" sz="1200" u="none" strike="noStrike">
                          <a:effectLst/>
                        </a:rPr>
                        <a:t>Critical</a:t>
                      </a:r>
                      <a:endParaRPr lang="en-US" sz="1200" b="0" i="0" u="none" strike="noStrike">
                        <a:solidFill>
                          <a:srgbClr val="000000"/>
                        </a:solidFill>
                        <a:effectLst/>
                        <a:latin typeface="Calibri" panose="020F0502020204030204" pitchFamily="34" charset="0"/>
                      </a:endParaRPr>
                    </a:p>
                  </a:txBody>
                  <a:tcPr marL="3074" marR="3074" marT="3074" marB="0"/>
                </a:tc>
                <a:tc>
                  <a:txBody>
                    <a:bodyPr/>
                    <a:lstStyle/>
                    <a:p>
                      <a:pPr algn="l" fontAlgn="t"/>
                      <a:r>
                        <a:rPr lang="en-US" sz="1200" u="none" strike="noStrike" dirty="0">
                          <a:effectLst/>
                        </a:rPr>
                        <a:t>Yes. Can also embed many other types of content</a:t>
                      </a:r>
                      <a:endParaRPr lang="en-US" sz="1200" b="0" i="0" u="none" strike="noStrike" dirty="0">
                        <a:solidFill>
                          <a:srgbClr val="000000"/>
                        </a:solidFill>
                        <a:effectLst/>
                        <a:latin typeface="Calibri" panose="020F0502020204030204" pitchFamily="34" charset="0"/>
                      </a:endParaRPr>
                    </a:p>
                  </a:txBody>
                  <a:tcPr marL="3074" marR="3074" marT="3074" marB="0"/>
                </a:tc>
                <a:tc>
                  <a:txBody>
                    <a:bodyPr/>
                    <a:lstStyle/>
                    <a:p>
                      <a:pPr algn="l" fontAlgn="t"/>
                      <a:r>
                        <a:rPr lang="en-US" sz="1200" u="none" strike="noStrike">
                          <a:effectLst/>
                        </a:rPr>
                        <a:t>Yes</a:t>
                      </a:r>
                      <a:endParaRPr lang="en-US" sz="1200" b="0" i="0" u="none" strike="noStrike">
                        <a:solidFill>
                          <a:srgbClr val="000000"/>
                        </a:solidFill>
                        <a:effectLst/>
                        <a:latin typeface="Calibri" panose="020F0502020204030204" pitchFamily="34" charset="0"/>
                      </a:endParaRPr>
                    </a:p>
                  </a:txBody>
                  <a:tcPr marL="3074" marR="3074" marT="3074" marB="0"/>
                </a:tc>
                <a:tc>
                  <a:txBody>
                    <a:bodyPr/>
                    <a:lstStyle/>
                    <a:p>
                      <a:pPr algn="l" fontAlgn="t"/>
                      <a:r>
                        <a:rPr lang="en-US" sz="1200" u="none" strike="noStrike" dirty="0">
                          <a:effectLst/>
                        </a:rPr>
                        <a:t>Yes</a:t>
                      </a:r>
                      <a:endParaRPr lang="en-US" sz="1200" b="0" i="0" u="none" strike="noStrike" dirty="0">
                        <a:solidFill>
                          <a:srgbClr val="000000"/>
                        </a:solidFill>
                        <a:effectLst/>
                        <a:latin typeface="Calibri" panose="020F0502020204030204" pitchFamily="34" charset="0"/>
                      </a:endParaRPr>
                    </a:p>
                  </a:txBody>
                  <a:tcPr marL="3074" marR="3074" marT="3074" marB="0"/>
                </a:tc>
                <a:extLst>
                  <a:ext uri="{0D108BD9-81ED-4DB2-BD59-A6C34878D82A}">
                    <a16:rowId xmlns:a16="http://schemas.microsoft.com/office/drawing/2014/main" val="2245560611"/>
                  </a:ext>
                </a:extLst>
              </a:tr>
              <a:tr h="529022">
                <a:tc>
                  <a:txBody>
                    <a:bodyPr/>
                    <a:lstStyle/>
                    <a:p>
                      <a:pPr algn="l" fontAlgn="t"/>
                      <a:r>
                        <a:rPr lang="en-US" sz="1200" u="none" strike="noStrike">
                          <a:effectLst/>
                        </a:rPr>
                        <a:t>Loading time - page responsiveness - for initial (uncached) and subsequent (cached) access</a:t>
                      </a:r>
                      <a:endParaRPr lang="en-US" sz="1200" b="0" i="0" u="none" strike="noStrike">
                        <a:solidFill>
                          <a:srgbClr val="000000"/>
                        </a:solidFill>
                        <a:effectLst/>
                        <a:latin typeface="Calibri" panose="020F0502020204030204" pitchFamily="34" charset="0"/>
                      </a:endParaRPr>
                    </a:p>
                  </a:txBody>
                  <a:tcPr marL="3074" marR="3074" marT="3074" marB="0"/>
                </a:tc>
                <a:tc>
                  <a:txBody>
                    <a:bodyPr/>
                    <a:lstStyle/>
                    <a:p>
                      <a:pPr algn="l" fontAlgn="t"/>
                      <a:r>
                        <a:rPr lang="en-US" sz="1200" u="none" strike="noStrike">
                          <a:effectLst/>
                        </a:rPr>
                        <a:t>Important</a:t>
                      </a:r>
                      <a:endParaRPr lang="en-US" sz="1200" b="0" i="0" u="none" strike="noStrike">
                        <a:solidFill>
                          <a:srgbClr val="000000"/>
                        </a:solidFill>
                        <a:effectLst/>
                        <a:latin typeface="Calibri" panose="020F0502020204030204" pitchFamily="34" charset="0"/>
                      </a:endParaRPr>
                    </a:p>
                  </a:txBody>
                  <a:tcPr marL="3074" marR="3074" marT="3074" marB="0"/>
                </a:tc>
                <a:tc>
                  <a:txBody>
                    <a:bodyPr/>
                    <a:lstStyle/>
                    <a:p>
                      <a:pPr algn="l" fontAlgn="t"/>
                      <a:r>
                        <a:rPr lang="en-US" sz="1200" u="none" strike="noStrike">
                          <a:effectLst/>
                        </a:rPr>
                        <a:t>High loading time. Can be adjusted by an admin</a:t>
                      </a:r>
                      <a:endParaRPr lang="en-US" sz="1200" b="0" i="0" u="none" strike="noStrike">
                        <a:solidFill>
                          <a:srgbClr val="000000"/>
                        </a:solidFill>
                        <a:effectLst/>
                        <a:latin typeface="Calibri" panose="020F0502020204030204" pitchFamily="34" charset="0"/>
                      </a:endParaRPr>
                    </a:p>
                  </a:txBody>
                  <a:tcPr marL="3074" marR="3074" marT="3074" marB="0"/>
                </a:tc>
                <a:tc>
                  <a:txBody>
                    <a:bodyPr/>
                    <a:lstStyle/>
                    <a:p>
                      <a:pPr algn="l" fontAlgn="t"/>
                      <a:r>
                        <a:rPr lang="en-US" sz="1200" u="none" strike="noStrike">
                          <a:effectLst/>
                        </a:rPr>
                        <a:t>Low latency ~300ms</a:t>
                      </a:r>
                      <a:endParaRPr lang="en-US" sz="1200" b="0" i="0" u="none" strike="noStrike">
                        <a:solidFill>
                          <a:srgbClr val="000000"/>
                        </a:solidFill>
                        <a:effectLst/>
                        <a:latin typeface="Calibri" panose="020F0502020204030204" pitchFamily="34" charset="0"/>
                      </a:endParaRPr>
                    </a:p>
                  </a:txBody>
                  <a:tcPr marL="3074" marR="3074" marT="3074" marB="0"/>
                </a:tc>
                <a:tc>
                  <a:txBody>
                    <a:bodyPr/>
                    <a:lstStyle/>
                    <a:p>
                      <a:pPr algn="l" fontAlgn="t"/>
                      <a:r>
                        <a:rPr lang="en-US" sz="1200" u="none" strike="noStrike" dirty="0">
                          <a:effectLst/>
                        </a:rPr>
                        <a:t>Low latency ~300ms</a:t>
                      </a:r>
                      <a:endParaRPr lang="en-US" sz="1200" b="0" i="0" u="none" strike="noStrike" dirty="0">
                        <a:solidFill>
                          <a:srgbClr val="000000"/>
                        </a:solidFill>
                        <a:effectLst/>
                        <a:latin typeface="Calibri" panose="020F0502020204030204" pitchFamily="34" charset="0"/>
                      </a:endParaRPr>
                    </a:p>
                  </a:txBody>
                  <a:tcPr marL="3074" marR="3074" marT="3074" marB="0"/>
                </a:tc>
                <a:extLst>
                  <a:ext uri="{0D108BD9-81ED-4DB2-BD59-A6C34878D82A}">
                    <a16:rowId xmlns:a16="http://schemas.microsoft.com/office/drawing/2014/main" val="2070346508"/>
                  </a:ext>
                </a:extLst>
              </a:tr>
              <a:tr h="529022">
                <a:tc>
                  <a:txBody>
                    <a:bodyPr/>
                    <a:lstStyle/>
                    <a:p>
                      <a:pPr algn="l" fontAlgn="t"/>
                      <a:r>
                        <a:rPr lang="en-US" sz="1200" u="none" strike="noStrike">
                          <a:effectLst/>
                        </a:rPr>
                        <a:t>Failure capture mechanism of source reports - ability to capture notification and relay</a:t>
                      </a:r>
                      <a:endParaRPr lang="en-US" sz="1200" b="0" i="0" u="none" strike="noStrike">
                        <a:solidFill>
                          <a:srgbClr val="000000"/>
                        </a:solidFill>
                        <a:effectLst/>
                        <a:latin typeface="Calibri" panose="020F0502020204030204" pitchFamily="34" charset="0"/>
                      </a:endParaRPr>
                    </a:p>
                  </a:txBody>
                  <a:tcPr marL="3074" marR="3074" marT="3074" marB="0"/>
                </a:tc>
                <a:tc>
                  <a:txBody>
                    <a:bodyPr/>
                    <a:lstStyle/>
                    <a:p>
                      <a:pPr algn="l" fontAlgn="t"/>
                      <a:r>
                        <a:rPr lang="en-US" sz="1200" u="none" strike="noStrike">
                          <a:effectLst/>
                        </a:rPr>
                        <a:t>Important</a:t>
                      </a:r>
                      <a:endParaRPr lang="en-US" sz="1200" b="0" i="0" u="none" strike="noStrike">
                        <a:solidFill>
                          <a:srgbClr val="000000"/>
                        </a:solidFill>
                        <a:effectLst/>
                        <a:latin typeface="Calibri" panose="020F0502020204030204" pitchFamily="34" charset="0"/>
                      </a:endParaRPr>
                    </a:p>
                  </a:txBody>
                  <a:tcPr marL="3074" marR="3074" marT="3074" marB="0"/>
                </a:tc>
                <a:tc>
                  <a:txBody>
                    <a:bodyPr/>
                    <a:lstStyle/>
                    <a:p>
                      <a:pPr algn="l" fontAlgn="t"/>
                      <a:r>
                        <a:rPr lang="en-US" sz="1200" u="none" strike="noStrike">
                          <a:effectLst/>
                        </a:rPr>
                        <a:t>There is some degree of gracefully capturing errors.</a:t>
                      </a:r>
                      <a:endParaRPr lang="en-US" sz="1200" b="0" i="0" u="none" strike="noStrike">
                        <a:solidFill>
                          <a:srgbClr val="000000"/>
                        </a:solidFill>
                        <a:effectLst/>
                        <a:latin typeface="Calibri" panose="020F0502020204030204" pitchFamily="34" charset="0"/>
                      </a:endParaRPr>
                    </a:p>
                  </a:txBody>
                  <a:tcPr marL="3074" marR="3074" marT="3074" marB="0"/>
                </a:tc>
                <a:tc>
                  <a:txBody>
                    <a:bodyPr/>
                    <a:lstStyle/>
                    <a:p>
                      <a:pPr algn="l" fontAlgn="t"/>
                      <a:r>
                        <a:rPr lang="en-US" sz="1200" u="none" strike="noStrike">
                          <a:effectLst/>
                        </a:rPr>
                        <a:t>Possible. Must be coded</a:t>
                      </a:r>
                      <a:endParaRPr lang="en-US" sz="1200" b="0" i="0" u="none" strike="noStrike">
                        <a:solidFill>
                          <a:srgbClr val="000000"/>
                        </a:solidFill>
                        <a:effectLst/>
                        <a:latin typeface="Calibri" panose="020F0502020204030204" pitchFamily="34" charset="0"/>
                      </a:endParaRPr>
                    </a:p>
                  </a:txBody>
                  <a:tcPr marL="3074" marR="3074" marT="3074" marB="0"/>
                </a:tc>
                <a:tc>
                  <a:txBody>
                    <a:bodyPr/>
                    <a:lstStyle/>
                    <a:p>
                      <a:pPr algn="l" fontAlgn="t"/>
                      <a:r>
                        <a:rPr lang="en-US" sz="1200" u="none" strike="noStrike">
                          <a:effectLst/>
                        </a:rPr>
                        <a:t>Possible. Must be coded</a:t>
                      </a:r>
                      <a:endParaRPr lang="en-US" sz="1200" b="0" i="0" u="none" strike="noStrike">
                        <a:solidFill>
                          <a:srgbClr val="000000"/>
                        </a:solidFill>
                        <a:effectLst/>
                        <a:latin typeface="Calibri" panose="020F0502020204030204" pitchFamily="34" charset="0"/>
                      </a:endParaRPr>
                    </a:p>
                  </a:txBody>
                  <a:tcPr marL="3074" marR="3074" marT="3074" marB="0"/>
                </a:tc>
                <a:extLst>
                  <a:ext uri="{0D108BD9-81ED-4DB2-BD59-A6C34878D82A}">
                    <a16:rowId xmlns:a16="http://schemas.microsoft.com/office/drawing/2014/main" val="516921730"/>
                  </a:ext>
                </a:extLst>
              </a:tr>
              <a:tr h="353664">
                <a:tc>
                  <a:txBody>
                    <a:bodyPr/>
                    <a:lstStyle/>
                    <a:p>
                      <a:pPr algn="l" fontAlgn="t"/>
                      <a:r>
                        <a:rPr lang="en-US" sz="1200" u="none" strike="noStrike">
                          <a:effectLst/>
                        </a:rPr>
                        <a:t>Support for single-sign-on authenticationx</a:t>
                      </a:r>
                      <a:endParaRPr lang="en-US" sz="1200" b="0" i="0" u="none" strike="noStrike">
                        <a:solidFill>
                          <a:srgbClr val="000000"/>
                        </a:solidFill>
                        <a:effectLst/>
                        <a:latin typeface="Symbol" pitchFamily="2" charset="2"/>
                      </a:endParaRPr>
                    </a:p>
                  </a:txBody>
                  <a:tcPr marL="3074" marR="3074" marT="3074" marB="0"/>
                </a:tc>
                <a:tc>
                  <a:txBody>
                    <a:bodyPr/>
                    <a:lstStyle/>
                    <a:p>
                      <a:pPr algn="l" fontAlgn="t"/>
                      <a:r>
                        <a:rPr lang="en-US" sz="1200" u="none" strike="noStrike">
                          <a:effectLst/>
                        </a:rPr>
                        <a:t>Critical</a:t>
                      </a:r>
                      <a:endParaRPr lang="en-US" sz="1200" b="0" i="0" u="none" strike="noStrike">
                        <a:solidFill>
                          <a:srgbClr val="000000"/>
                        </a:solidFill>
                        <a:effectLst/>
                        <a:latin typeface="Calibri" panose="020F0502020204030204" pitchFamily="34" charset="0"/>
                      </a:endParaRPr>
                    </a:p>
                  </a:txBody>
                  <a:tcPr marL="3074" marR="3074" marT="3074" marB="0"/>
                </a:tc>
                <a:tc>
                  <a:txBody>
                    <a:bodyPr/>
                    <a:lstStyle/>
                    <a:p>
                      <a:pPr algn="l" fontAlgn="t"/>
                      <a:r>
                        <a:rPr lang="en-US" sz="1200" u="none" strike="noStrike">
                          <a:effectLst/>
                        </a:rPr>
                        <a:t>OOB Feature</a:t>
                      </a:r>
                      <a:endParaRPr lang="en-US" sz="1200" b="0" i="0" u="none" strike="noStrike">
                        <a:solidFill>
                          <a:srgbClr val="000000"/>
                        </a:solidFill>
                        <a:effectLst/>
                        <a:latin typeface="Calibri" panose="020F0502020204030204" pitchFamily="34" charset="0"/>
                      </a:endParaRPr>
                    </a:p>
                  </a:txBody>
                  <a:tcPr marL="3074" marR="3074" marT="3074" marB="0"/>
                </a:tc>
                <a:tc>
                  <a:txBody>
                    <a:bodyPr/>
                    <a:lstStyle/>
                    <a:p>
                      <a:pPr algn="l" fontAlgn="t"/>
                      <a:r>
                        <a:rPr lang="en-US" sz="1200" u="none" strike="noStrike">
                          <a:effectLst/>
                        </a:rPr>
                        <a:t>Yes. Through Cognito</a:t>
                      </a:r>
                      <a:endParaRPr lang="en-US" sz="1200" b="0" i="0" u="none" strike="noStrike">
                        <a:solidFill>
                          <a:srgbClr val="000000"/>
                        </a:solidFill>
                        <a:effectLst/>
                        <a:latin typeface="Calibri" panose="020F0502020204030204" pitchFamily="34" charset="0"/>
                      </a:endParaRPr>
                    </a:p>
                  </a:txBody>
                  <a:tcPr marL="3074" marR="3074" marT="3074" marB="0"/>
                </a:tc>
                <a:tc>
                  <a:txBody>
                    <a:bodyPr/>
                    <a:lstStyle/>
                    <a:p>
                      <a:pPr algn="l" fontAlgn="t"/>
                      <a:r>
                        <a:rPr lang="en-US" sz="1200" u="none" strike="noStrike">
                          <a:effectLst/>
                        </a:rPr>
                        <a:t>Yes. Through Cognito</a:t>
                      </a:r>
                      <a:endParaRPr lang="en-US" sz="1200" b="0" i="0" u="none" strike="noStrike">
                        <a:solidFill>
                          <a:srgbClr val="000000"/>
                        </a:solidFill>
                        <a:effectLst/>
                        <a:latin typeface="Calibri" panose="020F0502020204030204" pitchFamily="34" charset="0"/>
                      </a:endParaRPr>
                    </a:p>
                  </a:txBody>
                  <a:tcPr marL="3074" marR="3074" marT="3074" marB="0"/>
                </a:tc>
                <a:extLst>
                  <a:ext uri="{0D108BD9-81ED-4DB2-BD59-A6C34878D82A}">
                    <a16:rowId xmlns:a16="http://schemas.microsoft.com/office/drawing/2014/main" val="2634432744"/>
                  </a:ext>
                </a:extLst>
              </a:tr>
              <a:tr h="267446">
                <a:tc>
                  <a:txBody>
                    <a:bodyPr/>
                    <a:lstStyle/>
                    <a:p>
                      <a:pPr algn="l" fontAlgn="t"/>
                      <a:r>
                        <a:rPr lang="en-US" sz="1200" u="none" strike="noStrike">
                          <a:effectLst/>
                        </a:rPr>
                        <a:t>Support for oauth authentication</a:t>
                      </a:r>
                      <a:endParaRPr lang="en-US" sz="1200" b="0" i="0" u="none" strike="noStrike">
                        <a:solidFill>
                          <a:srgbClr val="000000"/>
                        </a:solidFill>
                        <a:effectLst/>
                        <a:latin typeface="Calibri" panose="020F0502020204030204" pitchFamily="34" charset="0"/>
                      </a:endParaRPr>
                    </a:p>
                  </a:txBody>
                  <a:tcPr marL="3074" marR="3074" marT="3074" marB="0"/>
                </a:tc>
                <a:tc>
                  <a:txBody>
                    <a:bodyPr/>
                    <a:lstStyle/>
                    <a:p>
                      <a:pPr algn="l" fontAlgn="t"/>
                      <a:r>
                        <a:rPr lang="en-US" sz="1200" u="none" strike="noStrike">
                          <a:effectLst/>
                        </a:rPr>
                        <a:t>Critical</a:t>
                      </a:r>
                      <a:endParaRPr lang="en-US" sz="1200" b="0" i="0" u="none" strike="noStrike">
                        <a:solidFill>
                          <a:srgbClr val="000000"/>
                        </a:solidFill>
                        <a:effectLst/>
                        <a:latin typeface="Calibri" panose="020F0502020204030204" pitchFamily="34" charset="0"/>
                      </a:endParaRPr>
                    </a:p>
                  </a:txBody>
                  <a:tcPr marL="3074" marR="3074" marT="3074" marB="0"/>
                </a:tc>
                <a:tc>
                  <a:txBody>
                    <a:bodyPr/>
                    <a:lstStyle/>
                    <a:p>
                      <a:pPr algn="l" fontAlgn="t"/>
                      <a:r>
                        <a:rPr lang="en-US" sz="1200" u="none" strike="noStrike">
                          <a:effectLst/>
                        </a:rPr>
                        <a:t>OOB Feature</a:t>
                      </a:r>
                      <a:endParaRPr lang="en-US" sz="1200" b="0" i="0" u="none" strike="noStrike">
                        <a:solidFill>
                          <a:srgbClr val="000000"/>
                        </a:solidFill>
                        <a:effectLst/>
                        <a:latin typeface="Calibri" panose="020F0502020204030204" pitchFamily="34" charset="0"/>
                      </a:endParaRPr>
                    </a:p>
                  </a:txBody>
                  <a:tcPr marL="3074" marR="3074" marT="3074" marB="0"/>
                </a:tc>
                <a:tc>
                  <a:txBody>
                    <a:bodyPr/>
                    <a:lstStyle/>
                    <a:p>
                      <a:pPr algn="l" fontAlgn="t"/>
                      <a:r>
                        <a:rPr lang="en-US" sz="1200" u="none" strike="noStrike">
                          <a:effectLst/>
                        </a:rPr>
                        <a:t>Yes. Through Cognito</a:t>
                      </a:r>
                      <a:endParaRPr lang="en-US" sz="1200" b="0" i="0" u="none" strike="noStrike">
                        <a:solidFill>
                          <a:srgbClr val="000000"/>
                        </a:solidFill>
                        <a:effectLst/>
                        <a:latin typeface="Calibri" panose="020F0502020204030204" pitchFamily="34" charset="0"/>
                      </a:endParaRPr>
                    </a:p>
                  </a:txBody>
                  <a:tcPr marL="3074" marR="3074" marT="3074" marB="0"/>
                </a:tc>
                <a:tc>
                  <a:txBody>
                    <a:bodyPr/>
                    <a:lstStyle/>
                    <a:p>
                      <a:pPr algn="l" fontAlgn="t"/>
                      <a:r>
                        <a:rPr lang="en-US" sz="1200" u="none" strike="noStrike">
                          <a:effectLst/>
                        </a:rPr>
                        <a:t>Yes. Through Cognito</a:t>
                      </a:r>
                      <a:endParaRPr lang="en-US" sz="1200" b="0" i="0" u="none" strike="noStrike">
                        <a:solidFill>
                          <a:srgbClr val="000000"/>
                        </a:solidFill>
                        <a:effectLst/>
                        <a:latin typeface="Calibri" panose="020F0502020204030204" pitchFamily="34" charset="0"/>
                      </a:endParaRPr>
                    </a:p>
                  </a:txBody>
                  <a:tcPr marL="3074" marR="3074" marT="3074" marB="0"/>
                </a:tc>
                <a:extLst>
                  <a:ext uri="{0D108BD9-81ED-4DB2-BD59-A6C34878D82A}">
                    <a16:rowId xmlns:a16="http://schemas.microsoft.com/office/drawing/2014/main" val="974359562"/>
                  </a:ext>
                </a:extLst>
              </a:tr>
              <a:tr h="353664">
                <a:tc>
                  <a:txBody>
                    <a:bodyPr/>
                    <a:lstStyle/>
                    <a:p>
                      <a:pPr algn="l" fontAlgn="t"/>
                      <a:r>
                        <a:rPr lang="en-US" sz="1200" u="none" strike="noStrike">
                          <a:effectLst/>
                        </a:rPr>
                        <a:t>Support for public users</a:t>
                      </a:r>
                      <a:endParaRPr lang="en-US" sz="1200" b="0" i="0" u="none" strike="noStrike">
                        <a:solidFill>
                          <a:srgbClr val="000000"/>
                        </a:solidFill>
                        <a:effectLst/>
                        <a:latin typeface="Calibri" panose="020F0502020204030204" pitchFamily="34" charset="0"/>
                      </a:endParaRPr>
                    </a:p>
                  </a:txBody>
                  <a:tcPr marL="3074" marR="3074" marT="3074" marB="0"/>
                </a:tc>
                <a:tc>
                  <a:txBody>
                    <a:bodyPr/>
                    <a:lstStyle/>
                    <a:p>
                      <a:pPr algn="l" fontAlgn="t"/>
                      <a:r>
                        <a:rPr lang="en-US" sz="1200" u="none" strike="noStrike">
                          <a:effectLst/>
                        </a:rPr>
                        <a:t>Less Important</a:t>
                      </a:r>
                      <a:endParaRPr lang="en-US" sz="1200" b="0" i="0" u="none" strike="noStrike">
                        <a:solidFill>
                          <a:srgbClr val="000000"/>
                        </a:solidFill>
                        <a:effectLst/>
                        <a:latin typeface="Calibri" panose="020F0502020204030204" pitchFamily="34" charset="0"/>
                      </a:endParaRPr>
                    </a:p>
                  </a:txBody>
                  <a:tcPr marL="3074" marR="3074" marT="3074" marB="0"/>
                </a:tc>
                <a:tc>
                  <a:txBody>
                    <a:bodyPr/>
                    <a:lstStyle/>
                    <a:p>
                      <a:pPr algn="l" fontAlgn="t"/>
                      <a:r>
                        <a:rPr lang="en-US" sz="1200" u="none" strike="noStrike">
                          <a:effectLst/>
                        </a:rPr>
                        <a:t>Yes. Can be added as a customization.</a:t>
                      </a:r>
                      <a:endParaRPr lang="en-US" sz="1200" b="0" i="0" u="none" strike="noStrike">
                        <a:solidFill>
                          <a:srgbClr val="000000"/>
                        </a:solidFill>
                        <a:effectLst/>
                        <a:latin typeface="Calibri" panose="020F0502020204030204" pitchFamily="34" charset="0"/>
                      </a:endParaRPr>
                    </a:p>
                  </a:txBody>
                  <a:tcPr marL="3074" marR="3074" marT="3074" marB="0"/>
                </a:tc>
                <a:tc>
                  <a:txBody>
                    <a:bodyPr/>
                    <a:lstStyle/>
                    <a:p>
                      <a:pPr algn="l" fontAlgn="t"/>
                      <a:r>
                        <a:rPr lang="en-US" sz="1200" u="none" strike="noStrike">
                          <a:effectLst/>
                        </a:rPr>
                        <a:t>Yes. Through Cognito</a:t>
                      </a:r>
                      <a:endParaRPr lang="en-US" sz="1200" b="0" i="0" u="none" strike="noStrike">
                        <a:solidFill>
                          <a:srgbClr val="000000"/>
                        </a:solidFill>
                        <a:effectLst/>
                        <a:latin typeface="Calibri" panose="020F0502020204030204" pitchFamily="34" charset="0"/>
                      </a:endParaRPr>
                    </a:p>
                  </a:txBody>
                  <a:tcPr marL="3074" marR="3074" marT="3074" marB="0"/>
                </a:tc>
                <a:tc>
                  <a:txBody>
                    <a:bodyPr/>
                    <a:lstStyle/>
                    <a:p>
                      <a:pPr algn="l" fontAlgn="t"/>
                      <a:r>
                        <a:rPr lang="en-US" sz="1200" u="none" strike="noStrike">
                          <a:effectLst/>
                        </a:rPr>
                        <a:t>Yes. Through Cognito</a:t>
                      </a:r>
                      <a:endParaRPr lang="en-US" sz="1200" b="0" i="0" u="none" strike="noStrike">
                        <a:solidFill>
                          <a:srgbClr val="000000"/>
                        </a:solidFill>
                        <a:effectLst/>
                        <a:latin typeface="Calibri" panose="020F0502020204030204" pitchFamily="34" charset="0"/>
                      </a:endParaRPr>
                    </a:p>
                  </a:txBody>
                  <a:tcPr marL="3074" marR="3074" marT="3074" marB="0"/>
                </a:tc>
                <a:extLst>
                  <a:ext uri="{0D108BD9-81ED-4DB2-BD59-A6C34878D82A}">
                    <a16:rowId xmlns:a16="http://schemas.microsoft.com/office/drawing/2014/main" val="14201957"/>
                  </a:ext>
                </a:extLst>
              </a:tr>
              <a:tr h="353664">
                <a:tc>
                  <a:txBody>
                    <a:bodyPr/>
                    <a:lstStyle/>
                    <a:p>
                      <a:pPr algn="l" fontAlgn="t"/>
                      <a:r>
                        <a:rPr lang="en-US" sz="1200" u="none" strike="noStrike">
                          <a:effectLst/>
                        </a:rPr>
                        <a:t>Ability to embed Tableau</a:t>
                      </a:r>
                      <a:endParaRPr lang="en-US" sz="1200" b="0" i="0" u="none" strike="noStrike">
                        <a:solidFill>
                          <a:srgbClr val="000000"/>
                        </a:solidFill>
                        <a:effectLst/>
                        <a:latin typeface="Calibri" panose="020F0502020204030204" pitchFamily="34" charset="0"/>
                      </a:endParaRPr>
                    </a:p>
                  </a:txBody>
                  <a:tcPr marL="3074" marR="3074" marT="3074" marB="0"/>
                </a:tc>
                <a:tc>
                  <a:txBody>
                    <a:bodyPr/>
                    <a:lstStyle/>
                    <a:p>
                      <a:pPr algn="l" fontAlgn="t"/>
                      <a:r>
                        <a:rPr lang="en-US" sz="1200" u="none" strike="noStrike">
                          <a:effectLst/>
                        </a:rPr>
                        <a:t>Critical</a:t>
                      </a:r>
                      <a:endParaRPr lang="en-US" sz="1200" b="0" i="0" u="none" strike="noStrike">
                        <a:solidFill>
                          <a:srgbClr val="000000"/>
                        </a:solidFill>
                        <a:effectLst/>
                        <a:latin typeface="Calibri" panose="020F0502020204030204" pitchFamily="34" charset="0"/>
                      </a:endParaRPr>
                    </a:p>
                  </a:txBody>
                  <a:tcPr marL="3074" marR="3074" marT="3074" marB="0"/>
                </a:tc>
                <a:tc>
                  <a:txBody>
                    <a:bodyPr/>
                    <a:lstStyle/>
                    <a:p>
                      <a:pPr algn="l" fontAlgn="t"/>
                      <a:r>
                        <a:rPr lang="en-US" sz="1200" u="none" strike="noStrike">
                          <a:effectLst/>
                        </a:rPr>
                        <a:t>Yes. Using WebParts provided by Tableau</a:t>
                      </a:r>
                      <a:endParaRPr lang="en-US" sz="1200" b="0" i="0" u="none" strike="noStrike">
                        <a:solidFill>
                          <a:srgbClr val="000000"/>
                        </a:solidFill>
                        <a:effectLst/>
                        <a:latin typeface="Calibri" panose="020F0502020204030204" pitchFamily="34" charset="0"/>
                      </a:endParaRPr>
                    </a:p>
                  </a:txBody>
                  <a:tcPr marL="3074" marR="3074" marT="3074" marB="0"/>
                </a:tc>
                <a:tc>
                  <a:txBody>
                    <a:bodyPr/>
                    <a:lstStyle/>
                    <a:p>
                      <a:pPr algn="l" fontAlgn="t"/>
                      <a:r>
                        <a:rPr lang="en-US" sz="1200" u="none" strike="noStrike">
                          <a:effectLst/>
                        </a:rPr>
                        <a:t>Yes. Using iframes or JS.</a:t>
                      </a:r>
                      <a:endParaRPr lang="en-US" sz="1200" b="0" i="0" u="none" strike="noStrike">
                        <a:solidFill>
                          <a:srgbClr val="000000"/>
                        </a:solidFill>
                        <a:effectLst/>
                        <a:latin typeface="Calibri" panose="020F0502020204030204" pitchFamily="34" charset="0"/>
                      </a:endParaRPr>
                    </a:p>
                  </a:txBody>
                  <a:tcPr marL="3074" marR="3074" marT="3074" marB="0"/>
                </a:tc>
                <a:tc>
                  <a:txBody>
                    <a:bodyPr/>
                    <a:lstStyle/>
                    <a:p>
                      <a:pPr algn="l" fontAlgn="t"/>
                      <a:r>
                        <a:rPr lang="en-US" sz="1200" u="none" strike="noStrike">
                          <a:effectLst/>
                        </a:rPr>
                        <a:t>Yes. Using iframes or JS.</a:t>
                      </a:r>
                      <a:endParaRPr lang="en-US" sz="1200" b="0" i="0" u="none" strike="noStrike">
                        <a:solidFill>
                          <a:srgbClr val="000000"/>
                        </a:solidFill>
                        <a:effectLst/>
                        <a:latin typeface="Calibri" panose="020F0502020204030204" pitchFamily="34" charset="0"/>
                      </a:endParaRPr>
                    </a:p>
                  </a:txBody>
                  <a:tcPr marL="3074" marR="3074" marT="3074" marB="0"/>
                </a:tc>
                <a:extLst>
                  <a:ext uri="{0D108BD9-81ED-4DB2-BD59-A6C34878D82A}">
                    <a16:rowId xmlns:a16="http://schemas.microsoft.com/office/drawing/2014/main" val="1058518795"/>
                  </a:ext>
                </a:extLst>
              </a:tr>
              <a:tr h="353664">
                <a:tc>
                  <a:txBody>
                    <a:bodyPr/>
                    <a:lstStyle/>
                    <a:p>
                      <a:pPr algn="l" fontAlgn="t"/>
                      <a:r>
                        <a:rPr lang="en-US" sz="1200" u="none" strike="noStrike">
                          <a:effectLst/>
                        </a:rPr>
                        <a:t>Ability to embed SSRS and PowerBI</a:t>
                      </a:r>
                      <a:endParaRPr lang="en-US" sz="1200" b="0" i="0" u="none" strike="noStrike">
                        <a:solidFill>
                          <a:srgbClr val="000000"/>
                        </a:solidFill>
                        <a:effectLst/>
                        <a:latin typeface="Calibri" panose="020F0502020204030204" pitchFamily="34" charset="0"/>
                      </a:endParaRPr>
                    </a:p>
                  </a:txBody>
                  <a:tcPr marL="3074" marR="3074" marT="3074" marB="0"/>
                </a:tc>
                <a:tc>
                  <a:txBody>
                    <a:bodyPr/>
                    <a:lstStyle/>
                    <a:p>
                      <a:pPr algn="l" fontAlgn="t"/>
                      <a:r>
                        <a:rPr lang="en-US" sz="1200" u="none" strike="noStrike">
                          <a:effectLst/>
                        </a:rPr>
                        <a:t>Critical</a:t>
                      </a:r>
                      <a:endParaRPr lang="en-US" sz="1200" b="0" i="0" u="none" strike="noStrike">
                        <a:solidFill>
                          <a:srgbClr val="000000"/>
                        </a:solidFill>
                        <a:effectLst/>
                        <a:latin typeface="Calibri" panose="020F0502020204030204" pitchFamily="34" charset="0"/>
                      </a:endParaRPr>
                    </a:p>
                  </a:txBody>
                  <a:tcPr marL="3074" marR="3074" marT="3074" marB="0"/>
                </a:tc>
                <a:tc>
                  <a:txBody>
                    <a:bodyPr/>
                    <a:lstStyle/>
                    <a:p>
                      <a:pPr algn="l" fontAlgn="t"/>
                      <a:r>
                        <a:rPr lang="en-US" sz="1200" u="none" strike="noStrike">
                          <a:effectLst/>
                        </a:rPr>
                        <a:t>Yes. Using WebParts provided by Microsoft</a:t>
                      </a:r>
                      <a:endParaRPr lang="en-US" sz="1200" b="0" i="0" u="none" strike="noStrike">
                        <a:solidFill>
                          <a:srgbClr val="000000"/>
                        </a:solidFill>
                        <a:effectLst/>
                        <a:latin typeface="Calibri" panose="020F0502020204030204" pitchFamily="34" charset="0"/>
                      </a:endParaRPr>
                    </a:p>
                  </a:txBody>
                  <a:tcPr marL="3074" marR="3074" marT="3074" marB="0"/>
                </a:tc>
                <a:tc>
                  <a:txBody>
                    <a:bodyPr/>
                    <a:lstStyle/>
                    <a:p>
                      <a:pPr algn="l" fontAlgn="t"/>
                      <a:r>
                        <a:rPr lang="en-US" sz="1200" u="none" strike="noStrike">
                          <a:effectLst/>
                        </a:rPr>
                        <a:t>Yes. Using iframes or JS.</a:t>
                      </a:r>
                      <a:endParaRPr lang="en-US" sz="1200" b="0" i="0" u="none" strike="noStrike">
                        <a:solidFill>
                          <a:srgbClr val="000000"/>
                        </a:solidFill>
                        <a:effectLst/>
                        <a:latin typeface="Calibri" panose="020F0502020204030204" pitchFamily="34" charset="0"/>
                      </a:endParaRPr>
                    </a:p>
                  </a:txBody>
                  <a:tcPr marL="3074" marR="3074" marT="3074" marB="0"/>
                </a:tc>
                <a:tc>
                  <a:txBody>
                    <a:bodyPr/>
                    <a:lstStyle/>
                    <a:p>
                      <a:pPr algn="l" fontAlgn="t"/>
                      <a:r>
                        <a:rPr lang="en-US" sz="1200" u="none" strike="noStrike">
                          <a:effectLst/>
                        </a:rPr>
                        <a:t>Yes. Using iframes or JS.</a:t>
                      </a:r>
                      <a:endParaRPr lang="en-US" sz="1200" b="0" i="0" u="none" strike="noStrike">
                        <a:solidFill>
                          <a:srgbClr val="000000"/>
                        </a:solidFill>
                        <a:effectLst/>
                        <a:latin typeface="Calibri" panose="020F0502020204030204" pitchFamily="34" charset="0"/>
                      </a:endParaRPr>
                    </a:p>
                  </a:txBody>
                  <a:tcPr marL="3074" marR="3074" marT="3074" marB="0"/>
                </a:tc>
                <a:extLst>
                  <a:ext uri="{0D108BD9-81ED-4DB2-BD59-A6C34878D82A}">
                    <a16:rowId xmlns:a16="http://schemas.microsoft.com/office/drawing/2014/main" val="307574357"/>
                  </a:ext>
                </a:extLst>
              </a:tr>
              <a:tr h="353664">
                <a:tc>
                  <a:txBody>
                    <a:bodyPr/>
                    <a:lstStyle/>
                    <a:p>
                      <a:pPr algn="l" fontAlgn="t"/>
                      <a:r>
                        <a:rPr lang="en-US" sz="1200" u="none" strike="noStrike">
                          <a:effectLst/>
                        </a:rPr>
                        <a:t>Ability to embed Business Objects</a:t>
                      </a:r>
                      <a:endParaRPr lang="en-US" sz="1200" b="0" i="0" u="none" strike="noStrike">
                        <a:solidFill>
                          <a:srgbClr val="000000"/>
                        </a:solidFill>
                        <a:effectLst/>
                        <a:latin typeface="Calibri" panose="020F0502020204030204" pitchFamily="34" charset="0"/>
                      </a:endParaRPr>
                    </a:p>
                  </a:txBody>
                  <a:tcPr marL="3074" marR="3074" marT="3074" marB="0"/>
                </a:tc>
                <a:tc>
                  <a:txBody>
                    <a:bodyPr/>
                    <a:lstStyle/>
                    <a:p>
                      <a:pPr algn="l" fontAlgn="t"/>
                      <a:r>
                        <a:rPr lang="en-US" sz="1200" u="none" strike="noStrike">
                          <a:effectLst/>
                        </a:rPr>
                        <a:t>Critical</a:t>
                      </a:r>
                      <a:endParaRPr lang="en-US" sz="1200" b="0" i="0" u="none" strike="noStrike">
                        <a:solidFill>
                          <a:srgbClr val="000000"/>
                        </a:solidFill>
                        <a:effectLst/>
                        <a:latin typeface="Calibri" panose="020F0502020204030204" pitchFamily="34" charset="0"/>
                      </a:endParaRPr>
                    </a:p>
                  </a:txBody>
                  <a:tcPr marL="3074" marR="3074" marT="3074" marB="0"/>
                </a:tc>
                <a:tc>
                  <a:txBody>
                    <a:bodyPr/>
                    <a:lstStyle/>
                    <a:p>
                      <a:pPr algn="l" fontAlgn="t"/>
                      <a:r>
                        <a:rPr lang="en-US" sz="1200" u="none" strike="noStrike">
                          <a:effectLst/>
                        </a:rPr>
                        <a:t>Yes. Using WebParts provided by SAP or iframe.</a:t>
                      </a:r>
                      <a:endParaRPr lang="en-US" sz="1200" b="0" i="0" u="none" strike="noStrike">
                        <a:solidFill>
                          <a:srgbClr val="000000"/>
                        </a:solidFill>
                        <a:effectLst/>
                        <a:latin typeface="Calibri" panose="020F0502020204030204" pitchFamily="34" charset="0"/>
                      </a:endParaRPr>
                    </a:p>
                  </a:txBody>
                  <a:tcPr marL="3074" marR="3074" marT="3074" marB="0"/>
                </a:tc>
                <a:tc>
                  <a:txBody>
                    <a:bodyPr/>
                    <a:lstStyle/>
                    <a:p>
                      <a:pPr algn="l" fontAlgn="t"/>
                      <a:r>
                        <a:rPr lang="en-US" sz="1200" u="none" strike="noStrike">
                          <a:effectLst/>
                        </a:rPr>
                        <a:t>Yes. Using iframes.</a:t>
                      </a:r>
                      <a:endParaRPr lang="en-US" sz="1200" b="0" i="0" u="none" strike="noStrike">
                        <a:solidFill>
                          <a:srgbClr val="000000"/>
                        </a:solidFill>
                        <a:effectLst/>
                        <a:latin typeface="Calibri" panose="020F0502020204030204" pitchFamily="34" charset="0"/>
                      </a:endParaRPr>
                    </a:p>
                  </a:txBody>
                  <a:tcPr marL="3074" marR="3074" marT="3074" marB="0"/>
                </a:tc>
                <a:tc>
                  <a:txBody>
                    <a:bodyPr/>
                    <a:lstStyle/>
                    <a:p>
                      <a:pPr algn="l" fontAlgn="t"/>
                      <a:r>
                        <a:rPr lang="en-US" sz="1200" u="none" strike="noStrike">
                          <a:effectLst/>
                        </a:rPr>
                        <a:t>Yes. Using iframes.</a:t>
                      </a:r>
                      <a:endParaRPr lang="en-US" sz="1200" b="0" i="0" u="none" strike="noStrike">
                        <a:solidFill>
                          <a:srgbClr val="000000"/>
                        </a:solidFill>
                        <a:effectLst/>
                        <a:latin typeface="Calibri" panose="020F0502020204030204" pitchFamily="34" charset="0"/>
                      </a:endParaRPr>
                    </a:p>
                  </a:txBody>
                  <a:tcPr marL="3074" marR="3074" marT="3074" marB="0"/>
                </a:tc>
                <a:extLst>
                  <a:ext uri="{0D108BD9-81ED-4DB2-BD59-A6C34878D82A}">
                    <a16:rowId xmlns:a16="http://schemas.microsoft.com/office/drawing/2014/main" val="1955843471"/>
                  </a:ext>
                </a:extLst>
              </a:tr>
              <a:tr h="353664">
                <a:tc>
                  <a:txBody>
                    <a:bodyPr/>
                    <a:lstStyle/>
                    <a:p>
                      <a:pPr algn="l" fontAlgn="t"/>
                      <a:r>
                        <a:rPr lang="en-US" sz="1200" u="none" strike="noStrike">
                          <a:effectLst/>
                        </a:rPr>
                        <a:t>Ability to be embedded in other systems</a:t>
                      </a:r>
                      <a:endParaRPr lang="en-US" sz="1200" b="0" i="0" u="none" strike="noStrike">
                        <a:solidFill>
                          <a:srgbClr val="000000"/>
                        </a:solidFill>
                        <a:effectLst/>
                        <a:latin typeface="Calibri" panose="020F0502020204030204" pitchFamily="34" charset="0"/>
                      </a:endParaRPr>
                    </a:p>
                  </a:txBody>
                  <a:tcPr marL="3074" marR="3074" marT="3074" marB="0"/>
                </a:tc>
                <a:tc>
                  <a:txBody>
                    <a:bodyPr/>
                    <a:lstStyle/>
                    <a:p>
                      <a:pPr algn="l" fontAlgn="t"/>
                      <a:r>
                        <a:rPr lang="en-US" sz="1200" u="none" strike="noStrike">
                          <a:effectLst/>
                        </a:rPr>
                        <a:t>Less Important</a:t>
                      </a:r>
                      <a:endParaRPr lang="en-US" sz="1200" b="0" i="0" u="none" strike="noStrike">
                        <a:solidFill>
                          <a:srgbClr val="000000"/>
                        </a:solidFill>
                        <a:effectLst/>
                        <a:latin typeface="Calibri" panose="020F0502020204030204" pitchFamily="34" charset="0"/>
                      </a:endParaRPr>
                    </a:p>
                  </a:txBody>
                  <a:tcPr marL="3074" marR="3074" marT="3074" marB="0"/>
                </a:tc>
                <a:tc>
                  <a:txBody>
                    <a:bodyPr/>
                    <a:lstStyle/>
                    <a:p>
                      <a:pPr algn="l" fontAlgn="t"/>
                      <a:r>
                        <a:rPr lang="en-US" sz="1200" u="none" strike="noStrike">
                          <a:effectLst/>
                        </a:rPr>
                        <a:t>Dificult. Doesn’t play well being embedded. Must be customized.</a:t>
                      </a:r>
                      <a:endParaRPr lang="en-US" sz="1200" b="0" i="0" u="none" strike="noStrike">
                        <a:solidFill>
                          <a:srgbClr val="000000"/>
                        </a:solidFill>
                        <a:effectLst/>
                        <a:latin typeface="Calibri" panose="020F0502020204030204" pitchFamily="34" charset="0"/>
                      </a:endParaRPr>
                    </a:p>
                  </a:txBody>
                  <a:tcPr marL="3074" marR="3074" marT="3074" marB="0"/>
                </a:tc>
                <a:tc>
                  <a:txBody>
                    <a:bodyPr/>
                    <a:lstStyle/>
                    <a:p>
                      <a:pPr algn="l" fontAlgn="t"/>
                      <a:r>
                        <a:rPr lang="en-US" sz="1200" u="none" strike="noStrike">
                          <a:effectLst/>
                        </a:rPr>
                        <a:t>Easy</a:t>
                      </a:r>
                      <a:endParaRPr lang="en-US" sz="1200" b="0" i="0" u="none" strike="noStrike">
                        <a:solidFill>
                          <a:srgbClr val="000000"/>
                        </a:solidFill>
                        <a:effectLst/>
                        <a:latin typeface="Calibri" panose="020F0502020204030204" pitchFamily="34" charset="0"/>
                      </a:endParaRPr>
                    </a:p>
                  </a:txBody>
                  <a:tcPr marL="3074" marR="3074" marT="3074" marB="0"/>
                </a:tc>
                <a:tc>
                  <a:txBody>
                    <a:bodyPr/>
                    <a:lstStyle/>
                    <a:p>
                      <a:pPr algn="l" fontAlgn="t"/>
                      <a:r>
                        <a:rPr lang="en-US" sz="1200" u="none" strike="noStrike" dirty="0">
                          <a:effectLst/>
                        </a:rPr>
                        <a:t>Easy</a:t>
                      </a:r>
                      <a:endParaRPr lang="en-US" sz="1200" b="0" i="0" u="none" strike="noStrike" dirty="0">
                        <a:solidFill>
                          <a:srgbClr val="000000"/>
                        </a:solidFill>
                        <a:effectLst/>
                        <a:latin typeface="Calibri" panose="020F0502020204030204" pitchFamily="34" charset="0"/>
                      </a:endParaRPr>
                    </a:p>
                  </a:txBody>
                  <a:tcPr marL="3074" marR="3074" marT="3074" marB="0"/>
                </a:tc>
                <a:extLst>
                  <a:ext uri="{0D108BD9-81ED-4DB2-BD59-A6C34878D82A}">
                    <a16:rowId xmlns:a16="http://schemas.microsoft.com/office/drawing/2014/main" val="2030178315"/>
                  </a:ext>
                </a:extLst>
              </a:tr>
              <a:tr h="529022">
                <a:tc>
                  <a:txBody>
                    <a:bodyPr/>
                    <a:lstStyle/>
                    <a:p>
                      <a:pPr algn="l" fontAlgn="t"/>
                      <a:r>
                        <a:rPr lang="en-US" sz="1200" u="none" strike="noStrike" dirty="0">
                          <a:effectLst/>
                        </a:rPr>
                        <a:t>Ability to capture comments on same medium</a:t>
                      </a:r>
                      <a:endParaRPr lang="en-US" sz="1200" b="0" i="0" u="none" strike="noStrike" dirty="0">
                        <a:solidFill>
                          <a:srgbClr val="000000"/>
                        </a:solidFill>
                        <a:effectLst/>
                        <a:latin typeface="Calibri" panose="020F0502020204030204" pitchFamily="34" charset="0"/>
                      </a:endParaRPr>
                    </a:p>
                  </a:txBody>
                  <a:tcPr marL="3074" marR="3074" marT="3074" marB="0"/>
                </a:tc>
                <a:tc>
                  <a:txBody>
                    <a:bodyPr/>
                    <a:lstStyle/>
                    <a:p>
                      <a:pPr algn="l" fontAlgn="t"/>
                      <a:r>
                        <a:rPr lang="en-US" sz="1200" u="none" strike="noStrike">
                          <a:effectLst/>
                        </a:rPr>
                        <a:t>Important</a:t>
                      </a:r>
                      <a:endParaRPr lang="en-US" sz="1200" b="0" i="0" u="none" strike="noStrike">
                        <a:solidFill>
                          <a:srgbClr val="000000"/>
                        </a:solidFill>
                        <a:effectLst/>
                        <a:latin typeface="Calibri" panose="020F0502020204030204" pitchFamily="34" charset="0"/>
                      </a:endParaRPr>
                    </a:p>
                  </a:txBody>
                  <a:tcPr marL="3074" marR="3074" marT="3074" marB="0"/>
                </a:tc>
                <a:tc>
                  <a:txBody>
                    <a:bodyPr/>
                    <a:lstStyle/>
                    <a:p>
                      <a:pPr algn="l" fontAlgn="t"/>
                      <a:r>
                        <a:rPr lang="en-US" sz="1200" u="none" strike="noStrike">
                          <a:effectLst/>
                        </a:rPr>
                        <a:t>Yes. Using OOB webparts. Can be synched with external systems through custom code.</a:t>
                      </a:r>
                      <a:endParaRPr lang="en-US" sz="1200" b="0" i="0" u="none" strike="noStrike">
                        <a:solidFill>
                          <a:srgbClr val="000000"/>
                        </a:solidFill>
                        <a:effectLst/>
                        <a:latin typeface="Calibri" panose="020F0502020204030204" pitchFamily="34" charset="0"/>
                      </a:endParaRPr>
                    </a:p>
                  </a:txBody>
                  <a:tcPr marL="3074" marR="3074" marT="3074" marB="0"/>
                </a:tc>
                <a:tc>
                  <a:txBody>
                    <a:bodyPr/>
                    <a:lstStyle/>
                    <a:p>
                      <a:pPr algn="l" fontAlgn="t"/>
                      <a:r>
                        <a:rPr lang="en-US" sz="1200" u="none" strike="noStrike">
                          <a:effectLst/>
                        </a:rPr>
                        <a:t>Possible. Must be designed and coded.</a:t>
                      </a:r>
                      <a:endParaRPr lang="en-US" sz="1200" b="0" i="0" u="none" strike="noStrike">
                        <a:solidFill>
                          <a:srgbClr val="000000"/>
                        </a:solidFill>
                        <a:effectLst/>
                        <a:latin typeface="Calibri" panose="020F0502020204030204" pitchFamily="34" charset="0"/>
                      </a:endParaRPr>
                    </a:p>
                  </a:txBody>
                  <a:tcPr marL="3074" marR="3074" marT="3074" marB="0"/>
                </a:tc>
                <a:tc>
                  <a:txBody>
                    <a:bodyPr/>
                    <a:lstStyle/>
                    <a:p>
                      <a:pPr algn="l" fontAlgn="t"/>
                      <a:r>
                        <a:rPr lang="en-US" sz="1200" u="none" strike="noStrike">
                          <a:effectLst/>
                        </a:rPr>
                        <a:t>Possible. Must be designed and coded.</a:t>
                      </a:r>
                      <a:endParaRPr lang="en-US" sz="1200" b="0" i="0" u="none" strike="noStrike">
                        <a:solidFill>
                          <a:srgbClr val="000000"/>
                        </a:solidFill>
                        <a:effectLst/>
                        <a:latin typeface="Calibri" panose="020F0502020204030204" pitchFamily="34" charset="0"/>
                      </a:endParaRPr>
                    </a:p>
                  </a:txBody>
                  <a:tcPr marL="3074" marR="3074" marT="3074" marB="0"/>
                </a:tc>
                <a:extLst>
                  <a:ext uri="{0D108BD9-81ED-4DB2-BD59-A6C34878D82A}">
                    <a16:rowId xmlns:a16="http://schemas.microsoft.com/office/drawing/2014/main" val="3932823815"/>
                  </a:ext>
                </a:extLst>
              </a:tr>
              <a:tr h="529022">
                <a:tc>
                  <a:txBody>
                    <a:bodyPr/>
                    <a:lstStyle/>
                    <a:p>
                      <a:pPr algn="l" fontAlgn="t"/>
                      <a:r>
                        <a:rPr lang="en-US" sz="1200" u="none" strike="noStrike">
                          <a:effectLst/>
                        </a:rPr>
                        <a:t>Ability to communicate to embedded objects through an event mechanism</a:t>
                      </a:r>
                      <a:endParaRPr lang="en-US" sz="1200" b="0" i="0" u="none" strike="noStrike">
                        <a:solidFill>
                          <a:srgbClr val="000000"/>
                        </a:solidFill>
                        <a:effectLst/>
                        <a:latin typeface="Calibri" panose="020F0502020204030204" pitchFamily="34" charset="0"/>
                      </a:endParaRPr>
                    </a:p>
                  </a:txBody>
                  <a:tcPr marL="3074" marR="3074" marT="3074" marB="0"/>
                </a:tc>
                <a:tc>
                  <a:txBody>
                    <a:bodyPr/>
                    <a:lstStyle/>
                    <a:p>
                      <a:pPr algn="l" fontAlgn="t"/>
                      <a:r>
                        <a:rPr lang="en-US" sz="1200" u="none" strike="noStrike">
                          <a:effectLst/>
                        </a:rPr>
                        <a:t>Less Important</a:t>
                      </a:r>
                      <a:endParaRPr lang="en-US" sz="1200" b="0" i="0" u="none" strike="noStrike">
                        <a:solidFill>
                          <a:srgbClr val="000000"/>
                        </a:solidFill>
                        <a:effectLst/>
                        <a:latin typeface="Calibri" panose="020F0502020204030204" pitchFamily="34" charset="0"/>
                      </a:endParaRPr>
                    </a:p>
                  </a:txBody>
                  <a:tcPr marL="3074" marR="3074" marT="3074" marB="0"/>
                </a:tc>
                <a:tc>
                  <a:txBody>
                    <a:bodyPr/>
                    <a:lstStyle/>
                    <a:p>
                      <a:pPr algn="l" fontAlgn="t"/>
                      <a:r>
                        <a:rPr lang="en-US" sz="1200" u="none" strike="noStrike">
                          <a:effectLst/>
                        </a:rPr>
                        <a:t>OOB feature communicate between SSRS or PowerBI reports. Difficult for other reports.</a:t>
                      </a:r>
                      <a:endParaRPr lang="en-US" sz="1200" b="0" i="0" u="none" strike="noStrike">
                        <a:solidFill>
                          <a:srgbClr val="000000"/>
                        </a:solidFill>
                        <a:effectLst/>
                        <a:latin typeface="Calibri" panose="020F0502020204030204" pitchFamily="34" charset="0"/>
                      </a:endParaRPr>
                    </a:p>
                  </a:txBody>
                  <a:tcPr marL="3074" marR="3074" marT="3074" marB="0"/>
                </a:tc>
                <a:tc>
                  <a:txBody>
                    <a:bodyPr/>
                    <a:lstStyle/>
                    <a:p>
                      <a:pPr algn="l" fontAlgn="t"/>
                      <a:r>
                        <a:rPr lang="en-US" sz="1200" u="none" strike="noStrike">
                          <a:effectLst/>
                        </a:rPr>
                        <a:t>Possible. Must be designed and coded.</a:t>
                      </a:r>
                      <a:endParaRPr lang="en-US" sz="1200" b="0" i="0" u="none" strike="noStrike">
                        <a:solidFill>
                          <a:srgbClr val="000000"/>
                        </a:solidFill>
                        <a:effectLst/>
                        <a:latin typeface="Calibri" panose="020F0502020204030204" pitchFamily="34" charset="0"/>
                      </a:endParaRPr>
                    </a:p>
                  </a:txBody>
                  <a:tcPr marL="3074" marR="3074" marT="3074" marB="0"/>
                </a:tc>
                <a:tc>
                  <a:txBody>
                    <a:bodyPr/>
                    <a:lstStyle/>
                    <a:p>
                      <a:pPr algn="l" fontAlgn="t"/>
                      <a:r>
                        <a:rPr lang="en-US" sz="1200" u="none" strike="noStrike" dirty="0">
                          <a:effectLst/>
                        </a:rPr>
                        <a:t>Possible. Must be designed and coded.</a:t>
                      </a:r>
                      <a:endParaRPr lang="en-US" sz="1200" b="0" i="0" u="none" strike="noStrike" dirty="0">
                        <a:solidFill>
                          <a:srgbClr val="000000"/>
                        </a:solidFill>
                        <a:effectLst/>
                        <a:latin typeface="Calibri" panose="020F0502020204030204" pitchFamily="34" charset="0"/>
                      </a:endParaRPr>
                    </a:p>
                  </a:txBody>
                  <a:tcPr marL="3074" marR="3074" marT="3074" marB="0"/>
                </a:tc>
                <a:extLst>
                  <a:ext uri="{0D108BD9-81ED-4DB2-BD59-A6C34878D82A}">
                    <a16:rowId xmlns:a16="http://schemas.microsoft.com/office/drawing/2014/main" val="2159375264"/>
                  </a:ext>
                </a:extLst>
              </a:tr>
            </a:tbl>
          </a:graphicData>
        </a:graphic>
      </p:graphicFrame>
    </p:spTree>
    <p:extLst>
      <p:ext uri="{BB962C8B-B14F-4D97-AF65-F5344CB8AC3E}">
        <p14:creationId xmlns:p14="http://schemas.microsoft.com/office/powerpoint/2010/main" val="26484334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0F08E7-72C5-5343-98FD-18330186125D}"/>
              </a:ext>
            </a:extLst>
          </p:cNvPr>
          <p:cNvSpPr>
            <a:spLocks noGrp="1"/>
          </p:cNvSpPr>
          <p:nvPr>
            <p:ph type="title"/>
          </p:nvPr>
        </p:nvSpPr>
        <p:spPr>
          <a:xfrm>
            <a:off x="838200" y="365125"/>
            <a:ext cx="10515600" cy="556959"/>
          </a:xfrm>
        </p:spPr>
        <p:txBody>
          <a:bodyPr>
            <a:normAutofit fontScale="90000"/>
          </a:bodyPr>
          <a:lstStyle/>
          <a:p>
            <a:r>
              <a:rPr lang="en-US" dirty="0"/>
              <a:t>Detailed Evaluation Matrix</a:t>
            </a:r>
          </a:p>
        </p:txBody>
      </p:sp>
      <p:graphicFrame>
        <p:nvGraphicFramePr>
          <p:cNvPr id="4" name="Table 3">
            <a:extLst>
              <a:ext uri="{FF2B5EF4-FFF2-40B4-BE49-F238E27FC236}">
                <a16:creationId xmlns:a16="http://schemas.microsoft.com/office/drawing/2014/main" id="{2E87C0C7-3626-604F-9F01-44E615F28E8C}"/>
              </a:ext>
            </a:extLst>
          </p:cNvPr>
          <p:cNvGraphicFramePr>
            <a:graphicFrameLocks noGrp="1"/>
          </p:cNvGraphicFramePr>
          <p:nvPr>
            <p:extLst>
              <p:ext uri="{D42A27DB-BD31-4B8C-83A1-F6EECF244321}">
                <p14:modId xmlns:p14="http://schemas.microsoft.com/office/powerpoint/2010/main" val="2358401456"/>
              </p:ext>
            </p:extLst>
          </p:nvPr>
        </p:nvGraphicFramePr>
        <p:xfrm>
          <a:off x="907009" y="922083"/>
          <a:ext cx="9543277" cy="5253566"/>
        </p:xfrm>
        <a:graphic>
          <a:graphicData uri="http://schemas.openxmlformats.org/drawingml/2006/table">
            <a:tbl>
              <a:tblPr firstRow="1" firstCol="1">
                <a:tableStyleId>{5C22544A-7EE6-4342-B048-85BDC9FD1C3A}</a:tableStyleId>
              </a:tblPr>
              <a:tblGrid>
                <a:gridCol w="2453027">
                  <a:extLst>
                    <a:ext uri="{9D8B030D-6E8A-4147-A177-3AD203B41FA5}">
                      <a16:colId xmlns:a16="http://schemas.microsoft.com/office/drawing/2014/main" val="563641483"/>
                    </a:ext>
                  </a:extLst>
                </a:gridCol>
                <a:gridCol w="1517605">
                  <a:extLst>
                    <a:ext uri="{9D8B030D-6E8A-4147-A177-3AD203B41FA5}">
                      <a16:colId xmlns:a16="http://schemas.microsoft.com/office/drawing/2014/main" val="793332470"/>
                    </a:ext>
                  </a:extLst>
                </a:gridCol>
                <a:gridCol w="2183986">
                  <a:extLst>
                    <a:ext uri="{9D8B030D-6E8A-4147-A177-3AD203B41FA5}">
                      <a16:colId xmlns:a16="http://schemas.microsoft.com/office/drawing/2014/main" val="149593554"/>
                    </a:ext>
                  </a:extLst>
                </a:gridCol>
                <a:gridCol w="1759644">
                  <a:extLst>
                    <a:ext uri="{9D8B030D-6E8A-4147-A177-3AD203B41FA5}">
                      <a16:colId xmlns:a16="http://schemas.microsoft.com/office/drawing/2014/main" val="1412602410"/>
                    </a:ext>
                  </a:extLst>
                </a:gridCol>
                <a:gridCol w="1629015">
                  <a:extLst>
                    <a:ext uri="{9D8B030D-6E8A-4147-A177-3AD203B41FA5}">
                      <a16:colId xmlns:a16="http://schemas.microsoft.com/office/drawing/2014/main" val="1799956266"/>
                    </a:ext>
                  </a:extLst>
                </a:gridCol>
              </a:tblGrid>
              <a:tr h="278918">
                <a:tc>
                  <a:txBody>
                    <a:bodyPr/>
                    <a:lstStyle/>
                    <a:p>
                      <a:pPr algn="l" fontAlgn="b"/>
                      <a:r>
                        <a:rPr lang="en-US" sz="1200" u="none" strike="noStrike" dirty="0">
                          <a:effectLst/>
                        </a:rPr>
                        <a:t>Criteria</a:t>
                      </a:r>
                      <a:endParaRPr lang="en-US" sz="1200" b="1" i="0" u="none" strike="noStrike" dirty="0">
                        <a:solidFill>
                          <a:srgbClr val="FFFFFF"/>
                        </a:solidFill>
                        <a:effectLst/>
                        <a:latin typeface="Calibri" panose="020F0502020204030204" pitchFamily="34" charset="0"/>
                      </a:endParaRPr>
                    </a:p>
                  </a:txBody>
                  <a:tcPr marL="3074" marR="3074" marT="3074" marB="0" anchor="b"/>
                </a:tc>
                <a:tc>
                  <a:txBody>
                    <a:bodyPr/>
                    <a:lstStyle/>
                    <a:p>
                      <a:pPr algn="l" fontAlgn="b"/>
                      <a:r>
                        <a:rPr lang="en-US" sz="1200" u="none" strike="noStrike" dirty="0">
                          <a:effectLst/>
                        </a:rPr>
                        <a:t>Importance</a:t>
                      </a:r>
                      <a:endParaRPr lang="en-US" sz="1200" b="1" i="0" u="none" strike="noStrike" dirty="0">
                        <a:solidFill>
                          <a:srgbClr val="FFFFFF"/>
                        </a:solidFill>
                        <a:effectLst/>
                        <a:latin typeface="Calibri" panose="020F0502020204030204" pitchFamily="34" charset="0"/>
                      </a:endParaRPr>
                    </a:p>
                  </a:txBody>
                  <a:tcPr marL="3074" marR="3074" marT="3074" marB="0" anchor="b"/>
                </a:tc>
                <a:tc>
                  <a:txBody>
                    <a:bodyPr/>
                    <a:lstStyle/>
                    <a:p>
                      <a:pPr algn="l" fontAlgn="b"/>
                      <a:r>
                        <a:rPr lang="en-US" sz="1200" u="none" strike="noStrike" dirty="0">
                          <a:effectLst/>
                        </a:rPr>
                        <a:t>SharePoint 2019</a:t>
                      </a:r>
                      <a:endParaRPr lang="en-US" sz="1200" b="1" i="0" u="none" strike="noStrike" dirty="0">
                        <a:solidFill>
                          <a:srgbClr val="FFFFFF"/>
                        </a:solidFill>
                        <a:effectLst/>
                        <a:latin typeface="Calibri" panose="020F0502020204030204" pitchFamily="34" charset="0"/>
                      </a:endParaRPr>
                    </a:p>
                  </a:txBody>
                  <a:tcPr marL="3074" marR="3074" marT="3074" marB="0" anchor="b"/>
                </a:tc>
                <a:tc>
                  <a:txBody>
                    <a:bodyPr/>
                    <a:lstStyle/>
                    <a:p>
                      <a:pPr algn="l" fontAlgn="b"/>
                      <a:r>
                        <a:rPr lang="en-US" sz="1200" u="none" strike="noStrike" dirty="0" err="1">
                          <a:effectLst/>
                        </a:rPr>
                        <a:t>Plot.ly</a:t>
                      </a:r>
                      <a:r>
                        <a:rPr lang="en-US" sz="1200" u="none" strike="noStrike" dirty="0">
                          <a:effectLst/>
                        </a:rPr>
                        <a:t> Dash Framework</a:t>
                      </a:r>
                      <a:endParaRPr lang="en-US" sz="1200" b="1" i="0" u="none" strike="noStrike" dirty="0">
                        <a:solidFill>
                          <a:srgbClr val="FFFFFF"/>
                        </a:solidFill>
                        <a:effectLst/>
                        <a:latin typeface="Calibri" panose="020F0502020204030204" pitchFamily="34" charset="0"/>
                      </a:endParaRPr>
                    </a:p>
                  </a:txBody>
                  <a:tcPr marL="3074" marR="3074" marT="3074" marB="0" anchor="b"/>
                </a:tc>
                <a:tc>
                  <a:txBody>
                    <a:bodyPr/>
                    <a:lstStyle/>
                    <a:p>
                      <a:pPr algn="l" fontAlgn="b"/>
                      <a:r>
                        <a:rPr lang="en-US" sz="1200" u="none" strike="noStrike" dirty="0">
                          <a:effectLst/>
                        </a:rPr>
                        <a:t>R Shiny Apps Framework</a:t>
                      </a:r>
                      <a:endParaRPr lang="en-US" sz="1200" b="1" i="0" u="none" strike="noStrike" dirty="0">
                        <a:solidFill>
                          <a:srgbClr val="FFFFFF"/>
                        </a:solidFill>
                        <a:effectLst/>
                        <a:latin typeface="Calibri" panose="020F0502020204030204" pitchFamily="34" charset="0"/>
                      </a:endParaRPr>
                    </a:p>
                  </a:txBody>
                  <a:tcPr marL="3074" marR="3074" marT="3074" marB="0" anchor="b"/>
                </a:tc>
                <a:extLst>
                  <a:ext uri="{0D108BD9-81ED-4DB2-BD59-A6C34878D82A}">
                    <a16:rowId xmlns:a16="http://schemas.microsoft.com/office/drawing/2014/main" val="2335414325"/>
                  </a:ext>
                </a:extLst>
              </a:tr>
              <a:tr h="278918">
                <a:tc>
                  <a:txBody>
                    <a:bodyPr/>
                    <a:lstStyle/>
                    <a:p>
                      <a:pPr algn="l" fontAlgn="t"/>
                      <a:r>
                        <a:rPr lang="en-US" sz="1200" u="none" strike="noStrike">
                          <a:effectLst/>
                        </a:rPr>
                        <a:t>Sensitive tokens and authentication code exposure</a:t>
                      </a:r>
                      <a:endParaRPr lang="en-US" sz="1200" b="0" i="0" u="none" strike="noStrike">
                        <a:solidFill>
                          <a:srgbClr val="000000"/>
                        </a:solidFill>
                        <a:effectLst/>
                        <a:latin typeface="Calibri" panose="020F0502020204030204" pitchFamily="34" charset="0"/>
                      </a:endParaRPr>
                    </a:p>
                  </a:txBody>
                  <a:tcPr marL="3074" marR="3074" marT="3074" marB="0"/>
                </a:tc>
                <a:tc>
                  <a:txBody>
                    <a:bodyPr/>
                    <a:lstStyle/>
                    <a:p>
                      <a:pPr algn="l" fontAlgn="t"/>
                      <a:r>
                        <a:rPr lang="en-US" sz="1200" u="none" strike="noStrike">
                          <a:effectLst/>
                        </a:rPr>
                        <a:t>Critical</a:t>
                      </a:r>
                      <a:endParaRPr lang="en-US" sz="1200" b="0" i="0" u="none" strike="noStrike">
                        <a:solidFill>
                          <a:srgbClr val="000000"/>
                        </a:solidFill>
                        <a:effectLst/>
                        <a:latin typeface="Calibri" panose="020F0502020204030204" pitchFamily="34" charset="0"/>
                      </a:endParaRPr>
                    </a:p>
                  </a:txBody>
                  <a:tcPr marL="3074" marR="3074" marT="3074" marB="0"/>
                </a:tc>
                <a:tc>
                  <a:txBody>
                    <a:bodyPr/>
                    <a:lstStyle/>
                    <a:p>
                      <a:pPr algn="l" fontAlgn="t"/>
                      <a:r>
                        <a:rPr lang="en-US" sz="1200" u="none" strike="noStrike">
                          <a:effectLst/>
                        </a:rPr>
                        <a:t>Safe</a:t>
                      </a:r>
                      <a:endParaRPr lang="en-US" sz="1200" b="0" i="0" u="none" strike="noStrike">
                        <a:solidFill>
                          <a:srgbClr val="000000"/>
                        </a:solidFill>
                        <a:effectLst/>
                        <a:latin typeface="Calibri" panose="020F0502020204030204" pitchFamily="34" charset="0"/>
                      </a:endParaRPr>
                    </a:p>
                  </a:txBody>
                  <a:tcPr marL="3074" marR="3074" marT="3074" marB="0"/>
                </a:tc>
                <a:tc>
                  <a:txBody>
                    <a:bodyPr/>
                    <a:lstStyle/>
                    <a:p>
                      <a:pPr algn="l" fontAlgn="t"/>
                      <a:r>
                        <a:rPr lang="en-US" sz="1200" u="none" strike="noStrike">
                          <a:effectLst/>
                        </a:rPr>
                        <a:t>Safe</a:t>
                      </a:r>
                      <a:endParaRPr lang="en-US" sz="1200" b="0" i="0" u="none" strike="noStrike">
                        <a:solidFill>
                          <a:srgbClr val="000000"/>
                        </a:solidFill>
                        <a:effectLst/>
                        <a:latin typeface="Calibri" panose="020F0502020204030204" pitchFamily="34" charset="0"/>
                      </a:endParaRPr>
                    </a:p>
                  </a:txBody>
                  <a:tcPr marL="3074" marR="3074" marT="3074" marB="0"/>
                </a:tc>
                <a:tc>
                  <a:txBody>
                    <a:bodyPr/>
                    <a:lstStyle/>
                    <a:p>
                      <a:pPr algn="l" fontAlgn="t"/>
                      <a:r>
                        <a:rPr lang="en-US" sz="1200" u="none" strike="noStrike" dirty="0">
                          <a:effectLst/>
                        </a:rPr>
                        <a:t>Safe</a:t>
                      </a:r>
                      <a:endParaRPr lang="en-US" sz="1200" b="0" i="0" u="none" strike="noStrike" dirty="0">
                        <a:solidFill>
                          <a:srgbClr val="000000"/>
                        </a:solidFill>
                        <a:effectLst/>
                        <a:latin typeface="Calibri" panose="020F0502020204030204" pitchFamily="34" charset="0"/>
                      </a:endParaRPr>
                    </a:p>
                  </a:txBody>
                  <a:tcPr marL="3074" marR="3074" marT="3074" marB="0"/>
                </a:tc>
                <a:extLst>
                  <a:ext uri="{0D108BD9-81ED-4DB2-BD59-A6C34878D82A}">
                    <a16:rowId xmlns:a16="http://schemas.microsoft.com/office/drawing/2014/main" val="819659262"/>
                  </a:ext>
                </a:extLst>
              </a:tr>
              <a:tr h="278918">
                <a:tc>
                  <a:txBody>
                    <a:bodyPr/>
                    <a:lstStyle/>
                    <a:p>
                      <a:pPr algn="l" fontAlgn="t"/>
                      <a:r>
                        <a:rPr lang="en-US" sz="1200" u="none" strike="noStrike">
                          <a:effectLst/>
                        </a:rPr>
                        <a:t>Support for auto-refresh</a:t>
                      </a:r>
                      <a:endParaRPr lang="en-US" sz="1200" b="0" i="0" u="none" strike="noStrike">
                        <a:solidFill>
                          <a:srgbClr val="000000"/>
                        </a:solidFill>
                        <a:effectLst/>
                        <a:latin typeface="Calibri" panose="020F0502020204030204" pitchFamily="34" charset="0"/>
                      </a:endParaRPr>
                    </a:p>
                  </a:txBody>
                  <a:tcPr marL="3074" marR="3074" marT="3074" marB="0"/>
                </a:tc>
                <a:tc>
                  <a:txBody>
                    <a:bodyPr/>
                    <a:lstStyle/>
                    <a:p>
                      <a:pPr algn="l" fontAlgn="t"/>
                      <a:r>
                        <a:rPr lang="en-US" sz="1200" u="none" strike="noStrike">
                          <a:effectLst/>
                        </a:rPr>
                        <a:t>Less Important</a:t>
                      </a:r>
                      <a:endParaRPr lang="en-US" sz="1200" b="0" i="0" u="none" strike="noStrike">
                        <a:solidFill>
                          <a:srgbClr val="000000"/>
                        </a:solidFill>
                        <a:effectLst/>
                        <a:latin typeface="Calibri" panose="020F0502020204030204" pitchFamily="34" charset="0"/>
                      </a:endParaRPr>
                    </a:p>
                  </a:txBody>
                  <a:tcPr marL="3074" marR="3074" marT="3074" marB="0"/>
                </a:tc>
                <a:tc>
                  <a:txBody>
                    <a:bodyPr/>
                    <a:lstStyle/>
                    <a:p>
                      <a:pPr algn="l" fontAlgn="t"/>
                      <a:r>
                        <a:rPr lang="en-US" sz="1200" u="none" strike="noStrike">
                          <a:effectLst/>
                        </a:rPr>
                        <a:t>Yes. Would need a special webpart.</a:t>
                      </a:r>
                      <a:endParaRPr lang="en-US" sz="1200" b="0" i="0" u="none" strike="noStrike">
                        <a:solidFill>
                          <a:srgbClr val="000000"/>
                        </a:solidFill>
                        <a:effectLst/>
                        <a:latin typeface="Calibri" panose="020F0502020204030204" pitchFamily="34" charset="0"/>
                      </a:endParaRPr>
                    </a:p>
                  </a:txBody>
                  <a:tcPr marL="3074" marR="3074" marT="3074" marB="0"/>
                </a:tc>
                <a:tc>
                  <a:txBody>
                    <a:bodyPr/>
                    <a:lstStyle/>
                    <a:p>
                      <a:pPr algn="l" fontAlgn="t"/>
                      <a:r>
                        <a:rPr lang="en-US" sz="1200" u="none" strike="noStrike">
                          <a:effectLst/>
                        </a:rPr>
                        <a:t>Yes. Needs to be coded.</a:t>
                      </a:r>
                      <a:endParaRPr lang="en-US" sz="1200" b="0" i="0" u="none" strike="noStrike">
                        <a:solidFill>
                          <a:srgbClr val="000000"/>
                        </a:solidFill>
                        <a:effectLst/>
                        <a:latin typeface="Calibri" panose="020F0502020204030204" pitchFamily="34" charset="0"/>
                      </a:endParaRPr>
                    </a:p>
                  </a:txBody>
                  <a:tcPr marL="3074" marR="3074" marT="3074" marB="0"/>
                </a:tc>
                <a:tc>
                  <a:txBody>
                    <a:bodyPr/>
                    <a:lstStyle/>
                    <a:p>
                      <a:pPr algn="l" fontAlgn="t"/>
                      <a:r>
                        <a:rPr lang="en-US" sz="1200" u="none" strike="noStrike">
                          <a:effectLst/>
                        </a:rPr>
                        <a:t>Yes. Needs to be coded.</a:t>
                      </a:r>
                      <a:endParaRPr lang="en-US" sz="1200" b="0" i="0" u="none" strike="noStrike">
                        <a:solidFill>
                          <a:srgbClr val="000000"/>
                        </a:solidFill>
                        <a:effectLst/>
                        <a:latin typeface="Calibri" panose="020F0502020204030204" pitchFamily="34" charset="0"/>
                      </a:endParaRPr>
                    </a:p>
                  </a:txBody>
                  <a:tcPr marL="3074" marR="3074" marT="3074" marB="0"/>
                </a:tc>
                <a:extLst>
                  <a:ext uri="{0D108BD9-81ED-4DB2-BD59-A6C34878D82A}">
                    <a16:rowId xmlns:a16="http://schemas.microsoft.com/office/drawing/2014/main" val="3996924855"/>
                  </a:ext>
                </a:extLst>
              </a:tr>
              <a:tr h="278918">
                <a:tc>
                  <a:txBody>
                    <a:bodyPr/>
                    <a:lstStyle/>
                    <a:p>
                      <a:pPr algn="l" fontAlgn="t"/>
                      <a:r>
                        <a:rPr lang="en-US" sz="1200" u="none" strike="noStrike">
                          <a:effectLst/>
                        </a:rPr>
                        <a:t>Support for branding</a:t>
                      </a:r>
                      <a:endParaRPr lang="en-US" sz="1200" b="0" i="0" u="none" strike="noStrike">
                        <a:solidFill>
                          <a:srgbClr val="000000"/>
                        </a:solidFill>
                        <a:effectLst/>
                        <a:latin typeface="Calibri" panose="020F0502020204030204" pitchFamily="34" charset="0"/>
                      </a:endParaRPr>
                    </a:p>
                  </a:txBody>
                  <a:tcPr marL="3074" marR="3074" marT="3074" marB="0"/>
                </a:tc>
                <a:tc>
                  <a:txBody>
                    <a:bodyPr/>
                    <a:lstStyle/>
                    <a:p>
                      <a:pPr algn="l" fontAlgn="t"/>
                      <a:r>
                        <a:rPr lang="en-US" sz="1200" u="none" strike="noStrike">
                          <a:effectLst/>
                        </a:rPr>
                        <a:t>Important</a:t>
                      </a:r>
                      <a:endParaRPr lang="en-US" sz="1200" b="0" i="0" u="none" strike="noStrike">
                        <a:solidFill>
                          <a:srgbClr val="000000"/>
                        </a:solidFill>
                        <a:effectLst/>
                        <a:latin typeface="Calibri" panose="020F0502020204030204" pitchFamily="34" charset="0"/>
                      </a:endParaRPr>
                    </a:p>
                  </a:txBody>
                  <a:tcPr marL="3074" marR="3074" marT="3074" marB="0"/>
                </a:tc>
                <a:tc>
                  <a:txBody>
                    <a:bodyPr/>
                    <a:lstStyle/>
                    <a:p>
                      <a:pPr algn="l" fontAlgn="t"/>
                      <a:r>
                        <a:rPr lang="en-US" sz="1200" u="none" strike="noStrike">
                          <a:effectLst/>
                        </a:rPr>
                        <a:t>Can be branded using templates. </a:t>
                      </a:r>
                      <a:endParaRPr lang="en-US" sz="1200" b="0" i="0" u="none" strike="noStrike">
                        <a:solidFill>
                          <a:srgbClr val="000000"/>
                        </a:solidFill>
                        <a:effectLst/>
                        <a:latin typeface="Calibri" panose="020F0502020204030204" pitchFamily="34" charset="0"/>
                      </a:endParaRPr>
                    </a:p>
                  </a:txBody>
                  <a:tcPr marL="3074" marR="3074" marT="3074" marB="0"/>
                </a:tc>
                <a:tc>
                  <a:txBody>
                    <a:bodyPr/>
                    <a:lstStyle/>
                    <a:p>
                      <a:pPr algn="l" fontAlgn="t"/>
                      <a:r>
                        <a:rPr lang="en-US" sz="1200" u="none" strike="noStrike">
                          <a:effectLst/>
                        </a:rPr>
                        <a:t>Can be branded using templates.</a:t>
                      </a:r>
                      <a:endParaRPr lang="en-US" sz="1200" b="0" i="0" u="none" strike="noStrike">
                        <a:solidFill>
                          <a:srgbClr val="000000"/>
                        </a:solidFill>
                        <a:effectLst/>
                        <a:latin typeface="Calibri" panose="020F0502020204030204" pitchFamily="34" charset="0"/>
                      </a:endParaRPr>
                    </a:p>
                  </a:txBody>
                  <a:tcPr marL="3074" marR="3074" marT="3074" marB="0"/>
                </a:tc>
                <a:tc>
                  <a:txBody>
                    <a:bodyPr/>
                    <a:lstStyle/>
                    <a:p>
                      <a:pPr algn="l" fontAlgn="t"/>
                      <a:r>
                        <a:rPr lang="en-US" sz="1200" u="none" strike="noStrike">
                          <a:effectLst/>
                        </a:rPr>
                        <a:t>Can be branded using templates.</a:t>
                      </a:r>
                      <a:endParaRPr lang="en-US" sz="1200" b="0" i="0" u="none" strike="noStrike">
                        <a:solidFill>
                          <a:srgbClr val="000000"/>
                        </a:solidFill>
                        <a:effectLst/>
                        <a:latin typeface="Calibri" panose="020F0502020204030204" pitchFamily="34" charset="0"/>
                      </a:endParaRPr>
                    </a:p>
                  </a:txBody>
                  <a:tcPr marL="3074" marR="3074" marT="3074" marB="0"/>
                </a:tc>
                <a:extLst>
                  <a:ext uri="{0D108BD9-81ED-4DB2-BD59-A6C34878D82A}">
                    <a16:rowId xmlns:a16="http://schemas.microsoft.com/office/drawing/2014/main" val="2553364125"/>
                  </a:ext>
                </a:extLst>
              </a:tr>
              <a:tr h="278918">
                <a:tc>
                  <a:txBody>
                    <a:bodyPr/>
                    <a:lstStyle/>
                    <a:p>
                      <a:pPr algn="l" fontAlgn="t"/>
                      <a:r>
                        <a:rPr lang="en-US" sz="1200" u="none" strike="noStrike">
                          <a:effectLst/>
                        </a:rPr>
                        <a:t>Initial learning curve, training required for Developer User</a:t>
                      </a:r>
                      <a:endParaRPr lang="en-US" sz="1200" b="0" i="0" u="none" strike="noStrike">
                        <a:solidFill>
                          <a:srgbClr val="000000"/>
                        </a:solidFill>
                        <a:effectLst/>
                        <a:latin typeface="Calibri" panose="020F0502020204030204" pitchFamily="34" charset="0"/>
                      </a:endParaRPr>
                    </a:p>
                  </a:txBody>
                  <a:tcPr marL="3074" marR="3074" marT="3074" marB="0"/>
                </a:tc>
                <a:tc>
                  <a:txBody>
                    <a:bodyPr/>
                    <a:lstStyle/>
                    <a:p>
                      <a:pPr algn="l" fontAlgn="t"/>
                      <a:r>
                        <a:rPr lang="en-US" sz="1200" u="none" strike="noStrike">
                          <a:effectLst/>
                        </a:rPr>
                        <a:t>Important</a:t>
                      </a:r>
                      <a:endParaRPr lang="en-US" sz="1200" b="0" i="0" u="none" strike="noStrike">
                        <a:solidFill>
                          <a:srgbClr val="000000"/>
                        </a:solidFill>
                        <a:effectLst/>
                        <a:latin typeface="Calibri" panose="020F0502020204030204" pitchFamily="34" charset="0"/>
                      </a:endParaRPr>
                    </a:p>
                  </a:txBody>
                  <a:tcPr marL="3074" marR="3074" marT="3074" marB="0"/>
                </a:tc>
                <a:tc>
                  <a:txBody>
                    <a:bodyPr/>
                    <a:lstStyle/>
                    <a:p>
                      <a:pPr algn="l" fontAlgn="t"/>
                      <a:r>
                        <a:rPr lang="en-US" sz="1200" u="none" strike="noStrike">
                          <a:effectLst/>
                        </a:rPr>
                        <a:t>No development required.</a:t>
                      </a:r>
                      <a:endParaRPr lang="en-US" sz="1200" b="0" i="0" u="none" strike="noStrike">
                        <a:solidFill>
                          <a:srgbClr val="000000"/>
                        </a:solidFill>
                        <a:effectLst/>
                        <a:latin typeface="Calibri" panose="020F0502020204030204" pitchFamily="34" charset="0"/>
                      </a:endParaRPr>
                    </a:p>
                  </a:txBody>
                  <a:tcPr marL="3074" marR="3074" marT="3074" marB="0"/>
                </a:tc>
                <a:tc>
                  <a:txBody>
                    <a:bodyPr/>
                    <a:lstStyle/>
                    <a:p>
                      <a:pPr algn="l" fontAlgn="t"/>
                      <a:r>
                        <a:rPr lang="en-US" sz="1200" u="none" strike="noStrike">
                          <a:effectLst/>
                        </a:rPr>
                        <a:t>Relatively high skills required for: Plot.ly Dash, Python, React</a:t>
                      </a:r>
                      <a:endParaRPr lang="en-US" sz="1200" b="0" i="0" u="none" strike="noStrike">
                        <a:solidFill>
                          <a:srgbClr val="000000"/>
                        </a:solidFill>
                        <a:effectLst/>
                        <a:latin typeface="Calibri" panose="020F0502020204030204" pitchFamily="34" charset="0"/>
                      </a:endParaRPr>
                    </a:p>
                  </a:txBody>
                  <a:tcPr marL="3074" marR="3074" marT="3074" marB="0"/>
                </a:tc>
                <a:tc>
                  <a:txBody>
                    <a:bodyPr/>
                    <a:lstStyle/>
                    <a:p>
                      <a:pPr algn="l" fontAlgn="t"/>
                      <a:r>
                        <a:rPr lang="en-US" sz="1200" u="none" strike="noStrike">
                          <a:effectLst/>
                        </a:rPr>
                        <a:t>Relativelly high skills required for: R Shiny, JavaScript</a:t>
                      </a:r>
                      <a:endParaRPr lang="en-US" sz="1200" b="0" i="0" u="none" strike="noStrike">
                        <a:solidFill>
                          <a:srgbClr val="000000"/>
                        </a:solidFill>
                        <a:effectLst/>
                        <a:latin typeface="Calibri" panose="020F0502020204030204" pitchFamily="34" charset="0"/>
                      </a:endParaRPr>
                    </a:p>
                  </a:txBody>
                  <a:tcPr marL="3074" marR="3074" marT="3074" marB="0"/>
                </a:tc>
                <a:extLst>
                  <a:ext uri="{0D108BD9-81ED-4DB2-BD59-A6C34878D82A}">
                    <a16:rowId xmlns:a16="http://schemas.microsoft.com/office/drawing/2014/main" val="2914775563"/>
                  </a:ext>
                </a:extLst>
              </a:tr>
              <a:tr h="418378">
                <a:tc>
                  <a:txBody>
                    <a:bodyPr/>
                    <a:lstStyle/>
                    <a:p>
                      <a:pPr algn="l" fontAlgn="t"/>
                      <a:r>
                        <a:rPr lang="en-US" sz="1200" u="none" strike="noStrike">
                          <a:effectLst/>
                        </a:rPr>
                        <a:t>Time and effort for initial implementation of the platform</a:t>
                      </a:r>
                      <a:endParaRPr lang="en-US" sz="1200" b="0" i="0" u="none" strike="noStrike">
                        <a:solidFill>
                          <a:srgbClr val="000000"/>
                        </a:solidFill>
                        <a:effectLst/>
                        <a:latin typeface="Calibri" panose="020F0502020204030204" pitchFamily="34" charset="0"/>
                      </a:endParaRPr>
                    </a:p>
                  </a:txBody>
                  <a:tcPr marL="3074" marR="3074" marT="3074" marB="0"/>
                </a:tc>
                <a:tc>
                  <a:txBody>
                    <a:bodyPr/>
                    <a:lstStyle/>
                    <a:p>
                      <a:pPr algn="l" fontAlgn="t"/>
                      <a:r>
                        <a:rPr lang="en-US" sz="1200" u="none" strike="noStrike">
                          <a:effectLst/>
                        </a:rPr>
                        <a:t>Important</a:t>
                      </a:r>
                      <a:endParaRPr lang="en-US" sz="1200" b="0" i="0" u="none" strike="noStrike">
                        <a:solidFill>
                          <a:srgbClr val="000000"/>
                        </a:solidFill>
                        <a:effectLst/>
                        <a:latin typeface="Calibri" panose="020F0502020204030204" pitchFamily="34" charset="0"/>
                      </a:endParaRPr>
                    </a:p>
                  </a:txBody>
                  <a:tcPr marL="3074" marR="3074" marT="3074" marB="0"/>
                </a:tc>
                <a:tc>
                  <a:txBody>
                    <a:bodyPr/>
                    <a:lstStyle/>
                    <a:p>
                      <a:pPr algn="l" fontAlgn="t"/>
                      <a:r>
                        <a:rPr lang="en-US" sz="1200" u="none" strike="noStrike">
                          <a:effectLst/>
                        </a:rPr>
                        <a:t>Initial deployment can be fast through AWS templates provided by Microsoft</a:t>
                      </a:r>
                      <a:endParaRPr lang="en-US" sz="1200" b="0" i="0" u="none" strike="noStrike">
                        <a:solidFill>
                          <a:srgbClr val="000000"/>
                        </a:solidFill>
                        <a:effectLst/>
                        <a:latin typeface="Calibri" panose="020F0502020204030204" pitchFamily="34" charset="0"/>
                      </a:endParaRPr>
                    </a:p>
                  </a:txBody>
                  <a:tcPr marL="3074" marR="3074" marT="3074" marB="0"/>
                </a:tc>
                <a:tc>
                  <a:txBody>
                    <a:bodyPr/>
                    <a:lstStyle/>
                    <a:p>
                      <a:pPr algn="l" fontAlgn="t"/>
                      <a:r>
                        <a:rPr lang="en-US" sz="1200" u="none" strike="noStrike">
                          <a:effectLst/>
                        </a:rPr>
                        <a:t>Significant effort. Must be planned, designed and implemented.</a:t>
                      </a:r>
                      <a:endParaRPr lang="en-US" sz="1200" b="0" i="0" u="none" strike="noStrike">
                        <a:solidFill>
                          <a:srgbClr val="000000"/>
                        </a:solidFill>
                        <a:effectLst/>
                        <a:latin typeface="Calibri" panose="020F0502020204030204" pitchFamily="34" charset="0"/>
                      </a:endParaRPr>
                    </a:p>
                  </a:txBody>
                  <a:tcPr marL="3074" marR="3074" marT="3074" marB="0"/>
                </a:tc>
                <a:tc>
                  <a:txBody>
                    <a:bodyPr/>
                    <a:lstStyle/>
                    <a:p>
                      <a:pPr algn="l" fontAlgn="t"/>
                      <a:r>
                        <a:rPr lang="en-US" sz="1200" u="none" strike="noStrike">
                          <a:effectLst/>
                        </a:rPr>
                        <a:t>Significant effort. Must be planned, designed and implemented.</a:t>
                      </a:r>
                      <a:endParaRPr lang="en-US" sz="1200" b="0" i="0" u="none" strike="noStrike">
                        <a:solidFill>
                          <a:srgbClr val="000000"/>
                        </a:solidFill>
                        <a:effectLst/>
                        <a:latin typeface="Calibri" panose="020F0502020204030204" pitchFamily="34" charset="0"/>
                      </a:endParaRPr>
                    </a:p>
                  </a:txBody>
                  <a:tcPr marL="3074" marR="3074" marT="3074" marB="0"/>
                </a:tc>
                <a:extLst>
                  <a:ext uri="{0D108BD9-81ED-4DB2-BD59-A6C34878D82A}">
                    <a16:rowId xmlns:a16="http://schemas.microsoft.com/office/drawing/2014/main" val="3478770338"/>
                  </a:ext>
                </a:extLst>
              </a:tr>
              <a:tr h="278918">
                <a:tc>
                  <a:txBody>
                    <a:bodyPr/>
                    <a:lstStyle/>
                    <a:p>
                      <a:pPr algn="l" fontAlgn="t"/>
                      <a:r>
                        <a:rPr lang="en-US" sz="1200" u="none" strike="noStrike">
                          <a:effectLst/>
                        </a:rPr>
                        <a:t>Time and effort for implementing individual dashboard.</a:t>
                      </a:r>
                      <a:endParaRPr lang="en-US" sz="1200" b="0" i="0" u="none" strike="noStrike">
                        <a:solidFill>
                          <a:srgbClr val="000000"/>
                        </a:solidFill>
                        <a:effectLst/>
                        <a:latin typeface="Calibri" panose="020F0502020204030204" pitchFamily="34" charset="0"/>
                      </a:endParaRPr>
                    </a:p>
                  </a:txBody>
                  <a:tcPr marL="3074" marR="3074" marT="3074" marB="0"/>
                </a:tc>
                <a:tc>
                  <a:txBody>
                    <a:bodyPr/>
                    <a:lstStyle/>
                    <a:p>
                      <a:pPr algn="l" fontAlgn="t"/>
                      <a:r>
                        <a:rPr lang="en-US" sz="1200" u="none" strike="noStrike">
                          <a:effectLst/>
                        </a:rPr>
                        <a:t>Important</a:t>
                      </a:r>
                      <a:endParaRPr lang="en-US" sz="1200" b="0" i="0" u="none" strike="noStrike">
                        <a:solidFill>
                          <a:srgbClr val="000000"/>
                        </a:solidFill>
                        <a:effectLst/>
                        <a:latin typeface="Calibri" panose="020F0502020204030204" pitchFamily="34" charset="0"/>
                      </a:endParaRPr>
                    </a:p>
                  </a:txBody>
                  <a:tcPr marL="3074" marR="3074" marT="3074" marB="0"/>
                </a:tc>
                <a:tc>
                  <a:txBody>
                    <a:bodyPr/>
                    <a:lstStyle/>
                    <a:p>
                      <a:pPr algn="l" fontAlgn="t"/>
                      <a:r>
                        <a:rPr lang="en-US" sz="1200" u="none" strike="noStrike">
                          <a:effectLst/>
                        </a:rPr>
                        <a:t>Relatively fast and low cost for each dashboard. </a:t>
                      </a:r>
                      <a:endParaRPr lang="en-US" sz="1200" b="0" i="0" u="none" strike="noStrike">
                        <a:solidFill>
                          <a:srgbClr val="000000"/>
                        </a:solidFill>
                        <a:effectLst/>
                        <a:latin typeface="Calibri" panose="020F0502020204030204" pitchFamily="34" charset="0"/>
                      </a:endParaRPr>
                    </a:p>
                  </a:txBody>
                  <a:tcPr marL="3074" marR="3074" marT="3074" marB="0"/>
                </a:tc>
                <a:tc>
                  <a:txBody>
                    <a:bodyPr/>
                    <a:lstStyle/>
                    <a:p>
                      <a:pPr algn="l" fontAlgn="t"/>
                      <a:r>
                        <a:rPr lang="en-US" sz="1200" u="none" strike="noStrike">
                          <a:effectLst/>
                        </a:rPr>
                        <a:t>Relatively medium effort. </a:t>
                      </a:r>
                      <a:endParaRPr lang="en-US" sz="1200" b="0" i="0" u="none" strike="noStrike">
                        <a:solidFill>
                          <a:srgbClr val="000000"/>
                        </a:solidFill>
                        <a:effectLst/>
                        <a:latin typeface="Calibri" panose="020F0502020204030204" pitchFamily="34" charset="0"/>
                      </a:endParaRPr>
                    </a:p>
                  </a:txBody>
                  <a:tcPr marL="3074" marR="3074" marT="3074" marB="0"/>
                </a:tc>
                <a:tc>
                  <a:txBody>
                    <a:bodyPr/>
                    <a:lstStyle/>
                    <a:p>
                      <a:pPr algn="l" fontAlgn="t"/>
                      <a:r>
                        <a:rPr lang="en-US" sz="1200" u="none" strike="noStrike">
                          <a:effectLst/>
                        </a:rPr>
                        <a:t>Relatively medium effort. </a:t>
                      </a:r>
                      <a:endParaRPr lang="en-US" sz="1200" b="0" i="0" u="none" strike="noStrike">
                        <a:solidFill>
                          <a:srgbClr val="000000"/>
                        </a:solidFill>
                        <a:effectLst/>
                        <a:latin typeface="Calibri" panose="020F0502020204030204" pitchFamily="34" charset="0"/>
                      </a:endParaRPr>
                    </a:p>
                  </a:txBody>
                  <a:tcPr marL="3074" marR="3074" marT="3074" marB="0"/>
                </a:tc>
                <a:extLst>
                  <a:ext uri="{0D108BD9-81ED-4DB2-BD59-A6C34878D82A}">
                    <a16:rowId xmlns:a16="http://schemas.microsoft.com/office/drawing/2014/main" val="4021041131"/>
                  </a:ext>
                </a:extLst>
              </a:tr>
              <a:tr h="278918">
                <a:tc>
                  <a:txBody>
                    <a:bodyPr/>
                    <a:lstStyle/>
                    <a:p>
                      <a:pPr algn="l" fontAlgn="t"/>
                      <a:r>
                        <a:rPr lang="en-US" sz="1200" u="none" strike="noStrike">
                          <a:effectLst/>
                        </a:rPr>
                        <a:t> Price of the out of the box solution (if applicable)</a:t>
                      </a:r>
                      <a:endParaRPr lang="en-US" sz="1200" b="0" i="0" u="none" strike="noStrike">
                        <a:solidFill>
                          <a:srgbClr val="000000"/>
                        </a:solidFill>
                        <a:effectLst/>
                        <a:latin typeface="Symbol" pitchFamily="2" charset="2"/>
                      </a:endParaRPr>
                    </a:p>
                  </a:txBody>
                  <a:tcPr marL="3074" marR="3074" marT="3074" marB="0"/>
                </a:tc>
                <a:tc>
                  <a:txBody>
                    <a:bodyPr/>
                    <a:lstStyle/>
                    <a:p>
                      <a:pPr algn="l" fontAlgn="t"/>
                      <a:r>
                        <a:rPr lang="en-US" sz="1200" u="none" strike="noStrike">
                          <a:effectLst/>
                        </a:rPr>
                        <a:t>Important</a:t>
                      </a:r>
                      <a:endParaRPr lang="en-US" sz="1200" b="0" i="0" u="none" strike="noStrike">
                        <a:solidFill>
                          <a:srgbClr val="000000"/>
                        </a:solidFill>
                        <a:effectLst/>
                        <a:latin typeface="Calibri" panose="020F0502020204030204" pitchFamily="34" charset="0"/>
                      </a:endParaRPr>
                    </a:p>
                  </a:txBody>
                  <a:tcPr marL="3074" marR="3074" marT="3074" marB="0"/>
                </a:tc>
                <a:tc>
                  <a:txBody>
                    <a:bodyPr/>
                    <a:lstStyle/>
                    <a:p>
                      <a:pPr algn="l" fontAlgn="t"/>
                      <a:endParaRPr lang="en-US" sz="1200" b="0" i="0" u="none" strike="noStrike">
                        <a:solidFill>
                          <a:srgbClr val="000000"/>
                        </a:solidFill>
                        <a:effectLst/>
                        <a:latin typeface="Calibri" panose="020F0502020204030204" pitchFamily="34" charset="0"/>
                      </a:endParaRPr>
                    </a:p>
                  </a:txBody>
                  <a:tcPr marL="3074" marR="3074" marT="3074" marB="0"/>
                </a:tc>
                <a:tc>
                  <a:txBody>
                    <a:bodyPr/>
                    <a:lstStyle/>
                    <a:p>
                      <a:pPr algn="l" fontAlgn="t"/>
                      <a:endParaRPr lang="en-US" sz="1200" b="0" i="0" u="none" strike="noStrike">
                        <a:solidFill>
                          <a:srgbClr val="000000"/>
                        </a:solidFill>
                        <a:effectLst/>
                        <a:latin typeface="Calibri" panose="020F0502020204030204" pitchFamily="34" charset="0"/>
                      </a:endParaRPr>
                    </a:p>
                  </a:txBody>
                  <a:tcPr marL="3074" marR="3074" marT="3074" marB="0"/>
                </a:tc>
                <a:tc>
                  <a:txBody>
                    <a:bodyPr/>
                    <a:lstStyle/>
                    <a:p>
                      <a:pPr algn="l" fontAlgn="t"/>
                      <a:endParaRPr lang="en-US" sz="1200" b="0" i="0" u="none" strike="noStrike">
                        <a:solidFill>
                          <a:srgbClr val="000000"/>
                        </a:solidFill>
                        <a:effectLst/>
                        <a:latin typeface="Calibri" panose="020F0502020204030204" pitchFamily="34" charset="0"/>
                      </a:endParaRPr>
                    </a:p>
                  </a:txBody>
                  <a:tcPr marL="3074" marR="3074" marT="3074" marB="0"/>
                </a:tc>
                <a:extLst>
                  <a:ext uri="{0D108BD9-81ED-4DB2-BD59-A6C34878D82A}">
                    <a16:rowId xmlns:a16="http://schemas.microsoft.com/office/drawing/2014/main" val="4036330110"/>
                  </a:ext>
                </a:extLst>
              </a:tr>
              <a:tr h="278918">
                <a:tc>
                  <a:txBody>
                    <a:bodyPr/>
                    <a:lstStyle/>
                    <a:p>
                      <a:pPr algn="l" fontAlgn="t"/>
                      <a:r>
                        <a:rPr lang="en-US" sz="1200" u="none" strike="noStrike">
                          <a:effectLst/>
                        </a:rPr>
                        <a:t>Requirements for hosting environment. Technology Stack</a:t>
                      </a:r>
                      <a:endParaRPr lang="en-US" sz="1200" b="0" i="0" u="none" strike="noStrike">
                        <a:solidFill>
                          <a:srgbClr val="000000"/>
                        </a:solidFill>
                        <a:effectLst/>
                        <a:latin typeface="Calibri" panose="020F0502020204030204" pitchFamily="34" charset="0"/>
                      </a:endParaRPr>
                    </a:p>
                  </a:txBody>
                  <a:tcPr marL="3074" marR="3074" marT="3074" marB="0"/>
                </a:tc>
                <a:tc>
                  <a:txBody>
                    <a:bodyPr/>
                    <a:lstStyle/>
                    <a:p>
                      <a:pPr algn="l" fontAlgn="t"/>
                      <a:r>
                        <a:rPr lang="en-US" sz="1200" u="none" strike="noStrike">
                          <a:effectLst/>
                        </a:rPr>
                        <a:t>Important</a:t>
                      </a:r>
                      <a:endParaRPr lang="en-US" sz="1200" b="0" i="0" u="none" strike="noStrike">
                        <a:solidFill>
                          <a:srgbClr val="000000"/>
                        </a:solidFill>
                        <a:effectLst/>
                        <a:latin typeface="Calibri" panose="020F0502020204030204" pitchFamily="34" charset="0"/>
                      </a:endParaRPr>
                    </a:p>
                  </a:txBody>
                  <a:tcPr marL="3074" marR="3074" marT="3074" marB="0"/>
                </a:tc>
                <a:tc>
                  <a:txBody>
                    <a:bodyPr/>
                    <a:lstStyle/>
                    <a:p>
                      <a:pPr algn="l" fontAlgn="t"/>
                      <a:r>
                        <a:rPr lang="en-US" sz="1200" u="none" strike="noStrike" dirty="0">
                          <a:effectLst/>
                        </a:rPr>
                        <a:t>AWS EC2, VPC</a:t>
                      </a:r>
                      <a:endParaRPr lang="en-US" sz="1200" b="0" i="0" u="none" strike="noStrike" dirty="0">
                        <a:solidFill>
                          <a:srgbClr val="000000"/>
                        </a:solidFill>
                        <a:effectLst/>
                        <a:latin typeface="Calibri" panose="020F0502020204030204" pitchFamily="34" charset="0"/>
                      </a:endParaRPr>
                    </a:p>
                  </a:txBody>
                  <a:tcPr marL="3074" marR="3074" marT="3074" marB="0"/>
                </a:tc>
                <a:tc>
                  <a:txBody>
                    <a:bodyPr/>
                    <a:lstStyle/>
                    <a:p>
                      <a:pPr algn="l" fontAlgn="t"/>
                      <a:r>
                        <a:rPr lang="en-US" sz="1200" u="none" strike="noStrike">
                          <a:effectLst/>
                        </a:rPr>
                        <a:t>AWS Aplify, Lambda, Cognito, S3</a:t>
                      </a:r>
                      <a:endParaRPr lang="en-US" sz="1200" b="0" i="0" u="none" strike="noStrike">
                        <a:solidFill>
                          <a:srgbClr val="000000"/>
                        </a:solidFill>
                        <a:effectLst/>
                        <a:latin typeface="Calibri" panose="020F0502020204030204" pitchFamily="34" charset="0"/>
                      </a:endParaRPr>
                    </a:p>
                  </a:txBody>
                  <a:tcPr marL="3074" marR="3074" marT="3074" marB="0"/>
                </a:tc>
                <a:tc>
                  <a:txBody>
                    <a:bodyPr/>
                    <a:lstStyle/>
                    <a:p>
                      <a:pPr algn="l" fontAlgn="t"/>
                      <a:r>
                        <a:rPr lang="en-US" sz="1200" u="none" strike="noStrike">
                          <a:effectLst/>
                        </a:rPr>
                        <a:t>AWS Lambda, Cognito, S3</a:t>
                      </a:r>
                      <a:endParaRPr lang="en-US" sz="1200" b="0" i="0" u="none" strike="noStrike">
                        <a:solidFill>
                          <a:srgbClr val="000000"/>
                        </a:solidFill>
                        <a:effectLst/>
                        <a:latin typeface="Calibri" panose="020F0502020204030204" pitchFamily="34" charset="0"/>
                      </a:endParaRPr>
                    </a:p>
                  </a:txBody>
                  <a:tcPr marL="3074" marR="3074" marT="3074" marB="0"/>
                </a:tc>
                <a:extLst>
                  <a:ext uri="{0D108BD9-81ED-4DB2-BD59-A6C34878D82A}">
                    <a16:rowId xmlns:a16="http://schemas.microsoft.com/office/drawing/2014/main" val="4201728331"/>
                  </a:ext>
                </a:extLst>
              </a:tr>
              <a:tr h="278918">
                <a:tc>
                  <a:txBody>
                    <a:bodyPr/>
                    <a:lstStyle/>
                    <a:p>
                      <a:pPr algn="l" fontAlgn="t"/>
                      <a:r>
                        <a:rPr lang="en-US" sz="1200" u="none" strike="noStrike">
                          <a:effectLst/>
                        </a:rPr>
                        <a:t>Ability to scale to high traffic demand</a:t>
                      </a:r>
                      <a:endParaRPr lang="en-US" sz="1200" b="0" i="0" u="none" strike="noStrike">
                        <a:solidFill>
                          <a:srgbClr val="000000"/>
                        </a:solidFill>
                        <a:effectLst/>
                        <a:latin typeface="Calibri" panose="020F0502020204030204" pitchFamily="34" charset="0"/>
                      </a:endParaRPr>
                    </a:p>
                  </a:txBody>
                  <a:tcPr marL="3074" marR="3074" marT="3074" marB="0"/>
                </a:tc>
                <a:tc>
                  <a:txBody>
                    <a:bodyPr/>
                    <a:lstStyle/>
                    <a:p>
                      <a:pPr algn="l" fontAlgn="t"/>
                      <a:r>
                        <a:rPr lang="en-US" sz="1200" u="none" strike="noStrike">
                          <a:effectLst/>
                        </a:rPr>
                        <a:t>Important</a:t>
                      </a:r>
                      <a:endParaRPr lang="en-US" sz="1200" b="0" i="0" u="none" strike="noStrike">
                        <a:solidFill>
                          <a:srgbClr val="000000"/>
                        </a:solidFill>
                        <a:effectLst/>
                        <a:latin typeface="Calibri" panose="020F0502020204030204" pitchFamily="34" charset="0"/>
                      </a:endParaRPr>
                    </a:p>
                  </a:txBody>
                  <a:tcPr marL="3074" marR="3074" marT="3074" marB="0"/>
                </a:tc>
                <a:tc>
                  <a:txBody>
                    <a:bodyPr/>
                    <a:lstStyle/>
                    <a:p>
                      <a:pPr algn="l" fontAlgn="t"/>
                      <a:r>
                        <a:rPr lang="en-US" sz="1200" u="none" strike="noStrike">
                          <a:effectLst/>
                        </a:rPr>
                        <a:t>Must be configured</a:t>
                      </a:r>
                      <a:endParaRPr lang="en-US" sz="1200" b="0" i="0" u="none" strike="noStrike">
                        <a:solidFill>
                          <a:srgbClr val="000000"/>
                        </a:solidFill>
                        <a:effectLst/>
                        <a:latin typeface="Calibri" panose="020F0502020204030204" pitchFamily="34" charset="0"/>
                      </a:endParaRPr>
                    </a:p>
                  </a:txBody>
                  <a:tcPr marL="3074" marR="3074" marT="3074" marB="0"/>
                </a:tc>
                <a:tc>
                  <a:txBody>
                    <a:bodyPr/>
                    <a:lstStyle/>
                    <a:p>
                      <a:pPr algn="l" fontAlgn="t"/>
                      <a:r>
                        <a:rPr lang="en-US" sz="1200" u="none" strike="noStrike" dirty="0">
                          <a:effectLst/>
                        </a:rPr>
                        <a:t>Can be pre-configured in AWS architecture</a:t>
                      </a:r>
                      <a:endParaRPr lang="en-US" sz="1200" b="0" i="0" u="none" strike="noStrike" dirty="0">
                        <a:solidFill>
                          <a:srgbClr val="000000"/>
                        </a:solidFill>
                        <a:effectLst/>
                        <a:latin typeface="Calibri" panose="020F0502020204030204" pitchFamily="34" charset="0"/>
                      </a:endParaRPr>
                    </a:p>
                  </a:txBody>
                  <a:tcPr marL="3074" marR="3074" marT="3074" marB="0"/>
                </a:tc>
                <a:tc>
                  <a:txBody>
                    <a:bodyPr/>
                    <a:lstStyle/>
                    <a:p>
                      <a:pPr algn="l" fontAlgn="t"/>
                      <a:r>
                        <a:rPr lang="en-US" sz="1200" u="none" strike="noStrike" dirty="0">
                          <a:effectLst/>
                        </a:rPr>
                        <a:t>Can be pre-configured in AWS architecture</a:t>
                      </a:r>
                      <a:endParaRPr lang="en-US" sz="1200" b="0" i="0" u="none" strike="noStrike" dirty="0">
                        <a:solidFill>
                          <a:srgbClr val="000000"/>
                        </a:solidFill>
                        <a:effectLst/>
                        <a:latin typeface="Calibri" panose="020F0502020204030204" pitchFamily="34" charset="0"/>
                      </a:endParaRPr>
                    </a:p>
                  </a:txBody>
                  <a:tcPr marL="3074" marR="3074" marT="3074" marB="0"/>
                </a:tc>
                <a:extLst>
                  <a:ext uri="{0D108BD9-81ED-4DB2-BD59-A6C34878D82A}">
                    <a16:rowId xmlns:a16="http://schemas.microsoft.com/office/drawing/2014/main" val="1683959717"/>
                  </a:ext>
                </a:extLst>
              </a:tr>
              <a:tr h="278918">
                <a:tc>
                  <a:txBody>
                    <a:bodyPr/>
                    <a:lstStyle/>
                    <a:p>
                      <a:pPr algn="l" fontAlgn="t"/>
                      <a:r>
                        <a:rPr lang="en-US" sz="1200" u="none" strike="noStrike">
                          <a:effectLst/>
                        </a:rPr>
                        <a:t>Ability to scale to higher complexity of the source reports</a:t>
                      </a:r>
                      <a:endParaRPr lang="en-US" sz="1200" b="0" i="0" u="none" strike="noStrike">
                        <a:solidFill>
                          <a:srgbClr val="000000"/>
                        </a:solidFill>
                        <a:effectLst/>
                        <a:latin typeface="Calibri" panose="020F0502020204030204" pitchFamily="34" charset="0"/>
                      </a:endParaRPr>
                    </a:p>
                  </a:txBody>
                  <a:tcPr marL="3074" marR="3074" marT="3074" marB="0"/>
                </a:tc>
                <a:tc>
                  <a:txBody>
                    <a:bodyPr/>
                    <a:lstStyle/>
                    <a:p>
                      <a:pPr algn="l" fontAlgn="t"/>
                      <a:r>
                        <a:rPr lang="en-US" sz="1200" u="none" strike="noStrike">
                          <a:effectLst/>
                        </a:rPr>
                        <a:t>Important</a:t>
                      </a:r>
                      <a:endParaRPr lang="en-US" sz="1200" b="0" i="0" u="none" strike="noStrike">
                        <a:solidFill>
                          <a:srgbClr val="000000"/>
                        </a:solidFill>
                        <a:effectLst/>
                        <a:latin typeface="Calibri" panose="020F0502020204030204" pitchFamily="34" charset="0"/>
                      </a:endParaRPr>
                    </a:p>
                  </a:txBody>
                  <a:tcPr marL="3074" marR="3074" marT="3074" marB="0"/>
                </a:tc>
                <a:tc>
                  <a:txBody>
                    <a:bodyPr/>
                    <a:lstStyle/>
                    <a:p>
                      <a:pPr algn="l" fontAlgn="t"/>
                      <a:r>
                        <a:rPr lang="en-US" sz="1200" u="none" strike="noStrike">
                          <a:effectLst/>
                        </a:rPr>
                        <a:t>Difficult to scale on higly complex reports. </a:t>
                      </a:r>
                      <a:endParaRPr lang="en-US" sz="1200" b="0" i="0" u="none" strike="noStrike">
                        <a:solidFill>
                          <a:srgbClr val="000000"/>
                        </a:solidFill>
                        <a:effectLst/>
                        <a:latin typeface="Calibri" panose="020F0502020204030204" pitchFamily="34" charset="0"/>
                      </a:endParaRPr>
                    </a:p>
                  </a:txBody>
                  <a:tcPr marL="3074" marR="3074" marT="3074" marB="0"/>
                </a:tc>
                <a:tc>
                  <a:txBody>
                    <a:bodyPr/>
                    <a:lstStyle/>
                    <a:p>
                      <a:pPr algn="l" fontAlgn="t"/>
                      <a:r>
                        <a:rPr lang="en-US" sz="1200" u="none" strike="noStrike" dirty="0">
                          <a:effectLst/>
                        </a:rPr>
                        <a:t>Relatively low effort. </a:t>
                      </a:r>
                      <a:endParaRPr lang="en-US" sz="1200" b="0" i="0" u="none" strike="noStrike" dirty="0">
                        <a:solidFill>
                          <a:srgbClr val="000000"/>
                        </a:solidFill>
                        <a:effectLst/>
                        <a:latin typeface="Calibri" panose="020F0502020204030204" pitchFamily="34" charset="0"/>
                      </a:endParaRPr>
                    </a:p>
                  </a:txBody>
                  <a:tcPr marL="3074" marR="3074" marT="3074" marB="0"/>
                </a:tc>
                <a:tc>
                  <a:txBody>
                    <a:bodyPr/>
                    <a:lstStyle/>
                    <a:p>
                      <a:pPr algn="l" fontAlgn="t"/>
                      <a:r>
                        <a:rPr lang="en-US" sz="1200" u="none" strike="noStrike" dirty="0">
                          <a:effectLst/>
                        </a:rPr>
                        <a:t>Relatively low effort. </a:t>
                      </a:r>
                      <a:endParaRPr lang="en-US" sz="1200" b="0" i="0" u="none" strike="noStrike" dirty="0">
                        <a:solidFill>
                          <a:srgbClr val="000000"/>
                        </a:solidFill>
                        <a:effectLst/>
                        <a:latin typeface="Calibri" panose="020F0502020204030204" pitchFamily="34" charset="0"/>
                      </a:endParaRPr>
                    </a:p>
                  </a:txBody>
                  <a:tcPr marL="3074" marR="3074" marT="3074" marB="0"/>
                </a:tc>
                <a:extLst>
                  <a:ext uri="{0D108BD9-81ED-4DB2-BD59-A6C34878D82A}">
                    <a16:rowId xmlns:a16="http://schemas.microsoft.com/office/drawing/2014/main" val="1566112420"/>
                  </a:ext>
                </a:extLst>
              </a:tr>
              <a:tr h="278918">
                <a:tc>
                  <a:txBody>
                    <a:bodyPr/>
                    <a:lstStyle/>
                    <a:p>
                      <a:pPr algn="l" fontAlgn="t"/>
                      <a:r>
                        <a:rPr lang="en-US" sz="1200" u="none" strike="noStrike">
                          <a:effectLst/>
                        </a:rPr>
                        <a:t>Amount of maintenance required</a:t>
                      </a:r>
                      <a:endParaRPr lang="en-US" sz="1200" b="0" i="0" u="none" strike="noStrike">
                        <a:solidFill>
                          <a:srgbClr val="000000"/>
                        </a:solidFill>
                        <a:effectLst/>
                        <a:latin typeface="Calibri" panose="020F0502020204030204" pitchFamily="34" charset="0"/>
                      </a:endParaRPr>
                    </a:p>
                  </a:txBody>
                  <a:tcPr marL="3074" marR="3074" marT="3074" marB="0"/>
                </a:tc>
                <a:tc>
                  <a:txBody>
                    <a:bodyPr/>
                    <a:lstStyle/>
                    <a:p>
                      <a:pPr algn="l" fontAlgn="t"/>
                      <a:r>
                        <a:rPr lang="en-US" sz="1200" u="none" strike="noStrike">
                          <a:effectLst/>
                        </a:rPr>
                        <a:t>Important</a:t>
                      </a:r>
                      <a:endParaRPr lang="en-US" sz="1200" b="0" i="0" u="none" strike="noStrike">
                        <a:solidFill>
                          <a:srgbClr val="000000"/>
                        </a:solidFill>
                        <a:effectLst/>
                        <a:latin typeface="Calibri" panose="020F0502020204030204" pitchFamily="34" charset="0"/>
                      </a:endParaRPr>
                    </a:p>
                  </a:txBody>
                  <a:tcPr marL="3074" marR="3074" marT="3074" marB="0"/>
                </a:tc>
                <a:tc>
                  <a:txBody>
                    <a:bodyPr/>
                    <a:lstStyle/>
                    <a:p>
                      <a:pPr algn="l" fontAlgn="t"/>
                      <a:r>
                        <a:rPr lang="en-US" sz="1200" u="none" strike="noStrike">
                          <a:effectLst/>
                        </a:rPr>
                        <a:t>Relatively medium effort.</a:t>
                      </a:r>
                      <a:endParaRPr lang="en-US" sz="1200" b="0" i="0" u="none" strike="noStrike">
                        <a:solidFill>
                          <a:srgbClr val="000000"/>
                        </a:solidFill>
                        <a:effectLst/>
                        <a:latin typeface="Calibri" panose="020F0502020204030204" pitchFamily="34" charset="0"/>
                      </a:endParaRPr>
                    </a:p>
                  </a:txBody>
                  <a:tcPr marL="3074" marR="3074" marT="3074" marB="0"/>
                </a:tc>
                <a:tc>
                  <a:txBody>
                    <a:bodyPr/>
                    <a:lstStyle/>
                    <a:p>
                      <a:pPr algn="l" fontAlgn="t"/>
                      <a:r>
                        <a:rPr lang="en-US" sz="1200" u="none" strike="noStrike">
                          <a:effectLst/>
                        </a:rPr>
                        <a:t>Once deployed it can be planned for low maintenance.</a:t>
                      </a:r>
                      <a:endParaRPr lang="en-US" sz="1200" b="0" i="0" u="none" strike="noStrike">
                        <a:solidFill>
                          <a:srgbClr val="000000"/>
                        </a:solidFill>
                        <a:effectLst/>
                        <a:latin typeface="Calibri" panose="020F0502020204030204" pitchFamily="34" charset="0"/>
                      </a:endParaRPr>
                    </a:p>
                  </a:txBody>
                  <a:tcPr marL="3074" marR="3074" marT="3074" marB="0"/>
                </a:tc>
                <a:tc>
                  <a:txBody>
                    <a:bodyPr/>
                    <a:lstStyle/>
                    <a:p>
                      <a:pPr algn="l" fontAlgn="t"/>
                      <a:r>
                        <a:rPr lang="en-US" sz="1200" u="none" strike="noStrike">
                          <a:effectLst/>
                        </a:rPr>
                        <a:t>Once deployed it can be planned for low maintenance.</a:t>
                      </a:r>
                      <a:endParaRPr lang="en-US" sz="1200" b="0" i="0" u="none" strike="noStrike">
                        <a:solidFill>
                          <a:srgbClr val="000000"/>
                        </a:solidFill>
                        <a:effectLst/>
                        <a:latin typeface="Calibri" panose="020F0502020204030204" pitchFamily="34" charset="0"/>
                      </a:endParaRPr>
                    </a:p>
                  </a:txBody>
                  <a:tcPr marL="3074" marR="3074" marT="3074" marB="0"/>
                </a:tc>
                <a:extLst>
                  <a:ext uri="{0D108BD9-81ED-4DB2-BD59-A6C34878D82A}">
                    <a16:rowId xmlns:a16="http://schemas.microsoft.com/office/drawing/2014/main" val="1122610155"/>
                  </a:ext>
                </a:extLst>
              </a:tr>
              <a:tr h="278918">
                <a:tc>
                  <a:txBody>
                    <a:bodyPr/>
                    <a:lstStyle/>
                    <a:p>
                      <a:pPr algn="l" fontAlgn="t"/>
                      <a:r>
                        <a:rPr lang="en-US" sz="1200" u="none" strike="noStrike">
                          <a:effectLst/>
                        </a:rPr>
                        <a:t>Ability to be distributed and exported</a:t>
                      </a:r>
                      <a:endParaRPr lang="en-US" sz="1200" b="0" i="0" u="none" strike="noStrike">
                        <a:solidFill>
                          <a:srgbClr val="000000"/>
                        </a:solidFill>
                        <a:effectLst/>
                        <a:latin typeface="Calibri" panose="020F0502020204030204" pitchFamily="34" charset="0"/>
                      </a:endParaRPr>
                    </a:p>
                  </a:txBody>
                  <a:tcPr marL="3074" marR="3074" marT="3074" marB="0"/>
                </a:tc>
                <a:tc>
                  <a:txBody>
                    <a:bodyPr/>
                    <a:lstStyle/>
                    <a:p>
                      <a:pPr algn="l" fontAlgn="t"/>
                      <a:r>
                        <a:rPr lang="en-US" sz="1200" u="none" strike="noStrike">
                          <a:effectLst/>
                        </a:rPr>
                        <a:t>Important</a:t>
                      </a:r>
                      <a:endParaRPr lang="en-US" sz="1200" b="0" i="0" u="none" strike="noStrike">
                        <a:solidFill>
                          <a:srgbClr val="000000"/>
                        </a:solidFill>
                        <a:effectLst/>
                        <a:latin typeface="Calibri" panose="020F0502020204030204" pitchFamily="34" charset="0"/>
                      </a:endParaRPr>
                    </a:p>
                  </a:txBody>
                  <a:tcPr marL="3074" marR="3074" marT="3074" marB="0"/>
                </a:tc>
                <a:tc>
                  <a:txBody>
                    <a:bodyPr/>
                    <a:lstStyle/>
                    <a:p>
                      <a:pPr algn="l" fontAlgn="t"/>
                      <a:r>
                        <a:rPr lang="en-US" sz="1200" u="none" strike="noStrike">
                          <a:effectLst/>
                        </a:rPr>
                        <a:t>OOB sharing pages mechanism.</a:t>
                      </a:r>
                      <a:endParaRPr lang="en-US" sz="1200" b="0" i="0" u="none" strike="noStrike">
                        <a:solidFill>
                          <a:srgbClr val="000000"/>
                        </a:solidFill>
                        <a:effectLst/>
                        <a:latin typeface="Calibri" panose="020F0502020204030204" pitchFamily="34" charset="0"/>
                      </a:endParaRPr>
                    </a:p>
                  </a:txBody>
                  <a:tcPr marL="3074" marR="3074" marT="3074" marB="0"/>
                </a:tc>
                <a:tc>
                  <a:txBody>
                    <a:bodyPr/>
                    <a:lstStyle/>
                    <a:p>
                      <a:pPr algn="l" fontAlgn="t"/>
                      <a:r>
                        <a:rPr lang="en-US" sz="1200" u="none" strike="noStrike">
                          <a:effectLst/>
                        </a:rPr>
                        <a:t>Must be designed and coded.</a:t>
                      </a:r>
                      <a:endParaRPr lang="en-US" sz="1200" b="0" i="0" u="none" strike="noStrike">
                        <a:solidFill>
                          <a:srgbClr val="000000"/>
                        </a:solidFill>
                        <a:effectLst/>
                        <a:latin typeface="Calibri" panose="020F0502020204030204" pitchFamily="34" charset="0"/>
                      </a:endParaRPr>
                    </a:p>
                  </a:txBody>
                  <a:tcPr marL="3074" marR="3074" marT="3074" marB="0"/>
                </a:tc>
                <a:tc>
                  <a:txBody>
                    <a:bodyPr/>
                    <a:lstStyle/>
                    <a:p>
                      <a:pPr algn="l" fontAlgn="t"/>
                      <a:r>
                        <a:rPr lang="en-US" sz="1200" u="none" strike="noStrike" dirty="0">
                          <a:effectLst/>
                        </a:rPr>
                        <a:t>Must be designed and coded.</a:t>
                      </a:r>
                      <a:endParaRPr lang="en-US" sz="1200" b="0" i="0" u="none" strike="noStrike" dirty="0">
                        <a:solidFill>
                          <a:srgbClr val="000000"/>
                        </a:solidFill>
                        <a:effectLst/>
                        <a:latin typeface="Calibri" panose="020F0502020204030204" pitchFamily="34" charset="0"/>
                      </a:endParaRPr>
                    </a:p>
                  </a:txBody>
                  <a:tcPr marL="3074" marR="3074" marT="3074" marB="0"/>
                </a:tc>
                <a:extLst>
                  <a:ext uri="{0D108BD9-81ED-4DB2-BD59-A6C34878D82A}">
                    <a16:rowId xmlns:a16="http://schemas.microsoft.com/office/drawing/2014/main" val="3230129732"/>
                  </a:ext>
                </a:extLst>
              </a:tr>
            </a:tbl>
          </a:graphicData>
        </a:graphic>
      </p:graphicFrame>
    </p:spTree>
    <p:extLst>
      <p:ext uri="{BB962C8B-B14F-4D97-AF65-F5344CB8AC3E}">
        <p14:creationId xmlns:p14="http://schemas.microsoft.com/office/powerpoint/2010/main" val="27361122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8B0009-A267-5E46-8E12-85B2BE06D75E}"/>
              </a:ext>
            </a:extLst>
          </p:cNvPr>
          <p:cNvSpPr>
            <a:spLocks noGrp="1"/>
          </p:cNvSpPr>
          <p:nvPr>
            <p:ph type="title"/>
          </p:nvPr>
        </p:nvSpPr>
        <p:spPr>
          <a:xfrm>
            <a:off x="838200" y="365125"/>
            <a:ext cx="10515600" cy="833947"/>
          </a:xfrm>
        </p:spPr>
        <p:txBody>
          <a:bodyPr/>
          <a:lstStyle/>
          <a:p>
            <a:r>
              <a:rPr lang="en-US" dirty="0"/>
              <a:t>Goals of Embedded-Analytics Platform</a:t>
            </a:r>
            <a:r>
              <a:rPr lang="en-US" dirty="0">
                <a:effectLst/>
              </a:rPr>
              <a:t> </a:t>
            </a:r>
            <a:endParaRPr lang="en-US" dirty="0"/>
          </a:p>
        </p:txBody>
      </p:sp>
      <p:sp>
        <p:nvSpPr>
          <p:cNvPr id="4" name="Rectangle 3">
            <a:extLst>
              <a:ext uri="{FF2B5EF4-FFF2-40B4-BE49-F238E27FC236}">
                <a16:creationId xmlns:a16="http://schemas.microsoft.com/office/drawing/2014/main" id="{604EAE29-62FF-DC45-A25D-309A86B61DFE}"/>
              </a:ext>
            </a:extLst>
          </p:cNvPr>
          <p:cNvSpPr/>
          <p:nvPr/>
        </p:nvSpPr>
        <p:spPr>
          <a:xfrm>
            <a:off x="776088" y="1388345"/>
            <a:ext cx="8414017" cy="2585323"/>
          </a:xfrm>
          <a:prstGeom prst="rect">
            <a:avLst/>
          </a:prstGeom>
        </p:spPr>
        <p:txBody>
          <a:bodyPr wrap="square">
            <a:spAutoFit/>
          </a:bodyPr>
          <a:lstStyle/>
          <a:p>
            <a:pPr marL="342900" marR="0" lvl="0" indent="-342900" fontAlgn="ctr">
              <a:spcBef>
                <a:spcPts val="0"/>
              </a:spcBef>
              <a:spcAft>
                <a:spcPts val="0"/>
              </a:spcAft>
              <a:buSzPts val="1000"/>
              <a:buFont typeface="Symbol" pitchFamily="2" charset="2"/>
              <a:buChar char=""/>
              <a:tabLst>
                <a:tab pos="457200" algn="l"/>
              </a:tabLst>
            </a:pPr>
            <a:r>
              <a:rPr lang="en-US" dirty="0">
                <a:latin typeface="Calibri" panose="020F0502020204030204" pitchFamily="34" charset="0"/>
                <a:ea typeface="Times New Roman" panose="02020603050405020304" pitchFamily="18" charset="0"/>
                <a:cs typeface="Calibri" panose="020F0502020204030204" pitchFamily="34" charset="0"/>
              </a:rPr>
              <a:t>Identify the right platform and technologies that will allow source analytics to be aggregated on same page (medium)</a:t>
            </a:r>
          </a:p>
          <a:p>
            <a:pPr marL="342900" marR="0" lvl="0" indent="-342900" fontAlgn="ctr">
              <a:spcBef>
                <a:spcPts val="0"/>
              </a:spcBef>
              <a:spcAft>
                <a:spcPts val="0"/>
              </a:spcAft>
              <a:buSzPts val="1000"/>
              <a:buFont typeface="Symbol" pitchFamily="2" charset="2"/>
              <a:buChar char=""/>
              <a:tabLst>
                <a:tab pos="457200" algn="l"/>
              </a:tabLst>
            </a:pP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fontAlgn="ctr">
              <a:spcBef>
                <a:spcPts val="0"/>
              </a:spcBef>
              <a:spcAft>
                <a:spcPts val="0"/>
              </a:spcAft>
              <a:buSzPts val="1000"/>
              <a:buFont typeface="Symbol" pitchFamily="2" charset="2"/>
              <a:buChar char=""/>
              <a:tabLst>
                <a:tab pos="457200" algn="l"/>
              </a:tabLst>
            </a:pPr>
            <a:r>
              <a:rPr lang="en-US" dirty="0">
                <a:latin typeface="Calibri" panose="020F0502020204030204" pitchFamily="34" charset="0"/>
                <a:ea typeface="Times New Roman" panose="02020603050405020304" pitchFamily="18" charset="0"/>
                <a:cs typeface="Calibri" panose="020F0502020204030204" pitchFamily="34" charset="0"/>
              </a:rPr>
              <a:t>Evaluate the proposed platform and technologies for Guardian specific environment</a:t>
            </a:r>
          </a:p>
          <a:p>
            <a:pPr marL="342900" marR="0" lvl="0" indent="-342900" fontAlgn="ctr">
              <a:spcBef>
                <a:spcPts val="0"/>
              </a:spcBef>
              <a:spcAft>
                <a:spcPts val="0"/>
              </a:spcAft>
              <a:buSzPts val="1000"/>
              <a:buFont typeface="Symbol" pitchFamily="2" charset="2"/>
              <a:buChar char=""/>
              <a:tabLst>
                <a:tab pos="457200" algn="l"/>
              </a:tabLst>
            </a:pP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fontAlgn="ctr">
              <a:spcBef>
                <a:spcPts val="0"/>
              </a:spcBef>
              <a:spcAft>
                <a:spcPts val="0"/>
              </a:spcAft>
              <a:buSzPts val="1000"/>
              <a:buFont typeface="Symbol" pitchFamily="2" charset="2"/>
              <a:buChar char=""/>
              <a:tabLst>
                <a:tab pos="457200" algn="l"/>
              </a:tabLst>
            </a:pPr>
            <a:r>
              <a:rPr lang="en-US" dirty="0">
                <a:latin typeface="Calibri" panose="020F0502020204030204" pitchFamily="34" charset="0"/>
                <a:ea typeface="Times New Roman" panose="02020603050405020304" pitchFamily="18" charset="0"/>
                <a:cs typeface="Calibri" panose="020F0502020204030204" pitchFamily="34" charset="0"/>
              </a:rPr>
              <a:t>Create a blueprint that will outline the design of the platform</a:t>
            </a:r>
          </a:p>
          <a:p>
            <a:pPr marL="342900" marR="0" lvl="0" indent="-342900" fontAlgn="ctr">
              <a:spcBef>
                <a:spcPts val="0"/>
              </a:spcBef>
              <a:spcAft>
                <a:spcPts val="0"/>
              </a:spcAft>
              <a:buSzPts val="1000"/>
              <a:buFont typeface="Symbol" pitchFamily="2" charset="2"/>
              <a:buChar char=""/>
              <a:tabLst>
                <a:tab pos="457200" algn="l"/>
              </a:tabLst>
            </a:pP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fontAlgn="ctr">
              <a:spcBef>
                <a:spcPts val="0"/>
              </a:spcBef>
              <a:spcAft>
                <a:spcPts val="0"/>
              </a:spcAft>
              <a:buSzPts val="1000"/>
              <a:buFont typeface="Symbol" pitchFamily="2" charset="2"/>
              <a:buChar char=""/>
              <a:tabLst>
                <a:tab pos="457200" algn="l"/>
              </a:tabLst>
            </a:pPr>
            <a:r>
              <a:rPr lang="en-US" dirty="0">
                <a:latin typeface="Calibri" panose="020F0502020204030204" pitchFamily="34" charset="0"/>
                <a:ea typeface="Times New Roman" panose="02020603050405020304" pitchFamily="18" charset="0"/>
                <a:cs typeface="Calibri" panose="020F0502020204030204" pitchFamily="34" charset="0"/>
              </a:rPr>
              <a:t>Implement this blueprint by creating real case embedded pages to be used in Guardian targets</a:t>
            </a: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a:extLst>
              <a:ext uri="{FF2B5EF4-FFF2-40B4-BE49-F238E27FC236}">
                <a16:creationId xmlns:a16="http://schemas.microsoft.com/office/drawing/2014/main" id="{17BCE54A-1AE9-A041-9E76-F64044D7A44B}"/>
              </a:ext>
            </a:extLst>
          </p:cNvPr>
          <p:cNvSpPr/>
          <p:nvPr/>
        </p:nvSpPr>
        <p:spPr>
          <a:xfrm>
            <a:off x="1077686" y="4378093"/>
            <a:ext cx="10276114" cy="1200329"/>
          </a:xfrm>
          <a:prstGeom prst="rect">
            <a:avLst/>
          </a:prstGeom>
        </p:spPr>
        <p:txBody>
          <a:bodyPr wrap="square">
            <a:spAutoFit/>
          </a:bodyPr>
          <a:lstStyle/>
          <a:p>
            <a:r>
              <a:rPr lang="en-US" dirty="0">
                <a:latin typeface="Calibri" panose="020F0502020204030204" pitchFamily="34" charset="0"/>
                <a:ea typeface="Times New Roman" panose="02020603050405020304" pitchFamily="18" charset="0"/>
                <a:cs typeface="Calibri" panose="020F0502020204030204" pitchFamily="34" charset="0"/>
              </a:rPr>
              <a:t>Most leading data analytics and business intelligence platform offer the capability to be embedded in a foreign environment. However, the platform identified in our project has the capability to aggregate them together, on the same hosting page (medium), making it available to further use in various "targets" specific to Guardian. </a:t>
            </a: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893863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85584-02F5-1E4B-8881-03DBD1D92E0E}"/>
              </a:ext>
            </a:extLst>
          </p:cNvPr>
          <p:cNvSpPr>
            <a:spLocks noGrp="1"/>
          </p:cNvSpPr>
          <p:nvPr>
            <p:ph type="title"/>
          </p:nvPr>
        </p:nvSpPr>
        <p:spPr/>
        <p:txBody>
          <a:bodyPr/>
          <a:lstStyle/>
          <a:p>
            <a:r>
              <a:rPr lang="en-US" dirty="0"/>
              <a:t>Guardian BI Source Platforms</a:t>
            </a:r>
          </a:p>
        </p:txBody>
      </p:sp>
      <p:sp>
        <p:nvSpPr>
          <p:cNvPr id="3" name="Content Placeholder 2">
            <a:extLst>
              <a:ext uri="{FF2B5EF4-FFF2-40B4-BE49-F238E27FC236}">
                <a16:creationId xmlns:a16="http://schemas.microsoft.com/office/drawing/2014/main" id="{4BAE02BD-C0B6-0049-9B5D-E257A81550DF}"/>
              </a:ext>
            </a:extLst>
          </p:cNvPr>
          <p:cNvSpPr>
            <a:spLocks noGrp="1"/>
          </p:cNvSpPr>
          <p:nvPr>
            <p:ph idx="1"/>
          </p:nvPr>
        </p:nvSpPr>
        <p:spPr>
          <a:xfrm>
            <a:off x="838200" y="1825625"/>
            <a:ext cx="10515600" cy="710106"/>
          </a:xfrm>
        </p:spPr>
        <p:txBody>
          <a:bodyPr/>
          <a:lstStyle/>
          <a:p>
            <a:pPr marL="0" indent="0">
              <a:buNone/>
            </a:pPr>
            <a:r>
              <a:rPr lang="en-US" sz="2000" dirty="0"/>
              <a:t>The following data analytics and business intelligence systems currently used by Guardian were considered as sources to be embedded in the future embedded-analytics platform:</a:t>
            </a:r>
          </a:p>
          <a:p>
            <a:pPr marL="0" indent="0">
              <a:buNone/>
            </a:pPr>
            <a:endParaRPr lang="en-US" sz="2000" dirty="0"/>
          </a:p>
          <a:p>
            <a:pPr marL="0" indent="0">
              <a:buNone/>
            </a:pPr>
            <a:endParaRPr lang="en-US" dirty="0"/>
          </a:p>
        </p:txBody>
      </p:sp>
      <p:sp>
        <p:nvSpPr>
          <p:cNvPr id="4" name="Rectangle 3">
            <a:extLst>
              <a:ext uri="{FF2B5EF4-FFF2-40B4-BE49-F238E27FC236}">
                <a16:creationId xmlns:a16="http://schemas.microsoft.com/office/drawing/2014/main" id="{DA77F782-B49E-E54A-BBD7-E6539B4AC27D}"/>
              </a:ext>
            </a:extLst>
          </p:cNvPr>
          <p:cNvSpPr/>
          <p:nvPr/>
        </p:nvSpPr>
        <p:spPr>
          <a:xfrm>
            <a:off x="1367758" y="2828835"/>
            <a:ext cx="7169203" cy="1200329"/>
          </a:xfrm>
          <a:prstGeom prst="rect">
            <a:avLst/>
          </a:prstGeom>
        </p:spPr>
        <p:txBody>
          <a:bodyPr wrap="square">
            <a:spAutoFit/>
          </a:bodyPr>
          <a:lstStyle/>
          <a:p>
            <a:pPr marL="285750" lvl="0" indent="-285750" fontAlgn="ctr">
              <a:buFont typeface="Arial" panose="020B0604020202020204" pitchFamily="34" charset="0"/>
              <a:buChar char="•"/>
            </a:pPr>
            <a:r>
              <a:rPr lang="en-US" dirty="0"/>
              <a:t>Tableau</a:t>
            </a:r>
          </a:p>
          <a:p>
            <a:pPr marL="285750" lvl="0" indent="-285750" fontAlgn="ctr">
              <a:buFont typeface="Arial" panose="020B0604020202020204" pitchFamily="34" charset="0"/>
              <a:buChar char="•"/>
            </a:pPr>
            <a:r>
              <a:rPr lang="en-US" dirty="0"/>
              <a:t>Microsoft Reporting Services </a:t>
            </a:r>
          </a:p>
          <a:p>
            <a:pPr marL="285750" lvl="0" indent="-285750" fontAlgn="ctr">
              <a:buFont typeface="Arial" panose="020B0604020202020204" pitchFamily="34" charset="0"/>
              <a:buChar char="•"/>
            </a:pPr>
            <a:r>
              <a:rPr lang="en-US" dirty="0"/>
              <a:t>SAP Business Objects</a:t>
            </a:r>
          </a:p>
          <a:p>
            <a:pPr marL="285750" lvl="0" indent="-285750" fontAlgn="ctr">
              <a:buFont typeface="Arial" panose="020B0604020202020204" pitchFamily="34" charset="0"/>
              <a:buChar char="•"/>
            </a:pPr>
            <a:r>
              <a:rPr lang="en-US" dirty="0"/>
              <a:t>Microsoft PowerBI</a:t>
            </a:r>
          </a:p>
        </p:txBody>
      </p:sp>
    </p:spTree>
    <p:extLst>
      <p:ext uri="{BB962C8B-B14F-4D97-AF65-F5344CB8AC3E}">
        <p14:creationId xmlns:p14="http://schemas.microsoft.com/office/powerpoint/2010/main" val="18776479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C1CD3E-C1A9-A046-8699-F0259B5CA136}"/>
              </a:ext>
            </a:extLst>
          </p:cNvPr>
          <p:cNvSpPr>
            <a:spLocks noGrp="1"/>
          </p:cNvSpPr>
          <p:nvPr>
            <p:ph type="title"/>
          </p:nvPr>
        </p:nvSpPr>
        <p:spPr>
          <a:xfrm>
            <a:off x="925498" y="535398"/>
            <a:ext cx="10239402" cy="787480"/>
          </a:xfrm>
        </p:spPr>
        <p:txBody>
          <a:bodyPr/>
          <a:lstStyle/>
          <a:p>
            <a:r>
              <a:rPr lang="en-US" dirty="0"/>
              <a:t>Source Platforms Embedding Capabilities</a:t>
            </a:r>
          </a:p>
        </p:txBody>
      </p:sp>
      <p:graphicFrame>
        <p:nvGraphicFramePr>
          <p:cNvPr id="3" name="Table 3">
            <a:extLst>
              <a:ext uri="{FF2B5EF4-FFF2-40B4-BE49-F238E27FC236}">
                <a16:creationId xmlns:a16="http://schemas.microsoft.com/office/drawing/2014/main" id="{F5EBCEDE-DF23-B34D-827A-F768316FE3F6}"/>
              </a:ext>
            </a:extLst>
          </p:cNvPr>
          <p:cNvGraphicFramePr>
            <a:graphicFrameLocks noGrp="1"/>
          </p:cNvGraphicFramePr>
          <p:nvPr>
            <p:extLst>
              <p:ext uri="{D42A27DB-BD31-4B8C-83A1-F6EECF244321}">
                <p14:modId xmlns:p14="http://schemas.microsoft.com/office/powerpoint/2010/main" val="3338704629"/>
              </p:ext>
            </p:extLst>
          </p:nvPr>
        </p:nvGraphicFramePr>
        <p:xfrm>
          <a:off x="925499" y="1322878"/>
          <a:ext cx="10239401" cy="5217160"/>
        </p:xfrm>
        <a:graphic>
          <a:graphicData uri="http://schemas.openxmlformats.org/drawingml/2006/table">
            <a:tbl>
              <a:tblPr firstRow="1" bandRow="1">
                <a:tableStyleId>{5C22544A-7EE6-4342-B048-85BDC9FD1C3A}</a:tableStyleId>
              </a:tblPr>
              <a:tblGrid>
                <a:gridCol w="2006569">
                  <a:extLst>
                    <a:ext uri="{9D8B030D-6E8A-4147-A177-3AD203B41FA5}">
                      <a16:colId xmlns:a16="http://schemas.microsoft.com/office/drawing/2014/main" val="770894914"/>
                    </a:ext>
                  </a:extLst>
                </a:gridCol>
                <a:gridCol w="2883388">
                  <a:extLst>
                    <a:ext uri="{9D8B030D-6E8A-4147-A177-3AD203B41FA5}">
                      <a16:colId xmlns:a16="http://schemas.microsoft.com/office/drawing/2014/main" val="2161669141"/>
                    </a:ext>
                  </a:extLst>
                </a:gridCol>
                <a:gridCol w="2703177">
                  <a:extLst>
                    <a:ext uri="{9D8B030D-6E8A-4147-A177-3AD203B41FA5}">
                      <a16:colId xmlns:a16="http://schemas.microsoft.com/office/drawing/2014/main" val="3465113814"/>
                    </a:ext>
                  </a:extLst>
                </a:gridCol>
                <a:gridCol w="2646267">
                  <a:extLst>
                    <a:ext uri="{9D8B030D-6E8A-4147-A177-3AD203B41FA5}">
                      <a16:colId xmlns:a16="http://schemas.microsoft.com/office/drawing/2014/main" val="844869948"/>
                    </a:ext>
                  </a:extLst>
                </a:gridCol>
              </a:tblGrid>
              <a:tr h="370840">
                <a:tc>
                  <a:txBody>
                    <a:bodyPr/>
                    <a:lstStyle/>
                    <a:p>
                      <a:endParaRPr lang="en-US" dirty="0"/>
                    </a:p>
                  </a:txBody>
                  <a:tcPr/>
                </a:tc>
                <a:tc>
                  <a:txBody>
                    <a:bodyPr/>
                    <a:lstStyle/>
                    <a:p>
                      <a:r>
                        <a:rPr lang="en-US" dirty="0"/>
                        <a:t>Security Considerations</a:t>
                      </a:r>
                    </a:p>
                  </a:txBody>
                  <a:tcPr/>
                </a:tc>
                <a:tc>
                  <a:txBody>
                    <a:bodyPr/>
                    <a:lstStyle/>
                    <a:p>
                      <a:r>
                        <a:rPr lang="en-US" dirty="0"/>
                        <a:t>Embedding Capabilities</a:t>
                      </a:r>
                    </a:p>
                  </a:txBody>
                  <a:tcPr/>
                </a:tc>
                <a:tc>
                  <a:txBody>
                    <a:bodyPr/>
                    <a:lstStyle/>
                    <a:p>
                      <a:r>
                        <a:rPr lang="en-US" dirty="0"/>
                        <a:t>Special Key Points</a:t>
                      </a:r>
                    </a:p>
                  </a:txBody>
                  <a:tcPr/>
                </a:tc>
                <a:extLst>
                  <a:ext uri="{0D108BD9-81ED-4DB2-BD59-A6C34878D82A}">
                    <a16:rowId xmlns:a16="http://schemas.microsoft.com/office/drawing/2014/main" val="2442070350"/>
                  </a:ext>
                </a:extLst>
              </a:tr>
              <a:tr h="370840">
                <a:tc>
                  <a:txBody>
                    <a:bodyPr/>
                    <a:lstStyle/>
                    <a:p>
                      <a:r>
                        <a:rPr lang="en-US" dirty="0"/>
                        <a:t>Tableau</a:t>
                      </a:r>
                    </a:p>
                  </a:txBody>
                  <a:tcPr/>
                </a:tc>
                <a:tc>
                  <a:txBody>
                    <a:bodyPr/>
                    <a:lstStyle/>
                    <a:p>
                      <a:pPr marL="171450" indent="-171450">
                        <a:buFont typeface="Arial" panose="020B0604020202020204" pitchFamily="34" charset="0"/>
                        <a:buChar char="•"/>
                      </a:pPr>
                      <a:r>
                        <a:rPr lang="en-US" sz="1200" dirty="0"/>
                        <a:t>Requires every user consuming reports must be a licensed Tableau user, including embedded reports</a:t>
                      </a:r>
                    </a:p>
                  </a:txBody>
                  <a:tcPr/>
                </a:tc>
                <a:tc>
                  <a:txBody>
                    <a:bodyPr/>
                    <a:lstStyle/>
                    <a:p>
                      <a:pPr marL="171450" indent="-171450">
                        <a:buFont typeface="Arial" panose="020B0604020202020204" pitchFamily="34" charset="0"/>
                        <a:buChar char="•"/>
                      </a:pPr>
                      <a:r>
                        <a:rPr lang="en-US" sz="1200" dirty="0"/>
                        <a:t>Offers SharePoint webpart for embedding, including the source code.</a:t>
                      </a:r>
                    </a:p>
                  </a:txBody>
                  <a:tcPr/>
                </a:tc>
                <a:tc>
                  <a:txBody>
                    <a:bodyPr/>
                    <a:lstStyle/>
                    <a:p>
                      <a:endParaRPr lang="en-US" sz="1200" dirty="0"/>
                    </a:p>
                  </a:txBody>
                  <a:tcPr/>
                </a:tc>
                <a:extLst>
                  <a:ext uri="{0D108BD9-81ED-4DB2-BD59-A6C34878D82A}">
                    <a16:rowId xmlns:a16="http://schemas.microsoft.com/office/drawing/2014/main" val="2714200831"/>
                  </a:ext>
                </a:extLst>
              </a:tr>
              <a:tr h="370840">
                <a:tc>
                  <a:txBody>
                    <a:bodyPr/>
                    <a:lstStyle/>
                    <a:p>
                      <a:r>
                        <a:rPr lang="en-US" dirty="0"/>
                        <a:t>SSRS</a:t>
                      </a:r>
                    </a:p>
                  </a:txBody>
                  <a:tcPr/>
                </a:tc>
                <a:tc>
                  <a:txBody>
                    <a:bodyPr/>
                    <a:lstStyle/>
                    <a:p>
                      <a:pPr marL="171450" indent="-171450">
                        <a:buFont typeface="Arial" panose="020B0604020202020204" pitchFamily="34" charset="0"/>
                        <a:buChar char="•"/>
                      </a:pPr>
                      <a:r>
                        <a:rPr lang="en-US" sz="1200" dirty="0"/>
                        <a:t>Authorization of users is done at the server level and it can be configured to be on behalf of a server user</a:t>
                      </a:r>
                    </a:p>
                  </a:txBody>
                  <a:tcPr/>
                </a:tc>
                <a:tc>
                  <a:txBody>
                    <a:bodyPr/>
                    <a:lstStyle/>
                    <a:p>
                      <a:pPr marL="171450" indent="-171450">
                        <a:buFont typeface="Arial" panose="020B0604020202020204" pitchFamily="34" charset="0"/>
                        <a:buChar char="•"/>
                      </a:pPr>
                      <a:r>
                        <a:rPr lang="en-US" sz="1200" dirty="0"/>
                        <a:t>Does not offer snippets of embedding in the native UI, but they are highly documented.</a:t>
                      </a:r>
                    </a:p>
                    <a:p>
                      <a:pPr marL="171450" indent="-171450">
                        <a:buFont typeface="Arial" panose="020B0604020202020204" pitchFamily="34" charset="0"/>
                        <a:buChar char="•"/>
                      </a:pPr>
                      <a:r>
                        <a:rPr lang="en-US" sz="1200" dirty="0"/>
                        <a:t>Microsoft offers SSRS </a:t>
                      </a:r>
                      <a:r>
                        <a:rPr lang="en-US" sz="1200" dirty="0" err="1"/>
                        <a:t>WebPart</a:t>
                      </a:r>
                      <a:r>
                        <a:rPr lang="en-US" sz="1200" dirty="0"/>
                        <a:t> visualizer for SharePoint</a:t>
                      </a:r>
                    </a:p>
                  </a:txBody>
                  <a:tcPr/>
                </a:tc>
                <a:tc>
                  <a:txBody>
                    <a:bodyPr/>
                    <a:lstStyle/>
                    <a:p>
                      <a:endParaRPr lang="en-US" sz="1200"/>
                    </a:p>
                  </a:txBody>
                  <a:tcPr/>
                </a:tc>
                <a:extLst>
                  <a:ext uri="{0D108BD9-81ED-4DB2-BD59-A6C34878D82A}">
                    <a16:rowId xmlns:a16="http://schemas.microsoft.com/office/drawing/2014/main" val="2207829218"/>
                  </a:ext>
                </a:extLst>
              </a:tr>
              <a:tr h="370840">
                <a:tc>
                  <a:txBody>
                    <a:bodyPr/>
                    <a:lstStyle/>
                    <a:p>
                      <a:r>
                        <a:rPr lang="en-US" dirty="0"/>
                        <a:t>PowerBI</a:t>
                      </a:r>
                    </a:p>
                  </a:txBody>
                  <a:tcPr/>
                </a:tc>
                <a:tc>
                  <a:txBody>
                    <a:bodyPr/>
                    <a:lstStyle/>
                    <a:p>
                      <a:endParaRPr lang="en-US" sz="1200" dirty="0"/>
                    </a:p>
                  </a:txBody>
                  <a:tcPr/>
                </a:tc>
                <a:tc>
                  <a:txBody>
                    <a:bodyPr/>
                    <a:lstStyle/>
                    <a:p>
                      <a:endParaRPr lang="en-US" sz="1200" dirty="0"/>
                    </a:p>
                  </a:txBody>
                  <a:tcPr/>
                </a:tc>
                <a:tc>
                  <a:txBody>
                    <a:bodyPr/>
                    <a:lstStyle/>
                    <a:p>
                      <a:pPr marL="171450" indent="-171450">
                        <a:buFont typeface="Arial" panose="020B0604020202020204" pitchFamily="34" charset="0"/>
                        <a:buChar char="•"/>
                      </a:pPr>
                      <a:r>
                        <a:rPr lang="en-US" sz="1200" dirty="0"/>
                        <a:t>Ability to produce insights generated using AI algorithms. Insights can be embedded too</a:t>
                      </a:r>
                    </a:p>
                    <a:p>
                      <a:pPr marL="171450" indent="-171450">
                        <a:buFont typeface="Arial" panose="020B0604020202020204" pitchFamily="34" charset="0"/>
                        <a:buChar char="•"/>
                      </a:pPr>
                      <a:r>
                        <a:rPr lang="en-US" sz="1200" dirty="0"/>
                        <a:t>Offers NLP search capabilities.</a:t>
                      </a:r>
                    </a:p>
                  </a:txBody>
                  <a:tcPr/>
                </a:tc>
                <a:extLst>
                  <a:ext uri="{0D108BD9-81ED-4DB2-BD59-A6C34878D82A}">
                    <a16:rowId xmlns:a16="http://schemas.microsoft.com/office/drawing/2014/main" val="2017856894"/>
                  </a:ext>
                </a:extLst>
              </a:tr>
              <a:tr h="370840">
                <a:tc>
                  <a:txBody>
                    <a:bodyPr/>
                    <a:lstStyle/>
                    <a:p>
                      <a:r>
                        <a:rPr lang="en-US" dirty="0"/>
                        <a:t>SAP BO</a:t>
                      </a:r>
                    </a:p>
                  </a:txBody>
                  <a:tcPr/>
                </a:tc>
                <a:tc>
                  <a:txBody>
                    <a:bodyPr/>
                    <a:lstStyle/>
                    <a:p>
                      <a:pPr marL="171450" indent="-171450">
                        <a:buFont typeface="Arial" panose="020B0604020202020204" pitchFamily="34" charset="0"/>
                        <a:buChar char="•"/>
                      </a:pPr>
                      <a:r>
                        <a:rPr lang="en-US" sz="1200" dirty="0"/>
                        <a:t>Require generating of a short-lived authentication token that must be attached to the call. </a:t>
                      </a:r>
                    </a:p>
                  </a:txBody>
                  <a:tcPr/>
                </a:tc>
                <a:tc>
                  <a:txBody>
                    <a:bodyPr/>
                    <a:lstStyle/>
                    <a:p>
                      <a:pPr marL="171450" indent="-171450">
                        <a:buFont typeface="Arial" panose="020B0604020202020204" pitchFamily="34" charset="0"/>
                        <a:buChar char="•"/>
                      </a:pPr>
                      <a:r>
                        <a:rPr lang="en-US" sz="1200" dirty="0"/>
                        <a:t>Embedding is done through iframes through a single point: Open Document</a:t>
                      </a:r>
                    </a:p>
                    <a:p>
                      <a:pPr marL="171450" indent="-171450">
                        <a:buFont typeface="Arial" panose="020B0604020202020204" pitchFamily="34" charset="0"/>
                        <a:buChar char="•"/>
                      </a:pPr>
                      <a:r>
                        <a:rPr lang="en-US" sz="1200" dirty="0"/>
                        <a:t>Offers special site collection template for embedding with SharePoint</a:t>
                      </a:r>
                    </a:p>
                  </a:txBody>
                  <a:tcPr/>
                </a:tc>
                <a:tc>
                  <a:txBody>
                    <a:bodyPr/>
                    <a:lstStyle/>
                    <a:p>
                      <a:endParaRPr lang="en-US" sz="1200" dirty="0"/>
                    </a:p>
                  </a:txBody>
                  <a:tcPr/>
                </a:tc>
                <a:extLst>
                  <a:ext uri="{0D108BD9-81ED-4DB2-BD59-A6C34878D82A}">
                    <a16:rowId xmlns:a16="http://schemas.microsoft.com/office/drawing/2014/main" val="4151773895"/>
                  </a:ext>
                </a:extLst>
              </a:tr>
              <a:tr h="370840">
                <a:tc>
                  <a:txBody>
                    <a:bodyPr/>
                    <a:lstStyle/>
                    <a:p>
                      <a:r>
                        <a:rPr lang="en-US" dirty="0"/>
                        <a:t>QuickSight</a:t>
                      </a:r>
                    </a:p>
                  </a:txBody>
                  <a:tcPr/>
                </a:tc>
                <a:tc>
                  <a:txBody>
                    <a:bodyPr/>
                    <a:lstStyle/>
                    <a:p>
                      <a:pPr marL="171450" indent="-171450">
                        <a:buFont typeface="Arial" panose="020B0604020202020204" pitchFamily="34" charset="0"/>
                        <a:buChar char="•"/>
                      </a:pPr>
                      <a:r>
                        <a:rPr lang="en-US" sz="1200" dirty="0"/>
                        <a:t>Security is handled entirely through IAM roles assigned to the calling entity. </a:t>
                      </a:r>
                    </a:p>
                  </a:txBody>
                  <a:tcPr/>
                </a:tc>
                <a:tc>
                  <a:txBody>
                    <a:bodyPr/>
                    <a:lstStyle/>
                    <a:p>
                      <a:endParaRPr lang="en-US" sz="1200"/>
                    </a:p>
                  </a:txBody>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Ability to produce insights generated using AI algorithms. Insights can be added to visualizations and embedded.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Connected with Alexa for business offers NLP search</a:t>
                      </a:r>
                    </a:p>
                    <a:p>
                      <a:endParaRPr lang="en-US" sz="1200" dirty="0"/>
                    </a:p>
                  </a:txBody>
                  <a:tcPr/>
                </a:tc>
                <a:extLst>
                  <a:ext uri="{0D108BD9-81ED-4DB2-BD59-A6C34878D82A}">
                    <a16:rowId xmlns:a16="http://schemas.microsoft.com/office/drawing/2014/main" val="688193207"/>
                  </a:ext>
                </a:extLst>
              </a:tr>
            </a:tbl>
          </a:graphicData>
        </a:graphic>
      </p:graphicFrame>
    </p:spTree>
    <p:extLst>
      <p:ext uri="{BB962C8B-B14F-4D97-AF65-F5344CB8AC3E}">
        <p14:creationId xmlns:p14="http://schemas.microsoft.com/office/powerpoint/2010/main" val="24858161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2B498-FF69-9641-A5D4-94C504646DDE}"/>
              </a:ext>
            </a:extLst>
          </p:cNvPr>
          <p:cNvSpPr>
            <a:spLocks noGrp="1"/>
          </p:cNvSpPr>
          <p:nvPr>
            <p:ph type="title"/>
          </p:nvPr>
        </p:nvSpPr>
        <p:spPr>
          <a:xfrm>
            <a:off x="838200" y="365126"/>
            <a:ext cx="10515600" cy="679904"/>
          </a:xfrm>
        </p:spPr>
        <p:txBody>
          <a:bodyPr>
            <a:normAutofit/>
          </a:bodyPr>
          <a:lstStyle/>
          <a:p>
            <a:r>
              <a:rPr lang="en-US" sz="4000" dirty="0"/>
              <a:t>Embedded Analytics Platform Election Process</a:t>
            </a:r>
          </a:p>
        </p:txBody>
      </p:sp>
      <p:sp>
        <p:nvSpPr>
          <p:cNvPr id="3" name="TextBox 2">
            <a:extLst>
              <a:ext uri="{FF2B5EF4-FFF2-40B4-BE49-F238E27FC236}">
                <a16:creationId xmlns:a16="http://schemas.microsoft.com/office/drawing/2014/main" id="{D33D5482-20E6-2C40-B924-FC7B8EDBBF79}"/>
              </a:ext>
            </a:extLst>
          </p:cNvPr>
          <p:cNvSpPr txBox="1"/>
          <p:nvPr/>
        </p:nvSpPr>
        <p:spPr>
          <a:xfrm>
            <a:off x="1075765" y="1798064"/>
            <a:ext cx="184731" cy="369332"/>
          </a:xfrm>
          <a:prstGeom prst="rect">
            <a:avLst/>
          </a:prstGeom>
          <a:noFill/>
        </p:spPr>
        <p:txBody>
          <a:bodyPr wrap="none" rtlCol="0">
            <a:spAutoFit/>
          </a:bodyPr>
          <a:lstStyle/>
          <a:p>
            <a:endParaRPr lang="en-US" dirty="0"/>
          </a:p>
        </p:txBody>
      </p:sp>
      <p:sp>
        <p:nvSpPr>
          <p:cNvPr id="4" name="Rectangle 3">
            <a:extLst>
              <a:ext uri="{FF2B5EF4-FFF2-40B4-BE49-F238E27FC236}">
                <a16:creationId xmlns:a16="http://schemas.microsoft.com/office/drawing/2014/main" id="{96457264-067E-A54F-B646-B5DAD2710549}"/>
              </a:ext>
            </a:extLst>
          </p:cNvPr>
          <p:cNvSpPr/>
          <p:nvPr/>
        </p:nvSpPr>
        <p:spPr>
          <a:xfrm>
            <a:off x="838199" y="1244066"/>
            <a:ext cx="10278035" cy="1477328"/>
          </a:xfrm>
          <a:prstGeom prst="rect">
            <a:avLst/>
          </a:prstGeom>
        </p:spPr>
        <p:txBody>
          <a:bodyPr wrap="square">
            <a:spAutoFit/>
          </a:bodyPr>
          <a:lstStyle/>
          <a:p>
            <a:r>
              <a:rPr lang="en-US" dirty="0">
                <a:latin typeface="Calibri" panose="020F0502020204030204" pitchFamily="34" charset="0"/>
                <a:ea typeface="Times New Roman" panose="02020603050405020304" pitchFamily="18" charset="0"/>
              </a:rPr>
              <a:t>During our project we analyzed numerous technologies to be used as an embedded analytics platform for Guardian. These included SharePoint, Third-party Vendors and Inhouse Solutions.</a:t>
            </a:r>
            <a:r>
              <a:rPr lang="en-US" dirty="0"/>
              <a:t> </a:t>
            </a:r>
          </a:p>
          <a:p>
            <a:endParaRPr lang="en-US" dirty="0"/>
          </a:p>
          <a:p>
            <a:r>
              <a:rPr lang="en-US" dirty="0"/>
              <a:t>We also gathered information and consulted with other Cognizant teams that handled projects similar with ours, as well as with external teams that worked on embedded-analytics. </a:t>
            </a:r>
          </a:p>
        </p:txBody>
      </p:sp>
      <p:sp>
        <p:nvSpPr>
          <p:cNvPr id="5" name="TextBox 4">
            <a:extLst>
              <a:ext uri="{FF2B5EF4-FFF2-40B4-BE49-F238E27FC236}">
                <a16:creationId xmlns:a16="http://schemas.microsoft.com/office/drawing/2014/main" id="{A127DA66-919A-B449-B0F5-C6DBCA4E89B7}"/>
              </a:ext>
            </a:extLst>
          </p:cNvPr>
          <p:cNvSpPr txBox="1"/>
          <p:nvPr/>
        </p:nvSpPr>
        <p:spPr>
          <a:xfrm>
            <a:off x="838200" y="3050561"/>
            <a:ext cx="5869962" cy="2954655"/>
          </a:xfrm>
          <a:prstGeom prst="rect">
            <a:avLst/>
          </a:prstGeom>
          <a:noFill/>
        </p:spPr>
        <p:txBody>
          <a:bodyPr wrap="square" rtlCol="0">
            <a:spAutoFit/>
          </a:bodyPr>
          <a:lstStyle/>
          <a:p>
            <a:r>
              <a:rPr lang="en-US" dirty="0"/>
              <a:t>Criteria used in evaluation:</a:t>
            </a:r>
          </a:p>
          <a:p>
            <a:pPr marL="171450" indent="-171450">
              <a:buFont typeface="Arial" panose="020B0604020202020204" pitchFamily="34" charset="0"/>
              <a:buChar char="•"/>
            </a:pPr>
            <a:r>
              <a:rPr lang="en-US" sz="1200" dirty="0"/>
              <a:t>Ability to co-exist on the same page (rendering medium) with all other reporting sources</a:t>
            </a:r>
          </a:p>
          <a:p>
            <a:pPr marL="171450" indent="-171450">
              <a:buFont typeface="Arial" panose="020B0604020202020204" pitchFamily="34" charset="0"/>
              <a:buChar char="•"/>
            </a:pPr>
            <a:r>
              <a:rPr lang="en-US" sz="1200" dirty="0"/>
              <a:t>Loading time - page responsiveness - for initial (</a:t>
            </a:r>
            <a:r>
              <a:rPr lang="en-US" sz="1200" dirty="0" err="1"/>
              <a:t>uncached</a:t>
            </a:r>
            <a:r>
              <a:rPr lang="en-US" sz="1200" dirty="0"/>
              <a:t>) and subsequent (cached) access</a:t>
            </a:r>
          </a:p>
          <a:p>
            <a:pPr marL="171450" indent="-171450">
              <a:buFont typeface="Arial" panose="020B0604020202020204" pitchFamily="34" charset="0"/>
              <a:buChar char="•"/>
            </a:pPr>
            <a:r>
              <a:rPr lang="en-US" sz="1200" dirty="0"/>
              <a:t>Failure capture mechanism of source reports - ability to capture notification and relay</a:t>
            </a:r>
          </a:p>
          <a:p>
            <a:pPr marL="171450" indent="-171450">
              <a:buFont typeface="Arial" panose="020B0604020202020204" pitchFamily="34" charset="0"/>
              <a:buChar char="•"/>
            </a:pPr>
            <a:r>
              <a:rPr lang="en-US" sz="1200" dirty="0"/>
              <a:t>Support for single-sign-on </a:t>
            </a:r>
            <a:r>
              <a:rPr lang="en-US" sz="1200" dirty="0" err="1"/>
              <a:t>authenticationx</a:t>
            </a:r>
            <a:endParaRPr lang="en-US" sz="1200" dirty="0"/>
          </a:p>
          <a:p>
            <a:pPr marL="171450" indent="-171450">
              <a:buFont typeface="Arial" panose="020B0604020202020204" pitchFamily="34" charset="0"/>
              <a:buChar char="•"/>
            </a:pPr>
            <a:r>
              <a:rPr lang="en-US" sz="1200" dirty="0"/>
              <a:t>Support for </a:t>
            </a:r>
            <a:r>
              <a:rPr lang="en-US" sz="1200" dirty="0" err="1"/>
              <a:t>oauth</a:t>
            </a:r>
            <a:r>
              <a:rPr lang="en-US" sz="1200" dirty="0"/>
              <a:t> authentication</a:t>
            </a:r>
          </a:p>
          <a:p>
            <a:pPr marL="171450" indent="-171450">
              <a:buFont typeface="Arial" panose="020B0604020202020204" pitchFamily="34" charset="0"/>
              <a:buChar char="•"/>
            </a:pPr>
            <a:r>
              <a:rPr lang="en-US" sz="1200" dirty="0"/>
              <a:t>Support for public users</a:t>
            </a:r>
          </a:p>
          <a:p>
            <a:pPr marL="171450" indent="-171450">
              <a:buFont typeface="Arial" panose="020B0604020202020204" pitchFamily="34" charset="0"/>
              <a:buChar char="•"/>
            </a:pPr>
            <a:r>
              <a:rPr lang="en-US" sz="1200" dirty="0"/>
              <a:t>Ability to embed Tableau</a:t>
            </a:r>
          </a:p>
          <a:p>
            <a:pPr marL="171450" indent="-171450">
              <a:buFont typeface="Arial" panose="020B0604020202020204" pitchFamily="34" charset="0"/>
              <a:buChar char="•"/>
            </a:pPr>
            <a:r>
              <a:rPr lang="en-US" sz="1200" dirty="0"/>
              <a:t>Ability to embed SSRS and PowerBI</a:t>
            </a:r>
          </a:p>
          <a:p>
            <a:pPr marL="171450" indent="-171450">
              <a:buFont typeface="Arial" panose="020B0604020202020204" pitchFamily="34" charset="0"/>
              <a:buChar char="•"/>
            </a:pPr>
            <a:r>
              <a:rPr lang="en-US" sz="1200" dirty="0"/>
              <a:t>Ability to embed Business Objects</a:t>
            </a:r>
          </a:p>
          <a:p>
            <a:pPr marL="171450" indent="-171450">
              <a:buFont typeface="Arial" panose="020B0604020202020204" pitchFamily="34" charset="0"/>
              <a:buChar char="•"/>
            </a:pPr>
            <a:r>
              <a:rPr lang="en-US" sz="1200" dirty="0"/>
              <a:t>Ability to be embedded in other systems</a:t>
            </a:r>
          </a:p>
          <a:p>
            <a:pPr marL="171450" indent="-171450">
              <a:buFont typeface="Arial" panose="020B0604020202020204" pitchFamily="34" charset="0"/>
              <a:buChar char="•"/>
            </a:pPr>
            <a:r>
              <a:rPr lang="en-US" sz="1200" dirty="0"/>
              <a:t>Ability to capture comments on same medium</a:t>
            </a:r>
          </a:p>
          <a:p>
            <a:pPr marL="171450" indent="-171450">
              <a:buFont typeface="Arial" panose="020B0604020202020204" pitchFamily="34" charset="0"/>
              <a:buChar char="•"/>
            </a:pPr>
            <a:r>
              <a:rPr lang="en-US" sz="1200" dirty="0"/>
              <a:t>Ability to communicate to embedded objects through an event mechanism</a:t>
            </a:r>
          </a:p>
          <a:p>
            <a:endParaRPr lang="en-US" sz="1200" dirty="0"/>
          </a:p>
        </p:txBody>
      </p:sp>
      <p:sp>
        <p:nvSpPr>
          <p:cNvPr id="6" name="TextBox 5">
            <a:extLst>
              <a:ext uri="{FF2B5EF4-FFF2-40B4-BE49-F238E27FC236}">
                <a16:creationId xmlns:a16="http://schemas.microsoft.com/office/drawing/2014/main" id="{5D138490-C771-EE4D-B8A4-91E6C22E478C}"/>
              </a:ext>
            </a:extLst>
          </p:cNvPr>
          <p:cNvSpPr txBox="1"/>
          <p:nvPr/>
        </p:nvSpPr>
        <p:spPr>
          <a:xfrm>
            <a:off x="6708162" y="3320000"/>
            <a:ext cx="5869962" cy="2308324"/>
          </a:xfrm>
          <a:prstGeom prst="rect">
            <a:avLst/>
          </a:prstGeom>
          <a:noFill/>
        </p:spPr>
        <p:txBody>
          <a:bodyPr wrap="square" rtlCol="0">
            <a:spAutoFit/>
          </a:bodyPr>
          <a:lstStyle/>
          <a:p>
            <a:pPr marL="171450" indent="-171450">
              <a:buFont typeface="Arial" panose="020B0604020202020204" pitchFamily="34" charset="0"/>
              <a:buChar char="•"/>
            </a:pPr>
            <a:r>
              <a:rPr lang="en-US" sz="1200" dirty="0"/>
              <a:t>Sensitive tokens and authentication code exposure</a:t>
            </a:r>
          </a:p>
          <a:p>
            <a:pPr marL="171450" indent="-171450">
              <a:buFont typeface="Arial" panose="020B0604020202020204" pitchFamily="34" charset="0"/>
              <a:buChar char="•"/>
            </a:pPr>
            <a:r>
              <a:rPr lang="en-US" sz="1200" dirty="0"/>
              <a:t>Support for auto-refresh</a:t>
            </a:r>
          </a:p>
          <a:p>
            <a:pPr marL="171450" indent="-171450">
              <a:buFont typeface="Arial" panose="020B0604020202020204" pitchFamily="34" charset="0"/>
              <a:buChar char="•"/>
            </a:pPr>
            <a:r>
              <a:rPr lang="en-US" sz="1200" dirty="0"/>
              <a:t>Support for branding</a:t>
            </a:r>
          </a:p>
          <a:p>
            <a:pPr marL="171450" indent="-171450">
              <a:buFont typeface="Arial" panose="020B0604020202020204" pitchFamily="34" charset="0"/>
              <a:buChar char="•"/>
            </a:pPr>
            <a:r>
              <a:rPr lang="en-US" sz="1200" dirty="0"/>
              <a:t>Initial learning curve, training required for Developer User</a:t>
            </a:r>
          </a:p>
          <a:p>
            <a:pPr marL="171450" indent="-171450">
              <a:buFont typeface="Arial" panose="020B0604020202020204" pitchFamily="34" charset="0"/>
              <a:buChar char="•"/>
            </a:pPr>
            <a:r>
              <a:rPr lang="en-US" sz="1200" dirty="0"/>
              <a:t>Time and effort for initial implementation of the platform</a:t>
            </a:r>
          </a:p>
          <a:p>
            <a:pPr marL="171450" indent="-171450">
              <a:buFont typeface="Arial" panose="020B0604020202020204" pitchFamily="34" charset="0"/>
              <a:buChar char="•"/>
            </a:pPr>
            <a:r>
              <a:rPr lang="en-US" sz="1200" dirty="0"/>
              <a:t>Time and effort for implementing individual dashboard.</a:t>
            </a:r>
          </a:p>
          <a:p>
            <a:pPr marL="171450" indent="-171450">
              <a:buFont typeface="Arial" panose="020B0604020202020204" pitchFamily="34" charset="0"/>
              <a:buChar char="•"/>
            </a:pPr>
            <a:r>
              <a:rPr lang="en-US" sz="1200" dirty="0"/>
              <a:t>Price of the out of the box solution (if applicable)</a:t>
            </a:r>
          </a:p>
          <a:p>
            <a:pPr marL="171450" indent="-171450">
              <a:buFont typeface="Arial" panose="020B0604020202020204" pitchFamily="34" charset="0"/>
              <a:buChar char="•"/>
            </a:pPr>
            <a:r>
              <a:rPr lang="en-US" sz="1200" dirty="0"/>
              <a:t>Requirements for hosting environment. Technology Stack</a:t>
            </a:r>
          </a:p>
          <a:p>
            <a:pPr marL="171450" indent="-171450">
              <a:buFont typeface="Arial" panose="020B0604020202020204" pitchFamily="34" charset="0"/>
              <a:buChar char="•"/>
            </a:pPr>
            <a:r>
              <a:rPr lang="en-US" sz="1200" dirty="0"/>
              <a:t>Ability to scale to high traffic demand</a:t>
            </a:r>
          </a:p>
          <a:p>
            <a:pPr marL="171450" indent="-171450">
              <a:buFont typeface="Arial" panose="020B0604020202020204" pitchFamily="34" charset="0"/>
              <a:buChar char="•"/>
            </a:pPr>
            <a:r>
              <a:rPr lang="en-US" sz="1200" dirty="0"/>
              <a:t>Ability to scale to higher complexity of the source reports</a:t>
            </a:r>
          </a:p>
          <a:p>
            <a:pPr marL="171450" indent="-171450">
              <a:buFont typeface="Arial" panose="020B0604020202020204" pitchFamily="34" charset="0"/>
              <a:buChar char="•"/>
            </a:pPr>
            <a:r>
              <a:rPr lang="en-US" sz="1200" dirty="0"/>
              <a:t>Amount of maintenance required</a:t>
            </a:r>
          </a:p>
          <a:p>
            <a:pPr marL="171450" indent="-171450">
              <a:buFont typeface="Arial" panose="020B0604020202020204" pitchFamily="34" charset="0"/>
              <a:buChar char="•"/>
            </a:pPr>
            <a:r>
              <a:rPr lang="en-US" sz="1200" dirty="0"/>
              <a:t>Ability to be distributed and exported</a:t>
            </a:r>
          </a:p>
        </p:txBody>
      </p:sp>
    </p:spTree>
    <p:extLst>
      <p:ext uri="{BB962C8B-B14F-4D97-AF65-F5344CB8AC3E}">
        <p14:creationId xmlns:p14="http://schemas.microsoft.com/office/powerpoint/2010/main" val="4235502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4375C-621C-EC4F-AF17-8201FB3E1CF7}"/>
              </a:ext>
            </a:extLst>
          </p:cNvPr>
          <p:cNvSpPr>
            <a:spLocks noGrp="1"/>
          </p:cNvSpPr>
          <p:nvPr>
            <p:ph type="title"/>
          </p:nvPr>
        </p:nvSpPr>
        <p:spPr>
          <a:xfrm>
            <a:off x="699888" y="503438"/>
            <a:ext cx="10515600" cy="848952"/>
          </a:xfrm>
        </p:spPr>
        <p:txBody>
          <a:bodyPr/>
          <a:lstStyle/>
          <a:p>
            <a:r>
              <a:rPr lang="en-US" dirty="0"/>
              <a:t>Embedded Analytics Platform Considered</a:t>
            </a:r>
          </a:p>
        </p:txBody>
      </p:sp>
      <p:sp>
        <p:nvSpPr>
          <p:cNvPr id="3" name="TextBox 2">
            <a:extLst>
              <a:ext uri="{FF2B5EF4-FFF2-40B4-BE49-F238E27FC236}">
                <a16:creationId xmlns:a16="http://schemas.microsoft.com/office/drawing/2014/main" id="{42A84FE5-5330-8745-AD70-4CB9CBC16F3B}"/>
              </a:ext>
            </a:extLst>
          </p:cNvPr>
          <p:cNvSpPr txBox="1"/>
          <p:nvPr/>
        </p:nvSpPr>
        <p:spPr>
          <a:xfrm>
            <a:off x="1183341" y="1867220"/>
            <a:ext cx="5648919" cy="2215991"/>
          </a:xfrm>
          <a:prstGeom prst="rect">
            <a:avLst/>
          </a:prstGeom>
          <a:noFill/>
        </p:spPr>
        <p:txBody>
          <a:bodyPr wrap="none" rtlCol="0">
            <a:spAutoFit/>
          </a:bodyPr>
          <a:lstStyle/>
          <a:p>
            <a:pPr marL="342900" indent="-342900">
              <a:buFont typeface="Arial" panose="020B0604020202020204" pitchFamily="34" charset="0"/>
              <a:buChar char="•"/>
            </a:pPr>
            <a:r>
              <a:rPr lang="en-US" sz="2400" dirty="0"/>
              <a:t>Microsoft SharePoint 2013, 2016 or 2019</a:t>
            </a:r>
          </a:p>
          <a:p>
            <a:endParaRPr lang="en-US" sz="2400" dirty="0"/>
          </a:p>
          <a:p>
            <a:pPr marL="342900" indent="-342900">
              <a:buFont typeface="Arial" panose="020B0604020202020204" pitchFamily="34" charset="0"/>
              <a:buChar char="•"/>
            </a:pPr>
            <a:r>
              <a:rPr lang="en-US" sz="2400" dirty="0"/>
              <a:t>AWS Hosted - </a:t>
            </a:r>
            <a:r>
              <a:rPr lang="en-US" sz="2400" dirty="0" err="1"/>
              <a:t>Plot.ly</a:t>
            </a:r>
            <a:r>
              <a:rPr lang="en-US" sz="2400" dirty="0"/>
              <a:t> Dash Platform</a:t>
            </a:r>
          </a:p>
          <a:p>
            <a:endParaRPr lang="en-US" sz="2400" dirty="0"/>
          </a:p>
          <a:p>
            <a:pPr marL="342900" indent="-342900">
              <a:buFont typeface="Arial" panose="020B0604020202020204" pitchFamily="34" charset="0"/>
              <a:buChar char="•"/>
            </a:pPr>
            <a:r>
              <a:rPr lang="en-US" sz="2400" dirty="0"/>
              <a:t>AWS Hosted - R Shiny Apps Platform</a:t>
            </a:r>
          </a:p>
          <a:p>
            <a:endParaRPr lang="en-US" dirty="0"/>
          </a:p>
        </p:txBody>
      </p:sp>
    </p:spTree>
    <p:extLst>
      <p:ext uri="{BB962C8B-B14F-4D97-AF65-F5344CB8AC3E}">
        <p14:creationId xmlns:p14="http://schemas.microsoft.com/office/powerpoint/2010/main" val="28237408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3A29C-BFC2-7B43-9208-6C46F1B2195F}"/>
              </a:ext>
            </a:extLst>
          </p:cNvPr>
          <p:cNvSpPr>
            <a:spLocks noGrp="1"/>
          </p:cNvSpPr>
          <p:nvPr>
            <p:ph type="title"/>
          </p:nvPr>
        </p:nvSpPr>
        <p:spPr/>
        <p:txBody>
          <a:bodyPr>
            <a:normAutofit/>
          </a:bodyPr>
          <a:lstStyle/>
          <a:p>
            <a:r>
              <a:rPr lang="en-US" sz="4000" dirty="0"/>
              <a:t>SharePoint as Embedded Analytics Platform</a:t>
            </a:r>
          </a:p>
        </p:txBody>
      </p:sp>
      <p:sp>
        <p:nvSpPr>
          <p:cNvPr id="4" name="Rectangle 3">
            <a:extLst>
              <a:ext uri="{FF2B5EF4-FFF2-40B4-BE49-F238E27FC236}">
                <a16:creationId xmlns:a16="http://schemas.microsoft.com/office/drawing/2014/main" id="{FDF5A6DD-24BF-B247-B77C-136D8E01A05B}"/>
              </a:ext>
            </a:extLst>
          </p:cNvPr>
          <p:cNvSpPr/>
          <p:nvPr/>
        </p:nvSpPr>
        <p:spPr>
          <a:xfrm>
            <a:off x="2314952" y="1900237"/>
            <a:ext cx="3096634" cy="254707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0" tIns="91440"/>
          <a:lstStyle/>
          <a:p>
            <a:pPr eaLnBrk="1" fontAlgn="auto" hangingPunct="1">
              <a:spcBef>
                <a:spcPts val="0"/>
              </a:spcBef>
              <a:spcAft>
                <a:spcPts val="0"/>
              </a:spcAft>
              <a:defRPr/>
            </a:pPr>
            <a:r>
              <a:rPr lang="en-US" sz="1200" dirty="0">
                <a:solidFill>
                  <a:sysClr val="windowText" lastClr="000000"/>
                </a:solidFill>
              </a:rPr>
              <a:t>AWS Cloud</a:t>
            </a:r>
          </a:p>
        </p:txBody>
      </p:sp>
      <p:pic>
        <p:nvPicPr>
          <p:cNvPr id="6" name="Graphic 9">
            <a:extLst>
              <a:ext uri="{FF2B5EF4-FFF2-40B4-BE49-F238E27FC236}">
                <a16:creationId xmlns:a16="http://schemas.microsoft.com/office/drawing/2014/main" id="{C8852BEF-DE79-CD4A-B86D-2B1C2109F2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14951" y="1903412"/>
            <a:ext cx="33020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a:extLst>
              <a:ext uri="{FF2B5EF4-FFF2-40B4-BE49-F238E27FC236}">
                <a16:creationId xmlns:a16="http://schemas.microsoft.com/office/drawing/2014/main" id="{FF530986-AA9B-344E-9A4B-E1D4B9CB06E5}"/>
              </a:ext>
            </a:extLst>
          </p:cNvPr>
          <p:cNvPicPr>
            <a:picLocks noChangeAspect="1"/>
          </p:cNvPicPr>
          <p:nvPr/>
        </p:nvPicPr>
        <p:blipFill>
          <a:blip r:embed="rId3"/>
          <a:stretch>
            <a:fillRect/>
          </a:stretch>
        </p:blipFill>
        <p:spPr>
          <a:xfrm>
            <a:off x="612834" y="2492463"/>
            <a:ext cx="1210956" cy="1190077"/>
          </a:xfrm>
          <a:prstGeom prst="rect">
            <a:avLst/>
          </a:prstGeom>
        </p:spPr>
      </p:pic>
      <p:pic>
        <p:nvPicPr>
          <p:cNvPr id="9" name="Picture 8">
            <a:extLst>
              <a:ext uri="{FF2B5EF4-FFF2-40B4-BE49-F238E27FC236}">
                <a16:creationId xmlns:a16="http://schemas.microsoft.com/office/drawing/2014/main" id="{47F3C881-7B47-4947-B950-515080E087D1}"/>
              </a:ext>
            </a:extLst>
          </p:cNvPr>
          <p:cNvPicPr>
            <a:picLocks noChangeAspect="1"/>
          </p:cNvPicPr>
          <p:nvPr/>
        </p:nvPicPr>
        <p:blipFill>
          <a:blip r:embed="rId4"/>
          <a:stretch>
            <a:fillRect/>
          </a:stretch>
        </p:blipFill>
        <p:spPr>
          <a:xfrm>
            <a:off x="2348203" y="2280414"/>
            <a:ext cx="2892529" cy="2073290"/>
          </a:xfrm>
          <a:prstGeom prst="rect">
            <a:avLst/>
          </a:prstGeom>
        </p:spPr>
      </p:pic>
      <p:cxnSp>
        <p:nvCxnSpPr>
          <p:cNvPr id="10" name="Straight Arrow Connector 9">
            <a:extLst>
              <a:ext uri="{FF2B5EF4-FFF2-40B4-BE49-F238E27FC236}">
                <a16:creationId xmlns:a16="http://schemas.microsoft.com/office/drawing/2014/main" id="{F040269F-96EE-124D-A4E3-1A94E7D50FF3}"/>
              </a:ext>
            </a:extLst>
          </p:cNvPr>
          <p:cNvCxnSpPr>
            <a:cxnSpLocks/>
          </p:cNvCxnSpPr>
          <p:nvPr/>
        </p:nvCxnSpPr>
        <p:spPr>
          <a:xfrm>
            <a:off x="1928553" y="3029310"/>
            <a:ext cx="865274" cy="0"/>
          </a:xfrm>
          <a:prstGeom prst="straightConnector1">
            <a:avLst/>
          </a:prstGeom>
          <a:ln w="12700">
            <a:solidFill>
              <a:srgbClr val="545B6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FB6B69E5-E300-3F40-80B7-18BBCE3E9BC5}"/>
              </a:ext>
            </a:extLst>
          </p:cNvPr>
          <p:cNvCxnSpPr>
            <a:cxnSpLocks/>
          </p:cNvCxnSpPr>
          <p:nvPr/>
        </p:nvCxnSpPr>
        <p:spPr>
          <a:xfrm>
            <a:off x="1928553" y="3173773"/>
            <a:ext cx="806334" cy="0"/>
          </a:xfrm>
          <a:prstGeom prst="straightConnector1">
            <a:avLst/>
          </a:prstGeom>
          <a:ln w="12700">
            <a:solidFill>
              <a:srgbClr val="545B64"/>
            </a:solidFill>
            <a:headEnd type="arrow" w="med" len="sm"/>
            <a:tailEnd type="none" w="med" len="sm"/>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3807D24-F621-FA45-9EF7-CB8A9368406A}"/>
              </a:ext>
            </a:extLst>
          </p:cNvPr>
          <p:cNvSpPr txBox="1"/>
          <p:nvPr/>
        </p:nvSpPr>
        <p:spPr>
          <a:xfrm>
            <a:off x="547443" y="1461173"/>
            <a:ext cx="4874824" cy="369332"/>
          </a:xfrm>
          <a:prstGeom prst="rect">
            <a:avLst/>
          </a:prstGeom>
          <a:noFill/>
        </p:spPr>
        <p:txBody>
          <a:bodyPr wrap="square" rtlCol="0">
            <a:spAutoFit/>
          </a:bodyPr>
          <a:lstStyle/>
          <a:p>
            <a:r>
              <a:rPr lang="en-US" dirty="0"/>
              <a:t>High Level AWS SharePoint Hosting Architecture</a:t>
            </a:r>
          </a:p>
        </p:txBody>
      </p:sp>
      <p:sp>
        <p:nvSpPr>
          <p:cNvPr id="16" name="TextBox 15">
            <a:extLst>
              <a:ext uri="{FF2B5EF4-FFF2-40B4-BE49-F238E27FC236}">
                <a16:creationId xmlns:a16="http://schemas.microsoft.com/office/drawing/2014/main" id="{3ADC8FA3-1EB6-B042-A414-606327073109}"/>
              </a:ext>
            </a:extLst>
          </p:cNvPr>
          <p:cNvSpPr txBox="1"/>
          <p:nvPr/>
        </p:nvSpPr>
        <p:spPr>
          <a:xfrm>
            <a:off x="6012968" y="1461173"/>
            <a:ext cx="2777566" cy="1477328"/>
          </a:xfrm>
          <a:prstGeom prst="rect">
            <a:avLst/>
          </a:prstGeom>
          <a:noFill/>
        </p:spPr>
        <p:txBody>
          <a:bodyPr wrap="square" rtlCol="0">
            <a:spAutoFit/>
          </a:bodyPr>
          <a:lstStyle/>
          <a:p>
            <a:r>
              <a:rPr lang="en-US" dirty="0"/>
              <a:t>Technology Stack:</a:t>
            </a:r>
          </a:p>
          <a:p>
            <a:pPr marL="285750" indent="-285750">
              <a:buFont typeface="Arial" panose="020B0604020202020204" pitchFamily="34" charset="0"/>
              <a:buChar char="•"/>
            </a:pPr>
            <a:r>
              <a:rPr lang="en-US" dirty="0"/>
              <a:t>AWS EC2</a:t>
            </a:r>
          </a:p>
          <a:p>
            <a:pPr marL="285750" indent="-285750">
              <a:buFont typeface="Arial" panose="020B0604020202020204" pitchFamily="34" charset="0"/>
              <a:buChar char="•"/>
            </a:pPr>
            <a:r>
              <a:rPr lang="en-US" dirty="0"/>
              <a:t>AWS VPC, NAT Gateway</a:t>
            </a:r>
          </a:p>
          <a:p>
            <a:pPr marL="285750" indent="-285750">
              <a:buFont typeface="Arial" panose="020B0604020202020204" pitchFamily="34" charset="0"/>
              <a:buChar char="•"/>
            </a:pPr>
            <a:r>
              <a:rPr lang="en-US" dirty="0"/>
              <a:t>AWS CloudFormation</a:t>
            </a:r>
          </a:p>
          <a:p>
            <a:pPr marL="285750" indent="-285750">
              <a:buFont typeface="Arial" panose="020B0604020202020204" pitchFamily="34" charset="0"/>
              <a:buChar char="•"/>
            </a:pPr>
            <a:r>
              <a:rPr lang="en-US" dirty="0"/>
              <a:t>SharePoint 2019</a:t>
            </a:r>
          </a:p>
        </p:txBody>
      </p:sp>
      <p:sp>
        <p:nvSpPr>
          <p:cNvPr id="17" name="TextBox 16">
            <a:extLst>
              <a:ext uri="{FF2B5EF4-FFF2-40B4-BE49-F238E27FC236}">
                <a16:creationId xmlns:a16="http://schemas.microsoft.com/office/drawing/2014/main" id="{3084CB77-D1AA-EC45-BF30-8BDDE1A38B54}"/>
              </a:ext>
            </a:extLst>
          </p:cNvPr>
          <p:cNvSpPr txBox="1"/>
          <p:nvPr/>
        </p:nvSpPr>
        <p:spPr>
          <a:xfrm>
            <a:off x="6031966" y="3029310"/>
            <a:ext cx="3273399" cy="3139321"/>
          </a:xfrm>
          <a:prstGeom prst="rect">
            <a:avLst/>
          </a:prstGeom>
          <a:noFill/>
        </p:spPr>
        <p:txBody>
          <a:bodyPr wrap="square" rtlCol="0">
            <a:spAutoFit/>
          </a:bodyPr>
          <a:lstStyle/>
          <a:p>
            <a:r>
              <a:rPr lang="en-US" dirty="0"/>
              <a:t>Pros:</a:t>
            </a:r>
          </a:p>
          <a:p>
            <a:pPr marL="285750" indent="-285750">
              <a:buFont typeface="Arial" panose="020B0604020202020204" pitchFamily="34" charset="0"/>
              <a:buChar char="•"/>
            </a:pPr>
            <a:r>
              <a:rPr lang="en-US" dirty="0"/>
              <a:t>Relatively lower cost of implementation (1 – 2 weeks)</a:t>
            </a:r>
          </a:p>
          <a:p>
            <a:pPr marL="285750" indent="-285750">
              <a:buFont typeface="Arial" panose="020B0604020202020204" pitchFamily="34" charset="0"/>
              <a:buChar char="•"/>
            </a:pPr>
            <a:r>
              <a:rPr lang="en-US" dirty="0"/>
              <a:t>No programming skills required</a:t>
            </a:r>
          </a:p>
          <a:p>
            <a:pPr marL="285750" indent="-285750">
              <a:buFont typeface="Arial" panose="020B0604020202020204" pitchFamily="34" charset="0"/>
              <a:buChar char="•"/>
            </a:pPr>
            <a:r>
              <a:rPr lang="en-US" dirty="0"/>
              <a:t>Tableau, SSRS, PowerBI and BO offer out of the box webparts for embedding in SharePoint. </a:t>
            </a:r>
          </a:p>
          <a:p>
            <a:pPr marL="285750" indent="-285750">
              <a:buFont typeface="Arial" panose="020B0604020202020204" pitchFamily="34" charset="0"/>
              <a:buChar char="•"/>
            </a:pPr>
            <a:r>
              <a:rPr lang="en-US" dirty="0"/>
              <a:t>Easy to embed other types of content such as comments.</a:t>
            </a:r>
          </a:p>
        </p:txBody>
      </p:sp>
      <p:sp>
        <p:nvSpPr>
          <p:cNvPr id="18" name="TextBox 17">
            <a:extLst>
              <a:ext uri="{FF2B5EF4-FFF2-40B4-BE49-F238E27FC236}">
                <a16:creationId xmlns:a16="http://schemas.microsoft.com/office/drawing/2014/main" id="{EEB24F66-BE85-A249-8D44-4BBD8702FEC7}"/>
              </a:ext>
            </a:extLst>
          </p:cNvPr>
          <p:cNvSpPr txBox="1"/>
          <p:nvPr/>
        </p:nvSpPr>
        <p:spPr>
          <a:xfrm>
            <a:off x="9192666" y="3029310"/>
            <a:ext cx="2896429" cy="3139321"/>
          </a:xfrm>
          <a:prstGeom prst="rect">
            <a:avLst/>
          </a:prstGeom>
          <a:noFill/>
        </p:spPr>
        <p:txBody>
          <a:bodyPr wrap="square" rtlCol="0">
            <a:spAutoFit/>
          </a:bodyPr>
          <a:lstStyle/>
          <a:p>
            <a:r>
              <a:rPr lang="en-US" dirty="0"/>
              <a:t>Cons:</a:t>
            </a:r>
          </a:p>
          <a:p>
            <a:pPr marL="285750" indent="-285750">
              <a:buFont typeface="Arial" panose="020B0604020202020204" pitchFamily="34" charset="0"/>
              <a:buChar char="•"/>
            </a:pPr>
            <a:r>
              <a:rPr lang="en-US" dirty="0"/>
              <a:t>Relatively higher cost of SP Farm maintenance.</a:t>
            </a:r>
          </a:p>
          <a:p>
            <a:pPr marL="285750" indent="-285750">
              <a:buFont typeface="Arial" panose="020B0604020202020204" pitchFamily="34" charset="0"/>
              <a:buChar char="•"/>
            </a:pPr>
            <a:r>
              <a:rPr lang="en-US" dirty="0"/>
              <a:t>Relatively higher cost of operations.</a:t>
            </a:r>
          </a:p>
          <a:p>
            <a:pPr marL="285750" indent="-285750">
              <a:buFont typeface="Arial" panose="020B0604020202020204" pitchFamily="34" charset="0"/>
              <a:buChar char="•"/>
            </a:pPr>
            <a:r>
              <a:rPr lang="en-US" dirty="0"/>
              <a:t>Hard to adapt for new complexities in reports embedding.</a:t>
            </a:r>
          </a:p>
          <a:p>
            <a:pPr marL="285750" indent="-285750">
              <a:buFont typeface="Arial" panose="020B0604020202020204" pitchFamily="34" charset="0"/>
              <a:buChar char="•"/>
            </a:pPr>
            <a:r>
              <a:rPr lang="en-US" dirty="0"/>
              <a:t>Low perception</a:t>
            </a:r>
          </a:p>
          <a:p>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0880401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973963-66A0-6F42-A857-017D9AB2CADA}"/>
              </a:ext>
            </a:extLst>
          </p:cNvPr>
          <p:cNvSpPr>
            <a:spLocks noGrp="1"/>
          </p:cNvSpPr>
          <p:nvPr>
            <p:ph type="title"/>
          </p:nvPr>
        </p:nvSpPr>
        <p:spPr/>
        <p:txBody>
          <a:bodyPr>
            <a:normAutofit/>
          </a:bodyPr>
          <a:lstStyle/>
          <a:p>
            <a:r>
              <a:rPr lang="en-US" sz="4000" dirty="0" err="1"/>
              <a:t>Pltot.ly</a:t>
            </a:r>
            <a:r>
              <a:rPr lang="en-US" sz="4000" dirty="0"/>
              <a:t> Dash as Embedded Analytics Platform</a:t>
            </a:r>
          </a:p>
        </p:txBody>
      </p:sp>
      <p:pic>
        <p:nvPicPr>
          <p:cNvPr id="4" name="Picture 3">
            <a:extLst>
              <a:ext uri="{FF2B5EF4-FFF2-40B4-BE49-F238E27FC236}">
                <a16:creationId xmlns:a16="http://schemas.microsoft.com/office/drawing/2014/main" id="{92403B16-80DF-2D42-871E-69941563105C}"/>
              </a:ext>
            </a:extLst>
          </p:cNvPr>
          <p:cNvPicPr>
            <a:picLocks noChangeAspect="1"/>
          </p:cNvPicPr>
          <p:nvPr/>
        </p:nvPicPr>
        <p:blipFill>
          <a:blip r:embed="rId2"/>
          <a:stretch>
            <a:fillRect/>
          </a:stretch>
        </p:blipFill>
        <p:spPr>
          <a:xfrm>
            <a:off x="393123" y="1827822"/>
            <a:ext cx="5702877" cy="4507663"/>
          </a:xfrm>
          <a:prstGeom prst="rect">
            <a:avLst/>
          </a:prstGeom>
        </p:spPr>
      </p:pic>
      <p:sp>
        <p:nvSpPr>
          <p:cNvPr id="5" name="TextBox 4">
            <a:extLst>
              <a:ext uri="{FF2B5EF4-FFF2-40B4-BE49-F238E27FC236}">
                <a16:creationId xmlns:a16="http://schemas.microsoft.com/office/drawing/2014/main" id="{D5F19DB8-FD94-AE49-83B5-00AAAD5C77A0}"/>
              </a:ext>
            </a:extLst>
          </p:cNvPr>
          <p:cNvSpPr txBox="1"/>
          <p:nvPr/>
        </p:nvSpPr>
        <p:spPr>
          <a:xfrm>
            <a:off x="6488118" y="1461173"/>
            <a:ext cx="2375065" cy="1754326"/>
          </a:xfrm>
          <a:prstGeom prst="rect">
            <a:avLst/>
          </a:prstGeom>
          <a:noFill/>
        </p:spPr>
        <p:txBody>
          <a:bodyPr wrap="square" rtlCol="0">
            <a:spAutoFit/>
          </a:bodyPr>
          <a:lstStyle/>
          <a:p>
            <a:r>
              <a:rPr lang="en-US" dirty="0"/>
              <a:t>Technology Stack:</a:t>
            </a:r>
          </a:p>
          <a:p>
            <a:pPr marL="285750" indent="-285750">
              <a:buFont typeface="Arial" panose="020B0604020202020204" pitchFamily="34" charset="0"/>
              <a:buChar char="•"/>
            </a:pPr>
            <a:r>
              <a:rPr lang="en-US" dirty="0"/>
              <a:t>AWS S3</a:t>
            </a:r>
          </a:p>
          <a:p>
            <a:pPr marL="285750" indent="-285750">
              <a:buFont typeface="Arial" panose="020B0604020202020204" pitchFamily="34" charset="0"/>
              <a:buChar char="•"/>
            </a:pPr>
            <a:r>
              <a:rPr lang="en-US" dirty="0"/>
              <a:t>AWS Lambda</a:t>
            </a:r>
          </a:p>
          <a:p>
            <a:pPr marL="285750" indent="-285750">
              <a:buFont typeface="Arial" panose="020B0604020202020204" pitchFamily="34" charset="0"/>
              <a:buChar char="•"/>
            </a:pPr>
            <a:r>
              <a:rPr lang="en-US" dirty="0"/>
              <a:t>AWS API Gateway</a:t>
            </a:r>
          </a:p>
          <a:p>
            <a:pPr marL="285750" indent="-285750">
              <a:buFont typeface="Arial" panose="020B0604020202020204" pitchFamily="34" charset="0"/>
              <a:buChar char="•"/>
            </a:pPr>
            <a:r>
              <a:rPr lang="en-US" dirty="0"/>
              <a:t>AWS Amplify</a:t>
            </a:r>
          </a:p>
          <a:p>
            <a:pPr marL="285750" indent="-285750">
              <a:buFont typeface="Arial" panose="020B0604020202020204" pitchFamily="34" charset="0"/>
              <a:buChar char="•"/>
            </a:pPr>
            <a:r>
              <a:rPr lang="en-US" dirty="0"/>
              <a:t>AWS Cognito</a:t>
            </a:r>
          </a:p>
        </p:txBody>
      </p:sp>
      <p:sp>
        <p:nvSpPr>
          <p:cNvPr id="6" name="TextBox 5">
            <a:extLst>
              <a:ext uri="{FF2B5EF4-FFF2-40B4-BE49-F238E27FC236}">
                <a16:creationId xmlns:a16="http://schemas.microsoft.com/office/drawing/2014/main" id="{0D628850-542C-6A41-B846-772DD0A0F9B6}"/>
              </a:ext>
            </a:extLst>
          </p:cNvPr>
          <p:cNvSpPr txBox="1"/>
          <p:nvPr/>
        </p:nvSpPr>
        <p:spPr>
          <a:xfrm>
            <a:off x="647199" y="1461173"/>
            <a:ext cx="4874824" cy="369332"/>
          </a:xfrm>
          <a:prstGeom prst="rect">
            <a:avLst/>
          </a:prstGeom>
          <a:noFill/>
        </p:spPr>
        <p:txBody>
          <a:bodyPr wrap="square" rtlCol="0">
            <a:spAutoFit/>
          </a:bodyPr>
          <a:lstStyle/>
          <a:p>
            <a:r>
              <a:rPr lang="en-US" dirty="0"/>
              <a:t>High Level AWS Serverless Hosting Architecture</a:t>
            </a:r>
          </a:p>
        </p:txBody>
      </p:sp>
      <p:sp>
        <p:nvSpPr>
          <p:cNvPr id="7" name="TextBox 6">
            <a:extLst>
              <a:ext uri="{FF2B5EF4-FFF2-40B4-BE49-F238E27FC236}">
                <a16:creationId xmlns:a16="http://schemas.microsoft.com/office/drawing/2014/main" id="{57A7746A-252D-3447-B522-A12DFAD9A63E}"/>
              </a:ext>
            </a:extLst>
          </p:cNvPr>
          <p:cNvSpPr txBox="1"/>
          <p:nvPr/>
        </p:nvSpPr>
        <p:spPr>
          <a:xfrm>
            <a:off x="4491236" y="3558965"/>
            <a:ext cx="1203110" cy="215444"/>
          </a:xfrm>
          <a:prstGeom prst="rect">
            <a:avLst/>
          </a:prstGeom>
          <a:noFill/>
        </p:spPr>
        <p:txBody>
          <a:bodyPr wrap="square" rtlCol="0">
            <a:spAutoFit/>
          </a:bodyPr>
          <a:lstStyle/>
          <a:p>
            <a:r>
              <a:rPr lang="en-US" sz="800" dirty="0" err="1"/>
              <a:t>Plot.ly</a:t>
            </a:r>
            <a:r>
              <a:rPr lang="en-US" sz="800" dirty="0"/>
              <a:t> Dash Framework</a:t>
            </a:r>
          </a:p>
        </p:txBody>
      </p:sp>
      <p:sp>
        <p:nvSpPr>
          <p:cNvPr id="8" name="TextBox 7">
            <a:extLst>
              <a:ext uri="{FF2B5EF4-FFF2-40B4-BE49-F238E27FC236}">
                <a16:creationId xmlns:a16="http://schemas.microsoft.com/office/drawing/2014/main" id="{2CBD72F9-AD67-C34C-822F-1B1C93223351}"/>
              </a:ext>
            </a:extLst>
          </p:cNvPr>
          <p:cNvSpPr txBox="1"/>
          <p:nvPr/>
        </p:nvSpPr>
        <p:spPr>
          <a:xfrm>
            <a:off x="6584314" y="4046496"/>
            <a:ext cx="2375065" cy="2308324"/>
          </a:xfrm>
          <a:prstGeom prst="rect">
            <a:avLst/>
          </a:prstGeom>
          <a:noFill/>
        </p:spPr>
        <p:txBody>
          <a:bodyPr wrap="square" rtlCol="0">
            <a:spAutoFit/>
          </a:bodyPr>
          <a:lstStyle/>
          <a:p>
            <a:r>
              <a:rPr lang="en-US" dirty="0"/>
              <a:t>Pros:</a:t>
            </a:r>
          </a:p>
          <a:p>
            <a:pPr marL="285750" indent="-285750">
              <a:buFont typeface="Arial" panose="020B0604020202020204" pitchFamily="34" charset="0"/>
              <a:buChar char="•"/>
            </a:pPr>
            <a:r>
              <a:rPr lang="en-US" dirty="0"/>
              <a:t>Relatively lower cost of operations</a:t>
            </a:r>
          </a:p>
          <a:p>
            <a:pPr marL="285750" indent="-285750">
              <a:buFont typeface="Arial" panose="020B0604020202020204" pitchFamily="34" charset="0"/>
              <a:buChar char="•"/>
            </a:pPr>
            <a:r>
              <a:rPr lang="en-US" dirty="0"/>
              <a:t>Flexible for high complex reports</a:t>
            </a:r>
          </a:p>
          <a:p>
            <a:pPr marL="285750" indent="-285750">
              <a:buFont typeface="Arial" panose="020B0604020202020204" pitchFamily="34" charset="0"/>
              <a:buChar char="•"/>
            </a:pPr>
            <a:r>
              <a:rPr lang="en-US" dirty="0"/>
              <a:t>Fast response time</a:t>
            </a:r>
          </a:p>
          <a:p>
            <a:pPr marL="285750" indent="-285750">
              <a:buFont typeface="Arial" panose="020B0604020202020204" pitchFamily="34" charset="0"/>
              <a:buChar char="•"/>
            </a:pPr>
            <a:r>
              <a:rPr lang="en-US" dirty="0"/>
              <a:t>Highly scalable on demand</a:t>
            </a:r>
          </a:p>
        </p:txBody>
      </p:sp>
      <p:sp>
        <p:nvSpPr>
          <p:cNvPr id="9" name="TextBox 8">
            <a:extLst>
              <a:ext uri="{FF2B5EF4-FFF2-40B4-BE49-F238E27FC236}">
                <a16:creationId xmlns:a16="http://schemas.microsoft.com/office/drawing/2014/main" id="{6A3F3283-2D22-2E4A-9FB9-535CF9F0F2F4}"/>
              </a:ext>
            </a:extLst>
          </p:cNvPr>
          <p:cNvSpPr txBox="1"/>
          <p:nvPr/>
        </p:nvSpPr>
        <p:spPr>
          <a:xfrm>
            <a:off x="9266477" y="4046496"/>
            <a:ext cx="2759035" cy="2308324"/>
          </a:xfrm>
          <a:prstGeom prst="rect">
            <a:avLst/>
          </a:prstGeom>
          <a:noFill/>
        </p:spPr>
        <p:txBody>
          <a:bodyPr wrap="square" rtlCol="0">
            <a:spAutoFit/>
          </a:bodyPr>
          <a:lstStyle/>
          <a:p>
            <a:r>
              <a:rPr lang="en-US" dirty="0"/>
              <a:t>Cons:</a:t>
            </a:r>
          </a:p>
          <a:p>
            <a:pPr marL="285750" indent="-285750">
              <a:buFont typeface="Arial" panose="020B0604020202020204" pitchFamily="34" charset="0"/>
              <a:buChar char="•"/>
            </a:pPr>
            <a:r>
              <a:rPr lang="en-US" dirty="0"/>
              <a:t>Relatively higher cost of implementation ( 1 – 3 months)</a:t>
            </a:r>
          </a:p>
          <a:p>
            <a:pPr marL="285750" indent="-285750">
              <a:buFont typeface="Arial" panose="020B0604020202020204" pitchFamily="34" charset="0"/>
              <a:buChar char="•"/>
            </a:pPr>
            <a:r>
              <a:rPr lang="en-US" dirty="0"/>
              <a:t>Require programming skills with </a:t>
            </a:r>
            <a:r>
              <a:rPr lang="en-US" dirty="0" err="1"/>
              <a:t>Plot.ly</a:t>
            </a:r>
            <a:r>
              <a:rPr lang="en-US" dirty="0"/>
              <a:t>, Dash</a:t>
            </a:r>
          </a:p>
          <a:p>
            <a:pPr marL="285750" indent="-285750">
              <a:buFont typeface="Arial" panose="020B0604020202020204" pitchFamily="34" charset="0"/>
              <a:buChar char="•"/>
            </a:pPr>
            <a:r>
              <a:rPr lang="en-US" dirty="0"/>
              <a:t>Steeper learning curve</a:t>
            </a:r>
          </a:p>
          <a:p>
            <a:pPr marL="285750" indent="-285750">
              <a:buFont typeface="Arial" panose="020B0604020202020204" pitchFamily="34" charset="0"/>
              <a:buChar char="•"/>
            </a:pPr>
            <a:endParaRPr lang="en-US" dirty="0"/>
          </a:p>
        </p:txBody>
      </p:sp>
      <p:sp>
        <p:nvSpPr>
          <p:cNvPr id="10" name="TextBox 9">
            <a:extLst>
              <a:ext uri="{FF2B5EF4-FFF2-40B4-BE49-F238E27FC236}">
                <a16:creationId xmlns:a16="http://schemas.microsoft.com/office/drawing/2014/main" id="{C60839CE-FA6C-454B-802D-4BD87EE84F56}"/>
              </a:ext>
            </a:extLst>
          </p:cNvPr>
          <p:cNvSpPr txBox="1"/>
          <p:nvPr/>
        </p:nvSpPr>
        <p:spPr>
          <a:xfrm>
            <a:off x="9213455" y="1690688"/>
            <a:ext cx="2585422" cy="1200329"/>
          </a:xfrm>
          <a:prstGeom prst="rect">
            <a:avLst/>
          </a:prstGeom>
          <a:noFill/>
        </p:spPr>
        <p:txBody>
          <a:bodyPr wrap="square" rtlCol="0">
            <a:spAutoFit/>
          </a:bodyPr>
          <a:lstStyle/>
          <a:p>
            <a:pPr marL="285750" indent="-285750">
              <a:buFont typeface="Arial" panose="020B0604020202020204" pitchFamily="34" charset="0"/>
              <a:buChar char="•"/>
            </a:pPr>
            <a:r>
              <a:rPr lang="en-US" dirty="0"/>
              <a:t>AWS CloudFront</a:t>
            </a:r>
          </a:p>
          <a:p>
            <a:pPr marL="285750" indent="-285750">
              <a:buFont typeface="Arial" panose="020B0604020202020204" pitchFamily="34" charset="0"/>
              <a:buChar char="•"/>
            </a:pPr>
            <a:r>
              <a:rPr lang="en-US" dirty="0"/>
              <a:t>AWS CloudFormation</a:t>
            </a:r>
          </a:p>
          <a:p>
            <a:pPr marL="285750" indent="-285750">
              <a:buFont typeface="Arial" panose="020B0604020202020204" pitchFamily="34" charset="0"/>
              <a:buChar char="•"/>
            </a:pPr>
            <a:r>
              <a:rPr lang="en-US" dirty="0" err="1"/>
              <a:t>Plot.ly</a:t>
            </a:r>
            <a:r>
              <a:rPr lang="en-US" dirty="0"/>
              <a:t> Dash libraries</a:t>
            </a:r>
          </a:p>
          <a:p>
            <a:pPr marL="285750" indent="-285750">
              <a:buFont typeface="Arial" panose="020B0604020202020204" pitchFamily="34" charset="0"/>
              <a:buChar char="•"/>
            </a:pPr>
            <a:r>
              <a:rPr lang="en-US" dirty="0"/>
              <a:t>React, Python</a:t>
            </a:r>
          </a:p>
        </p:txBody>
      </p:sp>
    </p:spTree>
    <p:extLst>
      <p:ext uri="{BB962C8B-B14F-4D97-AF65-F5344CB8AC3E}">
        <p14:creationId xmlns:p14="http://schemas.microsoft.com/office/powerpoint/2010/main" val="8731756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C405996-FF89-2646-8CE7-788124BB2B08}"/>
              </a:ext>
            </a:extLst>
          </p:cNvPr>
          <p:cNvPicPr>
            <a:picLocks noChangeAspect="1"/>
          </p:cNvPicPr>
          <p:nvPr/>
        </p:nvPicPr>
        <p:blipFill>
          <a:blip r:embed="rId2"/>
          <a:stretch>
            <a:fillRect/>
          </a:stretch>
        </p:blipFill>
        <p:spPr>
          <a:xfrm>
            <a:off x="432721" y="1745772"/>
            <a:ext cx="5568509" cy="4401456"/>
          </a:xfrm>
          <a:prstGeom prst="rect">
            <a:avLst/>
          </a:prstGeom>
        </p:spPr>
      </p:pic>
      <p:sp>
        <p:nvSpPr>
          <p:cNvPr id="2" name="Title 1">
            <a:extLst>
              <a:ext uri="{FF2B5EF4-FFF2-40B4-BE49-F238E27FC236}">
                <a16:creationId xmlns:a16="http://schemas.microsoft.com/office/drawing/2014/main" id="{79973963-66A0-6F42-A857-017D9AB2CADA}"/>
              </a:ext>
            </a:extLst>
          </p:cNvPr>
          <p:cNvSpPr>
            <a:spLocks noGrp="1"/>
          </p:cNvSpPr>
          <p:nvPr>
            <p:ph type="title"/>
          </p:nvPr>
        </p:nvSpPr>
        <p:spPr>
          <a:xfrm>
            <a:off x="838200" y="365125"/>
            <a:ext cx="10515600" cy="964213"/>
          </a:xfrm>
        </p:spPr>
        <p:txBody>
          <a:bodyPr>
            <a:normAutofit/>
          </a:bodyPr>
          <a:lstStyle/>
          <a:p>
            <a:r>
              <a:rPr lang="en-US" sz="4000" dirty="0"/>
              <a:t>R Shiny Apps as Embedded Analytics Platform</a:t>
            </a:r>
          </a:p>
        </p:txBody>
      </p:sp>
      <p:sp>
        <p:nvSpPr>
          <p:cNvPr id="5" name="TextBox 4">
            <a:extLst>
              <a:ext uri="{FF2B5EF4-FFF2-40B4-BE49-F238E27FC236}">
                <a16:creationId xmlns:a16="http://schemas.microsoft.com/office/drawing/2014/main" id="{D5F19DB8-FD94-AE49-83B5-00AAAD5C77A0}"/>
              </a:ext>
            </a:extLst>
          </p:cNvPr>
          <p:cNvSpPr txBox="1"/>
          <p:nvPr/>
        </p:nvSpPr>
        <p:spPr>
          <a:xfrm>
            <a:off x="6488118" y="1461173"/>
            <a:ext cx="2375065" cy="1477328"/>
          </a:xfrm>
          <a:prstGeom prst="rect">
            <a:avLst/>
          </a:prstGeom>
          <a:noFill/>
        </p:spPr>
        <p:txBody>
          <a:bodyPr wrap="square" rtlCol="0">
            <a:spAutoFit/>
          </a:bodyPr>
          <a:lstStyle/>
          <a:p>
            <a:r>
              <a:rPr lang="en-US" dirty="0"/>
              <a:t>Technology Stack:</a:t>
            </a:r>
          </a:p>
          <a:p>
            <a:pPr marL="285750" indent="-285750">
              <a:buFont typeface="Arial" panose="020B0604020202020204" pitchFamily="34" charset="0"/>
              <a:buChar char="•"/>
            </a:pPr>
            <a:r>
              <a:rPr lang="en-US" dirty="0"/>
              <a:t>AWS S3</a:t>
            </a:r>
          </a:p>
          <a:p>
            <a:pPr marL="285750" indent="-285750">
              <a:buFont typeface="Arial" panose="020B0604020202020204" pitchFamily="34" charset="0"/>
              <a:buChar char="•"/>
            </a:pPr>
            <a:r>
              <a:rPr lang="en-US" dirty="0"/>
              <a:t>AWS Lambda</a:t>
            </a:r>
          </a:p>
          <a:p>
            <a:pPr marL="285750" indent="-285750">
              <a:buFont typeface="Arial" panose="020B0604020202020204" pitchFamily="34" charset="0"/>
              <a:buChar char="•"/>
            </a:pPr>
            <a:r>
              <a:rPr lang="en-US" dirty="0"/>
              <a:t>AWS API Gateway</a:t>
            </a:r>
          </a:p>
          <a:p>
            <a:pPr marL="285750" indent="-285750">
              <a:buFont typeface="Arial" panose="020B0604020202020204" pitchFamily="34" charset="0"/>
              <a:buChar char="•"/>
            </a:pPr>
            <a:r>
              <a:rPr lang="en-US" dirty="0"/>
              <a:t>AWS Cognito</a:t>
            </a:r>
          </a:p>
        </p:txBody>
      </p:sp>
      <p:sp>
        <p:nvSpPr>
          <p:cNvPr id="6" name="TextBox 5">
            <a:extLst>
              <a:ext uri="{FF2B5EF4-FFF2-40B4-BE49-F238E27FC236}">
                <a16:creationId xmlns:a16="http://schemas.microsoft.com/office/drawing/2014/main" id="{0D628850-542C-6A41-B846-772DD0A0F9B6}"/>
              </a:ext>
            </a:extLst>
          </p:cNvPr>
          <p:cNvSpPr txBox="1"/>
          <p:nvPr/>
        </p:nvSpPr>
        <p:spPr>
          <a:xfrm>
            <a:off x="647199" y="1461173"/>
            <a:ext cx="4874824" cy="369332"/>
          </a:xfrm>
          <a:prstGeom prst="rect">
            <a:avLst/>
          </a:prstGeom>
          <a:noFill/>
        </p:spPr>
        <p:txBody>
          <a:bodyPr wrap="square" rtlCol="0">
            <a:spAutoFit/>
          </a:bodyPr>
          <a:lstStyle/>
          <a:p>
            <a:r>
              <a:rPr lang="en-US" dirty="0"/>
              <a:t>High Level AWS Serverless Hosting Architecture</a:t>
            </a:r>
          </a:p>
        </p:txBody>
      </p:sp>
      <p:sp>
        <p:nvSpPr>
          <p:cNvPr id="7" name="TextBox 6">
            <a:extLst>
              <a:ext uri="{FF2B5EF4-FFF2-40B4-BE49-F238E27FC236}">
                <a16:creationId xmlns:a16="http://schemas.microsoft.com/office/drawing/2014/main" id="{57A7746A-252D-3447-B522-A12DFAD9A63E}"/>
              </a:ext>
            </a:extLst>
          </p:cNvPr>
          <p:cNvSpPr txBox="1"/>
          <p:nvPr/>
        </p:nvSpPr>
        <p:spPr>
          <a:xfrm>
            <a:off x="4391344" y="3405077"/>
            <a:ext cx="1203110" cy="215444"/>
          </a:xfrm>
          <a:prstGeom prst="rect">
            <a:avLst/>
          </a:prstGeom>
          <a:noFill/>
        </p:spPr>
        <p:txBody>
          <a:bodyPr wrap="square" rtlCol="0">
            <a:spAutoFit/>
          </a:bodyPr>
          <a:lstStyle/>
          <a:p>
            <a:r>
              <a:rPr lang="en-US" sz="800" dirty="0"/>
              <a:t>R Shiny Apps Libraries</a:t>
            </a:r>
          </a:p>
        </p:txBody>
      </p:sp>
      <p:sp>
        <p:nvSpPr>
          <p:cNvPr id="8" name="TextBox 7">
            <a:extLst>
              <a:ext uri="{FF2B5EF4-FFF2-40B4-BE49-F238E27FC236}">
                <a16:creationId xmlns:a16="http://schemas.microsoft.com/office/drawing/2014/main" id="{CF95DC35-8024-4541-89C0-B010FB8E2D42}"/>
              </a:ext>
            </a:extLst>
          </p:cNvPr>
          <p:cNvSpPr txBox="1"/>
          <p:nvPr/>
        </p:nvSpPr>
        <p:spPr>
          <a:xfrm>
            <a:off x="6584314" y="4046496"/>
            <a:ext cx="2375065" cy="2308324"/>
          </a:xfrm>
          <a:prstGeom prst="rect">
            <a:avLst/>
          </a:prstGeom>
          <a:noFill/>
        </p:spPr>
        <p:txBody>
          <a:bodyPr wrap="square" rtlCol="0">
            <a:spAutoFit/>
          </a:bodyPr>
          <a:lstStyle/>
          <a:p>
            <a:r>
              <a:rPr lang="en-US" dirty="0"/>
              <a:t>Pros:</a:t>
            </a:r>
          </a:p>
          <a:p>
            <a:pPr marL="285750" indent="-285750">
              <a:buFont typeface="Arial" panose="020B0604020202020204" pitchFamily="34" charset="0"/>
              <a:buChar char="•"/>
            </a:pPr>
            <a:r>
              <a:rPr lang="en-US" dirty="0"/>
              <a:t>Relatively lower cost of operations</a:t>
            </a:r>
          </a:p>
          <a:p>
            <a:pPr marL="285750" indent="-285750">
              <a:buFont typeface="Arial" panose="020B0604020202020204" pitchFamily="34" charset="0"/>
              <a:buChar char="•"/>
            </a:pPr>
            <a:r>
              <a:rPr lang="en-US" dirty="0"/>
              <a:t>Flexible for high complex reports</a:t>
            </a:r>
          </a:p>
          <a:p>
            <a:pPr marL="285750" indent="-285750">
              <a:buFont typeface="Arial" panose="020B0604020202020204" pitchFamily="34" charset="0"/>
              <a:buChar char="•"/>
            </a:pPr>
            <a:r>
              <a:rPr lang="en-US" dirty="0"/>
              <a:t>Fast response time</a:t>
            </a:r>
          </a:p>
          <a:p>
            <a:pPr marL="285750" indent="-285750">
              <a:buFont typeface="Arial" panose="020B0604020202020204" pitchFamily="34" charset="0"/>
              <a:buChar char="•"/>
            </a:pPr>
            <a:r>
              <a:rPr lang="en-US" dirty="0"/>
              <a:t>Highly scalable on demand</a:t>
            </a:r>
          </a:p>
        </p:txBody>
      </p:sp>
      <p:sp>
        <p:nvSpPr>
          <p:cNvPr id="9" name="TextBox 8">
            <a:extLst>
              <a:ext uri="{FF2B5EF4-FFF2-40B4-BE49-F238E27FC236}">
                <a16:creationId xmlns:a16="http://schemas.microsoft.com/office/drawing/2014/main" id="{8B473AD2-22A9-F446-8D75-204FBA5AF247}"/>
              </a:ext>
            </a:extLst>
          </p:cNvPr>
          <p:cNvSpPr txBox="1"/>
          <p:nvPr/>
        </p:nvSpPr>
        <p:spPr>
          <a:xfrm>
            <a:off x="9266477" y="4046496"/>
            <a:ext cx="2759035" cy="2308324"/>
          </a:xfrm>
          <a:prstGeom prst="rect">
            <a:avLst/>
          </a:prstGeom>
          <a:noFill/>
        </p:spPr>
        <p:txBody>
          <a:bodyPr wrap="square" rtlCol="0">
            <a:spAutoFit/>
          </a:bodyPr>
          <a:lstStyle/>
          <a:p>
            <a:r>
              <a:rPr lang="en-US" dirty="0"/>
              <a:t>Cons:</a:t>
            </a:r>
          </a:p>
          <a:p>
            <a:pPr marL="285750" indent="-285750">
              <a:buFont typeface="Arial" panose="020B0604020202020204" pitchFamily="34" charset="0"/>
              <a:buChar char="•"/>
            </a:pPr>
            <a:r>
              <a:rPr lang="en-US" dirty="0"/>
              <a:t>Relatively higher cost of implementation ( 1 – 3 months)</a:t>
            </a:r>
          </a:p>
          <a:p>
            <a:pPr marL="285750" indent="-285750">
              <a:buFont typeface="Arial" panose="020B0604020202020204" pitchFamily="34" charset="0"/>
              <a:buChar char="•"/>
            </a:pPr>
            <a:r>
              <a:rPr lang="en-US" dirty="0"/>
              <a:t>Require programming skills with R, Shiny apps</a:t>
            </a:r>
          </a:p>
          <a:p>
            <a:pPr marL="285750" indent="-285750">
              <a:buFont typeface="Arial" panose="020B0604020202020204" pitchFamily="34" charset="0"/>
              <a:buChar char="•"/>
            </a:pPr>
            <a:r>
              <a:rPr lang="en-US" dirty="0"/>
              <a:t>Steeper learning curve</a:t>
            </a:r>
          </a:p>
          <a:p>
            <a:pPr marL="285750" indent="-285750">
              <a:buFont typeface="Arial" panose="020B0604020202020204" pitchFamily="34" charset="0"/>
              <a:buChar char="•"/>
            </a:pPr>
            <a:endParaRPr lang="en-US" dirty="0"/>
          </a:p>
        </p:txBody>
      </p:sp>
      <p:sp>
        <p:nvSpPr>
          <p:cNvPr id="10" name="TextBox 9">
            <a:extLst>
              <a:ext uri="{FF2B5EF4-FFF2-40B4-BE49-F238E27FC236}">
                <a16:creationId xmlns:a16="http://schemas.microsoft.com/office/drawing/2014/main" id="{201CA698-642F-5241-844A-2F323E02A48B}"/>
              </a:ext>
            </a:extLst>
          </p:cNvPr>
          <p:cNvSpPr txBox="1"/>
          <p:nvPr/>
        </p:nvSpPr>
        <p:spPr>
          <a:xfrm>
            <a:off x="9135907" y="1461173"/>
            <a:ext cx="2769368" cy="1477328"/>
          </a:xfrm>
          <a:prstGeom prst="rect">
            <a:avLst/>
          </a:prstGeom>
          <a:noFill/>
        </p:spPr>
        <p:txBody>
          <a:bodyPr wrap="square" rtlCol="0">
            <a:spAutoFit/>
          </a:bodyPr>
          <a:lstStyle/>
          <a:p>
            <a:endParaRPr lang="en-US" dirty="0"/>
          </a:p>
          <a:p>
            <a:pPr marL="285750" indent="-285750">
              <a:buFont typeface="Arial" panose="020B0604020202020204" pitchFamily="34" charset="0"/>
              <a:buChar char="•"/>
            </a:pPr>
            <a:r>
              <a:rPr lang="en-US" dirty="0"/>
              <a:t>AWS CloudFront</a:t>
            </a:r>
          </a:p>
          <a:p>
            <a:pPr marL="285750" indent="-285750">
              <a:buFont typeface="Arial" panose="020B0604020202020204" pitchFamily="34" charset="0"/>
              <a:buChar char="•"/>
            </a:pPr>
            <a:r>
              <a:rPr lang="en-US" dirty="0"/>
              <a:t>AWS CloudFormation</a:t>
            </a:r>
          </a:p>
          <a:p>
            <a:pPr marL="285750" indent="-285750">
              <a:buFont typeface="Arial" panose="020B0604020202020204" pitchFamily="34" charset="0"/>
              <a:buChar char="•"/>
            </a:pPr>
            <a:r>
              <a:rPr lang="en-US" dirty="0"/>
              <a:t>R Shiny Apps</a:t>
            </a:r>
          </a:p>
          <a:p>
            <a:pPr marL="285750" indent="-285750">
              <a:buFont typeface="Arial" panose="020B0604020202020204" pitchFamily="34" charset="0"/>
              <a:buChar char="•"/>
            </a:pPr>
            <a:r>
              <a:rPr lang="en-US" dirty="0"/>
              <a:t>R Studio</a:t>
            </a:r>
          </a:p>
        </p:txBody>
      </p:sp>
    </p:spTree>
    <p:extLst>
      <p:ext uri="{BB962C8B-B14F-4D97-AF65-F5344CB8AC3E}">
        <p14:creationId xmlns:p14="http://schemas.microsoft.com/office/powerpoint/2010/main" val="10950586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F9174A3B8C785C4CA8541EC07A29D165" ma:contentTypeVersion="4" ma:contentTypeDescription="Create a new document." ma:contentTypeScope="" ma:versionID="9a2fa84ab4b306053151789ee2dcc1f4">
  <xsd:schema xmlns:xsd="http://www.w3.org/2001/XMLSchema" xmlns:xs="http://www.w3.org/2001/XMLSchema" xmlns:p="http://schemas.microsoft.com/office/2006/metadata/properties" xmlns:ns2="b9cb8f63-c8f8-4a4c-adb4-167b1974657e" targetNamespace="http://schemas.microsoft.com/office/2006/metadata/properties" ma:root="true" ma:fieldsID="81407db813c34824922a9be205912b41" ns2:_="">
    <xsd:import namespace="b9cb8f63-c8f8-4a4c-adb4-167b1974657e"/>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9cb8f63-c8f8-4a4c-adb4-167b1974657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E9CF499-329D-453E-8CEA-530CBD8B8974}">
  <ds:schemaRefs>
    <ds:schemaRef ds:uri="http://schemas.microsoft.com/sharepoint/v3/contenttype/forms"/>
  </ds:schemaRefs>
</ds:datastoreItem>
</file>

<file path=customXml/itemProps2.xml><?xml version="1.0" encoding="utf-8"?>
<ds:datastoreItem xmlns:ds="http://schemas.openxmlformats.org/officeDocument/2006/customXml" ds:itemID="{2CF3B959-7D18-4439-8B92-3C94CEBB720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9cb8f63-c8f8-4a4c-adb4-167b197465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C71C435-81C0-4D40-9774-F821740EFC1E}">
  <ds:schemaRefs>
    <ds:schemaRef ds:uri="b9cb8f63-c8f8-4a4c-adb4-167b1974657e"/>
    <ds:schemaRef ds:uri="http://schemas.openxmlformats.org/package/2006/metadata/core-properties"/>
    <ds:schemaRef ds:uri="http://purl.org/dc/terms/"/>
    <ds:schemaRef ds:uri="http://schemas.microsoft.com/office/2006/documentManagement/types"/>
    <ds:schemaRef ds:uri="http://schemas.microsoft.com/office/2006/metadata/properties"/>
    <ds:schemaRef ds:uri="http://purl.org/dc/dcmitype/"/>
    <ds:schemaRef ds:uri="http://purl.org/dc/elements/1.1/"/>
    <ds:schemaRef ds:uri="http://www.w3.org/XML/1998/namespace"/>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349</TotalTime>
  <Words>1562</Words>
  <Application>Microsoft Macintosh PowerPoint</Application>
  <PresentationFormat>Widescreen</PresentationFormat>
  <Paragraphs>264</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Symbol</vt:lpstr>
      <vt:lpstr>Office Theme</vt:lpstr>
      <vt:lpstr>Embedded Analytics</vt:lpstr>
      <vt:lpstr>Goals of Embedded-Analytics Platform </vt:lpstr>
      <vt:lpstr>Guardian BI Source Platforms</vt:lpstr>
      <vt:lpstr>Source Platforms Embedding Capabilities</vt:lpstr>
      <vt:lpstr>Embedded Analytics Platform Election Process</vt:lpstr>
      <vt:lpstr>Embedded Analytics Platform Considered</vt:lpstr>
      <vt:lpstr>SharePoint as Embedded Analytics Platform</vt:lpstr>
      <vt:lpstr>Pltot.ly Dash as Embedded Analytics Platform</vt:lpstr>
      <vt:lpstr>R Shiny Apps as Embedded Analytics Platform</vt:lpstr>
      <vt:lpstr>Detailed Evaluation Matrix</vt:lpstr>
      <vt:lpstr>Detailed Evaluation Matrix</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Embedded Analytics</dc:title>
  <dc:creator>Marian Dumitrascu</dc:creator>
  <cp:lastModifiedBy>Dumitrascu, Marian (Cognizant)</cp:lastModifiedBy>
  <cp:revision>6</cp:revision>
  <dcterms:created xsi:type="dcterms:W3CDTF">2020-12-16T14:16:16Z</dcterms:created>
  <dcterms:modified xsi:type="dcterms:W3CDTF">2020-12-16T20:15:44Z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0x010100F9174A3B8C785C4CA8541EC07A29D165</vt:lpwstr>
  </property>
</Properties>
</file>