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6"/>
  </p:notesMasterIdLst>
  <p:handoutMasterIdLst>
    <p:handoutMasterId r:id="rId7"/>
  </p:handoutMasterIdLst>
  <p:sldIdLst>
    <p:sldId id="1448941973" r:id="rId5"/>
    <p:sldId id="1448941974" r:id="rId13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>
            <p14:sldId id="14489419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9"/>
    <p:restoredTop sz="94691"/>
  </p:normalViewPr>
  <p:slideViewPr>
    <p:cSldViewPr snapToGrid="0">
      <p:cViewPr varScale="1">
        <p:scale>
          <a:sx n="152" d="100"/>
          <a:sy n="152" d="100"/>
        </p:scale>
        <p:origin x="464" y="176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oleObject" Target="file:///C:\Users\broger1\Documents\GPT\GPT%20Mockup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'STD Claims Experience'!$A$20</c:f>
              <c:strCache>
                <c:ptCount val="1"/>
                <c:pt idx="0">
                  <c:v>New Leaves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'STD Claims Experience'!$B$19:$M$19</c:f>
              <c:strCache>
                <c:ptCount val="12"/>
                <c:pt idx="0">
                  <c:v>Jan
2019</c:v>
                </c:pt>
                <c:pt idx="1">
                  <c:v>Feb
2019</c:v>
                </c:pt>
                <c:pt idx="2">
                  <c:v>Mar
2019</c:v>
                </c:pt>
                <c:pt idx="3">
                  <c:v>Apr
2019</c:v>
                </c:pt>
                <c:pt idx="4">
                  <c:v>May
2019</c:v>
                </c:pt>
                <c:pt idx="5">
                  <c:v>Jun
2019</c:v>
                </c:pt>
                <c:pt idx="6">
                  <c:v>Jul
2019</c:v>
                </c:pt>
                <c:pt idx="7">
                  <c:v>Aug
2019</c:v>
                </c:pt>
                <c:pt idx="8">
                  <c:v>Sep
2019</c:v>
                </c:pt>
                <c:pt idx="9">
                  <c:v>Oct
2019</c:v>
                </c:pt>
                <c:pt idx="10">
                  <c:v>Nov
2019</c:v>
                </c:pt>
                <c:pt idx="11">
                  <c:v>Dec
2019</c:v>
                </c:pt>
              </c:strCache>
            </c:strRef>
          </c:cat>
          <c:val>
            <c:numRef>
              <c:f>'STD Claims Experience'!$B$20:$M$20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10</c:v>
                </c:pt>
                <c:pt idx="7">
                  <c:v>13</c:v>
                </c:pt>
                <c:pt idx="8">
                  <c:v>11</c:v>
                </c:pt>
                <c:pt idx="9">
                  <c:v>10</c:v>
                </c:pt>
                <c:pt idx="10">
                  <c:v>13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8-4E04-83FA-BAB87EE0D89F}"/>
            </c:ext>
          </c:extLst>
        </c:ser>
        <c:ser>
          <c:idx val="1"/>
          <c:order val="1"/>
          <c:tx>
            <c:strRef>
              <c:f>'STD Claims Experience'!$A$21</c:f>
              <c:strCache>
                <c:ptCount val="1"/>
                <c:pt idx="0">
                  <c:v>Closed Leaves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'STD Claims Experience'!$B$19:$M$19</c:f>
              <c:strCache>
                <c:ptCount val="12"/>
                <c:pt idx="0">
                  <c:v>Jan
2019</c:v>
                </c:pt>
                <c:pt idx="1">
                  <c:v>Feb
2019</c:v>
                </c:pt>
                <c:pt idx="2">
                  <c:v>Mar
2019</c:v>
                </c:pt>
                <c:pt idx="3">
                  <c:v>Apr
2019</c:v>
                </c:pt>
                <c:pt idx="4">
                  <c:v>May
2019</c:v>
                </c:pt>
                <c:pt idx="5">
                  <c:v>Jun
2019</c:v>
                </c:pt>
                <c:pt idx="6">
                  <c:v>Jul
2019</c:v>
                </c:pt>
                <c:pt idx="7">
                  <c:v>Aug
2019</c:v>
                </c:pt>
                <c:pt idx="8">
                  <c:v>Sep
2019</c:v>
                </c:pt>
                <c:pt idx="9">
                  <c:v>Oct
2019</c:v>
                </c:pt>
                <c:pt idx="10">
                  <c:v>Nov
2019</c:v>
                </c:pt>
                <c:pt idx="11">
                  <c:v>Dec
2019</c:v>
                </c:pt>
              </c:strCache>
            </c:strRef>
          </c:cat>
          <c:val>
            <c:numRef>
              <c:f>'STD Claims Experience'!$B$21:$M$21</c:f>
              <c:numCache>
                <c:formatCode>General</c:formatCode>
                <c:ptCount val="12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6</c:v>
                </c:pt>
                <c:pt idx="5">
                  <c:v>7</c:v>
                </c:pt>
                <c:pt idx="6">
                  <c:v>11</c:v>
                </c:pt>
                <c:pt idx="7">
                  <c:v>13</c:v>
                </c:pt>
                <c:pt idx="8">
                  <c:v>12</c:v>
                </c:pt>
                <c:pt idx="9">
                  <c:v>9</c:v>
                </c:pt>
                <c:pt idx="10">
                  <c:v>12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E8-4E04-83FA-BAB87EE0D89F}"/>
            </c:ext>
          </c:extLst>
        </c:ser>
        <c:ser>
          <c:idx val="2"/>
          <c:order val="2"/>
          <c:tx>
            <c:strRef>
              <c:f>'STD Claims Experience'!$A$22</c:f>
              <c:strCache>
                <c:ptCount val="1"/>
                <c:pt idx="0">
                  <c:v>Active Leaves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'STD Claims Experience'!$B$19:$M$19</c:f>
              <c:strCache>
                <c:ptCount val="12"/>
                <c:pt idx="0">
                  <c:v>Jan
2019</c:v>
                </c:pt>
                <c:pt idx="1">
                  <c:v>Feb
2019</c:v>
                </c:pt>
                <c:pt idx="2">
                  <c:v>Mar
2019</c:v>
                </c:pt>
                <c:pt idx="3">
                  <c:v>Apr
2019</c:v>
                </c:pt>
                <c:pt idx="4">
                  <c:v>May
2019</c:v>
                </c:pt>
                <c:pt idx="5">
                  <c:v>Jun
2019</c:v>
                </c:pt>
                <c:pt idx="6">
                  <c:v>Jul
2019</c:v>
                </c:pt>
                <c:pt idx="7">
                  <c:v>Aug
2019</c:v>
                </c:pt>
                <c:pt idx="8">
                  <c:v>Sep
2019</c:v>
                </c:pt>
                <c:pt idx="9">
                  <c:v>Oct
2019</c:v>
                </c:pt>
                <c:pt idx="10">
                  <c:v>Nov
2019</c:v>
                </c:pt>
                <c:pt idx="11">
                  <c:v>Dec
2019</c:v>
                </c:pt>
              </c:strCache>
            </c:strRef>
          </c:cat>
          <c:val>
            <c:numRef>
              <c:f>'STD Claims Experience'!$B$22:$M$22</c:f>
              <c:numCache>
                <c:formatCode>General</c:formatCode>
                <c:ptCount val="12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8</c:v>
                </c:pt>
                <c:pt idx="5">
                  <c:v>9</c:v>
                </c:pt>
                <c:pt idx="6">
                  <c:v>13</c:v>
                </c:pt>
                <c:pt idx="7">
                  <c:v>17</c:v>
                </c:pt>
                <c:pt idx="8">
                  <c:v>15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E8-4E04-83FA-BAB87EE0D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6705488"/>
        <c:axId val="946705816"/>
      </c:lineChart>
      <c:catAx>
        <c:axId val="94670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705816"/>
        <c:crosses val="autoZero"/>
        <c:auto val="1"/>
        <c:lblAlgn val="ctr"/>
        <c:lblOffset val="100"/>
        <c:noMultiLvlLbl val="0"/>
      </c:catAx>
      <c:valAx>
        <c:axId val="94670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70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8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314273F-EC24-422F-9463-87B25DF1A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1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7505700" cy="2933700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690D1-7D7F-4F2D-AB05-8E647CE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7505700" cy="80009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E1B268-7093-46F4-A50F-4C769217FE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0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5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2019300"/>
            <a:ext cx="5867400" cy="1975104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01C2-AA27-4371-A358-92AE072F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08C7A0-2EA9-41AC-954A-50276AE02250}"/>
              </a:ext>
            </a:extLst>
          </p:cNvPr>
          <p:cNvSpPr/>
          <p:nvPr userDrawn="1"/>
        </p:nvSpPr>
        <p:spPr>
          <a:xfrm>
            <a:off x="1310640" y="1272540"/>
            <a:ext cx="3474720" cy="3474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A38002E-2C76-4600-88E7-1B04F0C8D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96">
          <p15:clr>
            <a:srgbClr val="C35EA4"/>
          </p15:clr>
        </p15:guide>
        <p15:guide id="2" pos="1920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g +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F313118-AEBF-4022-AF02-914CE1090896}"/>
              </a:ext>
            </a:extLst>
          </p:cNvPr>
          <p:cNvSpPr/>
          <p:nvPr userDrawn="1"/>
        </p:nvSpPr>
        <p:spPr>
          <a:xfrm>
            <a:off x="0" y="2971083"/>
            <a:ext cx="5867400" cy="2439833"/>
          </a:xfrm>
          <a:custGeom>
            <a:avLst/>
            <a:gdLst>
              <a:gd name="connsiteX0" fmla="*/ 0 w 5867400"/>
              <a:gd name="connsiteY0" fmla="*/ 0 h 2439833"/>
              <a:gd name="connsiteX1" fmla="*/ 5304970 w 5867400"/>
              <a:gd name="connsiteY1" fmla="*/ 0 h 2439833"/>
              <a:gd name="connsiteX2" fmla="*/ 5867400 w 5867400"/>
              <a:gd name="connsiteY2" fmla="*/ 562430 h 2439833"/>
              <a:gd name="connsiteX3" fmla="*/ 5867400 w 5867400"/>
              <a:gd name="connsiteY3" fmla="*/ 2439833 h 2439833"/>
              <a:gd name="connsiteX4" fmla="*/ 0 w 5867400"/>
              <a:gd name="connsiteY4" fmla="*/ 2439833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2439833">
                <a:moveTo>
                  <a:pt x="0" y="0"/>
                </a:moveTo>
                <a:lnTo>
                  <a:pt x="5304970" y="0"/>
                </a:lnTo>
                <a:cubicBezTo>
                  <a:pt x="5615592" y="0"/>
                  <a:pt x="5867400" y="251808"/>
                  <a:pt x="5867400" y="562430"/>
                </a:cubicBezTo>
                <a:lnTo>
                  <a:pt x="5867400" y="2439833"/>
                </a:lnTo>
                <a:lnTo>
                  <a:pt x="0" y="24398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err="1">
              <a:latin typeface="Lyon Display Regular" panose="0200060308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B183-82DE-4594-89B5-32EAC000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083"/>
            <a:ext cx="5867400" cy="2439833"/>
          </a:xfrm>
          <a:custGeom>
            <a:avLst/>
            <a:gdLst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62479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62479 w 5867400"/>
              <a:gd name="connsiteY8" fmla="*/ 0 h 2439833"/>
              <a:gd name="connsiteX0" fmla="*/ 504 w 5867400"/>
              <a:gd name="connsiteY0" fmla="*/ 0 h 2439833"/>
              <a:gd name="connsiteX1" fmla="*/ 5304921 w 5867400"/>
              <a:gd name="connsiteY1" fmla="*/ 0 h 2439833"/>
              <a:gd name="connsiteX2" fmla="*/ 5867400 w 5867400"/>
              <a:gd name="connsiteY2" fmla="*/ 562479 h 2439833"/>
              <a:gd name="connsiteX3" fmla="*/ 5867400 w 5867400"/>
              <a:gd name="connsiteY3" fmla="*/ 2439833 h 2439833"/>
              <a:gd name="connsiteX4" fmla="*/ 5867400 w 5867400"/>
              <a:gd name="connsiteY4" fmla="*/ 2439833 h 2439833"/>
              <a:gd name="connsiteX5" fmla="*/ 0 w 5867400"/>
              <a:gd name="connsiteY5" fmla="*/ 2439833 h 2439833"/>
              <a:gd name="connsiteX6" fmla="*/ 0 w 5867400"/>
              <a:gd name="connsiteY6" fmla="*/ 2439833 h 2439833"/>
              <a:gd name="connsiteX7" fmla="*/ 0 w 5867400"/>
              <a:gd name="connsiteY7" fmla="*/ 562479 h 2439833"/>
              <a:gd name="connsiteX8" fmla="*/ 504 w 5867400"/>
              <a:gd name="connsiteY8" fmla="*/ 0 h 243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7400" h="2439833">
                <a:moveTo>
                  <a:pt x="504" y="0"/>
                </a:moveTo>
                <a:lnTo>
                  <a:pt x="5304921" y="0"/>
                </a:lnTo>
                <a:cubicBezTo>
                  <a:pt x="5615570" y="0"/>
                  <a:pt x="5867400" y="251830"/>
                  <a:pt x="5867400" y="562479"/>
                </a:cubicBezTo>
                <a:lnTo>
                  <a:pt x="5867400" y="2439833"/>
                </a:lnTo>
                <a:lnTo>
                  <a:pt x="5867400" y="2439833"/>
                </a:lnTo>
                <a:lnTo>
                  <a:pt x="0" y="2439833"/>
                </a:lnTo>
                <a:lnTo>
                  <a:pt x="0" y="2439833"/>
                </a:lnTo>
                <a:lnTo>
                  <a:pt x="0" y="562479"/>
                </a:lnTo>
                <a:lnTo>
                  <a:pt x="504" y="0"/>
                </a:lnTo>
                <a:close/>
              </a:path>
            </a:pathLst>
          </a:custGeom>
          <a:noFill/>
        </p:spPr>
        <p:txBody>
          <a:bodyPr lIns="457200" tIns="457200" rIns="457200" bIns="365760" anchor="t"/>
          <a:lstStyle>
            <a:lvl1pPr>
              <a:defRPr sz="32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2131-EBBF-424C-8717-6549247D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1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>
          <p15:clr>
            <a:srgbClr val="C35EA4"/>
          </p15:clr>
        </p15:guide>
        <p15:guide id="2" orient="horz" pos="2928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spcAft>
                <a:spcPts val="1800"/>
              </a:spcAft>
              <a:defRPr sz="4000">
                <a:solidFill>
                  <a:schemeClr val="accent3"/>
                </a:solidFill>
              </a:defRPr>
            </a:lvl1pPr>
            <a:lvl2pPr marL="571500" indent="-571500">
              <a:buFont typeface="+mj-lt"/>
              <a:buAutoNum type="arabicPeriod"/>
              <a:defRPr sz="3200">
                <a:solidFill>
                  <a:schemeClr val="accent3"/>
                </a:solidFill>
              </a:defRPr>
            </a:lvl2pPr>
            <a:lvl3pPr marL="858838" indent="-234950">
              <a:buFont typeface="Arial" panose="020B0604020202020204" pitchFamily="34" charset="0"/>
              <a:buChar char="‒"/>
              <a:defRPr sz="2000">
                <a:solidFill>
                  <a:schemeClr val="accent3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A654140-8E17-4972-B30E-794F7EA0C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7603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  <p:sldLayoutId id="2147484181" r:id="rId14"/>
    <p:sldLayoutId id="2147484182" r:id="rId15"/>
    <p:sldLayoutId id="2147484183" r:id="rId16"/>
    <p:sldLayoutId id="2147484184" r:id="rId17"/>
    <p:sldLayoutId id="2147484185" r:id="rId18"/>
    <p:sldLayoutId id="2147484186" r:id="rId19"/>
    <p:sldLayoutId id="2147484187" r:id="rId20"/>
    <p:sldLayoutId id="2147484188" r:id="rId21"/>
    <p:sldLayoutId id="2147484189" r:id="rId22"/>
    <p:sldLayoutId id="2147484190" r:id="rId23"/>
    <p:sldLayoutId id="2147484191" r:id="rId24"/>
    <p:sldLayoutId id="2147484192" r:id="rId25"/>
    <p:sldLayoutId id="2147484193" r:id="rId26"/>
    <p:sldLayoutId id="2147484194" r:id="rId27"/>
    <p:sldLayoutId id="2147484195" r:id="rId28"/>
    <p:sldLayoutId id="2147484196" r:id="rId29"/>
    <p:sldLayoutId id="2147484197" r:id="rId30"/>
    <p:sldLayoutId id="2147484198" r:id="rId31"/>
    <p:sldLayoutId id="2147484199" r:id="rId32"/>
    <p:sldLayoutId id="2147484200" r:id="rId33"/>
    <p:sldLayoutId id="2147484201" r:id="rId34"/>
    <p:sldLayoutId id="2147484202" r:id="rId35"/>
    <p:sldLayoutId id="2147484203" r:id="rId36"/>
    <p:sldLayoutId id="2147484204" r:id="rId37"/>
    <p:sldLayoutId id="2147484205" r:id="rId38"/>
    <p:sldLayoutId id="2147484206" r:id="rId3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F044C-44D7-4515-8AEE-0F9CDA21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1</a:t>
            </a:fld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32946B-5DEB-42CC-B477-67FEBB018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3"/>
            <a:ext cx="11277600" cy="630237"/>
          </a:xfrm>
        </p:spPr>
        <p:txBody>
          <a:bodyPr/>
          <a:lstStyle/>
          <a:p>
            <a:r>
              <a:rPr lang="en-US"/>
              <a:t>Represents Data from January 1, 2019 through December 31, 2019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E173FA-78DE-4E8F-A6D0-ADD1CB4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Disability Review – Trailing 12 Months Leaves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837E7C-0DBB-4A99-B03F-7B4291D7D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30190"/>
              </p:ext>
            </p:extLst>
          </p:nvPr>
        </p:nvGraphicFramePr>
        <p:xfrm>
          <a:off x="1165739" y="1388127"/>
          <a:ext cx="9870757" cy="249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4C3A8E6-21AF-4D9D-820C-7378811C9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22959"/>
              </p:ext>
            </p:extLst>
          </p:nvPr>
        </p:nvGraphicFramePr>
        <p:xfrm>
          <a:off x="1165739" y="3879044"/>
          <a:ext cx="9870758" cy="1950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14818">
                  <a:extLst>
                    <a:ext uri="{9D8B030D-6E8A-4147-A177-3AD203B41FA5}">
                      <a16:colId xmlns:a16="http://schemas.microsoft.com/office/drawing/2014/main" val="35515974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292144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10494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33546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5823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0748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74883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735528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14061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15793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98396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0465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33604115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00568675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41645323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896709915"/>
                    </a:ext>
                  </a:extLst>
                </a:gridCol>
              </a:tblGrid>
              <a:tr h="252144">
                <a:tc>
                  <a:txBody>
                    <a:bodyPr/>
                    <a:lstStyle/>
                    <a:p>
                      <a:r>
                        <a:rPr lang="en-US" sz="800"/>
                        <a:t>Leave Type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Jan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Feb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Mar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Apr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May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Jun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Jul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Aug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Sep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Oct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Nov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Dec</a:t>
                      </a:r>
                      <a:br>
                        <a:rPr lang="en-US" sz="800"/>
                      </a:br>
                      <a:r>
                        <a:rPr lang="en-US" sz="800"/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Previous</a:t>
                      </a:r>
                      <a:br>
                        <a:rPr lang="en-US" sz="800"/>
                      </a:br>
                      <a:r>
                        <a:rPr lang="en-US" sz="800"/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Current</a:t>
                      </a:r>
                      <a:br>
                        <a:rPr lang="en-US" sz="800"/>
                      </a:br>
                      <a:r>
                        <a:rPr lang="en-US" sz="800"/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TTM</a:t>
                      </a:r>
                      <a:br>
                        <a:rPr lang="en-US" sz="800"/>
                      </a:br>
                      <a:r>
                        <a:rPr lang="en-US" sz="800"/>
                        <a:t>Variance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42314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New Leaves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5754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Closed Leaves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111%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584675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Active Leaves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15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137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271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98%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54153"/>
                  </a:ext>
                </a:extLst>
              </a:tr>
              <a:tr h="252144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New Leaves by Reason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Jan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Feb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Mar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Apr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May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Jun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Jul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Aug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Sep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Oct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Nov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Dec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Previous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Current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TTM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TTM</a:t>
                      </a:r>
                      <a:br>
                        <a:rPr lang="en-US" sz="800" b="1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Variance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57483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Employee Health Condition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40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126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318649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/>
                        <a:t>Pregnancy/Maternity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42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147%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82372"/>
                  </a:ext>
                </a:extLst>
              </a:tr>
              <a:tr h="160455">
                <a:tc>
                  <a:txBody>
                    <a:bodyPr/>
                    <a:lstStyle/>
                    <a:p>
                      <a:r>
                        <a:rPr lang="en-US" sz="800" b="1"/>
                        <a:t>Total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6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13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57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168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/>
                        <a:t>195%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0964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6AAD37-B003-4BD4-A5AC-D36ED7410EB0}"/>
              </a:ext>
            </a:extLst>
          </p:cNvPr>
          <p:cNvSpPr txBox="1"/>
          <p:nvPr/>
        </p:nvSpPr>
        <p:spPr>
          <a:xfrm>
            <a:off x="1501542" y="5993394"/>
            <a:ext cx="10000648" cy="710759"/>
          </a:xfrm>
          <a:prstGeom prst="rect">
            <a:avLst/>
          </a:prstGeom>
          <a:noFill/>
        </p:spPr>
        <p:txBody>
          <a:bodyPr wrap="square" numCol="2" rtlCol="0" anchor="b">
            <a:noAutofit/>
          </a:bodyPr>
          <a:lstStyle/>
          <a:p>
            <a:pPr algn="l"/>
            <a:r>
              <a:rPr lang="en-US" sz="1400" b="1">
                <a:solidFill>
                  <a:schemeClr val="accent1"/>
                </a:solidFill>
              </a:rPr>
              <a:t>Definitions &amp; Calculations</a:t>
            </a:r>
          </a:p>
          <a:p>
            <a:pPr algn="l"/>
            <a:r>
              <a:rPr lang="en-US" sz="800" b="1"/>
              <a:t>New Leaves </a:t>
            </a:r>
            <a:r>
              <a:rPr lang="en-US" sz="800"/>
              <a:t>– Leaves that are received at any point in time during the month, based on the intake date</a:t>
            </a:r>
            <a:endParaRPr lang="en-US" sz="800" b="1"/>
          </a:p>
          <a:p>
            <a:pPr algn="l"/>
            <a:r>
              <a:rPr lang="en-US" sz="800" b="1"/>
              <a:t>Closed Leaves </a:t>
            </a:r>
            <a:r>
              <a:rPr lang="en-US" sz="800"/>
              <a:t>– Leaves that are closed at any point in time during the month, based on the closed date</a:t>
            </a:r>
          </a:p>
          <a:p>
            <a:pPr algn="l"/>
            <a:r>
              <a:rPr lang="en-US" sz="800" b="1"/>
              <a:t>Active Leaves </a:t>
            </a:r>
            <a:r>
              <a:rPr lang="en-US" sz="800"/>
              <a:t>– Leaves that are open at any point in time during the month</a:t>
            </a:r>
          </a:p>
          <a:p>
            <a:pPr algn="l"/>
            <a:endParaRPr lang="en-US" sz="800"/>
          </a:p>
          <a:p>
            <a:pPr algn="l"/>
            <a:r>
              <a:rPr lang="en-US" sz="800" b="1"/>
              <a:t>TTM</a:t>
            </a:r>
            <a:r>
              <a:rPr lang="en-US" sz="800"/>
              <a:t> – Trailing twelve months</a:t>
            </a:r>
          </a:p>
          <a:p>
            <a:pPr algn="l"/>
            <a:r>
              <a:rPr lang="en-US" sz="800" b="1"/>
              <a:t>Current TTM</a:t>
            </a:r>
            <a:r>
              <a:rPr lang="en-US" sz="800"/>
              <a:t> – One full calendar year prior to current month</a:t>
            </a:r>
          </a:p>
          <a:p>
            <a:pPr algn="l"/>
            <a:r>
              <a:rPr lang="en-US" sz="800" b="1"/>
              <a:t>Previous TTM</a:t>
            </a:r>
            <a:r>
              <a:rPr lang="en-US" sz="800"/>
              <a:t> – One full calendar year prior to the Current TTM</a:t>
            </a:r>
          </a:p>
          <a:p>
            <a:pPr algn="l"/>
            <a:r>
              <a:rPr lang="en-US" sz="800" b="1"/>
              <a:t>TTM Variance</a:t>
            </a:r>
            <a:r>
              <a:rPr lang="en-US" sz="800"/>
              <a:t> – Percentage difference between Current TTM and Previous TTM</a:t>
            </a: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18526154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sadsadsadsa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326</Words>
  <Application>Microsoft Macintosh PowerPoint</Application>
  <PresentationFormat>Widescreen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Effra</vt:lpstr>
      <vt:lpstr>Lyon Display Regular</vt:lpstr>
      <vt:lpstr>2_Guardian LIGHT</vt:lpstr>
      <vt:lpstr>Short Term Disability Review – Trailing 12 Months Leaves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13</cp:revision>
  <dcterms:created xsi:type="dcterms:W3CDTF">2020-07-20T18:45:12Z</dcterms:created>
  <dcterms:modified xsi:type="dcterms:W3CDTF">2021-01-15T15:43:19Z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