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Overpass"/>
      <p:regular r:id="rId18"/>
      <p:bold r:id="rId19"/>
      <p:italic r:id="rId20"/>
      <p:boldItalic r:id="rId21"/>
    </p:embeddedFont>
    <p:embeddedFont>
      <p:font typeface="Overpass Light"/>
      <p:regular r:id="rId22"/>
      <p:bold r:id="rId23"/>
      <p:italic r:id="rId24"/>
      <p:boldItalic r:id="rId25"/>
    </p:embeddedFont>
    <p:embeddedFont>
      <p:font typeface="Red Hat Display"/>
      <p:regular r:id="rId26"/>
      <p:bold r:id="rId27"/>
      <p:italic r:id="rId28"/>
      <p:boldItalic r:id="rId29"/>
    </p:embeddedFont>
    <p:embeddedFont>
      <p:font typeface="Overpass SemiBold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verpass-italic.fntdata"/><Relationship Id="rId22" Type="http://schemas.openxmlformats.org/officeDocument/2006/relationships/font" Target="fonts/OverpassLight-regular.fntdata"/><Relationship Id="rId21" Type="http://schemas.openxmlformats.org/officeDocument/2006/relationships/font" Target="fonts/Overpass-boldItalic.fntdata"/><Relationship Id="rId24" Type="http://schemas.openxmlformats.org/officeDocument/2006/relationships/font" Target="fonts/OverpassLight-italic.fntdata"/><Relationship Id="rId23" Type="http://schemas.openxmlformats.org/officeDocument/2006/relationships/font" Target="fonts/Overpass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edHatDisplay-regular.fntdata"/><Relationship Id="rId25" Type="http://schemas.openxmlformats.org/officeDocument/2006/relationships/font" Target="fonts/OverpassLight-boldItalic.fntdata"/><Relationship Id="rId28" Type="http://schemas.openxmlformats.org/officeDocument/2006/relationships/font" Target="fonts/RedHatDisplay-italic.fntdata"/><Relationship Id="rId27" Type="http://schemas.openxmlformats.org/officeDocument/2006/relationships/font" Target="fonts/RedHatDispl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edHat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verpassSemiBold-bold.fntdata"/><Relationship Id="rId30" Type="http://schemas.openxmlformats.org/officeDocument/2006/relationships/font" Target="fonts/OverpassSemiBold-regular.fntdata"/><Relationship Id="rId11" Type="http://schemas.openxmlformats.org/officeDocument/2006/relationships/slide" Target="slides/slide6.xml"/><Relationship Id="rId33" Type="http://schemas.openxmlformats.org/officeDocument/2006/relationships/font" Target="fonts/OverpassSemiBold-boldItalic.fntdata"/><Relationship Id="rId10" Type="http://schemas.openxmlformats.org/officeDocument/2006/relationships/slide" Target="slides/slide5.xml"/><Relationship Id="rId32" Type="http://schemas.openxmlformats.org/officeDocument/2006/relationships/font" Target="fonts/OverpassSemiBol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Overpass-bold.fntdata"/><Relationship Id="rId18" Type="http://schemas.openxmlformats.org/officeDocument/2006/relationships/font" Target="fonts/Overpas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0f763ed0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0f763ed0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087186e5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087186e5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eced4c3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eced4c3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087186e5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087186e5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ca83016e9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ca83016e9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cfb6afee8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cfb6afee8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087186e5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087186e5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1537c023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1537c023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e09f5cfd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e09f5cfd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eced4c3c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eced4c3c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ca83016e9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ca83016e9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1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1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1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1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red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subTitle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3" type="subTitle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large quote white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"/>
          <p:cNvSpPr txBox="1"/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1pPr>
            <a:lvl2pPr lvl="1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2pPr>
            <a:lvl3pPr lvl="2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3pPr>
            <a:lvl4pPr lvl="3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4pPr>
            <a:lvl5pPr lvl="4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5pPr>
            <a:lvl6pPr lvl="5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6pPr>
            <a:lvl7pPr lvl="6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7pPr>
            <a:lvl8pPr lvl="7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8pPr>
            <a:lvl9pPr lvl="8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9pPr>
          </a:lstStyle>
          <a:p/>
        </p:txBody>
      </p:sp>
      <p:cxnSp>
        <p:nvCxnSpPr>
          <p:cNvPr id="104" name="Google Shape;104;p11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1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1"/>
          <p:cNvSpPr txBox="1"/>
          <p:nvPr>
            <p:ph idx="1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anchorCtr="0" anchor="ctr" bIns="68575" lIns="377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pic>
        <p:nvPicPr>
          <p:cNvPr id="107" name="Google Shape;107;p11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1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large quote red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/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1pPr>
            <a:lvl2pPr lvl="1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2pPr>
            <a:lvl3pPr lvl="2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3pPr>
            <a:lvl4pPr lvl="3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4pPr>
            <a:lvl5pPr lvl="4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5pPr>
            <a:lvl6pPr lvl="5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6pPr>
            <a:lvl7pPr lvl="6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7pPr>
            <a:lvl8pPr lvl="7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8pPr>
            <a:lvl9pPr lvl="8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11" name="Google Shape;111;p1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2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2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2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2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large quote illustrated">
  <p:cSld name="CUSTOM_3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/>
          <p:nvPr>
            <p:ph type="title"/>
          </p:nvPr>
        </p:nvSpPr>
        <p:spPr>
          <a:xfrm>
            <a:off x="4255575" y="1224713"/>
            <a:ext cx="3777900" cy="29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1pPr>
            <a:lvl2pPr lvl="1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2pPr>
            <a:lvl3pPr lvl="2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3pPr>
            <a:lvl4pPr lvl="3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4pPr>
            <a:lvl5pPr lvl="4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5pPr>
            <a:lvl6pPr lvl="5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6pPr>
            <a:lvl7pPr lvl="6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7pPr>
            <a:lvl8pPr lvl="7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8pPr>
            <a:lvl9pPr lvl="8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19" name="Google Shape;119;p1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13"/>
          <p:cNvSpPr txBox="1"/>
          <p:nvPr>
            <p:ph idx="1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anchorCtr="0" anchor="ctr" bIns="68575" lIns="377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pic>
        <p:nvPicPr>
          <p:cNvPr id="122" name="Google Shape;12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">
  <p:cSld name="CUSTOM_4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125" name="Google Shape;125;p1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4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127" name="Google Shape;127;p1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4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" name="Google Shape;129;p1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4"/>
          <p:cNvSpPr txBox="1"/>
          <p:nvPr>
            <p:ph idx="2" type="subTitle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lack">
  <p:cSld name="CUSTOM_4_1">
    <p:bg>
      <p:bgPr>
        <a:solidFill>
          <a:srgbClr val="141414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9pPr>
          </a:lstStyle>
          <a:p/>
        </p:txBody>
      </p:sp>
      <p:cxnSp>
        <p:nvCxnSpPr>
          <p:cNvPr id="133" name="Google Shape;133;p1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5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135" name="Google Shape;135;p1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5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15"/>
          <p:cNvSpPr txBox="1"/>
          <p:nvPr>
            <p:ph idx="2" type="subTitle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1" name="Google Shape;14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2" name="Google Shape;14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/>
          <p:nvPr/>
        </p:nvSpPr>
        <p:spPr>
          <a:xfrm rot="-1055101">
            <a:off x="-960243" y="-611114"/>
            <a:ext cx="1615770" cy="1821365"/>
          </a:xfrm>
          <a:custGeom>
            <a:rect b="b" l="l" r="r" t="t"/>
            <a:pathLst>
              <a:path extrusionOk="0" h="42665" w="37849">
                <a:moveTo>
                  <a:pt x="34362" y="0"/>
                </a:moveTo>
                <a:lnTo>
                  <a:pt x="33773" y="93"/>
                </a:lnTo>
                <a:cubicBezTo>
                  <a:pt x="34056" y="1905"/>
                  <a:pt x="34542" y="3747"/>
                  <a:pt x="35013" y="5527"/>
                </a:cubicBezTo>
                <a:cubicBezTo>
                  <a:pt x="36102" y="9655"/>
                  <a:pt x="37231" y="13926"/>
                  <a:pt x="35928" y="18232"/>
                </a:cubicBezTo>
                <a:cubicBezTo>
                  <a:pt x="35529" y="19551"/>
                  <a:pt x="34523" y="20491"/>
                  <a:pt x="33457" y="21485"/>
                </a:cubicBezTo>
                <a:cubicBezTo>
                  <a:pt x="32444" y="22433"/>
                  <a:pt x="31395" y="23413"/>
                  <a:pt x="30832" y="24782"/>
                </a:cubicBezTo>
                <a:cubicBezTo>
                  <a:pt x="30549" y="25465"/>
                  <a:pt x="30345" y="26252"/>
                  <a:pt x="30148" y="27012"/>
                </a:cubicBezTo>
                <a:cubicBezTo>
                  <a:pt x="29644" y="28943"/>
                  <a:pt x="29125" y="30943"/>
                  <a:pt x="27289" y="31663"/>
                </a:cubicBezTo>
                <a:cubicBezTo>
                  <a:pt x="26513" y="31966"/>
                  <a:pt x="24388" y="32404"/>
                  <a:pt x="21693" y="32960"/>
                </a:cubicBezTo>
                <a:cubicBezTo>
                  <a:pt x="13788" y="34588"/>
                  <a:pt x="1841" y="37048"/>
                  <a:pt x="288" y="40651"/>
                </a:cubicBezTo>
                <a:cubicBezTo>
                  <a:pt x="1" y="41315"/>
                  <a:pt x="64" y="41993"/>
                  <a:pt x="479" y="42664"/>
                </a:cubicBezTo>
                <a:lnTo>
                  <a:pt x="985" y="42352"/>
                </a:lnTo>
                <a:cubicBezTo>
                  <a:pt x="672" y="41848"/>
                  <a:pt x="626" y="41371"/>
                  <a:pt x="834" y="40885"/>
                </a:cubicBezTo>
                <a:cubicBezTo>
                  <a:pt x="2265" y="37569"/>
                  <a:pt x="14502" y="35049"/>
                  <a:pt x="21811" y="33542"/>
                </a:cubicBezTo>
                <a:cubicBezTo>
                  <a:pt x="24532" y="32982"/>
                  <a:pt x="26684" y="32539"/>
                  <a:pt x="27506" y="32216"/>
                </a:cubicBezTo>
                <a:cubicBezTo>
                  <a:pt x="29624" y="31387"/>
                  <a:pt x="30207" y="29141"/>
                  <a:pt x="30723" y="27160"/>
                </a:cubicBezTo>
                <a:cubicBezTo>
                  <a:pt x="30924" y="26387"/>
                  <a:pt x="31112" y="25653"/>
                  <a:pt x="31378" y="25008"/>
                </a:cubicBezTo>
                <a:cubicBezTo>
                  <a:pt x="31894" y="23758"/>
                  <a:pt x="32895" y="22824"/>
                  <a:pt x="33862" y="21920"/>
                </a:cubicBezTo>
                <a:cubicBezTo>
                  <a:pt x="34937" y="20916"/>
                  <a:pt x="36053" y="19876"/>
                  <a:pt x="36496" y="18403"/>
                </a:cubicBezTo>
                <a:cubicBezTo>
                  <a:pt x="37849" y="13938"/>
                  <a:pt x="36698" y="9587"/>
                  <a:pt x="35585" y="5376"/>
                </a:cubicBezTo>
                <a:cubicBezTo>
                  <a:pt x="35119" y="3609"/>
                  <a:pt x="34638" y="1784"/>
                  <a:pt x="343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 flipH="1" rot="10800000">
            <a:off x="7641225" y="-691372"/>
            <a:ext cx="1756619" cy="2076077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 flipH="1">
            <a:off x="8145456" y="-66021"/>
            <a:ext cx="1756619" cy="2322794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 txBox="1"/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48" name="Google Shape;148;p17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red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9" name="Google Shape;1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4853" y="2651988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34853" y="2075932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34853" y="1499876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34853" y="3228044"/>
            <a:ext cx="341963" cy="34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1100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1100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1100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1100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28" name="Google Shape;28;p3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" name="Google Shape;29;p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lack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idx="1" type="subTitle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2" type="subTitle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3" type="subTitle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36" name="Google Shape;3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Google Shape;37;p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closing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42" name="Google Shape;4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1100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44" name="Google Shape;44;p5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1100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45" name="Google Shape;45;p5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1100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46" name="Google Shape;46;p5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1100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47" name="Google Shape;47;p5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8" name="Google Shape;4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0956" y="141196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90956" y="2553355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90956" y="202921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90956" y="3160524"/>
            <a:ext cx="435388" cy="4353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" name="Google Shape;52;p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5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illustrated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6"/>
          <p:cNvSpPr txBox="1"/>
          <p:nvPr>
            <p:ph idx="1" type="subTitle"/>
          </p:nvPr>
        </p:nvSpPr>
        <p:spPr>
          <a:xfrm>
            <a:off x="4245394" y="2978738"/>
            <a:ext cx="33348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9" name="Google Shape;59;p6"/>
          <p:cNvSpPr txBox="1"/>
          <p:nvPr>
            <p:ph type="title"/>
          </p:nvPr>
        </p:nvSpPr>
        <p:spPr>
          <a:xfrm>
            <a:off x="4245394" y="1281774"/>
            <a:ext cx="4302300" cy="1587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2" type="subTitle"/>
          </p:nvPr>
        </p:nvSpPr>
        <p:spPr>
          <a:xfrm>
            <a:off x="4245394" y="3988706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6"/>
          <p:cNvSpPr txBox="1"/>
          <p:nvPr>
            <p:ph idx="3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anchorCtr="0" anchor="ctr" bIns="68575" lIns="377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illustrated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4245394" y="426470"/>
            <a:ext cx="4302300" cy="144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67" name="Google Shape;67;p7"/>
          <p:cNvSpPr txBox="1"/>
          <p:nvPr>
            <p:ph idx="1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anchorCtr="0" anchor="ctr" bIns="68575" lIns="377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idx="2" type="subTitle"/>
          </p:nvPr>
        </p:nvSpPr>
        <p:spPr>
          <a:xfrm>
            <a:off x="4245394" y="2064300"/>
            <a:ext cx="3334800" cy="11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9" name="Google Shape;69;p7"/>
          <p:cNvSpPr txBox="1"/>
          <p:nvPr/>
        </p:nvSpPr>
        <p:spPr>
          <a:xfrm>
            <a:off x="4427588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8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70" name="Google Shape;70;p7"/>
          <p:cNvSpPr txBox="1"/>
          <p:nvPr/>
        </p:nvSpPr>
        <p:spPr>
          <a:xfrm>
            <a:off x="4427588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8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71" name="Google Shape;71;p7"/>
          <p:cNvSpPr txBox="1"/>
          <p:nvPr/>
        </p:nvSpPr>
        <p:spPr>
          <a:xfrm>
            <a:off x="6611644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8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72" name="Google Shape;72;p7"/>
          <p:cNvSpPr txBox="1"/>
          <p:nvPr/>
        </p:nvSpPr>
        <p:spPr>
          <a:xfrm>
            <a:off x="6611644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8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73" name="Google Shape;73;p7"/>
          <p:cNvPicPr preferRelativeResize="0"/>
          <p:nvPr/>
        </p:nvPicPr>
        <p:blipFill rotWithShape="1">
          <a:blip r:embed="rId4">
            <a:alphaModFix/>
          </a:blip>
          <a:srcRect b="0" l="2507" r="2498" t="0"/>
          <a:stretch/>
        </p:blipFill>
        <p:spPr>
          <a:xfrm>
            <a:off x="6439844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7"/>
          <p:cNvPicPr preferRelativeResize="0"/>
          <p:nvPr/>
        </p:nvPicPr>
        <p:blipFill rotWithShape="1">
          <a:blip r:embed="rId5">
            <a:alphaModFix/>
          </a:blip>
          <a:srcRect b="0" l="2678" r="2678" t="0"/>
          <a:stretch/>
        </p:blipFill>
        <p:spPr>
          <a:xfrm>
            <a:off x="6439844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7"/>
          <p:cNvPicPr preferRelativeResize="0"/>
          <p:nvPr/>
        </p:nvPicPr>
        <p:blipFill rotWithShape="1">
          <a:blip r:embed="rId6">
            <a:alphaModFix/>
          </a:blip>
          <a:srcRect b="0" l="2507" r="2498" t="0"/>
          <a:stretch/>
        </p:blipFill>
        <p:spPr>
          <a:xfrm>
            <a:off x="4245400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7"/>
          <p:cNvPicPr preferRelativeResize="0"/>
          <p:nvPr/>
        </p:nvPicPr>
        <p:blipFill rotWithShape="1">
          <a:blip r:embed="rId7">
            <a:alphaModFix/>
          </a:blip>
          <a:srcRect b="0" l="2326" r="2326" t="0"/>
          <a:stretch/>
        </p:blipFill>
        <p:spPr>
          <a:xfrm>
            <a:off x="4245400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black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/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</p:spPr>
        <p:txBody>
          <a:bodyPr anchorCtr="0" anchor="t" bIns="68575" lIns="3291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cxnSp>
        <p:nvCxnSpPr>
          <p:cNvPr id="79" name="Google Shape;79;p8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8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1" name="Google Shape;81;p8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8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83" name="Google Shape;83;p8"/>
          <p:cNvSpPr txBox="1"/>
          <p:nvPr>
            <p:ph idx="2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9pPr>
          </a:lstStyle>
          <a:p/>
        </p:txBody>
      </p:sp>
      <p:pic>
        <p:nvPicPr>
          <p:cNvPr id="84" name="Google Shape;84;p8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white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 txBox="1"/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</p:spPr>
        <p:txBody>
          <a:bodyPr anchorCtr="0" anchor="t" bIns="68575" lIns="3291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cxnSp>
        <p:nvCxnSpPr>
          <p:cNvPr id="87" name="Google Shape;87;p9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9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9" name="Google Shape;89;p9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9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91" name="Google Shape;91;p9"/>
          <p:cNvSpPr txBox="1"/>
          <p:nvPr>
            <p:ph idx="2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92" name="Google Shape;9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white">
  <p:cSld name="CUSTOM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"/>
          <p:cNvSpPr txBox="1"/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</p:spPr>
        <p:txBody>
          <a:bodyPr anchorCtr="0" anchor="t" bIns="68575" lIns="3291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cxnSp>
        <p:nvCxnSpPr>
          <p:cNvPr id="95" name="Google Shape;95;p1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0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7" name="Google Shape;97;p1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0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2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100" name="Google Shape;100;p10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0"/>
          <p:cNvSpPr txBox="1"/>
          <p:nvPr>
            <p:ph idx="3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Light"/>
              <a:buChar char="●"/>
              <a:defRPr sz="1600"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○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■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●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○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■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●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○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Overpass Light"/>
              <a:buChar char="■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1GTCeb5Ca0NwJfhg-RXCHQV9Q75pKNbz/view" TargetMode="External"/><Relationship Id="rId4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title"/>
          </p:nvPr>
        </p:nvSpPr>
        <p:spPr>
          <a:xfrm>
            <a:off x="1562900" y="1307725"/>
            <a:ext cx="6335400" cy="120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Rekor &amp; Koji - RIG </a:t>
            </a:r>
            <a:r>
              <a:rPr lang="en"/>
              <a:t>Presentation</a:t>
            </a:r>
            <a:endParaRPr/>
          </a:p>
        </p:txBody>
      </p:sp>
      <p:sp>
        <p:nvSpPr>
          <p:cNvPr id="154" name="Google Shape;154;p18"/>
          <p:cNvSpPr txBox="1"/>
          <p:nvPr>
            <p:ph idx="2" type="subTitle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 txBox="1"/>
          <p:nvPr>
            <p:ph idx="3" type="subTitle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 txBox="1"/>
          <p:nvPr>
            <p:ph idx="1" type="subTitle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/>
              <a:t>Claire Burkhardt</a:t>
            </a:r>
            <a:endParaRPr i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/>
              <a:t>Research, OCTO Security Co-op</a:t>
            </a:r>
            <a:endParaRPr i="1"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rPr>
              <a:t>REKOR ATTACK VECTORS</a:t>
            </a:r>
            <a:endParaRPr b="1">
              <a:solidFill>
                <a:srgbClr val="EE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720000" y="121575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Rekor </a:t>
            </a:r>
            <a:r>
              <a:rPr b="1" lang="en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mitigates</a:t>
            </a:r>
            <a:endParaRPr b="1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AutoNum type="arabicPeriod"/>
            </a:pPr>
            <a:r>
              <a:rPr lang="en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Attack vectors where malicious actors modify unsigned packages (either in the development or production state) and nobody is aware of the modification</a:t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AutoNum type="arabicPeriod"/>
            </a:pPr>
            <a:r>
              <a:rPr lang="en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Attack vectors where malicious actors modify signed packages that are not routinely verified due to the friction/complexity of doing so</a:t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AutoNum type="arabicPeriod"/>
            </a:pPr>
            <a:r>
              <a:rPr lang="en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Attack vectors where malicious actors have access to private keys</a:t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Rekor </a:t>
            </a:r>
            <a:r>
              <a:rPr b="1" lang="en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does not mitigate</a:t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AutoNum type="arabicPeriod"/>
            </a:pPr>
            <a:r>
              <a:rPr lang="en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Attack vectors for the Rekor server itself</a:t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AutoNum type="alphaLcPeriod"/>
            </a:pPr>
            <a:r>
              <a:rPr lang="en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Server may go down/experience a denial of service attack</a:t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AutoNum type="alphaLcPeriod"/>
            </a:pPr>
            <a:r>
              <a:rPr lang="en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Server may be vulnerable to potential exploits to produce a false positive</a:t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AutoNum type="arabicPeriod"/>
            </a:pPr>
            <a:r>
              <a:rPr lang="en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Regular signature vulnerabilities (eg. private key/OIDC access)</a:t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AutoNum type="alphaLcPeriod"/>
            </a:pPr>
            <a:r>
              <a:rPr lang="en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Alerting can mitigate this risk if an individual is notified whenever their ID/email/keys are used to upload a signature to Rekor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rPr>
              <a:t>TECHNICAL NOTES</a:t>
            </a:r>
            <a:endParaRPr b="1">
              <a:solidFill>
                <a:srgbClr val="EE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16" name="Google Shape;216;p28"/>
          <p:cNvSpPr txBox="1"/>
          <p:nvPr/>
        </p:nvSpPr>
        <p:spPr>
          <a:xfrm>
            <a:off x="720000" y="121575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	</a:t>
            </a:r>
            <a:r>
              <a:rPr b="1" i="1" lang="en" sz="17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What does this change?</a:t>
            </a:r>
            <a:endParaRPr sz="17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36550" lvl="0" marL="457200" rtl="0" algn="l">
              <a:lnSpc>
                <a:spcPct val="13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ed Hat Display"/>
              <a:buAutoNum type="arabicPeriod"/>
            </a:pPr>
            <a:r>
              <a:rPr lang="en" sz="17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Public key file stored in a place accessible to Koji/Brew system</a:t>
            </a:r>
            <a:endParaRPr sz="17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3655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ed Hat Display"/>
              <a:buAutoNum type="arabicPeriod"/>
            </a:pPr>
            <a:r>
              <a:rPr lang="en" sz="17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‘koji import-sig’ handles RPM payload in addition to header</a:t>
            </a:r>
            <a:endParaRPr sz="17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36550" lvl="1" marL="13716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ed Hat Display"/>
              <a:buAutoNum type="alphaLcPeriod"/>
            </a:pPr>
            <a:r>
              <a:rPr lang="en" sz="17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This could slow import speed at times of high usage</a:t>
            </a:r>
            <a:endParaRPr sz="17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36550" lvl="1" marL="13716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ed Hat Display"/>
              <a:buAutoNum type="alphaLcPeriod"/>
            </a:pPr>
            <a:r>
              <a:rPr lang="en" sz="17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Exploring options with Michael (Koji/Brew tech lead) and the Rekor team in OCTO-Security</a:t>
            </a:r>
            <a:endParaRPr sz="17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/>
        </p:nvSpPr>
        <p:spPr>
          <a:xfrm>
            <a:off x="720000" y="121575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Koji doesn’t natively sign RPMs. The proper mechanism to sign a package is to:</a:t>
            </a:r>
            <a:endParaRPr sz="17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3655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ed Hat Display"/>
              <a:buAutoNum type="arabicPeriod"/>
            </a:pPr>
            <a:r>
              <a:rPr lang="en" sz="17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Make a copy of the unsigned RPM</a:t>
            </a:r>
            <a:endParaRPr sz="17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3655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ed Hat Display"/>
              <a:buAutoNum type="arabicPeriod"/>
            </a:pPr>
            <a:r>
              <a:rPr lang="en" sz="17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Sign the RPM with ‘rpmsign -–addsig &lt;package&gt;’</a:t>
            </a:r>
            <a:endParaRPr sz="17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3655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ed Hat Display"/>
              <a:buAutoNum type="arabicPeriod"/>
            </a:pPr>
            <a:r>
              <a:rPr lang="en" sz="17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Import the signed RPM header to Koji Hub using ‘koji import-sig’</a:t>
            </a:r>
            <a:endParaRPr sz="20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38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7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The Koji Hub plugin triggers upon a callback at step three. In addition </a:t>
            </a:r>
            <a:r>
              <a:rPr lang="en" sz="17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to importing the signature header to Koji Hub, the plugin uploads the </a:t>
            </a:r>
            <a:r>
              <a:rPr lang="en" sz="17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signing</a:t>
            </a:r>
            <a:r>
              <a:rPr lang="en" sz="17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materials to the Rekor server and records the receipt in a log.</a:t>
            </a:r>
            <a:endParaRPr sz="17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22" name="Google Shape;222;p29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rPr>
              <a:t>KOJI AND RPM SIGNING</a:t>
            </a:r>
            <a:endParaRPr b="1">
              <a:solidFill>
                <a:srgbClr val="EE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E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/>
        </p:nvSpPr>
        <p:spPr>
          <a:xfrm>
            <a:off x="720000" y="121575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ed Hat Display"/>
                <a:ea typeface="Red Hat Display"/>
                <a:cs typeface="Red Hat Display"/>
                <a:sym typeface="Red Hat Display"/>
              </a:rPr>
              <a:t>RPM is both the package manager and the file format for deploying software packages to RHEL and Fedora</a:t>
            </a:r>
            <a:endParaRPr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Red Hat Display"/>
                <a:ea typeface="Red Hat Display"/>
                <a:cs typeface="Red Hat Display"/>
                <a:sym typeface="Red Hat Display"/>
              </a:rPr>
              <a:t>RPM files contain headers (lead, signature, and index file metadata) and a payload (CPIO Archive) of the files being installed</a:t>
            </a:r>
            <a:endParaRPr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ed Hat Display"/>
              <a:buChar char="-"/>
            </a:pPr>
            <a:r>
              <a:rPr lang="en" sz="1700">
                <a:latin typeface="Red Hat Display"/>
                <a:ea typeface="Red Hat Display"/>
                <a:cs typeface="Red Hat Display"/>
                <a:sym typeface="Red Hat Display"/>
              </a:rPr>
              <a:t>The signature header stores a PGP signature if a user signs the package</a:t>
            </a:r>
            <a:endParaRPr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ed Hat Display"/>
              <a:buChar char="-"/>
            </a:pPr>
            <a:r>
              <a:rPr lang="en" sz="1700">
                <a:latin typeface="Red Hat Display"/>
                <a:ea typeface="Red Hat Display"/>
                <a:cs typeface="Red Hat Display"/>
                <a:sym typeface="Red Hat Display"/>
              </a:rPr>
              <a:t>To verify signature, public keys must be downloaded and stored in the local RPM database, then used to validate the file’s signature header</a:t>
            </a:r>
            <a:endParaRPr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ed Hat Display"/>
                <a:ea typeface="Red Hat Display"/>
                <a:cs typeface="Red Hat Display"/>
                <a:sym typeface="Red Hat Display"/>
              </a:rPr>
              <a:t>Koji is the RPM build system for the Fedora project, among others</a:t>
            </a:r>
            <a:endParaRPr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62" name="Google Shape;162;p19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rPr>
              <a:t>WHAT ARE RPMS AND KOJI?</a:t>
            </a:r>
            <a:endParaRPr b="1">
              <a:solidFill>
                <a:srgbClr val="EE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rPr>
              <a:t>WHAT IS </a:t>
            </a:r>
            <a:r>
              <a:rPr b="1" lang="en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rPr>
              <a:t>REKOR?</a:t>
            </a:r>
            <a:endParaRPr b="1">
              <a:solidFill>
                <a:srgbClr val="EE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720000" y="1215750"/>
            <a:ext cx="795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ed Hat Display"/>
                <a:ea typeface="Red Hat Display"/>
                <a:cs typeface="Red Hat Display"/>
                <a:sym typeface="Red Hat Display"/>
              </a:rPr>
              <a:t>Rekor is a tamper-resistant, time-stamped, immutable ledger of signing metadata</a:t>
            </a:r>
            <a:endParaRPr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ed Hat Display"/>
                <a:ea typeface="Red Hat Display"/>
                <a:cs typeface="Red Hat Display"/>
                <a:sym typeface="Red Hat Display"/>
              </a:rPr>
              <a:t>Rekor </a:t>
            </a:r>
            <a:r>
              <a:rPr b="1" lang="en" sz="1700">
                <a:latin typeface="Red Hat Display"/>
                <a:ea typeface="Red Hat Display"/>
                <a:cs typeface="Red Hat Display"/>
                <a:sym typeface="Red Hat Display"/>
              </a:rPr>
              <a:t>does not</a:t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ed Hat Display"/>
              <a:buAutoNum type="arabicPeriod"/>
            </a:pPr>
            <a:r>
              <a:rPr lang="en" sz="1700">
                <a:latin typeface="Red Hat Display"/>
                <a:ea typeface="Red Hat Display"/>
                <a:cs typeface="Red Hat Display"/>
                <a:sym typeface="Red Hat Display"/>
              </a:rPr>
              <a:t>Prevent private key exposure or identity theft</a:t>
            </a:r>
            <a:endParaRPr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ed Hat Display"/>
              <a:buAutoNum type="arabicPeriod"/>
            </a:pPr>
            <a:r>
              <a:rPr lang="en" sz="1700">
                <a:latin typeface="Red Hat Display"/>
                <a:ea typeface="Red Hat Display"/>
                <a:cs typeface="Red Hat Display"/>
                <a:sym typeface="Red Hat Display"/>
              </a:rPr>
              <a:t>Ensure signed packages are not malicious</a:t>
            </a:r>
            <a:endParaRPr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ed Hat Display"/>
                <a:ea typeface="Red Hat Display"/>
                <a:cs typeface="Red Hat Display"/>
                <a:sym typeface="Red Hat Display"/>
              </a:rPr>
              <a:t>Rekor </a:t>
            </a:r>
            <a:r>
              <a:rPr b="1" lang="en" sz="1700">
                <a:latin typeface="Red Hat Display"/>
                <a:ea typeface="Red Hat Display"/>
                <a:cs typeface="Red Hat Display"/>
                <a:sym typeface="Red Hat Display"/>
              </a:rPr>
              <a:t>does</a:t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ed Hat Display"/>
              <a:buAutoNum type="arabicPeriod"/>
            </a:pPr>
            <a:r>
              <a:rPr lang="en" sz="1700">
                <a:latin typeface="Red Hat Display"/>
                <a:ea typeface="Red Hat Display"/>
                <a:cs typeface="Red Hat Display"/>
                <a:sym typeface="Red Hat Display"/>
              </a:rPr>
              <a:t>Enable a chain of custody (traceability) by being an external, immutable, and time-stamped source of truth (non-repudiation) that individuals can check signed software against (trust)</a:t>
            </a:r>
            <a:endParaRPr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Red Hat Display"/>
              <a:buAutoNum type="arabicPeriod"/>
            </a:pPr>
            <a:r>
              <a:rPr lang="en" sz="1700">
                <a:latin typeface="Red Hat Display"/>
                <a:ea typeface="Red Hat Display"/>
                <a:cs typeface="Red Hat Display"/>
                <a:sym typeface="Red Hat Display"/>
              </a:rPr>
              <a:t>Streamlines verification and simplifies key management</a:t>
            </a:r>
            <a:endParaRPr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1405325" y="913475"/>
            <a:ext cx="7363800" cy="411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E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Goal</a:t>
            </a:r>
            <a:r>
              <a:rPr lang="en" sz="2400">
                <a:solidFill>
                  <a:srgbClr val="EE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:</a:t>
            </a:r>
            <a:r>
              <a:rPr lang="en" sz="240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</a:t>
            </a:r>
            <a:endParaRPr sz="240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ed Hat Display"/>
              <a:buChar char="-"/>
            </a:pPr>
            <a:r>
              <a:rPr lang="en" sz="180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Through Koji, store RPM signing materials in Rekor in addition to the RPM’s signature header</a:t>
            </a:r>
            <a:endParaRPr sz="180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E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Why?</a:t>
            </a:r>
            <a:endParaRPr b="1" sz="2400">
              <a:solidFill>
                <a:srgbClr val="EE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ed Hat Display"/>
              <a:buChar char="-"/>
            </a:pPr>
            <a:r>
              <a:rPr lang="en" sz="180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External source of truth that’s immutable, time-stamped, and non-repudiable </a:t>
            </a:r>
            <a:endParaRPr sz="180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ed Hat Display"/>
              <a:buChar char="-"/>
            </a:pPr>
            <a:r>
              <a:rPr lang="en" sz="180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First step towards improving chain of custody and traceability</a:t>
            </a:r>
            <a:endParaRPr sz="180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Red Hat Display"/>
              <a:buChar char="-"/>
            </a:pPr>
            <a:r>
              <a:rPr lang="en" sz="180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Easier verification on user-end</a:t>
            </a:r>
            <a:endParaRPr/>
          </a:p>
        </p:txBody>
      </p:sp>
      <p:sp>
        <p:nvSpPr>
          <p:cNvPr id="174" name="Google Shape;174;p21"/>
          <p:cNvSpPr txBox="1"/>
          <p:nvPr>
            <p:ph idx="1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anchorCtr="0" anchor="ctr" bIns="68575" lIns="377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2"/>
          <p:cNvPicPr preferRelativeResize="0"/>
          <p:nvPr/>
        </p:nvPicPr>
        <p:blipFill rotWithShape="1">
          <a:blip r:embed="rId3">
            <a:alphaModFix/>
          </a:blip>
          <a:srcRect b="0" l="20741" r="0" t="20458"/>
          <a:stretch/>
        </p:blipFill>
        <p:spPr>
          <a:xfrm>
            <a:off x="548359" y="76200"/>
            <a:ext cx="8595640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/>
        </p:nvSpPr>
        <p:spPr>
          <a:xfrm>
            <a:off x="720000" y="121575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Uploads RPM file signature and metadata into a queryable Rekor server</a:t>
            </a:r>
            <a:endParaRPr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38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Enables functionality and policy enforcement</a:t>
            </a:r>
            <a:endParaRPr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42900" lvl="0" marL="457200" rtl="0" algn="l">
              <a:lnSpc>
                <a:spcPct val="13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Char char="-"/>
            </a:pPr>
            <a:r>
              <a:rPr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Successful Rekor upload can be optional or required for Koji action to </a:t>
            </a:r>
            <a:r>
              <a:rPr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succeed</a:t>
            </a:r>
            <a:endParaRPr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429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Char char="-"/>
            </a:pPr>
            <a:r>
              <a:rPr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Entries can be uploaded to the public instance of Rekor or a privately-hosted server</a:t>
            </a:r>
            <a:endParaRPr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85" name="Google Shape;185;p23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rPr>
              <a:t>THE PLUGIN</a:t>
            </a:r>
            <a:endParaRPr b="1">
              <a:solidFill>
                <a:srgbClr val="EE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rPr>
              <a:t>DEMO</a:t>
            </a:r>
            <a:endParaRPr/>
          </a:p>
        </p:txBody>
      </p:sp>
      <p:sp>
        <p:nvSpPr>
          <p:cNvPr id="191" name="Google Shape;191;p24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 txBox="1"/>
          <p:nvPr>
            <p:ph idx="2" type="subTitle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4" title="plugin_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"/>
            <a:ext cx="9144000" cy="514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/>
        </p:nvSpPr>
        <p:spPr>
          <a:xfrm>
            <a:off x="720000" y="121575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Plugin integration into workflows</a:t>
            </a:r>
            <a:endParaRPr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Char char="-"/>
            </a:pPr>
            <a:r>
              <a:rPr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Developer and user-end</a:t>
            </a:r>
            <a:endParaRPr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Developing similar tools and integrations (Rekor, Sigstore, etc.) to achieve goal of better supply chain security, including</a:t>
            </a:r>
            <a:endParaRPr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Char char="-"/>
            </a:pPr>
            <a:r>
              <a:rPr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Full traceability</a:t>
            </a:r>
            <a:endParaRPr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Char char="-"/>
            </a:pPr>
            <a:r>
              <a:rPr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Distribution/signature monitoring</a:t>
            </a:r>
            <a:endParaRPr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Red Hat Display"/>
              <a:buChar char="-"/>
            </a:pPr>
            <a:r>
              <a:rPr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Streamlined user-end validation</a:t>
            </a:r>
            <a:endParaRPr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99" name="Google Shape;199;p25"/>
          <p:cNvSpPr txBox="1"/>
          <p:nvPr>
            <p:ph type="title"/>
          </p:nvPr>
        </p:nvSpPr>
        <p:spPr>
          <a:xfrm>
            <a:off x="1314450" y="709500"/>
            <a:ext cx="6515100" cy="50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rPr>
              <a:t>NEXT STEPS</a:t>
            </a:r>
            <a:endParaRPr b="1">
              <a:solidFill>
                <a:srgbClr val="EE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Huge thank you to Luke Hinds, Yesenia Yser, Tom Rix, and Heidi Dempsey for all their support and mentoring!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Thank you, and any questions?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