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4"/>
    <p:sldMasterId id="2147483694" r:id="rId5"/>
    <p:sldMasterId id="2147483695" r:id="rId6"/>
    <p:sldMasterId id="2147483696" r:id="rId7"/>
    <p:sldMasterId id="2147483697" r:id="rId8"/>
    <p:sldMasterId id="2147483698" r:id="rId9"/>
    <p:sldMasterId id="2147483699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Helvetica Neue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D2AA12-ACC1-4E2E-82F0-D8E0C38D2D47}">
  <a:tblStyle styleId="{B7D2AA12-ACC1-4E2E-82F0-D8E0C38D2D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F1A1CB-E737-48D5-88FC-5306A0BED3E3}" styleName="Table_1">
    <a:wholeTbl>
      <a:tcTxStyle b="off" i="off">
        <a:font>
          <a:latin typeface="News Gothic MT"/>
          <a:ea typeface="News Gothic MT"/>
          <a:cs typeface="News Gothic MT"/>
        </a:font>
        <a:srgbClr val="262626"/>
      </a:tcTxStyle>
      <a:tcStyle>
        <a:tcBdr>
          <a:left>
            <a:ln cap="flat" cmpd="sng" w="127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fill>
          <a:solidFill>
            <a:srgbClr val="E6EDEC"/>
          </a:solidFill>
        </a:fill>
      </a:tcStyle>
    </a:band1H>
    <a:band2H>
      <a:tcTxStyle/>
    </a:band2H>
    <a:band1V>
      <a:tcTxStyle/>
      <a:tcStyle>
        <a:fill>
          <a:solidFill>
            <a:srgbClr val="E6EDE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138A7E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ws Gothic MT"/>
          <a:ea typeface="News Gothic MT"/>
          <a:cs typeface="News Gothic MT"/>
        </a:font>
        <a:srgbClr val="FFFFFF"/>
      </a:tcTxStyle>
      <a:tcStyle>
        <a:fill>
          <a:solidFill>
            <a:srgbClr val="138A7E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font" Target="fonts/Raleway-regular.fntdata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font" Target="fonts/HelveticaNeue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notesMaster" Target="notesMasters/notesMaster1.xml"/><Relationship Id="rId55" Type="http://schemas.openxmlformats.org/officeDocument/2006/relationships/font" Target="fonts/HelveticaNeueLight-regular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2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1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rGyQVwJAiJO9rs2bom6iK6m8v_ghuruL6mIfCrRbYus/edit#gid=0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PCF has High Availability built into every layer of the platform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PCF has High Availability built into every layer of the platform (5 levels of HA)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PCF has High Availability built into every layer of the platform (5 levels of HA)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PCF has High Availability built into every layer of the platform (5 levels of HA)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Presenter todo: tell one story that is relevant to this customer or audience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https://docs.google.com/spreadsheets/d/1rGyQVwJAiJO9rs2bom6iK6m8v_ghuruL6mIfCrRbYus/edit#gid=0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Businesses really face two very big challenges. How do they acquire the technical capability? How they transform the culture of the organization, to realize the full potential of these capabilities. 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Top Half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Upper Le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Left Half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Full P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66714" y="325442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 Blank log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_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9_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_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0" y="373780"/>
            <a:ext cx="9144000" cy="300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42147" y="1770529"/>
            <a:ext cx="7059706" cy="1377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_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1_Blank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with Sub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1200"/>
              </a:spcBef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300"/>
              </a:spcBef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300"/>
              </a:spcBef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137" lvl="3" marL="1658937" marR="0" rtl="0" algn="l">
              <a:spcBef>
                <a:spcPts val="300"/>
              </a:spcBef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300"/>
              </a:spcBef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_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7_Blank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8_Blank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0_Blank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3_Blank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Blank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4" name="Shape 14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2_Custom Layout">
    <p:bg>
      <p:bgPr>
        <a:solidFill>
          <a:schemeClr val="accent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ooter Bar 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4" name="Shape 154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descr="Pivotal_Logo_white.png" id="159" name="Shape 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828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2238" lvl="5" marL="26060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2238" lvl="6" marL="30632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2240" lvl="7" marL="35204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2240" lvl="8" marL="39776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3" name="Shape 1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575" lvl="1" marL="790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72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2238" lvl="5" marL="26060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2238" lvl="6" marL="30632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2240" lvl="7" marL="35204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2240" lvl="8" marL="39776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hape 17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hape 18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hape 18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Shape 20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hape 2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Shape 2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Shape 2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4938" lvl="3" marL="1658938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875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, no circle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ext Bottom Half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Top Three Quarter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theme" Target="../theme/theme8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_White.png" id="22" name="Shape 2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ttern1.png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_White.png" id="36" name="Shape 36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_White.png" id="72" name="Shape 7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1" name="Shape 171"/>
          <p:cNvSpPr txBox="1"/>
          <p:nvPr/>
        </p:nvSpPr>
        <p:spPr>
          <a:xfrm>
            <a:off x="167107" y="501844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650">
                <a:solidFill>
                  <a:srgbClr val="7F7F7F"/>
                </a:solidFill>
              </a:rPr>
              <a:t>7</a:t>
            </a:r>
            <a:r>
              <a:rPr b="0" i="0" lang="en-US" sz="6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Pivotal Software, Inc.  All rights reserved.</a:t>
            </a:r>
          </a:p>
        </p:txBody>
      </p:sp>
      <p:pic>
        <p:nvPicPr>
          <p:cNvPr descr="pivotal_teal.png" id="172" name="Shape 1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docs.google.com/spreadsheets/d/10D8FZo20d83j2jdb0lrvB0CMZxRPO1SbzmmphVE__Yc/edit#gid=673318934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34" name="Shape 234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23887" y="1898650"/>
            <a:ext cx="7896225" cy="7381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Pivotal CF - Introduction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23887" y="3462337"/>
            <a:ext cx="789622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Speed (drives Productivity)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89150" y="1214375"/>
            <a:ext cx="5425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Operator Productivity</a:t>
            </a:r>
          </a:p>
          <a:p>
            <a:pPr indent="-165100" lvl="1" marL="533400" rtl="0">
              <a:spcBef>
                <a:spcPts val="0"/>
              </a:spcBef>
              <a:buClr>
                <a:srgbClr val="4D4D4D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Pivotal Web Services runs ~40,000 containers, supports ~10,000 developers with 4 operators</a:t>
            </a:r>
          </a:p>
          <a:p>
            <a:pPr indent="-165100" lvl="1" marL="533400" rtl="0">
              <a:spcBef>
                <a:spcPts val="0"/>
              </a:spcBef>
              <a:buClr>
                <a:srgbClr val="4D4D4D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Comcast supports ~2000 enterprise applications and 900+ developers with 4 - 6 operators</a:t>
            </a:r>
          </a:p>
          <a:p>
            <a:pPr indent="-165100" lvl="1" marL="533400" rtl="0">
              <a:spcBef>
                <a:spcPts val="0"/>
              </a:spcBef>
              <a:buClr>
                <a:srgbClr val="4D4D4D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Large Telco supports ~22 Development teams, ~1800 containers, 13 foundations across 10 data centers with 1+ Operator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3474" y="1285499"/>
            <a:ext cx="2723700" cy="1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487" y="2702050"/>
            <a:ext cx="2723700" cy="1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88" y="85687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Speed (drives Productivity)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89150" y="909575"/>
            <a:ext cx="8596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Developer Productivity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Setup and verify development environment</a:t>
            </a:r>
          </a:p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Installing Middleware</a:t>
            </a:r>
          </a:p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Installing Monitoring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Network Setup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Test Validation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Integration Testing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Pre-deployment and Soak Testing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Application Packaging &amp; Deployment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Troubleshooting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23525" y="4017525"/>
            <a:ext cx="3000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Merriweather Sans"/>
              <a:buChar char="-"/>
            </a:pPr>
            <a:r>
              <a:rPr b="1" lang="en-US" sz="1200">
                <a:solidFill>
                  <a:srgbClr val="4D4D4D"/>
                </a:solidFill>
              </a:rPr>
              <a:t>Writing Code?</a:t>
            </a:r>
          </a:p>
        </p:txBody>
      </p:sp>
      <p:grpSp>
        <p:nvGrpSpPr>
          <p:cNvPr id="348" name="Shape 348"/>
          <p:cNvGrpSpPr/>
          <p:nvPr/>
        </p:nvGrpSpPr>
        <p:grpSpPr>
          <a:xfrm>
            <a:off x="4028375" y="1722950"/>
            <a:ext cx="4793050" cy="2468100"/>
            <a:chOff x="4028375" y="1722950"/>
            <a:chExt cx="4793050" cy="2468100"/>
          </a:xfrm>
        </p:grpSpPr>
        <p:pic>
          <p:nvPicPr>
            <p:cNvPr id="349" name="Shape 3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375" y="1807775"/>
              <a:ext cx="2298425" cy="229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Shape 3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74725" y="1722950"/>
              <a:ext cx="1646700" cy="2468100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351" name="Shape 351"/>
            <p:cNvSpPr txBox="1"/>
            <p:nvPr/>
          </p:nvSpPr>
          <p:spPr>
            <a:xfrm>
              <a:off x="6265925" y="2556125"/>
              <a:ext cx="8775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3000"/>
                <a:t>OR</a:t>
              </a:r>
            </a:p>
          </p:txBody>
        </p:sp>
      </p:grpSp>
      <p:sp>
        <p:nvSpPr>
          <p:cNvPr id="352" name="Shape 352"/>
          <p:cNvSpPr txBox="1"/>
          <p:nvPr/>
        </p:nvSpPr>
        <p:spPr>
          <a:xfrm>
            <a:off x="3337150" y="4452975"/>
            <a:ext cx="334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1200" u="sng">
                <a:solidFill>
                  <a:schemeClr val="hlink"/>
                </a:solidFill>
                <a:hlinkClick r:id="rId5"/>
              </a:rPr>
              <a:t>Measure and Eliminate Yak Shaving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1650" y="158699"/>
            <a:ext cx="2723700" cy="1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238" y="133900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89150" y="1138175"/>
            <a:ext cx="8596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Business Costs due to </a:t>
            </a:r>
            <a:r>
              <a:rPr lang="en-US" sz="2400" u="sng">
                <a:solidFill>
                  <a:srgbClr val="4D4D4D"/>
                </a:solidFill>
              </a:rPr>
              <a:t>Planned</a:t>
            </a:r>
            <a:r>
              <a:rPr lang="en-US" sz="2400">
                <a:solidFill>
                  <a:srgbClr val="4D4D4D"/>
                </a:solidFill>
              </a:rPr>
              <a:t> and </a:t>
            </a:r>
            <a:r>
              <a:rPr lang="en-US" sz="2400" u="sng">
                <a:solidFill>
                  <a:srgbClr val="4D4D4D"/>
                </a:solidFill>
              </a:rPr>
              <a:t>Unplanned</a:t>
            </a:r>
            <a:r>
              <a:rPr lang="en-US" sz="2400">
                <a:solidFill>
                  <a:srgbClr val="4D4D4D"/>
                </a:solidFill>
              </a:rPr>
              <a:t> downtime</a:t>
            </a:r>
          </a:p>
          <a:p>
            <a:pPr indent="-245109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Char char="•"/>
            </a:pPr>
            <a:r>
              <a:rPr lang="en-US" sz="1800">
                <a:solidFill>
                  <a:srgbClr val="4D4D4D"/>
                </a:solidFill>
              </a:rPr>
              <a:t>Customer Use Case</a:t>
            </a:r>
          </a:p>
          <a:p>
            <a:pPr indent="-16510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PCF potentially saves ~$17M-$34M in business costs due to improved resiliency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  <a:p>
            <a:pPr indent="-16510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Assumptions</a:t>
            </a:r>
          </a:p>
          <a:p>
            <a:pPr indent="-1905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Client’s downtime went from 29,234 minutes per year to 12,000 mins. That is ~17,000 mins </a:t>
            </a:r>
          </a:p>
          <a:p>
            <a:pPr indent="-1905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PCF attributed to 20%-40% of the improvement = 3400 - 6800 mins</a:t>
            </a:r>
          </a:p>
          <a:p>
            <a:pPr indent="-1905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Based on ~$5000 in business impact per min this means $17M for an Year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3844425" y="568000"/>
            <a:ext cx="2976000" cy="616275"/>
            <a:chOff x="3844425" y="568000"/>
            <a:chExt cx="2976000" cy="616275"/>
          </a:xfrm>
        </p:grpSpPr>
        <p:sp>
          <p:nvSpPr>
            <p:cNvPr id="362" name="Shape 362"/>
            <p:cNvSpPr/>
            <p:nvPr/>
          </p:nvSpPr>
          <p:spPr>
            <a:xfrm>
              <a:off x="3844425" y="575575"/>
              <a:ext cx="1299600" cy="6087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-US">
                  <a:solidFill>
                    <a:srgbClr val="434343"/>
                  </a:solidFill>
                </a:rPr>
                <a:t>Usually Measured</a:t>
              </a:r>
            </a:p>
          </p:txBody>
        </p:sp>
        <p:pic>
          <p:nvPicPr>
            <p:cNvPr id="363" name="Shape 3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96199" y="793050"/>
              <a:ext cx="565000" cy="36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Shape 364"/>
            <p:cNvSpPr/>
            <p:nvPr/>
          </p:nvSpPr>
          <p:spPr>
            <a:xfrm>
              <a:off x="5520825" y="568000"/>
              <a:ext cx="1299600" cy="616200"/>
            </a:xfrm>
            <a:prstGeom prst="wedgeRectCallout">
              <a:avLst>
                <a:gd fmla="val -20833" name="adj1"/>
                <a:gd fmla="val 625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-US">
                  <a:solidFill>
                    <a:srgbClr val="434343"/>
                  </a:solidFill>
                </a:rPr>
                <a:t>Usually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13" y="85675"/>
            <a:ext cx="926261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6082371" y="1457224"/>
            <a:ext cx="2839458" cy="3219317"/>
            <a:chOff x="4607356" y="0"/>
            <a:chExt cx="4536600" cy="5143500"/>
          </a:xfrm>
        </p:grpSpPr>
        <p:sp>
          <p:nvSpPr>
            <p:cNvPr id="372" name="Shape 372"/>
            <p:cNvSpPr/>
            <p:nvPr/>
          </p:nvSpPr>
          <p:spPr>
            <a:xfrm>
              <a:off x="4607356" y="0"/>
              <a:ext cx="4536600" cy="5143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4629775" y="48625"/>
              <a:ext cx="16317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Operational Risk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4" name="Shape 3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95699" y="709999"/>
              <a:ext cx="1128900" cy="43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3750" y="718749"/>
              <a:ext cx="1191600" cy="3021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6" name="Shape 376"/>
            <p:cNvCxnSpPr/>
            <p:nvPr/>
          </p:nvCxnSpPr>
          <p:spPr>
            <a:xfrm>
              <a:off x="6319190" y="124826"/>
              <a:ext cx="0" cy="481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7609165" y="124826"/>
              <a:ext cx="0" cy="481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378" name="Shape 3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08050" y="733503"/>
              <a:ext cx="1128900" cy="2188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Shape 379"/>
            <p:cNvSpPr txBox="1"/>
            <p:nvPr/>
          </p:nvSpPr>
          <p:spPr>
            <a:xfrm>
              <a:off x="6306175" y="48625"/>
              <a:ext cx="1302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DevOps</a:t>
              </a:r>
              <a:r>
                <a:rPr lang="en-US" sz="1000"/>
                <a:t> </a:t>
              </a:r>
              <a:r>
                <a:rPr b="1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Life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7830175" y="48625"/>
              <a:ext cx="1128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Results</a:t>
              </a: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Shape 3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723" y="1457223"/>
            <a:ext cx="5737449" cy="28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228600" y="895000"/>
            <a:ext cx="8808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Customer Use Case Results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713" y="133888"/>
            <a:ext cx="926261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Security -</a:t>
            </a:r>
            <a:r>
              <a:rPr b="0" lang="en-US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 Reduce risk by going faster.</a:t>
            </a:r>
          </a:p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t/>
            </a:r>
            <a:endParaRPr b="0">
              <a:solidFill>
                <a:srgbClr val="0087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510875" y="1494250"/>
            <a:ext cx="776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Immutable consistent infrastructure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Consistent and automated full-stack platform patching and upgrades (ZDD)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Cost based scheduler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Hardened container boundary (unprivileged user)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Infrastructure as Code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Fully encrypted network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Monitoring via Anti-virus bundled into platform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Credential rotation 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3" y="98949"/>
            <a:ext cx="678577" cy="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Security -</a:t>
            </a:r>
            <a:r>
              <a:rPr b="0" lang="en-US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 Reduce risk by going faster.</a:t>
            </a:r>
          </a:p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t/>
            </a:r>
            <a:endParaRPr b="0">
              <a:solidFill>
                <a:srgbClr val="0087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510875" y="1494250"/>
            <a:ext cx="776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App level SSO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2400"/>
              <a:buChar char="-"/>
            </a:pPr>
            <a:r>
              <a:rPr lang="en-US" sz="2400">
                <a:solidFill>
                  <a:srgbClr val="666666"/>
                </a:solidFill>
              </a:rPr>
              <a:t>Container patching at Scale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3" y="98949"/>
            <a:ext cx="678577" cy="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726416" y="158700"/>
            <a:ext cx="421800" cy="2388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165282" y="158705"/>
            <a:ext cx="421800" cy="2388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26416" y="478936"/>
            <a:ext cx="421800" cy="2388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65275" y="478936"/>
            <a:ext cx="421800" cy="2388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0E67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75245" y="339392"/>
            <a:ext cx="349200" cy="1977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89150" y="1519175"/>
            <a:ext cx="4258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What is in the “box” 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VM Consolidation (by leveraging containerization)</a:t>
            </a:r>
          </a:p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Automated Infrastructure Provisioning</a:t>
            </a:r>
          </a:p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Application Server</a:t>
            </a:r>
          </a:p>
          <a:p>
            <a:pPr indent="-127000" lvl="1" marL="533400" rtl="0">
              <a:lnSpc>
                <a:spcPct val="150000"/>
              </a:lnSpc>
              <a:spcBef>
                <a:spcPts val="0"/>
              </a:spcBef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Monitoring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Load Balancing and Routing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D4D4D"/>
                </a:solidFill>
              </a:rPr>
              <a:t>Auto Scaling</a:t>
            </a:r>
          </a:p>
          <a:p>
            <a:pPr indent="-127000" lvl="1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Merriweather Sans"/>
              <a:buChar char="-"/>
            </a:pPr>
            <a:r>
              <a:rPr lang="en-US" sz="1200">
                <a:solidFill>
                  <a:srgbClr val="4D4D4D"/>
                </a:solidFill>
              </a:rPr>
              <a:t>Linux Subscriptions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4643925" y="1442975"/>
            <a:ext cx="4258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Customer Use Case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D4D4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D4D4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D4D4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D4D4D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Use of PCF ensured </a:t>
            </a:r>
            <a:r>
              <a:rPr b="1" lang="en-US" sz="1200">
                <a:solidFill>
                  <a:srgbClr val="434343"/>
                </a:solidFill>
              </a:rPr>
              <a:t>&gt;50%  reduction in hardware costs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</a:endParaRPr>
          </a:p>
        </p:txBody>
      </p:sp>
      <p:graphicFrame>
        <p:nvGraphicFramePr>
          <p:cNvPr id="410" name="Shape 410"/>
          <p:cNvGraphicFramePr/>
          <p:nvPr/>
        </p:nvGraphicFramePr>
        <p:xfrm>
          <a:off x="4956711" y="2167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{3EF1A1CB-E737-48D5-88FC-5306A0BED3E3}</a:tableStyleId>
              </a:tblPr>
              <a:tblGrid>
                <a:gridCol w="2318750"/>
                <a:gridCol w="1333075"/>
              </a:tblGrid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Costs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Server Hardware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$10M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Rack Costs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$12.6M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Facilities and Networking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$9.6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 Labor Costs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$6.5M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~$40M</a:t>
                      </a:r>
                    </a:p>
                  </a:txBody>
                  <a:tcPr marT="45725" marB="45725" marR="91450" marL="9145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Savings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$20M*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1" name="Shape 411"/>
          <p:cNvSpPr txBox="1"/>
          <p:nvPr/>
        </p:nvSpPr>
        <p:spPr>
          <a:xfrm>
            <a:off x="0" y="885600"/>
            <a:ext cx="9144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4D4D4D"/>
                </a:solidFill>
              </a:rPr>
              <a:t>PCF is Next Generation Middleware with Cloud Portability and Scalability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4547350" y="133900"/>
            <a:ext cx="28512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In Summary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Shape 420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421" name="Shape 42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>
            <p:ph idx="3" type="body"/>
          </p:nvPr>
        </p:nvSpPr>
        <p:spPr>
          <a:xfrm>
            <a:off x="411475" y="548072"/>
            <a:ext cx="5303400" cy="4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577925" y="1358125"/>
            <a:ext cx="62994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How do you measure Development Velocity today?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What is the size of your custom applications footprint?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How do you capture Security compliance today?</a:t>
            </a:r>
          </a:p>
          <a:p>
            <a:pPr indent="-317500" lvl="0" marL="457200"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What is your mean time to recovery when Apps fail?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0" y="2198000"/>
            <a:ext cx="9144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CUSTOMER STORIES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>
            <p:ph idx="2" type="pic"/>
          </p:nvPr>
        </p:nvPicPr>
        <p:blipFill rotWithShape="1">
          <a:blip r:embed="rId3">
            <a:alphaModFix amt="30000"/>
          </a:blip>
          <a:srcRect b="8643" l="0" r="0" t="8643"/>
          <a:stretch/>
        </p:blipFill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3" type="body"/>
          </p:nvPr>
        </p:nvSpPr>
        <p:spPr>
          <a:xfrm>
            <a:off x="411480" y="1462467"/>
            <a:ext cx="59202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/>
              <a:t>Enable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creation of 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high-quality software—at start-up speed—leveraging a modern cloud platform, a modern development process, and the power of Big Data to continuously drive innovation</a:t>
            </a:r>
          </a:p>
        </p:txBody>
      </p:sp>
      <p:pic>
        <p:nvPicPr>
          <p:cNvPr descr="pivotal_white.png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304800" y="457200"/>
            <a:ext cx="47505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solidFill>
                  <a:srgbClr val="199F80"/>
                </a:solidFill>
              </a:rPr>
              <a:t>OUR MISSION: </a:t>
            </a:r>
          </a:p>
        </p:txBody>
      </p:sp>
      <p:sp>
        <p:nvSpPr>
          <p:cNvPr id="248" name="Shape 248"/>
          <p:cNvSpPr/>
          <p:nvPr/>
        </p:nvSpPr>
        <p:spPr>
          <a:xfrm>
            <a:off x="1102563" y="3337526"/>
            <a:ext cx="1442400" cy="14424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Modern Software Methodology</a:t>
            </a:r>
          </a:p>
        </p:txBody>
      </p:sp>
      <p:sp>
        <p:nvSpPr>
          <p:cNvPr id="249" name="Shape 249"/>
          <p:cNvSpPr/>
          <p:nvPr/>
        </p:nvSpPr>
        <p:spPr>
          <a:xfrm>
            <a:off x="3850788" y="3337526"/>
            <a:ext cx="1442400" cy="14424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Modern Cloud Platform</a:t>
            </a:r>
          </a:p>
        </p:txBody>
      </p:sp>
      <p:sp>
        <p:nvSpPr>
          <p:cNvPr id="250" name="Shape 250"/>
          <p:cNvSpPr/>
          <p:nvPr/>
        </p:nvSpPr>
        <p:spPr>
          <a:xfrm>
            <a:off x="6517788" y="3337526"/>
            <a:ext cx="1442400" cy="14424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457200" y="3116262"/>
            <a:ext cx="7954962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19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Pivotal Cloud Foundry is a </a:t>
            </a:r>
            <a:r>
              <a:rPr b="1" i="0" lang="en-US" sz="19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platform</a:t>
            </a:r>
            <a:r>
              <a:rPr b="0" i="0" lang="en-US" sz="19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developing and running cloud applications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5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Shape 44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Pivotal Cloud Foundry?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5" y="1185862"/>
            <a:ext cx="3027362" cy="199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650875" y="3106737"/>
            <a:ext cx="3036887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 Productivity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 Foundry Principles</a:t>
            </a: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39862"/>
            <a:ext cx="2525712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0" y="1395412"/>
            <a:ext cx="1725612" cy="172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5287" y="1692275"/>
            <a:ext cx="113030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3367087" y="3106737"/>
            <a:ext cx="3036887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 Efficiency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5915025" y="3106737"/>
            <a:ext cx="30353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Enhanced Security Posture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7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70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Traditional App Lifecycle: Lengthy &amp; Complex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462" y="979487"/>
            <a:ext cx="26320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1" i="0" lang="en-US" sz="1400" u="sng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Traditional App Deployment: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1" i="0" lang="en-US" sz="14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8+ manual steps</a:t>
            </a:r>
            <a:r>
              <a:rPr b="0" i="0" lang="en-US" sz="14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, developers out of the workflow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68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120775" y="3808412"/>
            <a:ext cx="2703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4-01-08 at 10.26.08 PM.png"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350" y="1703387"/>
            <a:ext cx="4194175" cy="2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4129087" y="979487"/>
            <a:ext cx="32004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1" i="0" lang="en-US" sz="1400" u="sng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Traditional App Lifecycle: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14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Each phase compounds time and complexity, </a:t>
            </a:r>
            <a:r>
              <a:rPr b="1" i="0" lang="en-US" sz="14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sacrificing agility</a:t>
            </a:r>
          </a:p>
        </p:txBody>
      </p:sp>
      <p:sp>
        <p:nvSpPr>
          <p:cNvPr id="470" name="Shape 470"/>
          <p:cNvSpPr/>
          <p:nvPr/>
        </p:nvSpPr>
        <p:spPr>
          <a:xfrm>
            <a:off x="3422650" y="1990725"/>
            <a:ext cx="228600" cy="1965325"/>
          </a:xfrm>
          <a:prstGeom prst="rightBracke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Shape 471"/>
          <p:cNvCxnSpPr/>
          <p:nvPr/>
        </p:nvCxnSpPr>
        <p:spPr>
          <a:xfrm rot="-5400000">
            <a:off x="3499575" y="2296287"/>
            <a:ext cx="825600" cy="5286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478" y="1996065"/>
            <a:ext cx="398744" cy="35891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2009863" y="2069164"/>
            <a:ext cx="1013024" cy="20866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 Servers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009863" y="2320171"/>
            <a:ext cx="1013024" cy="26159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Wait for hardware/VM creation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302259" y="2556057"/>
            <a:ext cx="1013024" cy="26007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Setup Operating System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009863" y="2760190"/>
            <a:ext cx="1013024" cy="210181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Software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302259" y="2928032"/>
            <a:ext cx="1013024" cy="20866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Setup monitoring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009863" y="3094362"/>
            <a:ext cx="1013024" cy="20866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 website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302259" y="3260692"/>
            <a:ext cx="1013024" cy="21018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/ Test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009863" y="3436095"/>
            <a:ext cx="1013024" cy="20866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to Load Balancer</a:t>
            </a:r>
          </a:p>
        </p:txBody>
      </p:sp>
      <p:sp>
        <p:nvSpPr>
          <p:cNvPr id="481" name="Shape 481"/>
          <p:cNvSpPr/>
          <p:nvPr/>
        </p:nvSpPr>
        <p:spPr>
          <a:xfrm>
            <a:off x="1515783" y="2520327"/>
            <a:ext cx="1083194" cy="148710"/>
          </a:xfrm>
          <a:custGeom>
            <a:pathLst>
              <a:path extrusionOk="0" h="120000" w="120000">
                <a:moveTo>
                  <a:pt x="120000" y="71488"/>
                </a:moveTo>
                <a:lnTo>
                  <a:pt x="113466" y="107233"/>
                </a:lnTo>
                <a:lnTo>
                  <a:pt x="102772" y="120000"/>
                </a:lnTo>
                <a:lnTo>
                  <a:pt x="96833" y="109788"/>
                </a:lnTo>
                <a:lnTo>
                  <a:pt x="49900" y="15316"/>
                </a:lnTo>
                <a:lnTo>
                  <a:pt x="33266" y="0"/>
                </a:lnTo>
                <a:lnTo>
                  <a:pt x="12477" y="0"/>
                </a:lnTo>
                <a:lnTo>
                  <a:pt x="2377" y="20427"/>
                </a:lnTo>
                <a:lnTo>
                  <a:pt x="0" y="4595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1853611" y="2831403"/>
            <a:ext cx="139421" cy="55547"/>
          </a:xfrm>
          <a:custGeom>
            <a:pathLst>
              <a:path extrusionOk="0" h="120000" w="120000">
                <a:moveTo>
                  <a:pt x="0" y="0"/>
                </a:moveTo>
                <a:lnTo>
                  <a:pt x="23077" y="1015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848919" y="3149729"/>
            <a:ext cx="139421" cy="55547"/>
          </a:xfrm>
          <a:custGeom>
            <a:pathLst>
              <a:path extrusionOk="0" h="120000" w="120000">
                <a:moveTo>
                  <a:pt x="0" y="0"/>
                </a:moveTo>
                <a:lnTo>
                  <a:pt x="23077" y="1015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848919" y="3491556"/>
            <a:ext cx="139421" cy="55547"/>
          </a:xfrm>
          <a:custGeom>
            <a:pathLst>
              <a:path extrusionOk="0" h="120000" w="120000">
                <a:moveTo>
                  <a:pt x="0" y="0"/>
                </a:moveTo>
                <a:lnTo>
                  <a:pt x="23077" y="1015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 flipH="1">
            <a:off x="2320805" y="2974544"/>
            <a:ext cx="182320" cy="55547"/>
          </a:xfrm>
          <a:custGeom>
            <a:pathLst>
              <a:path extrusionOk="0" h="120000" w="120000">
                <a:moveTo>
                  <a:pt x="0" y="0"/>
                </a:moveTo>
                <a:lnTo>
                  <a:pt x="23077" y="1015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 flipH="1">
            <a:off x="2320805" y="3324915"/>
            <a:ext cx="182320" cy="55547"/>
          </a:xfrm>
          <a:custGeom>
            <a:pathLst>
              <a:path extrusionOk="0" h="120000" w="120000">
                <a:moveTo>
                  <a:pt x="0" y="0"/>
                </a:moveTo>
                <a:lnTo>
                  <a:pt x="23077" y="1015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2037924" y="3595875"/>
            <a:ext cx="2286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12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cxnSp>
        <p:nvCxnSpPr>
          <p:cNvPr id="488" name="Shape 488"/>
          <p:cNvCxnSpPr/>
          <p:nvPr/>
        </p:nvCxnSpPr>
        <p:spPr>
          <a:xfrm flipH="1" rot="10800000">
            <a:off x="1692742" y="2171251"/>
            <a:ext cx="289566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7764" y="1919155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9793" y="1919155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2692" y="2453257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1790" y="2729181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3126" y="2824993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4430" y="2824993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Shape 4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0373" y="1919155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0255" y="3373285"/>
            <a:ext cx="235943" cy="18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3126" y="3568465"/>
            <a:ext cx="235943" cy="18800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1213050" y="1763725"/>
            <a:ext cx="635875" cy="1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10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2531400" y="1765025"/>
            <a:ext cx="5778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1000" u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</a:p>
        </p:txBody>
      </p:sp>
      <p:cxnSp>
        <p:nvCxnSpPr>
          <p:cNvPr id="500" name="Shape 500"/>
          <p:cNvCxnSpPr>
            <a:stCxn id="473" idx="3"/>
            <a:endCxn id="474" idx="3"/>
          </p:cNvCxnSpPr>
          <p:nvPr/>
        </p:nvCxnSpPr>
        <p:spPr>
          <a:xfrm>
            <a:off x="3022887" y="2173498"/>
            <a:ext cx="600" cy="277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01" name="Shape 501"/>
          <p:cNvSpPr/>
          <p:nvPr/>
        </p:nvSpPr>
        <p:spPr>
          <a:xfrm>
            <a:off x="4429125" y="2374900"/>
            <a:ext cx="3403600" cy="14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3-7 major steps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7-19 manual activities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2-13 partially automated acts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2-9 fully automated activities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 flipH="1">
            <a:off x="146050" y="1522412"/>
            <a:ext cx="8239125" cy="2794000"/>
          </a:xfrm>
          <a:prstGeom prst="rtTriangle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Power of PaaS</a:t>
            </a:r>
          </a:p>
        </p:txBody>
      </p:sp>
      <p:grpSp>
        <p:nvGrpSpPr>
          <p:cNvPr id="508" name="Shape 508"/>
          <p:cNvGrpSpPr/>
          <p:nvPr/>
        </p:nvGrpSpPr>
        <p:grpSpPr>
          <a:xfrm>
            <a:off x="511205" y="1359215"/>
            <a:ext cx="2489957" cy="2828879"/>
            <a:chOff x="511205" y="1359215"/>
            <a:chExt cx="2489957" cy="2828879"/>
          </a:xfrm>
        </p:grpSpPr>
        <p:sp>
          <p:nvSpPr>
            <p:cNvPr id="509" name="Shape 509"/>
            <p:cNvSpPr/>
            <p:nvPr/>
          </p:nvSpPr>
          <p:spPr>
            <a:xfrm>
              <a:off x="511205" y="1359215"/>
              <a:ext cx="2489957" cy="282887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2828"/>
                </a:buClr>
                <a:buFont typeface="Arial"/>
                <a:buNone/>
              </a:pPr>
              <a:r>
                <a:rPr b="1" i="0" lang="en-US" sz="1800" u="none">
                  <a:solidFill>
                    <a:srgbClr val="032828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1" i="0" lang="en-US" sz="1600" u="none">
                  <a:solidFill>
                    <a:srgbClr val="032828"/>
                  </a:solidFill>
                  <a:latin typeface="Arial"/>
                  <a:ea typeface="Arial"/>
                  <a:cs typeface="Arial"/>
                  <a:sym typeface="Arial"/>
                </a:rPr>
                <a:t>Traditional IT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066190" y="3696880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en-US" sz="1200">
                  <a:solidFill>
                    <a:srgbClr val="FFFFFF"/>
                  </a:solidFill>
                </a:rPr>
                <a:t>Storage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1066190" y="3437672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1066190" y="3954487"/>
              <a:ext cx="1612477" cy="2080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Networking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1066190" y="2919258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O/S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1066190" y="2660051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1066190" y="3178465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Virtualization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66190" y="2141636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66190" y="1882429"/>
              <a:ext cx="1612477" cy="2080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1066190" y="2400843"/>
              <a:ext cx="1612477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Runtime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844825" y="1834820"/>
              <a:ext cx="220571" cy="2353273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 rot="-5400000">
              <a:off x="189483" y="2792700"/>
              <a:ext cx="1210475" cy="42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685D"/>
                  </a:solidFill>
                  <a:latin typeface="Arial"/>
                  <a:ea typeface="Arial"/>
                  <a:cs typeface="Arial"/>
                  <a:sym typeface="Arial"/>
                </a:rPr>
                <a:t>You Manage</a:t>
              </a:r>
            </a:p>
          </p:txBody>
        </p:sp>
      </p:grpSp>
      <p:sp>
        <p:nvSpPr>
          <p:cNvPr id="521" name="Shape 521"/>
          <p:cNvSpPr txBox="1"/>
          <p:nvPr/>
        </p:nvSpPr>
        <p:spPr>
          <a:xfrm flipH="1">
            <a:off x="7924899" y="2773362"/>
            <a:ext cx="1117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rPr b="1" i="0" lang="en-US" sz="1400" u="none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rPr>
              <a:t>Pivotal CF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rPr b="1" i="0" lang="en-US" sz="1400" u="none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r>
              <a:rPr b="1" i="0" lang="en-US" sz="1400" u="none">
                <a:solidFill>
                  <a:srgbClr val="1C7B70"/>
                </a:solidFill>
                <a:latin typeface="Arial"/>
                <a:ea typeface="Arial"/>
                <a:cs typeface="Arial"/>
                <a:sym typeface="Arial"/>
              </a:rPr>
              <a:t>Choice of IaaS</a:t>
            </a:r>
          </a:p>
        </p:txBody>
      </p:sp>
      <p:cxnSp>
        <p:nvCxnSpPr>
          <p:cNvPr id="522" name="Shape 522"/>
          <p:cNvCxnSpPr/>
          <p:nvPr/>
        </p:nvCxnSpPr>
        <p:spPr>
          <a:xfrm flipH="1" rot="10800000">
            <a:off x="7451725" y="1225550"/>
            <a:ext cx="1174750" cy="45878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523" name="Shape 523"/>
          <p:cNvSpPr/>
          <p:nvPr/>
        </p:nvSpPr>
        <p:spPr>
          <a:xfrm flipH="1">
            <a:off x="7811962" y="2379662"/>
            <a:ext cx="270000" cy="17604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6881812" y="835025"/>
            <a:ext cx="2011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00" lIns="38400" rIns="38400" wrap="square" tIns="19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Value, Agility &amp; Cost Savings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x="2986393" y="1359215"/>
            <a:ext cx="2711008" cy="2829000"/>
            <a:chOff x="2910193" y="1359215"/>
            <a:chExt cx="2711008" cy="2829000"/>
          </a:xfrm>
        </p:grpSpPr>
        <p:sp>
          <p:nvSpPr>
            <p:cNvPr id="526" name="Shape 526"/>
            <p:cNvSpPr/>
            <p:nvPr/>
          </p:nvSpPr>
          <p:spPr>
            <a:xfrm>
              <a:off x="2910193" y="1359215"/>
              <a:ext cx="2490000" cy="2829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2828"/>
                </a:buClr>
                <a:buFont typeface="Arial"/>
                <a:buNone/>
              </a:pPr>
              <a:r>
                <a:rPr b="1" i="0" lang="en-US" sz="1800" u="none">
                  <a:solidFill>
                    <a:srgbClr val="032828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1" lang="en-US" sz="1600">
                  <a:solidFill>
                    <a:srgbClr val="032828"/>
                  </a:solidFill>
                </a:rPr>
                <a:t>IaaS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3465182" y="3696880"/>
              <a:ext cx="1612486" cy="2064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FEFEF"/>
                </a:gs>
                <a:gs pos="65000">
                  <a:srgbClr val="D4D4D4"/>
                </a:gs>
                <a:gs pos="100000">
                  <a:srgbClr val="C2C2C2"/>
                </a:gs>
              </a:gsLst>
              <a:lin ang="5400012" scaled="0"/>
            </a:gra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lang="en-US" sz="1200">
                  <a:solidFill>
                    <a:srgbClr val="00685D"/>
                  </a:solidFill>
                </a:rPr>
                <a:t>Storage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3465182" y="3437672"/>
              <a:ext cx="1612486" cy="2064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FEFEF"/>
                </a:gs>
                <a:gs pos="65000">
                  <a:srgbClr val="D4D4D4"/>
                </a:gs>
                <a:gs pos="100000">
                  <a:srgbClr val="C2C2C2"/>
                </a:gs>
              </a:gsLst>
              <a:lin ang="5400012" scaled="0"/>
            </a:gra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lang="en-US" sz="1200">
                  <a:solidFill>
                    <a:srgbClr val="00685D"/>
                  </a:solidFill>
                </a:rPr>
                <a:t>Servers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3465182" y="3954487"/>
              <a:ext cx="1612486" cy="2080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FEFEF"/>
                </a:gs>
                <a:gs pos="65000">
                  <a:srgbClr val="D4D4D4"/>
                </a:gs>
                <a:gs pos="100000">
                  <a:srgbClr val="C2C2C2"/>
                </a:gs>
              </a:gsLst>
              <a:lin ang="5400012" scaled="0"/>
            </a:gra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lang="en-US" sz="1200">
                  <a:solidFill>
                    <a:srgbClr val="00685D"/>
                  </a:solidFill>
                </a:rPr>
                <a:t>Networking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3465182" y="2919258"/>
              <a:ext cx="1612486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O/S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3465182" y="2660051"/>
              <a:ext cx="1612486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3465182" y="3178465"/>
              <a:ext cx="1612486" cy="20640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FEFEF"/>
                </a:gs>
                <a:gs pos="65000">
                  <a:srgbClr val="D4D4D4"/>
                </a:gs>
                <a:gs pos="100000">
                  <a:srgbClr val="C2C2C2"/>
                </a:gs>
              </a:gsLst>
              <a:lin ang="5400012" scaled="0"/>
            </a:gra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lang="en-US" sz="1200">
                  <a:solidFill>
                    <a:srgbClr val="00685D"/>
                  </a:solidFill>
                </a:rPr>
                <a:t>Virtualization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3465182" y="2141636"/>
              <a:ext cx="1612486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3465182" y="1882429"/>
              <a:ext cx="1612486" cy="2080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3465182" y="2400843"/>
              <a:ext cx="1612486" cy="206406"/>
            </a:xfrm>
            <a:prstGeom prst="roundRect">
              <a:avLst>
                <a:gd fmla="val 16667" name="adj"/>
              </a:avLst>
            </a:prstGeom>
            <a:solidFill>
              <a:srgbClr val="00685D"/>
            </a:solidFill>
            <a:ln cap="flat" cmpd="sng" w="9525">
              <a:solidFill>
                <a:srgbClr val="4B4B4B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63500" dir="5400000" dist="20000">
                <a:srgbClr val="808080">
                  <a:alpha val="3765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Runtime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3243800" y="1862626"/>
              <a:ext cx="220500" cy="1290900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 txBox="1"/>
            <p:nvPr/>
          </p:nvSpPr>
          <p:spPr>
            <a:xfrm rot="-5400000">
              <a:off x="2588471" y="2268568"/>
              <a:ext cx="1210475" cy="42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685D"/>
                  </a:solidFill>
                  <a:latin typeface="Arial"/>
                  <a:ea typeface="Arial"/>
                  <a:cs typeface="Arial"/>
                  <a:sym typeface="Arial"/>
                </a:rPr>
                <a:t>You Manage</a:t>
              </a:r>
            </a:p>
          </p:txBody>
        </p:sp>
        <p:sp>
          <p:nvSpPr>
            <p:cNvPr id="538" name="Shape 538"/>
            <p:cNvSpPr/>
            <p:nvPr/>
          </p:nvSpPr>
          <p:spPr>
            <a:xfrm flipH="1">
              <a:off x="5104250" y="3172025"/>
              <a:ext cx="208500" cy="1016100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 txBox="1"/>
            <p:nvPr/>
          </p:nvSpPr>
          <p:spPr>
            <a:xfrm flipH="1" rot="-5400000">
              <a:off x="5143375" y="3365251"/>
              <a:ext cx="574625" cy="3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85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00685D"/>
                  </a:solidFill>
                  <a:latin typeface="Arial"/>
                  <a:ea typeface="Arial"/>
                  <a:cs typeface="Arial"/>
                  <a:sym typeface="Arial"/>
                </a:rPr>
                <a:t>IaaS</a:t>
              </a:r>
            </a:p>
          </p:txBody>
        </p:sp>
      </p:grpSp>
      <p:sp>
        <p:nvSpPr>
          <p:cNvPr id="540" name="Shape 540"/>
          <p:cNvSpPr/>
          <p:nvPr/>
        </p:nvSpPr>
        <p:spPr>
          <a:xfrm>
            <a:off x="5634368" y="1359153"/>
            <a:ext cx="2490000" cy="282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828"/>
              </a:buClr>
              <a:buFont typeface="Arial"/>
              <a:buNone/>
            </a:pPr>
            <a:r>
              <a:rPr b="1" i="0" lang="en-US" sz="1800" u="none">
                <a:solidFill>
                  <a:srgbClr val="03282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600">
                <a:solidFill>
                  <a:srgbClr val="032828"/>
                </a:solidFill>
              </a:rPr>
              <a:t>P</a:t>
            </a:r>
            <a:r>
              <a:rPr b="1" lang="en-US" sz="1600">
                <a:solidFill>
                  <a:srgbClr val="032828"/>
                </a:solidFill>
              </a:rPr>
              <a:t>aaS</a:t>
            </a:r>
          </a:p>
        </p:txBody>
      </p:sp>
      <p:sp>
        <p:nvSpPr>
          <p:cNvPr id="541" name="Shape 541"/>
          <p:cNvSpPr/>
          <p:nvPr/>
        </p:nvSpPr>
        <p:spPr>
          <a:xfrm>
            <a:off x="6189357" y="3696817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Storage</a:t>
            </a:r>
          </a:p>
        </p:txBody>
      </p:sp>
      <p:sp>
        <p:nvSpPr>
          <p:cNvPr id="542" name="Shape 542"/>
          <p:cNvSpPr/>
          <p:nvPr/>
        </p:nvSpPr>
        <p:spPr>
          <a:xfrm>
            <a:off x="6189357" y="3437610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Servers</a:t>
            </a:r>
          </a:p>
        </p:txBody>
      </p:sp>
      <p:sp>
        <p:nvSpPr>
          <p:cNvPr id="543" name="Shape 543"/>
          <p:cNvSpPr/>
          <p:nvPr/>
        </p:nvSpPr>
        <p:spPr>
          <a:xfrm>
            <a:off x="6189357" y="3954425"/>
            <a:ext cx="1612500" cy="207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Networking</a:t>
            </a:r>
          </a:p>
        </p:txBody>
      </p:sp>
      <p:sp>
        <p:nvSpPr>
          <p:cNvPr id="544" name="Shape 544"/>
          <p:cNvSpPr/>
          <p:nvPr/>
        </p:nvSpPr>
        <p:spPr>
          <a:xfrm>
            <a:off x="6189357" y="2919196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O/S</a:t>
            </a:r>
          </a:p>
        </p:txBody>
      </p:sp>
      <p:sp>
        <p:nvSpPr>
          <p:cNvPr id="545" name="Shape 545"/>
          <p:cNvSpPr/>
          <p:nvPr/>
        </p:nvSpPr>
        <p:spPr>
          <a:xfrm>
            <a:off x="6189357" y="2659989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Middleware</a:t>
            </a:r>
          </a:p>
        </p:txBody>
      </p:sp>
      <p:sp>
        <p:nvSpPr>
          <p:cNvPr id="546" name="Shape 546"/>
          <p:cNvSpPr/>
          <p:nvPr/>
        </p:nvSpPr>
        <p:spPr>
          <a:xfrm>
            <a:off x="6189357" y="3178403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Virtualization</a:t>
            </a:r>
          </a:p>
        </p:txBody>
      </p:sp>
      <p:sp>
        <p:nvSpPr>
          <p:cNvPr id="547" name="Shape 547"/>
          <p:cNvSpPr/>
          <p:nvPr/>
        </p:nvSpPr>
        <p:spPr>
          <a:xfrm>
            <a:off x="6189357" y="2141574"/>
            <a:ext cx="1612500" cy="206400"/>
          </a:xfrm>
          <a:prstGeom prst="roundRect">
            <a:avLst>
              <a:gd fmla="val 16667" name="adj"/>
            </a:avLst>
          </a:prstGeom>
          <a:solidFill>
            <a:srgbClr val="00685D"/>
          </a:soli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548" name="Shape 548"/>
          <p:cNvSpPr/>
          <p:nvPr/>
        </p:nvSpPr>
        <p:spPr>
          <a:xfrm>
            <a:off x="6189357" y="1882367"/>
            <a:ext cx="1612500" cy="207900"/>
          </a:xfrm>
          <a:prstGeom prst="roundRect">
            <a:avLst>
              <a:gd fmla="val 16667" name="adj"/>
            </a:avLst>
          </a:prstGeom>
          <a:solidFill>
            <a:srgbClr val="00685D"/>
          </a:soli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549" name="Shape 549"/>
          <p:cNvSpPr/>
          <p:nvPr/>
        </p:nvSpPr>
        <p:spPr>
          <a:xfrm>
            <a:off x="6189357" y="2400781"/>
            <a:ext cx="1612500" cy="20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12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lang="en-US" sz="1200">
                <a:solidFill>
                  <a:srgbClr val="00685D"/>
                </a:solidFill>
              </a:rPr>
              <a:t>Runtime</a:t>
            </a:r>
          </a:p>
        </p:txBody>
      </p:sp>
      <p:sp>
        <p:nvSpPr>
          <p:cNvPr id="550" name="Shape 550"/>
          <p:cNvSpPr/>
          <p:nvPr/>
        </p:nvSpPr>
        <p:spPr>
          <a:xfrm>
            <a:off x="5967975" y="1862568"/>
            <a:ext cx="220500" cy="5172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 rot="-5400000">
            <a:off x="5281397" y="1900228"/>
            <a:ext cx="912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You Manage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6775450" y="3706812"/>
            <a:ext cx="1355725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487" y="3771900"/>
            <a:ext cx="622300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/>
          <p:nvPr/>
        </p:nvSpPr>
        <p:spPr>
          <a:xfrm>
            <a:off x="6483350" y="2555875"/>
            <a:ext cx="1354137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387" y="2619375"/>
            <a:ext cx="620712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5621337" y="1739900"/>
            <a:ext cx="1354137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2375" y="1803400"/>
            <a:ext cx="620712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/>
          <p:nvPr/>
        </p:nvSpPr>
        <p:spPr>
          <a:xfrm>
            <a:off x="4116387" y="804862"/>
            <a:ext cx="939800" cy="1282700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2225675" y="1739900"/>
            <a:ext cx="1354137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1081087" y="3706812"/>
            <a:ext cx="1355725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281112" y="2651125"/>
            <a:ext cx="1355725" cy="746125"/>
          </a:xfrm>
          <a:prstGeom prst="roundRect">
            <a:avLst>
              <a:gd fmla="val 10800" name="adj"/>
            </a:avLst>
          </a:prstGeom>
          <a:solidFill>
            <a:srgbClr val="0CFF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Everything to Deploy and Manage the App</a:t>
            </a:r>
          </a:p>
        </p:txBody>
      </p:sp>
      <p:sp>
        <p:nvSpPr>
          <p:cNvPr id="567" name="Shape 567"/>
          <p:cNvSpPr/>
          <p:nvPr/>
        </p:nvSpPr>
        <p:spPr>
          <a:xfrm>
            <a:off x="3911600" y="3397250"/>
            <a:ext cx="1373187" cy="1373187"/>
          </a:xfrm>
          <a:prstGeom prst="ellipse">
            <a:avLst/>
          </a:prstGeom>
          <a:gradFill>
            <a:gsLst>
              <a:gs pos="0">
                <a:srgbClr val="EFEFEF"/>
              </a:gs>
              <a:gs pos="65000">
                <a:srgbClr val="D4D4D4"/>
              </a:gs>
              <a:gs pos="100000">
                <a:srgbClr val="C2C2C2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4021137" y="3613150"/>
            <a:ext cx="11493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" lIns="9525" rIns="9525" wrap="square" tIns="95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1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  <p:sp>
        <p:nvSpPr>
          <p:cNvPr id="569" name="Shape 569"/>
          <p:cNvSpPr/>
          <p:nvPr/>
        </p:nvSpPr>
        <p:spPr>
          <a:xfrm rot="10800000">
            <a:off x="2308225" y="3887787"/>
            <a:ext cx="1514475" cy="392112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2D8B8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1828800" y="3698875"/>
            <a:ext cx="960437" cy="768350"/>
          </a:xfrm>
          <a:prstGeom prst="roundRect">
            <a:avLst>
              <a:gd fmla="val 2160" name="adj"/>
            </a:avLst>
          </a:prstGeom>
          <a:solidFill>
            <a:srgbClr val="1D5852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1854200" y="3717925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Health management</a:t>
            </a:r>
          </a:p>
        </p:txBody>
      </p:sp>
      <p:sp>
        <p:nvSpPr>
          <p:cNvPr id="572" name="Shape 572"/>
          <p:cNvSpPr/>
          <p:nvPr/>
        </p:nvSpPr>
        <p:spPr>
          <a:xfrm rot="-9000000">
            <a:off x="2514600" y="3122612"/>
            <a:ext cx="1512887" cy="390525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3A988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112962" y="2643187"/>
            <a:ext cx="960437" cy="768350"/>
          </a:xfrm>
          <a:prstGeom prst="roundRect">
            <a:avLst>
              <a:gd fmla="val 2160" name="adj"/>
            </a:avLst>
          </a:prstGeom>
          <a:solidFill>
            <a:srgbClr val="287972"/>
          </a:solidFill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2135187" y="2651125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APM</a:t>
            </a:r>
          </a:p>
        </p:txBody>
      </p:sp>
      <p:sp>
        <p:nvSpPr>
          <p:cNvPr id="575" name="Shape 575"/>
          <p:cNvSpPr/>
          <p:nvPr/>
        </p:nvSpPr>
        <p:spPr>
          <a:xfrm rot="-7200000">
            <a:off x="3074193" y="2561431"/>
            <a:ext cx="1514475" cy="392112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46A6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2973387" y="1717675"/>
            <a:ext cx="960437" cy="768350"/>
          </a:xfrm>
          <a:prstGeom prst="roundRect">
            <a:avLst>
              <a:gd fmla="val 2160" name="adj"/>
            </a:avLst>
          </a:prstGeom>
          <a:solidFill>
            <a:srgbClr val="2C877F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2995612" y="1789112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aggregation</a:t>
            </a:r>
          </a:p>
        </p:txBody>
      </p:sp>
      <p:sp>
        <p:nvSpPr>
          <p:cNvPr id="578" name="Shape 578"/>
          <p:cNvSpPr/>
          <p:nvPr/>
        </p:nvSpPr>
        <p:spPr>
          <a:xfrm rot="-5400000">
            <a:off x="3840956" y="2356643"/>
            <a:ext cx="1512887" cy="390525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57AEA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116387" y="1555750"/>
            <a:ext cx="962025" cy="769937"/>
          </a:xfrm>
          <a:prstGeom prst="roundRect">
            <a:avLst>
              <a:gd fmla="val 2160" name="adj"/>
            </a:avLst>
          </a:prstGeom>
          <a:solidFill>
            <a:srgbClr val="359C93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152900" y="1555750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Roles and Policy</a:t>
            </a:r>
          </a:p>
        </p:txBody>
      </p:sp>
      <p:sp>
        <p:nvSpPr>
          <p:cNvPr id="581" name="Shape 581"/>
          <p:cNvSpPr/>
          <p:nvPr/>
        </p:nvSpPr>
        <p:spPr>
          <a:xfrm rot="-3600000">
            <a:off x="4606131" y="2561431"/>
            <a:ext cx="1514475" cy="392112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6DB2A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5260975" y="1717675"/>
            <a:ext cx="962025" cy="768350"/>
          </a:xfrm>
          <a:prstGeom prst="roundRect">
            <a:avLst>
              <a:gd fmla="val 2160" name="adj"/>
            </a:avLst>
          </a:prstGeom>
          <a:solidFill>
            <a:srgbClr val="2C877F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5283200" y="1757362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 and Isolation</a:t>
            </a:r>
          </a:p>
        </p:txBody>
      </p:sp>
      <p:sp>
        <p:nvSpPr>
          <p:cNvPr id="584" name="Shape 584"/>
          <p:cNvSpPr/>
          <p:nvPr/>
        </p:nvSpPr>
        <p:spPr>
          <a:xfrm rot="-1800000">
            <a:off x="5167312" y="3122612"/>
            <a:ext cx="1512887" cy="390525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83B5B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6099175" y="2554287"/>
            <a:ext cx="960437" cy="769937"/>
          </a:xfrm>
          <a:prstGeom prst="roundRect">
            <a:avLst>
              <a:gd fmla="val 2160" name="adj"/>
            </a:avLst>
          </a:prstGeom>
          <a:solidFill>
            <a:srgbClr val="287972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6124575" y="2576512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</a:p>
        </p:txBody>
      </p:sp>
      <p:sp>
        <p:nvSpPr>
          <p:cNvPr id="587" name="Shape 587"/>
          <p:cNvSpPr/>
          <p:nvPr/>
        </p:nvSpPr>
        <p:spPr>
          <a:xfrm>
            <a:off x="5372100" y="3887787"/>
            <a:ext cx="1514475" cy="392112"/>
          </a:xfrm>
          <a:prstGeom prst="leftArrow">
            <a:avLst>
              <a:gd fmla="val 2792" name="adj1"/>
              <a:gd fmla="val 4320" name="adj2"/>
            </a:avLst>
          </a:prstGeom>
          <a:solidFill>
            <a:srgbClr val="97BBB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6405562" y="3698875"/>
            <a:ext cx="960437" cy="768350"/>
          </a:xfrm>
          <a:prstGeom prst="roundRect">
            <a:avLst>
              <a:gd fmla="val 2160" name="adj"/>
            </a:avLst>
          </a:prstGeom>
          <a:solidFill>
            <a:srgbClr val="22645E"/>
          </a:solidFill>
          <a:ln cap="flat" cmpd="sng" w="25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6427787" y="3729037"/>
            <a:ext cx="91598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rIns="20950" wrap="square" tIns="2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Blue green deployment</a:t>
            </a:r>
          </a:p>
        </p:txBody>
      </p:sp>
      <p:pic>
        <p:nvPicPr>
          <p:cNvPr descr="APM.png" id="590" name="Shape 5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8737" y="2717800"/>
            <a:ext cx="612775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6000" y="1803400"/>
            <a:ext cx="620712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4025" y="844550"/>
            <a:ext cx="620712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8712" y="3775075"/>
            <a:ext cx="612775" cy="61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Developer Dream Haiku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509837" y="2433637"/>
            <a:ext cx="4143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Run it in the Cloud for me,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4270375" y="3240087"/>
            <a:ext cx="3121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I do not care how   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736725" y="1601787"/>
            <a:ext cx="3830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Here is my source code,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4294967295" type="title"/>
          </p:nvPr>
        </p:nvSpPr>
        <p:spPr>
          <a:xfrm>
            <a:off x="301625" y="19050"/>
            <a:ext cx="79279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Pivotal Cloud Foundry Architecture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301625" y="547687"/>
            <a:ext cx="6626225" cy="344011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404812" y="1452562"/>
            <a:ext cx="6423025" cy="18081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7045325" y="547687"/>
            <a:ext cx="1822450" cy="3440112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565275" y="933450"/>
            <a:ext cx="203517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2041525" y="1516062"/>
            <a:ext cx="32131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-US" sz="16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7191375" y="558800"/>
            <a:ext cx="15271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-US" sz="16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327150" y="568325"/>
            <a:ext cx="46497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53F"/>
              </a:buClr>
              <a:buFont typeface="Roboto"/>
              <a:buNone/>
            </a:pPr>
            <a:r>
              <a:rPr b="1" i="0" lang="en-US" sz="1600" u="none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Runtime (Elastic Runtime)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404812" y="933450"/>
            <a:ext cx="1092200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7191375" y="927100"/>
            <a:ext cx="1527175" cy="4127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5518150" y="927100"/>
            <a:ext cx="1309687" cy="4587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3673475" y="928687"/>
            <a:ext cx="176847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7191375" y="1431925"/>
            <a:ext cx="1527175" cy="42227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7191375" y="1946275"/>
            <a:ext cx="1527175" cy="42386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7191375" y="2462212"/>
            <a:ext cx="1527175" cy="42386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7191375" y="2976562"/>
            <a:ext cx="1527175" cy="42386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191375" y="3492500"/>
            <a:ext cx="1527175" cy="42386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404812" y="3348037"/>
            <a:ext cx="3195637" cy="3778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3673475" y="3348037"/>
            <a:ext cx="3154362" cy="3778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Roboto"/>
              <a:buNone/>
            </a:pPr>
            <a:r>
              <a:rPr b="0" i="0" lang="en-US" sz="1200" u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Network Security Groups</a:t>
            </a:r>
          </a:p>
        </p:txBody>
      </p:sp>
      <p:sp>
        <p:nvSpPr>
          <p:cNvPr id="625" name="Shape 625"/>
          <p:cNvSpPr/>
          <p:nvPr/>
        </p:nvSpPr>
        <p:spPr>
          <a:xfrm>
            <a:off x="5265737" y="1889125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26" name="Shape 626"/>
          <p:cNvSpPr/>
          <p:nvPr/>
        </p:nvSpPr>
        <p:spPr>
          <a:xfrm>
            <a:off x="581025" y="1889125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27" name="Shape 627"/>
          <p:cNvSpPr/>
          <p:nvPr/>
        </p:nvSpPr>
        <p:spPr>
          <a:xfrm>
            <a:off x="3702050" y="1889125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28" name="Shape 628"/>
          <p:cNvSpPr/>
          <p:nvPr/>
        </p:nvSpPr>
        <p:spPr>
          <a:xfrm>
            <a:off x="2136775" y="1889125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29" name="Shape 629"/>
          <p:cNvSpPr/>
          <p:nvPr/>
        </p:nvSpPr>
        <p:spPr>
          <a:xfrm>
            <a:off x="5254625" y="2608262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Ruby</a:t>
            </a:r>
          </a:p>
        </p:txBody>
      </p:sp>
      <p:sp>
        <p:nvSpPr>
          <p:cNvPr id="630" name="Shape 630"/>
          <p:cNvSpPr/>
          <p:nvPr/>
        </p:nvSpPr>
        <p:spPr>
          <a:xfrm>
            <a:off x="569912" y="2608262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 / Spring Boot</a:t>
            </a:r>
          </a:p>
        </p:txBody>
      </p:sp>
      <p:sp>
        <p:nvSpPr>
          <p:cNvPr id="631" name="Shape 631"/>
          <p:cNvSpPr/>
          <p:nvPr/>
        </p:nvSpPr>
        <p:spPr>
          <a:xfrm>
            <a:off x="3690937" y="2608262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32" name="Shape 632"/>
          <p:cNvSpPr/>
          <p:nvPr/>
        </p:nvSpPr>
        <p:spPr>
          <a:xfrm>
            <a:off x="2127250" y="2608262"/>
            <a:ext cx="1390650" cy="5445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301625" y="4022725"/>
            <a:ext cx="8566150" cy="488950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536575" y="4097337"/>
            <a:ext cx="14763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i="0" lang="en-US" sz="16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466975" y="4037012"/>
            <a:ext cx="13795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4041775" y="4037012"/>
            <a:ext cx="11652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5362575" y="41290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6534150" y="4037012"/>
            <a:ext cx="10525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7751762" y="4037012"/>
            <a:ext cx="10509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12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21854" l="0" r="67003" t="21848"/>
          <a:stretch/>
        </p:blipFill>
        <p:spPr>
          <a:xfrm>
            <a:off x="1916112" y="4495800"/>
            <a:ext cx="6445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Shape 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7875" y="4551362"/>
            <a:ext cx="1311275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 rotWithShape="1">
          <a:blip r:embed="rId5">
            <a:alphaModFix/>
          </a:blip>
          <a:srcRect b="18198" l="0" r="77436" t="16943"/>
          <a:stretch/>
        </p:blipFill>
        <p:spPr>
          <a:xfrm>
            <a:off x="8151812" y="4551362"/>
            <a:ext cx="477837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 rotWithShape="1">
          <a:blip r:embed="rId6">
            <a:alphaModFix/>
          </a:blip>
          <a:srcRect b="29094" l="25081" r="25082" t="2488"/>
          <a:stretch/>
        </p:blipFill>
        <p:spPr>
          <a:xfrm>
            <a:off x="5386387" y="4595812"/>
            <a:ext cx="585787" cy="49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 rotWithShape="1">
          <a:blip r:embed="rId7">
            <a:alphaModFix/>
          </a:blip>
          <a:srcRect b="44153" l="18313" r="31084" t="9696"/>
          <a:stretch/>
        </p:blipFill>
        <p:spPr>
          <a:xfrm>
            <a:off x="6729412" y="4545012"/>
            <a:ext cx="666750" cy="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Interacting with Cloud Foundry</a:t>
            </a:r>
          </a:p>
        </p:txBody>
      </p:sp>
      <p:pic>
        <p:nvPicPr>
          <p:cNvPr id="650" name="Shape 6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0248" l="0" r="0" t="-10249"/>
          <a:stretch/>
        </p:blipFill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sManager.png" id="651" name="Shape 65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24635" l="0" r="0" t="-24634"/>
          <a:stretch/>
        </p:blipFill>
        <p:spPr>
          <a:xfrm>
            <a:off x="4648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700" y="762000"/>
            <a:ext cx="3936900" cy="3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Shape 258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59" name="Shape 25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213626" y="261950"/>
            <a:ext cx="7563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lang="en-US" sz="32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</a:t>
            </a:r>
          </a:p>
        </p:txBody>
      </p:sp>
      <p:sp>
        <p:nvSpPr>
          <p:cNvPr id="274" name="Shape 274"/>
          <p:cNvSpPr/>
          <p:nvPr/>
        </p:nvSpPr>
        <p:spPr>
          <a:xfrm>
            <a:off x="1947154" y="12531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Weeks to Days</a:t>
            </a:r>
          </a:p>
        </p:txBody>
      </p:sp>
      <p:sp>
        <p:nvSpPr>
          <p:cNvPr id="275" name="Shape 275"/>
          <p:cNvSpPr/>
          <p:nvPr/>
        </p:nvSpPr>
        <p:spPr>
          <a:xfrm>
            <a:off x="1947154" y="17959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Days to Minutes</a:t>
            </a:r>
          </a:p>
        </p:txBody>
      </p:sp>
      <p:sp>
        <p:nvSpPr>
          <p:cNvPr id="276" name="Shape 276"/>
          <p:cNvSpPr/>
          <p:nvPr/>
        </p:nvSpPr>
        <p:spPr>
          <a:xfrm>
            <a:off x="1947154" y="23387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Revenue</a:t>
            </a:r>
          </a:p>
        </p:txBody>
      </p:sp>
      <p:sp>
        <p:nvSpPr>
          <p:cNvPr id="277" name="Shape 277"/>
          <p:cNvSpPr/>
          <p:nvPr/>
        </p:nvSpPr>
        <p:spPr>
          <a:xfrm>
            <a:off x="1947154" y="28815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Alignment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3" y="139638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348476" y="261950"/>
            <a:ext cx="7428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lang="en-US" sz="32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</a:p>
        </p:txBody>
      </p:sp>
      <p:sp>
        <p:nvSpPr>
          <p:cNvPr id="285" name="Shape 285"/>
          <p:cNvSpPr/>
          <p:nvPr/>
        </p:nvSpPr>
        <p:spPr>
          <a:xfrm>
            <a:off x="1893004" y="23226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 scale</a:t>
            </a:r>
          </a:p>
        </p:txBody>
      </p:sp>
      <p:sp>
        <p:nvSpPr>
          <p:cNvPr id="286" name="Shape 286"/>
          <p:cNvSpPr/>
          <p:nvPr/>
        </p:nvSpPr>
        <p:spPr>
          <a:xfrm>
            <a:off x="1835904" y="28841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Containers/VM</a:t>
            </a:r>
          </a:p>
        </p:txBody>
      </p:sp>
      <p:sp>
        <p:nvSpPr>
          <p:cNvPr id="287" name="Shape 287"/>
          <p:cNvSpPr/>
          <p:nvPr/>
        </p:nvSpPr>
        <p:spPr>
          <a:xfrm>
            <a:off x="1835904" y="17611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100’s to 1000’s of Containers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432725" y="208863"/>
            <a:ext cx="723000" cy="678600"/>
            <a:chOff x="2055625" y="1272525"/>
            <a:chExt cx="723000" cy="678600"/>
          </a:xfrm>
        </p:grpSpPr>
        <p:sp>
          <p:nvSpPr>
            <p:cNvPr id="289" name="Shape 28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5818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5818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5818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1194375" y="261950"/>
            <a:ext cx="7582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lang="en-US" sz="32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</a:p>
        </p:txBody>
      </p:sp>
      <p:sp>
        <p:nvSpPr>
          <p:cNvPr id="298" name="Shape 298"/>
          <p:cNvSpPr/>
          <p:nvPr/>
        </p:nvSpPr>
        <p:spPr>
          <a:xfrm>
            <a:off x="1973854" y="986135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 Patching</a:t>
            </a:r>
          </a:p>
        </p:txBody>
      </p:sp>
      <p:sp>
        <p:nvSpPr>
          <p:cNvPr id="299" name="Shape 299"/>
          <p:cNvSpPr/>
          <p:nvPr/>
        </p:nvSpPr>
        <p:spPr>
          <a:xfrm>
            <a:off x="1973854" y="1921585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 Credential Rotation</a:t>
            </a:r>
          </a:p>
        </p:txBody>
      </p:sp>
      <p:sp>
        <p:nvSpPr>
          <p:cNvPr id="300" name="Shape 300"/>
          <p:cNvSpPr/>
          <p:nvPr/>
        </p:nvSpPr>
        <p:spPr>
          <a:xfrm>
            <a:off x="1973854" y="29672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Container/Server Rebuild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3" y="152899"/>
            <a:ext cx="678577" cy="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1435175" y="261950"/>
            <a:ext cx="7342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lang="en-US" sz="32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Stability</a:t>
            </a:r>
          </a:p>
        </p:txBody>
      </p:sp>
      <p:sp>
        <p:nvSpPr>
          <p:cNvPr id="308" name="Shape 308"/>
          <p:cNvSpPr/>
          <p:nvPr/>
        </p:nvSpPr>
        <p:spPr>
          <a:xfrm>
            <a:off x="1867079" y="84376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 Healing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1867079" y="1546735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 Monitoring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1867079" y="2285310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 State Monitoring</a:t>
            </a:r>
          </a:p>
        </p:txBody>
      </p:sp>
      <p:sp>
        <p:nvSpPr>
          <p:cNvPr id="311" name="Shape 311"/>
          <p:cNvSpPr/>
          <p:nvPr/>
        </p:nvSpPr>
        <p:spPr>
          <a:xfrm>
            <a:off x="1867079" y="3977185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Multi-zone Aware</a:t>
            </a:r>
          </a:p>
        </p:txBody>
      </p:sp>
      <p:sp>
        <p:nvSpPr>
          <p:cNvPr id="312" name="Shape 312"/>
          <p:cNvSpPr/>
          <p:nvPr/>
        </p:nvSpPr>
        <p:spPr>
          <a:xfrm>
            <a:off x="2019479" y="3023885"/>
            <a:ext cx="4596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46E"/>
              </a:buClr>
              <a:buFont typeface="Helvetica Neue"/>
              <a:buNone/>
            </a:pPr>
            <a:r>
              <a:rPr b="1" lang="en-US" sz="2600">
                <a:solidFill>
                  <a:srgbClr val="2874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State Monitoring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8" y="106063"/>
            <a:ext cx="926261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Speed (enables Agility)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89150" y="909575"/>
            <a:ext cx="8596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33928A"/>
              </a:buClr>
              <a:buSzPts val="2400"/>
              <a:buChar char="•"/>
            </a:pPr>
            <a:r>
              <a:rPr lang="en-US" sz="2400">
                <a:solidFill>
                  <a:srgbClr val="4D4D4D"/>
                </a:solidFill>
              </a:rPr>
              <a:t>Opportunity Cost</a:t>
            </a:r>
          </a:p>
          <a:p>
            <a:pPr indent="-165100" lvl="1" marL="533400" rtl="0">
              <a:spcBef>
                <a:spcPts val="0"/>
              </a:spcBef>
              <a:buClr>
                <a:srgbClr val="4D4D4D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Insurance Co</a:t>
            </a:r>
          </a:p>
          <a:p>
            <a:pPr indent="-190500" lvl="2" marL="838200" rtl="0">
              <a:spcBef>
                <a:spcPts val="0"/>
              </a:spcBef>
              <a:buClr>
                <a:srgbClr val="4D4D4D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Our product backlog has a story to enable “Digital Delivery of Policies to Customers for Signing and Approval”. Enabling this feature alone would save us approximately $5 million in printing costs in 2017</a:t>
            </a:r>
          </a:p>
          <a:p>
            <a:pPr indent="-165100" lvl="1" marL="533400" rtl="0">
              <a:spcBef>
                <a:spcPts val="0"/>
              </a:spcBef>
              <a:buClr>
                <a:srgbClr val="4D4D4D"/>
              </a:buClr>
              <a:buSzPts val="1800"/>
              <a:buFont typeface="Merriweather Sans"/>
              <a:buChar char="-"/>
            </a:pPr>
            <a:r>
              <a:rPr lang="en-US" sz="1800">
                <a:solidFill>
                  <a:srgbClr val="4D4D4D"/>
                </a:solidFill>
              </a:rPr>
              <a:t>Payment Processing Firm</a:t>
            </a:r>
          </a:p>
          <a:p>
            <a:pPr indent="-190500" lvl="2" marL="838200" rtl="0">
              <a:spcBef>
                <a:spcPts val="0"/>
              </a:spcBef>
              <a:buClr>
                <a:srgbClr val="4D4D4D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Quickly build an MVP application deployed on PWS that scales elastically and provides a consumable API for SMB customers not targeted by Direct Sales force</a:t>
            </a:r>
          </a:p>
          <a:p>
            <a:pPr indent="-190500" lvl="2" marL="838200" rtl="0">
              <a:spcBef>
                <a:spcPts val="0"/>
              </a:spcBef>
              <a:buClr>
                <a:srgbClr val="4D4D4D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Built in conjunction with Pivotal via Hackathon</a:t>
            </a:r>
          </a:p>
          <a:p>
            <a:pPr indent="-190500" lvl="2" marL="838200" rtl="0">
              <a:spcBef>
                <a:spcPts val="0"/>
              </a:spcBef>
              <a:buClr>
                <a:srgbClr val="4D4D4D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D4D4D"/>
                </a:solidFill>
              </a:rPr>
              <a:t>We estimate there is an additional $10 million market opportunity here in 2017 and want to test the hypothesis with this MVP 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63" y="133900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20275" y="133900"/>
            <a:ext cx="776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rgbClr val="008774"/>
              </a:buClr>
              <a:buFont typeface="Arial"/>
              <a:buNone/>
            </a:pPr>
            <a:r>
              <a:rPr b="0" lang="en-US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rPr>
              <a:t>Speed (enables Agility)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555675" y="632475"/>
            <a:ext cx="4806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800"/>
              <a:t>Onboarding Clients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000"/>
              <a:t>(Reduce time/effort in Onboarding new clients)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3464700" y="12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{B7D2AA12-ACC1-4E2E-82F0-D8E0C38D2D47}</a:tableStyleId>
              </a:tblPr>
              <a:tblGrid>
                <a:gridCol w="1373275"/>
                <a:gridCol w="1991550"/>
                <a:gridCol w="2198025"/>
              </a:tblGrid>
              <a:tr h="2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Current Environment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With Pivotal Cloud Foundry*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2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Manual Steps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2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Client Onboard Time 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700"/>
                        <a:t>(post environment available)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4-6 weeks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2-3 Days 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34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Required Roles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2-3 people 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(50% time commitment for 4-6 weeks)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 person 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(10-15% time commitment)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Environment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Shared, client limiting, costly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Private, non client limiting ,no add’l cost 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Clean Up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Large effort to remove client information from environment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Push button tear down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28" name="Shape 328"/>
          <p:cNvSpPr txBox="1"/>
          <p:nvPr/>
        </p:nvSpPr>
        <p:spPr>
          <a:xfrm>
            <a:off x="3504325" y="3111000"/>
            <a:ext cx="4806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800"/>
              <a:t>Test Environment for new clients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1000"/>
              <a:t>(Eliminate client loss due to extended lead times)</a:t>
            </a:r>
          </a:p>
        </p:txBody>
      </p:sp>
      <p:graphicFrame>
        <p:nvGraphicFramePr>
          <p:cNvPr id="329" name="Shape 329"/>
          <p:cNvGraphicFramePr/>
          <p:nvPr/>
        </p:nvGraphicFramePr>
        <p:xfrm>
          <a:off x="3468375" y="367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{B7D2AA12-ACC1-4E2E-82F0-D8E0C38D2D47}</a:tableStyleId>
              </a:tblPr>
              <a:tblGrid>
                <a:gridCol w="1318250"/>
                <a:gridCol w="1991550"/>
                <a:gridCol w="21980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Current Environment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With Pivotal Cloud Foundry*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Manual Steps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Environment setup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6 months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2-3 Days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Required Roles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29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Downtime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Minimal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Zero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30" name="Shape 330"/>
          <p:cNvSpPr txBox="1"/>
          <p:nvPr/>
        </p:nvSpPr>
        <p:spPr>
          <a:xfrm>
            <a:off x="209325" y="988500"/>
            <a:ext cx="30000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83210" lvl="0" marL="2286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  <a:buChar char="•"/>
            </a:pPr>
            <a:r>
              <a:rPr lang="en-US" sz="2400">
                <a:solidFill>
                  <a:srgbClr val="434343"/>
                </a:solidFill>
              </a:rPr>
              <a:t>Time to Market</a:t>
            </a:r>
          </a:p>
          <a:p>
            <a:pPr indent="-304800" lvl="0" marL="457200" rtl="0">
              <a:spcBef>
                <a:spcPts val="0"/>
              </a:spcBef>
              <a:buClr>
                <a:srgbClr val="434343"/>
              </a:buClr>
              <a:buSzPts val="1200"/>
              <a:buChar char="●"/>
            </a:pPr>
            <a:r>
              <a:rPr b="1" lang="en-US" sz="1200">
                <a:solidFill>
                  <a:srgbClr val="434343"/>
                </a:solidFill>
              </a:rPr>
              <a:t>Client Impact: </a:t>
            </a:r>
            <a:r>
              <a:rPr lang="en-US" sz="1200">
                <a:solidFill>
                  <a:srgbClr val="434343"/>
                </a:solidFill>
              </a:rPr>
              <a:t>Take client onboarding from months to days i.e - Increase ability to service Mid Market Clients and onboard more clients</a:t>
            </a:r>
          </a:p>
          <a:p>
            <a:pPr indent="-304800" lvl="0" marL="457200" rtl="0">
              <a:spcBef>
                <a:spcPts val="0"/>
              </a:spcBef>
              <a:buClr>
                <a:srgbClr val="434343"/>
              </a:buClr>
              <a:buSzPts val="1200"/>
              <a:buChar char="●"/>
            </a:pPr>
            <a:r>
              <a:rPr b="1" lang="en-US" sz="1200">
                <a:solidFill>
                  <a:srgbClr val="434343"/>
                </a:solidFill>
              </a:rPr>
              <a:t>Revenue Impact:</a:t>
            </a:r>
            <a:r>
              <a:rPr lang="en-US" sz="1200">
                <a:solidFill>
                  <a:srgbClr val="434343"/>
                </a:solidFill>
              </a:rPr>
              <a:t> Avoid Lost client revenue: Estimated Loss over last 2 years was </a:t>
            </a:r>
            <a:r>
              <a:rPr b="1" i="1" lang="en-US" sz="1200">
                <a:solidFill>
                  <a:srgbClr val="434343"/>
                </a:solidFill>
              </a:rPr>
              <a:t>4 clients and ~ $8million 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8" y="133900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