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81" r:id="rId4"/>
    <p:sldId id="284" r:id="rId5"/>
    <p:sldId id="368" r:id="rId6"/>
    <p:sldId id="293" r:id="rId7"/>
    <p:sldId id="296" r:id="rId8"/>
    <p:sldId id="294" r:id="rId9"/>
    <p:sldId id="295" r:id="rId10"/>
    <p:sldId id="304" r:id="rId11"/>
    <p:sldId id="305" r:id="rId12"/>
  </p:sldIdLst>
  <p:sldSz cx="9901238" cy="6859588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3709" autoAdjust="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D01BAB-30EA-42A7-8ED0-0DBE30A609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76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30677F-3B7B-4149-A6F0-A28DD7D3DD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086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052513" y="177323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65913" y="5589588"/>
            <a:ext cx="2182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052513" y="558958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825" y="1125538"/>
            <a:ext cx="10128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9138"/>
            <a:ext cx="8415338" cy="1471612"/>
          </a:xfrm>
        </p:spPr>
        <p:txBody>
          <a:bodyPr lIns="95756" tIns="47879" rIns="95756" bIns="4787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45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17925"/>
            <a:ext cx="6929438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0" name="그림 9" descr="세종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2363" y="1197546"/>
            <a:ext cx="488091" cy="4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2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Wingdings" pitchFamily="2" charset="2"/>
              <a:buChar char="ü"/>
              <a:defRPr sz="18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2335-B16F-4273-BCAA-3DFFCA074B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741363" y="476250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880225" y="6434138"/>
            <a:ext cx="21844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741363" y="6359525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285875"/>
            <a:ext cx="8859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3707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549275"/>
            <a:ext cx="8878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7070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25" y="6430963"/>
            <a:ext cx="23098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4AE9AC81-1D06-4B2F-84E6-27E4DDDC5B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7950" y="6430963"/>
            <a:ext cx="571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세종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011" y="6431282"/>
            <a:ext cx="361549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5pPr>
      <a:lvl6pPr marL="4572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6pPr>
      <a:lvl7pPr marL="9144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7pPr>
      <a:lvl8pPr marL="13716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8pPr>
      <a:lvl9pPr marL="18288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9pPr>
    </p:titleStyle>
    <p:bodyStyle>
      <a:lvl1pPr marL="358775" indent="-358775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14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6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58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0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ms.sejong.ac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0946" y="1989634"/>
            <a:ext cx="8415338" cy="1471612"/>
          </a:xfrm>
        </p:spPr>
        <p:txBody>
          <a:bodyPr/>
          <a:lstStyle/>
          <a:p>
            <a:r>
              <a:rPr lang="en-US" altLang="ko-KR" sz="3600" dirty="0"/>
              <a:t>DSP(Digital Signal Processing) </a:t>
            </a:r>
            <a:r>
              <a:rPr lang="en-US" altLang="ko-KR" sz="3600" b="0" u="sng" dirty="0"/>
              <a:t>Program</a:t>
            </a:r>
            <a:endParaRPr lang="ko-KR" altLang="en-US" sz="3600" b="0" u="sng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8571" y="4869954"/>
            <a:ext cx="4400823" cy="528563"/>
          </a:xfrm>
        </p:spPr>
        <p:txBody>
          <a:bodyPr/>
          <a:lstStyle/>
          <a:p>
            <a:r>
              <a:rPr lang="en-US" altLang="ko-KR" dirty="0"/>
              <a:t>Prof. Yung-</a:t>
            </a:r>
            <a:r>
              <a:rPr lang="en-US" altLang="ko-KR" dirty="0" err="1"/>
              <a:t>Lyul</a:t>
            </a:r>
            <a:r>
              <a:rPr lang="ko-KR" altLang="en-US" dirty="0"/>
              <a:t> </a:t>
            </a:r>
            <a:r>
              <a:rPr lang="en-US" altLang="ko-KR" dirty="0"/>
              <a:t>Lee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이영렬 교수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2347" y="3429794"/>
            <a:ext cx="48125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강의자료의 배포 및 무단 복제를 금함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2347" y="4005858"/>
            <a:ext cx="40046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altLang="ko-KR" sz="2000" b="1" i="1" dirty="0">
                <a:solidFill>
                  <a:schemeClr val="accent2"/>
                </a:solidFill>
                <a:hlinkClick r:id="rId2"/>
              </a:rPr>
              <a:t>http://dms.sejong.ac.kr</a:t>
            </a:r>
            <a:endParaRPr lang="en-US" altLang="ko-KR" sz="2000" b="1" i="1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ko-KR" sz="2000" b="1" i="1" dirty="0">
                <a:solidFill>
                  <a:schemeClr val="accent2"/>
                </a:solidFill>
              </a:rPr>
              <a:t>http://home.sejong.ac.kr/~yllee/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82" y="1650698"/>
            <a:ext cx="314702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Inverse Discrete Fourier Transform </a:t>
            </a:r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368750" y="5361354"/>
            <a:ext cx="15824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Inverse DFT</a:t>
            </a:r>
          </a:p>
          <a:p>
            <a:pPr algn="ctr"/>
            <a:r>
              <a:rPr lang="en-US" altLang="ko-KR" b="1" dirty="0" err="1"/>
              <a:t>Out.img</a:t>
            </a:r>
            <a:endParaRPr lang="en-US" altLang="ko-KR" b="1" dirty="0"/>
          </a:p>
        </p:txBody>
      </p:sp>
      <p:sp>
        <p:nvSpPr>
          <p:cNvPr id="9" name="오른쪽 화살표 8"/>
          <p:cNvSpPr/>
          <p:nvPr/>
        </p:nvSpPr>
        <p:spPr bwMode="auto">
          <a:xfrm>
            <a:off x="1782267" y="2925738"/>
            <a:ext cx="1453746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dirty="0">
                <a:solidFill>
                  <a:srgbClr val="FFFF00"/>
                </a:solidFill>
                <a:ea typeface="굴림" pitchFamily="50" charset="-127"/>
              </a:rPr>
              <a:t>IDFT</a:t>
            </a:r>
            <a:endParaRPr kumimoji="0" lang="ko-KR" altLang="en-US" sz="19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2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영상과 </a:t>
            </a:r>
            <a:r>
              <a:rPr lang="en-US" altLang="ko-KR" dirty="0"/>
              <a:t>IDFT</a:t>
            </a:r>
            <a:r>
              <a:rPr lang="ko-KR" altLang="en-US" dirty="0"/>
              <a:t>영상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3" y="1660526"/>
            <a:ext cx="314702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5906" y="5374010"/>
            <a:ext cx="12875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Original </a:t>
            </a:r>
          </a:p>
          <a:p>
            <a:pPr algn="ctr"/>
            <a:r>
              <a:rPr lang="en-US" altLang="ko-KR" b="1" dirty="0" err="1"/>
              <a:t>Lena.img</a:t>
            </a:r>
            <a:endParaRPr lang="en-US" altLang="ko-KR" b="1" dirty="0"/>
          </a:p>
          <a:p>
            <a:pPr algn="ctr"/>
            <a:r>
              <a:rPr lang="en-US" altLang="ko-KR" dirty="0"/>
              <a:t>(256x256)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22" y="1663354"/>
            <a:ext cx="314702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68990" y="5374010"/>
            <a:ext cx="15824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Inverse DFT</a:t>
            </a:r>
          </a:p>
          <a:p>
            <a:pPr algn="ctr"/>
            <a:r>
              <a:rPr lang="en-US" altLang="ko-KR" b="1" dirty="0" err="1"/>
              <a:t>Out.img</a:t>
            </a:r>
            <a:endParaRPr lang="en-US" altLang="ko-KR" b="1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4518571" y="3357786"/>
            <a:ext cx="864096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518571" y="3645818"/>
            <a:ext cx="864096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505625" y="3782366"/>
            <a:ext cx="8899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Same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Image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4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 Exercises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2D Discrete Fourier Transform(DFT) &amp; Inverse DFT</a:t>
            </a:r>
          </a:p>
          <a:p>
            <a:pPr marL="876300" lvl="1" indent="-457200"/>
            <a:r>
              <a:rPr lang="en-US" altLang="ko-KR" dirty="0"/>
              <a:t>Subsampling( Zoom-out ) -&gt; 256x256 (input image)</a:t>
            </a:r>
          </a:p>
          <a:p>
            <a:pPr lvl="2"/>
            <a:r>
              <a:rPr lang="ko-KR" altLang="en-US" sz="1600" b="1" dirty="0">
                <a:solidFill>
                  <a:srgbClr val="0000FF"/>
                </a:solidFill>
              </a:rPr>
              <a:t>이유는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무식하게 </a:t>
            </a:r>
            <a:r>
              <a:rPr lang="en-US" altLang="ko-KR" sz="1600" b="1" dirty="0">
                <a:solidFill>
                  <a:srgbClr val="0000FF"/>
                </a:solidFill>
              </a:rPr>
              <a:t>program</a:t>
            </a:r>
            <a:r>
              <a:rPr lang="ko-KR" altLang="en-US" sz="1600" b="1" dirty="0">
                <a:solidFill>
                  <a:srgbClr val="0000FF"/>
                </a:solidFill>
              </a:rPr>
              <a:t>을 짜기 때문에 많은 시간 소요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lvl="2"/>
            <a:r>
              <a:rPr lang="en-US" altLang="ko-KR" sz="1600" b="1" dirty="0">
                <a:solidFill>
                  <a:srgbClr val="0000FF"/>
                </a:solidFill>
              </a:rPr>
              <a:t>Fast algorithm (FFT) </a:t>
            </a:r>
            <a:r>
              <a:rPr lang="ko-KR" altLang="en-US" sz="1600" b="1" dirty="0">
                <a:solidFill>
                  <a:srgbClr val="0000FF"/>
                </a:solidFill>
              </a:rPr>
              <a:t>강의예정</a:t>
            </a:r>
            <a:endParaRPr lang="en-US" altLang="ko-KR" sz="16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ko-KR" altLang="en-US" sz="2400" b="1" dirty="0" err="1"/>
              <a:t>집현시스템에</a:t>
            </a:r>
            <a:r>
              <a:rPr lang="ko-KR" altLang="en-US" sz="2400" b="1" dirty="0"/>
              <a:t>  </a:t>
            </a:r>
            <a:r>
              <a:rPr lang="en-US" altLang="ko-KR" sz="2400" b="1" dirty="0"/>
              <a:t>experiments.zip</a:t>
            </a:r>
            <a:r>
              <a:rPr lang="ko-KR" altLang="en-US" sz="2400" b="1" dirty="0"/>
              <a:t> 파일로 제출</a:t>
            </a:r>
            <a:endParaRPr lang="en-US" altLang="ko-KR" sz="2400" b="1" dirty="0"/>
          </a:p>
          <a:p>
            <a:pPr lvl="1">
              <a:buFont typeface="Wingdings" pitchFamily="2" charset="2"/>
              <a:buChar char="v"/>
            </a:pPr>
            <a:r>
              <a:rPr lang="ko-KR" altLang="en-US" sz="2200" b="1" dirty="0"/>
              <a:t>실습 </a:t>
            </a:r>
            <a:r>
              <a:rPr lang="en-US" altLang="ko-KR" sz="2200" b="1" dirty="0"/>
              <a:t>1</a:t>
            </a:r>
            <a:r>
              <a:rPr lang="ko-KR" altLang="en-US" sz="2200" b="1" dirty="0"/>
              <a:t>의 결과와 함께</a:t>
            </a:r>
            <a:endParaRPr lang="en-US" altLang="ko-KR" sz="2200" b="1" dirty="0"/>
          </a:p>
          <a:p>
            <a:pPr lvl="1">
              <a:buFont typeface="Wingdings" pitchFamily="2" charset="2"/>
              <a:buChar char="v"/>
            </a:pPr>
            <a:endParaRPr lang="en-US" altLang="ko-KR" sz="2200" b="1" dirty="0"/>
          </a:p>
          <a:p>
            <a:pPr lvl="1">
              <a:buFont typeface="Wingdings" pitchFamily="2" charset="2"/>
              <a:buChar char="v"/>
            </a:pPr>
            <a:r>
              <a:rPr lang="en-US" altLang="ko-KR" b="1" dirty="0"/>
              <a:t>Source code DFT-IDFT</a:t>
            </a:r>
            <a:r>
              <a:rPr lang="ko-KR" altLang="en-US" b="1" dirty="0"/>
              <a:t>를 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en-US" altLang="ko-KR" b="1" dirty="0"/>
              <a:t>code</a:t>
            </a:r>
            <a:r>
              <a:rPr lang="ko-KR" altLang="en-US" b="1" dirty="0"/>
              <a:t>로 작성</a:t>
            </a:r>
            <a:r>
              <a:rPr lang="en-US" altLang="ko-KR" b="1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code-DFT-</a:t>
            </a:r>
            <a:r>
              <a:rPr lang="en-US" altLang="ko-KR" dirty="0" err="1">
                <a:solidFill>
                  <a:srgbClr val="FF0000"/>
                </a:solidFill>
              </a:rPr>
              <a:t>IDFT.c</a:t>
            </a:r>
            <a:endParaRPr lang="en-US" altLang="ko-KR" b="1" dirty="0"/>
          </a:p>
          <a:p>
            <a:pPr lvl="1">
              <a:buFont typeface="Wingdings" pitchFamily="2" charset="2"/>
              <a:buChar char="v"/>
            </a:pPr>
            <a:r>
              <a:rPr lang="en-US" altLang="ko-KR" b="1" dirty="0"/>
              <a:t>DFT</a:t>
            </a:r>
            <a:r>
              <a:rPr lang="ko-KR" altLang="en-US" b="1" dirty="0"/>
              <a:t>의 </a:t>
            </a:r>
            <a:r>
              <a:rPr lang="en-US" altLang="ko-KR" b="1" dirty="0"/>
              <a:t>magnitude (bitmap), </a:t>
            </a:r>
            <a:r>
              <a:rPr lang="en-US" altLang="ko-KR" dirty="0">
                <a:solidFill>
                  <a:srgbClr val="FF0000"/>
                </a:solidFill>
              </a:rPr>
              <a:t>output_DFT-magnitude.bmp,</a:t>
            </a:r>
          </a:p>
          <a:p>
            <a:pPr lvl="2">
              <a:buFont typeface="Wingdings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</a:rPr>
              <a:t>Magnitude</a:t>
            </a:r>
            <a:r>
              <a:rPr lang="ko-KR" altLang="en-US" b="1" dirty="0">
                <a:solidFill>
                  <a:srgbClr val="FF0000"/>
                </a:solidFill>
              </a:rPr>
              <a:t> 만으로 </a:t>
            </a:r>
            <a:r>
              <a:rPr lang="en-US" altLang="ko-KR" b="1" dirty="0">
                <a:solidFill>
                  <a:srgbClr val="FF0000"/>
                </a:solidFill>
              </a:rPr>
              <a:t>inverse DFT </a:t>
            </a:r>
            <a:r>
              <a:rPr lang="ko-KR" altLang="en-US" b="1" dirty="0">
                <a:solidFill>
                  <a:srgbClr val="FF0000"/>
                </a:solidFill>
              </a:rPr>
              <a:t>하면 안됨</a:t>
            </a:r>
            <a:r>
              <a:rPr lang="en-US" altLang="ko-KR" b="1" dirty="0">
                <a:solidFill>
                  <a:srgbClr val="FF0000"/>
                </a:solidFill>
              </a:rPr>
              <a:t>. (phase</a:t>
            </a:r>
            <a:r>
              <a:rPr lang="ko-KR" altLang="en-US" b="1" dirty="0">
                <a:solidFill>
                  <a:srgbClr val="FF0000"/>
                </a:solidFill>
              </a:rPr>
              <a:t>가 없기 때문에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pPr lvl="1">
              <a:buFont typeface="Wingdings" pitchFamily="2" charset="2"/>
              <a:buChar char="v"/>
            </a:pPr>
            <a:r>
              <a:rPr lang="en-US" altLang="ko-KR" b="1" dirty="0"/>
              <a:t>inverse</a:t>
            </a:r>
            <a:r>
              <a:rPr lang="ko-KR" altLang="en-US" b="1" dirty="0"/>
              <a:t> </a:t>
            </a:r>
            <a:r>
              <a:rPr lang="en-US" altLang="ko-KR" b="1" dirty="0"/>
              <a:t>DFT</a:t>
            </a:r>
            <a:r>
              <a:rPr lang="ko-KR" altLang="en-US" b="1" dirty="0"/>
              <a:t> 영상 </a:t>
            </a:r>
            <a:r>
              <a:rPr lang="en-US" altLang="ko-KR" b="1" dirty="0"/>
              <a:t>(bitmap), </a:t>
            </a:r>
            <a:r>
              <a:rPr lang="en-US" altLang="ko-KR" dirty="0">
                <a:solidFill>
                  <a:srgbClr val="FF0000"/>
                </a:solidFill>
              </a:rPr>
              <a:t>output_inverseDFT.bmp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17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실습이미지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lena.img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38EBF5-F47A-431D-BF71-A43D3E6956A4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943100"/>
            <a:ext cx="3915464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584450" y="1557338"/>
            <a:ext cx="5937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512</a:t>
            </a:r>
            <a:endParaRPr lang="ko-KR" altLang="en-US"/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4789488" y="3689350"/>
            <a:ext cx="5937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512</a:t>
            </a:r>
            <a:endParaRPr lang="ko-KR" altLang="en-US"/>
          </a:p>
        </p:txBody>
      </p:sp>
      <p:sp>
        <p:nvSpPr>
          <p:cNvPr id="5127" name="TextBox 5"/>
          <p:cNvSpPr txBox="1">
            <a:spLocks noChangeArrowheads="1"/>
          </p:cNvSpPr>
          <p:nvPr/>
        </p:nvSpPr>
        <p:spPr bwMode="auto">
          <a:xfrm>
            <a:off x="5402263" y="2135188"/>
            <a:ext cx="373692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ko-KR" dirty="0"/>
              <a:t>512 x 512 (pixel by pixel size)</a:t>
            </a:r>
          </a:p>
          <a:p>
            <a:pPr eaLnBrk="1" hangingPunct="1">
              <a:buFontTx/>
              <a:buChar char="-"/>
            </a:pPr>
            <a:endParaRPr lang="en-US" altLang="ko-KR" dirty="0"/>
          </a:p>
          <a:p>
            <a:pPr eaLnBrk="1" hangingPunct="1">
              <a:buFontTx/>
              <a:buChar char="-"/>
            </a:pPr>
            <a:r>
              <a:rPr lang="ko-KR" altLang="en-US" dirty="0"/>
              <a:t>밝기 값만 가지고 있는 이미지</a:t>
            </a:r>
            <a:endParaRPr lang="en-US" altLang="ko-KR" dirty="0"/>
          </a:p>
          <a:p>
            <a:pPr eaLnBrk="1" hangingPunct="1">
              <a:buFontTx/>
              <a:buChar char="-"/>
            </a:pPr>
            <a:endParaRPr lang="en-US" altLang="ko-KR" dirty="0"/>
          </a:p>
          <a:p>
            <a:pPr eaLnBrk="1" hangingPunct="1">
              <a:buFontTx/>
              <a:buChar char="-"/>
            </a:pPr>
            <a:r>
              <a:rPr lang="en-US" altLang="ko-KR" dirty="0"/>
              <a:t>8 bits range</a:t>
            </a:r>
            <a:endParaRPr lang="ko-KR" altLang="en-US" dirty="0"/>
          </a:p>
        </p:txBody>
      </p:sp>
      <p:cxnSp>
        <p:nvCxnSpPr>
          <p:cNvPr id="5128" name="직선 연결선 8"/>
          <p:cNvCxnSpPr>
            <a:cxnSpLocks noChangeShapeType="1"/>
          </p:cNvCxnSpPr>
          <p:nvPr/>
        </p:nvCxnSpPr>
        <p:spPr bwMode="auto">
          <a:xfrm>
            <a:off x="917575" y="1557338"/>
            <a:ext cx="0" cy="385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9" name="직선 연결선 10"/>
          <p:cNvCxnSpPr>
            <a:cxnSpLocks noChangeShapeType="1"/>
          </p:cNvCxnSpPr>
          <p:nvPr/>
        </p:nvCxnSpPr>
        <p:spPr bwMode="auto">
          <a:xfrm>
            <a:off x="4833039" y="1557338"/>
            <a:ext cx="0" cy="385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0" name="직선 연결선 11"/>
          <p:cNvCxnSpPr>
            <a:cxnSpLocks noChangeShapeType="1"/>
            <a:endCxn id="5125" idx="1"/>
          </p:cNvCxnSpPr>
          <p:nvPr/>
        </p:nvCxnSpPr>
        <p:spPr bwMode="auto">
          <a:xfrm>
            <a:off x="917575" y="1749425"/>
            <a:ext cx="1666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1" name="직선 연결선 13"/>
          <p:cNvCxnSpPr>
            <a:cxnSpLocks noChangeShapeType="1"/>
          </p:cNvCxnSpPr>
          <p:nvPr/>
        </p:nvCxnSpPr>
        <p:spPr bwMode="auto">
          <a:xfrm>
            <a:off x="3157538" y="1749425"/>
            <a:ext cx="1666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2" name="직선 연결선 14"/>
          <p:cNvCxnSpPr>
            <a:cxnSpLocks noChangeShapeType="1"/>
          </p:cNvCxnSpPr>
          <p:nvPr/>
        </p:nvCxnSpPr>
        <p:spPr bwMode="auto">
          <a:xfrm>
            <a:off x="4824413" y="1943100"/>
            <a:ext cx="55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직선 연결선 16"/>
          <p:cNvCxnSpPr>
            <a:cxnSpLocks noChangeShapeType="1"/>
          </p:cNvCxnSpPr>
          <p:nvPr/>
        </p:nvCxnSpPr>
        <p:spPr bwMode="auto">
          <a:xfrm>
            <a:off x="4824413" y="5810250"/>
            <a:ext cx="55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4" name="직선 연결선 17"/>
          <p:cNvCxnSpPr>
            <a:cxnSpLocks noChangeShapeType="1"/>
          </p:cNvCxnSpPr>
          <p:nvPr/>
        </p:nvCxnSpPr>
        <p:spPr bwMode="auto">
          <a:xfrm>
            <a:off x="5094288" y="1943100"/>
            <a:ext cx="0" cy="1746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5" name="직선 연결선 19"/>
          <p:cNvCxnSpPr>
            <a:cxnSpLocks noChangeShapeType="1"/>
          </p:cNvCxnSpPr>
          <p:nvPr/>
        </p:nvCxnSpPr>
        <p:spPr bwMode="auto">
          <a:xfrm>
            <a:off x="5094288" y="4062413"/>
            <a:ext cx="0" cy="1747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083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# DFT </a:t>
            </a:r>
            <a:r>
              <a:rPr lang="ko-KR" altLang="en-US" dirty="0"/>
              <a:t>하기 전 </a:t>
            </a:r>
            <a:r>
              <a:rPr lang="en-US" altLang="ko-KR" dirty="0"/>
              <a:t>- Lana </a:t>
            </a:r>
            <a:r>
              <a:rPr lang="ko-KR" altLang="en-US" dirty="0"/>
              <a:t>이미지 축소</a:t>
            </a:r>
            <a:r>
              <a:rPr lang="en-US" altLang="ko-KR" dirty="0"/>
              <a:t>(256x256)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C616CF-23B9-4699-8E95-84F952D2AF73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45" y="1943460"/>
            <a:ext cx="3918849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11" y="2796859"/>
            <a:ext cx="1903878" cy="188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582805" y="1556235"/>
            <a:ext cx="5937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512</a:t>
            </a:r>
            <a:endParaRPr lang="ko-KR" altLang="en-US"/>
          </a:p>
        </p:txBody>
      </p:sp>
      <p:cxnSp>
        <p:nvCxnSpPr>
          <p:cNvPr id="12" name="직선 연결선 8"/>
          <p:cNvCxnSpPr>
            <a:cxnSpLocks noChangeShapeType="1"/>
          </p:cNvCxnSpPr>
          <p:nvPr/>
        </p:nvCxnSpPr>
        <p:spPr bwMode="auto">
          <a:xfrm>
            <a:off x="915930" y="1556235"/>
            <a:ext cx="0" cy="385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직선 연결선 10"/>
          <p:cNvCxnSpPr>
            <a:cxnSpLocks noChangeShapeType="1"/>
          </p:cNvCxnSpPr>
          <p:nvPr/>
        </p:nvCxnSpPr>
        <p:spPr bwMode="auto">
          <a:xfrm>
            <a:off x="4831394" y="1556235"/>
            <a:ext cx="0" cy="385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직선 연결선 11"/>
          <p:cNvCxnSpPr>
            <a:cxnSpLocks noChangeShapeType="1"/>
            <a:endCxn id="11" idx="1"/>
          </p:cNvCxnSpPr>
          <p:nvPr/>
        </p:nvCxnSpPr>
        <p:spPr bwMode="auto">
          <a:xfrm>
            <a:off x="915930" y="1748322"/>
            <a:ext cx="1666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직선 연결선 13"/>
          <p:cNvCxnSpPr>
            <a:cxnSpLocks noChangeShapeType="1"/>
          </p:cNvCxnSpPr>
          <p:nvPr/>
        </p:nvCxnSpPr>
        <p:spPr bwMode="auto">
          <a:xfrm>
            <a:off x="3164519" y="1748322"/>
            <a:ext cx="1666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그룹 6"/>
          <p:cNvGrpSpPr/>
          <p:nvPr/>
        </p:nvGrpSpPr>
        <p:grpSpPr>
          <a:xfrm>
            <a:off x="6451711" y="2493690"/>
            <a:ext cx="1906878" cy="384721"/>
            <a:chOff x="5818536" y="2005288"/>
            <a:chExt cx="3877665" cy="772072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7157043" y="2005288"/>
              <a:ext cx="1206753" cy="772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dirty="0"/>
                <a:t>256</a:t>
              </a:r>
              <a:endParaRPr lang="ko-KR" altLang="en-US" dirty="0"/>
            </a:p>
          </p:txBody>
        </p:sp>
        <p:cxnSp>
          <p:nvCxnSpPr>
            <p:cNvPr id="17" name="직선 연결선 8"/>
            <p:cNvCxnSpPr>
              <a:cxnSpLocks noChangeShapeType="1"/>
            </p:cNvCxnSpPr>
            <p:nvPr/>
          </p:nvCxnSpPr>
          <p:spPr bwMode="auto">
            <a:xfrm>
              <a:off x="5818536" y="2197649"/>
              <a:ext cx="0" cy="3857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직선 연결선 10"/>
            <p:cNvCxnSpPr>
              <a:cxnSpLocks noChangeShapeType="1"/>
            </p:cNvCxnSpPr>
            <p:nvPr/>
          </p:nvCxnSpPr>
          <p:spPr bwMode="auto">
            <a:xfrm>
              <a:off x="9696201" y="2198444"/>
              <a:ext cx="0" cy="3857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직선 연결선 11"/>
            <p:cNvCxnSpPr>
              <a:cxnSpLocks noChangeShapeType="1"/>
              <a:endCxn id="16" idx="1"/>
            </p:cNvCxnSpPr>
            <p:nvPr/>
          </p:nvCxnSpPr>
          <p:spPr bwMode="auto">
            <a:xfrm>
              <a:off x="5824637" y="2390530"/>
              <a:ext cx="1332406" cy="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직선 연결선 13"/>
            <p:cNvCxnSpPr>
              <a:cxnSpLocks noChangeShapeType="1"/>
              <a:stCxn id="16" idx="3"/>
            </p:cNvCxnSpPr>
            <p:nvPr/>
          </p:nvCxnSpPr>
          <p:spPr bwMode="auto">
            <a:xfrm flipV="1">
              <a:off x="8363795" y="2390530"/>
              <a:ext cx="1332406" cy="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4789488" y="3689350"/>
            <a:ext cx="5937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512</a:t>
            </a:r>
            <a:endParaRPr lang="ko-KR" altLang="en-US"/>
          </a:p>
        </p:txBody>
      </p:sp>
      <p:cxnSp>
        <p:nvCxnSpPr>
          <p:cNvPr id="22" name="직선 연결선 14"/>
          <p:cNvCxnSpPr>
            <a:cxnSpLocks noChangeShapeType="1"/>
          </p:cNvCxnSpPr>
          <p:nvPr/>
        </p:nvCxnSpPr>
        <p:spPr bwMode="auto">
          <a:xfrm>
            <a:off x="4824413" y="1943100"/>
            <a:ext cx="55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직선 연결선 16"/>
          <p:cNvCxnSpPr>
            <a:cxnSpLocks noChangeShapeType="1"/>
          </p:cNvCxnSpPr>
          <p:nvPr/>
        </p:nvCxnSpPr>
        <p:spPr bwMode="auto">
          <a:xfrm>
            <a:off x="4824413" y="5810250"/>
            <a:ext cx="55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직선 연결선 17"/>
          <p:cNvCxnSpPr>
            <a:cxnSpLocks noChangeShapeType="1"/>
          </p:cNvCxnSpPr>
          <p:nvPr/>
        </p:nvCxnSpPr>
        <p:spPr bwMode="auto">
          <a:xfrm>
            <a:off x="5094288" y="1943100"/>
            <a:ext cx="0" cy="1746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직선 연결선 19"/>
          <p:cNvCxnSpPr>
            <a:cxnSpLocks noChangeShapeType="1"/>
          </p:cNvCxnSpPr>
          <p:nvPr/>
        </p:nvCxnSpPr>
        <p:spPr bwMode="auto">
          <a:xfrm>
            <a:off x="5094288" y="4062413"/>
            <a:ext cx="0" cy="1747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8281151" y="3399247"/>
            <a:ext cx="5934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dirty="0"/>
              <a:t>256</a:t>
            </a:r>
            <a:endParaRPr lang="ko-KR" altLang="en-US" dirty="0"/>
          </a:p>
        </p:txBody>
      </p:sp>
      <p:cxnSp>
        <p:nvCxnSpPr>
          <p:cNvPr id="27" name="직선 연결선 14"/>
          <p:cNvCxnSpPr>
            <a:cxnSpLocks noChangeShapeType="1"/>
          </p:cNvCxnSpPr>
          <p:nvPr/>
        </p:nvCxnSpPr>
        <p:spPr bwMode="auto">
          <a:xfrm>
            <a:off x="8388752" y="2796859"/>
            <a:ext cx="27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직선 연결선 16"/>
          <p:cNvCxnSpPr>
            <a:cxnSpLocks noChangeShapeType="1"/>
          </p:cNvCxnSpPr>
          <p:nvPr/>
        </p:nvCxnSpPr>
        <p:spPr bwMode="auto">
          <a:xfrm>
            <a:off x="8388752" y="4677649"/>
            <a:ext cx="27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17"/>
          <p:cNvCxnSpPr>
            <a:cxnSpLocks noChangeShapeType="1"/>
          </p:cNvCxnSpPr>
          <p:nvPr/>
        </p:nvCxnSpPr>
        <p:spPr bwMode="auto">
          <a:xfrm>
            <a:off x="8512385" y="2796859"/>
            <a:ext cx="0" cy="602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직선 연결선 19"/>
          <p:cNvCxnSpPr>
            <a:cxnSpLocks noChangeShapeType="1"/>
          </p:cNvCxnSpPr>
          <p:nvPr/>
        </p:nvCxnSpPr>
        <p:spPr bwMode="auto">
          <a:xfrm>
            <a:off x="8512385" y="3772310"/>
            <a:ext cx="0" cy="90533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8"/>
          <p:cNvSpPr txBox="1"/>
          <p:nvPr/>
        </p:nvSpPr>
        <p:spPr>
          <a:xfrm>
            <a:off x="6193818" y="4709163"/>
            <a:ext cx="24256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DFT </a:t>
            </a:r>
            <a:r>
              <a:rPr lang="ko-KR" altLang="en-US" dirty="0"/>
              <a:t>실습 영상</a:t>
            </a:r>
            <a:endParaRPr lang="en-US" altLang="ko-KR" dirty="0"/>
          </a:p>
          <a:p>
            <a:pPr algn="ctr"/>
            <a:r>
              <a:rPr lang="en-US" altLang="ko-KR" b="1" dirty="0" err="1"/>
              <a:t>Lena.img</a:t>
            </a:r>
            <a:r>
              <a:rPr lang="en-US" altLang="ko-KR" dirty="0"/>
              <a:t> (256x256)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 bwMode="auto">
          <a:xfrm>
            <a:off x="5537498" y="3261956"/>
            <a:ext cx="576064" cy="101479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5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pYUV</a:t>
            </a:r>
            <a:r>
              <a:rPr lang="ko-KR" altLang="en-US" dirty="0"/>
              <a:t>로 </a:t>
            </a:r>
            <a:r>
              <a:rPr lang="en-US" altLang="ko-KR" dirty="0"/>
              <a:t>bitmap file</a:t>
            </a:r>
            <a:r>
              <a:rPr lang="ko-KR" altLang="en-US" dirty="0"/>
              <a:t> 생성가능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3099" indent="-285807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229" indent="-228646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520" indent="-228646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811" indent="-228646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5103" indent="-228646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2394" indent="-228646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686" indent="-228646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977" indent="-228646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400C753-D49F-4774-A719-28B3C00882B3}" type="slidenum">
              <a:rPr lang="en-US" altLang="ko-KR" sz="1400"/>
              <a:pPr eaLnBrk="1" hangingPunct="1"/>
              <a:t>4</a:t>
            </a:fld>
            <a:endParaRPr lang="en-US" altLang="ko-KR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2107" y="1143265"/>
            <a:ext cx="9361039" cy="47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eaLnBrk="1" hangingPunct="1"/>
            <a:r>
              <a:rPr lang="ko-KR" altLang="en-US" sz="2200" dirty="0"/>
              <a:t>다운로드 경로</a:t>
            </a:r>
            <a:endParaRPr lang="en-US" altLang="ko-KR" sz="2200" dirty="0"/>
          </a:p>
          <a:p>
            <a:pPr lvl="1" eaLnBrk="1" hangingPunct="1"/>
            <a:r>
              <a:rPr lang="en-US" altLang="ko-KR" kern="0" dirty="0"/>
              <a:t>http://dsplab.diei.unipg.it/~baruffa/dvbt/binaries/player/win32/</a:t>
            </a:r>
          </a:p>
          <a:p>
            <a:pPr marL="0" indent="0" eaLnBrk="1" hangingPunct="1">
              <a:buNone/>
            </a:pPr>
            <a:r>
              <a:rPr lang="en-US" altLang="ko-KR" kern="0" dirty="0"/>
              <a:t> </a:t>
            </a: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45" y="2019896"/>
            <a:ext cx="2648563" cy="451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24" y="2972488"/>
            <a:ext cx="2629509" cy="358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altLang="ko-KR" dirty="0"/>
              <a:t>1. 2D Discrete Fourier Transform &amp; IDFT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DFT 2D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Inverse DFT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45018"/>
              </p:ext>
            </p:extLst>
          </p:nvPr>
        </p:nvGraphicFramePr>
        <p:xfrm>
          <a:off x="7110859" y="2421682"/>
          <a:ext cx="23066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390476" imgH="400000" progId="PBrush">
                  <p:embed/>
                </p:oleObj>
              </mc:Choice>
              <mc:Fallback>
                <p:oleObj name="비트맵 이미지" r:id="rId2" imgW="2390476" imgH="400000" progId="PBrush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859" y="2421682"/>
                        <a:ext cx="23066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개체 7"/>
              <p:cNvSpPr txBox="1"/>
              <p:nvPr/>
            </p:nvSpPr>
            <p:spPr bwMode="auto">
              <a:xfrm>
                <a:off x="414338" y="1557338"/>
                <a:ext cx="6216650" cy="201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𝑣𝑛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개체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38" y="1557338"/>
                <a:ext cx="6216650" cy="2016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개체 8"/>
              <p:cNvSpPr txBox="1"/>
              <p:nvPr/>
            </p:nvSpPr>
            <p:spPr bwMode="auto">
              <a:xfrm>
                <a:off x="630238" y="4078288"/>
                <a:ext cx="5094287" cy="201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𝑣𝑛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개체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238" y="4078288"/>
                <a:ext cx="5094287" cy="2016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7436F1-4E5B-46A0-BF43-9814311F7611}"/>
                  </a:ext>
                </a:extLst>
              </p:cNvPr>
              <p:cNvSpPr txBox="1"/>
              <p:nvPr/>
            </p:nvSpPr>
            <p:spPr>
              <a:xfrm>
                <a:off x="5480319" y="3573463"/>
                <a:ext cx="4454103" cy="2770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7436F1-4E5B-46A0-BF43-9814311F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19" y="3573463"/>
                <a:ext cx="4454103" cy="2770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5128" y="1629594"/>
            <a:ext cx="9217024" cy="500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n"/>
              <a:defRPr kumimoji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ko-KR" altLang="en-US" sz="1800" i="0" kern="0" dirty="0">
                <a:solidFill>
                  <a:schemeClr val="tx1"/>
                </a:solidFill>
                <a:latin typeface="CMSY10" charset="0"/>
              </a:rPr>
              <a:t>•</a:t>
            </a:r>
            <a:r>
              <a:rPr lang="ko-KR" altLang="en-US" sz="1800" i="0" kern="0" dirty="0">
                <a:solidFill>
                  <a:schemeClr val="tx1"/>
                </a:solidFill>
              </a:rPr>
              <a:t> </a:t>
            </a:r>
            <a:r>
              <a:rPr lang="en-US" altLang="ko-KR" sz="1800" i="0" kern="0" dirty="0">
                <a:solidFill>
                  <a:schemeClr val="tx1"/>
                </a:solidFill>
              </a:rPr>
              <a:t>Follow the following procedures: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ko-KR" sz="1800" i="0" kern="0" dirty="0">
              <a:solidFill>
                <a:schemeClr val="tx1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1. Multiply input image by  </a:t>
            </a:r>
            <a:r>
              <a:rPr lang="en-US" altLang="ko-KR" sz="2000" b="1" kern="0" dirty="0">
                <a:solidFill>
                  <a:schemeClr val="tx1"/>
                </a:solidFill>
              </a:rPr>
              <a:t>(-1)</a:t>
            </a:r>
            <a:r>
              <a:rPr lang="en-US" altLang="ko-KR" sz="2000" b="1" kern="0" baseline="30000" dirty="0" err="1">
                <a:solidFill>
                  <a:schemeClr val="tx1"/>
                </a:solidFill>
              </a:rPr>
              <a:t>m+n</a:t>
            </a:r>
            <a:r>
              <a:rPr lang="en-US" altLang="ko-KR" sz="2000" i="0" kern="0" dirty="0">
                <a:solidFill>
                  <a:schemeClr val="tx1"/>
                </a:solidFill>
              </a:rPr>
              <a:t>  to center the transform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2. Compute F(u, v), the DFT of the image from the previous step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(3. Multiply F(u, v) by a filter function H(u, v) studied</a:t>
            </a:r>
            <a:r>
              <a:rPr lang="ko-KR" altLang="en-US" sz="2000" i="0" kern="0" dirty="0">
                <a:solidFill>
                  <a:schemeClr val="tx1"/>
                </a:solidFill>
              </a:rPr>
              <a:t> </a:t>
            </a:r>
            <a:r>
              <a:rPr lang="en-US" altLang="ko-KR" sz="2000" i="0" kern="0" dirty="0">
                <a:solidFill>
                  <a:schemeClr val="tx1"/>
                </a:solidFill>
              </a:rPr>
              <a:t>in Image Enhancement)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4. Compute inverse DFT of the result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5. Obtain the real part of the result in the step 4.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6. Multiply the result by </a:t>
            </a:r>
            <a:r>
              <a:rPr lang="en-US" altLang="ko-KR" sz="2000" b="1" kern="0" dirty="0">
                <a:solidFill>
                  <a:schemeClr val="tx1"/>
                </a:solidFill>
              </a:rPr>
              <a:t>(-1)</a:t>
            </a:r>
            <a:r>
              <a:rPr lang="en-US" altLang="ko-KR" sz="2000" b="1" kern="0" baseline="30000" dirty="0" err="1">
                <a:solidFill>
                  <a:schemeClr val="tx1"/>
                </a:solidFill>
              </a:rPr>
              <a:t>m+n</a:t>
            </a:r>
            <a:r>
              <a:rPr lang="en-US" altLang="ko-KR" sz="2000" i="0" kern="0" dirty="0">
                <a:solidFill>
                  <a:schemeClr val="tx1"/>
                </a:solidFill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ko-KR" altLang="en-US" sz="900" i="0" kern="0" dirty="0">
                <a:solidFill>
                  <a:schemeClr val="tx1"/>
                </a:solidFill>
              </a:rPr>
              <a:t>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i="0" kern="0" dirty="0">
                <a:solidFill>
                  <a:schemeClr val="tx1"/>
                </a:solidFill>
              </a:rPr>
              <a:t>        using:</a:t>
            </a:r>
            <a:endParaRPr lang="ko-KR" altLang="en-US" sz="2000" i="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10" name="Object 3"/>
              <p:cNvSpPr txBox="1"/>
              <p:nvPr/>
            </p:nvSpPr>
            <p:spPr bwMode="auto">
              <a:xfrm>
                <a:off x="1978025" y="4484688"/>
                <a:ext cx="6059488" cy="1582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func>
                        <m:func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ko-KR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=128</m:t>
                      </m:r>
                      <m: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=256)</m:t>
                      </m:r>
                    </m:oMath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)(−1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−128,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−128)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7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025" y="4484688"/>
                <a:ext cx="6059488" cy="1582737"/>
              </a:xfrm>
              <a:prstGeom prst="rect">
                <a:avLst/>
              </a:prstGeom>
              <a:blipFill>
                <a:blip r:embed="rId2"/>
                <a:stretch>
                  <a:fillRect l="-302" b="-3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11" name="TextBox 52"/>
          <p:cNvSpPr txBox="1">
            <a:spLocks noChangeArrowheads="1"/>
          </p:cNvSpPr>
          <p:nvPr/>
        </p:nvSpPr>
        <p:spPr bwMode="auto">
          <a:xfrm>
            <a:off x="6034830" y="5052595"/>
            <a:ext cx="296626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n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chemeClr val="bg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dirty="0">
                <a:solidFill>
                  <a:schemeClr val="tx1"/>
                </a:solidFill>
                <a:latin typeface="Times New Roman" pitchFamily="18" charset="0"/>
                <a:ea typeface="궁서체" pitchFamily="17" charset="-127"/>
              </a:rPr>
              <a:t>Shift in Frequency domain</a:t>
            </a:r>
            <a:endParaRPr lang="ko-KR" altLang="en-US" b="1" dirty="0">
              <a:solidFill>
                <a:schemeClr val="tx1"/>
              </a:solidFill>
              <a:latin typeface="Times New Roman" pitchFamily="18" charset="0"/>
              <a:ea typeface="궁서체" pitchFamily="17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-1458093" y="549474"/>
            <a:ext cx="8878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2pPr>
            <a:lvl3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3pPr>
            <a:lvl4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4pPr>
            <a:lvl5pPr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5pPr>
            <a:lvl6pPr marL="457200"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6pPr>
            <a:lvl7pPr marL="914400"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7pPr>
            <a:lvl8pPr marL="1371600"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8pPr>
            <a:lvl9pPr marL="1828800" algn="ctr" defTabSz="957263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굴림" pitchFamily="50" charset="-127"/>
              </a:defRPr>
            </a:lvl9pPr>
          </a:lstStyle>
          <a:p>
            <a:r>
              <a:rPr lang="en-US" altLang="ko-KR" dirty="0"/>
              <a:t>Basic steps for filtering </a:t>
            </a:r>
          </a:p>
          <a:p>
            <a:r>
              <a:rPr lang="en-US" altLang="ko-KR" dirty="0"/>
              <a:t>in frequency domain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9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Discrete Fourier Transform (M,N=256)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>
                  <a:buNone/>
                  <a:defRPr/>
                </a:pPr>
                <a:r>
                  <a:rPr lang="en-US" altLang="ko-KR" sz="2400" dirty="0"/>
                  <a:t>1. Multiply input image by  </a:t>
                </a:r>
                <a:r>
                  <a:rPr lang="en-US" altLang="ko-KR" sz="2400" b="1" dirty="0">
                    <a:solidFill>
                      <a:schemeClr val="accent2"/>
                    </a:solidFill>
                  </a:rPr>
                  <a:t>(-1)</a:t>
                </a:r>
                <a:r>
                  <a:rPr lang="en-US" altLang="ko-KR" sz="2400" b="1" baseline="30000" dirty="0" err="1">
                    <a:solidFill>
                      <a:schemeClr val="accent2"/>
                    </a:solidFill>
                  </a:rPr>
                  <a:t>m+n</a:t>
                </a:r>
                <a:r>
                  <a:rPr lang="en-US" altLang="ko-KR" sz="2400" dirty="0"/>
                  <a:t>  to center the transform</a:t>
                </a:r>
              </a:p>
              <a:p>
                <a:pPr marL="609600" indent="-609600">
                  <a:buNone/>
                  <a:defRPr/>
                </a:pPr>
                <a:r>
                  <a:rPr lang="en-US" altLang="ko-KR" sz="2400" dirty="0"/>
                  <a:t>2. Compute F(u, v), the DFT of the image from the previous step</a:t>
                </a:r>
              </a:p>
              <a:p>
                <a:pPr marL="609600" indent="-60960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−128,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−128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</a:rPr>
                            <m:t>𝑁𝑋𝑁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ko-KR" altLang="en-US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𝑢𝑚</m:t>
                                      </m:r>
                                    </m:num>
                                    <m:den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𝑣𝑛</m:t>
                                      </m:r>
                                    </m:num>
                                    <m:den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pPr marL="609600" indent="-609600">
                  <a:buNone/>
                  <a:defRPr/>
                </a:pPr>
                <a:endParaRPr lang="en-US" altLang="ko-KR" sz="2400" b="0" i="1" dirty="0">
                  <a:latin typeface="Cambria Math"/>
                </a:endParaRPr>
              </a:p>
              <a:p>
                <a:pPr marL="609600" indent="-609600">
                  <a:buNone/>
                  <a:defRPr/>
                </a:pPr>
                <a:r>
                  <a:rPr lang="en-US" altLang="ko-KR" sz="2400" i="1" dirty="0">
                    <a:latin typeface="Cambria Math"/>
                  </a:rPr>
                  <a:t>	</a:t>
                </a:r>
                <a:r>
                  <a:rPr lang="en-US" altLang="ko-KR" sz="2400" dirty="0">
                    <a:latin typeface="Cambria Math"/>
                  </a:rPr>
                  <a:t>|F(</a:t>
                </a:r>
                <a:r>
                  <a:rPr lang="en-US" altLang="ko-KR" sz="2400" dirty="0" err="1">
                    <a:latin typeface="Cambria Math"/>
                  </a:rPr>
                  <a:t>u,v</a:t>
                </a:r>
                <a:r>
                  <a:rPr lang="en-US" altLang="ko-KR" sz="2400" dirty="0">
                    <a:latin typeface="Cambria Math"/>
                  </a:rPr>
                  <a:t>)|=</a:t>
                </a:r>
                <a:r>
                  <a:rPr lang="en-US" altLang="ko-KR" sz="2400" i="1" dirty="0">
                    <a:latin typeface="Cambria Math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𝑜𝑒𝑓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𝑅𝑒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{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𝐼𝑚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{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400" dirty="0"/>
              </a:p>
              <a:p>
                <a:pPr marL="609600" indent="-609600">
                  <a:buNone/>
                  <a:defRPr/>
                </a:pPr>
                <a:endParaRPr lang="en-US" altLang="ko-KR" sz="2400" i="1" dirty="0">
                  <a:latin typeface="Cambria Math"/>
                </a:endParaRPr>
              </a:p>
              <a:p>
                <a:pPr marL="609600" indent="-609600">
                  <a:buNone/>
                  <a:defRPr/>
                </a:pPr>
                <a:r>
                  <a:rPr lang="en-US" altLang="ko-KR" sz="2400" i="1" dirty="0">
                    <a:latin typeface="Cambria Math"/>
                  </a:rPr>
                  <a:t>	</a:t>
                </a:r>
                <a:r>
                  <a:rPr lang="ko-KR" altLang="en-US" sz="2400" dirty="0">
                    <a:solidFill>
                      <a:srgbClr val="0000FF"/>
                    </a:solidFill>
                    <a:latin typeface="Cambria Math"/>
                  </a:rPr>
                  <a:t>단지 </a:t>
                </a:r>
                <a:r>
                  <a:rPr lang="en-US" altLang="ko-KR" sz="2400" dirty="0">
                    <a:latin typeface="Cambria Math"/>
                  </a:rPr>
                  <a:t>Magnitude </a:t>
                </a:r>
                <a:r>
                  <a:rPr lang="en-US" altLang="ko-KR" sz="2400" dirty="0">
                    <a:solidFill>
                      <a:srgbClr val="0000FF"/>
                    </a:solidFill>
                    <a:latin typeface="Cambria Math"/>
                  </a:rPr>
                  <a:t>|F(</a:t>
                </a:r>
                <a:r>
                  <a:rPr lang="en-US" altLang="ko-KR" sz="2400" dirty="0" err="1">
                    <a:solidFill>
                      <a:srgbClr val="0000FF"/>
                    </a:solidFill>
                    <a:latin typeface="Cambria Math"/>
                  </a:rPr>
                  <a:t>u,v</a:t>
                </a:r>
                <a:r>
                  <a:rPr lang="en-US" altLang="ko-KR" sz="2400" dirty="0">
                    <a:solidFill>
                      <a:srgbClr val="0000FF"/>
                    </a:solidFill>
                    <a:latin typeface="Cambria Math"/>
                  </a:rPr>
                  <a:t>)| </a:t>
                </a:r>
                <a:r>
                  <a:rPr lang="ko-KR" altLang="en-US" sz="2400" dirty="0">
                    <a:latin typeface="Cambria Math"/>
                  </a:rPr>
                  <a:t>만 </a:t>
                </a:r>
                <a:r>
                  <a:rPr lang="en-US" altLang="ko-KR" sz="2400" dirty="0">
                    <a:latin typeface="Cambria Math"/>
                  </a:rPr>
                  <a:t>plot </a:t>
                </a:r>
                <a:r>
                  <a:rPr lang="ko-KR" altLang="en-US" sz="2400" dirty="0">
                    <a:latin typeface="Cambria Math"/>
                  </a:rPr>
                  <a:t>해보는 것임</a:t>
                </a:r>
                <a:endParaRPr lang="en-US" altLang="ko-KR" sz="2400" dirty="0">
                  <a:latin typeface="Cambria Math"/>
                </a:endParaRPr>
              </a:p>
              <a:p>
                <a:pPr marL="609600" indent="-609600">
                  <a:buNone/>
                  <a:defRPr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2" t="-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22711"/>
              </p:ext>
            </p:extLst>
          </p:nvPr>
        </p:nvGraphicFramePr>
        <p:xfrm>
          <a:off x="143668" y="5321300"/>
          <a:ext cx="9744076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19360" imgH="228600" progId="Equation.DSMT4">
                  <p:embed/>
                </p:oleObj>
              </mc:Choice>
              <mc:Fallback>
                <p:oleObj name="Equation" r:id="rId3" imgW="4419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" y="5321300"/>
                        <a:ext cx="9744076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85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Discrete Fourier Transform </a:t>
            </a:r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3" y="1660526"/>
            <a:ext cx="314702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5906" y="5374010"/>
            <a:ext cx="12875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Original </a:t>
            </a:r>
          </a:p>
          <a:p>
            <a:pPr algn="ctr"/>
            <a:r>
              <a:rPr lang="en-US" altLang="ko-KR" b="1" dirty="0" err="1"/>
              <a:t>Lena.img</a:t>
            </a:r>
            <a:endParaRPr lang="en-US" altLang="ko-KR" b="1" dirty="0"/>
          </a:p>
          <a:p>
            <a:pPr algn="ctr"/>
            <a:r>
              <a:rPr lang="en-US" altLang="ko-KR" dirty="0"/>
              <a:t>(256x256)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1813" y="5977910"/>
            <a:ext cx="25292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DFT-</a:t>
            </a:r>
            <a:r>
              <a:rPr lang="en-US" altLang="ko-KR" b="1" dirty="0" err="1"/>
              <a:t>magnitude.img</a:t>
            </a:r>
            <a:endParaRPr lang="en-US" altLang="ko-KR" b="1" dirty="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4230539" y="2997746"/>
            <a:ext cx="1453746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7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dirty="0">
                <a:solidFill>
                  <a:srgbClr val="FFFF00"/>
                </a:solidFill>
                <a:ea typeface="굴림" pitchFamily="50" charset="-127"/>
              </a:rPr>
              <a:t>DFT</a:t>
            </a:r>
            <a:endParaRPr kumimoji="0" lang="ko-KR" altLang="en-US" sz="19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610FC-FEB4-7CA7-3E29-B764B15C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67" y="1567835"/>
            <a:ext cx="31908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8011"/>
      </p:ext>
    </p:extLst>
  </p:cSld>
  <p:clrMapOvr>
    <a:masterClrMapping/>
  </p:clrMapOvr>
</p:sld>
</file>

<file path=ppt/theme/theme1.xml><?xml version="1.0" encoding="utf-8"?>
<a:theme xmlns:a="http://schemas.openxmlformats.org/drawingml/2006/main" name="D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ㅇㄹㅇㄹㅇㄹ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ㅇㄹㅇㄹㅇ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</Template>
  <TotalTime>6405</TotalTime>
  <Words>561</Words>
  <Application>Microsoft Office PowerPoint</Application>
  <PresentationFormat>사용자 지정</PresentationFormat>
  <Paragraphs>105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CMSY10</vt:lpstr>
      <vt:lpstr>굴림</vt:lpstr>
      <vt:lpstr>Arial</vt:lpstr>
      <vt:lpstr>Cambria Math</vt:lpstr>
      <vt:lpstr>Tahoma</vt:lpstr>
      <vt:lpstr>Times New Roman</vt:lpstr>
      <vt:lpstr>Wingdings</vt:lpstr>
      <vt:lpstr>DMS</vt:lpstr>
      <vt:lpstr>비트맵 이미지</vt:lpstr>
      <vt:lpstr>Equation</vt:lpstr>
      <vt:lpstr>DSP(Digital Signal Processing) Program</vt:lpstr>
      <vt:lpstr>Program Exercises</vt:lpstr>
      <vt:lpstr>실습이미지 - lena.img</vt:lpstr>
      <vt:lpstr># DFT 하기 전 - Lana 이미지 축소(256x256)</vt:lpstr>
      <vt:lpstr>pYUV로 bitmap file 생성가능 </vt:lpstr>
      <vt:lpstr>1. 2D Discrete Fourier Transform &amp; IDFT</vt:lpstr>
      <vt:lpstr>PowerPoint 프레젠테이션</vt:lpstr>
      <vt:lpstr>2D Discrete Fourier Transform (M,N=256)</vt:lpstr>
      <vt:lpstr>2D Discrete Fourier Transform 결과</vt:lpstr>
      <vt:lpstr>2D Inverse Discrete Fourier Transform 결과</vt:lpstr>
      <vt:lpstr>원본 영상과 IDFT영상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Skip &amp; MVP</dc:title>
  <dc:creator>JP</dc:creator>
  <cp:lastModifiedBy>이영렬</cp:lastModifiedBy>
  <cp:revision>251</cp:revision>
  <dcterms:created xsi:type="dcterms:W3CDTF">2011-07-08T18:01:10Z</dcterms:created>
  <dcterms:modified xsi:type="dcterms:W3CDTF">2023-12-01T05:15:10Z</dcterms:modified>
</cp:coreProperties>
</file>