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Comfortaa"/>
      <p:regular r:id="rId10"/>
      <p:bold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Comfortaa-bold.fntdata"/><Relationship Id="rId10" Type="http://schemas.openxmlformats.org/officeDocument/2006/relationships/font" Target="fonts/Comfortaa-regular.fnt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Kepler’s laws</a:t>
            </a:r>
            <a:endParaRPr/>
          </a:p>
          <a:p>
            <a:pPr indent="-298450" lvl="0" marL="457200" rtl="0" algn="l">
              <a:spcBef>
                <a:spcPts val="0"/>
              </a:spcBef>
              <a:spcAft>
                <a:spcPts val="0"/>
              </a:spcAft>
              <a:buSzPts val="1100"/>
              <a:buChar char="●"/>
            </a:pPr>
            <a:r>
              <a:rPr lang="en"/>
              <a:t>1 = elliptical orbits</a:t>
            </a:r>
            <a:endParaRPr/>
          </a:p>
          <a:p>
            <a:pPr indent="457200" lvl="0" marL="0" rtl="0" algn="l">
              <a:spcBef>
                <a:spcPts val="0"/>
              </a:spcBef>
              <a:spcAft>
                <a:spcPts val="0"/>
              </a:spcAft>
              <a:buNone/>
            </a:pPr>
            <a:r>
              <a:rPr lang="en" sz="1200">
                <a:latin typeface="Times New Roman"/>
                <a:ea typeface="Times New Roman"/>
                <a:cs typeface="Times New Roman"/>
                <a:sym typeface="Times New Roman"/>
              </a:rPr>
              <a:t>At its perihelion, a comet is closest to the sun (or other orbited object). This is also around where the comet would be closest to us, since the relative distance between Earth and the sun is negligible in relation to the distance between us and the comet. They have a much larger proportion of their orbit within an area/range that we can detect and thus collect information more readily and reliably. </a:t>
            </a:r>
            <a:endParaRPr sz="1200">
              <a:latin typeface="Times New Roman"/>
              <a:ea typeface="Times New Roman"/>
              <a:cs typeface="Times New Roman"/>
              <a:sym typeface="Times New Roman"/>
            </a:endParaRPr>
          </a:p>
          <a:p>
            <a:pPr indent="457200" lvl="0" marL="0" rtl="0" algn="l">
              <a:spcBef>
                <a:spcPts val="0"/>
              </a:spcBef>
              <a:spcAft>
                <a:spcPts val="0"/>
              </a:spcAft>
              <a:buNone/>
            </a:pPr>
            <a:r>
              <a:rPr lang="en" sz="1200">
                <a:latin typeface="Times New Roman"/>
                <a:ea typeface="Times New Roman"/>
                <a:cs typeface="Times New Roman"/>
                <a:sym typeface="Times New Roman"/>
              </a:rPr>
              <a:t>Comets with smaller semi-major axes, half of the longest diameter of the orbit, have shorter orbital periods. An object’s orbital period is the time it takes to complete one orbit. For an elliptically orbiting object, Kepler’s third law directly relates these two variables: </a:t>
            </a:r>
            <a:r>
              <a:rPr i="1" lang="en" sz="1200">
                <a:latin typeface="Times New Roman"/>
                <a:ea typeface="Times New Roman"/>
                <a:cs typeface="Times New Roman"/>
                <a:sym typeface="Times New Roman"/>
              </a:rPr>
              <a:t>period</a:t>
            </a:r>
            <a:r>
              <a:rPr baseline="30000" lang="en" sz="1200">
                <a:latin typeface="Times New Roman"/>
                <a:ea typeface="Times New Roman"/>
                <a:cs typeface="Times New Roman"/>
                <a:sym typeface="Times New Roman"/>
              </a:rPr>
              <a:t> 2</a:t>
            </a:r>
            <a:r>
              <a:rPr lang="en" sz="1200">
                <a:latin typeface="Times New Roman"/>
                <a:ea typeface="Times New Roman"/>
                <a:cs typeface="Times New Roman"/>
                <a:sym typeface="Times New Roman"/>
              </a:rPr>
              <a:t> = </a:t>
            </a:r>
            <a:r>
              <a:rPr i="1" lang="en" sz="1200">
                <a:latin typeface="Times New Roman"/>
                <a:ea typeface="Times New Roman"/>
                <a:cs typeface="Times New Roman"/>
                <a:sym typeface="Times New Roman"/>
              </a:rPr>
              <a:t> a</a:t>
            </a:r>
            <a:r>
              <a:rPr baseline="30000" lang="en" sz="1200">
                <a:latin typeface="Times New Roman"/>
                <a:ea typeface="Times New Roman"/>
                <a:cs typeface="Times New Roman"/>
                <a:sym typeface="Times New Roman"/>
              </a:rPr>
              <a:t>2</a:t>
            </a:r>
            <a:r>
              <a:rPr lang="en" sz="1200">
                <a:latin typeface="Times New Roman"/>
                <a:ea typeface="Times New Roman"/>
                <a:cs typeface="Times New Roman"/>
                <a:sym typeface="Times New Roman"/>
              </a:rPr>
              <a:t>. As a consequence of this phenomena, short period comets primarily have more circular orbits. This is expected, since a shorter period tends to mean a shorter path that was traveled; due to conservation of energy and momentum.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77a78734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77a78734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77a78734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77a78734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77a78734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77a78734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311700" y="64025"/>
            <a:ext cx="8520600" cy="7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rgbClr val="000000"/>
                </a:solidFill>
                <a:latin typeface="Comfortaa"/>
                <a:ea typeface="Comfortaa"/>
                <a:cs typeface="Comfortaa"/>
                <a:sym typeface="Comfortaa"/>
              </a:rPr>
              <a:t>BACKGROUND - Elliptical Orbits</a:t>
            </a:r>
            <a:endParaRPr b="1" sz="3500">
              <a:solidFill>
                <a:srgbClr val="000000"/>
              </a:solidFill>
              <a:latin typeface="Comfortaa"/>
              <a:ea typeface="Comfortaa"/>
              <a:cs typeface="Comfortaa"/>
              <a:sym typeface="Comfortaa"/>
            </a:endParaRPr>
          </a:p>
        </p:txBody>
      </p:sp>
      <p:pic>
        <p:nvPicPr>
          <p:cNvPr id="55" name="Google Shape;55;p13"/>
          <p:cNvPicPr preferRelativeResize="0"/>
          <p:nvPr/>
        </p:nvPicPr>
        <p:blipFill>
          <a:blip r:embed="rId3">
            <a:alphaModFix/>
          </a:blip>
          <a:stretch>
            <a:fillRect/>
          </a:stretch>
        </p:blipFill>
        <p:spPr>
          <a:xfrm>
            <a:off x="947050" y="687500"/>
            <a:ext cx="7173875" cy="3587075"/>
          </a:xfrm>
          <a:prstGeom prst="rect">
            <a:avLst/>
          </a:prstGeom>
          <a:noFill/>
          <a:ln>
            <a:noFill/>
          </a:ln>
        </p:spPr>
      </p:pic>
      <p:sp>
        <p:nvSpPr>
          <p:cNvPr id="56" name="Google Shape;56;p13"/>
          <p:cNvSpPr txBox="1"/>
          <p:nvPr/>
        </p:nvSpPr>
        <p:spPr>
          <a:xfrm>
            <a:off x="366325" y="4336025"/>
            <a:ext cx="8466000" cy="6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FF0000"/>
                </a:solidFill>
                <a:highlight>
                  <a:srgbClr val="EAD1DC"/>
                </a:highlight>
                <a:latin typeface="Comfortaa"/>
                <a:ea typeface="Comfortaa"/>
                <a:cs typeface="Comfortaa"/>
                <a:sym typeface="Comfortaa"/>
              </a:rPr>
              <a:t>X</a:t>
            </a:r>
            <a:r>
              <a:rPr lang="en" sz="2200">
                <a:highlight>
                  <a:srgbClr val="EAD1DC"/>
                </a:highlight>
                <a:latin typeface="Comfortaa"/>
                <a:ea typeface="Comfortaa"/>
                <a:cs typeface="Comfortaa"/>
                <a:sym typeface="Comfortaa"/>
              </a:rPr>
              <a:t> </a:t>
            </a:r>
            <a:r>
              <a:rPr b="1" lang="en" sz="2200">
                <a:highlight>
                  <a:srgbClr val="EAD1DC"/>
                </a:highlight>
                <a:latin typeface="Comfortaa"/>
                <a:ea typeface="Comfortaa"/>
                <a:cs typeface="Comfortaa"/>
                <a:sym typeface="Comfortaa"/>
              </a:rPr>
              <a:t>Colors</a:t>
            </a:r>
            <a:r>
              <a:rPr lang="en" sz="2200">
                <a:highlight>
                  <a:srgbClr val="EAD1DC"/>
                </a:highlight>
                <a:latin typeface="Comfortaa"/>
                <a:ea typeface="Comfortaa"/>
                <a:cs typeface="Comfortaa"/>
                <a:sym typeface="Comfortaa"/>
              </a:rPr>
              <a:t>		</a:t>
            </a:r>
            <a:r>
              <a:rPr b="1" lang="en" sz="2200">
                <a:solidFill>
                  <a:srgbClr val="FF0000"/>
                </a:solidFill>
                <a:highlight>
                  <a:srgbClr val="EAD1DC"/>
                </a:highlight>
                <a:latin typeface="Comfortaa"/>
                <a:ea typeface="Comfortaa"/>
                <a:cs typeface="Comfortaa"/>
                <a:sym typeface="Comfortaa"/>
              </a:rPr>
              <a:t>X</a:t>
            </a:r>
            <a:r>
              <a:rPr lang="en" sz="2200">
                <a:highlight>
                  <a:srgbClr val="EAD1DC"/>
                </a:highlight>
                <a:latin typeface="Comfortaa"/>
                <a:ea typeface="Comfortaa"/>
                <a:cs typeface="Comfortaa"/>
                <a:sym typeface="Comfortaa"/>
              </a:rPr>
              <a:t> </a:t>
            </a:r>
            <a:r>
              <a:rPr b="1" lang="en" sz="2200">
                <a:highlight>
                  <a:srgbClr val="EAD1DC"/>
                </a:highlight>
                <a:latin typeface="Comfortaa"/>
                <a:ea typeface="Comfortaa"/>
                <a:cs typeface="Comfortaa"/>
                <a:sym typeface="Comfortaa"/>
              </a:rPr>
              <a:t>Ink</a:t>
            </a:r>
            <a:r>
              <a:rPr lang="en" sz="2200">
                <a:highlight>
                  <a:srgbClr val="EAD1DC"/>
                </a:highlight>
                <a:latin typeface="Comfortaa"/>
                <a:ea typeface="Comfortaa"/>
                <a:cs typeface="Comfortaa"/>
                <a:sym typeface="Comfortaa"/>
              </a:rPr>
              <a:t>	  </a:t>
            </a:r>
            <a:r>
              <a:rPr lang="en" sz="2200">
                <a:highlight>
                  <a:srgbClr val="EAD1DC"/>
                </a:highlight>
                <a:latin typeface="Comfortaa"/>
                <a:ea typeface="Comfortaa"/>
                <a:cs typeface="Comfortaa"/>
                <a:sym typeface="Comfortaa"/>
              </a:rPr>
              <a:t>✔️ </a:t>
            </a:r>
            <a:r>
              <a:rPr b="1" lang="en" sz="2200">
                <a:highlight>
                  <a:srgbClr val="EAD1DC"/>
                </a:highlight>
                <a:latin typeface="Comfortaa"/>
                <a:ea typeface="Comfortaa"/>
                <a:cs typeface="Comfortaa"/>
                <a:sym typeface="Comfortaa"/>
              </a:rPr>
              <a:t>Comparisons</a:t>
            </a:r>
            <a:r>
              <a:rPr lang="en" sz="2200">
                <a:highlight>
                  <a:srgbClr val="EAD1DC"/>
                </a:highlight>
                <a:latin typeface="Comfortaa"/>
                <a:ea typeface="Comfortaa"/>
                <a:cs typeface="Comfortaa"/>
                <a:sym typeface="Comfortaa"/>
              </a:rPr>
              <a:t>		✔️ </a:t>
            </a:r>
            <a:r>
              <a:rPr b="1" lang="en" sz="2200">
                <a:highlight>
                  <a:srgbClr val="EAD1DC"/>
                </a:highlight>
                <a:latin typeface="Comfortaa"/>
                <a:ea typeface="Comfortaa"/>
                <a:cs typeface="Comfortaa"/>
                <a:sym typeface="Comfortaa"/>
              </a:rPr>
              <a:t>Dimensions</a:t>
            </a:r>
            <a:endParaRPr b="1" sz="2200">
              <a:highlight>
                <a:srgbClr val="EAD1DC"/>
              </a:highlight>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64025"/>
            <a:ext cx="8520600" cy="7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rgbClr val="000000"/>
                </a:solidFill>
                <a:latin typeface="Comfortaa"/>
                <a:ea typeface="Comfortaa"/>
                <a:cs typeface="Comfortaa"/>
                <a:sym typeface="Comfortaa"/>
              </a:rPr>
              <a:t>PROCEDURE &amp; DATA EXPLORATION</a:t>
            </a:r>
            <a:endParaRPr b="1" sz="3500">
              <a:solidFill>
                <a:srgbClr val="000000"/>
              </a:solidFill>
              <a:latin typeface="Comfortaa"/>
              <a:ea typeface="Comfortaa"/>
              <a:cs typeface="Comfortaa"/>
              <a:sym typeface="Comfortaa"/>
            </a:endParaRPr>
          </a:p>
        </p:txBody>
      </p:sp>
      <p:pic>
        <p:nvPicPr>
          <p:cNvPr id="62" name="Google Shape;62;p14"/>
          <p:cNvPicPr preferRelativeResize="0"/>
          <p:nvPr/>
        </p:nvPicPr>
        <p:blipFill>
          <a:blip r:embed="rId3">
            <a:alphaModFix/>
          </a:blip>
          <a:stretch>
            <a:fillRect/>
          </a:stretch>
        </p:blipFill>
        <p:spPr>
          <a:xfrm>
            <a:off x="-45450" y="790150"/>
            <a:ext cx="9231000" cy="1834364"/>
          </a:xfrm>
          <a:prstGeom prst="rect">
            <a:avLst/>
          </a:prstGeom>
          <a:noFill/>
          <a:ln>
            <a:noFill/>
          </a:ln>
        </p:spPr>
      </p:pic>
      <p:pic>
        <p:nvPicPr>
          <p:cNvPr id="63" name="Google Shape;63;p14"/>
          <p:cNvPicPr preferRelativeResize="0"/>
          <p:nvPr/>
        </p:nvPicPr>
        <p:blipFill>
          <a:blip r:embed="rId4">
            <a:alphaModFix/>
          </a:blip>
          <a:stretch>
            <a:fillRect/>
          </a:stretch>
        </p:blipFill>
        <p:spPr>
          <a:xfrm>
            <a:off x="41550" y="3143875"/>
            <a:ext cx="9143999" cy="1890344"/>
          </a:xfrm>
          <a:prstGeom prst="rect">
            <a:avLst/>
          </a:prstGeom>
          <a:noFill/>
          <a:ln>
            <a:noFill/>
          </a:ln>
        </p:spPr>
      </p:pic>
      <p:sp>
        <p:nvSpPr>
          <p:cNvPr id="64" name="Google Shape;64;p14"/>
          <p:cNvSpPr txBox="1"/>
          <p:nvPr/>
        </p:nvSpPr>
        <p:spPr>
          <a:xfrm>
            <a:off x="259350" y="2571750"/>
            <a:ext cx="8466000" cy="6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FF0000"/>
                </a:solidFill>
                <a:highlight>
                  <a:srgbClr val="EAD1DC"/>
                </a:highlight>
                <a:latin typeface="Comfortaa"/>
                <a:ea typeface="Comfortaa"/>
                <a:cs typeface="Comfortaa"/>
                <a:sym typeface="Comfortaa"/>
              </a:rPr>
              <a:t>X</a:t>
            </a:r>
            <a:r>
              <a:rPr lang="en" sz="2200">
                <a:highlight>
                  <a:srgbClr val="EAD1DC"/>
                </a:highlight>
                <a:latin typeface="Comfortaa"/>
                <a:ea typeface="Comfortaa"/>
                <a:cs typeface="Comfortaa"/>
                <a:sym typeface="Comfortaa"/>
              </a:rPr>
              <a:t> </a:t>
            </a:r>
            <a:r>
              <a:rPr b="1" lang="en" sz="2200">
                <a:highlight>
                  <a:srgbClr val="EAD1DC"/>
                </a:highlight>
                <a:latin typeface="Comfortaa"/>
                <a:ea typeface="Comfortaa"/>
                <a:cs typeface="Comfortaa"/>
                <a:sym typeface="Comfortaa"/>
              </a:rPr>
              <a:t>Clarity</a:t>
            </a:r>
            <a:r>
              <a:rPr lang="en" sz="2200">
                <a:highlight>
                  <a:srgbClr val="EAD1DC"/>
                </a:highlight>
                <a:latin typeface="Comfortaa"/>
                <a:ea typeface="Comfortaa"/>
                <a:cs typeface="Comfortaa"/>
                <a:sym typeface="Comfortaa"/>
              </a:rPr>
              <a:t>	 	 ✔️ </a:t>
            </a:r>
            <a:r>
              <a:rPr b="1" lang="en" sz="2200">
                <a:highlight>
                  <a:srgbClr val="EAD1DC"/>
                </a:highlight>
                <a:latin typeface="Comfortaa"/>
                <a:ea typeface="Comfortaa"/>
                <a:cs typeface="Comfortaa"/>
                <a:sym typeface="Comfortaa"/>
              </a:rPr>
              <a:t>Comparisons</a:t>
            </a:r>
            <a:r>
              <a:rPr lang="en" sz="2200">
                <a:highlight>
                  <a:srgbClr val="EAD1DC"/>
                </a:highlight>
                <a:latin typeface="Comfortaa"/>
                <a:ea typeface="Comfortaa"/>
                <a:cs typeface="Comfortaa"/>
                <a:sym typeface="Comfortaa"/>
              </a:rPr>
              <a:t>		✔️ </a:t>
            </a:r>
            <a:r>
              <a:rPr b="1" lang="en" sz="2200">
                <a:highlight>
                  <a:srgbClr val="EAD1DC"/>
                </a:highlight>
                <a:latin typeface="Comfortaa"/>
                <a:ea typeface="Comfortaa"/>
                <a:cs typeface="Comfortaa"/>
                <a:sym typeface="Comfortaa"/>
              </a:rPr>
              <a:t>Representation</a:t>
            </a:r>
            <a:endParaRPr b="1" sz="2200">
              <a:highlight>
                <a:srgbClr val="EAD1DC"/>
              </a:highlight>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68" name="Shape 68"/>
        <p:cNvGrpSpPr/>
        <p:nvPr/>
      </p:nvGrpSpPr>
      <p:grpSpPr>
        <a:xfrm>
          <a:off x="0" y="0"/>
          <a:ext cx="0" cy="0"/>
          <a:chOff x="0" y="0"/>
          <a:chExt cx="0" cy="0"/>
        </a:xfrm>
      </p:grpSpPr>
      <p:sp>
        <p:nvSpPr>
          <p:cNvPr id="69" name="Google Shape;69;p15"/>
          <p:cNvSpPr txBox="1"/>
          <p:nvPr>
            <p:ph type="title"/>
          </p:nvPr>
        </p:nvSpPr>
        <p:spPr>
          <a:xfrm>
            <a:off x="311700" y="64025"/>
            <a:ext cx="8520600" cy="7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000000"/>
                </a:solidFill>
                <a:latin typeface="Comfortaa"/>
                <a:ea typeface="Comfortaa"/>
                <a:cs typeface="Comfortaa"/>
                <a:sym typeface="Comfortaa"/>
              </a:rPr>
              <a:t>DISCUSSION &amp; ANALYSIS</a:t>
            </a:r>
            <a:endParaRPr b="1" sz="4000">
              <a:solidFill>
                <a:srgbClr val="000000"/>
              </a:solidFill>
              <a:latin typeface="Comfortaa"/>
              <a:ea typeface="Comfortaa"/>
              <a:cs typeface="Comfortaa"/>
              <a:sym typeface="Comfortaa"/>
            </a:endParaRPr>
          </a:p>
        </p:txBody>
      </p:sp>
      <p:sp>
        <p:nvSpPr>
          <p:cNvPr id="70" name="Google Shape;70;p15"/>
          <p:cNvSpPr txBox="1"/>
          <p:nvPr/>
        </p:nvSpPr>
        <p:spPr>
          <a:xfrm>
            <a:off x="73750" y="849725"/>
            <a:ext cx="4252500" cy="62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u="sng"/>
              <a:t>Eccentricity vs Semi-Major Axis </a:t>
            </a:r>
            <a:endParaRPr b="1" sz="2000" u="sng"/>
          </a:p>
          <a:p>
            <a:pPr indent="0" lvl="0" marL="0" rtl="0" algn="ctr">
              <a:spcBef>
                <a:spcPts val="0"/>
              </a:spcBef>
              <a:spcAft>
                <a:spcPts val="0"/>
              </a:spcAft>
              <a:buNone/>
            </a:pPr>
            <a:r>
              <a:rPr b="1" lang="en" sz="2000" u="sng"/>
              <a:t>realizations</a:t>
            </a:r>
            <a:endParaRPr b="1" sz="2000" u="sng"/>
          </a:p>
        </p:txBody>
      </p:sp>
      <p:pic>
        <p:nvPicPr>
          <p:cNvPr id="71" name="Google Shape;71;p15"/>
          <p:cNvPicPr preferRelativeResize="0"/>
          <p:nvPr/>
        </p:nvPicPr>
        <p:blipFill rotWithShape="1">
          <a:blip r:embed="rId3">
            <a:alphaModFix/>
          </a:blip>
          <a:srcRect b="0" l="0" r="47821" t="0"/>
          <a:stretch/>
        </p:blipFill>
        <p:spPr>
          <a:xfrm>
            <a:off x="208950" y="1613550"/>
            <a:ext cx="4117249" cy="3204975"/>
          </a:xfrm>
          <a:prstGeom prst="rect">
            <a:avLst/>
          </a:prstGeom>
          <a:noFill/>
          <a:ln>
            <a:noFill/>
          </a:ln>
        </p:spPr>
      </p:pic>
      <p:pic>
        <p:nvPicPr>
          <p:cNvPr id="72" name="Google Shape;72;p15"/>
          <p:cNvPicPr preferRelativeResize="0"/>
          <p:nvPr/>
        </p:nvPicPr>
        <p:blipFill rotWithShape="1">
          <a:blip r:embed="rId4">
            <a:alphaModFix/>
          </a:blip>
          <a:srcRect b="0" l="0" r="51124" t="0"/>
          <a:stretch/>
        </p:blipFill>
        <p:spPr>
          <a:xfrm>
            <a:off x="4300473" y="773525"/>
            <a:ext cx="4831574" cy="2788200"/>
          </a:xfrm>
          <a:prstGeom prst="rect">
            <a:avLst/>
          </a:prstGeom>
          <a:noFill/>
          <a:ln>
            <a:noFill/>
          </a:ln>
        </p:spPr>
      </p:pic>
      <p:sp>
        <p:nvSpPr>
          <p:cNvPr id="73" name="Google Shape;73;p15"/>
          <p:cNvSpPr txBox="1"/>
          <p:nvPr/>
        </p:nvSpPr>
        <p:spPr>
          <a:xfrm>
            <a:off x="4712525" y="3823125"/>
            <a:ext cx="4314000" cy="9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0000"/>
                </a:solidFill>
                <a:highlight>
                  <a:srgbClr val="EAD1DC"/>
                </a:highlight>
                <a:latin typeface="Comfortaa"/>
                <a:ea typeface="Comfortaa"/>
                <a:cs typeface="Comfortaa"/>
                <a:sym typeface="Comfortaa"/>
              </a:rPr>
              <a:t>X</a:t>
            </a:r>
            <a:r>
              <a:rPr lang="en" sz="2000">
                <a:highlight>
                  <a:srgbClr val="EAD1DC"/>
                </a:highlight>
                <a:latin typeface="Comfortaa"/>
                <a:ea typeface="Comfortaa"/>
                <a:cs typeface="Comfortaa"/>
                <a:sym typeface="Comfortaa"/>
              </a:rPr>
              <a:t> Ink			✔️ Trends</a:t>
            </a:r>
            <a:endParaRPr sz="2000">
              <a:highlight>
                <a:srgbClr val="EAD1DC"/>
              </a:highlight>
              <a:latin typeface="Comfortaa"/>
              <a:ea typeface="Comfortaa"/>
              <a:cs typeface="Comfortaa"/>
              <a:sym typeface="Comfortaa"/>
            </a:endParaRPr>
          </a:p>
          <a:p>
            <a:pPr indent="0" lvl="0" marL="0" rtl="0" algn="l">
              <a:spcBef>
                <a:spcPts val="0"/>
              </a:spcBef>
              <a:spcAft>
                <a:spcPts val="0"/>
              </a:spcAft>
              <a:buNone/>
            </a:pPr>
            <a:r>
              <a:rPr b="1" lang="en" sz="2000">
                <a:solidFill>
                  <a:srgbClr val="FF0000"/>
                </a:solidFill>
                <a:highlight>
                  <a:srgbClr val="EAD1DC"/>
                </a:highlight>
                <a:latin typeface="Comfortaa"/>
                <a:ea typeface="Comfortaa"/>
                <a:cs typeface="Comfortaa"/>
                <a:sym typeface="Comfortaa"/>
              </a:rPr>
              <a:t>X</a:t>
            </a:r>
            <a:r>
              <a:rPr lang="en" sz="2000">
                <a:highlight>
                  <a:srgbClr val="EAD1DC"/>
                </a:highlight>
                <a:latin typeface="Comfortaa"/>
                <a:ea typeface="Comfortaa"/>
                <a:cs typeface="Comfortaa"/>
                <a:sym typeface="Comfortaa"/>
              </a:rPr>
              <a:t> Labels		✔️ Data set</a:t>
            </a:r>
            <a:endParaRPr sz="2000">
              <a:highlight>
                <a:srgbClr val="EAD1DC"/>
              </a:highlight>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77" name="Shape 77"/>
        <p:cNvGrpSpPr/>
        <p:nvPr/>
      </p:nvGrpSpPr>
      <p:grpSpPr>
        <a:xfrm>
          <a:off x="0" y="0"/>
          <a:ext cx="0" cy="0"/>
          <a:chOff x="0" y="0"/>
          <a:chExt cx="0" cy="0"/>
        </a:xfrm>
      </p:grpSpPr>
      <p:sp>
        <p:nvSpPr>
          <p:cNvPr id="78" name="Google Shape;78;p16"/>
          <p:cNvSpPr txBox="1"/>
          <p:nvPr>
            <p:ph type="title"/>
          </p:nvPr>
        </p:nvSpPr>
        <p:spPr>
          <a:xfrm>
            <a:off x="311700" y="64025"/>
            <a:ext cx="3830100" cy="7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000000"/>
                </a:solidFill>
                <a:latin typeface="Comfortaa"/>
                <a:ea typeface="Comfortaa"/>
                <a:cs typeface="Comfortaa"/>
                <a:sym typeface="Comfortaa"/>
              </a:rPr>
              <a:t>CONT’D</a:t>
            </a:r>
            <a:endParaRPr b="1" sz="4000">
              <a:solidFill>
                <a:srgbClr val="000000"/>
              </a:solidFill>
              <a:latin typeface="Comfortaa"/>
              <a:ea typeface="Comfortaa"/>
              <a:cs typeface="Comfortaa"/>
              <a:sym typeface="Comfortaa"/>
            </a:endParaRPr>
          </a:p>
        </p:txBody>
      </p:sp>
      <p:pic>
        <p:nvPicPr>
          <p:cNvPr id="79" name="Google Shape;79;p16"/>
          <p:cNvPicPr preferRelativeResize="0"/>
          <p:nvPr/>
        </p:nvPicPr>
        <p:blipFill>
          <a:blip r:embed="rId3">
            <a:alphaModFix/>
          </a:blip>
          <a:stretch>
            <a:fillRect/>
          </a:stretch>
        </p:blipFill>
        <p:spPr>
          <a:xfrm>
            <a:off x="61450" y="770185"/>
            <a:ext cx="9143999" cy="2689390"/>
          </a:xfrm>
          <a:prstGeom prst="rect">
            <a:avLst/>
          </a:prstGeom>
          <a:noFill/>
          <a:ln>
            <a:noFill/>
          </a:ln>
        </p:spPr>
      </p:pic>
      <p:sp>
        <p:nvSpPr>
          <p:cNvPr id="80" name="Google Shape;80;p16"/>
          <p:cNvSpPr txBox="1"/>
          <p:nvPr/>
        </p:nvSpPr>
        <p:spPr>
          <a:xfrm>
            <a:off x="446900" y="3624775"/>
            <a:ext cx="7689300" cy="13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FF"/>
                </a:solidFill>
                <a:latin typeface="Comfortaa"/>
                <a:ea typeface="Comfortaa"/>
                <a:cs typeface="Comfortaa"/>
                <a:sym typeface="Comfortaa"/>
              </a:rPr>
              <a:t>Mood’s Median Test for difference in ECCENTRICITY medians</a:t>
            </a:r>
            <a:endParaRPr b="1" sz="1800">
              <a:solidFill>
                <a:srgbClr val="0000FF"/>
              </a:solidFill>
              <a:latin typeface="Comfortaa"/>
              <a:ea typeface="Comfortaa"/>
              <a:cs typeface="Comfortaa"/>
              <a:sym typeface="Comfortaa"/>
            </a:endParaRPr>
          </a:p>
          <a:p>
            <a:pPr indent="0" lvl="0" marL="0" rtl="0" algn="l">
              <a:spcBef>
                <a:spcPts val="0"/>
              </a:spcBef>
              <a:spcAft>
                <a:spcPts val="0"/>
              </a:spcAft>
              <a:buNone/>
            </a:pPr>
            <a:r>
              <a:rPr lang="en" sz="1800">
                <a:solidFill>
                  <a:srgbClr val="0000FF"/>
                </a:solidFill>
                <a:latin typeface="Comfortaa"/>
                <a:ea typeface="Comfortaa"/>
                <a:cs typeface="Comfortaa"/>
                <a:sym typeface="Comfortaa"/>
              </a:rPr>
              <a:t>	</a:t>
            </a:r>
            <a:r>
              <a:rPr lang="en" sz="1800">
                <a:latin typeface="Comfortaa"/>
                <a:ea typeface="Comfortaa"/>
                <a:cs typeface="Comfortaa"/>
                <a:sym typeface="Comfortaa"/>
              </a:rPr>
              <a:t>test statistic =    1.3136		p-value =    0.2517</a:t>
            </a:r>
            <a:endParaRPr sz="1800">
              <a:latin typeface="Comfortaa"/>
              <a:ea typeface="Comfortaa"/>
              <a:cs typeface="Comfortaa"/>
              <a:sym typeface="Comfortaa"/>
            </a:endParaRPr>
          </a:p>
          <a:p>
            <a:pPr indent="0" lvl="0" marL="0" rtl="0" algn="l">
              <a:spcBef>
                <a:spcPts val="0"/>
              </a:spcBef>
              <a:spcAft>
                <a:spcPts val="0"/>
              </a:spcAft>
              <a:buNone/>
            </a:pPr>
            <a:r>
              <a:rPr b="1" lang="en" sz="1800">
                <a:solidFill>
                  <a:srgbClr val="0000FF"/>
                </a:solidFill>
                <a:latin typeface="Comfortaa"/>
                <a:ea typeface="Comfortaa"/>
                <a:cs typeface="Comfortaa"/>
                <a:sym typeface="Comfortaa"/>
              </a:rPr>
              <a:t>Mood’s Median Test for difference in INCLINATION medians</a:t>
            </a:r>
            <a:endParaRPr b="1" sz="1800">
              <a:solidFill>
                <a:srgbClr val="0000FF"/>
              </a:solidFill>
              <a:latin typeface="Comfortaa"/>
              <a:ea typeface="Comfortaa"/>
              <a:cs typeface="Comfortaa"/>
              <a:sym typeface="Comfortaa"/>
            </a:endParaRPr>
          </a:p>
          <a:p>
            <a:pPr indent="0" lvl="0" marL="0" rtl="0" algn="l">
              <a:spcBef>
                <a:spcPts val="0"/>
              </a:spcBef>
              <a:spcAft>
                <a:spcPts val="0"/>
              </a:spcAft>
              <a:buNone/>
            </a:pPr>
            <a:r>
              <a:rPr lang="en" sz="1800">
                <a:solidFill>
                  <a:srgbClr val="0000FF"/>
                </a:solidFill>
                <a:latin typeface="Comfortaa"/>
                <a:ea typeface="Comfortaa"/>
                <a:cs typeface="Comfortaa"/>
                <a:sym typeface="Comfortaa"/>
              </a:rPr>
              <a:t>	</a:t>
            </a:r>
            <a:r>
              <a:rPr lang="en" sz="1800">
                <a:latin typeface="Comfortaa"/>
                <a:ea typeface="Comfortaa"/>
                <a:cs typeface="Comfortaa"/>
                <a:sym typeface="Comfortaa"/>
              </a:rPr>
              <a:t>test statistic =    0.3284		p-value =    0.5666</a:t>
            </a:r>
            <a:endParaRPr sz="1800">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