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90" r:id="rId3"/>
    <p:sldId id="291" r:id="rId4"/>
    <p:sldId id="259" r:id="rId5"/>
    <p:sldId id="299" r:id="rId6"/>
    <p:sldId id="297" r:id="rId7"/>
    <p:sldId id="298" r:id="rId8"/>
    <p:sldId id="265" r:id="rId9"/>
    <p:sldId id="294" r:id="rId10"/>
    <p:sldId id="295" r:id="rId11"/>
    <p:sldId id="277" r:id="rId12"/>
    <p:sldId id="303" r:id="rId13"/>
    <p:sldId id="300" r:id="rId14"/>
    <p:sldId id="301" r:id="rId15"/>
    <p:sldId id="302" r:id="rId16"/>
    <p:sldId id="271" r:id="rId17"/>
    <p:sldId id="272" r:id="rId18"/>
    <p:sldId id="292" r:id="rId19"/>
    <p:sldId id="293" r:id="rId20"/>
    <p:sldId id="289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介绍" id="{53BC38E1-6749-4BD3-B88C-554AB78BFB74}">
          <p14:sldIdLst>
            <p14:sldId id="257"/>
            <p14:sldId id="290"/>
            <p14:sldId id="291"/>
          </p14:sldIdLst>
        </p14:section>
        <p14:section name="项目概述" id="{7190B7C2-A79A-4FDC-BAF1-4FF057F9CB43}">
          <p14:sldIdLst>
            <p14:sldId id="259"/>
            <p14:sldId id="299"/>
            <p14:sldId id="297"/>
            <p14:sldId id="298"/>
          </p14:sldIdLst>
        </p14:section>
        <p14:section name="技术框架" id="{A00578C5-3731-4D43-92BA-3C1A5CF24BBE}">
          <p14:sldIdLst>
            <p14:sldId id="265"/>
            <p14:sldId id="294"/>
            <p14:sldId id="295"/>
          </p14:sldIdLst>
        </p14:section>
        <p14:section name="系统设计" id="{2A62FF43-CC97-4CAF-8164-75CC052DDC94}">
          <p14:sldIdLst>
            <p14:sldId id="277"/>
          </p14:sldIdLst>
        </p14:section>
        <p14:section name="消费者模块" id="{0ED05EDE-6F82-465B-8687-64417A6B5957}">
          <p14:sldIdLst>
            <p14:sldId id="303"/>
          </p14:sldIdLst>
        </p14:section>
        <p14:section name="管理员模块" id="{27FCA768-2BE3-4FE0-940F-25470B0EC6B3}">
          <p14:sldIdLst>
            <p14:sldId id="300"/>
          </p14:sldIdLst>
        </p14:section>
        <p14:section name="骑手模块" id="{0DB260DD-C356-4BAD-AB9B-C25C8925B9CE}">
          <p14:sldIdLst>
            <p14:sldId id="301"/>
          </p14:sldIdLst>
        </p14:section>
        <p14:section name="商家模块" id="{43A105AF-8618-4078-9BFA-8A5FA68D0149}">
          <p14:sldIdLst>
            <p14:sldId id="302"/>
          </p14:sldIdLst>
        </p14:section>
        <p14:section name="团队协作" id="{F4427B86-1B0B-4F7F-B48B-D26D71A78A0B}">
          <p14:sldIdLst>
            <p14:sldId id="271"/>
            <p14:sldId id="272"/>
            <p14:sldId id="292"/>
            <p14:sldId id="293"/>
          </p14:sldIdLst>
        </p14:section>
        <p14:section name="结尾总结" id="{82F18B78-8AF1-49CE-8C90-4D04F24A10D1}">
          <p14:sldIdLst>
            <p14:sldId id="289"/>
          </p14:sldIdLst>
        </p14:section>
        <p14:section name="PPT模板集" id="{CD849CE9-EAEA-4073-9A0F-AD540D9B86D3}">
          <p14:sldIdLst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86483" autoAdjust="0"/>
  </p:normalViewPr>
  <p:slideViewPr>
    <p:cSldViewPr snapToGrid="0" showGuides="1">
      <p:cViewPr varScale="1">
        <p:scale>
          <a:sx n="97" d="100"/>
          <a:sy n="97" d="100"/>
        </p:scale>
        <p:origin x="72" y="1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6227B89-DBD3-CADC-60CE-80EAD272BA73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8DE052-8BB6-CFC8-87AD-CFD4E1254E6E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C76774-2B40-F07D-5B39-ABACFBA7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60CA47A-4581-356D-032E-2BF1DFF4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38C7E6-CAD0-B011-9971-AEF7300B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60400" y="1089024"/>
            <a:ext cx="5302250" cy="264477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46125" y="4229701"/>
            <a:ext cx="4140200" cy="69260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rtlCol="0" anchor="ctr" anchorCtr="1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56705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58571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66052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2025/9/6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9" name="Group 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Freeform: Shape 11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32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787DC-B8DC-470C-DF35-1B00DAA4C48F}"/>
              </a:ext>
            </a:extLst>
          </p:cNvPr>
          <p:cNvGrpSpPr/>
          <p:nvPr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A95A1BC-0E09-13E4-05F5-E5D2B85B6150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F663B27-588B-82E1-26DE-1701D01E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5DBDF5-5E7B-A765-12E6-D314E4210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5BE9E7-7BFA-DAEC-DE77-9205491EE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26761" y="2056360"/>
            <a:ext cx="5292139" cy="148437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226761" y="3552585"/>
            <a:ext cx="5292139" cy="15691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2025/9/6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76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b="-92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2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2025/9/6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33C8C-6F2D-D497-A312-F7FDEE04337C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3A139F3-5C32-7D4E-0993-6BA7F436A47B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CD0858-8FA0-7F19-67D6-1AC10A82E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FC8893-261F-FC21-52A0-46B13A994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0DAD71-45B5-5955-FE72-EB6142A8F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089024"/>
            <a:ext cx="5330454" cy="332075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29752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79092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137E-AB03-F064-1D79-292F4778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2100-4D8A-0E24-37EE-6F8435C4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124E1-C9FD-2EF1-AFF6-CE57CF5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EAF-2D29-4DD4-A94E-B90790B103D9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01493-2159-F4BB-9EED-73A9AB1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DF1B-65F7-EEA0-23D4-4E76A48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FAE6-0ED2-4571-825D-C4F95282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2025/9/6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2633" y="1150189"/>
            <a:ext cx="6516777" cy="1151625"/>
          </a:xfrm>
        </p:spPr>
        <p:txBody>
          <a:bodyPr wrap="square">
            <a:normAutofit fontScale="90000"/>
          </a:bodyPr>
          <a:lstStyle/>
          <a:p>
            <a:r>
              <a:rPr lang="zh-CN" altLang="en-US" sz="6400" b="1" dirty="0">
                <a:solidFill>
                  <a:schemeClr val="accent1">
                    <a:lumMod val="75000"/>
                  </a:schemeClr>
                </a:solidFill>
              </a:rPr>
              <a:t>综合外卖管理系统</a:t>
            </a: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1183736" y="2498501"/>
            <a:ext cx="4140200" cy="69260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纵享每一餐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83736" y="3387792"/>
            <a:ext cx="2312837" cy="2478170"/>
          </a:xfrm>
        </p:spPr>
        <p:txBody>
          <a:bodyPr wrap="square">
            <a:noAutofit/>
          </a:bodyPr>
          <a:lstStyle/>
          <a:p>
            <a:pPr lvl="0"/>
            <a:r>
              <a:rPr lang="zh-CN" altLang="en-US" sz="2000" b="1" dirty="0">
                <a:latin typeface="+mn-ea"/>
              </a:rPr>
              <a:t>小组成员</a:t>
            </a:r>
            <a:r>
              <a:rPr lang="en-US" altLang="zh-CN" sz="2000" b="1" dirty="0">
                <a:latin typeface="+mn-ea"/>
              </a:rPr>
              <a:t>:</a:t>
            </a:r>
          </a:p>
          <a:p>
            <a:r>
              <a:rPr lang="zh-CN" altLang="zh-CN" sz="2000" dirty="0">
                <a:latin typeface="+mn-ea"/>
              </a:rPr>
              <a:t>王雷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黄景胤</a:t>
            </a:r>
          </a:p>
          <a:p>
            <a:r>
              <a:rPr lang="zh-CN" altLang="zh-CN" sz="2000" dirty="0">
                <a:latin typeface="+mn-ea"/>
              </a:rPr>
              <a:t>林琪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陈柏熙</a:t>
            </a:r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zh-CN" altLang="zh-CN" sz="2000" dirty="0">
                <a:latin typeface="+mn-ea"/>
              </a:rPr>
              <a:t>周达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李星烁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达思睿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胡宝怡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金子涵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肖相宇</a:t>
            </a:r>
          </a:p>
          <a:p>
            <a:pPr lvl="0"/>
            <a:endParaRPr lang="en-US" altLang="zh-CN" sz="2000" dirty="0">
              <a:latin typeface="+mn-ea"/>
            </a:endParaRPr>
          </a:p>
          <a:p>
            <a:pPr lvl="0"/>
            <a:endParaRPr lang="en-US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4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4789-D265-D0B6-CE9C-B7DA86F66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EAEB2B-3BA8-3621-BD38-826F4278D4CD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23167-452C-3BED-BD2C-A45EEF2D2639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技术框架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6096D2-232C-5A3F-898B-E45576CA2373}"/>
              </a:ext>
            </a:extLst>
          </p:cNvPr>
          <p:cNvSpPr/>
          <p:nvPr/>
        </p:nvSpPr>
        <p:spPr>
          <a:xfrm>
            <a:off x="0" y="1980168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FC7106-CF74-8C3C-1D58-A76DE8AB7022}"/>
              </a:ext>
            </a:extLst>
          </p:cNvPr>
          <p:cNvSpPr txBox="1"/>
          <p:nvPr/>
        </p:nvSpPr>
        <p:spPr>
          <a:xfrm>
            <a:off x="129940" y="1449765"/>
            <a:ext cx="3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技术概览图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55915-E631-A87B-E0EC-6686DCA7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95" y="1190206"/>
            <a:ext cx="9444327" cy="5353469"/>
          </a:xfrm>
          <a:prstGeom prst="rect">
            <a:avLst/>
          </a:prstGeom>
          <a:ln w="38100"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18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E90D46CE-49F5-24E5-C1EE-BD953362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系统设计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System Design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399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C4B78-10FE-03C2-7BAC-07C6E5A9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3DE1D8-B905-4140-6585-8D0072F1DAAD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45616A-CBD3-8922-26DF-08893516E5F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F01194-93A3-BEC6-0AC9-2973C5F080D8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消费者模块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92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898D-5D42-F677-F3DF-5BB1828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6CAD544-2BAA-F551-A6FA-9B71674CC199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48AA3C-C085-895A-FDB0-82C622707C41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35FB7F-E2F3-13F3-430E-9102D07F6F3A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管理者模块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310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CEA3-A730-AC55-586F-2FD73B51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E0FAB33-AB46-A006-791F-32C64F3D7968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679AC4-A561-A7A0-2F0E-08998D32136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77B773-E43A-8AEC-F704-6CB5509234BE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骑手模块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25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EA55-4A15-0EBC-BE25-ADEC2E080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15AE270-E504-6128-ADA6-4086548FB288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6FCC7A-FBFF-5599-8922-45E761CA3BB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D5AC4A-11FC-8724-676F-EC79AFDA2A5C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商家模块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280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团队协作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Team Cooperation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31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2C3300B-4E4F-9F93-048A-23ECD8C49AF5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D434A-63C6-0232-1C3A-B74EB5C9CD1C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3F88C1-F19A-F00D-11F2-B886F3DB4D26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59B86F-4A7C-87D0-D928-9DC292C8AAF5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5478D9-734E-DF60-EDF1-6CDE1A7999C2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项目管理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使用飞书进行不同组任务的发布和管理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0B16005-1B1E-55C0-E35A-04F874B9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353" y="1402459"/>
            <a:ext cx="8270647" cy="462458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B3FB6DF-70E3-9968-0835-53C24518E872}"/>
              </a:ext>
            </a:extLst>
          </p:cNvPr>
          <p:cNvSpPr txBox="1"/>
          <p:nvPr/>
        </p:nvSpPr>
        <p:spPr>
          <a:xfrm>
            <a:off x="287829" y="3714750"/>
            <a:ext cx="377666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项目进度一目了然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对进展和时间预期明确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7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B224-E2C6-3413-14C0-D8DE7924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7FEE3BC-8A5E-A20B-1906-A341D64A0CF9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CEEED-4356-A10D-7116-9EC7C677D0A2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A32909-0208-3E95-FF0C-317A28CBE1EB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F0D34C-73EF-8F87-5CC3-7917BDB2527F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84661C-3791-A0D1-3CC2-40905F215AAA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版本管理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Git + GitHub</a:t>
            </a:r>
            <a:r>
              <a:rPr lang="zh-CN" altLang="en-US" sz="2400" dirty="0">
                <a:latin typeface="+mn-ea"/>
              </a:rPr>
              <a:t>进行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代码共享以及版本控制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865A21-7DC5-0D75-C260-81D6DC77E3A0}"/>
              </a:ext>
            </a:extLst>
          </p:cNvPr>
          <p:cNvSpPr txBox="1"/>
          <p:nvPr/>
        </p:nvSpPr>
        <p:spPr>
          <a:xfrm>
            <a:off x="287829" y="3714750"/>
            <a:ext cx="377666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版本控制清晰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更能进行独立功能的开发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167ACF-9472-0E27-AF10-6D9944B5D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322" y="865861"/>
            <a:ext cx="786166" cy="786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33062C-C646-7E61-C827-74B28BC82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8" r="90106" b="-1"/>
          <a:stretch/>
        </p:blipFill>
        <p:spPr>
          <a:xfrm rot="16200000">
            <a:off x="7523636" y="-1256043"/>
            <a:ext cx="1017112" cy="7142825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396D4-6E22-29BB-F2CC-D18EA6738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00" y="3207493"/>
            <a:ext cx="7197183" cy="338363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42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51EC-EA2D-42F0-3ABC-350247A31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AAB0D5F-2ABA-7F6B-38CA-98EA3B0CFC15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F9A592-EDA7-CEF3-2AF1-174FB1054C4A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88B31A-A5C5-5EC2-CBFB-76074840EA80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523A32-3F80-0564-9A86-A0592EE13C14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BB5BA6-60D9-EA6F-7F02-1DDA7961923F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进度对齐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不定期进行会议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同步不同组之间进度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120577-81B8-B9E1-B349-161F112B1AA1}"/>
              </a:ext>
            </a:extLst>
          </p:cNvPr>
          <p:cNvSpPr txBox="1"/>
          <p:nvPr/>
        </p:nvSpPr>
        <p:spPr>
          <a:xfrm>
            <a:off x="101366" y="4870820"/>
            <a:ext cx="52700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增强不同模块之间的联系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减少开发过程中可能出现的功能冲突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098867-2FBA-8A8F-E332-709D7A5E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87" y="1855701"/>
            <a:ext cx="8480613" cy="342422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99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621882B5-F377-EB57-2C9D-7864CCFE4EB7}"/>
              </a:ext>
            </a:extLst>
          </p:cNvPr>
          <p:cNvSpPr txBox="1"/>
          <p:nvPr/>
        </p:nvSpPr>
        <p:spPr>
          <a:xfrm>
            <a:off x="4947490" y="2337104"/>
            <a:ext cx="760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4C40AB-B9BA-59C7-536D-3EEF5DC1C57C}"/>
              </a:ext>
            </a:extLst>
          </p:cNvPr>
          <p:cNvSpPr txBox="1"/>
          <p:nvPr/>
        </p:nvSpPr>
        <p:spPr>
          <a:xfrm>
            <a:off x="4325258" y="3403194"/>
            <a:ext cx="480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The Comprehensive Overview and Detailed</a:t>
            </a: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Information Presented in the Research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9A9EEE5-DE30-772C-5524-44DA71A21A3D}"/>
              </a:ext>
            </a:extLst>
          </p:cNvPr>
          <p:cNvGrpSpPr/>
          <p:nvPr/>
        </p:nvGrpSpPr>
        <p:grpSpPr>
          <a:xfrm>
            <a:off x="-3210057" y="-25806"/>
            <a:ext cx="3920357" cy="6858000"/>
            <a:chOff x="8283182" y="1083"/>
            <a:chExt cx="3920357" cy="6858000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5E2B7F3-653E-8EB4-F880-ECBECD93351B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AAE7E5E-84CF-4D93-58FB-458A88D101A1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2B951F6-8DCC-3FFD-471E-C78126F2B6F1}"/>
                </a:ext>
              </a:extLst>
            </p:cNvPr>
            <p:cNvSpPr txBox="1"/>
            <p:nvPr/>
          </p:nvSpPr>
          <p:spPr>
            <a:xfrm>
              <a:off x="9442727" y="2709018"/>
              <a:ext cx="2760812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Team Cooperation</a:t>
              </a:r>
              <a:endParaRPr lang="zh-CN" altLang="en-US" sz="2000" b="1" i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91F9ACFE-98A3-C21C-D0C6-8FCCBBE992CA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819768-6D86-EF56-CFD8-30FAB7CFB1A8}"/>
              </a:ext>
            </a:extLst>
          </p:cNvPr>
          <p:cNvGrpSpPr/>
          <p:nvPr/>
        </p:nvGrpSpPr>
        <p:grpSpPr>
          <a:xfrm>
            <a:off x="-2977940" y="-7049"/>
            <a:ext cx="3576736" cy="6858000"/>
            <a:chOff x="5844426" y="-1083"/>
            <a:chExt cx="3576736" cy="685800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03A79F3-8B3E-536E-022D-5D47588B129B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EFE98AA-2100-C701-8487-91E23AC837E4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D9118C02-69D8-8C45-0696-CBCAF5B38B06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AC418CE-3F87-BB77-F784-E35E92A6D2BB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92AE2F5-E4B7-A376-60A5-41CC494FB2BF}"/>
                  </a:ext>
                </a:extLst>
              </p:cNvPr>
              <p:cNvSpPr txBox="1"/>
              <p:nvPr/>
            </p:nvSpPr>
            <p:spPr>
              <a:xfrm>
                <a:off x="6572893" y="2709018"/>
                <a:ext cx="2943723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System Design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4B6063CD-0491-2E9F-CAB5-8F96849ECC69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9C97939-C9B9-8373-D00A-F967554EAF1C}"/>
              </a:ext>
            </a:extLst>
          </p:cNvPr>
          <p:cNvGrpSpPr/>
          <p:nvPr/>
        </p:nvGrpSpPr>
        <p:grpSpPr>
          <a:xfrm>
            <a:off x="-3200389" y="7049"/>
            <a:ext cx="3737664" cy="6858000"/>
            <a:chOff x="2749273" y="0"/>
            <a:chExt cx="3737664" cy="6858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04C53FC-869E-41A0-AC06-A6476AE3E506}"/>
                </a:ext>
              </a:extLst>
            </p:cNvPr>
            <p:cNvGrpSpPr/>
            <p:nvPr/>
          </p:nvGrpSpPr>
          <p:grpSpPr>
            <a:xfrm>
              <a:off x="2749273" y="0"/>
              <a:ext cx="3737664" cy="6858000"/>
              <a:chOff x="2619683" y="0"/>
              <a:chExt cx="3737664" cy="685800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63AA402-23D0-5949-DED6-91905D56097C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273C514C-79C8-8445-A607-3660175CB941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55F2C7-12A6-C5AD-0724-CE19D5488DC2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71576B0-253C-A9CC-1264-A718765B57B2}"/>
                  </a:ext>
                </a:extLst>
              </p:cNvPr>
              <p:cNvSpPr txBox="1"/>
              <p:nvPr/>
            </p:nvSpPr>
            <p:spPr>
              <a:xfrm>
                <a:off x="3139361" y="2709018"/>
                <a:ext cx="3217986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技术框架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Technical Framework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B3D993D-8323-A608-FB21-0D9CDF520627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C5972B-E852-316B-0C21-88298D00A7B4}"/>
              </a:ext>
            </a:extLst>
          </p:cNvPr>
          <p:cNvGrpSpPr/>
          <p:nvPr/>
        </p:nvGrpSpPr>
        <p:grpSpPr>
          <a:xfrm>
            <a:off x="-2991954" y="-7049"/>
            <a:ext cx="3351543" cy="6858000"/>
            <a:chOff x="-38334" y="0"/>
            <a:chExt cx="3351543" cy="68580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A3CB352-9478-A1EF-4C0D-877E6FBCD136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20A36BA-89C0-8C86-F5B7-03D4869B02A0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01A4EDCD-38A7-63B8-A084-BA13AC29B049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1E03283-25AF-BC24-9A56-90B2D71D0E25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70859AEA-96BE-3B1B-3540-3189F9B723D7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B2611B9-35B2-9200-BAE6-0DEE3590CDE6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Project Overview</a:t>
              </a:r>
              <a:endParaRPr lang="en-US" altLang="zh-CN" sz="20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9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1748" y="633045"/>
            <a:ext cx="4488376" cy="1657201"/>
          </a:xfrm>
        </p:spPr>
        <p:txBody>
          <a:bodyPr wrap="square">
            <a:normAutofit fontScale="9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Thank</a:t>
            </a:r>
            <a:r>
              <a:rPr lang="en-US" altLang="zh-CN" dirty="0">
                <a:solidFill>
                  <a:schemeClr val="accent1"/>
                </a:solidFill>
              </a:rPr>
              <a:t>s</a:t>
            </a:r>
            <a:r>
              <a:rPr lang="en-US" dirty="0"/>
              <a:t> For Listening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EE2601-6D26-F93A-5453-B31F00151BA0}"/>
              </a:ext>
            </a:extLst>
          </p:cNvPr>
          <p:cNvGrpSpPr/>
          <p:nvPr/>
        </p:nvGrpSpPr>
        <p:grpSpPr>
          <a:xfrm>
            <a:off x="154745" y="2726976"/>
            <a:ext cx="6850967" cy="707886"/>
            <a:chOff x="468923" y="3479597"/>
            <a:chExt cx="6850967" cy="70788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D20D72-B3BA-2083-117B-187A29CDB43F}"/>
                </a:ext>
              </a:extLst>
            </p:cNvPr>
            <p:cNvSpPr/>
            <p:nvPr/>
          </p:nvSpPr>
          <p:spPr>
            <a:xfrm flipV="1">
              <a:off x="468923" y="4141764"/>
              <a:ext cx="593656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F443F9-5377-7FE6-DD46-C3536E6BD773}"/>
                </a:ext>
              </a:extLst>
            </p:cNvPr>
            <p:cNvSpPr txBox="1"/>
            <p:nvPr/>
          </p:nvSpPr>
          <p:spPr>
            <a:xfrm>
              <a:off x="1720949" y="3479597"/>
              <a:ext cx="55989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atin typeface="+mn-ea"/>
                </a:rPr>
                <a:t>敬请批评指正</a:t>
              </a:r>
              <a:r>
                <a:rPr lang="en-US" altLang="zh-CN" sz="4000" dirty="0">
                  <a:latin typeface="+mn-ea"/>
                </a:rPr>
                <a:t>~</a:t>
              </a:r>
              <a:endParaRPr lang="zh-CN" altLang="en-US" sz="4000" dirty="0">
                <a:latin typeface="+mn-ea"/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717BF5F-2437-821F-F1DF-137F49B75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55" y="3912986"/>
            <a:ext cx="2312837" cy="2478170"/>
          </a:xfrm>
        </p:spPr>
        <p:txBody>
          <a:bodyPr wrap="square">
            <a:noAutofit/>
          </a:bodyPr>
          <a:lstStyle/>
          <a:p>
            <a:pPr lvl="0"/>
            <a:r>
              <a:rPr lang="zh-CN" altLang="en-US" sz="2000" b="1" dirty="0">
                <a:latin typeface="+mn-ea"/>
              </a:rPr>
              <a:t>小组成员</a:t>
            </a:r>
            <a:r>
              <a:rPr lang="en-US" altLang="zh-CN" sz="2000" b="1" dirty="0">
                <a:latin typeface="+mn-ea"/>
              </a:rPr>
              <a:t>:</a:t>
            </a:r>
          </a:p>
          <a:p>
            <a:r>
              <a:rPr lang="zh-CN" altLang="zh-CN" sz="2000" dirty="0">
                <a:latin typeface="+mn-ea"/>
              </a:rPr>
              <a:t>王雷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黄景胤</a:t>
            </a:r>
          </a:p>
          <a:p>
            <a:r>
              <a:rPr lang="zh-CN" altLang="zh-CN" sz="2000" dirty="0">
                <a:latin typeface="+mn-ea"/>
              </a:rPr>
              <a:t>林琪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陈柏熙</a:t>
            </a:r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zh-CN" altLang="zh-CN" sz="2000" dirty="0">
                <a:latin typeface="+mn-ea"/>
              </a:rPr>
              <a:t>周达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李星烁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达思睿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胡宝怡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金子涵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肖相宇</a:t>
            </a:r>
          </a:p>
          <a:p>
            <a:pPr lvl="0"/>
            <a:endParaRPr lang="en-US" altLang="zh-CN" sz="2000" dirty="0">
              <a:latin typeface="+mn-ea"/>
            </a:endParaRPr>
          </a:p>
          <a:p>
            <a:pPr lvl="0"/>
            <a:endParaRPr lang="en-US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05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380094-F97D-81E0-5A1C-1F4784283F26}"/>
              </a:ext>
            </a:extLst>
          </p:cNvPr>
          <p:cNvGrpSpPr/>
          <p:nvPr/>
        </p:nvGrpSpPr>
        <p:grpSpPr>
          <a:xfrm>
            <a:off x="0" y="1384346"/>
            <a:ext cx="12192000" cy="4588515"/>
            <a:chOff x="0" y="1384346"/>
            <a:chExt cx="12192000" cy="45885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0F573C-8C76-37DE-2DBF-9A6F7BADAF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57966" y="1535236"/>
              <a:ext cx="5540926" cy="1013716"/>
              <a:chOff x="2492016" y="4214586"/>
              <a:chExt cx="2974766" cy="101371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2D467DE-F9CF-73B1-E068-D0D766BFBEB9}"/>
                  </a:ext>
                </a:extLst>
              </p:cNvPr>
              <p:cNvSpPr/>
              <p:nvPr/>
            </p:nvSpPr>
            <p:spPr>
              <a:xfrm>
                <a:off x="2492017" y="4807701"/>
                <a:ext cx="2974765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培养全员参与改进的文化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85B793-04DB-D33B-F210-048D9E73C2A4}"/>
                  </a:ext>
                </a:extLst>
              </p:cNvPr>
              <p:cNvSpPr/>
              <p:nvPr/>
            </p:nvSpPr>
            <p:spPr>
              <a:xfrm>
                <a:off x="2492016" y="4214586"/>
                <a:ext cx="2974765" cy="587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全员参与和持续改进</a:t>
                </a:r>
              </a:p>
            </p:txBody>
          </p:sp>
        </p:grpSp>
        <p:pic>
          <p:nvPicPr>
            <p:cNvPr id="6" name="Graphic 5" descr="前引号">
              <a:extLst>
                <a:ext uri="{FF2B5EF4-FFF2-40B4-BE49-F238E27FC236}">
                  <a16:creationId xmlns:a16="http://schemas.microsoft.com/office/drawing/2014/main" id="{D1AFB4DA-6447-EBF5-5730-E753D3B2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676" y="1384346"/>
              <a:ext cx="914400" cy="9144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73B4EA-09F8-CD63-AB8D-632D7AE534A0}"/>
                </a:ext>
              </a:extLst>
            </p:cNvPr>
            <p:cNvGrpSpPr/>
            <p:nvPr/>
          </p:nvGrpSpPr>
          <p:grpSpPr>
            <a:xfrm>
              <a:off x="4284218" y="3941956"/>
              <a:ext cx="3610864" cy="2030905"/>
              <a:chOff x="4284218" y="3429000"/>
              <a:chExt cx="3610864" cy="203090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0AEB4C1-8050-A4A6-2B84-8F80093D0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218" y="3705120"/>
                <a:ext cx="36108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F5D4881-E8C5-4B19-F63A-FEF3F8F31F6D}"/>
                  </a:ext>
                </a:extLst>
              </p:cNvPr>
              <p:cNvGrpSpPr/>
              <p:nvPr/>
            </p:nvGrpSpPr>
            <p:grpSpPr>
              <a:xfrm>
                <a:off x="4756720" y="3429000"/>
                <a:ext cx="2665857" cy="2030905"/>
                <a:chOff x="4756720" y="3429000"/>
                <a:chExt cx="2665857" cy="203090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7B519B5-87D1-1349-6ABE-B3D26590DB6D}"/>
                    </a:ext>
                  </a:extLst>
                </p:cNvPr>
                <p:cNvGrpSpPr/>
                <p:nvPr/>
              </p:nvGrpSpPr>
              <p:grpSpPr>
                <a:xfrm>
                  <a:off x="4756720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36" name="Rectangle: Diagonal Corners Rounded 35">
                    <a:extLst>
                      <a:ext uri="{FF2B5EF4-FFF2-40B4-BE49-F238E27FC236}">
                        <a16:creationId xmlns:a16="http://schemas.microsoft.com/office/drawing/2014/main" id="{3B616F53-78CE-8B6F-6046-059F3CA38A23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2">
                      <a:alpha val="15000"/>
                    </a:schemeClr>
                  </a:solidFill>
                  <a:ln w="12700" cap="flat">
                    <a:solidFill>
                      <a:schemeClr val="accent2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CA7FC9-D7F6-FDE6-D4A8-79AF2C14A8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42"/>
                    <a:ext cx="1969192" cy="1064294"/>
                    <a:chOff x="7119256" y="4816418"/>
                    <a:chExt cx="2338272" cy="767944"/>
                  </a:xfrm>
                  <a:noFill/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4A69F99C-71AB-BA31-6DAC-E5DE7301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培训和教育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15DFE134-22E8-80E4-B8F9-3922FFEBD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463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提供培训和教育以提升员工能力</a:t>
                      </a:r>
                    </a:p>
                  </p:txBody>
                </p: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EF7BDD4-6607-CBB7-1B8A-6A37AB40BCE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825999" y="3429000"/>
                  <a:ext cx="540000" cy="540000"/>
                  <a:chOff x="4584079" y="5599496"/>
                  <a:chExt cx="540000" cy="54000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4316ABC-3CB3-1926-F6E0-131515D2CC3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079" y="5599496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E581D980-E245-8F67-FCAD-D7BB58D22F8B}"/>
                      </a:ext>
                    </a:extLst>
                  </p:cNvPr>
                  <p:cNvSpPr/>
                  <p:nvPr/>
                </p:nvSpPr>
                <p:spPr>
                  <a:xfrm>
                    <a:off x="4716376" y="5766219"/>
                    <a:ext cx="275406" cy="206554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133 w 533400"/>
                      <a:gd name="connsiteY9" fmla="*/ 198741 h 400050"/>
                      <a:gd name="connsiteX10" fmla="*/ 351128 w 533400"/>
                      <a:gd name="connsiteY10" fmla="*/ 204456 h 400050"/>
                      <a:gd name="connsiteX11" fmla="*/ 351128 w 533400"/>
                      <a:gd name="connsiteY11" fmla="*/ 204456 h 400050"/>
                      <a:gd name="connsiteX12" fmla="*/ 267308 w 533400"/>
                      <a:gd name="connsiteY12" fmla="*/ 315899 h 400050"/>
                      <a:gd name="connsiteX13" fmla="*/ 264451 w 533400"/>
                      <a:gd name="connsiteY13" fmla="*/ 318756 h 400050"/>
                      <a:gd name="connsiteX14" fmla="*/ 224446 w 533400"/>
                      <a:gd name="connsiteY14" fmla="*/ 318756 h 400050"/>
                      <a:gd name="connsiteX15" fmla="*/ 224446 w 533400"/>
                      <a:gd name="connsiteY15" fmla="*/ 318756 h 400050"/>
                      <a:gd name="connsiteX16" fmla="*/ 162533 w 533400"/>
                      <a:gd name="connsiteY16" fmla="*/ 257796 h 400050"/>
                      <a:gd name="connsiteX17" fmla="*/ 160628 w 533400"/>
                      <a:gd name="connsiteY17" fmla="*/ 255891 h 400050"/>
                      <a:gd name="connsiteX18" fmla="*/ 120623 w 533400"/>
                      <a:gd name="connsiteY18" fmla="*/ 259701 h 400050"/>
                      <a:gd name="connsiteX19" fmla="*/ 120623 w 533400"/>
                      <a:gd name="connsiteY19" fmla="*/ 259701 h 400050"/>
                      <a:gd name="connsiteX20" fmla="*/ 32993 w 533400"/>
                      <a:gd name="connsiteY20" fmla="*/ 366381 h 400050"/>
                      <a:gd name="connsiteX21" fmla="*/ 31088 w 533400"/>
                      <a:gd name="connsiteY21" fmla="*/ 372096 h 400050"/>
                      <a:gd name="connsiteX22" fmla="*/ 40613 w 533400"/>
                      <a:gd name="connsiteY22" fmla="*/ 381621 h 400050"/>
                      <a:gd name="connsiteX23" fmla="*/ 40613 w 533400"/>
                      <a:gd name="connsiteY23" fmla="*/ 381621 h 400050"/>
                      <a:gd name="connsiteX24" fmla="*/ 497813 w 533400"/>
                      <a:gd name="connsiteY24" fmla="*/ 381621 h 400050"/>
                      <a:gd name="connsiteX25" fmla="*/ 503528 w 533400"/>
                      <a:gd name="connsiteY25" fmla="*/ 379716 h 400050"/>
                      <a:gd name="connsiteX26" fmla="*/ 506386 w 533400"/>
                      <a:gd name="connsiteY26" fmla="*/ 366381 h 400050"/>
                      <a:gd name="connsiteX27" fmla="*/ 506386 w 533400"/>
                      <a:gd name="connsiteY27" fmla="*/ 366381 h 400050"/>
                      <a:gd name="connsiteX28" fmla="*/ 398753 w 533400"/>
                      <a:gd name="connsiteY28" fmla="*/ 205409 h 400050"/>
                      <a:gd name="connsiteX29" fmla="*/ 391133 w 533400"/>
                      <a:gd name="connsiteY29" fmla="*/ 198741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626" y="621"/>
                          <a:pt x="534008" y="13004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8289"/>
                          <a:pt x="521626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2990" y="400671"/>
                          <a:pt x="608" y="388289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004"/>
                          <a:pt x="12990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133" y="198741"/>
                        </a:moveTo>
                        <a:cubicBezTo>
                          <a:pt x="378751" y="189216"/>
                          <a:pt x="360653" y="192074"/>
                          <a:pt x="351128" y="204456"/>
                        </a:cubicBezTo>
                        <a:lnTo>
                          <a:pt x="351128" y="204456"/>
                        </a:lnTo>
                        <a:lnTo>
                          <a:pt x="267308" y="315899"/>
                        </a:lnTo>
                        <a:cubicBezTo>
                          <a:pt x="266355" y="316851"/>
                          <a:pt x="265403" y="317804"/>
                          <a:pt x="264451" y="318756"/>
                        </a:cubicBezTo>
                        <a:cubicBezTo>
                          <a:pt x="253021" y="330186"/>
                          <a:pt x="234923" y="330186"/>
                          <a:pt x="224446" y="318756"/>
                        </a:cubicBezTo>
                        <a:lnTo>
                          <a:pt x="224446" y="318756"/>
                        </a:lnTo>
                        <a:lnTo>
                          <a:pt x="162533" y="257796"/>
                        </a:lnTo>
                        <a:cubicBezTo>
                          <a:pt x="161580" y="256844"/>
                          <a:pt x="161580" y="256844"/>
                          <a:pt x="160628" y="255891"/>
                        </a:cubicBezTo>
                        <a:cubicBezTo>
                          <a:pt x="148246" y="245414"/>
                          <a:pt x="130148" y="247319"/>
                          <a:pt x="120623" y="259701"/>
                        </a:cubicBezTo>
                        <a:lnTo>
                          <a:pt x="120623" y="259701"/>
                        </a:lnTo>
                        <a:lnTo>
                          <a:pt x="32993" y="366381"/>
                        </a:lnTo>
                        <a:cubicBezTo>
                          <a:pt x="32040" y="368286"/>
                          <a:pt x="31088" y="370191"/>
                          <a:pt x="31088" y="372096"/>
                        </a:cubicBezTo>
                        <a:cubicBezTo>
                          <a:pt x="31088" y="377811"/>
                          <a:pt x="34898" y="381621"/>
                          <a:pt x="40613" y="381621"/>
                        </a:cubicBezTo>
                        <a:lnTo>
                          <a:pt x="40613" y="381621"/>
                        </a:lnTo>
                        <a:lnTo>
                          <a:pt x="497813" y="381621"/>
                        </a:lnTo>
                        <a:cubicBezTo>
                          <a:pt x="499718" y="381621"/>
                          <a:pt x="501623" y="380669"/>
                          <a:pt x="503528" y="379716"/>
                        </a:cubicBezTo>
                        <a:cubicBezTo>
                          <a:pt x="508290" y="376859"/>
                          <a:pt x="509243" y="371144"/>
                          <a:pt x="506386" y="366381"/>
                        </a:cubicBezTo>
                        <a:lnTo>
                          <a:pt x="506386" y="366381"/>
                        </a:lnTo>
                        <a:lnTo>
                          <a:pt x="398753" y="205409"/>
                        </a:lnTo>
                        <a:cubicBezTo>
                          <a:pt x="395896" y="202551"/>
                          <a:pt x="393990" y="200646"/>
                          <a:pt x="391133" y="198741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903" y="57771"/>
                          <a:pt x="57758" y="74916"/>
                          <a:pt x="57758" y="95871"/>
                        </a:cubicBezTo>
                        <a:cubicBezTo>
                          <a:pt x="57758" y="116826"/>
                          <a:pt x="74903" y="133971"/>
                          <a:pt x="95858" y="133971"/>
                        </a:cubicBezTo>
                        <a:cubicBezTo>
                          <a:pt x="116813" y="133971"/>
                          <a:pt x="133958" y="116826"/>
                          <a:pt x="133958" y="95871"/>
                        </a:cubicBezTo>
                        <a:cubicBezTo>
                          <a:pt x="133958" y="74916"/>
                          <a:pt x="116813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4CB87B-9B19-6B40-75FF-5D40B510D9D2}"/>
                </a:ext>
              </a:extLst>
            </p:cNvPr>
            <p:cNvGrpSpPr/>
            <p:nvPr/>
          </p:nvGrpSpPr>
          <p:grpSpPr>
            <a:xfrm>
              <a:off x="0" y="3941956"/>
              <a:ext cx="4271264" cy="2030905"/>
              <a:chOff x="0" y="3429000"/>
              <a:chExt cx="4271264" cy="203090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D780C4C-9019-615D-EB6D-8B1E0C88A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705120"/>
                <a:ext cx="42712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5D67938-6798-BEE0-9665-65B42C3C519A}"/>
                  </a:ext>
                </a:extLst>
              </p:cNvPr>
              <p:cNvGrpSpPr/>
              <p:nvPr/>
            </p:nvGrpSpPr>
            <p:grpSpPr>
              <a:xfrm>
                <a:off x="1132903" y="3429000"/>
                <a:ext cx="2665857" cy="2030905"/>
                <a:chOff x="1132903" y="3429000"/>
                <a:chExt cx="2665857" cy="20309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4417E0C-9D2C-246C-382A-43705DA294B0}"/>
                    </a:ext>
                  </a:extLst>
                </p:cNvPr>
                <p:cNvGrpSpPr/>
                <p:nvPr/>
              </p:nvGrpSpPr>
              <p:grpSpPr>
                <a:xfrm>
                  <a:off x="1132903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26" name="Rectangle: Diagonal Corners Rounded 25">
                    <a:extLst>
                      <a:ext uri="{FF2B5EF4-FFF2-40B4-BE49-F238E27FC236}">
                        <a16:creationId xmlns:a16="http://schemas.microsoft.com/office/drawing/2014/main" id="{E6173608-B1B3-6FB5-425B-36B13F5A8078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 w="12700" cap="flat">
                    <a:solidFill>
                      <a:schemeClr val="accent1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70C5036-F24F-7745-9C26-6DB7C21964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38"/>
                    <a:ext cx="1969192" cy="842695"/>
                    <a:chOff x="7119256" y="4816418"/>
                    <a:chExt cx="2338272" cy="608049"/>
                  </a:xfrm>
                  <a:noFill/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2A89E7B3-C6FD-68F3-B683-7BC2CD9A4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宣传改进文化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1FC84C4B-4607-B503-C27D-4B957B2AD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3034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传达改进的重要性和目标</a:t>
                      </a:r>
                    </a:p>
                  </p:txBody>
                </p: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17EA730-269F-A87C-0FAE-55C8DA72A437}"/>
                    </a:ext>
                  </a:extLst>
                </p:cNvPr>
                <p:cNvGrpSpPr/>
                <p:nvPr/>
              </p:nvGrpSpPr>
              <p:grpSpPr>
                <a:xfrm>
                  <a:off x="2195831" y="3429000"/>
                  <a:ext cx="540000" cy="540000"/>
                  <a:chOff x="6096000" y="3294813"/>
                  <a:chExt cx="540000" cy="540000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763F858-D8B4-FF50-C40B-E7D8AC753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3294813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9072ED24-0FB5-419B-CF45-3F0D696BE909}"/>
                      </a:ext>
                    </a:extLst>
                  </p:cNvPr>
                  <p:cNvSpPr/>
                  <p:nvPr/>
                </p:nvSpPr>
                <p:spPr>
                  <a:xfrm>
                    <a:off x="6252886" y="3427110"/>
                    <a:ext cx="226228" cy="275406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911875-EC5A-F305-B4E9-EAC9F7451B51}"/>
                </a:ext>
              </a:extLst>
            </p:cNvPr>
            <p:cNvGrpSpPr/>
            <p:nvPr/>
          </p:nvGrpSpPr>
          <p:grpSpPr>
            <a:xfrm>
              <a:off x="7908036" y="3941956"/>
              <a:ext cx="4283964" cy="2030905"/>
              <a:chOff x="7908036" y="3429000"/>
              <a:chExt cx="4283964" cy="203090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B8AE55-E2CF-57C9-A50E-961562ECB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036" y="3705120"/>
                <a:ext cx="42839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3612EBE-4853-FA78-A8D5-3452E4079B47}"/>
                  </a:ext>
                </a:extLst>
              </p:cNvPr>
              <p:cNvGrpSpPr/>
              <p:nvPr/>
            </p:nvGrpSpPr>
            <p:grpSpPr>
              <a:xfrm>
                <a:off x="8380539" y="3429000"/>
                <a:ext cx="2665857" cy="2030905"/>
                <a:chOff x="8380539" y="3429000"/>
                <a:chExt cx="2665857" cy="203090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9FF900-B48F-47CD-AAFC-DE33F67389CC}"/>
                    </a:ext>
                  </a:extLst>
                </p:cNvPr>
                <p:cNvGrpSpPr/>
                <p:nvPr/>
              </p:nvGrpSpPr>
              <p:grpSpPr>
                <a:xfrm>
                  <a:off x="8380539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16" name="Rectangle: Diagonal Corners Rounded 15">
                    <a:extLst>
                      <a:ext uri="{FF2B5EF4-FFF2-40B4-BE49-F238E27FC236}">
                        <a16:creationId xmlns:a16="http://schemas.microsoft.com/office/drawing/2014/main" id="{EFFFE217-CCEC-CE88-229A-BC4FEB1B2354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3">
                      <a:alpha val="15000"/>
                    </a:schemeClr>
                  </a:solidFill>
                  <a:ln w="12700" cap="flat">
                    <a:solidFill>
                      <a:schemeClr val="accent3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E863286-7C7A-2E4E-C623-F16883E283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38"/>
                    <a:ext cx="1969192" cy="842695"/>
                    <a:chOff x="7119256" y="4816418"/>
                    <a:chExt cx="2338272" cy="608049"/>
                  </a:xfrm>
                  <a:noFill/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240657C8-84B3-929A-395B-DEE8B7AD7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激励和奖励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5F28FDA-3C76-0DCF-1DB8-F0E3EEB3C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3034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奖励和激励员工积极参与改进</a:t>
                      </a:r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599CF81-015C-3AAC-DB84-06B0286D8C4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9443467" y="3429000"/>
                  <a:ext cx="540000" cy="540000"/>
                  <a:chOff x="5460031" y="5599496"/>
                  <a:chExt cx="540000" cy="54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6C6AF40-D771-B4BC-DF5D-E0EC86297D9B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031" y="5599496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BDFBDD5-E893-1BE0-1DD1-B62C13EBAF60}"/>
                      </a:ext>
                    </a:extLst>
                  </p:cNvPr>
                  <p:cNvSpPr/>
                  <p:nvPr/>
                </p:nvSpPr>
                <p:spPr>
                  <a:xfrm>
                    <a:off x="5604182" y="5734497"/>
                    <a:ext cx="251698" cy="269998"/>
                  </a:xfrm>
                  <a:custGeom>
                    <a:avLst/>
                    <a:gdLst>
                      <a:gd name="connsiteX0" fmla="*/ 8356 w 487477"/>
                      <a:gd name="connsiteY0" fmla="*/ 512114 h 522922"/>
                      <a:gd name="connsiteX1" fmla="*/ 8356 w 487477"/>
                      <a:gd name="connsiteY1" fmla="*/ 512114 h 522922"/>
                      <a:gd name="connsiteX2" fmla="*/ 8356 w 487477"/>
                      <a:gd name="connsiteY2" fmla="*/ 512114 h 522922"/>
                      <a:gd name="connsiteX3" fmla="*/ 7404 w 487477"/>
                      <a:gd name="connsiteY3" fmla="*/ 511161 h 522922"/>
                      <a:gd name="connsiteX4" fmla="*/ 5499 w 487477"/>
                      <a:gd name="connsiteY4" fmla="*/ 508303 h 522922"/>
                      <a:gd name="connsiteX5" fmla="*/ 5499 w 487477"/>
                      <a:gd name="connsiteY5" fmla="*/ 508303 h 522922"/>
                      <a:gd name="connsiteX6" fmla="*/ 5499 w 487477"/>
                      <a:gd name="connsiteY6" fmla="*/ 507351 h 522922"/>
                      <a:gd name="connsiteX7" fmla="*/ 4546 w 487477"/>
                      <a:gd name="connsiteY7" fmla="*/ 505446 h 522922"/>
                      <a:gd name="connsiteX8" fmla="*/ 3593 w 487477"/>
                      <a:gd name="connsiteY8" fmla="*/ 503541 h 522922"/>
                      <a:gd name="connsiteX9" fmla="*/ 3593 w 487477"/>
                      <a:gd name="connsiteY9" fmla="*/ 503541 h 522922"/>
                      <a:gd name="connsiteX10" fmla="*/ 3593 w 487477"/>
                      <a:gd name="connsiteY10" fmla="*/ 503541 h 522922"/>
                      <a:gd name="connsiteX11" fmla="*/ 3593 w 487477"/>
                      <a:gd name="connsiteY11" fmla="*/ 503541 h 522922"/>
                      <a:gd name="connsiteX12" fmla="*/ 2641 w 487477"/>
                      <a:gd name="connsiteY12" fmla="*/ 501636 h 522922"/>
                      <a:gd name="connsiteX13" fmla="*/ 2641 w 487477"/>
                      <a:gd name="connsiteY13" fmla="*/ 500684 h 522922"/>
                      <a:gd name="connsiteX14" fmla="*/ 1689 w 487477"/>
                      <a:gd name="connsiteY14" fmla="*/ 498778 h 522922"/>
                      <a:gd name="connsiteX15" fmla="*/ 736 w 487477"/>
                      <a:gd name="connsiteY15" fmla="*/ 494968 h 522922"/>
                      <a:gd name="connsiteX16" fmla="*/ 736 w 487477"/>
                      <a:gd name="connsiteY16" fmla="*/ 492111 h 522922"/>
                      <a:gd name="connsiteX17" fmla="*/ 736 w 487477"/>
                      <a:gd name="connsiteY17" fmla="*/ 485443 h 522922"/>
                      <a:gd name="connsiteX18" fmla="*/ 5499 w 487477"/>
                      <a:gd name="connsiteY18" fmla="*/ 467346 h 522922"/>
                      <a:gd name="connsiteX19" fmla="*/ 155041 w 487477"/>
                      <a:gd name="connsiteY19" fmla="*/ 151116 h 522922"/>
                      <a:gd name="connsiteX20" fmla="*/ 158851 w 487477"/>
                      <a:gd name="connsiteY20" fmla="*/ 134924 h 522922"/>
                      <a:gd name="connsiteX21" fmla="*/ 158851 w 487477"/>
                      <a:gd name="connsiteY21" fmla="*/ 19671 h 522922"/>
                      <a:gd name="connsiteX22" fmla="*/ 120751 w 487477"/>
                      <a:gd name="connsiteY22" fmla="*/ 19671 h 522922"/>
                      <a:gd name="connsiteX23" fmla="*/ 120751 w 487477"/>
                      <a:gd name="connsiteY23" fmla="*/ 621 h 522922"/>
                      <a:gd name="connsiteX24" fmla="*/ 368401 w 487477"/>
                      <a:gd name="connsiteY24" fmla="*/ 621 h 522922"/>
                      <a:gd name="connsiteX25" fmla="*/ 368401 w 487477"/>
                      <a:gd name="connsiteY25" fmla="*/ 19671 h 522922"/>
                      <a:gd name="connsiteX26" fmla="*/ 330301 w 487477"/>
                      <a:gd name="connsiteY26" fmla="*/ 19671 h 522922"/>
                      <a:gd name="connsiteX27" fmla="*/ 330301 w 487477"/>
                      <a:gd name="connsiteY27" fmla="*/ 134924 h 522922"/>
                      <a:gd name="connsiteX28" fmla="*/ 334111 w 487477"/>
                      <a:gd name="connsiteY28" fmla="*/ 151116 h 522922"/>
                      <a:gd name="connsiteX29" fmla="*/ 483654 w 487477"/>
                      <a:gd name="connsiteY29" fmla="*/ 467346 h 522922"/>
                      <a:gd name="connsiteX30" fmla="*/ 485558 w 487477"/>
                      <a:gd name="connsiteY30" fmla="*/ 504493 h 522922"/>
                      <a:gd name="connsiteX31" fmla="*/ 485558 w 487477"/>
                      <a:gd name="connsiteY31" fmla="*/ 504493 h 522922"/>
                      <a:gd name="connsiteX32" fmla="*/ 484606 w 487477"/>
                      <a:gd name="connsiteY32" fmla="*/ 506399 h 522922"/>
                      <a:gd name="connsiteX33" fmla="*/ 459841 w 487477"/>
                      <a:gd name="connsiteY33" fmla="*/ 523543 h 522922"/>
                      <a:gd name="connsiteX34" fmla="*/ 457936 w 487477"/>
                      <a:gd name="connsiteY34" fmla="*/ 523543 h 522922"/>
                      <a:gd name="connsiteX35" fmla="*/ 32168 w 487477"/>
                      <a:gd name="connsiteY35" fmla="*/ 523543 h 522922"/>
                      <a:gd name="connsiteX36" fmla="*/ 30264 w 487477"/>
                      <a:gd name="connsiteY36" fmla="*/ 523543 h 522922"/>
                      <a:gd name="connsiteX37" fmla="*/ 27406 w 487477"/>
                      <a:gd name="connsiteY37" fmla="*/ 523543 h 522922"/>
                      <a:gd name="connsiteX38" fmla="*/ 23596 w 487477"/>
                      <a:gd name="connsiteY38" fmla="*/ 522591 h 522922"/>
                      <a:gd name="connsiteX39" fmla="*/ 23596 w 487477"/>
                      <a:gd name="connsiteY39" fmla="*/ 522591 h 522922"/>
                      <a:gd name="connsiteX40" fmla="*/ 17881 w 487477"/>
                      <a:gd name="connsiteY40" fmla="*/ 520686 h 522922"/>
                      <a:gd name="connsiteX41" fmla="*/ 15976 w 487477"/>
                      <a:gd name="connsiteY41" fmla="*/ 519734 h 522922"/>
                      <a:gd name="connsiteX42" fmla="*/ 15024 w 487477"/>
                      <a:gd name="connsiteY42" fmla="*/ 518781 h 522922"/>
                      <a:gd name="connsiteX43" fmla="*/ 10261 w 487477"/>
                      <a:gd name="connsiteY43" fmla="*/ 514971 h 522922"/>
                      <a:gd name="connsiteX44" fmla="*/ 8356 w 487477"/>
                      <a:gd name="connsiteY44" fmla="*/ 512114 h 522922"/>
                      <a:gd name="connsiteX45" fmla="*/ 8356 w 487477"/>
                      <a:gd name="connsiteY45" fmla="*/ 512114 h 522922"/>
                      <a:gd name="connsiteX46" fmla="*/ 255054 w 487477"/>
                      <a:gd name="connsiteY46" fmla="*/ 402576 h 522922"/>
                      <a:gd name="connsiteX47" fmla="*/ 252196 w 487477"/>
                      <a:gd name="connsiteY47" fmla="*/ 404481 h 522922"/>
                      <a:gd name="connsiteX48" fmla="*/ 246481 w 487477"/>
                      <a:gd name="connsiteY48" fmla="*/ 408291 h 522922"/>
                      <a:gd name="connsiteX49" fmla="*/ 55029 w 487477"/>
                      <a:gd name="connsiteY49" fmla="*/ 414959 h 522922"/>
                      <a:gd name="connsiteX50" fmla="*/ 51218 w 487477"/>
                      <a:gd name="connsiteY50" fmla="*/ 413053 h 522922"/>
                      <a:gd name="connsiteX51" fmla="*/ 22643 w 487477"/>
                      <a:gd name="connsiteY51" fmla="*/ 474014 h 522922"/>
                      <a:gd name="connsiteX52" fmla="*/ 21691 w 487477"/>
                      <a:gd name="connsiteY52" fmla="*/ 475918 h 522922"/>
                      <a:gd name="connsiteX53" fmla="*/ 21691 w 487477"/>
                      <a:gd name="connsiteY53" fmla="*/ 495921 h 522922"/>
                      <a:gd name="connsiteX54" fmla="*/ 29311 w 487477"/>
                      <a:gd name="connsiteY54" fmla="*/ 502589 h 522922"/>
                      <a:gd name="connsiteX55" fmla="*/ 30264 w 487477"/>
                      <a:gd name="connsiteY55" fmla="*/ 502589 h 522922"/>
                      <a:gd name="connsiteX56" fmla="*/ 31216 w 487477"/>
                      <a:gd name="connsiteY56" fmla="*/ 502589 h 522922"/>
                      <a:gd name="connsiteX57" fmla="*/ 456983 w 487477"/>
                      <a:gd name="connsiteY57" fmla="*/ 502589 h 522922"/>
                      <a:gd name="connsiteX58" fmla="*/ 457936 w 487477"/>
                      <a:gd name="connsiteY58" fmla="*/ 502589 h 522922"/>
                      <a:gd name="connsiteX59" fmla="*/ 466508 w 487477"/>
                      <a:gd name="connsiteY59" fmla="*/ 495921 h 522922"/>
                      <a:gd name="connsiteX60" fmla="*/ 467461 w 487477"/>
                      <a:gd name="connsiteY60" fmla="*/ 477824 h 522922"/>
                      <a:gd name="connsiteX61" fmla="*/ 466508 w 487477"/>
                      <a:gd name="connsiteY61" fmla="*/ 475918 h 522922"/>
                      <a:gd name="connsiteX62" fmla="*/ 465556 w 487477"/>
                      <a:gd name="connsiteY62" fmla="*/ 474014 h 522922"/>
                      <a:gd name="connsiteX63" fmla="*/ 423646 w 487477"/>
                      <a:gd name="connsiteY63" fmla="*/ 385431 h 522922"/>
                      <a:gd name="connsiteX64" fmla="*/ 255054 w 487477"/>
                      <a:gd name="connsiteY64" fmla="*/ 402576 h 522922"/>
                      <a:gd name="connsiteX65" fmla="*/ 305536 w 487477"/>
                      <a:gd name="connsiteY65" fmla="*/ 255891 h 522922"/>
                      <a:gd name="connsiteX66" fmla="*/ 272199 w 487477"/>
                      <a:gd name="connsiteY66" fmla="*/ 289228 h 522922"/>
                      <a:gd name="connsiteX67" fmla="*/ 305536 w 487477"/>
                      <a:gd name="connsiteY67" fmla="*/ 322566 h 522922"/>
                      <a:gd name="connsiteX68" fmla="*/ 338874 w 487477"/>
                      <a:gd name="connsiteY68" fmla="*/ 289228 h 522922"/>
                      <a:gd name="connsiteX69" fmla="*/ 305536 w 487477"/>
                      <a:gd name="connsiteY69" fmla="*/ 255891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487477" h="522922">
                        <a:moveTo>
                          <a:pt x="8356" y="512114"/>
                        </a:moveTo>
                        <a:lnTo>
                          <a:pt x="8356" y="512114"/>
                        </a:lnTo>
                        <a:lnTo>
                          <a:pt x="8356" y="512114"/>
                        </a:lnTo>
                        <a:lnTo>
                          <a:pt x="7404" y="511161"/>
                        </a:lnTo>
                        <a:cubicBezTo>
                          <a:pt x="6451" y="510209"/>
                          <a:pt x="6451" y="509256"/>
                          <a:pt x="5499" y="508303"/>
                        </a:cubicBezTo>
                        <a:lnTo>
                          <a:pt x="5499" y="508303"/>
                        </a:lnTo>
                        <a:lnTo>
                          <a:pt x="5499" y="507351"/>
                        </a:lnTo>
                        <a:lnTo>
                          <a:pt x="4546" y="505446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2641" y="501636"/>
                        </a:lnTo>
                        <a:cubicBezTo>
                          <a:pt x="2641" y="501636"/>
                          <a:pt x="2641" y="500684"/>
                          <a:pt x="2641" y="500684"/>
                        </a:cubicBezTo>
                        <a:cubicBezTo>
                          <a:pt x="2641" y="499731"/>
                          <a:pt x="2641" y="499731"/>
                          <a:pt x="1689" y="498778"/>
                        </a:cubicBezTo>
                        <a:cubicBezTo>
                          <a:pt x="1689" y="497826"/>
                          <a:pt x="736" y="495921"/>
                          <a:pt x="736" y="494968"/>
                        </a:cubicBezTo>
                        <a:lnTo>
                          <a:pt x="736" y="492111"/>
                        </a:lnTo>
                        <a:cubicBezTo>
                          <a:pt x="736" y="490206"/>
                          <a:pt x="736" y="487349"/>
                          <a:pt x="736" y="485443"/>
                        </a:cubicBezTo>
                        <a:cubicBezTo>
                          <a:pt x="736" y="478776"/>
                          <a:pt x="2641" y="473061"/>
                          <a:pt x="5499" y="467346"/>
                        </a:cubicBezTo>
                        <a:lnTo>
                          <a:pt x="155041" y="151116"/>
                        </a:lnTo>
                        <a:cubicBezTo>
                          <a:pt x="157899" y="146353"/>
                          <a:pt x="158851" y="140639"/>
                          <a:pt x="158851" y="134924"/>
                        </a:cubicBezTo>
                        <a:lnTo>
                          <a:pt x="158851" y="19671"/>
                        </a:lnTo>
                        <a:lnTo>
                          <a:pt x="120751" y="19671"/>
                        </a:lnTo>
                        <a:lnTo>
                          <a:pt x="120751" y="621"/>
                        </a:lnTo>
                        <a:lnTo>
                          <a:pt x="368401" y="621"/>
                        </a:lnTo>
                        <a:lnTo>
                          <a:pt x="368401" y="19671"/>
                        </a:lnTo>
                        <a:lnTo>
                          <a:pt x="330301" y="19671"/>
                        </a:lnTo>
                        <a:lnTo>
                          <a:pt x="330301" y="134924"/>
                        </a:lnTo>
                        <a:cubicBezTo>
                          <a:pt x="330301" y="140639"/>
                          <a:pt x="331254" y="146353"/>
                          <a:pt x="334111" y="151116"/>
                        </a:cubicBezTo>
                        <a:lnTo>
                          <a:pt x="483654" y="467346"/>
                        </a:lnTo>
                        <a:cubicBezTo>
                          <a:pt x="489368" y="478776"/>
                          <a:pt x="489368" y="492111"/>
                          <a:pt x="485558" y="504493"/>
                        </a:cubicBezTo>
                        <a:lnTo>
                          <a:pt x="485558" y="504493"/>
                        </a:lnTo>
                        <a:lnTo>
                          <a:pt x="484606" y="506399"/>
                        </a:lnTo>
                        <a:cubicBezTo>
                          <a:pt x="479843" y="515924"/>
                          <a:pt x="470318" y="522591"/>
                          <a:pt x="459841" y="523543"/>
                        </a:cubicBezTo>
                        <a:lnTo>
                          <a:pt x="457936" y="523543"/>
                        </a:lnTo>
                        <a:lnTo>
                          <a:pt x="32168" y="523543"/>
                        </a:lnTo>
                        <a:lnTo>
                          <a:pt x="30264" y="523543"/>
                        </a:lnTo>
                        <a:cubicBezTo>
                          <a:pt x="29311" y="523543"/>
                          <a:pt x="28358" y="523543"/>
                          <a:pt x="27406" y="523543"/>
                        </a:cubicBezTo>
                        <a:cubicBezTo>
                          <a:pt x="26454" y="523543"/>
                          <a:pt x="24549" y="523543"/>
                          <a:pt x="23596" y="522591"/>
                        </a:cubicBezTo>
                        <a:lnTo>
                          <a:pt x="23596" y="522591"/>
                        </a:lnTo>
                        <a:cubicBezTo>
                          <a:pt x="21691" y="521639"/>
                          <a:pt x="19786" y="521639"/>
                          <a:pt x="17881" y="520686"/>
                        </a:cubicBezTo>
                        <a:lnTo>
                          <a:pt x="15976" y="519734"/>
                        </a:lnTo>
                        <a:cubicBezTo>
                          <a:pt x="15976" y="519734"/>
                          <a:pt x="15024" y="519734"/>
                          <a:pt x="15024" y="518781"/>
                        </a:cubicBezTo>
                        <a:cubicBezTo>
                          <a:pt x="13118" y="517828"/>
                          <a:pt x="11214" y="515924"/>
                          <a:pt x="10261" y="514971"/>
                        </a:cubicBezTo>
                        <a:lnTo>
                          <a:pt x="8356" y="512114"/>
                        </a:lnTo>
                        <a:lnTo>
                          <a:pt x="8356" y="512114"/>
                        </a:lnTo>
                        <a:close/>
                        <a:moveTo>
                          <a:pt x="255054" y="402576"/>
                        </a:moveTo>
                        <a:lnTo>
                          <a:pt x="252196" y="404481"/>
                        </a:lnTo>
                        <a:lnTo>
                          <a:pt x="246481" y="408291"/>
                        </a:lnTo>
                        <a:cubicBezTo>
                          <a:pt x="198856" y="439724"/>
                          <a:pt x="119799" y="440676"/>
                          <a:pt x="55029" y="414959"/>
                        </a:cubicBezTo>
                        <a:lnTo>
                          <a:pt x="51218" y="413053"/>
                        </a:lnTo>
                        <a:lnTo>
                          <a:pt x="22643" y="474014"/>
                        </a:lnTo>
                        <a:lnTo>
                          <a:pt x="21691" y="475918"/>
                        </a:lnTo>
                        <a:cubicBezTo>
                          <a:pt x="18833" y="482586"/>
                          <a:pt x="18833" y="490206"/>
                          <a:pt x="21691" y="495921"/>
                        </a:cubicBezTo>
                        <a:cubicBezTo>
                          <a:pt x="22643" y="498778"/>
                          <a:pt x="25501" y="501636"/>
                          <a:pt x="29311" y="502589"/>
                        </a:cubicBezTo>
                        <a:lnTo>
                          <a:pt x="30264" y="502589"/>
                        </a:lnTo>
                        <a:lnTo>
                          <a:pt x="31216" y="502589"/>
                        </a:lnTo>
                        <a:lnTo>
                          <a:pt x="456983" y="502589"/>
                        </a:lnTo>
                        <a:lnTo>
                          <a:pt x="457936" y="502589"/>
                        </a:lnTo>
                        <a:cubicBezTo>
                          <a:pt x="461746" y="502589"/>
                          <a:pt x="464604" y="499731"/>
                          <a:pt x="466508" y="495921"/>
                        </a:cubicBezTo>
                        <a:cubicBezTo>
                          <a:pt x="468414" y="490206"/>
                          <a:pt x="469366" y="483539"/>
                          <a:pt x="467461" y="477824"/>
                        </a:cubicBezTo>
                        <a:lnTo>
                          <a:pt x="466508" y="475918"/>
                        </a:lnTo>
                        <a:lnTo>
                          <a:pt x="465556" y="474014"/>
                        </a:lnTo>
                        <a:lnTo>
                          <a:pt x="423646" y="385431"/>
                        </a:lnTo>
                        <a:cubicBezTo>
                          <a:pt x="365543" y="372096"/>
                          <a:pt x="296011" y="376859"/>
                          <a:pt x="255054" y="402576"/>
                        </a:cubicBezTo>
                        <a:close/>
                        <a:moveTo>
                          <a:pt x="305536" y="255891"/>
                        </a:moveTo>
                        <a:cubicBezTo>
                          <a:pt x="287439" y="255891"/>
                          <a:pt x="272199" y="271131"/>
                          <a:pt x="272199" y="289228"/>
                        </a:cubicBezTo>
                        <a:cubicBezTo>
                          <a:pt x="272199" y="307326"/>
                          <a:pt x="287439" y="322566"/>
                          <a:pt x="305536" y="322566"/>
                        </a:cubicBezTo>
                        <a:cubicBezTo>
                          <a:pt x="323633" y="322566"/>
                          <a:pt x="338874" y="307326"/>
                          <a:pt x="338874" y="289228"/>
                        </a:cubicBezTo>
                        <a:cubicBezTo>
                          <a:pt x="338874" y="270178"/>
                          <a:pt x="323633" y="255891"/>
                          <a:pt x="305536" y="255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培育全员改进文化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9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60400" y="1028699"/>
            <a:ext cx="10858499" cy="5310947"/>
            <a:chOff x="660400" y="1028699"/>
            <a:chExt cx="10858499" cy="5310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80067E-2294-454E-81A1-3B1764772074}"/>
                </a:ext>
              </a:extLst>
            </p:cNvPr>
            <p:cNvSpPr/>
            <p:nvPr/>
          </p:nvSpPr>
          <p:spPr>
            <a:xfrm>
              <a:off x="660400" y="1028699"/>
              <a:ext cx="10858498" cy="720433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建立持续改进文化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334672-B198-4674-81B0-F9DD9B1B9D4B}"/>
                </a:ext>
              </a:extLst>
            </p:cNvPr>
            <p:cNvSpPr txBox="1"/>
            <p:nvPr/>
          </p:nvSpPr>
          <p:spPr>
            <a:xfrm>
              <a:off x="660400" y="1784418"/>
              <a:ext cx="10858499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提高员工意识，推动企业不断进步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F2592-0350-4E64-8F7C-EBC39A8C34C8}"/>
                </a:ext>
              </a:extLst>
            </p:cNvPr>
            <p:cNvGrpSpPr/>
            <p:nvPr/>
          </p:nvGrpSpPr>
          <p:grpSpPr>
            <a:xfrm>
              <a:off x="660400" y="4045585"/>
              <a:ext cx="1831183" cy="2294061"/>
              <a:chOff x="660400" y="4045585"/>
              <a:chExt cx="1831183" cy="22940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921919-37F7-48F8-955A-F1CF6D5E7664}"/>
                  </a:ext>
                </a:extLst>
              </p:cNvPr>
              <p:cNvSpPr/>
              <p:nvPr/>
            </p:nvSpPr>
            <p:spPr>
              <a:xfrm>
                <a:off x="660400" y="4045585"/>
                <a:ext cx="1359837" cy="123830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B35FDF-BCC4-49E6-8521-F30609E7F208}"/>
                  </a:ext>
                </a:extLst>
              </p:cNvPr>
              <p:cNvSpPr txBox="1"/>
              <p:nvPr/>
            </p:nvSpPr>
            <p:spPr>
              <a:xfrm>
                <a:off x="980397" y="547519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强调团队合作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05FD2D-0F40-4790-8E40-A680346CB95B}"/>
                  </a:ext>
                </a:extLst>
              </p:cNvPr>
              <p:cNvSpPr/>
              <p:nvPr/>
            </p:nvSpPr>
            <p:spPr>
              <a:xfrm flipH="1">
                <a:off x="980396" y="582104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共同制定目标，分工协作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AF33CE8-B0C7-4473-89A9-AB1F8C76C10A}"/>
                  </a:ext>
                </a:extLst>
              </p:cNvPr>
              <p:cNvGrpSpPr/>
              <p:nvPr/>
            </p:nvGrpSpPr>
            <p:grpSpPr>
              <a:xfrm>
                <a:off x="1034316" y="4374092"/>
                <a:ext cx="603451" cy="603448"/>
                <a:chOff x="6963071" y="6920048"/>
                <a:chExt cx="410200" cy="41019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DA22485-9E3F-4D53-BAC5-06A085D456CC}"/>
                    </a:ext>
                  </a:extLst>
                </p:cNvPr>
                <p:cNvSpPr/>
                <p:nvPr/>
              </p:nvSpPr>
              <p:spPr>
                <a:xfrm>
                  <a:off x="6963071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A5103451-D12E-4095-B965-342DBAD60021}"/>
                    </a:ext>
                  </a:extLst>
                </p:cNvPr>
                <p:cNvSpPr/>
                <p:nvPr/>
              </p:nvSpPr>
              <p:spPr>
                <a:xfrm>
                  <a:off x="7079170" y="7040910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5B28F2-0093-4738-B2D1-173668628140}"/>
                </a:ext>
              </a:extLst>
            </p:cNvPr>
            <p:cNvGrpSpPr/>
            <p:nvPr/>
          </p:nvGrpSpPr>
          <p:grpSpPr>
            <a:xfrm>
              <a:off x="2902063" y="3282100"/>
              <a:ext cx="1831183" cy="2294061"/>
              <a:chOff x="2491584" y="3282100"/>
              <a:chExt cx="1831183" cy="229406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8E3721-72EE-4B79-A29A-9040EE4CC8BB}"/>
                  </a:ext>
                </a:extLst>
              </p:cNvPr>
              <p:cNvSpPr/>
              <p:nvPr/>
            </p:nvSpPr>
            <p:spPr>
              <a:xfrm>
                <a:off x="2491584" y="3282100"/>
                <a:ext cx="1359837" cy="12383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9B670-F6EC-4EFD-913C-0043CD70173F}"/>
                  </a:ext>
                </a:extLst>
              </p:cNvPr>
              <p:cNvSpPr txBox="1"/>
              <p:nvPr/>
            </p:nvSpPr>
            <p:spPr>
              <a:xfrm>
                <a:off x="2811581" y="4711709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激发员工创新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93287-7E0C-4746-94C8-513BC8D581D0}"/>
                  </a:ext>
                </a:extLst>
              </p:cNvPr>
              <p:cNvSpPr/>
              <p:nvPr/>
            </p:nvSpPr>
            <p:spPr>
              <a:xfrm flipH="1">
                <a:off x="2811580" y="5057556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鼓励员工提出改进意见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288B8F7-7171-4911-ABCA-7E45553F2EAE}"/>
                  </a:ext>
                </a:extLst>
              </p:cNvPr>
              <p:cNvGrpSpPr/>
              <p:nvPr/>
            </p:nvGrpSpPr>
            <p:grpSpPr>
              <a:xfrm>
                <a:off x="2862704" y="3590534"/>
                <a:ext cx="603451" cy="603448"/>
                <a:chOff x="3182283" y="6920048"/>
                <a:chExt cx="410200" cy="41019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766E6DA-C4F4-4C44-ADE0-A8ADDC1A07A4}"/>
                    </a:ext>
                  </a:extLst>
                </p:cNvPr>
                <p:cNvSpPr/>
                <p:nvPr/>
              </p:nvSpPr>
              <p:spPr>
                <a:xfrm>
                  <a:off x="3182283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7BF43FBA-D3A3-40A8-93FB-792104122CB3}"/>
                    </a:ext>
                  </a:extLst>
                </p:cNvPr>
                <p:cNvSpPr/>
                <p:nvPr/>
              </p:nvSpPr>
              <p:spPr>
                <a:xfrm>
                  <a:off x="3298383" y="705839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39ECAE-0D63-48B9-9313-79C03A4419ED}"/>
                </a:ext>
              </a:extLst>
            </p:cNvPr>
            <p:cNvGrpSpPr/>
            <p:nvPr/>
          </p:nvGrpSpPr>
          <p:grpSpPr>
            <a:xfrm>
              <a:off x="5143726" y="4045585"/>
              <a:ext cx="1831183" cy="2294061"/>
              <a:chOff x="4322768" y="4045585"/>
              <a:chExt cx="1831183" cy="229406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C30D4B-35B7-4147-960A-B50D0C696519}"/>
                  </a:ext>
                </a:extLst>
              </p:cNvPr>
              <p:cNvSpPr/>
              <p:nvPr/>
            </p:nvSpPr>
            <p:spPr>
              <a:xfrm>
                <a:off x="4322768" y="4045585"/>
                <a:ext cx="1359837" cy="12383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3B98FD-1A57-4D23-BAAB-7CD934AC1E4A}"/>
                  </a:ext>
                </a:extLst>
              </p:cNvPr>
              <p:cNvSpPr txBox="1"/>
              <p:nvPr/>
            </p:nvSpPr>
            <p:spPr>
              <a:xfrm>
                <a:off x="4642765" y="547519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设立奖励机制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EF02D7-684A-4002-8F4C-96ED10A19DD2}"/>
                  </a:ext>
                </a:extLst>
              </p:cNvPr>
              <p:cNvSpPr/>
              <p:nvPr/>
            </p:nvSpPr>
            <p:spPr>
              <a:xfrm flipH="1">
                <a:off x="4642764" y="582104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鼓励员工积极参与改进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9C2A122-DADC-47FB-9E09-DC1C780F093A}"/>
                  </a:ext>
                </a:extLst>
              </p:cNvPr>
              <p:cNvGrpSpPr/>
              <p:nvPr/>
            </p:nvGrpSpPr>
            <p:grpSpPr>
              <a:xfrm>
                <a:off x="4696684" y="4374092"/>
                <a:ext cx="603451" cy="603448"/>
                <a:chOff x="4127480" y="6920048"/>
                <a:chExt cx="410200" cy="4101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AB606E-AC39-4CB4-9653-33AF2FACB50C}"/>
                    </a:ext>
                  </a:extLst>
                </p:cNvPr>
                <p:cNvSpPr/>
                <p:nvPr/>
              </p:nvSpPr>
              <p:spPr>
                <a:xfrm>
                  <a:off x="4127480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EE4ADA1-B49C-4A5C-8FCA-0410203057B1}"/>
                    </a:ext>
                  </a:extLst>
                </p:cNvPr>
                <p:cNvSpPr/>
                <p:nvPr/>
              </p:nvSpPr>
              <p:spPr>
                <a:xfrm>
                  <a:off x="4251387" y="7042496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42962E-30B2-4572-894F-7F30B13F6235}"/>
                </a:ext>
              </a:extLst>
            </p:cNvPr>
            <p:cNvGrpSpPr/>
            <p:nvPr/>
          </p:nvGrpSpPr>
          <p:grpSpPr>
            <a:xfrm>
              <a:off x="7385389" y="3282100"/>
              <a:ext cx="1831183" cy="2294061"/>
              <a:chOff x="6153952" y="3282100"/>
              <a:chExt cx="1831183" cy="229406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61F006-E0E2-4FC9-81A4-0B4CCCA3DBCC}"/>
                  </a:ext>
                </a:extLst>
              </p:cNvPr>
              <p:cNvSpPr/>
              <p:nvPr/>
            </p:nvSpPr>
            <p:spPr>
              <a:xfrm>
                <a:off x="6153952" y="3282100"/>
                <a:ext cx="1359837" cy="1238300"/>
              </a:xfrm>
              <a:prstGeom prst="rect">
                <a:avLst/>
              </a:prstGeom>
              <a:solidFill>
                <a:schemeClr val="accent3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0BC6E1-D635-467A-8175-DA490EBDE6C6}"/>
                  </a:ext>
                </a:extLst>
              </p:cNvPr>
              <p:cNvSpPr txBox="1"/>
              <p:nvPr/>
            </p:nvSpPr>
            <p:spPr>
              <a:xfrm>
                <a:off x="6473949" y="4711709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定期培训员工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517541B-7704-4127-9B1B-6B70D52EB4ED}"/>
                  </a:ext>
                </a:extLst>
              </p:cNvPr>
              <p:cNvSpPr/>
              <p:nvPr/>
            </p:nvSpPr>
            <p:spPr>
              <a:xfrm flipH="1">
                <a:off x="6473948" y="5057556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提升员工技能和服务质量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884C25-D8B3-48FB-873D-C5E53DB6B08F}"/>
                  </a:ext>
                </a:extLst>
              </p:cNvPr>
              <p:cNvGrpSpPr/>
              <p:nvPr/>
            </p:nvGrpSpPr>
            <p:grpSpPr>
              <a:xfrm>
                <a:off x="6527868" y="3590534"/>
                <a:ext cx="603451" cy="603448"/>
                <a:chOff x="5072677" y="6920048"/>
                <a:chExt cx="410200" cy="410198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EA50AA5-276E-4726-AA62-F73C0C882DE3}"/>
                    </a:ext>
                  </a:extLst>
                </p:cNvPr>
                <p:cNvSpPr/>
                <p:nvPr/>
              </p:nvSpPr>
              <p:spPr>
                <a:xfrm>
                  <a:off x="5072677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C4E44FD-6A0F-4A8E-B038-7EA504222757}"/>
                    </a:ext>
                  </a:extLst>
                </p:cNvPr>
                <p:cNvSpPr/>
                <p:nvPr/>
              </p:nvSpPr>
              <p:spPr>
                <a:xfrm>
                  <a:off x="5188777" y="7054227"/>
                  <a:ext cx="178001" cy="148188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7AA7F0-CB85-40BC-A550-CC18680060CF}"/>
                </a:ext>
              </a:extLst>
            </p:cNvPr>
            <p:cNvGrpSpPr/>
            <p:nvPr/>
          </p:nvGrpSpPr>
          <p:grpSpPr>
            <a:xfrm>
              <a:off x="9627052" y="3990455"/>
              <a:ext cx="1831183" cy="2294061"/>
              <a:chOff x="9627052" y="3990455"/>
              <a:chExt cx="1831183" cy="22940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8C73BB-B409-464E-9C53-9CD0430EEB50}"/>
                  </a:ext>
                </a:extLst>
              </p:cNvPr>
              <p:cNvSpPr/>
              <p:nvPr/>
            </p:nvSpPr>
            <p:spPr>
              <a:xfrm>
                <a:off x="9627052" y="3990455"/>
                <a:ext cx="1359837" cy="1238300"/>
              </a:xfrm>
              <a:prstGeom prst="rect">
                <a:avLst/>
              </a:prstGeom>
              <a:solidFill>
                <a:schemeClr val="accent4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75F98-6F93-4B5D-A820-88D34EB42613}"/>
                  </a:ext>
                </a:extLst>
              </p:cNvPr>
              <p:cNvSpPr txBox="1"/>
              <p:nvPr/>
            </p:nvSpPr>
            <p:spPr>
              <a:xfrm>
                <a:off x="9947049" y="542006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建立反馈机制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E2485E-BEE8-4507-9496-DA4E71489E08}"/>
                  </a:ext>
                </a:extLst>
              </p:cNvPr>
              <p:cNvSpPr/>
              <p:nvPr/>
            </p:nvSpPr>
            <p:spPr>
              <a:xfrm flipH="1">
                <a:off x="9947048" y="576591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及时了解员工反馈和意见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EA94689-ECA5-41DC-B038-B5ABB412AE27}"/>
                  </a:ext>
                </a:extLst>
              </p:cNvPr>
              <p:cNvGrpSpPr/>
              <p:nvPr/>
            </p:nvGrpSpPr>
            <p:grpSpPr>
              <a:xfrm>
                <a:off x="9982216" y="4318962"/>
                <a:ext cx="603451" cy="603448"/>
                <a:chOff x="6017874" y="6920048"/>
                <a:chExt cx="410200" cy="41019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089E343-BFE5-4089-9E3E-E65D882A0348}"/>
                    </a:ext>
                  </a:extLst>
                </p:cNvPr>
                <p:cNvSpPr/>
                <p:nvPr/>
              </p:nvSpPr>
              <p:spPr>
                <a:xfrm>
                  <a:off x="6017874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CB3D3A-3D45-48E6-B8C3-100DF511BD73}"/>
                    </a:ext>
                  </a:extLst>
                </p:cNvPr>
                <p:cNvSpPr/>
                <p:nvPr/>
              </p:nvSpPr>
              <p:spPr>
                <a:xfrm>
                  <a:off x="6133974" y="7060626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实施持续改进的策略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8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72198" y="1300580"/>
            <a:ext cx="10470454" cy="3480441"/>
            <a:chOff x="872198" y="1300580"/>
            <a:chExt cx="10470454" cy="34804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A07337-CB03-4A52-B5C9-1A70C46D00E5}"/>
                </a:ext>
              </a:extLst>
            </p:cNvPr>
            <p:cNvSpPr/>
            <p:nvPr/>
          </p:nvSpPr>
          <p:spPr>
            <a:xfrm>
              <a:off x="1055078" y="1300580"/>
              <a:ext cx="5245914" cy="461665"/>
            </a:xfrm>
            <a:prstGeom prst="rect">
              <a:avLst/>
            </a:prstGeom>
            <a:ln>
              <a:noFill/>
            </a:ln>
          </p:spPr>
          <p:txBody>
            <a:bodyPr wrap="square" anchor="b" anchorCtr="0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建立有效的反馈机制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B23D20-A31C-4A46-8FE1-4C04E10C94EA}"/>
                </a:ext>
              </a:extLst>
            </p:cNvPr>
            <p:cNvGrpSpPr/>
            <p:nvPr/>
          </p:nvGrpSpPr>
          <p:grpSpPr>
            <a:xfrm>
              <a:off x="872198" y="3078140"/>
              <a:ext cx="3348110" cy="1702881"/>
              <a:chOff x="872198" y="3078140"/>
              <a:chExt cx="3348110" cy="1702881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A9E02CF-2F66-49A9-BE12-7441FBAD6AA4}"/>
                  </a:ext>
                </a:extLst>
              </p:cNvPr>
              <p:cNvSpPr/>
              <p:nvPr/>
            </p:nvSpPr>
            <p:spPr>
              <a:xfrm>
                <a:off x="872198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3609568-9E32-49DE-8CCC-4230BC154107}"/>
                  </a:ext>
                </a:extLst>
              </p:cNvPr>
              <p:cNvGrpSpPr/>
              <p:nvPr/>
            </p:nvGrpSpPr>
            <p:grpSpPr>
              <a:xfrm>
                <a:off x="1439335" y="3078140"/>
                <a:ext cx="468104" cy="468102"/>
                <a:chOff x="3526795" y="2235779"/>
                <a:chExt cx="410200" cy="41019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A1E3CB0-50FA-4FAA-8B30-038A01B529B6}"/>
                    </a:ext>
                  </a:extLst>
                </p:cNvPr>
                <p:cNvSpPr/>
                <p:nvPr/>
              </p:nvSpPr>
              <p:spPr>
                <a:xfrm>
                  <a:off x="3526795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6DD3A0A-ADCB-4378-9E09-4668A50BDEAC}"/>
                    </a:ext>
                  </a:extLst>
                </p:cNvPr>
                <p:cNvSpPr/>
                <p:nvPr/>
              </p:nvSpPr>
              <p:spPr>
                <a:xfrm>
                  <a:off x="3642895" y="2374128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C0CA768-4D7B-40A0-97B6-861E88134FFA}"/>
                  </a:ext>
                </a:extLst>
              </p:cNvPr>
              <p:cNvGrpSpPr/>
              <p:nvPr/>
            </p:nvGrpSpPr>
            <p:grpSpPr>
              <a:xfrm>
                <a:off x="2011661" y="3514095"/>
                <a:ext cx="1817487" cy="1044233"/>
                <a:chOff x="1713496" y="2587855"/>
                <a:chExt cx="1817487" cy="104423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0F3FDE-C54A-471E-9D59-4F6397924E63}"/>
                    </a:ext>
                  </a:extLst>
                </p:cNvPr>
                <p:cNvSpPr txBox="1"/>
                <p:nvPr/>
              </p:nvSpPr>
              <p:spPr>
                <a:xfrm>
                  <a:off x="1713496" y="2587855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意见箱和在线反馈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0D4ADC-DEA5-4B53-9746-40497E49C6EF}"/>
                    </a:ext>
                  </a:extLst>
                </p:cNvPr>
                <p:cNvSpPr txBox="1"/>
                <p:nvPr/>
              </p:nvSpPr>
              <p:spPr>
                <a:xfrm>
                  <a:off x="1713497" y="2894065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提供多种途径接收顾客反馈，包括意见箱和在线反馈平台</a:t>
                  </a:r>
                  <a:endPara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DF4BE7-EF51-4B44-9ED9-D203A887DF11}"/>
                </a:ext>
              </a:extLst>
            </p:cNvPr>
            <p:cNvGrpSpPr/>
            <p:nvPr/>
          </p:nvGrpSpPr>
          <p:grpSpPr>
            <a:xfrm>
              <a:off x="4433370" y="3078140"/>
              <a:ext cx="3348110" cy="1702881"/>
              <a:chOff x="4433370" y="3078140"/>
              <a:chExt cx="3348110" cy="170288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3D49132-3E82-4D9F-B2C1-B62687D5F540}"/>
                  </a:ext>
                </a:extLst>
              </p:cNvPr>
              <p:cNvSpPr/>
              <p:nvPr/>
            </p:nvSpPr>
            <p:spPr>
              <a:xfrm>
                <a:off x="4433370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541747-86E2-4E61-91EC-2DBB70FCEA37}"/>
                  </a:ext>
                </a:extLst>
              </p:cNvPr>
              <p:cNvGrpSpPr/>
              <p:nvPr/>
            </p:nvGrpSpPr>
            <p:grpSpPr>
              <a:xfrm>
                <a:off x="5025305" y="3078140"/>
                <a:ext cx="468104" cy="468102"/>
                <a:chOff x="4471992" y="2235779"/>
                <a:chExt cx="410200" cy="41019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6FBF85-AC11-433B-9923-B72F880B5B08}"/>
                    </a:ext>
                  </a:extLst>
                </p:cNvPr>
                <p:cNvSpPr/>
                <p:nvPr/>
              </p:nvSpPr>
              <p:spPr>
                <a:xfrm>
                  <a:off x="4471992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3FBB0CC-B1FE-443B-92B0-446D487D7493}"/>
                    </a:ext>
                  </a:extLst>
                </p:cNvPr>
                <p:cNvSpPr/>
                <p:nvPr/>
              </p:nvSpPr>
              <p:spPr>
                <a:xfrm>
                  <a:off x="4595899" y="2358227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505648-5FE0-4CC1-9353-09AD4A93C12A}"/>
                  </a:ext>
                </a:extLst>
              </p:cNvPr>
              <p:cNvGrpSpPr/>
              <p:nvPr/>
            </p:nvGrpSpPr>
            <p:grpSpPr>
              <a:xfrm>
                <a:off x="5643231" y="3514095"/>
                <a:ext cx="1817487" cy="1044233"/>
                <a:chOff x="5345066" y="2650728"/>
                <a:chExt cx="1817487" cy="104423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CF440B-3ABE-493E-BC93-5B9CE138B64E}"/>
                    </a:ext>
                  </a:extLst>
                </p:cNvPr>
                <p:cNvSpPr txBox="1"/>
                <p:nvPr/>
              </p:nvSpPr>
              <p:spPr>
                <a:xfrm>
                  <a:off x="5345066" y="2650728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顾客满意度调研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D99C10-5542-473B-B89C-8AE514502E01}"/>
                    </a:ext>
                  </a:extLst>
                </p:cNvPr>
                <p:cNvSpPr txBox="1"/>
                <p:nvPr/>
              </p:nvSpPr>
              <p:spPr>
                <a:xfrm>
                  <a:off x="5345067" y="2956938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定期进行顾客满意度调查，了解顾客对服务的评价和建议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7059CA-DBD2-41BB-A982-7B556C241149}"/>
                </a:ext>
              </a:extLst>
            </p:cNvPr>
            <p:cNvGrpSpPr/>
            <p:nvPr/>
          </p:nvGrpSpPr>
          <p:grpSpPr>
            <a:xfrm>
              <a:off x="7994542" y="3078140"/>
              <a:ext cx="3348110" cy="1702881"/>
              <a:chOff x="7994542" y="3078140"/>
              <a:chExt cx="3348110" cy="1702881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3CDB50F-A675-4B26-B18F-5C064D303346}"/>
                  </a:ext>
                </a:extLst>
              </p:cNvPr>
              <p:cNvSpPr/>
              <p:nvPr/>
            </p:nvSpPr>
            <p:spPr>
              <a:xfrm>
                <a:off x="7994542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5BA95F-2D69-426A-B826-4D0A986F0D22}"/>
                  </a:ext>
                </a:extLst>
              </p:cNvPr>
              <p:cNvGrpSpPr/>
              <p:nvPr/>
            </p:nvGrpSpPr>
            <p:grpSpPr>
              <a:xfrm>
                <a:off x="8589230" y="3078140"/>
                <a:ext cx="468104" cy="468102"/>
                <a:chOff x="5417189" y="2235779"/>
                <a:chExt cx="410200" cy="41019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086ECFC-1893-4E78-8095-D69006A21A33}"/>
                    </a:ext>
                  </a:extLst>
                </p:cNvPr>
                <p:cNvSpPr/>
                <p:nvPr/>
              </p:nvSpPr>
              <p:spPr>
                <a:xfrm>
                  <a:off x="5417189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E879720-C59B-4805-8518-0B8677F86760}"/>
                    </a:ext>
                  </a:extLst>
                </p:cNvPr>
                <p:cNvSpPr/>
                <p:nvPr/>
              </p:nvSpPr>
              <p:spPr>
                <a:xfrm>
                  <a:off x="5533289" y="2369958"/>
                  <a:ext cx="178001" cy="148188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802A0B-FE8E-4912-A1FB-4EE433BD3C32}"/>
                  </a:ext>
                </a:extLst>
              </p:cNvPr>
              <p:cNvGrpSpPr/>
              <p:nvPr/>
            </p:nvGrpSpPr>
            <p:grpSpPr>
              <a:xfrm>
                <a:off x="9207157" y="3514095"/>
                <a:ext cx="1817487" cy="1044233"/>
                <a:chOff x="8908992" y="2650728"/>
                <a:chExt cx="1817487" cy="104423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B033F5-D5C4-4EFA-9F88-4B7C6F6413CB}"/>
                    </a:ext>
                  </a:extLst>
                </p:cNvPr>
                <p:cNvSpPr txBox="1"/>
                <p:nvPr/>
              </p:nvSpPr>
              <p:spPr>
                <a:xfrm>
                  <a:off x="8908992" y="2650728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员工反馈和建议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8934C73-3346-4EA1-A97F-3091F29862FD}"/>
                    </a:ext>
                  </a:extLst>
                </p:cNvPr>
                <p:cNvSpPr txBox="1"/>
                <p:nvPr/>
              </p:nvSpPr>
              <p:spPr>
                <a:xfrm>
                  <a:off x="8908993" y="2956938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鼓励员工提出改进意见和建议，建立持续改进的文化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FD8A7F-165E-4F38-B766-372DB089AABB}"/>
                </a:ext>
              </a:extLst>
            </p:cNvPr>
            <p:cNvSpPr txBox="1"/>
            <p:nvPr/>
          </p:nvSpPr>
          <p:spPr>
            <a:xfrm>
              <a:off x="1055078" y="1810575"/>
              <a:ext cx="5245914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通过建立有效的反馈机制，可以及时了解顾客需求和问题，以便及时做出改进和调整。</a:t>
              </a:r>
            </a:p>
          </p:txBody>
        </p: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反馈机制的建立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45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1751" y="2114550"/>
            <a:ext cx="9119752" cy="2628900"/>
            <a:chOff x="1301751" y="2114550"/>
            <a:chExt cx="9119752" cy="26289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481AAA2-6795-43F4-A21D-48A4D323D1A4}"/>
                </a:ext>
              </a:extLst>
            </p:cNvPr>
            <p:cNvSpPr/>
            <p:nvPr/>
          </p:nvSpPr>
          <p:spPr>
            <a:xfrm>
              <a:off x="3632290" y="2114550"/>
              <a:ext cx="2628900" cy="2628900"/>
            </a:xfrm>
            <a:prstGeom prst="roundRect">
              <a:avLst/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D9A50B-AB93-4998-A1F6-879E6E19B1D5}"/>
                </a:ext>
              </a:extLst>
            </p:cNvPr>
            <p:cNvSpPr/>
            <p:nvPr/>
          </p:nvSpPr>
          <p:spPr>
            <a:xfrm>
              <a:off x="1301751" y="2114550"/>
              <a:ext cx="2628900" cy="262890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400" b="1">
                <a:solidFill>
                  <a:srgbClr val="FFFF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404FC-668B-46E4-B857-C5BBC550B427}"/>
                </a:ext>
              </a:extLst>
            </p:cNvPr>
            <p:cNvSpPr txBox="1"/>
            <p:nvPr/>
          </p:nvSpPr>
          <p:spPr>
            <a:xfrm>
              <a:off x="1770497" y="2927908"/>
              <a:ext cx="1691408" cy="394210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数据分析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AA53B-B7CF-4A51-AA75-680AD24DD920}"/>
                </a:ext>
              </a:extLst>
            </p:cNvPr>
            <p:cNvSpPr txBox="1"/>
            <p:nvPr/>
          </p:nvSpPr>
          <p:spPr>
            <a:xfrm>
              <a:off x="1770497" y="3403651"/>
              <a:ext cx="1691408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FFFFFF"/>
                  </a:solidFill>
                </a:rPr>
                <a:t>通过数据洞察研究顾客需求和行为模式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E4FD9A-6F34-435F-BEEB-F1EF6A1B6F56}"/>
                </a:ext>
              </a:extLst>
            </p:cNvPr>
            <p:cNvSpPr txBox="1"/>
            <p:nvPr/>
          </p:nvSpPr>
          <p:spPr>
            <a:xfrm>
              <a:off x="4101036" y="2927908"/>
              <a:ext cx="1691408" cy="394210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反馈驱动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0FC52-904B-4197-B7F2-9CD2EF975D3E}"/>
                </a:ext>
              </a:extLst>
            </p:cNvPr>
            <p:cNvSpPr txBox="1"/>
            <p:nvPr/>
          </p:nvSpPr>
          <p:spPr>
            <a:xfrm>
              <a:off x="4101036" y="3403651"/>
              <a:ext cx="1691408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根据顾客反馈进行针对性改进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41A13B-53DC-422C-AB2B-5979164242DE}"/>
                </a:ext>
              </a:extLst>
            </p:cNvPr>
            <p:cNvSpPr txBox="1"/>
            <p:nvPr/>
          </p:nvSpPr>
          <p:spPr>
            <a:xfrm>
              <a:off x="7162800" y="3560760"/>
              <a:ext cx="3258703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使用数据分析和反馈来指导持续改进和优化顾客体验。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229E84-5E1D-4E03-A3ED-FCE74F328601}"/>
                </a:ext>
              </a:extLst>
            </p:cNvPr>
            <p:cNvSpPr txBox="1"/>
            <p:nvPr/>
          </p:nvSpPr>
          <p:spPr>
            <a:xfrm>
              <a:off x="7162800" y="2927908"/>
              <a:ext cx="3258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数据驱动的改进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776AA02-5057-4985-BBD0-D211A5A3EC2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2" y="2525486"/>
              <a:ext cx="1028519" cy="0"/>
            </a:xfrm>
            <a:prstGeom prst="straightConnector1">
              <a:avLst/>
            </a:prstGeom>
            <a:noFill/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数据，改进的导航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52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9705" y="1054100"/>
            <a:ext cx="10552590" cy="4959837"/>
            <a:chOff x="819705" y="1054100"/>
            <a:chExt cx="10552590" cy="495983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9EE1ED-0804-4CDA-8E42-44EBC9376BF8}"/>
                </a:ext>
              </a:extLst>
            </p:cNvPr>
            <p:cNvSpPr/>
            <p:nvPr/>
          </p:nvSpPr>
          <p:spPr>
            <a:xfrm rot="10800000">
              <a:off x="819705" y="1054100"/>
              <a:ext cx="2015648" cy="2037203"/>
            </a:xfrm>
            <a:custGeom>
              <a:avLst/>
              <a:gdLst>
                <a:gd name="connsiteX0" fmla="*/ 484671 w 2015648"/>
                <a:gd name="connsiteY0" fmla="*/ 2037203 h 2037203"/>
                <a:gd name="connsiteX1" fmla="*/ 0 w 2015648"/>
                <a:gd name="connsiteY1" fmla="*/ 2037203 h 2037203"/>
                <a:gd name="connsiteX2" fmla="*/ 1829940 w 2015648"/>
                <a:gd name="connsiteY2" fmla="*/ 9378 h 2037203"/>
                <a:gd name="connsiteX3" fmla="*/ 2015648 w 2015648"/>
                <a:gd name="connsiteY3" fmla="*/ 0 h 2037203"/>
                <a:gd name="connsiteX4" fmla="*/ 2015648 w 2015648"/>
                <a:gd name="connsiteY4" fmla="*/ 508747 h 2037203"/>
                <a:gd name="connsiteX5" fmla="*/ 1880609 w 2015648"/>
                <a:gd name="connsiteY5" fmla="*/ 515141 h 2037203"/>
                <a:gd name="connsiteX6" fmla="*/ 491845 w 2015648"/>
                <a:gd name="connsiteY6" fmla="*/ 1895116 h 203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5648" h="2037203">
                  <a:moveTo>
                    <a:pt x="484671" y="2037203"/>
                  </a:moveTo>
                  <a:lnTo>
                    <a:pt x="0" y="2037203"/>
                  </a:lnTo>
                  <a:cubicBezTo>
                    <a:pt x="0" y="981814"/>
                    <a:pt x="802091" y="113762"/>
                    <a:pt x="1829940" y="9378"/>
                  </a:cubicBezTo>
                  <a:lnTo>
                    <a:pt x="2015648" y="0"/>
                  </a:lnTo>
                  <a:lnTo>
                    <a:pt x="2015648" y="508747"/>
                  </a:lnTo>
                  <a:lnTo>
                    <a:pt x="1880609" y="515141"/>
                  </a:lnTo>
                  <a:cubicBezTo>
                    <a:pt x="1148917" y="584784"/>
                    <a:pt x="566018" y="1164754"/>
                    <a:pt x="491845" y="18951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0000"/>
              </a:schemeClr>
            </a:solidFill>
            <a:ln w="9525" cap="rnd">
              <a:noFill/>
              <a:prstDash val="lgDash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B87F8F-80B1-4839-B18B-E8BB86DBDD70}"/>
                </a:ext>
              </a:extLst>
            </p:cNvPr>
            <p:cNvSpPr txBox="1"/>
            <p:nvPr/>
          </p:nvSpPr>
          <p:spPr>
            <a:xfrm>
              <a:off x="1724995" y="1130300"/>
              <a:ext cx="54033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打造全员参与的改进文化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9C6DE-4616-435B-9FB9-C2280063BC86}"/>
                </a:ext>
              </a:extLst>
            </p:cNvPr>
            <p:cNvSpPr txBox="1"/>
            <p:nvPr/>
          </p:nvSpPr>
          <p:spPr>
            <a:xfrm>
              <a:off x="1724995" y="5156214"/>
              <a:ext cx="3646550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通过建立一种全员参与的文化，餐饮企业可以实现持续改进和创新。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5ABDC8-5027-4D20-8E4A-3B9CF61FEDBC}"/>
                </a:ext>
              </a:extLst>
            </p:cNvPr>
            <p:cNvSpPr txBox="1"/>
            <p:nvPr/>
          </p:nvSpPr>
          <p:spPr>
            <a:xfrm>
              <a:off x="239329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提供员工培训，激励他们参与改进工作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3D76A-A315-4F01-8261-6C0891E0AB8B}"/>
                </a:ext>
              </a:extLst>
            </p:cNvPr>
            <p:cNvSpPr txBox="1"/>
            <p:nvPr/>
          </p:nvSpPr>
          <p:spPr>
            <a:xfrm>
              <a:off x="239329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培训和教育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B2E1A-871B-4EDA-870B-108ADE5C05F4}"/>
                </a:ext>
              </a:extLst>
            </p:cNvPr>
            <p:cNvSpPr txBox="1"/>
            <p:nvPr/>
          </p:nvSpPr>
          <p:spPr>
            <a:xfrm>
              <a:off x="172499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rPr>
                <a:t>01</a:t>
              </a:r>
              <a:endParaRPr lang="zh-CN" altLang="en-US" sz="3200" b="1" i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780C0-9A30-4370-945D-20ED55CDFBF2}"/>
                </a:ext>
              </a:extLst>
            </p:cNvPr>
            <p:cNvSpPr txBox="1"/>
            <p:nvPr/>
          </p:nvSpPr>
          <p:spPr>
            <a:xfrm>
              <a:off x="573085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建立开放的沟通渠道，鼓励员工之间的合作和共享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5A1443-DF74-487F-837F-5880DE36156E}"/>
                </a:ext>
              </a:extLst>
            </p:cNvPr>
            <p:cNvSpPr txBox="1"/>
            <p:nvPr/>
          </p:nvSpPr>
          <p:spPr>
            <a:xfrm>
              <a:off x="573085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沟通和协作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69778B-5862-45F0-9F1E-B12E01522E85}"/>
                </a:ext>
              </a:extLst>
            </p:cNvPr>
            <p:cNvSpPr txBox="1"/>
            <p:nvPr/>
          </p:nvSpPr>
          <p:spPr>
            <a:xfrm>
              <a:off x="506255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 i="1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a:defRPr>
              </a:lvl1pPr>
            </a:lstStyle>
            <a:p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B2D7EC-6B9C-4BF3-8311-69F14BF87610}"/>
                </a:ext>
              </a:extLst>
            </p:cNvPr>
            <p:cNvSpPr txBox="1"/>
            <p:nvPr/>
          </p:nvSpPr>
          <p:spPr>
            <a:xfrm>
              <a:off x="906841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设立奖励机制，鼓励员工积极参与改进，并给予认可和奖励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6E6B0B-BF54-4FC1-ADAC-54F85FE0F77A}"/>
                </a:ext>
              </a:extLst>
            </p:cNvPr>
            <p:cNvSpPr txBox="1"/>
            <p:nvPr/>
          </p:nvSpPr>
          <p:spPr>
            <a:xfrm>
              <a:off x="906841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奖励和认可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9C5D98-9BB4-4C41-A4A1-E653D6AB18AF}"/>
                </a:ext>
              </a:extLst>
            </p:cNvPr>
            <p:cNvSpPr txBox="1"/>
            <p:nvPr/>
          </p:nvSpPr>
          <p:spPr>
            <a:xfrm>
              <a:off x="840011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 i="1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07951-5090-4BF1-9EC8-2A7414E32F45}"/>
                </a:ext>
              </a:extLst>
            </p:cNvPr>
            <p:cNvSpPr/>
            <p:nvPr/>
          </p:nvSpPr>
          <p:spPr>
            <a:xfrm rot="10800000">
              <a:off x="8034735" y="4434704"/>
              <a:ext cx="3188612" cy="1579233"/>
            </a:xfrm>
            <a:custGeom>
              <a:avLst/>
              <a:gdLst>
                <a:gd name="connsiteX0" fmla="*/ 1841766 w 3683532"/>
                <a:gd name="connsiteY0" fmla="*/ 0 h 1824354"/>
                <a:gd name="connsiteX1" fmla="*/ 3674944 w 3683532"/>
                <a:gd name="connsiteY1" fmla="*/ 1654288 h 1824354"/>
                <a:gd name="connsiteX2" fmla="*/ 3683532 w 3683532"/>
                <a:gd name="connsiteY2" fmla="*/ 1824354 h 1824354"/>
                <a:gd name="connsiteX3" fmla="*/ 0 w 3683532"/>
                <a:gd name="connsiteY3" fmla="*/ 1824354 h 1824354"/>
                <a:gd name="connsiteX4" fmla="*/ 8588 w 3683532"/>
                <a:gd name="connsiteY4" fmla="*/ 1654288 h 1824354"/>
                <a:gd name="connsiteX5" fmla="*/ 1841766 w 3683532"/>
                <a:gd name="connsiteY5" fmla="*/ 0 h 182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3532" h="1824354">
                  <a:moveTo>
                    <a:pt x="1841766" y="0"/>
                  </a:moveTo>
                  <a:cubicBezTo>
                    <a:pt x="2795851" y="0"/>
                    <a:pt x="3580580" y="725099"/>
                    <a:pt x="3674944" y="1654288"/>
                  </a:cubicBezTo>
                  <a:lnTo>
                    <a:pt x="3683532" y="1824354"/>
                  </a:lnTo>
                  <a:lnTo>
                    <a:pt x="0" y="1824354"/>
                  </a:lnTo>
                  <a:lnTo>
                    <a:pt x="8588" y="1654288"/>
                  </a:lnTo>
                  <a:cubicBezTo>
                    <a:pt x="102952" y="725099"/>
                    <a:pt x="887681" y="0"/>
                    <a:pt x="1841766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t="-21860" b="-21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EADB3F-B0C2-44D6-A979-CDC79D561AF7}"/>
                </a:ext>
              </a:extLst>
            </p:cNvPr>
            <p:cNvCxnSpPr/>
            <p:nvPr/>
          </p:nvCxnSpPr>
          <p:spPr>
            <a:xfrm>
              <a:off x="1805958" y="4984848"/>
              <a:ext cx="1959732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全员驱动改进案例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93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2FD5B4-0C4B-4374-464D-46560773BBEE}"/>
              </a:ext>
            </a:extLst>
          </p:cNvPr>
          <p:cNvGrpSpPr/>
          <p:nvPr/>
        </p:nvGrpSpPr>
        <p:grpSpPr>
          <a:xfrm>
            <a:off x="8283182" y="1083"/>
            <a:ext cx="3920357" cy="6858000"/>
            <a:chOff x="8283182" y="1083"/>
            <a:chExt cx="3920357" cy="68580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010698A-20B0-3897-B660-5B0F71F324D0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6E9656-DDB2-7EAF-53B0-4F01B0B34A7D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26150-E743-307A-BF6E-9E481320964F}"/>
                </a:ext>
              </a:extLst>
            </p:cNvPr>
            <p:cNvSpPr txBox="1"/>
            <p:nvPr/>
          </p:nvSpPr>
          <p:spPr>
            <a:xfrm>
              <a:off x="9442727" y="2709018"/>
              <a:ext cx="2760812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团队协作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Team Cooperation</a:t>
              </a:r>
              <a:endParaRPr lang="zh-CN" altLang="en-US" sz="2000" b="1" i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BD42C53-9455-AED9-36C0-12635285D366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17CD54-04BF-C5E5-5DA1-5FAF1B9E17A5}"/>
              </a:ext>
            </a:extLst>
          </p:cNvPr>
          <p:cNvGrpSpPr/>
          <p:nvPr/>
        </p:nvGrpSpPr>
        <p:grpSpPr>
          <a:xfrm>
            <a:off x="5844426" y="-1083"/>
            <a:ext cx="3576736" cy="6858000"/>
            <a:chOff x="5844426" y="-1083"/>
            <a:chExt cx="3576736" cy="6858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0ED8368-54DB-ECC2-331D-CCD898D89E69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5445C34-D6AA-4A5C-19C6-78F22A7A182D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F19E7D7-2775-CDC0-06B3-1F7A343B2F0E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69DA1DD-5457-2EDE-2B1F-A0B60A952307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0B83DD-6C16-4E46-720D-E3162019BE10}"/>
                  </a:ext>
                </a:extLst>
              </p:cNvPr>
              <p:cNvSpPr txBox="1"/>
              <p:nvPr/>
            </p:nvSpPr>
            <p:spPr>
              <a:xfrm>
                <a:off x="6572893" y="2709018"/>
                <a:ext cx="2943723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系统设计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System Design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33CAE4-EEAF-8803-CE2E-E2FF4CF8EF72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BE4460-E34F-9B6A-6BF6-30FA03CAED6E}"/>
              </a:ext>
            </a:extLst>
          </p:cNvPr>
          <p:cNvGrpSpPr/>
          <p:nvPr/>
        </p:nvGrpSpPr>
        <p:grpSpPr>
          <a:xfrm>
            <a:off x="2749273" y="0"/>
            <a:ext cx="3737664" cy="6858000"/>
            <a:chOff x="2749273" y="0"/>
            <a:chExt cx="3737664" cy="6858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BAECB2-C3F7-6E0B-1A6B-5052BCC509C5}"/>
                </a:ext>
              </a:extLst>
            </p:cNvPr>
            <p:cNvGrpSpPr/>
            <p:nvPr/>
          </p:nvGrpSpPr>
          <p:grpSpPr>
            <a:xfrm>
              <a:off x="2749273" y="0"/>
              <a:ext cx="3737664" cy="6858000"/>
              <a:chOff x="2619683" y="0"/>
              <a:chExt cx="3737664" cy="6858000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FBA13CF-4E6F-1414-A555-539151C512FE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4395991-9441-36E4-36C0-C5266BEE9703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4C46998-27DA-BF24-64EA-01788ACFB40D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76EF35-E845-9A7E-9CB7-91C9B578443F}"/>
                  </a:ext>
                </a:extLst>
              </p:cNvPr>
              <p:cNvSpPr txBox="1"/>
              <p:nvPr/>
            </p:nvSpPr>
            <p:spPr>
              <a:xfrm>
                <a:off x="3139361" y="2709018"/>
                <a:ext cx="3217986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技术框架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Technical Framework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D5FAA4A-EF53-9A77-200F-AD2968DEA776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9E0B0D-D42E-8C18-9F38-9CC631DF43A4}"/>
              </a:ext>
            </a:extLst>
          </p:cNvPr>
          <p:cNvGrpSpPr/>
          <p:nvPr/>
        </p:nvGrpSpPr>
        <p:grpSpPr>
          <a:xfrm>
            <a:off x="-14233" y="0"/>
            <a:ext cx="3351543" cy="6858000"/>
            <a:chOff x="-38334" y="0"/>
            <a:chExt cx="3351543" cy="6858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FD8159A-398B-FF20-A85D-6487A1A6C195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BE8B980-2AFB-3167-F43E-51E140FCA397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E216B97-4243-149A-9FFD-D9ABAD29FA4C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17B2B8-F742-42A2-F6A0-D1905FF8B09D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A096CB54-C587-39BD-2BBB-457A9BD218A3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4F0DCE9-CB0E-5952-5A27-3D43BA9D7C94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Project Overview</a:t>
              </a:r>
              <a:endParaRPr lang="en-US" altLang="zh-CN" sz="20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6EC73EC8-0EB6-4DAD-6E93-370BE258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项目概述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Project Overview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5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BE2C-ACA8-15C2-BC44-6241F57E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60B368-0CA5-913A-0DC5-56BE156B56B4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2E64E4-848F-1CEC-B077-F21197408369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sp>
        <p:nvSpPr>
          <p:cNvPr id="28" name="Title-0">
            <a:extLst>
              <a:ext uri="{FF2B5EF4-FFF2-40B4-BE49-F238E27FC236}">
                <a16:creationId xmlns:a16="http://schemas.microsoft.com/office/drawing/2014/main" id="{37411342-2348-343C-ABB3-DE152FC973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7718" y="2389922"/>
            <a:ext cx="2078154" cy="20781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81000" dist="635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系统</a:t>
            </a:r>
            <a:endParaRPr lang="en-US" altLang="zh-CN" sz="28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  <a:p>
            <a:pPr algn="ctr"/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06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6486-17B3-5212-F424-4184B9D5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4519B7D-979D-2589-0E5E-9612D6229F27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6CD5DC-6030-3466-EFDD-1D95BF6919D3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67EF18-341F-6082-3D2B-67B111E71E72}"/>
              </a:ext>
            </a:extLst>
          </p:cNvPr>
          <p:cNvGrpSpPr/>
          <p:nvPr/>
        </p:nvGrpSpPr>
        <p:grpSpPr>
          <a:xfrm>
            <a:off x="917718" y="1366002"/>
            <a:ext cx="10356563" cy="4125996"/>
            <a:chOff x="1162337" y="1366002"/>
            <a:chExt cx="10356563" cy="4125996"/>
          </a:xfrm>
        </p:grpSpPr>
        <p:sp>
          <p:nvSpPr>
            <p:cNvPr id="27" name="0">
              <a:extLst>
                <a:ext uri="{FF2B5EF4-FFF2-40B4-BE49-F238E27FC236}">
                  <a16:creationId xmlns:a16="http://schemas.microsoft.com/office/drawing/2014/main" id="{BD05E2CC-F6DD-484C-EC15-F795735FA05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6200000">
              <a:off x="4693560" y="-1333342"/>
              <a:ext cx="4125996" cy="952468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itle-0">
              <a:extLst>
                <a:ext uri="{FF2B5EF4-FFF2-40B4-BE49-F238E27FC236}">
                  <a16:creationId xmlns:a16="http://schemas.microsoft.com/office/drawing/2014/main" id="{6F9D45A7-E69F-8624-9CD5-A7E86DB188C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62337" y="2389922"/>
              <a:ext cx="2078154" cy="20781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系统</a:t>
              </a:r>
              <a:endPara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模块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5275507"/>
      </p:ext>
    </p:extLst>
  </p:cSld>
  <p:clrMapOvr>
    <a:masterClrMapping/>
  </p:clrMapOvr>
  <p:transition advClick="0" advTm="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47C5A-75F3-B1B5-2AEE-39F259F3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8C6994-E1D5-E879-D66B-0666E6922B60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85C8D-76B2-EC8F-C9A3-DF832FA27E55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9268A2-498F-95E4-075E-1724AAF1E1A2}"/>
              </a:ext>
            </a:extLst>
          </p:cNvPr>
          <p:cNvGrpSpPr/>
          <p:nvPr/>
        </p:nvGrpSpPr>
        <p:grpSpPr>
          <a:xfrm>
            <a:off x="917718" y="1366002"/>
            <a:ext cx="10356563" cy="4125996"/>
            <a:chOff x="1162337" y="1366002"/>
            <a:chExt cx="10356563" cy="4125996"/>
          </a:xfrm>
        </p:grpSpPr>
        <p:sp>
          <p:nvSpPr>
            <p:cNvPr id="27" name="0">
              <a:extLst>
                <a:ext uri="{FF2B5EF4-FFF2-40B4-BE49-F238E27FC236}">
                  <a16:creationId xmlns:a16="http://schemas.microsoft.com/office/drawing/2014/main" id="{E349E18E-FAD4-F3D8-44E6-73415705F56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6200000">
              <a:off x="4693560" y="-1333342"/>
              <a:ext cx="4125996" cy="952468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itle-0">
              <a:extLst>
                <a:ext uri="{FF2B5EF4-FFF2-40B4-BE49-F238E27FC236}">
                  <a16:creationId xmlns:a16="http://schemas.microsoft.com/office/drawing/2014/main" id="{0B981332-D1CC-53E1-543C-E886881AA8D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62337" y="2389922"/>
              <a:ext cx="2078154" cy="20781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系统</a:t>
              </a:r>
              <a:endPara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模块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E41C38-F75C-B3EF-DC4E-D63D4ADC0839}"/>
              </a:ext>
            </a:extLst>
          </p:cNvPr>
          <p:cNvGrpSpPr/>
          <p:nvPr/>
        </p:nvGrpSpPr>
        <p:grpSpPr>
          <a:xfrm>
            <a:off x="4242148" y="1683751"/>
            <a:ext cx="5212858" cy="653249"/>
            <a:chOff x="4486767" y="1183624"/>
            <a:chExt cx="5212858" cy="653249"/>
          </a:xfrm>
        </p:grpSpPr>
        <p:sp>
          <p:nvSpPr>
            <p:cNvPr id="23" name="Index-1">
              <a:extLst>
                <a:ext uri="{FF2B5EF4-FFF2-40B4-BE49-F238E27FC236}">
                  <a16:creationId xmlns:a16="http://schemas.microsoft.com/office/drawing/2014/main" id="{018494E4-FB99-2A9D-9C9E-D2577639D18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86767" y="123903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1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F3B893C-D007-48F8-0A1C-1D98A0DC0F88}"/>
                </a:ext>
              </a:extLst>
            </p:cNvPr>
            <p:cNvGrpSpPr/>
            <p:nvPr/>
          </p:nvGrpSpPr>
          <p:grpSpPr>
            <a:xfrm>
              <a:off x="5190376" y="1183624"/>
              <a:ext cx="4509249" cy="653249"/>
              <a:chOff x="5066551" y="760968"/>
              <a:chExt cx="4509249" cy="653249"/>
            </a:xfrm>
          </p:grpSpPr>
          <p:sp>
            <p:nvSpPr>
              <p:cNvPr id="25" name="Title-1">
                <a:extLst>
                  <a:ext uri="{FF2B5EF4-FFF2-40B4-BE49-F238E27FC236}">
                    <a16:creationId xmlns:a16="http://schemas.microsoft.com/office/drawing/2014/main" id="{11E5E756-25E3-E943-75A6-D8F5A8748C9C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消费者</a:t>
                </a:r>
              </a:p>
            </p:txBody>
          </p:sp>
          <p:sp>
            <p:nvSpPr>
              <p:cNvPr id="26" name="Body-1">
                <a:extLst>
                  <a:ext uri="{FF2B5EF4-FFF2-40B4-BE49-F238E27FC236}">
                    <a16:creationId xmlns:a16="http://schemas.microsoft.com/office/drawing/2014/main" id="{588FB6CC-E2C7-5AC5-EA4E-3AF9CDDC5871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浏览商家、下单、支付、查看订单。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279669-E19D-F971-D2F1-35A9E8BF5A55}"/>
              </a:ext>
            </a:extLst>
          </p:cNvPr>
          <p:cNvGrpSpPr/>
          <p:nvPr/>
        </p:nvGrpSpPr>
        <p:grpSpPr>
          <a:xfrm>
            <a:off x="4242148" y="2629500"/>
            <a:ext cx="5212858" cy="653249"/>
            <a:chOff x="4486767" y="1991164"/>
            <a:chExt cx="5212858" cy="653249"/>
          </a:xfrm>
        </p:grpSpPr>
        <p:sp>
          <p:nvSpPr>
            <p:cNvPr id="18" name="Index-2">
              <a:extLst>
                <a:ext uri="{FF2B5EF4-FFF2-40B4-BE49-F238E27FC236}">
                  <a16:creationId xmlns:a16="http://schemas.microsoft.com/office/drawing/2014/main" id="{DA729E6A-33D7-4F1A-036D-DE75A90747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86767" y="204657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2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4B383BE-70C5-CC04-6117-560FC2D5F172}"/>
                </a:ext>
              </a:extLst>
            </p:cNvPr>
            <p:cNvGrpSpPr/>
            <p:nvPr/>
          </p:nvGrpSpPr>
          <p:grpSpPr>
            <a:xfrm>
              <a:off x="5190376" y="1991164"/>
              <a:ext cx="4509249" cy="653249"/>
              <a:chOff x="5066551" y="760968"/>
              <a:chExt cx="4509249" cy="653249"/>
            </a:xfrm>
          </p:grpSpPr>
          <p:sp>
            <p:nvSpPr>
              <p:cNvPr id="20" name="Title-2">
                <a:extLst>
                  <a:ext uri="{FF2B5EF4-FFF2-40B4-BE49-F238E27FC236}">
                    <a16:creationId xmlns:a16="http://schemas.microsoft.com/office/drawing/2014/main" id="{FD5B3BB0-0A72-BA50-A323-5675AF184647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2"/>
                    </a:solidFill>
                  </a:rPr>
                  <a:t>商家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Body-2">
                <a:extLst>
                  <a:ext uri="{FF2B5EF4-FFF2-40B4-BE49-F238E27FC236}">
                    <a16:creationId xmlns:a16="http://schemas.microsoft.com/office/drawing/2014/main" id="{C1851718-769F-E18F-6409-9632B28CF568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管理菜单、处理订单、更新库存和店铺信息。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4A0C46-E03F-A1D0-954E-FCA66B552ADB}"/>
              </a:ext>
            </a:extLst>
          </p:cNvPr>
          <p:cNvGrpSpPr/>
          <p:nvPr/>
        </p:nvGrpSpPr>
        <p:grpSpPr>
          <a:xfrm>
            <a:off x="4242148" y="3575249"/>
            <a:ext cx="5212858" cy="653249"/>
            <a:chOff x="4486767" y="2798704"/>
            <a:chExt cx="5212858" cy="653249"/>
          </a:xfrm>
        </p:grpSpPr>
        <p:sp>
          <p:nvSpPr>
            <p:cNvPr id="13" name="Index-3">
              <a:extLst>
                <a:ext uri="{FF2B5EF4-FFF2-40B4-BE49-F238E27FC236}">
                  <a16:creationId xmlns:a16="http://schemas.microsoft.com/office/drawing/2014/main" id="{A304FACA-A1C2-3908-A4EE-32103085489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86767" y="285411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3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60D45C-DA31-8D6B-EDC6-BBB4DE8E68BA}"/>
                </a:ext>
              </a:extLst>
            </p:cNvPr>
            <p:cNvGrpSpPr/>
            <p:nvPr/>
          </p:nvGrpSpPr>
          <p:grpSpPr>
            <a:xfrm>
              <a:off x="5190376" y="2798704"/>
              <a:ext cx="4509249" cy="653249"/>
              <a:chOff x="5066551" y="760968"/>
              <a:chExt cx="4509249" cy="653249"/>
            </a:xfrm>
          </p:grpSpPr>
          <p:sp>
            <p:nvSpPr>
              <p:cNvPr id="15" name="Title-3">
                <a:extLst>
                  <a:ext uri="{FF2B5EF4-FFF2-40B4-BE49-F238E27FC236}">
                    <a16:creationId xmlns:a16="http://schemas.microsoft.com/office/drawing/2014/main" id="{F594453C-5131-273F-699A-ED49FBD11B0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</a:rPr>
                  <a:t>骑手</a:t>
                </a:r>
              </a:p>
            </p:txBody>
          </p:sp>
          <p:sp>
            <p:nvSpPr>
              <p:cNvPr id="16" name="Body-3">
                <a:extLst>
                  <a:ext uri="{FF2B5EF4-FFF2-40B4-BE49-F238E27FC236}">
                    <a16:creationId xmlns:a16="http://schemas.microsoft.com/office/drawing/2014/main" id="{969813E9-FCC6-CC27-DE22-3DE62D1518B8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接单、配送、更新配送状态。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58127A-FC29-FCD0-C914-FF895833D0CA}"/>
              </a:ext>
            </a:extLst>
          </p:cNvPr>
          <p:cNvGrpSpPr/>
          <p:nvPr/>
        </p:nvGrpSpPr>
        <p:grpSpPr>
          <a:xfrm>
            <a:off x="4242148" y="4520997"/>
            <a:ext cx="5212858" cy="653249"/>
            <a:chOff x="4486767" y="3606244"/>
            <a:chExt cx="5212858" cy="653249"/>
          </a:xfrm>
        </p:grpSpPr>
        <p:sp>
          <p:nvSpPr>
            <p:cNvPr id="8" name="Index-4">
              <a:extLst>
                <a:ext uri="{FF2B5EF4-FFF2-40B4-BE49-F238E27FC236}">
                  <a16:creationId xmlns:a16="http://schemas.microsoft.com/office/drawing/2014/main" id="{5535A1DD-1B7F-5B36-BA90-DDBF88747B1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86767" y="366165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4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EDB0BC-CF95-554B-6FAD-EDAFC1E4ADB1}"/>
                </a:ext>
              </a:extLst>
            </p:cNvPr>
            <p:cNvGrpSpPr/>
            <p:nvPr/>
          </p:nvGrpSpPr>
          <p:grpSpPr>
            <a:xfrm>
              <a:off x="5190376" y="3606244"/>
              <a:ext cx="4509249" cy="653249"/>
              <a:chOff x="5066551" y="760968"/>
              <a:chExt cx="4509249" cy="653249"/>
            </a:xfrm>
          </p:grpSpPr>
          <p:sp>
            <p:nvSpPr>
              <p:cNvPr id="11" name="Title-4">
                <a:extLst>
                  <a:ext uri="{FF2B5EF4-FFF2-40B4-BE49-F238E27FC236}">
                    <a16:creationId xmlns:a16="http://schemas.microsoft.com/office/drawing/2014/main" id="{FDAFC888-3B0F-7689-B67C-83CB9E1CCF5A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4"/>
                    </a:solidFill>
                  </a:rPr>
                  <a:t>管理员</a:t>
                </a:r>
              </a:p>
            </p:txBody>
          </p:sp>
          <p:sp>
            <p:nvSpPr>
              <p:cNvPr id="12" name="Body-4">
                <a:extLst>
                  <a:ext uri="{FF2B5EF4-FFF2-40B4-BE49-F238E27FC236}">
                    <a16:creationId xmlns:a16="http://schemas.microsoft.com/office/drawing/2014/main" id="{B7B2E56A-161D-B71C-B2BE-B07CB2DD471D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管理用户、商家和骑手信息，监督订单和平台运营。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14722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758B9A88-38B7-5D4E-EA8C-0DB34E72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技术框架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Technical Framework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37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94E5-3B67-F41D-05EF-7F78ADFD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E4BF6B1-393C-C6BB-3488-1DA652ACB094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1B79A5-2FE2-9119-EE45-B1259BC1B806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技术框架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898686-3067-FE10-3151-8B138BC18DE2}"/>
              </a:ext>
            </a:extLst>
          </p:cNvPr>
          <p:cNvSpPr/>
          <p:nvPr/>
        </p:nvSpPr>
        <p:spPr>
          <a:xfrm>
            <a:off x="0" y="1895744"/>
            <a:ext cx="3724275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43E88B-E6E5-2C14-FFAC-726A3B9FBD53}"/>
              </a:ext>
            </a:extLst>
          </p:cNvPr>
          <p:cNvSpPr txBox="1"/>
          <p:nvPr/>
        </p:nvSpPr>
        <p:spPr>
          <a:xfrm>
            <a:off x="0" y="844524"/>
            <a:ext cx="36810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b="1" dirty="0">
                <a:latin typeface="+mn-ea"/>
              </a:rPr>
              <a:t>前后端分离设计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>
              <a:spcAft>
                <a:spcPts val="1800"/>
              </a:spcAft>
            </a:pPr>
            <a:r>
              <a:rPr lang="zh-CN" altLang="en-US" sz="2400" dirty="0">
                <a:latin typeface="+mn-ea"/>
              </a:rPr>
              <a:t>功能独立清晰，易于维护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1260E-0A4D-F70A-0EB5-64163024EA6B}"/>
              </a:ext>
            </a:extLst>
          </p:cNvPr>
          <p:cNvSpPr txBox="1"/>
          <p:nvPr/>
        </p:nvSpPr>
        <p:spPr>
          <a:xfrm>
            <a:off x="5901702" y="191431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前端</a:t>
            </a:r>
            <a:r>
              <a:rPr lang="en-US" altLang="zh-CN" sz="2800" b="1" dirty="0">
                <a:latin typeface="+mn-ea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2BF26-5B1E-4054-835C-4EC1C65FBC46}"/>
              </a:ext>
            </a:extLst>
          </p:cNvPr>
          <p:cNvSpPr txBox="1"/>
          <p:nvPr/>
        </p:nvSpPr>
        <p:spPr>
          <a:xfrm>
            <a:off x="5901702" y="2358675"/>
            <a:ext cx="447198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Vue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响应式更新、模块清晰独立。</a:t>
            </a:r>
            <a:endParaRPr lang="en-US" altLang="zh-CN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3E4112-CBEF-9F40-848B-848363BEA4D0}"/>
              </a:ext>
            </a:extLst>
          </p:cNvPr>
          <p:cNvSpPr txBox="1"/>
          <p:nvPr/>
        </p:nvSpPr>
        <p:spPr>
          <a:xfrm>
            <a:off x="5963615" y="3628666"/>
            <a:ext cx="7835276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ElementPlus</a:t>
            </a:r>
            <a:r>
              <a:rPr lang="zh-CN" altLang="en-US" b="1" dirty="0">
                <a:latin typeface="+mn-ea"/>
              </a:rPr>
              <a:t>组件库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dirty="0"/>
              <a:t>丰富、成熟的 </a:t>
            </a:r>
            <a:r>
              <a:rPr lang="en-US" altLang="zh-CN" dirty="0"/>
              <a:t>UI </a:t>
            </a:r>
            <a:r>
              <a:rPr lang="zh-CN" altLang="en-US" dirty="0"/>
              <a:t>组件，快速搭建界面</a:t>
            </a:r>
            <a:endParaRPr lang="en-US" altLang="zh-CN" b="1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BDA5CD-462B-22B3-61AC-632D1455C7FE}"/>
              </a:ext>
            </a:extLst>
          </p:cNvPr>
          <p:cNvSpPr txBox="1"/>
          <p:nvPr/>
        </p:nvSpPr>
        <p:spPr>
          <a:xfrm>
            <a:off x="5901702" y="2970541"/>
            <a:ext cx="609600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Tailwind CSS</a:t>
            </a:r>
            <a:r>
              <a:rPr lang="zh-CN" altLang="en-US" b="1" dirty="0">
                <a:latin typeface="+mn-ea"/>
              </a:rPr>
              <a:t>风格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dirty="0"/>
              <a:t>样式灵活方便，减少大量</a:t>
            </a:r>
            <a:r>
              <a:rPr lang="en-US" altLang="zh-CN" dirty="0"/>
              <a:t>CSS</a:t>
            </a:r>
            <a:r>
              <a:rPr lang="zh-CN" altLang="en-US" dirty="0"/>
              <a:t>工作量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2E03C9-9E72-C6C9-07BF-24A63BA74BE0}"/>
              </a:ext>
            </a:extLst>
          </p:cNvPr>
          <p:cNvSpPr/>
          <p:nvPr/>
        </p:nvSpPr>
        <p:spPr>
          <a:xfrm>
            <a:off x="3724275" y="4222323"/>
            <a:ext cx="8467725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763F9B-FBCF-0945-9283-0B0074D6AAD4}"/>
              </a:ext>
            </a:extLst>
          </p:cNvPr>
          <p:cNvGrpSpPr/>
          <p:nvPr/>
        </p:nvGrpSpPr>
        <p:grpSpPr>
          <a:xfrm>
            <a:off x="935391" y="2146784"/>
            <a:ext cx="2745633" cy="1711111"/>
            <a:chOff x="448732" y="2008038"/>
            <a:chExt cx="2745633" cy="1711111"/>
          </a:xfrm>
        </p:grpSpPr>
        <p:pic>
          <p:nvPicPr>
            <p:cNvPr id="15" name="图片 14" descr="徽标, 图标&#10;&#10;AI 生成的内容可能不正确。">
              <a:extLst>
                <a:ext uri="{FF2B5EF4-FFF2-40B4-BE49-F238E27FC236}">
                  <a16:creationId xmlns:a16="http://schemas.microsoft.com/office/drawing/2014/main" id="{6C34E463-BD8D-99E8-E3BE-8E2F285C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2" y="2096208"/>
              <a:ext cx="622150" cy="622150"/>
            </a:xfrm>
            <a:prstGeom prst="rect">
              <a:avLst/>
            </a:prstGeom>
          </p:spPr>
        </p:pic>
        <p:pic>
          <p:nvPicPr>
            <p:cNvPr id="18" name="图片 17" descr="图标&#10;&#10;AI 生成的内容可能不正确。">
              <a:extLst>
                <a:ext uri="{FF2B5EF4-FFF2-40B4-BE49-F238E27FC236}">
                  <a16:creationId xmlns:a16="http://schemas.microsoft.com/office/drawing/2014/main" id="{95FC75B4-0A6A-2BD2-50E9-2DFEE4A8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2" y="3040377"/>
              <a:ext cx="2745633" cy="678772"/>
            </a:xfrm>
            <a:prstGeom prst="rect">
              <a:avLst/>
            </a:prstGeom>
          </p:spPr>
        </p:pic>
        <p:pic>
          <p:nvPicPr>
            <p:cNvPr id="20" name="图片 19" descr="卡通人物&#10;&#10;AI 生成的内容可能不正确。">
              <a:extLst>
                <a:ext uri="{FF2B5EF4-FFF2-40B4-BE49-F238E27FC236}">
                  <a16:creationId xmlns:a16="http://schemas.microsoft.com/office/drawing/2014/main" id="{9B49E3F0-CE56-F44F-81F3-74FD3F7C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337" y="2008038"/>
              <a:ext cx="859000" cy="859000"/>
            </a:xfrm>
            <a:prstGeom prst="rect">
              <a:avLst/>
            </a:prstGeom>
          </p:spPr>
        </p:pic>
        <p:pic>
          <p:nvPicPr>
            <p:cNvPr id="28" name="图片 27" descr="图标&#10;&#10;AI 生成的内容可能不正确。">
              <a:extLst>
                <a:ext uri="{FF2B5EF4-FFF2-40B4-BE49-F238E27FC236}">
                  <a16:creationId xmlns:a16="http://schemas.microsoft.com/office/drawing/2014/main" id="{71066AD2-1390-4D79-D68E-D3C9E84E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110" y="2045322"/>
              <a:ext cx="784431" cy="784431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6D49176-F27F-CFFD-9DD8-E9707EB02BA2}"/>
              </a:ext>
            </a:extLst>
          </p:cNvPr>
          <p:cNvSpPr txBox="1"/>
          <p:nvPr/>
        </p:nvSpPr>
        <p:spPr>
          <a:xfrm>
            <a:off x="371002" y="4345624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后端</a:t>
            </a:r>
            <a:r>
              <a:rPr lang="en-US" altLang="zh-CN" sz="2800" b="1" dirty="0">
                <a:latin typeface="+mn-ea"/>
              </a:rPr>
              <a:t>: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7357FE-DD57-FFF6-7640-B724F964C76A}"/>
              </a:ext>
            </a:extLst>
          </p:cNvPr>
          <p:cNvSpPr txBox="1"/>
          <p:nvPr/>
        </p:nvSpPr>
        <p:spPr>
          <a:xfrm>
            <a:off x="361325" y="5496141"/>
            <a:ext cx="6639398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ASP.NET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高性能、模块化、快速搭建 </a:t>
            </a:r>
            <a:r>
              <a:rPr lang="en-US" altLang="zh-CN" dirty="0"/>
              <a:t>Web </a:t>
            </a:r>
            <a:r>
              <a:rPr lang="zh-CN" altLang="en-US" dirty="0"/>
              <a:t>应用。</a:t>
            </a:r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AC63F1-2E42-383B-EFB5-18D614A269DD}"/>
              </a:ext>
            </a:extLst>
          </p:cNvPr>
          <p:cNvSpPr txBox="1"/>
          <p:nvPr/>
        </p:nvSpPr>
        <p:spPr>
          <a:xfrm>
            <a:off x="371002" y="4931865"/>
            <a:ext cx="5353523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EFCore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方便操作数据库、减少</a:t>
            </a:r>
            <a:r>
              <a:rPr lang="en-US" altLang="zh-CN" dirty="0"/>
              <a:t>SQL 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pic>
        <p:nvPicPr>
          <p:cNvPr id="35" name="图片 34" descr="形状, 图标&#10;&#10;AI 生成的内容可能不正确。">
            <a:extLst>
              <a:ext uri="{FF2B5EF4-FFF2-40B4-BE49-F238E27FC236}">
                <a16:creationId xmlns:a16="http://schemas.microsoft.com/office/drawing/2014/main" id="{49A2CFC7-E5D9-6DD0-C1F2-9E4D958C3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9" y="4392267"/>
            <a:ext cx="1905000" cy="1905000"/>
          </a:xfrm>
          <a:prstGeom prst="rect">
            <a:avLst/>
          </a:prstGeom>
        </p:spPr>
      </p:pic>
      <p:pic>
        <p:nvPicPr>
          <p:cNvPr id="37" name="图片 36" descr="图标&#10;&#10;AI 生成的内容可能不正确。">
            <a:extLst>
              <a:ext uri="{FF2B5EF4-FFF2-40B4-BE49-F238E27FC236}">
                <a16:creationId xmlns:a16="http://schemas.microsoft.com/office/drawing/2014/main" id="{E2553690-1F4A-F55E-A839-3F33D21D1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77" y="4492823"/>
            <a:ext cx="1699816" cy="1699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23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8" grpId="0"/>
      <p:bldP spid="11" grpId="0"/>
      <p:bldP spid="13" grpId="0"/>
      <p:bldP spid="24" grpId="0" animBg="1"/>
      <p:bldP spid="30" grpId="0"/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221_Outline/20231221/images_object_6001_7000/680befb8-5934-4ff6-9d4c-4f1075b3bf01-1.source.default.zh-Hans.jpg"/>
  <p:tag name="OFFICEPLUS.THEME" val="New_Batches_1221_Outline/20231221/images_object_6001_7000/680befb8-5934-4ff6-9d4c-4f1075b3bf01-1.source.default.zh-Hans-1.pptx"/>
  <p:tag name="OFFICEPLUS.OUTLINE" val="599749"/>
  <p:tag name="OFFICEPLUS.OUTLINEEXTERNAL" val="d869d04e-7e49-8254-a4ef-71e84304941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。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7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f53985f-1938-485a-a3e3-6a8e64b3a9e0.pptx"/>
  <p:tag name="OFFICEPLUS.TAG" val="2beb2bf3-40ba-4876-8eff-8450af69fbd8"/>
  <p:tag name="OFFICEPLUS.OUTLINECONTENT" val="187836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d646918-8a78-4d96-a116-9320b58ab3f0.pptx"/>
  <p:tag name="OFFICEPLUS.TAG" val="2beb2bf3-40ba-4876-8eff-8450af69fbd8"/>
  <p:tag name="OFFICEPLUS.OUTLINECONTENT" val="187836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97a5fd2-2211-4333-a328-8cfffe92fe75.pptx"/>
  <p:tag name="OFFICEPLUS.TAG" val="2beb2bf3-40ba-4876-8eff-8450af69fbd8"/>
  <p:tag name="OFFICEPLUS.OUTLINECONTENT" val="187836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a182371b-bf3a-4c49-8b4f-7588ca0b0655.pptx"/>
  <p:tag name="OFFICEPLUS.TAG" val="2beb2bf3-40ba-4876-8eff-8450af69fbd8"/>
  <p:tag name="OFFICEPLUS.OUTLINECONTENT" val="1878364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42fc09-a9c2-4747-88a3-0e4d87149835.pptx"/>
  <p:tag name="OFFICEPLUS.TAG" val="2beb2bf3-40ba-4876-8eff-8450af69fbd8"/>
  <p:tag name="OFFICEPLUS.OUTLINECONTENT" val="187836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6F0A"/>
      </a:accent1>
      <a:accent2>
        <a:srgbClr val="781600"/>
      </a:accent2>
      <a:accent3>
        <a:srgbClr val="A12E00"/>
      </a:accent3>
      <a:accent4>
        <a:srgbClr val="FFAF3B"/>
      </a:accent4>
      <a:accent5>
        <a:srgbClr val="EC2700"/>
      </a:accent5>
      <a:accent6>
        <a:srgbClr val="BEB500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698</Words>
  <Application>Microsoft Office PowerPoint</Application>
  <PresentationFormat>宽屏</PresentationFormat>
  <Paragraphs>158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华文细黑</vt:lpstr>
      <vt:lpstr>微软雅黑</vt:lpstr>
      <vt:lpstr>Arial</vt:lpstr>
      <vt:lpstr>Designed by OfficePLUS</vt:lpstr>
      <vt:lpstr>综合外卖管理系统</vt:lpstr>
      <vt:lpstr>PowerPoint 演示文稿</vt:lpstr>
      <vt:lpstr>PowerPoint 演示文稿</vt:lpstr>
      <vt:lpstr>项目概述 Project Overview</vt:lpstr>
      <vt:lpstr>PowerPoint 演示文稿</vt:lpstr>
      <vt:lpstr>PowerPoint 演示文稿</vt:lpstr>
      <vt:lpstr>PowerPoint 演示文稿</vt:lpstr>
      <vt:lpstr>技术框架 Technical Framework</vt:lpstr>
      <vt:lpstr>PowerPoint 演示文稿</vt:lpstr>
      <vt:lpstr>PowerPoint 演示文稿</vt:lpstr>
      <vt:lpstr>系统设计 System Design</vt:lpstr>
      <vt:lpstr>PowerPoint 演示文稿</vt:lpstr>
      <vt:lpstr>PowerPoint 演示文稿</vt:lpstr>
      <vt:lpstr>PowerPoint 演示文稿</vt:lpstr>
      <vt:lpstr>PowerPoint 演示文稿</vt:lpstr>
      <vt:lpstr>团队协作 Team Cooperation</vt:lpstr>
      <vt:lpstr>PowerPoint 演示文稿</vt:lpstr>
      <vt:lpstr>PowerPoint 演示文稿</vt:lpstr>
      <vt:lpstr>PowerPoint 演示文稿</vt:lpstr>
      <vt:lpstr>Thanks For Listening</vt:lpstr>
      <vt:lpstr>培育全员改进文化</vt:lpstr>
      <vt:lpstr>实施持续改进的策略</vt:lpstr>
      <vt:lpstr>反馈机制的建立</vt:lpstr>
      <vt:lpstr>数据，改进的导航</vt:lpstr>
      <vt:lpstr>全员驱动改进案例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Wing-WR</cp:lastModifiedBy>
  <cp:revision>21</cp:revision>
  <dcterms:created xsi:type="dcterms:W3CDTF">2023-07-20T03:04:31Z</dcterms:created>
  <dcterms:modified xsi:type="dcterms:W3CDTF">2025-09-06T07:05:15Z</dcterms:modified>
</cp:coreProperties>
</file>