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xml" ContentType="application/vnd.openxmlformats-officedocument.presentationml.tags+xml"/>
  <Override PartName="/ppt/notesSlides/notesSlide21.xml" ContentType="application/vnd.openxmlformats-officedocument.presentationml.notesSlide+xml"/>
  <Override PartName="/ppt/tags/tag2.xml" ContentType="application/vnd.openxmlformats-officedocument.presentationml.tags+xml"/>
  <Override PartName="/ppt/notesSlides/notesSlide22.xml" ContentType="application/vnd.openxmlformats-officedocument.presentationml.notesSlide+xml"/>
  <Override PartName="/ppt/tags/tag3.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5"/>
  </p:sldMasterIdLst>
  <p:notesMasterIdLst>
    <p:notesMasterId r:id="rId38"/>
  </p:notesMasterIdLst>
  <p:handoutMasterIdLst>
    <p:handoutMasterId r:id="rId39"/>
  </p:handoutMasterIdLst>
  <p:sldIdLst>
    <p:sldId id="467" r:id="rId6"/>
    <p:sldId id="383" r:id="rId7"/>
    <p:sldId id="468" r:id="rId8"/>
    <p:sldId id="258" r:id="rId9"/>
    <p:sldId id="279" r:id="rId10"/>
    <p:sldId id="280" r:id="rId11"/>
    <p:sldId id="260" r:id="rId12"/>
    <p:sldId id="430" r:id="rId13"/>
    <p:sldId id="431" r:id="rId14"/>
    <p:sldId id="429" r:id="rId15"/>
    <p:sldId id="433" r:id="rId16"/>
    <p:sldId id="355" r:id="rId17"/>
    <p:sldId id="262" r:id="rId18"/>
    <p:sldId id="434" r:id="rId19"/>
    <p:sldId id="435" r:id="rId20"/>
    <p:sldId id="438" r:id="rId21"/>
    <p:sldId id="361" r:id="rId22"/>
    <p:sldId id="362" r:id="rId23"/>
    <p:sldId id="439" r:id="rId24"/>
    <p:sldId id="363" r:id="rId25"/>
    <p:sldId id="440" r:id="rId26"/>
    <p:sldId id="364" r:id="rId27"/>
    <p:sldId id="366" r:id="rId28"/>
    <p:sldId id="367" r:id="rId29"/>
    <p:sldId id="368" r:id="rId30"/>
    <p:sldId id="373" r:id="rId31"/>
    <p:sldId id="380" r:id="rId32"/>
    <p:sldId id="451" r:id="rId33"/>
    <p:sldId id="469" r:id="rId34"/>
    <p:sldId id="470" r:id="rId35"/>
    <p:sldId id="455" r:id="rId36"/>
    <p:sldId id="464" r:id="rId37"/>
  </p:sldIdLst>
  <p:sldSz cx="9144000" cy="6858000" type="screen4x3"/>
  <p:notesSz cx="7023100" cy="93091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E4BF"/>
    <a:srgbClr val="FDB5A1"/>
    <a:srgbClr val="D73529"/>
    <a:srgbClr val="F125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0444" autoAdjust="0"/>
    <p:restoredTop sz="94499"/>
  </p:normalViewPr>
  <p:slideViewPr>
    <p:cSldViewPr>
      <p:cViewPr varScale="1">
        <p:scale>
          <a:sx n="151" d="100"/>
          <a:sy n="151" d="100"/>
        </p:scale>
        <p:origin x="253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66" d="100"/>
          <a:sy n="66" d="100"/>
        </p:scale>
        <p:origin x="0" y="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43343" cy="465455"/>
          </a:xfrm>
          <a:prstGeom prst="rect">
            <a:avLst/>
          </a:prstGeom>
        </p:spPr>
        <p:txBody>
          <a:bodyPr vert="horz" wrap="square" lIns="93321" tIns="46660" rIns="93321" bIns="46660" numCol="1" anchor="t" anchorCtr="0" compatLnSpc="1">
            <a:prstTxWarp prst="textNoShape">
              <a:avLst/>
            </a:prstTxWarp>
          </a:bodyPr>
          <a:lstStyle>
            <a:lvl1pPr>
              <a:defRPr sz="1200"/>
            </a:lvl1pPr>
          </a:lstStyle>
          <a:p>
            <a:pPr>
              <a:defRPr/>
            </a:pPr>
            <a:endParaRPr lang="en-US" dirty="0"/>
          </a:p>
        </p:txBody>
      </p:sp>
      <p:sp>
        <p:nvSpPr>
          <p:cNvPr id="3" name="Date Placeholder 2"/>
          <p:cNvSpPr>
            <a:spLocks noGrp="1"/>
          </p:cNvSpPr>
          <p:nvPr>
            <p:ph type="dt" sz="quarter" idx="1"/>
          </p:nvPr>
        </p:nvSpPr>
        <p:spPr>
          <a:xfrm>
            <a:off x="3978132" y="1"/>
            <a:ext cx="3043343" cy="465455"/>
          </a:xfrm>
          <a:prstGeom prst="rect">
            <a:avLst/>
          </a:prstGeom>
        </p:spPr>
        <p:txBody>
          <a:bodyPr vert="horz" wrap="square" lIns="93321" tIns="46660" rIns="93321" bIns="46660" numCol="1" anchor="t" anchorCtr="0" compatLnSpc="1">
            <a:prstTxWarp prst="textNoShape">
              <a:avLst/>
            </a:prstTxWarp>
          </a:bodyPr>
          <a:lstStyle>
            <a:lvl1pPr algn="r">
              <a:defRPr sz="1200"/>
            </a:lvl1pPr>
          </a:lstStyle>
          <a:p>
            <a:pPr>
              <a:defRPr/>
            </a:pPr>
            <a:fld id="{79DD3B60-7819-4580-AC6E-3BCEB0EC3C95}" type="datetime1">
              <a:rPr lang="en-US"/>
              <a:pPr>
                <a:defRPr/>
              </a:pPr>
              <a:t>1/10/20</a:t>
            </a:fld>
            <a:endParaRPr lang="en-US" dirty="0"/>
          </a:p>
        </p:txBody>
      </p:sp>
      <p:sp>
        <p:nvSpPr>
          <p:cNvPr id="4" name="Footer Placeholder 3"/>
          <p:cNvSpPr>
            <a:spLocks noGrp="1"/>
          </p:cNvSpPr>
          <p:nvPr>
            <p:ph type="ftr" sz="quarter" idx="2"/>
          </p:nvPr>
        </p:nvSpPr>
        <p:spPr>
          <a:xfrm>
            <a:off x="1" y="8842030"/>
            <a:ext cx="3043343" cy="465455"/>
          </a:xfrm>
          <a:prstGeom prst="rect">
            <a:avLst/>
          </a:prstGeom>
        </p:spPr>
        <p:txBody>
          <a:bodyPr vert="horz" wrap="square" lIns="93321" tIns="46660" rIns="93321" bIns="46660" numCol="1" anchor="b" anchorCtr="0" compatLnSpc="1">
            <a:prstTxWarp prst="textNoShape">
              <a:avLst/>
            </a:prstTxWarp>
          </a:bodyPr>
          <a:lstStyle>
            <a:lvl1pPr>
              <a:defRPr sz="1200"/>
            </a:lvl1pPr>
          </a:lstStyle>
          <a:p>
            <a:pPr>
              <a:defRPr/>
            </a:pPr>
            <a:endParaRPr lang="en-US" dirty="0"/>
          </a:p>
        </p:txBody>
      </p:sp>
      <p:sp>
        <p:nvSpPr>
          <p:cNvPr id="5" name="Slide Number Placeholder 4"/>
          <p:cNvSpPr>
            <a:spLocks noGrp="1"/>
          </p:cNvSpPr>
          <p:nvPr>
            <p:ph type="sldNum" sz="quarter" idx="3"/>
          </p:nvPr>
        </p:nvSpPr>
        <p:spPr>
          <a:xfrm>
            <a:off x="3978132" y="8842030"/>
            <a:ext cx="3043343" cy="465455"/>
          </a:xfrm>
          <a:prstGeom prst="rect">
            <a:avLst/>
          </a:prstGeom>
        </p:spPr>
        <p:txBody>
          <a:bodyPr vert="horz" wrap="square" lIns="93321" tIns="46660" rIns="93321" bIns="46660" numCol="1" anchor="b" anchorCtr="0" compatLnSpc="1">
            <a:prstTxWarp prst="textNoShape">
              <a:avLst/>
            </a:prstTxWarp>
          </a:bodyPr>
          <a:lstStyle>
            <a:lvl1pPr algn="r">
              <a:defRPr sz="1200"/>
            </a:lvl1pPr>
          </a:lstStyle>
          <a:p>
            <a:pPr>
              <a:defRPr/>
            </a:pPr>
            <a:fld id="{B6AD5B3D-8BCA-4EE0-847A-233DDD077B2C}" type="slidenum">
              <a:rPr lang="en-US"/>
              <a:pPr>
                <a:defRPr/>
              </a:pPr>
              <a:t>‹#›</a:t>
            </a:fld>
            <a:endParaRPr lang="en-US" dirty="0"/>
          </a:p>
        </p:txBody>
      </p:sp>
    </p:spTree>
    <p:extLst>
      <p:ext uri="{BB962C8B-B14F-4D97-AF65-F5344CB8AC3E}">
        <p14:creationId xmlns:p14="http://schemas.microsoft.com/office/powerpoint/2010/main" val="13136504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43343" cy="465455"/>
          </a:xfrm>
          <a:prstGeom prst="rect">
            <a:avLst/>
          </a:prstGeom>
        </p:spPr>
        <p:txBody>
          <a:bodyPr vert="horz" lIns="93321" tIns="46660" rIns="93321" bIns="46660" rtlCol="0"/>
          <a:lstStyle>
            <a:lvl1pPr algn="l">
              <a:defRPr sz="1200"/>
            </a:lvl1pPr>
          </a:lstStyle>
          <a:p>
            <a:pPr>
              <a:defRPr/>
            </a:pPr>
            <a:endParaRPr lang="en-US" dirty="0"/>
          </a:p>
        </p:txBody>
      </p:sp>
      <p:sp>
        <p:nvSpPr>
          <p:cNvPr id="3" name="Date Placeholder 2"/>
          <p:cNvSpPr>
            <a:spLocks noGrp="1"/>
          </p:cNvSpPr>
          <p:nvPr>
            <p:ph type="dt" idx="1"/>
          </p:nvPr>
        </p:nvSpPr>
        <p:spPr>
          <a:xfrm>
            <a:off x="3978132" y="1"/>
            <a:ext cx="3043343" cy="465455"/>
          </a:xfrm>
          <a:prstGeom prst="rect">
            <a:avLst/>
          </a:prstGeom>
        </p:spPr>
        <p:txBody>
          <a:bodyPr vert="horz" lIns="93321" tIns="46660" rIns="93321" bIns="46660" rtlCol="0"/>
          <a:lstStyle>
            <a:lvl1pPr algn="r">
              <a:defRPr sz="1200"/>
            </a:lvl1pPr>
          </a:lstStyle>
          <a:p>
            <a:pPr>
              <a:defRPr/>
            </a:pPr>
            <a:fld id="{8ABB6B82-B001-4F7C-B514-7A1E898742BF}" type="datetimeFigureOut">
              <a:rPr lang="en-US"/>
              <a:pPr>
                <a:defRPr/>
              </a:pPr>
              <a:t>1/10/20</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1" tIns="46660" rIns="93321" bIns="46660" rtlCol="0" anchor="ctr"/>
          <a:lstStyle/>
          <a:p>
            <a:pPr lvl="0"/>
            <a:endParaRPr lang="en-US" noProof="0" dirty="0"/>
          </a:p>
        </p:txBody>
      </p:sp>
      <p:sp>
        <p:nvSpPr>
          <p:cNvPr id="5" name="Notes Placeholder 4"/>
          <p:cNvSpPr>
            <a:spLocks noGrp="1"/>
          </p:cNvSpPr>
          <p:nvPr>
            <p:ph type="body" sz="quarter" idx="3"/>
          </p:nvPr>
        </p:nvSpPr>
        <p:spPr>
          <a:xfrm>
            <a:off x="702310" y="4421824"/>
            <a:ext cx="5618480" cy="4189095"/>
          </a:xfrm>
          <a:prstGeom prst="rect">
            <a:avLst/>
          </a:prstGeom>
        </p:spPr>
        <p:txBody>
          <a:bodyPr vert="horz" lIns="93321" tIns="46660" rIns="93321" bIns="4666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842030"/>
            <a:ext cx="3043343" cy="465455"/>
          </a:xfrm>
          <a:prstGeom prst="rect">
            <a:avLst/>
          </a:prstGeom>
        </p:spPr>
        <p:txBody>
          <a:bodyPr vert="horz" lIns="93321" tIns="46660" rIns="93321" bIns="46660"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3321" tIns="46660" rIns="93321" bIns="46660" rtlCol="0" anchor="b"/>
          <a:lstStyle>
            <a:lvl1pPr algn="r">
              <a:defRPr sz="1200"/>
            </a:lvl1pPr>
          </a:lstStyle>
          <a:p>
            <a:pPr>
              <a:defRPr/>
            </a:pPr>
            <a:fld id="{D1FEC384-73F6-4CB0-8B58-CE90DD7CF4AA}" type="slidenum">
              <a:rPr lang="en-US"/>
              <a:pPr>
                <a:defRPr/>
              </a:pPr>
              <a:t>‹#›</a:t>
            </a:fld>
            <a:endParaRPr lang="en-US" dirty="0"/>
          </a:p>
        </p:txBody>
      </p:sp>
    </p:spTree>
    <p:extLst>
      <p:ext uri="{BB962C8B-B14F-4D97-AF65-F5344CB8AC3E}">
        <p14:creationId xmlns:p14="http://schemas.microsoft.com/office/powerpoint/2010/main" val="24275075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1FEC384-73F6-4CB0-8B58-CE90DD7CF4AA}" type="slidenum">
              <a:rPr lang="en-US" smtClean="0"/>
              <a:pPr>
                <a:defRPr/>
              </a:pPr>
              <a:t>1</a:t>
            </a:fld>
            <a:endParaRPr lang="en-US" dirty="0"/>
          </a:p>
        </p:txBody>
      </p:sp>
    </p:spTree>
    <p:extLst>
      <p:ext uri="{BB962C8B-B14F-4D97-AF65-F5344CB8AC3E}">
        <p14:creationId xmlns:p14="http://schemas.microsoft.com/office/powerpoint/2010/main" val="3399925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1697180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4282963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1343832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330182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490498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1880112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3994801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p:cNvSpPr>
          <p:nvPr>
            <p:ph type="sldImg"/>
          </p:nvPr>
        </p:nvSpPr>
        <p:spPr>
          <a:solidFill>
            <a:srgbClr val="FFFFFF"/>
          </a:solidFill>
          <a:ln/>
        </p:spPr>
      </p:sp>
      <p:sp>
        <p:nvSpPr>
          <p:cNvPr id="8192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a:p>
        </p:txBody>
      </p:sp>
    </p:spTree>
    <p:extLst>
      <p:ext uri="{BB962C8B-B14F-4D97-AF65-F5344CB8AC3E}">
        <p14:creationId xmlns:p14="http://schemas.microsoft.com/office/powerpoint/2010/main" val="41584076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1557588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3438023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29647401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42600326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3075020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542414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pPr eaLnBrk="1" hangingPunct="1">
              <a:defRPr/>
            </a:pPr>
            <a:r>
              <a:rPr lang="en-US" dirty="0"/>
              <a:t>Pure Competition – commodities, corn, wheat</a:t>
            </a:r>
          </a:p>
          <a:p>
            <a:pPr eaLnBrk="1" hangingPunct="1">
              <a:defRPr/>
            </a:pPr>
            <a:r>
              <a:rPr lang="en-US" dirty="0"/>
              <a:t>Monopolistic Competition- many sellers with substitutable products-corn, when, soft drinks)</a:t>
            </a:r>
          </a:p>
          <a:p>
            <a:pPr eaLnBrk="1" hangingPunct="1">
              <a:defRPr/>
            </a:pPr>
            <a:r>
              <a:rPr lang="en-US" dirty="0"/>
              <a:t>Oligopoly- cable TV, cell service</a:t>
            </a:r>
          </a:p>
          <a:p>
            <a:pPr eaLnBrk="1" hangingPunct="1">
              <a:defRPr/>
            </a:pPr>
            <a:r>
              <a:rPr lang="en-US" dirty="0"/>
              <a:t>Pure Monopoly- only one seller; Amazon, Apple, Google, Facebook</a:t>
            </a:r>
          </a:p>
        </p:txBody>
      </p:sp>
    </p:spTree>
    <p:extLst>
      <p:ext uri="{BB962C8B-B14F-4D97-AF65-F5344CB8AC3E}">
        <p14:creationId xmlns:p14="http://schemas.microsoft.com/office/powerpoint/2010/main" val="1766064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473302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11980745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1578460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1FEC384-73F6-4CB0-8B58-CE90DD7CF4AA}" type="slidenum">
              <a:rPr lang="en-US" smtClean="0"/>
              <a:pPr>
                <a:defRPr/>
              </a:pPr>
              <a:t>30</a:t>
            </a:fld>
            <a:endParaRPr lang="en-US" dirty="0"/>
          </a:p>
        </p:txBody>
      </p:sp>
    </p:spTree>
    <p:extLst>
      <p:ext uri="{BB962C8B-B14F-4D97-AF65-F5344CB8AC3E}">
        <p14:creationId xmlns:p14="http://schemas.microsoft.com/office/powerpoint/2010/main" val="24087073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p:cNvSpPr>
          <p:nvPr>
            <p:ph type="sldImg"/>
          </p:nvPr>
        </p:nvSpPr>
        <p:spPr>
          <a:solidFill>
            <a:srgbClr val="FFFFFF"/>
          </a:solidFill>
          <a:ln/>
        </p:spPr>
      </p:sp>
      <p:sp>
        <p:nvSpPr>
          <p:cNvPr id="110595"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a:p>
        </p:txBody>
      </p:sp>
    </p:spTree>
    <p:extLst>
      <p:ext uri="{BB962C8B-B14F-4D97-AF65-F5344CB8AC3E}">
        <p14:creationId xmlns:p14="http://schemas.microsoft.com/office/powerpoint/2010/main" val="25208875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p:cNvSpPr>
          <p:nvPr>
            <p:ph type="sldImg"/>
          </p:nvPr>
        </p:nvSpPr>
        <p:spPr>
          <a:solidFill>
            <a:srgbClr val="FFFFFF"/>
          </a:solidFill>
          <a:ln/>
        </p:spPr>
      </p:sp>
      <p:sp>
        <p:nvSpPr>
          <p:cNvPr id="11264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a:p>
        </p:txBody>
      </p:sp>
    </p:spTree>
    <p:extLst>
      <p:ext uri="{BB962C8B-B14F-4D97-AF65-F5344CB8AC3E}">
        <p14:creationId xmlns:p14="http://schemas.microsoft.com/office/powerpoint/2010/main" val="419243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3734642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2290722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3671716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500598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14528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2356851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25969527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rady_logo_full"/>
          <p:cNvPicPr>
            <a:picLocks noChangeAspect="1" noChangeArrowheads="1"/>
          </p:cNvPicPr>
          <p:nvPr/>
        </p:nvPicPr>
        <p:blipFill>
          <a:blip r:embed="rId2" cstate="print"/>
          <a:srcRect/>
          <a:stretch>
            <a:fillRect/>
          </a:stretch>
        </p:blipFill>
        <p:spPr bwMode="auto">
          <a:xfrm>
            <a:off x="7239000" y="6370638"/>
            <a:ext cx="1676400" cy="338137"/>
          </a:xfrm>
          <a:prstGeom prst="rect">
            <a:avLst/>
          </a:prstGeom>
          <a:noFill/>
          <a:ln w="9525">
            <a:noFill/>
            <a:miter lim="800000"/>
            <a:headEnd/>
            <a:tailEnd/>
          </a:ln>
        </p:spPr>
      </p:pic>
      <p:pic>
        <p:nvPicPr>
          <p:cNvPr id="5" name="Picture 14" descr="ottersonColor_1"/>
          <p:cNvPicPr>
            <a:picLocks noChangeAspect="1" noChangeArrowheads="1"/>
          </p:cNvPicPr>
          <p:nvPr userDrawn="1"/>
        </p:nvPicPr>
        <p:blipFill>
          <a:blip r:embed="rId3" cstate="print"/>
          <a:srcRect/>
          <a:stretch>
            <a:fillRect/>
          </a:stretch>
        </p:blipFill>
        <p:spPr bwMode="auto">
          <a:xfrm>
            <a:off x="-762000" y="0"/>
            <a:ext cx="3922713" cy="6859588"/>
          </a:xfrm>
          <a:prstGeom prst="rect">
            <a:avLst/>
          </a:prstGeom>
          <a:noFill/>
          <a:ln w="9525">
            <a:noFill/>
            <a:miter lim="800000"/>
            <a:headEnd/>
            <a:tailEnd/>
          </a:ln>
        </p:spPr>
      </p:pic>
      <p:sp>
        <p:nvSpPr>
          <p:cNvPr id="44044" name="Rectangle 12"/>
          <p:cNvSpPr>
            <a:spLocks noGrp="1" noChangeArrowheads="1"/>
          </p:cNvSpPr>
          <p:nvPr>
            <p:ph type="ctrTitle"/>
          </p:nvPr>
        </p:nvSpPr>
        <p:spPr>
          <a:xfrm>
            <a:off x="3200400" y="1143000"/>
            <a:ext cx="4953000" cy="2667000"/>
          </a:xfrm>
        </p:spPr>
        <p:txBody>
          <a:bodyPr/>
          <a:lstStyle>
            <a:lvl1pPr>
              <a:defRPr sz="2800" b="1" i="0">
                <a:solidFill>
                  <a:srgbClr val="284794"/>
                </a:solidFill>
                <a:latin typeface="Calibri"/>
                <a:cs typeface="Calibri"/>
              </a:defRPr>
            </a:lvl1pPr>
          </a:lstStyle>
          <a:p>
            <a:r>
              <a:rPr lang="en-US"/>
              <a:t>Click to edit Master title style</a:t>
            </a:r>
            <a:endParaRPr lang="en-US" dirty="0"/>
          </a:p>
        </p:txBody>
      </p:sp>
      <p:sp>
        <p:nvSpPr>
          <p:cNvPr id="44045" name="Rectangle 13"/>
          <p:cNvSpPr>
            <a:spLocks noGrp="1" noChangeArrowheads="1"/>
          </p:cNvSpPr>
          <p:nvPr>
            <p:ph type="subTitle" idx="1"/>
          </p:nvPr>
        </p:nvSpPr>
        <p:spPr>
          <a:xfrm>
            <a:off x="3200400" y="4419600"/>
            <a:ext cx="5029200" cy="762000"/>
          </a:xfrm>
        </p:spPr>
        <p:txBody>
          <a:bodyPr/>
          <a:lstStyle>
            <a:lvl1pPr marL="0" indent="0">
              <a:buFontTx/>
              <a:buNone/>
              <a:defRPr sz="2000" b="0" i="0">
                <a:solidFill>
                  <a:srgbClr val="284794"/>
                </a:solidFill>
                <a:latin typeface="Calibri"/>
                <a:cs typeface="Calibri"/>
              </a:defRPr>
            </a:lvl1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381000"/>
            <a:ext cx="1885950" cy="5745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381000"/>
            <a:ext cx="5505450" cy="5745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Jump Link"/>
          <p:cNvSpPr>
            <a:spLocks noGrp="1"/>
          </p:cNvSpPr>
          <p:nvPr>
            <p:ph type="body" sz="quarter" idx="16" hasCustomPrompt="1"/>
          </p:nvPr>
        </p:nvSpPr>
        <p:spPr>
          <a:xfrm>
            <a:off x="3886200" y="6553200"/>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183602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Jump Link"/>
          <p:cNvSpPr>
            <a:spLocks noGrp="1"/>
          </p:cNvSpPr>
          <p:nvPr>
            <p:ph type="body" sz="quarter" idx="16" hasCustomPrompt="1"/>
          </p:nvPr>
        </p:nvSpPr>
        <p:spPr>
          <a:xfrm>
            <a:off x="3886200" y="6553200"/>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824304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1143000"/>
            <a:ext cx="36957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1100" y="1143000"/>
            <a:ext cx="36957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43000" y="381000"/>
            <a:ext cx="75438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143000" y="1143000"/>
            <a:ext cx="75438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28" name="Picture 8" descr="rady_logo_full"/>
          <p:cNvPicPr>
            <a:picLocks noChangeAspect="1" noChangeArrowheads="1"/>
          </p:cNvPicPr>
          <p:nvPr/>
        </p:nvPicPr>
        <p:blipFill>
          <a:blip r:embed="rId15" cstate="print"/>
          <a:srcRect/>
          <a:stretch>
            <a:fillRect/>
          </a:stretch>
        </p:blipFill>
        <p:spPr bwMode="auto">
          <a:xfrm>
            <a:off x="7239000" y="6370638"/>
            <a:ext cx="1676400" cy="338137"/>
          </a:xfrm>
          <a:prstGeom prst="rect">
            <a:avLst/>
          </a:prstGeom>
          <a:noFill/>
          <a:ln w="9525">
            <a:noFill/>
            <a:miter lim="800000"/>
            <a:headEnd/>
            <a:tailEnd/>
          </a:ln>
        </p:spPr>
      </p:pic>
      <p:pic>
        <p:nvPicPr>
          <p:cNvPr id="1029" name="Picture 12" descr="otterson_side"/>
          <p:cNvPicPr>
            <a:picLocks noChangeAspect="1" noChangeArrowheads="1"/>
          </p:cNvPicPr>
          <p:nvPr/>
        </p:nvPicPr>
        <p:blipFill>
          <a:blip r:embed="rId16" cstate="print"/>
          <a:srcRect/>
          <a:stretch>
            <a:fillRect/>
          </a:stretch>
        </p:blipFill>
        <p:spPr bwMode="auto">
          <a:xfrm>
            <a:off x="-609600" y="-1588"/>
            <a:ext cx="1508125" cy="68595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6"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7" r:id="rId12"/>
    <p:sldLayoutId id="2147483748" r:id="rId13"/>
  </p:sldLayoutIdLst>
  <p:txStyles>
    <p:titleStyle>
      <a:lvl1pPr algn="l" rtl="0" eaLnBrk="0" fontAlgn="base" hangingPunct="0">
        <a:spcBef>
          <a:spcPct val="0"/>
        </a:spcBef>
        <a:spcAft>
          <a:spcPct val="0"/>
        </a:spcAft>
        <a:defRPr sz="2400" b="1">
          <a:solidFill>
            <a:srgbClr val="284794"/>
          </a:solidFill>
          <a:latin typeface="Calibri"/>
          <a:ea typeface="ＭＳ Ｐゴシック" charset="-128"/>
          <a:cs typeface="Calibri"/>
        </a:defRPr>
      </a:lvl1pPr>
      <a:lvl2pPr algn="l" rtl="0" eaLnBrk="0" fontAlgn="base" hangingPunct="0">
        <a:spcBef>
          <a:spcPct val="0"/>
        </a:spcBef>
        <a:spcAft>
          <a:spcPct val="0"/>
        </a:spcAft>
        <a:defRPr sz="2400" b="1">
          <a:solidFill>
            <a:srgbClr val="284794"/>
          </a:solidFill>
          <a:latin typeface="Calibri" charset="0"/>
          <a:ea typeface="ＭＳ Ｐゴシック" charset="-128"/>
          <a:cs typeface="Calibri" charset="0"/>
        </a:defRPr>
      </a:lvl2pPr>
      <a:lvl3pPr algn="l" rtl="0" eaLnBrk="0" fontAlgn="base" hangingPunct="0">
        <a:spcBef>
          <a:spcPct val="0"/>
        </a:spcBef>
        <a:spcAft>
          <a:spcPct val="0"/>
        </a:spcAft>
        <a:defRPr sz="2400" b="1">
          <a:solidFill>
            <a:srgbClr val="284794"/>
          </a:solidFill>
          <a:latin typeface="Calibri" charset="0"/>
          <a:ea typeface="ＭＳ Ｐゴシック" charset="-128"/>
          <a:cs typeface="Calibri" charset="0"/>
        </a:defRPr>
      </a:lvl3pPr>
      <a:lvl4pPr algn="l" rtl="0" eaLnBrk="0" fontAlgn="base" hangingPunct="0">
        <a:spcBef>
          <a:spcPct val="0"/>
        </a:spcBef>
        <a:spcAft>
          <a:spcPct val="0"/>
        </a:spcAft>
        <a:defRPr sz="2400" b="1">
          <a:solidFill>
            <a:srgbClr val="284794"/>
          </a:solidFill>
          <a:latin typeface="Calibri" charset="0"/>
          <a:ea typeface="ＭＳ Ｐゴシック" charset="-128"/>
          <a:cs typeface="Calibri" charset="0"/>
        </a:defRPr>
      </a:lvl4pPr>
      <a:lvl5pPr algn="l" rtl="0" eaLnBrk="0" fontAlgn="base" hangingPunct="0">
        <a:spcBef>
          <a:spcPct val="0"/>
        </a:spcBef>
        <a:spcAft>
          <a:spcPct val="0"/>
        </a:spcAft>
        <a:defRPr sz="2400" b="1">
          <a:solidFill>
            <a:srgbClr val="284794"/>
          </a:solidFill>
          <a:latin typeface="Calibri" charset="0"/>
          <a:ea typeface="ＭＳ Ｐゴシック" charset="-128"/>
          <a:cs typeface="Calibri" charset="0"/>
        </a:defRPr>
      </a:lvl5pPr>
      <a:lvl6pPr marL="457200" algn="l" rtl="0" eaLnBrk="1" fontAlgn="base" hangingPunct="1">
        <a:spcBef>
          <a:spcPct val="0"/>
        </a:spcBef>
        <a:spcAft>
          <a:spcPct val="0"/>
        </a:spcAft>
        <a:defRPr sz="2400" b="1">
          <a:solidFill>
            <a:schemeClr val="bg2"/>
          </a:solidFill>
          <a:latin typeface="Arial" charset="0"/>
        </a:defRPr>
      </a:lvl6pPr>
      <a:lvl7pPr marL="914400" algn="l" rtl="0" eaLnBrk="1" fontAlgn="base" hangingPunct="1">
        <a:spcBef>
          <a:spcPct val="0"/>
        </a:spcBef>
        <a:spcAft>
          <a:spcPct val="0"/>
        </a:spcAft>
        <a:defRPr sz="2400" b="1">
          <a:solidFill>
            <a:schemeClr val="bg2"/>
          </a:solidFill>
          <a:latin typeface="Arial" charset="0"/>
        </a:defRPr>
      </a:lvl7pPr>
      <a:lvl8pPr marL="1371600" algn="l" rtl="0" eaLnBrk="1" fontAlgn="base" hangingPunct="1">
        <a:spcBef>
          <a:spcPct val="0"/>
        </a:spcBef>
        <a:spcAft>
          <a:spcPct val="0"/>
        </a:spcAft>
        <a:defRPr sz="2400" b="1">
          <a:solidFill>
            <a:schemeClr val="bg2"/>
          </a:solidFill>
          <a:latin typeface="Arial" charset="0"/>
        </a:defRPr>
      </a:lvl8pPr>
      <a:lvl9pPr marL="1828800" algn="l" rtl="0" eaLnBrk="1" fontAlgn="base" hangingPunct="1">
        <a:spcBef>
          <a:spcPct val="0"/>
        </a:spcBef>
        <a:spcAft>
          <a:spcPct val="0"/>
        </a:spcAft>
        <a:defRPr sz="2400" b="1">
          <a:solidFill>
            <a:schemeClr val="bg2"/>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Calibri"/>
          <a:ea typeface="ＭＳ Ｐゴシック" charset="-128"/>
          <a:cs typeface="Calibri"/>
        </a:defRPr>
      </a:lvl1pPr>
      <a:lvl2pPr marL="742950" indent="-285750" algn="l" rtl="0" eaLnBrk="0" fontAlgn="base" hangingPunct="0">
        <a:spcBef>
          <a:spcPct val="20000"/>
        </a:spcBef>
        <a:spcAft>
          <a:spcPct val="0"/>
        </a:spcAft>
        <a:buChar char="–"/>
        <a:defRPr sz="2600">
          <a:solidFill>
            <a:schemeClr val="tx1"/>
          </a:solidFill>
          <a:latin typeface="Calibri"/>
          <a:ea typeface="ＭＳ Ｐゴシック" charset="-128"/>
          <a:cs typeface="Calibri"/>
        </a:defRPr>
      </a:lvl2pPr>
      <a:lvl3pPr marL="1143000" indent="-228600" algn="l" rtl="0" eaLnBrk="0" fontAlgn="base" hangingPunct="0">
        <a:spcBef>
          <a:spcPct val="20000"/>
        </a:spcBef>
        <a:spcAft>
          <a:spcPct val="0"/>
        </a:spcAft>
        <a:buChar char="•"/>
        <a:defRPr sz="2200">
          <a:solidFill>
            <a:schemeClr val="tx1"/>
          </a:solidFill>
          <a:latin typeface="Calibri"/>
          <a:ea typeface="ＭＳ Ｐゴシック" charset="-128"/>
          <a:cs typeface="Calibri"/>
        </a:defRPr>
      </a:lvl3pPr>
      <a:lvl4pPr marL="1600200" indent="-228600" algn="l" rtl="0" eaLnBrk="0" fontAlgn="base" hangingPunct="0">
        <a:spcBef>
          <a:spcPct val="20000"/>
        </a:spcBef>
        <a:spcAft>
          <a:spcPct val="0"/>
        </a:spcAft>
        <a:buChar char="–"/>
        <a:defRPr sz="2000">
          <a:solidFill>
            <a:schemeClr val="tx1"/>
          </a:solidFill>
          <a:latin typeface="Calibri"/>
          <a:ea typeface="ＭＳ Ｐゴシック" charset="-128"/>
          <a:cs typeface="Calibri"/>
        </a:defRPr>
      </a:lvl4pPr>
      <a:lvl5pPr marL="2057400" indent="-228600" algn="l" rtl="0" eaLnBrk="0" fontAlgn="base" hangingPunct="0">
        <a:spcBef>
          <a:spcPct val="20000"/>
        </a:spcBef>
        <a:spcAft>
          <a:spcPct val="0"/>
        </a:spcAft>
        <a:buChar char="»"/>
        <a:defRPr>
          <a:solidFill>
            <a:schemeClr val="tx1"/>
          </a:solidFill>
          <a:latin typeface="Calibri"/>
          <a:ea typeface="ＭＳ Ｐゴシック" charset="-128"/>
          <a:cs typeface="Calibri"/>
        </a:defRPr>
      </a:lvl5pPr>
      <a:lvl6pPr marL="2514600" indent="-228600" algn="l" rtl="0" eaLnBrk="1" fontAlgn="base" hangingPunct="1">
        <a:spcBef>
          <a:spcPct val="20000"/>
        </a:spcBef>
        <a:spcAft>
          <a:spcPct val="0"/>
        </a:spcAft>
        <a:buChar char="»"/>
        <a:defRPr>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slide" Target="slide10.xml"/></Relationships>
</file>

<file path=ppt/slides/_rels/slide13.xml.rels><?xml version="1.0" encoding="UTF-8" standalone="yes"?>
<Relationships xmlns="http://schemas.openxmlformats.org/package/2006/relationships"><Relationship Id="rId3" Type="http://schemas.openxmlformats.org/officeDocument/2006/relationships/hyperlink" Target="http://kerin.tv/14e/ppt3-3"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kerin.tv/14e/ppt3-7"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10.jpg"/><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11.jpg"/><Relationship Id="rId5" Type="http://schemas.openxmlformats.org/officeDocument/2006/relationships/image" Target="../media/image4.jpeg"/><Relationship Id="rId4" Type="http://schemas.openxmlformats.org/officeDocument/2006/relationships/hyperlink" Target="http://kerin.tv/14e/v3-3"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3.jpg"/></Relationships>
</file>

<file path=ppt/slides/_rels/slide21.xml.rels><?xml version="1.0" encoding="UTF-8" standalone="yes"?>
<Relationships xmlns="http://schemas.openxmlformats.org/package/2006/relationships"><Relationship Id="rId3" Type="http://schemas.openxmlformats.org/officeDocument/2006/relationships/hyperlink" Target="http://kerin.tv/14e/ppt3-8" TargetMode="External"/><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1.xml"/><Relationship Id="rId4" Type="http://schemas.openxmlformats.org/officeDocument/2006/relationships/image" Target="../media/image14.jp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2.xml"/><Relationship Id="rId6" Type="http://schemas.openxmlformats.org/officeDocument/2006/relationships/image" Target="../media/image4.jpeg"/><Relationship Id="rId5" Type="http://schemas.openxmlformats.org/officeDocument/2006/relationships/hyperlink" Target="https://www.youtube.com/watch?v=7bXJ_obaiYQ" TargetMode="External"/><Relationship Id="rId4" Type="http://schemas.openxmlformats.org/officeDocument/2006/relationships/image" Target="../media/image15.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hyperlink" Target="http://kerin.tv/14e/ppt3-14" TargetMode="External"/><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kerin.tv/14e/v3-5" TargetMode="External"/><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16.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kerin.tv/14e/ppt3-1"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5.jp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24000" y="685800"/>
            <a:ext cx="7848600" cy="2057400"/>
          </a:xfrm>
        </p:spPr>
        <p:txBody>
          <a:bodyPr/>
          <a:lstStyle/>
          <a:p>
            <a:pPr eaLnBrk="1" hangingPunct="1">
              <a:defRPr/>
            </a:pPr>
            <a:r>
              <a:rPr lang="en-US" sz="3600" dirty="0">
                <a:latin typeface="+mj-lt"/>
                <a:cs typeface="Calibri" charset="0"/>
              </a:rPr>
              <a:t>The Rady School of Management</a:t>
            </a:r>
            <a:br>
              <a:rPr lang="en-US" sz="3600" dirty="0">
                <a:latin typeface="+mj-lt"/>
                <a:cs typeface="Calibri" charset="0"/>
              </a:rPr>
            </a:br>
            <a:endParaRPr lang="en-US" sz="3200" b="0" dirty="0">
              <a:latin typeface="+mj-lt"/>
              <a:cs typeface="Calibri" charset="0"/>
            </a:endParaRPr>
          </a:p>
        </p:txBody>
      </p:sp>
      <p:sp>
        <p:nvSpPr>
          <p:cNvPr id="3075" name="Rectangle 3"/>
          <p:cNvSpPr>
            <a:spLocks noGrp="1" noChangeArrowheads="1"/>
          </p:cNvSpPr>
          <p:nvPr>
            <p:ph type="subTitle" idx="1"/>
          </p:nvPr>
        </p:nvSpPr>
        <p:spPr>
          <a:xfrm>
            <a:off x="3276600" y="4191000"/>
            <a:ext cx="5410200" cy="1371600"/>
          </a:xfrm>
        </p:spPr>
        <p:txBody>
          <a:bodyPr/>
          <a:lstStyle/>
          <a:p>
            <a:pPr eaLnBrk="1" hangingPunct="1">
              <a:defRPr/>
            </a:pPr>
            <a:r>
              <a:rPr lang="en-US" sz="1600" b="1" dirty="0">
                <a:latin typeface="+mn-lt"/>
                <a:cs typeface="Calibri" charset="0"/>
              </a:rPr>
              <a:t>MGT 103 Product Marketing &amp; Management</a:t>
            </a:r>
          </a:p>
          <a:p>
            <a:pPr eaLnBrk="1" hangingPunct="1">
              <a:defRPr/>
            </a:pPr>
            <a:r>
              <a:rPr lang="en-US" sz="1600" b="1" dirty="0">
                <a:latin typeface="+mn-lt"/>
                <a:cs typeface="Calibri" charset="0"/>
              </a:rPr>
              <a:t>M,W  11:00 a.m. – 12:20 p.m., OTRSN 1S114</a:t>
            </a:r>
          </a:p>
          <a:p>
            <a:pPr eaLnBrk="1" hangingPunct="1">
              <a:defRPr/>
            </a:pPr>
            <a:endParaRPr lang="en-US" sz="1600" b="1" dirty="0">
              <a:latin typeface="+mn-lt"/>
              <a:cs typeface="Calibri" charset="0"/>
            </a:endParaRPr>
          </a:p>
          <a:p>
            <a:pPr eaLnBrk="1" hangingPunct="1">
              <a:defRPr/>
            </a:pPr>
            <a:r>
              <a:rPr lang="en-US" sz="1600" b="1" dirty="0">
                <a:latin typeface="+mn-lt"/>
                <a:cs typeface="Calibri" charset="0"/>
              </a:rPr>
              <a:t>Professor Burt De Mill</a:t>
            </a:r>
          </a:p>
        </p:txBody>
      </p:sp>
      <p:sp>
        <p:nvSpPr>
          <p:cNvPr id="5" name="Title 1">
            <a:extLst>
              <a:ext uri="{FF2B5EF4-FFF2-40B4-BE49-F238E27FC236}">
                <a16:creationId xmlns:a16="http://schemas.microsoft.com/office/drawing/2014/main" id="{D35CB79C-D292-8448-90B2-8ECC329387F8}"/>
              </a:ext>
            </a:extLst>
          </p:cNvPr>
          <p:cNvSpPr txBox="1">
            <a:spLocks/>
          </p:cNvSpPr>
          <p:nvPr/>
        </p:nvSpPr>
        <p:spPr bwMode="auto">
          <a:xfrm>
            <a:off x="3298861" y="2743200"/>
            <a:ext cx="5462787"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i="0">
                <a:solidFill>
                  <a:srgbClr val="284794"/>
                </a:solidFill>
                <a:latin typeface="Calibri"/>
                <a:ea typeface="ＭＳ Ｐゴシック" charset="-128"/>
                <a:cs typeface="Calibri"/>
              </a:defRPr>
            </a:lvl1pPr>
            <a:lvl2pPr algn="l" rtl="0" eaLnBrk="0" fontAlgn="base" hangingPunct="0">
              <a:spcBef>
                <a:spcPct val="0"/>
              </a:spcBef>
              <a:spcAft>
                <a:spcPct val="0"/>
              </a:spcAft>
              <a:defRPr sz="2400" b="1">
                <a:solidFill>
                  <a:srgbClr val="284794"/>
                </a:solidFill>
                <a:latin typeface="Calibri" charset="0"/>
                <a:ea typeface="ＭＳ Ｐゴシック" charset="-128"/>
                <a:cs typeface="Calibri" charset="0"/>
              </a:defRPr>
            </a:lvl2pPr>
            <a:lvl3pPr algn="l" rtl="0" eaLnBrk="0" fontAlgn="base" hangingPunct="0">
              <a:spcBef>
                <a:spcPct val="0"/>
              </a:spcBef>
              <a:spcAft>
                <a:spcPct val="0"/>
              </a:spcAft>
              <a:defRPr sz="2400" b="1">
                <a:solidFill>
                  <a:srgbClr val="284794"/>
                </a:solidFill>
                <a:latin typeface="Calibri" charset="0"/>
                <a:ea typeface="ＭＳ Ｐゴシック" charset="-128"/>
                <a:cs typeface="Calibri" charset="0"/>
              </a:defRPr>
            </a:lvl3pPr>
            <a:lvl4pPr algn="l" rtl="0" eaLnBrk="0" fontAlgn="base" hangingPunct="0">
              <a:spcBef>
                <a:spcPct val="0"/>
              </a:spcBef>
              <a:spcAft>
                <a:spcPct val="0"/>
              </a:spcAft>
              <a:defRPr sz="2400" b="1">
                <a:solidFill>
                  <a:srgbClr val="284794"/>
                </a:solidFill>
                <a:latin typeface="Calibri" charset="0"/>
                <a:ea typeface="ＭＳ Ｐゴシック" charset="-128"/>
                <a:cs typeface="Calibri" charset="0"/>
              </a:defRPr>
            </a:lvl4pPr>
            <a:lvl5pPr algn="l" rtl="0" eaLnBrk="0" fontAlgn="base" hangingPunct="0">
              <a:spcBef>
                <a:spcPct val="0"/>
              </a:spcBef>
              <a:spcAft>
                <a:spcPct val="0"/>
              </a:spcAft>
              <a:defRPr sz="2400" b="1">
                <a:solidFill>
                  <a:srgbClr val="284794"/>
                </a:solidFill>
                <a:latin typeface="Calibri" charset="0"/>
                <a:ea typeface="ＭＳ Ｐゴシック" charset="-128"/>
                <a:cs typeface="Calibri" charset="0"/>
              </a:defRPr>
            </a:lvl5pPr>
            <a:lvl6pPr marL="457200" algn="l" rtl="0" eaLnBrk="1" fontAlgn="base" hangingPunct="1">
              <a:spcBef>
                <a:spcPct val="0"/>
              </a:spcBef>
              <a:spcAft>
                <a:spcPct val="0"/>
              </a:spcAft>
              <a:defRPr sz="2400" b="1">
                <a:solidFill>
                  <a:schemeClr val="bg2"/>
                </a:solidFill>
                <a:latin typeface="Arial" charset="0"/>
              </a:defRPr>
            </a:lvl6pPr>
            <a:lvl7pPr marL="914400" algn="l" rtl="0" eaLnBrk="1" fontAlgn="base" hangingPunct="1">
              <a:spcBef>
                <a:spcPct val="0"/>
              </a:spcBef>
              <a:spcAft>
                <a:spcPct val="0"/>
              </a:spcAft>
              <a:defRPr sz="2400" b="1">
                <a:solidFill>
                  <a:schemeClr val="bg2"/>
                </a:solidFill>
                <a:latin typeface="Arial" charset="0"/>
              </a:defRPr>
            </a:lvl7pPr>
            <a:lvl8pPr marL="1371600" algn="l" rtl="0" eaLnBrk="1" fontAlgn="base" hangingPunct="1">
              <a:spcBef>
                <a:spcPct val="0"/>
              </a:spcBef>
              <a:spcAft>
                <a:spcPct val="0"/>
              </a:spcAft>
              <a:defRPr sz="2400" b="1">
                <a:solidFill>
                  <a:schemeClr val="bg2"/>
                </a:solidFill>
                <a:latin typeface="Arial" charset="0"/>
              </a:defRPr>
            </a:lvl8pPr>
            <a:lvl9pPr marL="1828800" algn="l" rtl="0" eaLnBrk="1" fontAlgn="base" hangingPunct="1">
              <a:spcBef>
                <a:spcPct val="0"/>
              </a:spcBef>
              <a:spcAft>
                <a:spcPct val="0"/>
              </a:spcAft>
              <a:defRPr sz="2400" b="1">
                <a:solidFill>
                  <a:schemeClr val="bg2"/>
                </a:solidFill>
                <a:latin typeface="Arial" charset="0"/>
              </a:defRPr>
            </a:lvl9pPr>
          </a:lstStyle>
          <a:p>
            <a:r>
              <a:rPr lang="en-US" kern="0" dirty="0"/>
              <a:t>Lecture #3</a:t>
            </a:r>
          </a:p>
          <a:p>
            <a:r>
              <a:rPr lang="en-US" kern="0" dirty="0"/>
              <a:t>Scanning the Marketing Environment</a:t>
            </a:r>
          </a:p>
        </p:txBody>
      </p:sp>
    </p:spTree>
    <p:extLst>
      <p:ext uri="{BB962C8B-B14F-4D97-AF65-F5344CB8AC3E}">
        <p14:creationId xmlns:p14="http://schemas.microsoft.com/office/powerpoint/2010/main" val="3643793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0" y="274638"/>
            <a:ext cx="7391400" cy="1143000"/>
          </a:xfrm>
        </p:spPr>
        <p:txBody>
          <a:bodyPr/>
          <a:lstStyle/>
          <a:p>
            <a:pPr algn="l"/>
            <a:r>
              <a:rPr lang="en-US" sz="2800" dirty="0">
                <a:solidFill>
                  <a:srgbClr val="7493E2"/>
                </a:solidFill>
                <a:effectLst>
                  <a:outerShdw blurRad="38100" dist="38100" dir="2700000" algn="tl">
                    <a:srgbClr val="DDDDDD"/>
                  </a:outerShdw>
                </a:effectLst>
              </a:rPr>
              <a:t>FIGURE 3-2</a:t>
            </a:r>
            <a:r>
              <a:rPr lang="en-US" sz="2800" b="1" dirty="0"/>
              <a:t>  An Environmental Scan of Today’s Marketplace Shows Important Trends</a:t>
            </a:r>
            <a:endParaRPr lang="en-US" sz="2800" dirty="0"/>
          </a:p>
        </p:txBody>
      </p:sp>
      <p:pic>
        <p:nvPicPr>
          <p:cNvPr id="12" name="Picture 11" descr="A gaphic lists environmental forces and the trends identified by an environmental sca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374999"/>
            <a:ext cx="6263493" cy="4966949"/>
          </a:xfrm>
          <a:prstGeom prst="rect">
            <a:avLst/>
          </a:prstGeom>
        </p:spPr>
      </p:pic>
      <p:sp>
        <p:nvSpPr>
          <p:cNvPr id="2" name="Text Placeholder 1" hidden="1"/>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97676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55" name="AutoShape 1035"/>
          <p:cNvSpPr>
            <a:spLocks noChangeArrowheads="1"/>
          </p:cNvSpPr>
          <p:nvPr/>
        </p:nvSpPr>
        <p:spPr bwMode="auto">
          <a:xfrm>
            <a:off x="1066800" y="160338"/>
            <a:ext cx="7980363" cy="1143000"/>
          </a:xfrm>
          <a:prstGeom prst="roundRect">
            <a:avLst>
              <a:gd name="adj" fmla="val 16667"/>
            </a:avLst>
          </a:prstGeom>
          <a:solidFill>
            <a:srgbClr val="FFF0C8">
              <a:alpha val="50195"/>
            </a:srgbClr>
          </a:solidFill>
          <a:ln w="38100">
            <a:solidFill>
              <a:srgbClr val="0070C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nchor="ctr" anchorCtr="1"/>
          <a:lstStyle/>
          <a:p>
            <a:pPr algn="ctr" eaLnBrk="1" hangingPunct="1"/>
            <a:endParaRPr lang="en-US" b="1" dirty="0">
              <a:solidFill>
                <a:srgbClr val="A50532"/>
              </a:solidFill>
            </a:endParaRPr>
          </a:p>
        </p:txBody>
      </p:sp>
      <p:sp>
        <p:nvSpPr>
          <p:cNvPr id="10" name="Title 9"/>
          <p:cNvSpPr>
            <a:spLocks noGrp="1"/>
          </p:cNvSpPr>
          <p:nvPr>
            <p:ph type="title"/>
          </p:nvPr>
        </p:nvSpPr>
        <p:spPr>
          <a:xfrm>
            <a:off x="1143000" y="274638"/>
            <a:ext cx="7543800" cy="1143000"/>
          </a:xfrm>
        </p:spPr>
        <p:txBody>
          <a:bodyPr/>
          <a:lstStyle/>
          <a:p>
            <a:pPr eaLnBrk="1" hangingPunct="1"/>
            <a:r>
              <a:rPr lang="en-US" sz="3200" b="1" dirty="0">
                <a:solidFill>
                  <a:srgbClr val="00B0F0"/>
                </a:solidFill>
              </a:rPr>
              <a:t>SOCIAL FORCES</a:t>
            </a:r>
            <a:br>
              <a:rPr lang="en-US" altLang="ja-JP" sz="3200" b="1" dirty="0">
                <a:solidFill>
                  <a:srgbClr val="00B0F0"/>
                </a:solidFill>
              </a:rPr>
            </a:br>
            <a:r>
              <a:rPr lang="en-US" altLang="ja-JP" sz="2400" b="1" dirty="0">
                <a:solidFill>
                  <a:srgbClr val="00B0F0"/>
                </a:solidFill>
              </a:rPr>
              <a:t>Population by Age Group (Thousands)</a:t>
            </a:r>
            <a:endParaRPr lang="en-US" sz="2400" dirty="0">
              <a:solidFill>
                <a:srgbClr val="00B0F0"/>
              </a:solidFill>
            </a:endParaRPr>
          </a:p>
        </p:txBody>
      </p:sp>
      <p:sp>
        <p:nvSpPr>
          <p:cNvPr id="2" name="Content Placeholder 1">
            <a:extLst>
              <a:ext uri="{FF2B5EF4-FFF2-40B4-BE49-F238E27FC236}">
                <a16:creationId xmlns:a16="http://schemas.microsoft.com/office/drawing/2014/main" id="{5E9FCF7F-7435-472D-B664-6E3C80193270}"/>
              </a:ext>
            </a:extLst>
          </p:cNvPr>
          <p:cNvSpPr>
            <a:spLocks noGrp="1"/>
          </p:cNvSpPr>
          <p:nvPr>
            <p:ph idx="1"/>
          </p:nvPr>
        </p:nvSpPr>
        <p:spPr>
          <a:xfrm>
            <a:off x="1066800" y="1600200"/>
            <a:ext cx="7620000" cy="4525963"/>
          </a:xfrm>
        </p:spPr>
        <p:txBody>
          <a:bodyPr/>
          <a:lstStyle/>
          <a:p>
            <a:pPr marL="0" indent="0">
              <a:buNone/>
            </a:pPr>
            <a:r>
              <a:rPr lang="en-US" sz="2400" dirty="0"/>
              <a:t>What Are the Implications of Changes in World Population?</a:t>
            </a:r>
          </a:p>
          <a:p>
            <a:endParaRPr lang="en-US" dirty="0"/>
          </a:p>
        </p:txBody>
      </p:sp>
      <p:pic>
        <p:nvPicPr>
          <p:cNvPr id="3" name="Picture 2" descr="A graph of the world population by age group."/>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934" y="2319139"/>
            <a:ext cx="5706533" cy="4102997"/>
          </a:xfrm>
          <a:prstGeom prst="rect">
            <a:avLst/>
          </a:prstGeom>
        </p:spPr>
      </p:pic>
      <p:sp>
        <p:nvSpPr>
          <p:cNvPr id="5" name="Text Placeholder 4">
            <a:extLst>
              <a:ext uri="{FF2B5EF4-FFF2-40B4-BE49-F238E27FC236}">
                <a16:creationId xmlns:a16="http://schemas.microsoft.com/office/drawing/2014/main" id="{2494D03F-ED2F-4C2E-B9F1-B91C40D48C2D}"/>
              </a:ext>
            </a:extLst>
          </p:cNvPr>
          <p:cNvSpPr>
            <a:spLocks noGrp="1"/>
          </p:cNvSpPr>
          <p:nvPr>
            <p:ph type="body" sz="quarter" idx="11"/>
          </p:nvPr>
        </p:nvSpPr>
        <p:spPr/>
        <p:txBody>
          <a:bodyPr/>
          <a:lstStyle/>
          <a:p>
            <a:r>
              <a:rPr lang="en-US" dirty="0"/>
              <a:t>Source: United Nations, Department of Economic and Social Affairs, Population Division</a:t>
            </a:r>
          </a:p>
        </p:txBody>
      </p:sp>
    </p:spTree>
    <p:extLst>
      <p:ext uri="{BB962C8B-B14F-4D97-AF65-F5344CB8AC3E}">
        <p14:creationId xmlns:p14="http://schemas.microsoft.com/office/powerpoint/2010/main" val="4107692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55" name="AutoShape 1035"/>
          <p:cNvSpPr>
            <a:spLocks noChangeArrowheads="1"/>
          </p:cNvSpPr>
          <p:nvPr/>
        </p:nvSpPr>
        <p:spPr bwMode="auto">
          <a:xfrm>
            <a:off x="1066800" y="152400"/>
            <a:ext cx="8028781" cy="1143000"/>
          </a:xfrm>
          <a:prstGeom prst="roundRect">
            <a:avLst>
              <a:gd name="adj" fmla="val 16667"/>
            </a:avLst>
          </a:prstGeom>
          <a:solidFill>
            <a:srgbClr val="FFF0C8">
              <a:alpha val="50195"/>
            </a:srgbClr>
          </a:solidFill>
          <a:ln w="38100">
            <a:solidFill>
              <a:srgbClr val="0070C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nchor="ctr" anchorCtr="1"/>
          <a:lstStyle/>
          <a:p>
            <a:pPr algn="ctr" eaLnBrk="1" hangingPunct="1"/>
            <a:endParaRPr lang="en-US" b="1" dirty="0">
              <a:solidFill>
                <a:srgbClr val="A50532"/>
              </a:solidFill>
            </a:endParaRPr>
          </a:p>
        </p:txBody>
      </p:sp>
      <p:sp>
        <p:nvSpPr>
          <p:cNvPr id="10" name="Title 9"/>
          <p:cNvSpPr>
            <a:spLocks noGrp="1"/>
          </p:cNvSpPr>
          <p:nvPr>
            <p:ph type="title"/>
          </p:nvPr>
        </p:nvSpPr>
        <p:spPr>
          <a:xfrm>
            <a:off x="1371600" y="274638"/>
            <a:ext cx="7315200" cy="1143000"/>
          </a:xfrm>
        </p:spPr>
        <p:txBody>
          <a:bodyPr/>
          <a:lstStyle/>
          <a:p>
            <a:pPr eaLnBrk="1" hangingPunct="1"/>
            <a:r>
              <a:rPr lang="en-US" sz="3200" b="1" dirty="0">
                <a:solidFill>
                  <a:srgbClr val="00B0F0"/>
                </a:solidFill>
              </a:rPr>
              <a:t>SOCIAL FORCES</a:t>
            </a:r>
            <a:br>
              <a:rPr lang="en-US" altLang="ja-JP" sz="3200" b="1" dirty="0">
                <a:solidFill>
                  <a:srgbClr val="00B0F0"/>
                </a:solidFill>
              </a:rPr>
            </a:br>
            <a:r>
              <a:rPr lang="en-US" sz="2400" b="1" dirty="0">
                <a:solidFill>
                  <a:srgbClr val="00B0F0"/>
                </a:solidFill>
              </a:rPr>
              <a:t>GENERATIONAL COHORTS</a:t>
            </a:r>
            <a:endParaRPr lang="en-US" sz="2400" dirty="0">
              <a:solidFill>
                <a:srgbClr val="00B0F0"/>
              </a:solidFill>
            </a:endParaRPr>
          </a:p>
        </p:txBody>
      </p:sp>
      <p:sp>
        <p:nvSpPr>
          <p:cNvPr id="11" name="Content Placeholder 10"/>
          <p:cNvSpPr>
            <a:spLocks noGrp="1"/>
          </p:cNvSpPr>
          <p:nvPr>
            <p:ph idx="1"/>
          </p:nvPr>
        </p:nvSpPr>
        <p:spPr>
          <a:xfrm>
            <a:off x="1371600" y="1464733"/>
            <a:ext cx="7315200" cy="4525963"/>
          </a:xfrm>
        </p:spPr>
        <p:txBody>
          <a:bodyPr/>
          <a:lstStyle/>
          <a:p>
            <a:pPr marL="0" indent="0">
              <a:buNone/>
            </a:pPr>
            <a:r>
              <a:rPr lang="en-US" b="1" dirty="0">
                <a:solidFill>
                  <a:srgbClr val="0064FF"/>
                </a:solidFill>
                <a:hlinkClick r:id="" action="ppaction://noaction"/>
              </a:rPr>
              <a:t>Baby Boomers</a:t>
            </a:r>
            <a:r>
              <a:rPr lang="en-US" b="1" dirty="0"/>
              <a:t>: 1946 to 1964</a:t>
            </a:r>
          </a:p>
          <a:p>
            <a:pPr lvl="1">
              <a:buFont typeface="Arial"/>
              <a:buChar char="•"/>
            </a:pPr>
            <a:r>
              <a:rPr lang="en-US" b="1" dirty="0"/>
              <a:t>Retiring at Rate of 10,000 Every 24 Hours</a:t>
            </a:r>
          </a:p>
          <a:p>
            <a:pPr lvl="1">
              <a:buFont typeface="Arial"/>
              <a:buChar char="•"/>
            </a:pPr>
            <a:r>
              <a:rPr lang="en-US" b="1" dirty="0"/>
              <a:t>All Will Be 65+ by 2030</a:t>
            </a:r>
          </a:p>
          <a:p>
            <a:pPr marL="0" indent="0">
              <a:buNone/>
            </a:pPr>
            <a:r>
              <a:rPr lang="en-US" b="1" dirty="0">
                <a:solidFill>
                  <a:srgbClr val="0064FF"/>
                </a:solidFill>
                <a:hlinkClick r:id="rId3" action="ppaction://hlinksldjump"/>
              </a:rPr>
              <a:t>Generation X</a:t>
            </a:r>
            <a:r>
              <a:rPr lang="en-US" b="1" dirty="0"/>
              <a:t>: 1965 to 1976</a:t>
            </a:r>
          </a:p>
          <a:p>
            <a:pPr lvl="1">
              <a:buFont typeface="Arial"/>
              <a:buChar char="•"/>
            </a:pPr>
            <a:r>
              <a:rPr lang="en-US" b="1" dirty="0"/>
              <a:t>50 Million People</a:t>
            </a:r>
          </a:p>
          <a:p>
            <a:pPr marL="0" indent="0">
              <a:buNone/>
            </a:pPr>
            <a:r>
              <a:rPr lang="en-US" b="1" dirty="0">
                <a:solidFill>
                  <a:srgbClr val="0064FF"/>
                </a:solidFill>
                <a:hlinkClick r:id="" action="ppaction://noaction"/>
              </a:rPr>
              <a:t>Generation Y</a:t>
            </a:r>
            <a:r>
              <a:rPr lang="en-US" b="1" dirty="0">
                <a:solidFill>
                  <a:srgbClr val="0064FF"/>
                </a:solidFill>
              </a:rPr>
              <a:t> </a:t>
            </a:r>
            <a:r>
              <a:rPr lang="en-US" b="1" dirty="0"/>
              <a:t>(Millennials): 1977 to 1994</a:t>
            </a:r>
          </a:p>
          <a:p>
            <a:pPr lvl="1">
              <a:buFont typeface="Arial"/>
              <a:buChar char="•"/>
            </a:pPr>
            <a:r>
              <a:rPr lang="en-US" b="1" dirty="0"/>
              <a:t>75 Million People</a:t>
            </a:r>
          </a:p>
          <a:p>
            <a:pPr marL="0" indent="0">
              <a:buNone/>
            </a:pPr>
            <a:r>
              <a:rPr lang="en-US" b="1" dirty="0">
                <a:hlinkClick r:id="rId4" action="ppaction://hlinksldjump"/>
              </a:rPr>
              <a:t>Generation Z: </a:t>
            </a:r>
            <a:r>
              <a:rPr lang="en-US" b="1" dirty="0"/>
              <a:t>1995 to 2010</a:t>
            </a:r>
          </a:p>
          <a:p>
            <a:pPr lvl="1">
              <a:buFont typeface="Arial"/>
              <a:buChar char="•"/>
            </a:pPr>
            <a:r>
              <a:rPr lang="en-US" b="1" dirty="0"/>
              <a:t>Broadest Diversity</a:t>
            </a:r>
          </a:p>
          <a:p>
            <a:pPr lvl="1"/>
            <a:endParaRPr lang="en-US" b="1" dirty="0"/>
          </a:p>
        </p:txBody>
      </p:sp>
    </p:spTree>
    <p:extLst>
      <p:ext uri="{BB962C8B-B14F-4D97-AF65-F5344CB8AC3E}">
        <p14:creationId xmlns:p14="http://schemas.microsoft.com/office/powerpoint/2010/main" val="1002030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54" name="AutoShape 10"/>
          <p:cNvSpPr>
            <a:spLocks noChangeArrowheads="1"/>
          </p:cNvSpPr>
          <p:nvPr/>
        </p:nvSpPr>
        <p:spPr bwMode="auto">
          <a:xfrm>
            <a:off x="1143000" y="160338"/>
            <a:ext cx="7904162" cy="1257300"/>
          </a:xfrm>
          <a:prstGeom prst="roundRect">
            <a:avLst>
              <a:gd name="adj" fmla="val 16667"/>
            </a:avLst>
          </a:prstGeom>
          <a:solidFill>
            <a:srgbClr val="FFF0C8">
              <a:alpha val="50195"/>
            </a:srgbClr>
          </a:solidFill>
          <a:ln w="38100">
            <a:solidFill>
              <a:srgbClr val="0070C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nchor="ctr" anchorCtr="1"/>
          <a:lstStyle/>
          <a:p>
            <a:pPr marL="228600" algn="ctr" eaLnBrk="1" hangingPunct="1">
              <a:lnSpc>
                <a:spcPct val="105000"/>
              </a:lnSpc>
              <a:spcBef>
                <a:spcPct val="30000"/>
              </a:spcBef>
            </a:pPr>
            <a:endParaRPr lang="en-US" b="1" dirty="0">
              <a:solidFill>
                <a:schemeClr val="accent2"/>
              </a:solidFill>
            </a:endParaRPr>
          </a:p>
        </p:txBody>
      </p:sp>
      <p:sp>
        <p:nvSpPr>
          <p:cNvPr id="7" name="Title 6"/>
          <p:cNvSpPr>
            <a:spLocks noGrp="1"/>
          </p:cNvSpPr>
          <p:nvPr>
            <p:ph type="title"/>
          </p:nvPr>
        </p:nvSpPr>
        <p:spPr>
          <a:xfrm>
            <a:off x="1447800" y="274638"/>
            <a:ext cx="7239000" cy="1143000"/>
          </a:xfrm>
        </p:spPr>
        <p:txBody>
          <a:bodyPr/>
          <a:lstStyle/>
          <a:p>
            <a:r>
              <a:rPr lang="en-US" sz="3200" b="1" dirty="0">
                <a:solidFill>
                  <a:srgbClr val="00B0F0"/>
                </a:solidFill>
              </a:rPr>
              <a:t>MAKING RESPONSIBLE DECISIONS</a:t>
            </a:r>
            <a:br>
              <a:rPr lang="en-US" sz="2800" b="1" dirty="0">
                <a:solidFill>
                  <a:srgbClr val="00B0F0"/>
                </a:solidFill>
              </a:rPr>
            </a:br>
            <a:r>
              <a:rPr lang="en-US" sz="2400" b="1" dirty="0">
                <a:solidFill>
                  <a:srgbClr val="00B0F0"/>
                </a:solidFill>
              </a:rPr>
              <a:t> PROFITS AND PURPOSE – MILLENNIAL STYLE</a:t>
            </a:r>
            <a:endParaRPr lang="en-US" sz="2400" dirty="0">
              <a:solidFill>
                <a:srgbClr val="00B0F0"/>
              </a:solidFill>
            </a:endParaRPr>
          </a:p>
        </p:txBody>
      </p:sp>
      <p:sp>
        <p:nvSpPr>
          <p:cNvPr id="6" name="Content Placeholder 5"/>
          <p:cNvSpPr>
            <a:spLocks noGrp="1"/>
          </p:cNvSpPr>
          <p:nvPr>
            <p:ph sz="half" idx="2"/>
          </p:nvPr>
        </p:nvSpPr>
        <p:spPr>
          <a:xfrm>
            <a:off x="1371600" y="1504182"/>
            <a:ext cx="6769349" cy="2953610"/>
          </a:xfrm>
        </p:spPr>
        <p:txBody>
          <a:bodyPr/>
          <a:lstStyle/>
          <a:p>
            <a:pPr marL="0" indent="0">
              <a:buNone/>
            </a:pPr>
            <a:r>
              <a:rPr lang="en-US" b="1" dirty="0"/>
              <a:t>Expect Brands and Companies to Embrace Social Change, Corporate Social Responsibility, and Environmental Stewardship</a:t>
            </a:r>
          </a:p>
          <a:p>
            <a:pPr marL="0" indent="0">
              <a:buNone/>
            </a:pPr>
            <a:endParaRPr lang="en-US" b="1" dirty="0"/>
          </a:p>
          <a:p>
            <a:pPr marL="0" indent="0">
              <a:buNone/>
            </a:pPr>
            <a:r>
              <a:rPr lang="en-US" b="1" dirty="0"/>
              <a:t>Net Impact – a Nonprofit for Students Who Want to “Use Business to Improve the World”</a:t>
            </a:r>
          </a:p>
          <a:p>
            <a:endParaRPr lang="en-US" dirty="0"/>
          </a:p>
        </p:txBody>
      </p:sp>
      <p:sp>
        <p:nvSpPr>
          <p:cNvPr id="12" name="Text Placeholder 4">
            <a:extLst>
              <a:ext uri="{FF2B5EF4-FFF2-40B4-BE49-F238E27FC236}">
                <a16:creationId xmlns:a16="http://schemas.microsoft.com/office/drawing/2014/main" id="{223D9C66-5B89-4CC9-872B-07629EE4E42D}"/>
              </a:ext>
            </a:extLst>
          </p:cNvPr>
          <p:cNvSpPr txBox="1">
            <a:spLocks/>
          </p:cNvSpPr>
          <p:nvPr/>
        </p:nvSpPr>
        <p:spPr>
          <a:xfrm>
            <a:off x="3451775" y="5318716"/>
            <a:ext cx="2232512" cy="485650"/>
          </a:xfrm>
          <a:prstGeom prst="rect">
            <a:avLst/>
          </a:prstGeom>
        </p:spPr>
        <p:txBody>
          <a:bodyPr lIns="0" tIns="0" rIns="0" bIns="0"/>
          <a:lstStyle>
            <a:lvl1pPr marL="0" indent="0" algn="ctr" rtl="0" eaLnBrk="0" fontAlgn="base" hangingPunct="0">
              <a:spcBef>
                <a:spcPct val="20000"/>
              </a:spcBef>
              <a:spcAft>
                <a:spcPct val="0"/>
              </a:spcAft>
              <a:buNone/>
              <a:defRPr sz="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en-US" sz="1800" b="1" kern="0" dirty="0"/>
              <a:t>Net Impact Website</a:t>
            </a:r>
          </a:p>
          <a:p>
            <a:endParaRPr lang="en-US" kern="0" dirty="0"/>
          </a:p>
        </p:txBody>
      </p:sp>
      <p:pic>
        <p:nvPicPr>
          <p:cNvPr id="11267" name="Picture 22" descr="Click for the Net Impact websit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5065919"/>
            <a:ext cx="798513"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 Placeholder 10" hidden="1"/>
          <p:cNvSpPr>
            <a:spLocks noGrp="1"/>
          </p:cNvSpPr>
          <p:nvPr>
            <p:ph type="body" sz="quarter" idx="16"/>
          </p:nvPr>
        </p:nvSpPr>
        <p:spPr/>
        <p:txBody>
          <a:bodyPr/>
          <a:lstStyle/>
          <a:p>
            <a:endParaRPr lang="en-US"/>
          </a:p>
        </p:txBody>
      </p:sp>
      <p:sp>
        <p:nvSpPr>
          <p:cNvPr id="10" name="Text Placeholder 9" hidden="1"/>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26992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55" name="AutoShape 1035"/>
          <p:cNvSpPr>
            <a:spLocks noChangeArrowheads="1"/>
          </p:cNvSpPr>
          <p:nvPr/>
        </p:nvSpPr>
        <p:spPr bwMode="auto">
          <a:xfrm>
            <a:off x="990600" y="160338"/>
            <a:ext cx="8056563" cy="1143000"/>
          </a:xfrm>
          <a:prstGeom prst="roundRect">
            <a:avLst>
              <a:gd name="adj" fmla="val 16667"/>
            </a:avLst>
          </a:prstGeom>
          <a:solidFill>
            <a:srgbClr val="FFF0C8">
              <a:alpha val="50195"/>
            </a:srgbClr>
          </a:solidFill>
          <a:ln w="38100">
            <a:solidFill>
              <a:srgbClr val="0070C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nchor="ctr" anchorCtr="1"/>
          <a:lstStyle/>
          <a:p>
            <a:pPr algn="ctr" eaLnBrk="1" hangingPunct="1"/>
            <a:endParaRPr lang="en-US" b="1" dirty="0">
              <a:solidFill>
                <a:srgbClr val="A50532"/>
              </a:solidFill>
            </a:endParaRPr>
          </a:p>
        </p:txBody>
      </p:sp>
      <p:sp>
        <p:nvSpPr>
          <p:cNvPr id="13" name="Title 12"/>
          <p:cNvSpPr>
            <a:spLocks noGrp="1"/>
          </p:cNvSpPr>
          <p:nvPr>
            <p:ph type="title"/>
          </p:nvPr>
        </p:nvSpPr>
        <p:spPr>
          <a:xfrm>
            <a:off x="990600" y="274638"/>
            <a:ext cx="7881728" cy="1143000"/>
          </a:xfrm>
        </p:spPr>
        <p:txBody>
          <a:bodyPr/>
          <a:lstStyle/>
          <a:p>
            <a:pPr eaLnBrk="1" hangingPunct="1"/>
            <a:r>
              <a:rPr lang="en-US" sz="3200" b="1" dirty="0">
                <a:solidFill>
                  <a:srgbClr val="00B0F0"/>
                </a:solidFill>
              </a:rPr>
              <a:t>SOCIAL FORCES</a:t>
            </a:r>
            <a:br>
              <a:rPr lang="en-US" altLang="ja-JP" sz="3200" b="1" dirty="0">
                <a:solidFill>
                  <a:srgbClr val="00B0F0"/>
                </a:solidFill>
              </a:rPr>
            </a:br>
            <a:r>
              <a:rPr lang="en-US" sz="2400" b="1" dirty="0">
                <a:solidFill>
                  <a:srgbClr val="00B0F0"/>
                </a:solidFill>
              </a:rPr>
              <a:t>THE AMERICAN HOUSEHOLD AND POPULATION SHIFTS</a:t>
            </a:r>
            <a:endParaRPr lang="en-US" sz="2400" dirty="0">
              <a:solidFill>
                <a:srgbClr val="00B0F0"/>
              </a:solidFill>
            </a:endParaRPr>
          </a:p>
        </p:txBody>
      </p:sp>
      <p:sp>
        <p:nvSpPr>
          <p:cNvPr id="14" name="Content Placeholder 13"/>
          <p:cNvSpPr>
            <a:spLocks noGrp="1"/>
          </p:cNvSpPr>
          <p:nvPr>
            <p:ph idx="1"/>
          </p:nvPr>
        </p:nvSpPr>
        <p:spPr>
          <a:xfrm>
            <a:off x="1371600" y="1651001"/>
            <a:ext cx="7467600" cy="4461932"/>
          </a:xfrm>
        </p:spPr>
        <p:txBody>
          <a:bodyPr/>
          <a:lstStyle/>
          <a:p>
            <a:pPr marL="0" indent="0">
              <a:buNone/>
            </a:pPr>
            <a:r>
              <a:rPr lang="en-US" sz="2800" b="1" dirty="0"/>
              <a:t>American Household Structure Has Changed</a:t>
            </a:r>
          </a:p>
          <a:p>
            <a:pPr marL="0" indent="0">
              <a:buNone/>
            </a:pPr>
            <a:r>
              <a:rPr lang="en-US" sz="2800" b="1" dirty="0"/>
              <a:t>Regional Shift Toward Southern and Western States</a:t>
            </a:r>
          </a:p>
          <a:p>
            <a:pPr marL="0" indent="0">
              <a:buNone/>
            </a:pPr>
            <a:r>
              <a:rPr lang="en-US" sz="2800" b="1" dirty="0"/>
              <a:t>Shifting Within States (30% in Cities, 50% in Suburbs, 20% in Rural)</a:t>
            </a:r>
          </a:p>
          <a:p>
            <a:pPr lvl="1">
              <a:buFont typeface="Arial"/>
              <a:buChar char="•"/>
            </a:pPr>
            <a:r>
              <a:rPr lang="en-US" b="1" i="1" dirty="0"/>
              <a:t>Metropolitan Statistical Area:</a:t>
            </a:r>
            <a:r>
              <a:rPr lang="en-US" b="1" dirty="0"/>
              <a:t> 50,000+ People</a:t>
            </a:r>
          </a:p>
          <a:p>
            <a:pPr lvl="1">
              <a:buFont typeface="Arial"/>
              <a:buChar char="•"/>
            </a:pPr>
            <a:r>
              <a:rPr lang="en-US" b="1" i="1" dirty="0" err="1"/>
              <a:t>Micropolitan</a:t>
            </a:r>
            <a:r>
              <a:rPr lang="en-US" b="1" i="1" dirty="0"/>
              <a:t> Statistical Area:</a:t>
            </a:r>
            <a:r>
              <a:rPr lang="en-US" b="1" dirty="0"/>
              <a:t> 10,000 to 50,000 People</a:t>
            </a:r>
          </a:p>
        </p:txBody>
      </p:sp>
    </p:spTree>
    <p:extLst>
      <p:ext uri="{BB962C8B-B14F-4D97-AF65-F5344CB8AC3E}">
        <p14:creationId xmlns:p14="http://schemas.microsoft.com/office/powerpoint/2010/main" val="3894130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55" name="AutoShape 1035"/>
          <p:cNvSpPr>
            <a:spLocks noChangeArrowheads="1"/>
          </p:cNvSpPr>
          <p:nvPr/>
        </p:nvSpPr>
        <p:spPr bwMode="auto">
          <a:xfrm>
            <a:off x="1066800" y="165535"/>
            <a:ext cx="7984331" cy="1143000"/>
          </a:xfrm>
          <a:prstGeom prst="roundRect">
            <a:avLst>
              <a:gd name="adj" fmla="val 16667"/>
            </a:avLst>
          </a:prstGeom>
          <a:solidFill>
            <a:srgbClr val="FFF0C8">
              <a:alpha val="50195"/>
            </a:srgbClr>
          </a:solidFill>
          <a:ln w="38100">
            <a:solidFill>
              <a:srgbClr val="0070C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nchor="ctr" anchorCtr="1"/>
          <a:lstStyle/>
          <a:p>
            <a:pPr algn="ctr" eaLnBrk="1" hangingPunct="1"/>
            <a:endParaRPr lang="en-US" b="1" dirty="0">
              <a:solidFill>
                <a:srgbClr val="A50532"/>
              </a:solidFill>
            </a:endParaRPr>
          </a:p>
        </p:txBody>
      </p:sp>
      <p:sp>
        <p:nvSpPr>
          <p:cNvPr id="13" name="Title 12"/>
          <p:cNvSpPr>
            <a:spLocks noGrp="1"/>
          </p:cNvSpPr>
          <p:nvPr>
            <p:ph type="title"/>
          </p:nvPr>
        </p:nvSpPr>
        <p:spPr>
          <a:xfrm>
            <a:off x="1295400" y="274638"/>
            <a:ext cx="7576928" cy="1143000"/>
          </a:xfrm>
        </p:spPr>
        <p:txBody>
          <a:bodyPr/>
          <a:lstStyle/>
          <a:p>
            <a:pPr eaLnBrk="1" hangingPunct="1"/>
            <a:r>
              <a:rPr lang="en-US" sz="3200" b="1" dirty="0">
                <a:solidFill>
                  <a:srgbClr val="00B0F0"/>
                </a:solidFill>
              </a:rPr>
              <a:t>SOCIAL FORCES</a:t>
            </a:r>
            <a:br>
              <a:rPr lang="en-US" altLang="ja-JP" sz="3200" b="1" dirty="0">
                <a:solidFill>
                  <a:srgbClr val="00B0F0"/>
                </a:solidFill>
              </a:rPr>
            </a:br>
            <a:r>
              <a:rPr lang="en-US" sz="2400" b="1" dirty="0">
                <a:solidFill>
                  <a:srgbClr val="00B0F0"/>
                </a:solidFill>
              </a:rPr>
              <a:t>DEMOGRAPHICS—RACIAL AND ETHNIC DIVERSITY</a:t>
            </a:r>
            <a:endParaRPr lang="en-US" sz="2400" dirty="0">
              <a:solidFill>
                <a:srgbClr val="00B0F0"/>
              </a:solidFill>
            </a:endParaRPr>
          </a:p>
        </p:txBody>
      </p:sp>
      <p:sp>
        <p:nvSpPr>
          <p:cNvPr id="14" name="Content Placeholder 13"/>
          <p:cNvSpPr>
            <a:spLocks noGrp="1"/>
          </p:cNvSpPr>
          <p:nvPr>
            <p:ph idx="1"/>
          </p:nvPr>
        </p:nvSpPr>
        <p:spPr>
          <a:xfrm>
            <a:off x="1540564" y="1598568"/>
            <a:ext cx="7086600" cy="3619500"/>
          </a:xfrm>
        </p:spPr>
        <p:txBody>
          <a:bodyPr/>
          <a:lstStyle/>
          <a:p>
            <a:pPr marL="0" indent="0">
              <a:buNone/>
            </a:pPr>
            <a:r>
              <a:rPr lang="en-US" b="1" dirty="0"/>
              <a:t>Composition</a:t>
            </a:r>
          </a:p>
          <a:p>
            <a:pPr marL="0" indent="0">
              <a:buNone/>
            </a:pPr>
            <a:r>
              <a:rPr lang="en-US" b="1" dirty="0"/>
              <a:t>Trends</a:t>
            </a:r>
          </a:p>
          <a:p>
            <a:pPr lvl="1">
              <a:buFont typeface="Arial"/>
              <a:buChar char="•"/>
            </a:pPr>
            <a:r>
              <a:rPr lang="en-US" altLang="en-US" b="1" dirty="0"/>
              <a:t>African Americans</a:t>
            </a:r>
            <a:endParaRPr lang="en-US" altLang="en-US" b="1" dirty="0">
              <a:solidFill>
                <a:srgbClr val="0064FF"/>
              </a:solidFill>
            </a:endParaRPr>
          </a:p>
          <a:p>
            <a:pPr lvl="1">
              <a:buFont typeface="Arial"/>
              <a:buChar char="•"/>
            </a:pPr>
            <a:r>
              <a:rPr lang="en-US" altLang="en-US" b="1" dirty="0"/>
              <a:t>Hispanics</a:t>
            </a:r>
            <a:endParaRPr lang="en-US" altLang="en-US" b="1" dirty="0">
              <a:solidFill>
                <a:srgbClr val="0064FF"/>
              </a:solidFill>
            </a:endParaRPr>
          </a:p>
          <a:p>
            <a:pPr lvl="1">
              <a:buFont typeface="Arial"/>
              <a:buChar char="•"/>
            </a:pPr>
            <a:r>
              <a:rPr lang="en-US" altLang="en-US" b="1" dirty="0"/>
              <a:t>Asian Americans</a:t>
            </a:r>
            <a:endParaRPr lang="en-US" b="1" dirty="0"/>
          </a:p>
          <a:p>
            <a:pPr marL="0" indent="0">
              <a:buNone/>
            </a:pPr>
            <a:r>
              <a:rPr lang="en-US" b="1" dirty="0">
                <a:solidFill>
                  <a:srgbClr val="0064FF"/>
                </a:solidFill>
                <a:hlinkClick r:id="" action="ppaction://noaction"/>
              </a:rPr>
              <a:t>Multicultural Marketing</a:t>
            </a:r>
            <a:endParaRPr lang="en-US" dirty="0"/>
          </a:p>
        </p:txBody>
      </p:sp>
      <p:sp>
        <p:nvSpPr>
          <p:cNvPr id="10" name="Text Placeholder 4">
            <a:extLst>
              <a:ext uri="{FF2B5EF4-FFF2-40B4-BE49-F238E27FC236}">
                <a16:creationId xmlns:a16="http://schemas.microsoft.com/office/drawing/2014/main" id="{A48451A3-49D7-4652-87CC-89A875AD6939}"/>
              </a:ext>
            </a:extLst>
          </p:cNvPr>
          <p:cNvSpPr txBox="1">
            <a:spLocks/>
          </p:cNvSpPr>
          <p:nvPr/>
        </p:nvSpPr>
        <p:spPr>
          <a:xfrm>
            <a:off x="6332847" y="4347218"/>
            <a:ext cx="2232512" cy="485650"/>
          </a:xfrm>
          <a:prstGeom prst="rect">
            <a:avLst/>
          </a:prstGeom>
        </p:spPr>
        <p:txBody>
          <a:bodyPr lIns="0" tIns="0" rIns="0" bIns="0"/>
          <a:lstStyle>
            <a:lvl1pPr marL="0" indent="0" algn="ctr" rtl="0" eaLnBrk="0" fontAlgn="base" hangingPunct="0">
              <a:spcBef>
                <a:spcPct val="20000"/>
              </a:spcBef>
              <a:spcAft>
                <a:spcPct val="0"/>
              </a:spcAft>
              <a:buNone/>
              <a:defRPr sz="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en-US" sz="1800" b="1" dirty="0"/>
              <a:t>U.S. Census Bureau</a:t>
            </a:r>
          </a:p>
          <a:p>
            <a:endParaRPr lang="en-US" kern="0" dirty="0"/>
          </a:p>
        </p:txBody>
      </p:sp>
      <p:pic>
        <p:nvPicPr>
          <p:cNvPr id="17419" name="Picture 14" descr="Click for the U.S. Census Bureau.">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9847" y="4832868"/>
            <a:ext cx="798513"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51439" y="1908270"/>
            <a:ext cx="2744992" cy="1855615"/>
          </a:xfrm>
          <a:prstGeom prst="rect">
            <a:avLst/>
          </a:prstGeom>
        </p:spPr>
      </p:pic>
      <p:sp>
        <p:nvSpPr>
          <p:cNvPr id="9" name="Text Placeholder 3">
            <a:extLst>
              <a:ext uri="{FF2B5EF4-FFF2-40B4-BE49-F238E27FC236}">
                <a16:creationId xmlns:a16="http://schemas.microsoft.com/office/drawing/2014/main" id="{879A4F31-3AC7-46F7-BF3F-5119F4025587}"/>
              </a:ext>
            </a:extLst>
          </p:cNvPr>
          <p:cNvSpPr txBox="1">
            <a:spLocks/>
          </p:cNvSpPr>
          <p:nvPr/>
        </p:nvSpPr>
        <p:spPr>
          <a:xfrm>
            <a:off x="5486400" y="6612986"/>
            <a:ext cx="3657600" cy="245014"/>
          </a:xfrm>
          <a:prstGeom prst="rect">
            <a:avLst/>
          </a:prstGeom>
        </p:spPr>
        <p:txBody>
          <a:bodyPr wrap="none" lIns="0" tIns="0" rIns="45720" bIns="0"/>
          <a:lstStyle>
            <a:lvl1pPr marL="0" indent="0" algn="r" rtl="0" eaLnBrk="0" fontAlgn="base" hangingPunct="0">
              <a:spcBef>
                <a:spcPct val="20000"/>
              </a:spcBef>
              <a:spcAft>
                <a:spcPct val="0"/>
              </a:spcAft>
              <a:buNone/>
              <a:defRPr sz="800" baseline="0">
                <a:solidFill>
                  <a:srgbClr val="6A6A6A"/>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en-US" dirty="0"/>
              <a:t>©products and brands/Alamy Stock Photo</a:t>
            </a:r>
            <a:endParaRPr lang="en-US" kern="0" dirty="0"/>
          </a:p>
        </p:txBody>
      </p:sp>
    </p:spTree>
    <p:extLst>
      <p:ext uri="{BB962C8B-B14F-4D97-AF65-F5344CB8AC3E}">
        <p14:creationId xmlns:p14="http://schemas.microsoft.com/office/powerpoint/2010/main" val="1875251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55" name="AutoShape 1035"/>
          <p:cNvSpPr>
            <a:spLocks noChangeArrowheads="1"/>
          </p:cNvSpPr>
          <p:nvPr/>
        </p:nvSpPr>
        <p:spPr bwMode="auto">
          <a:xfrm>
            <a:off x="1115218" y="228600"/>
            <a:ext cx="7904163" cy="1143000"/>
          </a:xfrm>
          <a:prstGeom prst="roundRect">
            <a:avLst>
              <a:gd name="adj" fmla="val 16667"/>
            </a:avLst>
          </a:prstGeom>
          <a:solidFill>
            <a:srgbClr val="FFF0C8">
              <a:alpha val="50195"/>
            </a:srgbClr>
          </a:solidFill>
          <a:ln w="38100">
            <a:solidFill>
              <a:srgbClr val="0070C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nchor="ctr" anchorCtr="1"/>
          <a:lstStyle/>
          <a:p>
            <a:pPr marL="457200" algn="ctr" eaLnBrk="1" hangingPunct="1"/>
            <a:endParaRPr lang="en-US" b="1" dirty="0">
              <a:solidFill>
                <a:srgbClr val="A50532"/>
              </a:solidFill>
            </a:endParaRPr>
          </a:p>
        </p:txBody>
      </p:sp>
      <p:sp>
        <p:nvSpPr>
          <p:cNvPr id="2" name="Title 1">
            <a:extLst>
              <a:ext uri="{FF2B5EF4-FFF2-40B4-BE49-F238E27FC236}">
                <a16:creationId xmlns:a16="http://schemas.microsoft.com/office/drawing/2014/main" id="{C8896CB0-0A37-49C7-B183-29CA0E6A75C6}"/>
              </a:ext>
            </a:extLst>
          </p:cNvPr>
          <p:cNvSpPr>
            <a:spLocks noGrp="1"/>
          </p:cNvSpPr>
          <p:nvPr>
            <p:ph type="title"/>
          </p:nvPr>
        </p:nvSpPr>
        <p:spPr>
          <a:xfrm>
            <a:off x="990600" y="213360"/>
            <a:ext cx="8305800" cy="1143000"/>
          </a:xfrm>
        </p:spPr>
        <p:txBody>
          <a:bodyPr/>
          <a:lstStyle/>
          <a:p>
            <a:pPr marL="457200" eaLnBrk="1" hangingPunct="1"/>
            <a:r>
              <a:rPr lang="en-US" sz="3200" b="1" dirty="0">
                <a:solidFill>
                  <a:srgbClr val="00B0F0"/>
                </a:solidFill>
              </a:rPr>
              <a:t>SOCIAL FORCES</a:t>
            </a:r>
            <a:br>
              <a:rPr lang="en-US" altLang="ja-JP" sz="5400" b="1" dirty="0">
                <a:solidFill>
                  <a:srgbClr val="00B0F0"/>
                </a:solidFill>
              </a:rPr>
            </a:br>
            <a:r>
              <a:rPr lang="en-US" sz="2400" b="1" dirty="0">
                <a:solidFill>
                  <a:srgbClr val="00B0F0"/>
                </a:solidFill>
              </a:rPr>
              <a:t>CULTURE—CHANGING ATTITUDES OF MEN AND WOMEN</a:t>
            </a:r>
            <a:endParaRPr lang="en-US" sz="2400" dirty="0">
              <a:solidFill>
                <a:srgbClr val="00B0F0"/>
              </a:solidFill>
            </a:endParaRPr>
          </a:p>
        </p:txBody>
      </p:sp>
      <p:sp>
        <p:nvSpPr>
          <p:cNvPr id="8" name="Rectangle 2">
            <a:hlinkClick r:id="rId3" action="ppaction://hlinksldjump"/>
            <a:extLst>
              <a:ext uri="{FF2B5EF4-FFF2-40B4-BE49-F238E27FC236}">
                <a16:creationId xmlns:a16="http://schemas.microsoft.com/office/drawing/2014/main" id="{4009BC39-A76B-40E1-85FC-C02D69DF42B7}"/>
              </a:ext>
            </a:extLst>
          </p:cNvPr>
          <p:cNvSpPr>
            <a:spLocks noGrp="1" noChangeArrowheads="1"/>
          </p:cNvSpPr>
          <p:nvPr>
            <p:ph idx="1"/>
          </p:nvPr>
        </p:nvSpPr>
        <p:spPr bwMode="auto">
          <a:xfrm>
            <a:off x="1447800" y="1600201"/>
            <a:ext cx="7239000" cy="403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marL="0" indent="0" eaLnBrk="1" hangingPunct="1">
              <a:lnSpc>
                <a:spcPct val="90000"/>
              </a:lnSpc>
              <a:spcBef>
                <a:spcPct val="30000"/>
              </a:spcBef>
              <a:buClr>
                <a:srgbClr val="A50532"/>
              </a:buClr>
              <a:buSzPct val="70000"/>
              <a:buNone/>
            </a:pPr>
            <a:r>
              <a:rPr lang="en-US" b="1" dirty="0">
                <a:solidFill>
                  <a:srgbClr val="000000"/>
                </a:solidFill>
              </a:rPr>
              <a:t>Notable Cultural Changes in Attitudes and Roles of Men and Women in the Marketplace</a:t>
            </a:r>
            <a:endParaRPr lang="en-US" b="1" dirty="0"/>
          </a:p>
          <a:p>
            <a:pPr marL="457200" indent="-457200" eaLnBrk="1" hangingPunct="1">
              <a:lnSpc>
                <a:spcPct val="90000"/>
              </a:lnSpc>
              <a:spcBef>
                <a:spcPct val="30000"/>
              </a:spcBef>
              <a:buSzPct val="70000"/>
              <a:buFont typeface="Arial"/>
              <a:buChar char="•"/>
            </a:pPr>
            <a:r>
              <a:rPr lang="en-US" b="1" dirty="0">
                <a:solidFill>
                  <a:srgbClr val="000000"/>
                </a:solidFill>
              </a:rPr>
              <a:t>Careers</a:t>
            </a:r>
          </a:p>
          <a:p>
            <a:pPr marL="457200" indent="-457200" eaLnBrk="1" hangingPunct="1">
              <a:lnSpc>
                <a:spcPct val="90000"/>
              </a:lnSpc>
              <a:spcBef>
                <a:spcPct val="30000"/>
              </a:spcBef>
              <a:buSzPct val="70000"/>
              <a:buFont typeface="Arial"/>
              <a:buChar char="•"/>
            </a:pPr>
            <a:r>
              <a:rPr lang="en-US" b="1" dirty="0">
                <a:solidFill>
                  <a:srgbClr val="000000"/>
                </a:solidFill>
              </a:rPr>
              <a:t>Sports</a:t>
            </a:r>
          </a:p>
          <a:p>
            <a:pPr marL="457200" indent="-457200" eaLnBrk="1" hangingPunct="1">
              <a:lnSpc>
                <a:spcPct val="90000"/>
              </a:lnSpc>
              <a:spcBef>
                <a:spcPct val="30000"/>
              </a:spcBef>
              <a:buSzPct val="70000"/>
              <a:buFont typeface="Arial"/>
              <a:buChar char="•"/>
            </a:pPr>
            <a:r>
              <a:rPr lang="en-US" b="1" dirty="0">
                <a:solidFill>
                  <a:srgbClr val="000000"/>
                </a:solidFill>
              </a:rPr>
              <a:t>Technology</a:t>
            </a:r>
          </a:p>
          <a:p>
            <a:pPr marL="0" indent="0" eaLnBrk="1" hangingPunct="1">
              <a:lnSpc>
                <a:spcPct val="90000"/>
              </a:lnSpc>
              <a:spcBef>
                <a:spcPct val="30000"/>
              </a:spcBef>
              <a:buClr>
                <a:srgbClr val="A50532"/>
              </a:buClr>
              <a:buSzPct val="70000"/>
              <a:buNone/>
            </a:pPr>
            <a:endParaRPr lang="en-US" sz="3200" b="1" dirty="0">
              <a:solidFill>
                <a:srgbClr val="000000"/>
              </a:solidFill>
            </a:endParaRPr>
          </a:p>
        </p:txBody>
      </p:sp>
      <p:sp>
        <p:nvSpPr>
          <p:cNvPr id="7" name="Text Placeholder 6" hidden="1">
            <a:extLst>
              <a:ext uri="{FF2B5EF4-FFF2-40B4-BE49-F238E27FC236}">
                <a16:creationId xmlns:a16="http://schemas.microsoft.com/office/drawing/2014/main" id="{5D3542D1-F4D3-4A70-8226-528625BCDFCA}"/>
              </a:ext>
            </a:extLst>
          </p:cNvPr>
          <p:cNvSpPr>
            <a:spLocks noGrp="1"/>
          </p:cNvSpPr>
          <p:nvPr>
            <p:ph type="body" sz="quarter" idx="16"/>
          </p:nvPr>
        </p:nvSpPr>
        <p:spPr/>
        <p:txBody>
          <a:bodyPr/>
          <a:lstStyle/>
          <a:p>
            <a:endParaRPr lang="en-US"/>
          </a:p>
        </p:txBody>
      </p:sp>
      <p:sp>
        <p:nvSpPr>
          <p:cNvPr id="6" name="Text Placeholder 5" hidden="1">
            <a:extLst>
              <a:ext uri="{FF2B5EF4-FFF2-40B4-BE49-F238E27FC236}">
                <a16:creationId xmlns:a16="http://schemas.microsoft.com/office/drawing/2014/main" id="{F37A9F7D-CD6E-45E1-BFE9-D2A99965E057}"/>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854607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55" name="AutoShape 1035"/>
          <p:cNvSpPr>
            <a:spLocks noChangeArrowheads="1"/>
          </p:cNvSpPr>
          <p:nvPr/>
        </p:nvSpPr>
        <p:spPr bwMode="auto">
          <a:xfrm>
            <a:off x="990600" y="243602"/>
            <a:ext cx="8056563" cy="1143000"/>
          </a:xfrm>
          <a:prstGeom prst="roundRect">
            <a:avLst>
              <a:gd name="adj" fmla="val 16667"/>
            </a:avLst>
          </a:prstGeom>
          <a:solidFill>
            <a:srgbClr val="FFF0C8">
              <a:alpha val="50195"/>
            </a:srgbClr>
          </a:solidFill>
          <a:ln w="38100">
            <a:solidFill>
              <a:srgbClr val="0070C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nchor="ctr" anchorCtr="1"/>
          <a:lstStyle/>
          <a:p>
            <a:pPr algn="ctr" eaLnBrk="1" hangingPunct="1"/>
            <a:endParaRPr lang="en-US" b="1" dirty="0">
              <a:solidFill>
                <a:srgbClr val="A50532"/>
              </a:solidFill>
            </a:endParaRPr>
          </a:p>
        </p:txBody>
      </p:sp>
      <p:sp>
        <p:nvSpPr>
          <p:cNvPr id="11" name="Title 10"/>
          <p:cNvSpPr>
            <a:spLocks noGrp="1"/>
          </p:cNvSpPr>
          <p:nvPr>
            <p:ph type="title"/>
          </p:nvPr>
        </p:nvSpPr>
        <p:spPr>
          <a:xfrm>
            <a:off x="990600" y="274638"/>
            <a:ext cx="7696200" cy="1143000"/>
          </a:xfrm>
        </p:spPr>
        <p:txBody>
          <a:bodyPr/>
          <a:lstStyle/>
          <a:p>
            <a:pPr eaLnBrk="1" hangingPunct="1"/>
            <a:r>
              <a:rPr lang="en-US" sz="3600" b="1" dirty="0">
                <a:solidFill>
                  <a:srgbClr val="00B0F0"/>
                </a:solidFill>
              </a:rPr>
              <a:t>SOCIAL FORCES</a:t>
            </a:r>
            <a:br>
              <a:rPr lang="en-US" altLang="ja-JP" sz="3600" b="1" dirty="0">
                <a:solidFill>
                  <a:srgbClr val="00B0F0"/>
                </a:solidFill>
              </a:rPr>
            </a:br>
            <a:r>
              <a:rPr lang="en-US" sz="2800" b="1" dirty="0">
                <a:solidFill>
                  <a:srgbClr val="00B0F0"/>
                </a:solidFill>
              </a:rPr>
              <a:t>CULTURE—CHANGING VALUES</a:t>
            </a:r>
            <a:endParaRPr lang="en-US" sz="2800" dirty="0">
              <a:solidFill>
                <a:srgbClr val="00B0F0"/>
              </a:solidFill>
            </a:endParaRPr>
          </a:p>
        </p:txBody>
      </p:sp>
      <p:sp>
        <p:nvSpPr>
          <p:cNvPr id="12" name="Content Placeholder 11"/>
          <p:cNvSpPr>
            <a:spLocks noGrp="1"/>
          </p:cNvSpPr>
          <p:nvPr>
            <p:ph idx="1"/>
          </p:nvPr>
        </p:nvSpPr>
        <p:spPr>
          <a:xfrm>
            <a:off x="1295400" y="1600201"/>
            <a:ext cx="5321262" cy="2082800"/>
          </a:xfrm>
        </p:spPr>
        <p:txBody>
          <a:bodyPr/>
          <a:lstStyle/>
          <a:p>
            <a:pPr marL="0" indent="0">
              <a:buNone/>
            </a:pPr>
            <a:r>
              <a:rPr lang="en-US" b="1" dirty="0">
                <a:solidFill>
                  <a:srgbClr val="0064FF"/>
                </a:solidFill>
                <a:hlinkClick r:id="rId3" action="ppaction://hlinksldjump"/>
              </a:rPr>
              <a:t>Culture</a:t>
            </a:r>
            <a:r>
              <a:rPr lang="en-US" b="1" dirty="0">
                <a:solidFill>
                  <a:schemeClr val="accent1">
                    <a:lumMod val="50000"/>
                  </a:schemeClr>
                </a:solidFill>
              </a:rPr>
              <a:t>:</a:t>
            </a:r>
          </a:p>
          <a:p>
            <a:pPr>
              <a:buFont typeface="Arial"/>
              <a:buChar char="•"/>
            </a:pPr>
            <a:r>
              <a:rPr lang="en-US" b="1" dirty="0"/>
              <a:t>Values</a:t>
            </a:r>
            <a:r>
              <a:rPr lang="en-US" b="1" dirty="0">
                <a:solidFill>
                  <a:srgbClr val="000000"/>
                </a:solidFill>
              </a:rPr>
              <a:t>, Ideas, and Attitudes Shared by Members of a Group</a:t>
            </a:r>
          </a:p>
          <a:p>
            <a:pPr>
              <a:buFont typeface="Arial"/>
              <a:buChar char="•"/>
            </a:pPr>
            <a:r>
              <a:rPr lang="en-US" b="1" dirty="0">
                <a:solidFill>
                  <a:srgbClr val="000000"/>
                </a:solidFill>
              </a:rPr>
              <a:t>Values May Change Over Time</a:t>
            </a:r>
          </a:p>
          <a:p>
            <a:pPr marL="0" indent="0">
              <a:buNone/>
            </a:pPr>
            <a:endParaRPr lang="en-US" b="1" dirty="0">
              <a:solidFill>
                <a:srgbClr val="000000"/>
              </a:solidFill>
              <a:hlinkClick r:id="" action="ppaction://noaction"/>
            </a:endParaRPr>
          </a:p>
          <a:p>
            <a:pPr marL="0" indent="0">
              <a:buNone/>
            </a:pPr>
            <a:r>
              <a:rPr lang="en-US" b="1" dirty="0">
                <a:solidFill>
                  <a:srgbClr val="000000"/>
                </a:solidFill>
                <a:hlinkClick r:id="" action="ppaction://noaction"/>
              </a:rPr>
              <a:t>Value Consciousness</a:t>
            </a:r>
            <a:endParaRPr lang="en-US" b="1" dirty="0"/>
          </a:p>
        </p:txBody>
      </p:sp>
      <p:sp>
        <p:nvSpPr>
          <p:cNvPr id="14" name="Text Placeholder 4">
            <a:extLst>
              <a:ext uri="{FF2B5EF4-FFF2-40B4-BE49-F238E27FC236}">
                <a16:creationId xmlns:a16="http://schemas.microsoft.com/office/drawing/2014/main" id="{ABD268D3-0983-4429-8FBD-69B785CA2765}"/>
              </a:ext>
            </a:extLst>
          </p:cNvPr>
          <p:cNvSpPr txBox="1">
            <a:spLocks/>
          </p:cNvSpPr>
          <p:nvPr/>
        </p:nvSpPr>
        <p:spPr>
          <a:xfrm>
            <a:off x="5296689" y="5324975"/>
            <a:ext cx="2232512" cy="485650"/>
          </a:xfrm>
          <a:prstGeom prst="rect">
            <a:avLst/>
          </a:prstGeom>
        </p:spPr>
        <p:txBody>
          <a:bodyPr lIns="0" tIns="0" rIns="0" bIns="0"/>
          <a:lstStyle>
            <a:lvl1pPr marL="0" indent="0" algn="ctr" rtl="0" eaLnBrk="0" fontAlgn="base" hangingPunct="0">
              <a:spcBef>
                <a:spcPct val="20000"/>
              </a:spcBef>
              <a:spcAft>
                <a:spcPct val="0"/>
              </a:spcAft>
              <a:buNone/>
              <a:defRPr sz="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en-US" sz="1800" b="1" dirty="0"/>
              <a:t>Colgate Super</a:t>
            </a:r>
          </a:p>
          <a:p>
            <a:r>
              <a:rPr lang="en-US" sz="1800" b="1" dirty="0"/>
              <a:t>Bowl Ad</a:t>
            </a:r>
          </a:p>
          <a:p>
            <a:endParaRPr lang="en-US" kern="0" dirty="0"/>
          </a:p>
        </p:txBody>
      </p:sp>
      <p:pic>
        <p:nvPicPr>
          <p:cNvPr id="8" name="Picture 14" descr="Click for Colgate Super Bowl ad">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7619" y="5186800"/>
            <a:ext cx="798513"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85322" y="1782362"/>
            <a:ext cx="2128264" cy="3190839"/>
          </a:xfrm>
          <a:prstGeom prst="rect">
            <a:avLst/>
          </a:prstGeom>
        </p:spPr>
      </p:pic>
      <p:sp>
        <p:nvSpPr>
          <p:cNvPr id="13" name="Text Placeholder 6">
            <a:extLst>
              <a:ext uri="{FF2B5EF4-FFF2-40B4-BE49-F238E27FC236}">
                <a16:creationId xmlns:a16="http://schemas.microsoft.com/office/drawing/2014/main" id="{5808A940-1DC4-47C3-9944-497EFDE6E3D2}"/>
              </a:ext>
            </a:extLst>
          </p:cNvPr>
          <p:cNvSpPr txBox="1">
            <a:spLocks/>
          </p:cNvSpPr>
          <p:nvPr/>
        </p:nvSpPr>
        <p:spPr>
          <a:xfrm>
            <a:off x="5486400" y="6705600"/>
            <a:ext cx="3657600" cy="152400"/>
          </a:xfrm>
          <a:prstGeom prst="rect">
            <a:avLst/>
          </a:prstGeom>
        </p:spPr>
        <p:txBody>
          <a:bodyPr wrap="none" lIns="0" tIns="0" rIns="45720" bIns="0"/>
          <a:lstStyle>
            <a:lvl1pPr marL="0" indent="0" algn="r" rtl="0" eaLnBrk="0" fontAlgn="base" hangingPunct="0">
              <a:spcBef>
                <a:spcPct val="20000"/>
              </a:spcBef>
              <a:spcAft>
                <a:spcPct val="0"/>
              </a:spcAft>
              <a:buNone/>
              <a:defRPr sz="800" baseline="0">
                <a:solidFill>
                  <a:srgbClr val="6A6A6A"/>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en-US" dirty="0"/>
              <a:t>©Ellen Isaacs/Alamy Stock Photo</a:t>
            </a:r>
            <a:endParaRPr lang="en-US" kern="0" dirty="0"/>
          </a:p>
        </p:txBody>
      </p:sp>
    </p:spTree>
    <p:extLst>
      <p:ext uri="{BB962C8B-B14F-4D97-AF65-F5344CB8AC3E}">
        <p14:creationId xmlns:p14="http://schemas.microsoft.com/office/powerpoint/2010/main" val="3399786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55" name="AutoShape 1035"/>
          <p:cNvSpPr>
            <a:spLocks noChangeArrowheads="1"/>
          </p:cNvSpPr>
          <p:nvPr/>
        </p:nvSpPr>
        <p:spPr bwMode="auto">
          <a:xfrm>
            <a:off x="990600" y="152400"/>
            <a:ext cx="8009227" cy="1143000"/>
          </a:xfrm>
          <a:prstGeom prst="roundRect">
            <a:avLst>
              <a:gd name="adj" fmla="val 16667"/>
            </a:avLst>
          </a:prstGeom>
          <a:solidFill>
            <a:srgbClr val="FFF0C8">
              <a:alpha val="50195"/>
            </a:srgbClr>
          </a:solidFill>
          <a:ln w="38100">
            <a:solidFill>
              <a:srgbClr val="0070C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nchor="ctr" anchorCtr="1"/>
          <a:lstStyle>
            <a:lvl1pPr>
              <a:defRPr sz="2400">
                <a:solidFill>
                  <a:schemeClr val="tx1"/>
                </a:solidFill>
                <a:latin typeface="Arial" pitchFamily="34" charset="0"/>
                <a:ea typeface="ＭＳ Ｐゴシック" pitchFamily="34" charset="-128"/>
              </a:defRPr>
            </a:lvl1pPr>
            <a:lvl2pPr marL="857250" indent="-285750">
              <a:defRPr sz="2400">
                <a:solidFill>
                  <a:schemeClr val="tx1"/>
                </a:solidFill>
                <a:latin typeface="Arial" pitchFamily="34" charset="0"/>
                <a:ea typeface="ＭＳ Ｐゴシック" pitchFamily="34" charset="-128"/>
              </a:defRPr>
            </a:lvl2pPr>
            <a:lvl3pPr marL="120015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b="1" dirty="0">
              <a:solidFill>
                <a:srgbClr val="A50532"/>
              </a:solidFill>
              <a:cs typeface="+mn-cs"/>
            </a:endParaRPr>
          </a:p>
        </p:txBody>
      </p:sp>
      <p:sp>
        <p:nvSpPr>
          <p:cNvPr id="11" name="Title 10"/>
          <p:cNvSpPr>
            <a:spLocks noGrp="1"/>
          </p:cNvSpPr>
          <p:nvPr>
            <p:ph type="title"/>
          </p:nvPr>
        </p:nvSpPr>
        <p:spPr>
          <a:xfrm>
            <a:off x="1375713" y="152400"/>
            <a:ext cx="7239000" cy="1143000"/>
          </a:xfrm>
        </p:spPr>
        <p:txBody>
          <a:bodyPr/>
          <a:lstStyle/>
          <a:p>
            <a:pPr eaLnBrk="1" hangingPunct="1">
              <a:defRPr/>
            </a:pPr>
            <a:r>
              <a:rPr lang="en-US" altLang="en-US" sz="3600" b="1" dirty="0">
                <a:solidFill>
                  <a:srgbClr val="00B0F0"/>
                </a:solidFill>
              </a:rPr>
              <a:t>ECONOMIC FORCES</a:t>
            </a:r>
            <a:br>
              <a:rPr lang="en-US" altLang="ja-JP" sz="3600" b="1" dirty="0">
                <a:solidFill>
                  <a:srgbClr val="00B0F0"/>
                </a:solidFill>
              </a:rPr>
            </a:br>
            <a:r>
              <a:rPr lang="en-US" altLang="en-US" sz="2800" b="1" dirty="0">
                <a:solidFill>
                  <a:srgbClr val="00B0F0"/>
                </a:solidFill>
              </a:rPr>
              <a:t>MACROECONOMIC CONDITIONS</a:t>
            </a:r>
            <a:endParaRPr lang="en-US" sz="2800" dirty="0">
              <a:solidFill>
                <a:srgbClr val="00B0F0"/>
              </a:solidFill>
            </a:endParaRPr>
          </a:p>
        </p:txBody>
      </p:sp>
      <p:sp>
        <p:nvSpPr>
          <p:cNvPr id="12" name="Content Placeholder 11"/>
          <p:cNvSpPr>
            <a:spLocks noGrp="1"/>
          </p:cNvSpPr>
          <p:nvPr>
            <p:ph idx="1"/>
          </p:nvPr>
        </p:nvSpPr>
        <p:spPr>
          <a:xfrm>
            <a:off x="1524000" y="1765301"/>
            <a:ext cx="6946899" cy="2400300"/>
          </a:xfrm>
        </p:spPr>
        <p:txBody>
          <a:bodyPr/>
          <a:lstStyle/>
          <a:p>
            <a:pPr marL="0" indent="0">
              <a:buNone/>
            </a:pPr>
            <a:r>
              <a:rPr lang="en-US" b="1" dirty="0">
                <a:solidFill>
                  <a:srgbClr val="0064FF"/>
                </a:solidFill>
                <a:hlinkClick r:id="" action="ppaction://noaction"/>
              </a:rPr>
              <a:t>Economy</a:t>
            </a:r>
            <a:r>
              <a:rPr lang="en-US" b="1" dirty="0">
                <a:solidFill>
                  <a:srgbClr val="0064FF"/>
                </a:solidFill>
              </a:rPr>
              <a:t> </a:t>
            </a:r>
            <a:r>
              <a:rPr lang="en-US" b="1" dirty="0">
                <a:solidFill>
                  <a:srgbClr val="000000"/>
                </a:solidFill>
              </a:rPr>
              <a:t>–</a:t>
            </a:r>
            <a:r>
              <a:rPr lang="en-US" dirty="0">
                <a:solidFill>
                  <a:srgbClr val="000000"/>
                </a:solidFill>
              </a:rPr>
              <a:t> </a:t>
            </a:r>
            <a:r>
              <a:rPr lang="en-US" b="1" dirty="0">
                <a:solidFill>
                  <a:srgbClr val="000000"/>
                </a:solidFill>
              </a:rPr>
              <a:t>Income, Expenditures, Resources </a:t>
            </a:r>
          </a:p>
          <a:p>
            <a:pPr marL="0" indent="0">
              <a:buNone/>
            </a:pPr>
            <a:r>
              <a:rPr lang="en-US" b="1" dirty="0">
                <a:solidFill>
                  <a:srgbClr val="000000"/>
                </a:solidFill>
              </a:rPr>
              <a:t>Macroeconomics – Performance of the Economy based on Indicators </a:t>
            </a:r>
            <a:r>
              <a:rPr lang="en-US" sz="2800" b="1" dirty="0">
                <a:solidFill>
                  <a:srgbClr val="000000"/>
                </a:solidFill>
              </a:rPr>
              <a:t>(Example: GDP, Inflation, Deflation, etc.)</a:t>
            </a:r>
          </a:p>
          <a:p>
            <a:pPr lvl="1">
              <a:buFont typeface="Arial"/>
              <a:buChar char="•"/>
            </a:pPr>
            <a:r>
              <a:rPr lang="en-US" b="1" dirty="0">
                <a:solidFill>
                  <a:srgbClr val="000000"/>
                </a:solidFill>
              </a:rPr>
              <a:t>Inflation – Production Costs and Prices Increase</a:t>
            </a:r>
          </a:p>
          <a:p>
            <a:pPr lvl="1">
              <a:buFont typeface="Arial"/>
              <a:buChar char="•"/>
            </a:pPr>
            <a:r>
              <a:rPr lang="en-US" b="1" dirty="0">
                <a:solidFill>
                  <a:srgbClr val="000000"/>
                </a:solidFill>
              </a:rPr>
              <a:t>Recession – Periods of Declining Economic Activity</a:t>
            </a:r>
          </a:p>
          <a:p>
            <a:endParaRPr lang="en-US" b="1" dirty="0">
              <a:solidFill>
                <a:srgbClr val="0064FF"/>
              </a:solidFill>
            </a:endParaRPr>
          </a:p>
        </p:txBody>
      </p:sp>
    </p:spTree>
    <p:extLst>
      <p:ext uri="{BB962C8B-B14F-4D97-AF65-F5344CB8AC3E}">
        <p14:creationId xmlns:p14="http://schemas.microsoft.com/office/powerpoint/2010/main" val="2330941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40F99-B9E3-4F4E-A4B7-563F2DD905F3}"/>
              </a:ext>
            </a:extLst>
          </p:cNvPr>
          <p:cNvSpPr>
            <a:spLocks noGrp="1"/>
          </p:cNvSpPr>
          <p:nvPr>
            <p:ph type="title"/>
          </p:nvPr>
        </p:nvSpPr>
        <p:spPr>
          <a:xfrm>
            <a:off x="1066800" y="584502"/>
            <a:ext cx="8229600" cy="1143000"/>
          </a:xfrm>
        </p:spPr>
        <p:txBody>
          <a:bodyPr/>
          <a:lstStyle/>
          <a:p>
            <a:r>
              <a:rPr lang="en-US" sz="2800" dirty="0">
                <a:solidFill>
                  <a:srgbClr val="7493E2"/>
                </a:solidFill>
                <a:effectLst>
                  <a:outerShdw blurRad="38100" dist="38100" dir="2700000" algn="tl">
                    <a:srgbClr val="DDDDDD"/>
                  </a:outerShdw>
                </a:effectLst>
              </a:rPr>
              <a:t>FIGURE 3-4</a:t>
            </a:r>
            <a:r>
              <a:rPr lang="en-US" sz="2800" b="1" dirty="0"/>
              <a:t>  The Index of Consumer Sentiment (ICS) - Closely Related to Economic Conditions</a:t>
            </a:r>
            <a:br>
              <a:rPr lang="en-US" b="1" dirty="0"/>
            </a:br>
            <a:endParaRPr lang="en-US" dirty="0"/>
          </a:p>
        </p:txBody>
      </p:sp>
      <p:pic>
        <p:nvPicPr>
          <p:cNvPr id="3" name="Picture 2" descr="A graph of the Index of Consumer Sentiment also showing recessionary periods. The Index shows and up and down pattern, with a high of 110 in 2001 and a low of 53 in 198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999" y="1764909"/>
            <a:ext cx="7668847" cy="4102491"/>
          </a:xfrm>
          <a:prstGeom prst="rect">
            <a:avLst/>
          </a:prstGeom>
        </p:spPr>
      </p:pic>
      <p:sp>
        <p:nvSpPr>
          <p:cNvPr id="5" name="Text Placeholder 4" hidden="1">
            <a:extLst>
              <a:ext uri="{FF2B5EF4-FFF2-40B4-BE49-F238E27FC236}">
                <a16:creationId xmlns:a16="http://schemas.microsoft.com/office/drawing/2014/main" id="{6910140B-05C2-4831-8BD9-97CB75B2C29D}"/>
              </a:ext>
            </a:extLst>
          </p:cNvPr>
          <p:cNvSpPr>
            <a:spLocks noGrp="1"/>
          </p:cNvSpPr>
          <p:nvPr>
            <p:ph type="body" sz="quarter" idx="11"/>
          </p:nvPr>
        </p:nvSpPr>
        <p:spPr/>
        <p:txBody>
          <a:bodyPr/>
          <a:lstStyle/>
          <a:p>
            <a:endParaRPr lang="en-US"/>
          </a:p>
        </p:txBody>
      </p:sp>
      <p:sp>
        <p:nvSpPr>
          <p:cNvPr id="6" name="Text Placeholder 5" hidden="1">
            <a:extLst>
              <a:ext uri="{FF2B5EF4-FFF2-40B4-BE49-F238E27FC236}">
                <a16:creationId xmlns:a16="http://schemas.microsoft.com/office/drawing/2014/main" id="{D6A9680B-8288-4E48-AD35-5022D0B23C52}"/>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3986961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7506E-EE1D-B944-8B87-32B1D12B05DB}"/>
              </a:ext>
            </a:extLst>
          </p:cNvPr>
          <p:cNvSpPr>
            <a:spLocks noGrp="1"/>
          </p:cNvSpPr>
          <p:nvPr>
            <p:ph type="title"/>
          </p:nvPr>
        </p:nvSpPr>
        <p:spPr>
          <a:xfrm>
            <a:off x="1409700" y="197833"/>
            <a:ext cx="8077200" cy="1143000"/>
          </a:xfrm>
        </p:spPr>
        <p:txBody>
          <a:bodyPr/>
          <a:lstStyle/>
          <a:p>
            <a:r>
              <a:rPr lang="en-US" dirty="0"/>
              <a:t>SWOT Analysis – Selfridges – Group Work</a:t>
            </a:r>
          </a:p>
        </p:txBody>
      </p:sp>
      <p:sp>
        <p:nvSpPr>
          <p:cNvPr id="4" name="Text Placeholder 3">
            <a:extLst>
              <a:ext uri="{FF2B5EF4-FFF2-40B4-BE49-F238E27FC236}">
                <a16:creationId xmlns:a16="http://schemas.microsoft.com/office/drawing/2014/main" id="{778015B1-744C-E241-AEAD-075313247CD4}"/>
              </a:ext>
            </a:extLst>
          </p:cNvPr>
          <p:cNvSpPr>
            <a:spLocks noGrp="1"/>
          </p:cNvSpPr>
          <p:nvPr>
            <p:ph type="body" sz="quarter" idx="16"/>
          </p:nvPr>
        </p:nvSpPr>
        <p:spPr/>
        <p:txBody>
          <a:bodyPr/>
          <a:lstStyle/>
          <a:p>
            <a:endParaRPr lang="en-US"/>
          </a:p>
        </p:txBody>
      </p:sp>
      <p:sp>
        <p:nvSpPr>
          <p:cNvPr id="5" name="Text Placeholder 4">
            <a:extLst>
              <a:ext uri="{FF2B5EF4-FFF2-40B4-BE49-F238E27FC236}">
                <a16:creationId xmlns:a16="http://schemas.microsoft.com/office/drawing/2014/main" id="{E16F7966-27A5-2E42-A4AD-2323FF46EB6B}"/>
              </a:ext>
            </a:extLst>
          </p:cNvPr>
          <p:cNvSpPr>
            <a:spLocks noGrp="1"/>
          </p:cNvSpPr>
          <p:nvPr>
            <p:ph type="body" sz="quarter" idx="11"/>
          </p:nvPr>
        </p:nvSpPr>
        <p:spPr/>
        <p:txBody>
          <a:bodyPr/>
          <a:lstStyle/>
          <a:p>
            <a:endParaRPr lang="en-US"/>
          </a:p>
        </p:txBody>
      </p:sp>
      <p:sp>
        <p:nvSpPr>
          <p:cNvPr id="6" name="Rectangle 5">
            <a:extLst>
              <a:ext uri="{FF2B5EF4-FFF2-40B4-BE49-F238E27FC236}">
                <a16:creationId xmlns:a16="http://schemas.microsoft.com/office/drawing/2014/main" id="{CAB8A3CB-E320-E947-926E-1BDA58F585B2}"/>
              </a:ext>
            </a:extLst>
          </p:cNvPr>
          <p:cNvSpPr/>
          <p:nvPr/>
        </p:nvSpPr>
        <p:spPr bwMode="auto">
          <a:xfrm>
            <a:off x="1526771" y="1447800"/>
            <a:ext cx="6934200" cy="4880957"/>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7" name="Rectangle 6">
            <a:extLst>
              <a:ext uri="{FF2B5EF4-FFF2-40B4-BE49-F238E27FC236}">
                <a16:creationId xmlns:a16="http://schemas.microsoft.com/office/drawing/2014/main" id="{B6CA9E90-4697-DF4A-AA9E-27C3D44B8810}"/>
              </a:ext>
            </a:extLst>
          </p:cNvPr>
          <p:cNvSpPr/>
          <p:nvPr/>
        </p:nvSpPr>
        <p:spPr bwMode="auto">
          <a:xfrm>
            <a:off x="2438400" y="1447800"/>
            <a:ext cx="6019800" cy="457200"/>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ea typeface="ＭＳ Ｐゴシック" charset="-128"/>
                <a:cs typeface="ＭＳ Ｐゴシック" charset="-128"/>
              </a:rPr>
              <a:t>Type of Factor</a:t>
            </a:r>
          </a:p>
        </p:txBody>
      </p:sp>
      <p:sp>
        <p:nvSpPr>
          <p:cNvPr id="8" name="Rectangle 7">
            <a:extLst>
              <a:ext uri="{FF2B5EF4-FFF2-40B4-BE49-F238E27FC236}">
                <a16:creationId xmlns:a16="http://schemas.microsoft.com/office/drawing/2014/main" id="{6D4FFEEE-CBE4-5644-9101-B4C94E134631}"/>
              </a:ext>
            </a:extLst>
          </p:cNvPr>
          <p:cNvSpPr/>
          <p:nvPr/>
        </p:nvSpPr>
        <p:spPr bwMode="auto">
          <a:xfrm>
            <a:off x="1526771" y="1447800"/>
            <a:ext cx="914400" cy="457200"/>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400" dirty="0">
                <a:cs typeface="ＭＳ Ｐゴシック" charset="-128"/>
              </a:rPr>
              <a:t>Location of Factor</a:t>
            </a:r>
            <a:endParaRPr kumimoji="0" lang="en-US" sz="1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9" name="TextBox 8">
            <a:extLst>
              <a:ext uri="{FF2B5EF4-FFF2-40B4-BE49-F238E27FC236}">
                <a16:creationId xmlns:a16="http://schemas.microsoft.com/office/drawing/2014/main" id="{F9A58D2E-C607-0041-82E1-7564990094EE}"/>
              </a:ext>
            </a:extLst>
          </p:cNvPr>
          <p:cNvSpPr txBox="1"/>
          <p:nvPr/>
        </p:nvSpPr>
        <p:spPr>
          <a:xfrm rot="16200000">
            <a:off x="596350" y="2832650"/>
            <a:ext cx="2202169" cy="338554"/>
          </a:xfrm>
          <a:prstGeom prst="rect">
            <a:avLst/>
          </a:prstGeom>
          <a:solidFill>
            <a:schemeClr val="bg1">
              <a:lumMod val="65000"/>
            </a:schemeClr>
          </a:solidFill>
        </p:spPr>
        <p:txBody>
          <a:bodyPr wrap="square" rtlCol="0">
            <a:spAutoFit/>
          </a:bodyPr>
          <a:lstStyle/>
          <a:p>
            <a:pPr algn="ctr"/>
            <a:r>
              <a:rPr lang="en-US" sz="1600" dirty="0"/>
              <a:t>Internal</a:t>
            </a:r>
          </a:p>
        </p:txBody>
      </p:sp>
      <p:sp>
        <p:nvSpPr>
          <p:cNvPr id="10" name="TextBox 9">
            <a:extLst>
              <a:ext uri="{FF2B5EF4-FFF2-40B4-BE49-F238E27FC236}">
                <a16:creationId xmlns:a16="http://schemas.microsoft.com/office/drawing/2014/main" id="{5D97A77B-A9CE-8844-841B-662DBD8EDF5E}"/>
              </a:ext>
            </a:extLst>
          </p:cNvPr>
          <p:cNvSpPr txBox="1"/>
          <p:nvPr/>
        </p:nvSpPr>
        <p:spPr>
          <a:xfrm>
            <a:off x="1866712" y="1905000"/>
            <a:ext cx="3314888" cy="400110"/>
          </a:xfrm>
          <a:prstGeom prst="rect">
            <a:avLst/>
          </a:prstGeom>
          <a:solidFill>
            <a:srgbClr val="92D050"/>
          </a:solidFill>
          <a:ln>
            <a:noFill/>
          </a:ln>
        </p:spPr>
        <p:txBody>
          <a:bodyPr wrap="square" rtlCol="0">
            <a:spAutoFit/>
          </a:bodyPr>
          <a:lstStyle/>
          <a:p>
            <a:pPr algn="ctr"/>
            <a:r>
              <a:rPr lang="en-US" sz="2000" dirty="0"/>
              <a:t>Favorable</a:t>
            </a:r>
          </a:p>
        </p:txBody>
      </p:sp>
      <p:sp>
        <p:nvSpPr>
          <p:cNvPr id="11" name="TextBox 10">
            <a:extLst>
              <a:ext uri="{FF2B5EF4-FFF2-40B4-BE49-F238E27FC236}">
                <a16:creationId xmlns:a16="http://schemas.microsoft.com/office/drawing/2014/main" id="{B123825B-B4DE-2A48-93DC-28164E0E1613}"/>
              </a:ext>
            </a:extLst>
          </p:cNvPr>
          <p:cNvSpPr txBox="1"/>
          <p:nvPr/>
        </p:nvSpPr>
        <p:spPr>
          <a:xfrm>
            <a:off x="5181600" y="1900844"/>
            <a:ext cx="3276600" cy="404266"/>
          </a:xfrm>
          <a:prstGeom prst="rect">
            <a:avLst/>
          </a:prstGeom>
          <a:solidFill>
            <a:srgbClr val="FFFF00"/>
          </a:solidFill>
        </p:spPr>
        <p:txBody>
          <a:bodyPr wrap="square" rtlCol="0">
            <a:spAutoFit/>
          </a:bodyPr>
          <a:lstStyle/>
          <a:p>
            <a:pPr algn="ctr"/>
            <a:r>
              <a:rPr lang="en-US" sz="2000" dirty="0"/>
              <a:t>Unfavorable</a:t>
            </a:r>
          </a:p>
        </p:txBody>
      </p:sp>
      <p:sp>
        <p:nvSpPr>
          <p:cNvPr id="12" name="TextBox 11">
            <a:extLst>
              <a:ext uri="{FF2B5EF4-FFF2-40B4-BE49-F238E27FC236}">
                <a16:creationId xmlns:a16="http://schemas.microsoft.com/office/drawing/2014/main" id="{AA3FBCB4-AF24-0047-9CB4-E6F75429BD98}"/>
              </a:ext>
            </a:extLst>
          </p:cNvPr>
          <p:cNvSpPr txBox="1"/>
          <p:nvPr/>
        </p:nvSpPr>
        <p:spPr>
          <a:xfrm rot="16200000">
            <a:off x="584563" y="5046607"/>
            <a:ext cx="2225745" cy="338554"/>
          </a:xfrm>
          <a:prstGeom prst="rect">
            <a:avLst/>
          </a:prstGeom>
          <a:solidFill>
            <a:schemeClr val="accent5">
              <a:lumMod val="75000"/>
            </a:schemeClr>
          </a:solidFill>
        </p:spPr>
        <p:txBody>
          <a:bodyPr wrap="square" rtlCol="0">
            <a:spAutoFit/>
          </a:bodyPr>
          <a:lstStyle/>
          <a:p>
            <a:pPr algn="ctr"/>
            <a:r>
              <a:rPr lang="en-US" sz="1600" dirty="0"/>
              <a:t>external</a:t>
            </a:r>
          </a:p>
        </p:txBody>
      </p:sp>
      <p:sp>
        <p:nvSpPr>
          <p:cNvPr id="13" name="TextBox 12">
            <a:extLst>
              <a:ext uri="{FF2B5EF4-FFF2-40B4-BE49-F238E27FC236}">
                <a16:creationId xmlns:a16="http://schemas.microsoft.com/office/drawing/2014/main" id="{F3F8634D-DA11-1845-B816-EE68824C5829}"/>
              </a:ext>
            </a:extLst>
          </p:cNvPr>
          <p:cNvSpPr txBox="1"/>
          <p:nvPr/>
        </p:nvSpPr>
        <p:spPr>
          <a:xfrm>
            <a:off x="1855190" y="2309266"/>
            <a:ext cx="3305189" cy="400110"/>
          </a:xfrm>
          <a:prstGeom prst="rect">
            <a:avLst/>
          </a:prstGeom>
          <a:solidFill>
            <a:srgbClr val="00B050"/>
          </a:solidFill>
        </p:spPr>
        <p:txBody>
          <a:bodyPr wrap="square" rtlCol="0">
            <a:spAutoFit/>
          </a:bodyPr>
          <a:lstStyle/>
          <a:p>
            <a:pPr algn="ctr"/>
            <a:r>
              <a:rPr lang="en-US" sz="2000" dirty="0"/>
              <a:t>Strengths</a:t>
            </a:r>
          </a:p>
        </p:txBody>
      </p:sp>
      <p:sp>
        <p:nvSpPr>
          <p:cNvPr id="14" name="TextBox 13">
            <a:extLst>
              <a:ext uri="{FF2B5EF4-FFF2-40B4-BE49-F238E27FC236}">
                <a16:creationId xmlns:a16="http://schemas.microsoft.com/office/drawing/2014/main" id="{EC95CC77-1F18-3844-AB7A-98E56155D2B8}"/>
              </a:ext>
            </a:extLst>
          </p:cNvPr>
          <p:cNvSpPr txBox="1"/>
          <p:nvPr/>
        </p:nvSpPr>
        <p:spPr>
          <a:xfrm>
            <a:off x="5167744" y="2300645"/>
            <a:ext cx="3290455" cy="400110"/>
          </a:xfrm>
          <a:prstGeom prst="rect">
            <a:avLst/>
          </a:prstGeom>
          <a:solidFill>
            <a:srgbClr val="FFC000"/>
          </a:solidFill>
        </p:spPr>
        <p:txBody>
          <a:bodyPr wrap="square" rtlCol="0">
            <a:spAutoFit/>
          </a:bodyPr>
          <a:lstStyle/>
          <a:p>
            <a:pPr algn="ctr"/>
            <a:r>
              <a:rPr lang="en-US" sz="2000" dirty="0"/>
              <a:t>Weaknesses</a:t>
            </a:r>
          </a:p>
        </p:txBody>
      </p:sp>
      <p:sp>
        <p:nvSpPr>
          <p:cNvPr id="15" name="TextBox 14">
            <a:extLst>
              <a:ext uri="{FF2B5EF4-FFF2-40B4-BE49-F238E27FC236}">
                <a16:creationId xmlns:a16="http://schemas.microsoft.com/office/drawing/2014/main" id="{A7B3755F-D1CA-CB48-9937-ED87541EF9C0}"/>
              </a:ext>
            </a:extLst>
          </p:cNvPr>
          <p:cNvSpPr txBox="1"/>
          <p:nvPr/>
        </p:nvSpPr>
        <p:spPr>
          <a:xfrm>
            <a:off x="1873640" y="4103012"/>
            <a:ext cx="3307960" cy="400110"/>
          </a:xfrm>
          <a:prstGeom prst="rect">
            <a:avLst/>
          </a:prstGeom>
          <a:solidFill>
            <a:srgbClr val="00B050"/>
          </a:solidFill>
        </p:spPr>
        <p:txBody>
          <a:bodyPr wrap="square" rtlCol="0">
            <a:spAutoFit/>
          </a:bodyPr>
          <a:lstStyle/>
          <a:p>
            <a:pPr algn="ctr"/>
            <a:r>
              <a:rPr lang="en-US" sz="2000" dirty="0"/>
              <a:t>Opportunities</a:t>
            </a:r>
          </a:p>
        </p:txBody>
      </p:sp>
      <p:sp>
        <p:nvSpPr>
          <p:cNvPr id="16" name="TextBox 15">
            <a:extLst>
              <a:ext uri="{FF2B5EF4-FFF2-40B4-BE49-F238E27FC236}">
                <a16:creationId xmlns:a16="http://schemas.microsoft.com/office/drawing/2014/main" id="{58EA569C-50E8-3B40-9072-C247AF2BA756}"/>
              </a:ext>
            </a:extLst>
          </p:cNvPr>
          <p:cNvSpPr txBox="1"/>
          <p:nvPr/>
        </p:nvSpPr>
        <p:spPr>
          <a:xfrm>
            <a:off x="5180215" y="4103012"/>
            <a:ext cx="3273828" cy="400110"/>
          </a:xfrm>
          <a:prstGeom prst="rect">
            <a:avLst/>
          </a:prstGeom>
          <a:solidFill>
            <a:srgbClr val="FFFF00"/>
          </a:solidFill>
        </p:spPr>
        <p:txBody>
          <a:bodyPr wrap="square" rtlCol="0">
            <a:spAutoFit/>
          </a:bodyPr>
          <a:lstStyle/>
          <a:p>
            <a:pPr algn="ctr"/>
            <a:r>
              <a:rPr lang="en-US" sz="2000" dirty="0">
                <a:highlight>
                  <a:srgbClr val="FFFF00"/>
                </a:highlight>
              </a:rPr>
              <a:t>Threats</a:t>
            </a:r>
          </a:p>
        </p:txBody>
      </p:sp>
      <p:cxnSp>
        <p:nvCxnSpPr>
          <p:cNvPr id="18" name="Straight Connector 17">
            <a:extLst>
              <a:ext uri="{FF2B5EF4-FFF2-40B4-BE49-F238E27FC236}">
                <a16:creationId xmlns:a16="http://schemas.microsoft.com/office/drawing/2014/main" id="{0E5AFA38-FF1F-C742-BEB2-108D5450DD41}"/>
              </a:ext>
            </a:extLst>
          </p:cNvPr>
          <p:cNvCxnSpPr/>
          <p:nvPr/>
        </p:nvCxnSpPr>
        <p:spPr bwMode="auto">
          <a:xfrm>
            <a:off x="5174672" y="2700755"/>
            <a:ext cx="0" cy="3628002"/>
          </a:xfrm>
          <a:prstGeom prst="line">
            <a:avLst/>
          </a:prstGeom>
          <a:solidFill>
            <a:schemeClr val="accent1"/>
          </a:solidFill>
          <a:ln w="381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636308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55" name="AutoShape 1035"/>
          <p:cNvSpPr>
            <a:spLocks noChangeArrowheads="1"/>
          </p:cNvSpPr>
          <p:nvPr/>
        </p:nvSpPr>
        <p:spPr bwMode="auto">
          <a:xfrm>
            <a:off x="990600" y="199104"/>
            <a:ext cx="8056563" cy="1143000"/>
          </a:xfrm>
          <a:prstGeom prst="roundRect">
            <a:avLst>
              <a:gd name="adj" fmla="val 16667"/>
            </a:avLst>
          </a:prstGeom>
          <a:solidFill>
            <a:srgbClr val="FFF0C8">
              <a:alpha val="50195"/>
            </a:srgbClr>
          </a:solidFill>
          <a:ln w="38100">
            <a:solidFill>
              <a:srgbClr val="0070C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nchor="ctr" anchorCtr="1"/>
          <a:lstStyle>
            <a:lvl1pPr>
              <a:defRPr sz="2400">
                <a:solidFill>
                  <a:schemeClr val="tx1"/>
                </a:solidFill>
                <a:latin typeface="Arial" pitchFamily="34" charset="0"/>
                <a:ea typeface="ＭＳ Ｐゴシック" pitchFamily="34" charset="-128"/>
              </a:defRPr>
            </a:lvl1pPr>
            <a:lvl2pPr marL="857250" indent="-285750">
              <a:defRPr sz="2400">
                <a:solidFill>
                  <a:schemeClr val="tx1"/>
                </a:solidFill>
                <a:latin typeface="Arial" pitchFamily="34" charset="0"/>
                <a:ea typeface="ＭＳ Ｐゴシック" pitchFamily="34" charset="-128"/>
              </a:defRPr>
            </a:lvl2pPr>
            <a:lvl3pPr marL="120015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b="1" dirty="0">
              <a:solidFill>
                <a:srgbClr val="A50532"/>
              </a:solidFill>
              <a:cs typeface="+mn-cs"/>
            </a:endParaRPr>
          </a:p>
        </p:txBody>
      </p:sp>
      <p:sp>
        <p:nvSpPr>
          <p:cNvPr id="9" name="Title 8"/>
          <p:cNvSpPr>
            <a:spLocks noGrp="1"/>
          </p:cNvSpPr>
          <p:nvPr>
            <p:ph type="title"/>
          </p:nvPr>
        </p:nvSpPr>
        <p:spPr>
          <a:xfrm>
            <a:off x="1066800" y="274638"/>
            <a:ext cx="7620000" cy="1143000"/>
          </a:xfrm>
        </p:spPr>
        <p:txBody>
          <a:bodyPr/>
          <a:lstStyle/>
          <a:p>
            <a:pPr eaLnBrk="1" hangingPunct="1">
              <a:defRPr/>
            </a:pPr>
            <a:r>
              <a:rPr lang="en-US" altLang="en-US" sz="3600" b="1" dirty="0">
                <a:solidFill>
                  <a:srgbClr val="00B0F0"/>
                </a:solidFill>
              </a:rPr>
              <a:t>ECONOMIC FORCES</a:t>
            </a:r>
            <a:br>
              <a:rPr lang="en-US" altLang="ja-JP" sz="3600" b="1" dirty="0">
                <a:solidFill>
                  <a:srgbClr val="00B0F0"/>
                </a:solidFill>
              </a:rPr>
            </a:br>
            <a:r>
              <a:rPr lang="en-US" altLang="en-US" sz="2800" b="1" dirty="0">
                <a:solidFill>
                  <a:srgbClr val="00B0F0"/>
                </a:solidFill>
              </a:rPr>
              <a:t>CONSUMER INCOME</a:t>
            </a:r>
            <a:endParaRPr lang="en-US" sz="3600" dirty="0">
              <a:solidFill>
                <a:srgbClr val="00B0F0"/>
              </a:solidFill>
            </a:endParaRPr>
          </a:p>
        </p:txBody>
      </p:sp>
      <p:sp>
        <p:nvSpPr>
          <p:cNvPr id="10" name="Content Placeholder 9"/>
          <p:cNvSpPr>
            <a:spLocks noGrp="1"/>
          </p:cNvSpPr>
          <p:nvPr>
            <p:ph idx="1"/>
          </p:nvPr>
        </p:nvSpPr>
        <p:spPr>
          <a:xfrm>
            <a:off x="1524000" y="1600200"/>
            <a:ext cx="7162800" cy="4525963"/>
          </a:xfrm>
        </p:spPr>
        <p:txBody>
          <a:bodyPr/>
          <a:lstStyle/>
          <a:p>
            <a:pPr marL="0" indent="0">
              <a:buNone/>
            </a:pPr>
            <a:r>
              <a:rPr lang="en-US" b="1" dirty="0">
                <a:solidFill>
                  <a:srgbClr val="000000"/>
                </a:solidFill>
              </a:rPr>
              <a:t>Microeconomics – Ability of Consumers to Buy</a:t>
            </a:r>
            <a:endParaRPr lang="en-US" dirty="0">
              <a:solidFill>
                <a:srgbClr val="000000"/>
              </a:solidFill>
            </a:endParaRPr>
          </a:p>
          <a:p>
            <a:pPr>
              <a:buFont typeface="Arial"/>
              <a:buChar char="•"/>
            </a:pPr>
            <a:r>
              <a:rPr lang="en-US" b="1" dirty="0">
                <a:solidFill>
                  <a:srgbClr val="000000"/>
                </a:solidFill>
                <a:hlinkClick r:id="rId3" action="ppaction://hlinksldjump"/>
              </a:rPr>
              <a:t>Gross Income </a:t>
            </a:r>
            <a:endParaRPr lang="en-US" b="1" dirty="0">
              <a:solidFill>
                <a:srgbClr val="000000"/>
              </a:solidFill>
            </a:endParaRPr>
          </a:p>
          <a:p>
            <a:pPr>
              <a:buFont typeface="Arial"/>
              <a:buChar char="•"/>
            </a:pPr>
            <a:r>
              <a:rPr lang="en-US" b="1" dirty="0">
                <a:solidFill>
                  <a:srgbClr val="000000"/>
                </a:solidFill>
                <a:hlinkClick r:id="" action="ppaction://noaction"/>
              </a:rPr>
              <a:t>Disposable Income</a:t>
            </a:r>
            <a:endParaRPr lang="en-US" b="1" dirty="0">
              <a:solidFill>
                <a:srgbClr val="000000"/>
              </a:solidFill>
            </a:endParaRPr>
          </a:p>
          <a:p>
            <a:pPr>
              <a:buFont typeface="Arial"/>
              <a:buChar char="•"/>
            </a:pPr>
            <a:r>
              <a:rPr lang="en-US" b="1" dirty="0">
                <a:solidFill>
                  <a:srgbClr val="000000"/>
                </a:solidFill>
                <a:hlinkClick r:id="" action="ppaction://noaction"/>
              </a:rPr>
              <a:t>Discretionary Income</a:t>
            </a:r>
            <a:endParaRPr lang="en-US" b="1" dirty="0">
              <a:solidFill>
                <a:srgbClr val="000000"/>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6813" y="2674249"/>
            <a:ext cx="2603099" cy="1736267"/>
          </a:xfrm>
          <a:prstGeom prst="rect">
            <a:avLst/>
          </a:prstGeom>
        </p:spPr>
      </p:pic>
      <p:sp>
        <p:nvSpPr>
          <p:cNvPr id="7" name="Text Placeholder 6">
            <a:extLst>
              <a:ext uri="{FF2B5EF4-FFF2-40B4-BE49-F238E27FC236}">
                <a16:creationId xmlns:a16="http://schemas.microsoft.com/office/drawing/2014/main" id="{A7C32FC8-AFEF-4984-8F29-6D94A663D31E}"/>
              </a:ext>
            </a:extLst>
          </p:cNvPr>
          <p:cNvSpPr txBox="1">
            <a:spLocks/>
          </p:cNvSpPr>
          <p:nvPr/>
        </p:nvSpPr>
        <p:spPr>
          <a:xfrm>
            <a:off x="5389563" y="6642356"/>
            <a:ext cx="3657600" cy="152400"/>
          </a:xfrm>
          <a:prstGeom prst="rect">
            <a:avLst/>
          </a:prstGeom>
        </p:spPr>
        <p:txBody>
          <a:bodyPr wrap="none" lIns="0" tIns="0" rIns="45720" bIns="0"/>
          <a:lstStyle>
            <a:lvl1pPr marL="0" indent="0" algn="r" rtl="0" eaLnBrk="0" fontAlgn="base" hangingPunct="0">
              <a:spcBef>
                <a:spcPct val="20000"/>
              </a:spcBef>
              <a:spcAft>
                <a:spcPct val="0"/>
              </a:spcAft>
              <a:buNone/>
              <a:defRPr sz="800" baseline="0">
                <a:solidFill>
                  <a:srgbClr val="6A6A6A"/>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en-US" dirty="0"/>
              <a:t>Courtesy of Cunard Line</a:t>
            </a:r>
            <a:endParaRPr lang="en-US" kern="0" dirty="0"/>
          </a:p>
        </p:txBody>
      </p:sp>
      <p:sp>
        <p:nvSpPr>
          <p:cNvPr id="2" name="Text Placeholder 1" hidden="1"/>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516963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54" name="AutoShape 10"/>
          <p:cNvSpPr>
            <a:spLocks noChangeArrowheads="1"/>
          </p:cNvSpPr>
          <p:nvPr/>
        </p:nvSpPr>
        <p:spPr bwMode="auto">
          <a:xfrm>
            <a:off x="990600" y="152400"/>
            <a:ext cx="8060531" cy="1143000"/>
          </a:xfrm>
          <a:prstGeom prst="roundRect">
            <a:avLst>
              <a:gd name="adj" fmla="val 16667"/>
            </a:avLst>
          </a:prstGeom>
          <a:solidFill>
            <a:srgbClr val="FFF0C8">
              <a:alpha val="50195"/>
            </a:srgbClr>
          </a:solidFill>
          <a:ln w="38100">
            <a:solidFill>
              <a:srgbClr val="0070C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nchor="ctr" anchorCtr="1"/>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lnSpc>
                <a:spcPct val="105000"/>
              </a:lnSpc>
              <a:spcBef>
                <a:spcPct val="30000"/>
              </a:spcBef>
              <a:defRPr/>
            </a:pPr>
            <a:endParaRPr lang="en-US" altLang="en-US" sz="2800" b="1" dirty="0">
              <a:solidFill>
                <a:schemeClr val="accent2"/>
              </a:solidFill>
              <a:cs typeface="+mn-cs"/>
            </a:endParaRPr>
          </a:p>
        </p:txBody>
      </p:sp>
      <p:sp>
        <p:nvSpPr>
          <p:cNvPr id="5" name="Title 4">
            <a:extLst>
              <a:ext uri="{FF2B5EF4-FFF2-40B4-BE49-F238E27FC236}">
                <a16:creationId xmlns:a16="http://schemas.microsoft.com/office/drawing/2014/main" id="{3BE7AAD8-7A6A-4264-8926-399A57E8FF4B}"/>
              </a:ext>
            </a:extLst>
          </p:cNvPr>
          <p:cNvSpPr>
            <a:spLocks noGrp="1"/>
          </p:cNvSpPr>
          <p:nvPr>
            <p:ph type="title"/>
          </p:nvPr>
        </p:nvSpPr>
        <p:spPr>
          <a:xfrm>
            <a:off x="1143000" y="274638"/>
            <a:ext cx="7543800" cy="1143000"/>
          </a:xfrm>
        </p:spPr>
        <p:txBody>
          <a:bodyPr/>
          <a:lstStyle/>
          <a:p>
            <a:pPr eaLnBrk="1" hangingPunct="1">
              <a:lnSpc>
                <a:spcPct val="105000"/>
              </a:lnSpc>
              <a:spcBef>
                <a:spcPct val="30000"/>
              </a:spcBef>
              <a:defRPr/>
            </a:pPr>
            <a:r>
              <a:rPr lang="en-US" altLang="en-US" sz="3200" b="1" dirty="0">
                <a:solidFill>
                  <a:srgbClr val="00B0F0"/>
                </a:solidFill>
              </a:rPr>
              <a:t>MARKETING INSIGHTS ABOUT ME</a:t>
            </a:r>
            <a:br>
              <a:rPr lang="en-US" altLang="en-US" sz="4000" b="1" dirty="0">
                <a:solidFill>
                  <a:srgbClr val="00B0F0"/>
                </a:solidFill>
              </a:rPr>
            </a:br>
            <a:r>
              <a:rPr lang="en-US" altLang="en-US" sz="2400" b="1" dirty="0">
                <a:solidFill>
                  <a:srgbClr val="00B0F0"/>
                </a:solidFill>
              </a:rPr>
              <a:t>American </a:t>
            </a:r>
            <a:r>
              <a:rPr lang="en-US" altLang="en-US" sz="2400" b="1" dirty="0" err="1">
                <a:solidFill>
                  <a:srgbClr val="00B0F0"/>
                </a:solidFill>
              </a:rPr>
              <a:t>FactFinder</a:t>
            </a:r>
            <a:r>
              <a:rPr lang="en-US" altLang="en-US" sz="2400" b="1" dirty="0">
                <a:solidFill>
                  <a:srgbClr val="00B0F0"/>
                </a:solidFill>
              </a:rPr>
              <a:t>: Economic Information</a:t>
            </a:r>
            <a:br>
              <a:rPr lang="en-US" altLang="en-US" sz="3600" b="1" dirty="0">
                <a:solidFill>
                  <a:srgbClr val="00B0F0"/>
                </a:solidFill>
              </a:rPr>
            </a:br>
            <a:endParaRPr lang="en-US" sz="3200" dirty="0">
              <a:solidFill>
                <a:srgbClr val="00B0F0"/>
              </a:solidFill>
            </a:endParaRPr>
          </a:p>
        </p:txBody>
      </p:sp>
      <p:sp>
        <p:nvSpPr>
          <p:cNvPr id="11" name="Content Placeholder 10">
            <a:extLst>
              <a:ext uri="{FF2B5EF4-FFF2-40B4-BE49-F238E27FC236}">
                <a16:creationId xmlns:a16="http://schemas.microsoft.com/office/drawing/2014/main" id="{15394B07-A001-4B2C-B4B5-C404287667DD}"/>
              </a:ext>
            </a:extLst>
          </p:cNvPr>
          <p:cNvSpPr txBox="1">
            <a:spLocks noGrp="1"/>
          </p:cNvSpPr>
          <p:nvPr>
            <p:ph idx="1"/>
          </p:nvPr>
        </p:nvSpPr>
        <p:spPr>
          <a:xfrm>
            <a:off x="1371600" y="1600200"/>
            <a:ext cx="7315200" cy="2419124"/>
          </a:xfrm>
          <a:prstGeom prst="rect">
            <a:avLst/>
          </a:prstGeom>
          <a:noFill/>
        </p:spPr>
        <p:txBody>
          <a:bodyPr wrap="square" rtlCol="0">
            <a:spAutoFit/>
          </a:bodyPr>
          <a:lstStyle/>
          <a:p>
            <a:pPr marL="0" indent="0">
              <a:buNone/>
            </a:pPr>
            <a:r>
              <a:rPr lang="en-US" sz="2800" b="1" dirty="0"/>
              <a:t>Marketers Use Environmental Information to Better Understand Consumers</a:t>
            </a:r>
          </a:p>
          <a:p>
            <a:pPr marL="457200" indent="-457200">
              <a:buFont typeface="Arial"/>
              <a:buChar char="•"/>
            </a:pPr>
            <a:r>
              <a:rPr lang="en-US" sz="2800" b="1" dirty="0"/>
              <a:t>Environmental Scan to Compare Data About a Segment</a:t>
            </a:r>
          </a:p>
          <a:p>
            <a:pPr marL="457200" indent="-457200">
              <a:buFont typeface="Arial"/>
              <a:buChar char="•"/>
            </a:pPr>
            <a:r>
              <a:rPr lang="en-US" sz="2800" b="1" dirty="0"/>
              <a:t>What Does Your Hometown Look Like?</a:t>
            </a:r>
          </a:p>
        </p:txBody>
      </p:sp>
      <p:sp>
        <p:nvSpPr>
          <p:cNvPr id="12" name="Text Placeholder 4">
            <a:extLst>
              <a:ext uri="{FF2B5EF4-FFF2-40B4-BE49-F238E27FC236}">
                <a16:creationId xmlns:a16="http://schemas.microsoft.com/office/drawing/2014/main" id="{663C01FA-6C03-4F57-99B0-82179BE41CE0}"/>
              </a:ext>
            </a:extLst>
          </p:cNvPr>
          <p:cNvSpPr txBox="1">
            <a:spLocks/>
          </p:cNvSpPr>
          <p:nvPr/>
        </p:nvSpPr>
        <p:spPr>
          <a:xfrm>
            <a:off x="6454288" y="4419600"/>
            <a:ext cx="2232512" cy="485650"/>
          </a:xfrm>
          <a:prstGeom prst="rect">
            <a:avLst/>
          </a:prstGeom>
        </p:spPr>
        <p:txBody>
          <a:bodyPr lIns="0" tIns="0" rIns="0" bIns="0"/>
          <a:lstStyle>
            <a:lvl1pPr marL="0" indent="0" algn="ctr" rtl="0" eaLnBrk="0" fontAlgn="base" hangingPunct="0">
              <a:spcBef>
                <a:spcPct val="20000"/>
              </a:spcBef>
              <a:spcAft>
                <a:spcPct val="0"/>
              </a:spcAft>
              <a:buNone/>
              <a:defRPr sz="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en-US" sz="1800" b="1" dirty="0"/>
              <a:t>Fact Finder</a:t>
            </a:r>
          </a:p>
          <a:p>
            <a:endParaRPr lang="en-US" kern="0" dirty="0"/>
          </a:p>
        </p:txBody>
      </p:sp>
      <p:pic>
        <p:nvPicPr>
          <p:cNvPr id="25603" name="Picture 22" descr="Click for Fact Finder websit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4924526"/>
            <a:ext cx="798513"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Placeholder 6" hidden="1">
            <a:extLst>
              <a:ext uri="{FF2B5EF4-FFF2-40B4-BE49-F238E27FC236}">
                <a16:creationId xmlns:a16="http://schemas.microsoft.com/office/drawing/2014/main" id="{6833F58D-0EFD-4399-86F8-5CF0CC4B2675}"/>
              </a:ext>
            </a:extLst>
          </p:cNvPr>
          <p:cNvSpPr>
            <a:spLocks noGrp="1"/>
          </p:cNvSpPr>
          <p:nvPr>
            <p:ph type="body" sz="quarter" idx="11"/>
          </p:nvPr>
        </p:nvSpPr>
        <p:spPr/>
        <p:txBody>
          <a:bodyPr/>
          <a:lstStyle/>
          <a:p>
            <a:endParaRPr lang="en-US"/>
          </a:p>
        </p:txBody>
      </p:sp>
      <p:sp>
        <p:nvSpPr>
          <p:cNvPr id="8" name="Text Placeholder 7" hidden="1">
            <a:extLst>
              <a:ext uri="{FF2B5EF4-FFF2-40B4-BE49-F238E27FC236}">
                <a16:creationId xmlns:a16="http://schemas.microsoft.com/office/drawing/2014/main" id="{B38BAB5B-2044-46CD-B49C-565B37582EE4}"/>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769826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55" name="AutoShape 1035"/>
          <p:cNvSpPr>
            <a:spLocks noChangeArrowheads="1"/>
          </p:cNvSpPr>
          <p:nvPr/>
        </p:nvSpPr>
        <p:spPr bwMode="auto">
          <a:xfrm>
            <a:off x="990600" y="92076"/>
            <a:ext cx="8060531" cy="1143000"/>
          </a:xfrm>
          <a:prstGeom prst="roundRect">
            <a:avLst>
              <a:gd name="adj" fmla="val 16667"/>
            </a:avLst>
          </a:prstGeom>
          <a:solidFill>
            <a:srgbClr val="FFF0C8">
              <a:alpha val="50195"/>
            </a:srgbClr>
          </a:solidFill>
          <a:ln w="38100">
            <a:solidFill>
              <a:srgbClr val="0070C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nchor="ctr" anchorCtr="1"/>
          <a:lstStyle>
            <a:lvl1pPr>
              <a:defRPr sz="2400">
                <a:solidFill>
                  <a:schemeClr val="tx1"/>
                </a:solidFill>
                <a:latin typeface="Arial" pitchFamily="34" charset="0"/>
                <a:ea typeface="ＭＳ Ｐゴシック" pitchFamily="34" charset="-128"/>
              </a:defRPr>
            </a:lvl1pPr>
            <a:lvl2pPr marL="857250" indent="-285750">
              <a:defRPr sz="2400">
                <a:solidFill>
                  <a:schemeClr val="tx1"/>
                </a:solidFill>
                <a:latin typeface="Arial" pitchFamily="34" charset="0"/>
                <a:ea typeface="ＭＳ Ｐゴシック" pitchFamily="34" charset="-128"/>
              </a:defRPr>
            </a:lvl2pPr>
            <a:lvl3pPr marL="120015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b="1" dirty="0">
              <a:solidFill>
                <a:srgbClr val="A50532"/>
              </a:solidFill>
              <a:cs typeface="+mn-cs"/>
            </a:endParaRPr>
          </a:p>
        </p:txBody>
      </p:sp>
      <p:sp>
        <p:nvSpPr>
          <p:cNvPr id="11" name="Title 10"/>
          <p:cNvSpPr>
            <a:spLocks noGrp="1"/>
          </p:cNvSpPr>
          <p:nvPr>
            <p:ph type="title"/>
          </p:nvPr>
        </p:nvSpPr>
        <p:spPr>
          <a:xfrm>
            <a:off x="1325165" y="92076"/>
            <a:ext cx="7391400" cy="1143000"/>
          </a:xfrm>
        </p:spPr>
        <p:txBody>
          <a:bodyPr/>
          <a:lstStyle/>
          <a:p>
            <a:pPr eaLnBrk="1" hangingPunct="1">
              <a:defRPr/>
            </a:pPr>
            <a:r>
              <a:rPr lang="en-US" altLang="en-US" sz="3200" b="1" dirty="0">
                <a:solidFill>
                  <a:srgbClr val="00B0F0"/>
                </a:solidFill>
              </a:rPr>
              <a:t>TECHNOLOGICAL FORCES</a:t>
            </a:r>
            <a:br>
              <a:rPr lang="en-US" altLang="ja-JP" sz="3200" b="1" dirty="0">
                <a:solidFill>
                  <a:srgbClr val="00B0F0"/>
                </a:solidFill>
              </a:rPr>
            </a:br>
            <a:r>
              <a:rPr lang="en-US" altLang="en-US" sz="2400" b="1" dirty="0">
                <a:solidFill>
                  <a:srgbClr val="00B0F0"/>
                </a:solidFill>
              </a:rPr>
              <a:t>TECHNOLOGY OF TOMORROW</a:t>
            </a:r>
            <a:endParaRPr lang="en-US" sz="2400" dirty="0">
              <a:solidFill>
                <a:srgbClr val="00B0F0"/>
              </a:solidFill>
            </a:endParaRPr>
          </a:p>
        </p:txBody>
      </p:sp>
      <p:sp>
        <p:nvSpPr>
          <p:cNvPr id="12" name="Content Placeholder 11"/>
          <p:cNvSpPr>
            <a:spLocks noGrp="1"/>
          </p:cNvSpPr>
          <p:nvPr>
            <p:ph idx="1"/>
          </p:nvPr>
        </p:nvSpPr>
        <p:spPr>
          <a:xfrm>
            <a:off x="1514351" y="1752600"/>
            <a:ext cx="7239000" cy="4525963"/>
          </a:xfrm>
        </p:spPr>
        <p:txBody>
          <a:bodyPr/>
          <a:lstStyle/>
          <a:p>
            <a:pPr marL="0" indent="0">
              <a:buNone/>
            </a:pPr>
            <a:r>
              <a:rPr lang="en-US" b="1" dirty="0">
                <a:solidFill>
                  <a:srgbClr val="0064FF"/>
                </a:solidFill>
                <a:hlinkClick r:id="" action="ppaction://noaction"/>
              </a:rPr>
              <a:t>Technology</a:t>
            </a:r>
            <a:endParaRPr lang="en-US" b="1" dirty="0">
              <a:solidFill>
                <a:srgbClr val="0064FF"/>
              </a:solidFill>
            </a:endParaRPr>
          </a:p>
          <a:p>
            <a:pPr lvl="1">
              <a:buFont typeface="Arial"/>
              <a:buChar char="•"/>
            </a:pPr>
            <a:r>
              <a:rPr lang="en-US" altLang="en-US" b="1" dirty="0"/>
              <a:t>Artificial Intelligence Capabilities</a:t>
            </a:r>
          </a:p>
          <a:p>
            <a:pPr lvl="1">
              <a:buFont typeface="Arial"/>
              <a:buChar char="•"/>
            </a:pPr>
            <a:r>
              <a:rPr lang="en-US" altLang="en-US" b="1" dirty="0"/>
              <a:t>Automation (Drones, Cars, Robots, etc.)</a:t>
            </a:r>
            <a:endParaRPr lang="en-US" altLang="en-US" b="1" dirty="0">
              <a:solidFill>
                <a:srgbClr val="0064FF"/>
              </a:solidFill>
            </a:endParaRPr>
          </a:p>
          <a:p>
            <a:pPr lvl="1">
              <a:buFont typeface="Arial"/>
              <a:buChar char="•"/>
            </a:pPr>
            <a:r>
              <a:rPr lang="en-US" altLang="en-US" b="1" dirty="0"/>
              <a:t>Internet of Things (</a:t>
            </a:r>
            <a:r>
              <a:rPr lang="en-US" altLang="en-US" b="1" dirty="0" err="1"/>
              <a:t>IoT</a:t>
            </a:r>
            <a:r>
              <a:rPr lang="en-US" altLang="en-US" b="1" dirty="0"/>
              <a:t>)</a:t>
            </a:r>
            <a:endParaRPr lang="en-US" altLang="en-US" b="1" dirty="0">
              <a:solidFill>
                <a:srgbClr val="0064FF"/>
              </a:solidFill>
            </a:endParaRPr>
          </a:p>
          <a:p>
            <a:pPr lvl="1">
              <a:buFont typeface="Arial"/>
              <a:buChar char="•"/>
            </a:pPr>
            <a:r>
              <a:rPr lang="en-US" altLang="en-US" b="1" dirty="0"/>
              <a:t>Wearable Technology</a:t>
            </a:r>
          </a:p>
        </p:txBody>
      </p:sp>
    </p:spTree>
    <p:extLst>
      <p:ext uri="{BB962C8B-B14F-4D97-AF65-F5344CB8AC3E}">
        <p14:creationId xmlns:p14="http://schemas.microsoft.com/office/powerpoint/2010/main" val="107581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55" name="AutoShape 1035"/>
          <p:cNvSpPr>
            <a:spLocks noChangeArrowheads="1"/>
          </p:cNvSpPr>
          <p:nvPr/>
        </p:nvSpPr>
        <p:spPr bwMode="auto">
          <a:xfrm>
            <a:off x="1143000" y="143429"/>
            <a:ext cx="7904163" cy="1143000"/>
          </a:xfrm>
          <a:prstGeom prst="roundRect">
            <a:avLst>
              <a:gd name="adj" fmla="val 16667"/>
            </a:avLst>
          </a:prstGeom>
          <a:solidFill>
            <a:srgbClr val="FFF0C8">
              <a:alpha val="50195"/>
            </a:srgbClr>
          </a:solidFill>
          <a:ln w="38100">
            <a:solidFill>
              <a:srgbClr val="0070C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nchor="ctr" anchorCtr="1"/>
          <a:lstStyle/>
          <a:p>
            <a:pPr algn="ctr" eaLnBrk="1" hangingPunct="1"/>
            <a:endParaRPr lang="en-US" b="1" dirty="0">
              <a:solidFill>
                <a:srgbClr val="A50532"/>
              </a:solidFill>
            </a:endParaRPr>
          </a:p>
        </p:txBody>
      </p:sp>
      <p:sp>
        <p:nvSpPr>
          <p:cNvPr id="10" name="Title 9"/>
          <p:cNvSpPr>
            <a:spLocks noGrp="1"/>
          </p:cNvSpPr>
          <p:nvPr>
            <p:ph type="title"/>
          </p:nvPr>
        </p:nvSpPr>
        <p:spPr>
          <a:xfrm>
            <a:off x="1449077" y="230666"/>
            <a:ext cx="7292008" cy="1143000"/>
          </a:xfrm>
        </p:spPr>
        <p:txBody>
          <a:bodyPr/>
          <a:lstStyle/>
          <a:p>
            <a:pPr eaLnBrk="1" hangingPunct="1"/>
            <a:r>
              <a:rPr lang="en-US" sz="3200" b="1" dirty="0">
                <a:solidFill>
                  <a:srgbClr val="00B0F0"/>
                </a:solidFill>
              </a:rPr>
              <a:t>TECHNOLOGICAL FORCES</a:t>
            </a:r>
            <a:br>
              <a:rPr lang="en-US" altLang="ja-JP" sz="3200" b="1" dirty="0">
                <a:solidFill>
                  <a:srgbClr val="00B0F0"/>
                </a:solidFill>
              </a:rPr>
            </a:br>
            <a:r>
              <a:rPr lang="en-US" sz="2400" b="1" dirty="0">
                <a:solidFill>
                  <a:srgbClr val="00B0F0"/>
                </a:solidFill>
              </a:rPr>
              <a:t>TECHNOLOGY’S IMPACT ON CUSTOMER VALUE</a:t>
            </a:r>
            <a:endParaRPr lang="en-US" sz="2400" dirty="0">
              <a:solidFill>
                <a:srgbClr val="00B0F0"/>
              </a:solidFill>
            </a:endParaRPr>
          </a:p>
        </p:txBody>
      </p:sp>
      <p:sp>
        <p:nvSpPr>
          <p:cNvPr id="11" name="Content Placeholder 10"/>
          <p:cNvSpPr>
            <a:spLocks noGrp="1"/>
          </p:cNvSpPr>
          <p:nvPr>
            <p:ph idx="1"/>
          </p:nvPr>
        </p:nvSpPr>
        <p:spPr>
          <a:xfrm>
            <a:off x="1219200" y="1614086"/>
            <a:ext cx="5931878" cy="3149600"/>
          </a:xfrm>
        </p:spPr>
        <p:txBody>
          <a:bodyPr/>
          <a:lstStyle/>
          <a:p>
            <a:pPr marL="0" indent="0">
              <a:buNone/>
            </a:pPr>
            <a:r>
              <a:rPr lang="en-US" b="1" dirty="0"/>
              <a:t>Impact on Customer Value:</a:t>
            </a:r>
          </a:p>
          <a:p>
            <a:pPr>
              <a:buFont typeface="Arial"/>
              <a:buChar char="•"/>
            </a:pPr>
            <a:r>
              <a:rPr lang="en-US" b="1" dirty="0"/>
              <a:t>Plummeting Costs</a:t>
            </a:r>
          </a:p>
          <a:p>
            <a:pPr>
              <a:buFont typeface="Arial"/>
              <a:buChar char="•"/>
            </a:pPr>
            <a:r>
              <a:rPr lang="en-US" b="1" dirty="0"/>
              <a:t>New Focus on Quality, Service, Relationships</a:t>
            </a:r>
          </a:p>
          <a:p>
            <a:pPr>
              <a:buFont typeface="Arial"/>
              <a:buChar char="•"/>
            </a:pPr>
            <a:r>
              <a:rPr lang="en-US" b="1" dirty="0"/>
              <a:t>Thousands of New Products</a:t>
            </a:r>
          </a:p>
          <a:p>
            <a:pPr>
              <a:buFont typeface="Arial"/>
              <a:buChar char="•"/>
            </a:pPr>
            <a:r>
              <a:rPr lang="en-US" b="1" dirty="0"/>
              <a:t>Changes Production of Existing Products</a:t>
            </a:r>
          </a:p>
          <a:p>
            <a:pPr>
              <a:buFont typeface="Arial"/>
              <a:buChar char="•"/>
            </a:pPr>
            <a:r>
              <a:rPr lang="en-US" altLang="en-US" b="1" dirty="0"/>
              <a:t>Recycling</a:t>
            </a:r>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0170" y="4618644"/>
            <a:ext cx="2765477" cy="1850104"/>
          </a:xfrm>
          <a:prstGeom prst="rect">
            <a:avLst/>
          </a:prstGeom>
        </p:spPr>
      </p:pic>
      <p:sp>
        <p:nvSpPr>
          <p:cNvPr id="6" name="Text Placeholder 6">
            <a:extLst>
              <a:ext uri="{FF2B5EF4-FFF2-40B4-BE49-F238E27FC236}">
                <a16:creationId xmlns:a16="http://schemas.microsoft.com/office/drawing/2014/main" id="{744103A3-C133-465C-8AFD-475FB9A72430}"/>
              </a:ext>
            </a:extLst>
          </p:cNvPr>
          <p:cNvSpPr txBox="1">
            <a:spLocks/>
          </p:cNvSpPr>
          <p:nvPr/>
        </p:nvSpPr>
        <p:spPr>
          <a:xfrm>
            <a:off x="5389563" y="6642356"/>
            <a:ext cx="3657600" cy="152400"/>
          </a:xfrm>
          <a:prstGeom prst="rect">
            <a:avLst/>
          </a:prstGeom>
        </p:spPr>
        <p:txBody>
          <a:bodyPr wrap="none" lIns="0" tIns="0" rIns="45720" bIns="0"/>
          <a:lstStyle>
            <a:lvl1pPr marL="0" indent="0" algn="r" rtl="0" eaLnBrk="0" fontAlgn="base" hangingPunct="0">
              <a:spcBef>
                <a:spcPct val="20000"/>
              </a:spcBef>
              <a:spcAft>
                <a:spcPct val="0"/>
              </a:spcAft>
              <a:buNone/>
              <a:defRPr sz="800" baseline="0">
                <a:solidFill>
                  <a:srgbClr val="6A6A6A"/>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en-US" dirty="0"/>
              <a:t>©</a:t>
            </a:r>
            <a:r>
              <a:rPr lang="en-US" dirty="0" err="1"/>
              <a:t>dpa</a:t>
            </a:r>
            <a:r>
              <a:rPr lang="en-US" dirty="0"/>
              <a:t> picture alliance/Alamy Stock Photo</a:t>
            </a:r>
            <a:endParaRPr lang="en-US" kern="0" dirty="0"/>
          </a:p>
        </p:txBody>
      </p:sp>
    </p:spTree>
    <p:custDataLst>
      <p:tags r:id="rId1"/>
    </p:custDataLst>
    <p:extLst>
      <p:ext uri="{BB962C8B-B14F-4D97-AF65-F5344CB8AC3E}">
        <p14:creationId xmlns:p14="http://schemas.microsoft.com/office/powerpoint/2010/main" val="622793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55" name="AutoShape 1035"/>
          <p:cNvSpPr>
            <a:spLocks noChangeArrowheads="1"/>
          </p:cNvSpPr>
          <p:nvPr/>
        </p:nvSpPr>
        <p:spPr bwMode="auto">
          <a:xfrm>
            <a:off x="1066800" y="215176"/>
            <a:ext cx="7980363" cy="1143000"/>
          </a:xfrm>
          <a:prstGeom prst="roundRect">
            <a:avLst>
              <a:gd name="adj" fmla="val 16667"/>
            </a:avLst>
          </a:prstGeom>
          <a:solidFill>
            <a:srgbClr val="FFF0C8">
              <a:alpha val="50195"/>
            </a:srgbClr>
          </a:solidFill>
          <a:ln w="38100">
            <a:solidFill>
              <a:srgbClr val="0070C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nchor="ctr" anchorCtr="1"/>
          <a:lstStyle>
            <a:lvl1pPr>
              <a:defRPr sz="2400">
                <a:solidFill>
                  <a:schemeClr val="tx1"/>
                </a:solidFill>
                <a:latin typeface="Arial" pitchFamily="34" charset="0"/>
                <a:ea typeface="ＭＳ Ｐゴシック" pitchFamily="34" charset="-128"/>
              </a:defRPr>
            </a:lvl1pPr>
            <a:lvl2pPr marL="857250" indent="-285750">
              <a:defRPr sz="2400">
                <a:solidFill>
                  <a:schemeClr val="tx1"/>
                </a:solidFill>
                <a:latin typeface="Arial" pitchFamily="34" charset="0"/>
                <a:ea typeface="ＭＳ Ｐゴシック" pitchFamily="34" charset="-128"/>
              </a:defRPr>
            </a:lvl2pPr>
            <a:lvl3pPr marL="120015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b="1" dirty="0">
              <a:solidFill>
                <a:srgbClr val="A50532"/>
              </a:solidFill>
              <a:cs typeface="+mn-cs"/>
            </a:endParaRPr>
          </a:p>
        </p:txBody>
      </p:sp>
      <p:sp>
        <p:nvSpPr>
          <p:cNvPr id="9" name="Title 8"/>
          <p:cNvSpPr>
            <a:spLocks noGrp="1"/>
          </p:cNvSpPr>
          <p:nvPr>
            <p:ph type="title"/>
          </p:nvPr>
        </p:nvSpPr>
        <p:spPr>
          <a:xfrm>
            <a:off x="1134718" y="237343"/>
            <a:ext cx="7620000" cy="1143000"/>
          </a:xfrm>
        </p:spPr>
        <p:txBody>
          <a:bodyPr/>
          <a:lstStyle/>
          <a:p>
            <a:pPr eaLnBrk="1" hangingPunct="1">
              <a:defRPr/>
            </a:pPr>
            <a:r>
              <a:rPr lang="en-US" altLang="en-US" sz="3200" b="1" dirty="0">
                <a:solidFill>
                  <a:srgbClr val="00B0F0"/>
                </a:solidFill>
              </a:rPr>
              <a:t>TECHNOLOGICAL FORCES</a:t>
            </a:r>
            <a:br>
              <a:rPr lang="en-US" altLang="ja-JP" sz="3200" b="1" dirty="0">
                <a:solidFill>
                  <a:srgbClr val="00B0F0"/>
                </a:solidFill>
              </a:rPr>
            </a:br>
            <a:r>
              <a:rPr lang="en-US" altLang="en-US" sz="2400" b="1" dirty="0">
                <a:solidFill>
                  <a:srgbClr val="00B0F0"/>
                </a:solidFill>
              </a:rPr>
              <a:t>TECHNOLOGY ENABLES DATA ANALYTICS</a:t>
            </a:r>
            <a:endParaRPr lang="en-US" sz="2400" dirty="0">
              <a:solidFill>
                <a:srgbClr val="00B0F0"/>
              </a:solidFill>
            </a:endParaRPr>
          </a:p>
        </p:txBody>
      </p:sp>
      <p:sp>
        <p:nvSpPr>
          <p:cNvPr id="10" name="Content Placeholder 9"/>
          <p:cNvSpPr>
            <a:spLocks noGrp="1"/>
          </p:cNvSpPr>
          <p:nvPr>
            <p:ph idx="1"/>
          </p:nvPr>
        </p:nvSpPr>
        <p:spPr>
          <a:xfrm>
            <a:off x="1295400" y="1600200"/>
            <a:ext cx="7298636" cy="3356113"/>
          </a:xfrm>
        </p:spPr>
        <p:txBody>
          <a:bodyPr/>
          <a:lstStyle/>
          <a:p>
            <a:pPr marL="0" indent="0">
              <a:buNone/>
            </a:pPr>
            <a:r>
              <a:rPr lang="en-US" b="1" dirty="0">
                <a:solidFill>
                  <a:srgbClr val="0064FF"/>
                </a:solidFill>
                <a:hlinkClick r:id="" action="ppaction://noaction"/>
              </a:rPr>
              <a:t>Marketspace</a:t>
            </a:r>
            <a:endParaRPr lang="en-US" b="1" dirty="0">
              <a:solidFill>
                <a:srgbClr val="0064FF"/>
              </a:solidFill>
            </a:endParaRPr>
          </a:p>
          <a:p>
            <a:pPr marL="0" indent="0">
              <a:buNone/>
            </a:pPr>
            <a:endParaRPr lang="en-US" b="1" dirty="0">
              <a:solidFill>
                <a:srgbClr val="000000"/>
              </a:solidFill>
              <a:hlinkClick r:id="" action="ppaction://noaction"/>
            </a:endParaRPr>
          </a:p>
          <a:p>
            <a:pPr marL="0" indent="0">
              <a:buNone/>
            </a:pPr>
            <a:r>
              <a:rPr lang="en-US" b="1" dirty="0">
                <a:solidFill>
                  <a:srgbClr val="000000"/>
                </a:solidFill>
                <a:hlinkClick r:id="" action="ppaction://noaction"/>
              </a:rPr>
              <a:t>Electronic Commerce</a:t>
            </a:r>
            <a:endParaRPr lang="en-US" b="1" dirty="0">
              <a:solidFill>
                <a:srgbClr val="000000"/>
              </a:solidFill>
            </a:endParaRPr>
          </a:p>
          <a:p>
            <a:pPr marL="0" indent="0">
              <a:buNone/>
            </a:pPr>
            <a:endParaRPr lang="en-US" b="1" dirty="0">
              <a:hlinkClick r:id="" action="ppaction://noaction"/>
            </a:endParaRPr>
          </a:p>
          <a:p>
            <a:pPr marL="0" indent="0">
              <a:buNone/>
            </a:pPr>
            <a:r>
              <a:rPr lang="en-US" b="1" dirty="0">
                <a:hlinkClick r:id="" action="ppaction://noaction"/>
              </a:rPr>
              <a:t>Internet of Things</a:t>
            </a:r>
            <a:endParaRPr lang="en-US" dirty="0"/>
          </a:p>
        </p:txBody>
      </p:sp>
      <p:pic>
        <p:nvPicPr>
          <p:cNvPr id="2" name="Picture 1" descr="An image titled Internet of Things shows illustrations of various electronic connecting to one another wirelessly."/>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022" y="1866182"/>
            <a:ext cx="2759450" cy="2858218"/>
          </a:xfrm>
          <a:prstGeom prst="rect">
            <a:avLst/>
          </a:prstGeom>
        </p:spPr>
      </p:pic>
      <p:sp>
        <p:nvSpPr>
          <p:cNvPr id="6" name="Text Placeholder 6">
            <a:extLst>
              <a:ext uri="{FF2B5EF4-FFF2-40B4-BE49-F238E27FC236}">
                <a16:creationId xmlns:a16="http://schemas.microsoft.com/office/drawing/2014/main" id="{D7036658-385F-493E-9A2E-B2CD63622043}"/>
              </a:ext>
            </a:extLst>
          </p:cNvPr>
          <p:cNvSpPr txBox="1">
            <a:spLocks/>
          </p:cNvSpPr>
          <p:nvPr/>
        </p:nvSpPr>
        <p:spPr>
          <a:xfrm>
            <a:off x="5389563" y="6583362"/>
            <a:ext cx="3657600" cy="211394"/>
          </a:xfrm>
          <a:prstGeom prst="rect">
            <a:avLst/>
          </a:prstGeom>
        </p:spPr>
        <p:txBody>
          <a:bodyPr wrap="none" lIns="0" tIns="0" rIns="45720" bIns="0"/>
          <a:lstStyle>
            <a:lvl1pPr marL="0" indent="0" algn="r" rtl="0" eaLnBrk="0" fontAlgn="base" hangingPunct="0">
              <a:spcBef>
                <a:spcPct val="20000"/>
              </a:spcBef>
              <a:spcAft>
                <a:spcPct val="0"/>
              </a:spcAft>
              <a:buNone/>
              <a:defRPr sz="800" baseline="0">
                <a:solidFill>
                  <a:srgbClr val="6A6A6A"/>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en-US" i="1" dirty="0"/>
              <a:t>©</a:t>
            </a:r>
            <a:r>
              <a:rPr lang="en-US" i="1" dirty="0" err="1"/>
              <a:t>Askold</a:t>
            </a:r>
            <a:r>
              <a:rPr lang="en-US" i="1" dirty="0"/>
              <a:t> Romanov/Getty Images</a:t>
            </a:r>
            <a:endParaRPr lang="en-US" kern="0" dirty="0"/>
          </a:p>
        </p:txBody>
      </p:sp>
      <p:pic>
        <p:nvPicPr>
          <p:cNvPr id="7" name="Picture 24" descr="Click for Apple Pay link">
            <a:hlinkClick r:id="rId5"/>
            <a:extLst>
              <a:ext uri="{FF2B5EF4-FFF2-40B4-BE49-F238E27FC236}">
                <a16:creationId xmlns:a16="http://schemas.microsoft.com/office/drawing/2014/main" id="{3D272445-F546-174E-9B58-D2C2141C80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4724400"/>
            <a:ext cx="798513"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Box 2">
            <a:extLst>
              <a:ext uri="{FF2B5EF4-FFF2-40B4-BE49-F238E27FC236}">
                <a16:creationId xmlns:a16="http://schemas.microsoft.com/office/drawing/2014/main" id="{D650B375-3198-054E-BEDF-07FA320E2867}"/>
              </a:ext>
            </a:extLst>
          </p:cNvPr>
          <p:cNvSpPr txBox="1"/>
          <p:nvPr/>
        </p:nvSpPr>
        <p:spPr>
          <a:xfrm>
            <a:off x="2514600" y="5565551"/>
            <a:ext cx="1398140" cy="307777"/>
          </a:xfrm>
          <a:prstGeom prst="rect">
            <a:avLst/>
          </a:prstGeom>
          <a:noFill/>
        </p:spPr>
        <p:txBody>
          <a:bodyPr wrap="none" rtlCol="0">
            <a:spAutoFit/>
          </a:bodyPr>
          <a:lstStyle/>
          <a:p>
            <a:r>
              <a:rPr lang="en-US" sz="1400" dirty="0"/>
              <a:t>Minority Report</a:t>
            </a:r>
          </a:p>
        </p:txBody>
      </p:sp>
      <p:sp>
        <p:nvSpPr>
          <p:cNvPr id="4" name="TextBox 3">
            <a:extLst>
              <a:ext uri="{FF2B5EF4-FFF2-40B4-BE49-F238E27FC236}">
                <a16:creationId xmlns:a16="http://schemas.microsoft.com/office/drawing/2014/main" id="{43B8A2D7-9A50-C64B-AC0E-80089006DE77}"/>
              </a:ext>
            </a:extLst>
          </p:cNvPr>
          <p:cNvSpPr txBox="1"/>
          <p:nvPr/>
        </p:nvSpPr>
        <p:spPr>
          <a:xfrm>
            <a:off x="6625229" y="4841437"/>
            <a:ext cx="595035" cy="461665"/>
          </a:xfrm>
          <a:prstGeom prst="rect">
            <a:avLst/>
          </a:prstGeom>
          <a:noFill/>
        </p:spPr>
        <p:txBody>
          <a:bodyPr wrap="none" rtlCol="0">
            <a:spAutoFit/>
          </a:bodyPr>
          <a:lstStyle/>
          <a:p>
            <a:r>
              <a:rPr lang="en-US" dirty="0"/>
              <a:t>5G</a:t>
            </a:r>
          </a:p>
        </p:txBody>
      </p:sp>
    </p:spTree>
    <p:custDataLst>
      <p:tags r:id="rId1"/>
    </p:custDataLst>
    <p:extLst>
      <p:ext uri="{BB962C8B-B14F-4D97-AF65-F5344CB8AC3E}">
        <p14:creationId xmlns:p14="http://schemas.microsoft.com/office/powerpoint/2010/main" val="1960669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55" name="AutoShape 1035"/>
          <p:cNvSpPr>
            <a:spLocks noChangeArrowheads="1"/>
          </p:cNvSpPr>
          <p:nvPr/>
        </p:nvSpPr>
        <p:spPr bwMode="auto">
          <a:xfrm>
            <a:off x="1070285" y="152400"/>
            <a:ext cx="7984331" cy="1143000"/>
          </a:xfrm>
          <a:prstGeom prst="roundRect">
            <a:avLst>
              <a:gd name="adj" fmla="val 16667"/>
            </a:avLst>
          </a:prstGeom>
          <a:solidFill>
            <a:srgbClr val="FFF0C8">
              <a:alpha val="50195"/>
            </a:srgbClr>
          </a:solidFill>
          <a:ln w="38100">
            <a:solidFill>
              <a:srgbClr val="0070C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nchor="ctr" anchorCtr="1"/>
          <a:lstStyle>
            <a:lvl1pPr>
              <a:defRPr sz="2400">
                <a:solidFill>
                  <a:schemeClr val="tx1"/>
                </a:solidFill>
                <a:latin typeface="Arial" pitchFamily="34" charset="0"/>
                <a:ea typeface="ＭＳ Ｐゴシック" pitchFamily="34" charset="-128"/>
              </a:defRPr>
            </a:lvl1pPr>
            <a:lvl2pPr marL="857250" indent="-285750">
              <a:defRPr sz="2400">
                <a:solidFill>
                  <a:schemeClr val="tx1"/>
                </a:solidFill>
                <a:latin typeface="Arial" pitchFamily="34" charset="0"/>
                <a:ea typeface="ＭＳ Ｐゴシック" pitchFamily="34" charset="-128"/>
              </a:defRPr>
            </a:lvl2pPr>
            <a:lvl3pPr marL="120015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b="1" dirty="0">
              <a:solidFill>
                <a:srgbClr val="A50532"/>
              </a:solidFill>
              <a:cs typeface="+mn-cs"/>
            </a:endParaRPr>
          </a:p>
        </p:txBody>
      </p:sp>
      <p:sp>
        <p:nvSpPr>
          <p:cNvPr id="10" name="Title 9"/>
          <p:cNvSpPr>
            <a:spLocks noGrp="1"/>
          </p:cNvSpPr>
          <p:nvPr>
            <p:ph type="title"/>
          </p:nvPr>
        </p:nvSpPr>
        <p:spPr>
          <a:xfrm>
            <a:off x="1219200" y="143933"/>
            <a:ext cx="7315200" cy="1143000"/>
          </a:xfrm>
        </p:spPr>
        <p:txBody>
          <a:bodyPr/>
          <a:lstStyle/>
          <a:p>
            <a:pPr eaLnBrk="1" hangingPunct="1">
              <a:defRPr/>
            </a:pPr>
            <a:r>
              <a:rPr lang="en-US" altLang="en-US" sz="3200" b="1" dirty="0">
                <a:solidFill>
                  <a:srgbClr val="00B0F0"/>
                </a:solidFill>
              </a:rPr>
              <a:t>COMPETITIVE FORCES</a:t>
            </a:r>
            <a:br>
              <a:rPr lang="en-US" altLang="ja-JP" sz="3200" b="1" dirty="0">
                <a:solidFill>
                  <a:srgbClr val="00B0F0"/>
                </a:solidFill>
              </a:rPr>
            </a:br>
            <a:r>
              <a:rPr lang="en-US" altLang="en-US" sz="2400" b="1" dirty="0">
                <a:solidFill>
                  <a:srgbClr val="00B0F0"/>
                </a:solidFill>
              </a:rPr>
              <a:t>ALTERNATIVE FORMS OF COMPETITION</a:t>
            </a:r>
            <a:endParaRPr lang="en-US" sz="2400" dirty="0">
              <a:solidFill>
                <a:srgbClr val="00B0F0"/>
              </a:solidFill>
            </a:endParaRPr>
          </a:p>
        </p:txBody>
      </p:sp>
      <p:sp>
        <p:nvSpPr>
          <p:cNvPr id="11" name="Content Placeholder 10"/>
          <p:cNvSpPr>
            <a:spLocks noGrp="1"/>
          </p:cNvSpPr>
          <p:nvPr>
            <p:ph idx="1"/>
          </p:nvPr>
        </p:nvSpPr>
        <p:spPr>
          <a:xfrm>
            <a:off x="1371600" y="1600200"/>
            <a:ext cx="7315200" cy="4525963"/>
          </a:xfrm>
        </p:spPr>
        <p:txBody>
          <a:bodyPr/>
          <a:lstStyle/>
          <a:p>
            <a:pPr marL="0" indent="0">
              <a:buNone/>
            </a:pPr>
            <a:r>
              <a:rPr lang="en-US" b="1" dirty="0">
                <a:solidFill>
                  <a:srgbClr val="0064FF"/>
                </a:solidFill>
                <a:hlinkClick r:id="" action="ppaction://noaction"/>
              </a:rPr>
              <a:t>Competition</a:t>
            </a:r>
            <a:endParaRPr lang="en-US" b="1" dirty="0">
              <a:solidFill>
                <a:srgbClr val="0064FF"/>
              </a:solidFill>
            </a:endParaRPr>
          </a:p>
          <a:p>
            <a:pPr marL="0" indent="0">
              <a:buNone/>
            </a:pPr>
            <a:endParaRPr lang="en-US" b="1" dirty="0">
              <a:solidFill>
                <a:srgbClr val="0064FF"/>
              </a:solidFill>
            </a:endParaRPr>
          </a:p>
          <a:p>
            <a:pPr lvl="1">
              <a:buFont typeface="Arial"/>
              <a:buChar char="•"/>
            </a:pPr>
            <a:r>
              <a:rPr lang="en-US" altLang="en-US" b="1" dirty="0"/>
              <a:t>Pure Competition – Many Sellers “price takers” </a:t>
            </a:r>
          </a:p>
          <a:p>
            <a:pPr lvl="1">
              <a:buFont typeface="Arial"/>
              <a:buChar char="•"/>
            </a:pPr>
            <a:r>
              <a:rPr lang="en-US" altLang="en-US" b="1" dirty="0"/>
              <a:t>Monopolistic Competition – Many Sellers With Substitutable Products </a:t>
            </a:r>
          </a:p>
          <a:p>
            <a:pPr lvl="1">
              <a:buFont typeface="Arial"/>
              <a:buChar char="•"/>
            </a:pPr>
            <a:r>
              <a:rPr lang="en-US" altLang="en-US" b="1" dirty="0"/>
              <a:t>Oligopoly – Few Sellers </a:t>
            </a:r>
          </a:p>
          <a:p>
            <a:pPr lvl="1">
              <a:buFont typeface="Arial"/>
              <a:buChar char="•"/>
            </a:pPr>
            <a:r>
              <a:rPr lang="en-US" altLang="en-US" b="1" dirty="0"/>
              <a:t>Pure Monopoly – Only One Seller </a:t>
            </a:r>
          </a:p>
        </p:txBody>
      </p:sp>
    </p:spTree>
    <p:custDataLst>
      <p:tags r:id="rId1"/>
    </p:custDataLst>
    <p:extLst>
      <p:ext uri="{BB962C8B-B14F-4D97-AF65-F5344CB8AC3E}">
        <p14:creationId xmlns:p14="http://schemas.microsoft.com/office/powerpoint/2010/main" val="1070710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55" name="AutoShape 1035"/>
          <p:cNvSpPr>
            <a:spLocks noChangeArrowheads="1"/>
          </p:cNvSpPr>
          <p:nvPr/>
        </p:nvSpPr>
        <p:spPr bwMode="auto">
          <a:xfrm>
            <a:off x="1000918" y="144246"/>
            <a:ext cx="7980363" cy="1335037"/>
          </a:xfrm>
          <a:prstGeom prst="roundRect">
            <a:avLst>
              <a:gd name="adj" fmla="val 16667"/>
            </a:avLst>
          </a:prstGeom>
          <a:solidFill>
            <a:srgbClr val="FFF0C8">
              <a:alpha val="50195"/>
            </a:srgbClr>
          </a:solidFill>
          <a:ln w="38100">
            <a:solidFill>
              <a:srgbClr val="0070C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nchor="ctr" anchorCtr="1"/>
          <a:lstStyle>
            <a:lvl1pPr>
              <a:defRPr sz="2400">
                <a:solidFill>
                  <a:schemeClr val="tx1"/>
                </a:solidFill>
                <a:latin typeface="Arial" pitchFamily="34" charset="0"/>
                <a:ea typeface="ＭＳ Ｐゴシック" pitchFamily="34" charset="-128"/>
              </a:defRPr>
            </a:lvl1pPr>
            <a:lvl2pPr marL="914400" indent="-285750">
              <a:defRPr sz="2400">
                <a:solidFill>
                  <a:schemeClr val="tx1"/>
                </a:solidFill>
                <a:latin typeface="Arial" pitchFamily="34" charset="0"/>
                <a:ea typeface="ＭＳ Ｐゴシック" pitchFamily="34" charset="-128"/>
              </a:defRPr>
            </a:lvl2pPr>
            <a:lvl3pPr marL="12573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b="1" dirty="0">
              <a:solidFill>
                <a:srgbClr val="A50532"/>
              </a:solidFill>
              <a:cs typeface="+mn-cs"/>
            </a:endParaRPr>
          </a:p>
        </p:txBody>
      </p:sp>
      <p:sp>
        <p:nvSpPr>
          <p:cNvPr id="9" name="Title 8"/>
          <p:cNvSpPr>
            <a:spLocks noGrp="1"/>
          </p:cNvSpPr>
          <p:nvPr>
            <p:ph type="title"/>
          </p:nvPr>
        </p:nvSpPr>
        <p:spPr>
          <a:xfrm>
            <a:off x="1295400" y="274638"/>
            <a:ext cx="7391400" cy="1143000"/>
          </a:xfrm>
        </p:spPr>
        <p:txBody>
          <a:bodyPr/>
          <a:lstStyle/>
          <a:p>
            <a:pPr eaLnBrk="1" hangingPunct="1">
              <a:defRPr/>
            </a:pPr>
            <a:r>
              <a:rPr lang="en-US" altLang="en-US" sz="3200" b="1" dirty="0">
                <a:solidFill>
                  <a:srgbClr val="00B0F0"/>
                </a:solidFill>
              </a:rPr>
              <a:t>REGULATORY FORCES </a:t>
            </a:r>
            <a:r>
              <a:rPr lang="en-US" altLang="ja-JP" sz="1600" b="1" dirty="0">
                <a:solidFill>
                  <a:srgbClr val="00B0F0"/>
                </a:solidFill>
              </a:rPr>
              <a:t>(1 of 2)</a:t>
            </a:r>
            <a:br>
              <a:rPr lang="en-US" altLang="ja-JP" sz="1600" b="1" dirty="0">
                <a:solidFill>
                  <a:srgbClr val="00B0F0"/>
                </a:solidFill>
              </a:rPr>
            </a:br>
            <a:r>
              <a:rPr lang="en-US" altLang="en-US" sz="2400" b="1" dirty="0">
                <a:solidFill>
                  <a:srgbClr val="00B0F0"/>
                </a:solidFill>
              </a:rPr>
              <a:t>PRODUCT-RELATED LEGISLATION</a:t>
            </a:r>
            <a:endParaRPr lang="en-US" sz="1800" dirty="0">
              <a:solidFill>
                <a:srgbClr val="00B0F0"/>
              </a:solidFill>
            </a:endParaRPr>
          </a:p>
        </p:txBody>
      </p:sp>
      <p:sp>
        <p:nvSpPr>
          <p:cNvPr id="10" name="Content Placeholder 9"/>
          <p:cNvSpPr>
            <a:spLocks noGrp="1"/>
          </p:cNvSpPr>
          <p:nvPr>
            <p:ph idx="1"/>
          </p:nvPr>
        </p:nvSpPr>
        <p:spPr>
          <a:xfrm>
            <a:off x="1371600" y="1637009"/>
            <a:ext cx="7352016" cy="4525963"/>
          </a:xfrm>
        </p:spPr>
        <p:txBody>
          <a:bodyPr/>
          <a:lstStyle/>
          <a:p>
            <a:pPr marL="0" indent="0">
              <a:buNone/>
            </a:pPr>
            <a:r>
              <a:rPr lang="en-US" sz="2800" b="1" dirty="0"/>
              <a:t>Product-Related Legislation:</a:t>
            </a:r>
          </a:p>
          <a:p>
            <a:r>
              <a:rPr lang="en-US" sz="2800" b="1" dirty="0"/>
              <a:t>Patent Law </a:t>
            </a:r>
            <a:endParaRPr lang="en-US" sz="2800" b="1" i="1" dirty="0"/>
          </a:p>
          <a:p>
            <a:r>
              <a:rPr lang="en-US" sz="2800" b="1" dirty="0"/>
              <a:t>Copyright Law</a:t>
            </a:r>
          </a:p>
          <a:p>
            <a:r>
              <a:rPr lang="en-US" sz="2800" b="1" i="1" dirty="0"/>
              <a:t>Digital Millennium Copyright Act</a:t>
            </a:r>
            <a:r>
              <a:rPr lang="en-US" sz="2800" b="1" dirty="0"/>
              <a:t> (1998)</a:t>
            </a:r>
          </a:p>
          <a:p>
            <a:r>
              <a:rPr lang="en-US" sz="2800" b="1" i="1" dirty="0"/>
              <a:t>Infant Formula Act </a:t>
            </a:r>
            <a:r>
              <a:rPr lang="en-US" sz="2800" b="1" dirty="0"/>
              <a:t>(1980)</a:t>
            </a:r>
          </a:p>
          <a:p>
            <a:r>
              <a:rPr lang="en-US" sz="2800" b="1" i="1" dirty="0"/>
              <a:t>Nutritional Labeling and Education Act </a:t>
            </a:r>
            <a:r>
              <a:rPr lang="en-US" sz="2800" b="1" dirty="0"/>
              <a:t>(1990)</a:t>
            </a:r>
          </a:p>
          <a:p>
            <a:r>
              <a:rPr lang="en-US" sz="2800" b="1" i="1" dirty="0"/>
              <a:t>Fair Packaging and Labeling Act </a:t>
            </a:r>
            <a:r>
              <a:rPr lang="en-US" sz="2800" b="1" dirty="0"/>
              <a:t>(1966)</a:t>
            </a:r>
          </a:p>
          <a:p>
            <a:r>
              <a:rPr lang="en-US" sz="2800" b="1" i="1" dirty="0"/>
              <a:t>Child Protection Act </a:t>
            </a:r>
            <a:r>
              <a:rPr lang="en-US" sz="2800" b="1" dirty="0"/>
              <a:t>(1966)</a:t>
            </a:r>
          </a:p>
          <a:p>
            <a:r>
              <a:rPr lang="en-US" sz="2800" b="1" i="1" dirty="0"/>
              <a:t>Consumer Product Safety Act </a:t>
            </a:r>
            <a:r>
              <a:rPr lang="en-US" sz="2800" b="1" dirty="0"/>
              <a:t>(1972)</a:t>
            </a:r>
            <a:endParaRPr lang="en-US" sz="2800" dirty="0"/>
          </a:p>
        </p:txBody>
      </p:sp>
    </p:spTree>
    <p:extLst>
      <p:ext uri="{BB962C8B-B14F-4D97-AF65-F5344CB8AC3E}">
        <p14:creationId xmlns:p14="http://schemas.microsoft.com/office/powerpoint/2010/main" val="3059234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55" name="AutoShape 1035"/>
          <p:cNvSpPr>
            <a:spLocks noChangeArrowheads="1"/>
          </p:cNvSpPr>
          <p:nvPr/>
        </p:nvSpPr>
        <p:spPr bwMode="auto">
          <a:xfrm>
            <a:off x="1159669" y="264940"/>
            <a:ext cx="7755731" cy="1143000"/>
          </a:xfrm>
          <a:prstGeom prst="roundRect">
            <a:avLst>
              <a:gd name="adj" fmla="val 16667"/>
            </a:avLst>
          </a:prstGeom>
          <a:solidFill>
            <a:srgbClr val="FFF0C8">
              <a:alpha val="50195"/>
            </a:srgbClr>
          </a:solidFill>
          <a:ln w="38100">
            <a:solidFill>
              <a:srgbClr val="0070C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nchor="ctr" anchorCtr="1"/>
          <a:lstStyle>
            <a:lvl1pPr marL="457200">
              <a:defRPr sz="2400">
                <a:solidFill>
                  <a:schemeClr val="tx1"/>
                </a:solidFill>
                <a:latin typeface="Arial" pitchFamily="34" charset="0"/>
                <a:ea typeface="ＭＳ Ｐゴシック" pitchFamily="34" charset="-128"/>
              </a:defRPr>
            </a:lvl1pPr>
            <a:lvl2pPr marL="857250" indent="-285750">
              <a:defRPr sz="2400">
                <a:solidFill>
                  <a:schemeClr val="tx1"/>
                </a:solidFill>
                <a:latin typeface="Arial" pitchFamily="34" charset="0"/>
                <a:ea typeface="ＭＳ Ｐゴシック" pitchFamily="34" charset="-128"/>
              </a:defRPr>
            </a:lvl2pPr>
            <a:lvl3pPr marL="120015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b="1" dirty="0">
              <a:solidFill>
                <a:srgbClr val="A50532"/>
              </a:solidFill>
              <a:cs typeface="+mn-cs"/>
            </a:endParaRPr>
          </a:p>
        </p:txBody>
      </p:sp>
      <p:sp>
        <p:nvSpPr>
          <p:cNvPr id="13" name="Title 12"/>
          <p:cNvSpPr>
            <a:spLocks noGrp="1"/>
          </p:cNvSpPr>
          <p:nvPr>
            <p:ph type="title"/>
          </p:nvPr>
        </p:nvSpPr>
        <p:spPr>
          <a:xfrm>
            <a:off x="1591887" y="264940"/>
            <a:ext cx="7391400" cy="1143000"/>
          </a:xfrm>
        </p:spPr>
        <p:txBody>
          <a:bodyPr/>
          <a:lstStyle/>
          <a:p>
            <a:pPr eaLnBrk="1" hangingPunct="1">
              <a:defRPr/>
            </a:pPr>
            <a:r>
              <a:rPr lang="en-US" altLang="en-US" sz="3200" b="1" dirty="0">
                <a:solidFill>
                  <a:srgbClr val="00B0F0"/>
                </a:solidFill>
              </a:rPr>
              <a:t>REGULATORY FORCES</a:t>
            </a:r>
            <a:br>
              <a:rPr lang="en-US" altLang="ja-JP" sz="2800" b="1" dirty="0">
                <a:solidFill>
                  <a:srgbClr val="00B0F0"/>
                </a:solidFill>
              </a:rPr>
            </a:br>
            <a:r>
              <a:rPr lang="en-US" altLang="en-US" sz="2400" b="1" dirty="0">
                <a:solidFill>
                  <a:srgbClr val="00B0F0"/>
                </a:solidFill>
              </a:rPr>
              <a:t>PRICING-RELATED LEGISLATION</a:t>
            </a:r>
            <a:endParaRPr lang="en-US" sz="2400" dirty="0">
              <a:solidFill>
                <a:srgbClr val="00B0F0"/>
              </a:solidFill>
            </a:endParaRPr>
          </a:p>
        </p:txBody>
      </p:sp>
      <p:sp>
        <p:nvSpPr>
          <p:cNvPr id="14" name="Content Placeholder 13"/>
          <p:cNvSpPr>
            <a:spLocks noGrp="1"/>
          </p:cNvSpPr>
          <p:nvPr>
            <p:ph idx="1"/>
          </p:nvPr>
        </p:nvSpPr>
        <p:spPr>
          <a:xfrm>
            <a:off x="1600200" y="2030047"/>
            <a:ext cx="7086600" cy="4525963"/>
          </a:xfrm>
        </p:spPr>
        <p:txBody>
          <a:bodyPr/>
          <a:lstStyle/>
          <a:p>
            <a:pPr marL="0" indent="0">
              <a:buNone/>
            </a:pPr>
            <a:r>
              <a:rPr lang="en-US" b="1" dirty="0"/>
              <a:t>Pricing-Related Legislation:</a:t>
            </a:r>
          </a:p>
          <a:p>
            <a:pPr>
              <a:buFont typeface="Arial"/>
              <a:buChar char="•"/>
            </a:pPr>
            <a:r>
              <a:rPr lang="en-US" b="1" dirty="0"/>
              <a:t>Price Fixing – Illegal</a:t>
            </a:r>
          </a:p>
          <a:p>
            <a:pPr>
              <a:buFont typeface="Arial"/>
              <a:buChar char="•"/>
            </a:pPr>
            <a:r>
              <a:rPr lang="en-US" b="1" dirty="0"/>
              <a:t>Price Discounting – Certain Forms Are Allowed</a:t>
            </a:r>
          </a:p>
          <a:p>
            <a:endParaRPr lang="en-US" b="1" dirty="0"/>
          </a:p>
          <a:p>
            <a:endParaRPr lang="en-US" b="1" dirty="0">
              <a:solidFill>
                <a:srgbClr val="000000"/>
              </a:solidFill>
            </a:endParaRPr>
          </a:p>
          <a:p>
            <a:pPr lvl="1"/>
            <a:endParaRPr lang="en-US" dirty="0">
              <a:solidFill>
                <a:srgbClr val="000000"/>
              </a:solidFill>
            </a:endParaRPr>
          </a:p>
        </p:txBody>
      </p:sp>
    </p:spTree>
    <p:extLst>
      <p:ext uri="{BB962C8B-B14F-4D97-AF65-F5344CB8AC3E}">
        <p14:creationId xmlns:p14="http://schemas.microsoft.com/office/powerpoint/2010/main" val="459917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54" name="AutoShape 10"/>
          <p:cNvSpPr>
            <a:spLocks noChangeArrowheads="1"/>
          </p:cNvSpPr>
          <p:nvPr/>
        </p:nvSpPr>
        <p:spPr bwMode="auto">
          <a:xfrm>
            <a:off x="1007269" y="162104"/>
            <a:ext cx="7908132" cy="1143000"/>
          </a:xfrm>
          <a:prstGeom prst="roundRect">
            <a:avLst>
              <a:gd name="adj" fmla="val 16667"/>
            </a:avLst>
          </a:prstGeom>
          <a:solidFill>
            <a:srgbClr val="FFF0C8">
              <a:alpha val="50195"/>
            </a:srgbClr>
          </a:solidFill>
          <a:ln w="38100">
            <a:solidFill>
              <a:srgbClr val="0070C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nchor="ctr" anchorCtr="1"/>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lnSpc>
                <a:spcPct val="105000"/>
              </a:lnSpc>
              <a:spcBef>
                <a:spcPct val="30000"/>
              </a:spcBef>
              <a:defRPr/>
            </a:pPr>
            <a:endParaRPr lang="en-US" altLang="en-US" b="1" dirty="0">
              <a:solidFill>
                <a:schemeClr val="accent2"/>
              </a:solidFill>
              <a:cs typeface="+mn-cs"/>
            </a:endParaRPr>
          </a:p>
        </p:txBody>
      </p:sp>
      <p:sp>
        <p:nvSpPr>
          <p:cNvPr id="3" name="Title 2">
            <a:extLst>
              <a:ext uri="{FF2B5EF4-FFF2-40B4-BE49-F238E27FC236}">
                <a16:creationId xmlns:a16="http://schemas.microsoft.com/office/drawing/2014/main" id="{609F3041-4EC2-48A6-B46A-610A22285BDE}"/>
              </a:ext>
            </a:extLst>
          </p:cNvPr>
          <p:cNvSpPr>
            <a:spLocks noGrp="1"/>
          </p:cNvSpPr>
          <p:nvPr>
            <p:ph type="title"/>
          </p:nvPr>
        </p:nvSpPr>
        <p:spPr>
          <a:xfrm>
            <a:off x="1371600" y="274638"/>
            <a:ext cx="7315200" cy="1143000"/>
          </a:xfrm>
        </p:spPr>
        <p:txBody>
          <a:bodyPr/>
          <a:lstStyle/>
          <a:p>
            <a:r>
              <a:rPr lang="en-US" altLang="en-US" sz="3400" b="1" dirty="0">
                <a:solidFill>
                  <a:srgbClr val="00B0F0"/>
                </a:solidFill>
              </a:rPr>
              <a:t>MARKETING MATTERS</a:t>
            </a:r>
            <a:br>
              <a:rPr lang="en-US" altLang="en-US" sz="6000" b="1" dirty="0">
                <a:solidFill>
                  <a:srgbClr val="00B0F0"/>
                </a:solidFill>
              </a:rPr>
            </a:br>
            <a:r>
              <a:rPr lang="en-US" altLang="en-US" sz="2400" b="1" dirty="0">
                <a:solidFill>
                  <a:srgbClr val="00B0F0"/>
                </a:solidFill>
              </a:rPr>
              <a:t>Does Protecting Privacy Hurt the Web?</a:t>
            </a:r>
            <a:br>
              <a:rPr lang="en-US" altLang="en-US" sz="2400" b="1" dirty="0">
                <a:solidFill>
                  <a:srgbClr val="00B0F0"/>
                </a:solidFill>
              </a:rPr>
            </a:br>
            <a:endParaRPr lang="en-US" sz="2400" dirty="0">
              <a:solidFill>
                <a:srgbClr val="00B0F0"/>
              </a:solidFill>
            </a:endParaRPr>
          </a:p>
        </p:txBody>
      </p:sp>
      <p:sp>
        <p:nvSpPr>
          <p:cNvPr id="4" name="Content Placeholder 3">
            <a:extLst>
              <a:ext uri="{FF2B5EF4-FFF2-40B4-BE49-F238E27FC236}">
                <a16:creationId xmlns:a16="http://schemas.microsoft.com/office/drawing/2014/main" id="{0797C9A8-B353-4777-96A5-0950C873EB01}"/>
              </a:ext>
            </a:extLst>
          </p:cNvPr>
          <p:cNvSpPr>
            <a:spLocks noGrp="1"/>
          </p:cNvSpPr>
          <p:nvPr>
            <p:ph idx="1"/>
          </p:nvPr>
        </p:nvSpPr>
        <p:spPr>
          <a:xfrm>
            <a:off x="1371600" y="1600200"/>
            <a:ext cx="7315200" cy="4525963"/>
          </a:xfrm>
        </p:spPr>
        <p:txBody>
          <a:bodyPr/>
          <a:lstStyle/>
          <a:p>
            <a:pPr marL="0" indent="0" eaLnBrk="1" hangingPunct="1">
              <a:lnSpc>
                <a:spcPct val="90000"/>
              </a:lnSpc>
              <a:spcBef>
                <a:spcPct val="30000"/>
              </a:spcBef>
              <a:buClr>
                <a:srgbClr val="A50532"/>
              </a:buClr>
              <a:buSzPct val="70000"/>
              <a:buNone/>
            </a:pPr>
            <a:r>
              <a:rPr lang="en-US" sz="2800" b="1" dirty="0"/>
              <a:t>Many Consumers Are Unaware that Their Actions Are Tracked to Create Profile of Their Interests (Online Behavioral Targeting)</a:t>
            </a:r>
          </a:p>
          <a:p>
            <a:pPr marL="0" indent="0" eaLnBrk="1" hangingPunct="1">
              <a:lnSpc>
                <a:spcPct val="90000"/>
              </a:lnSpc>
              <a:spcBef>
                <a:spcPct val="30000"/>
              </a:spcBef>
              <a:buClr>
                <a:srgbClr val="A50532"/>
              </a:buClr>
              <a:buSzPct val="70000"/>
              <a:buNone/>
            </a:pPr>
            <a:r>
              <a:rPr lang="en-US" sz="2800" b="1" dirty="0"/>
              <a:t>Advertisers Match Advertising Just for You</a:t>
            </a:r>
          </a:p>
          <a:p>
            <a:pPr marL="0" indent="0" eaLnBrk="1" hangingPunct="1">
              <a:lnSpc>
                <a:spcPct val="90000"/>
              </a:lnSpc>
              <a:spcBef>
                <a:spcPct val="30000"/>
              </a:spcBef>
              <a:buClr>
                <a:srgbClr val="A50532"/>
              </a:buClr>
              <a:buSzPct val="70000"/>
              <a:buNone/>
            </a:pPr>
            <a:r>
              <a:rPr lang="en-US" sz="2800" b="1" dirty="0"/>
              <a:t>FTC Suggests “Do Not Track Option” </a:t>
            </a:r>
          </a:p>
          <a:p>
            <a:pPr marL="0" indent="0" eaLnBrk="1" hangingPunct="1">
              <a:lnSpc>
                <a:spcPct val="90000"/>
              </a:lnSpc>
              <a:spcBef>
                <a:spcPct val="30000"/>
              </a:spcBef>
              <a:buClr>
                <a:srgbClr val="A50532"/>
              </a:buClr>
              <a:buSzPct val="70000"/>
              <a:buNone/>
            </a:pPr>
            <a:r>
              <a:rPr lang="en-US" sz="2800" b="1" dirty="0"/>
              <a:t>Is Legislation Needed?</a:t>
            </a:r>
          </a:p>
          <a:p>
            <a:pPr marL="0" indent="0">
              <a:buNone/>
            </a:pPr>
            <a:endParaRPr lang="en-US" dirty="0"/>
          </a:p>
        </p:txBody>
      </p:sp>
      <p:sp>
        <p:nvSpPr>
          <p:cNvPr id="6" name="Text Placeholder 4">
            <a:extLst>
              <a:ext uri="{FF2B5EF4-FFF2-40B4-BE49-F238E27FC236}">
                <a16:creationId xmlns:a16="http://schemas.microsoft.com/office/drawing/2014/main" id="{317D4680-FCD7-4EAA-8AE4-CC9AF83907C0}"/>
              </a:ext>
            </a:extLst>
          </p:cNvPr>
          <p:cNvSpPr txBox="1">
            <a:spLocks/>
          </p:cNvSpPr>
          <p:nvPr/>
        </p:nvSpPr>
        <p:spPr>
          <a:xfrm>
            <a:off x="6169722" y="4380009"/>
            <a:ext cx="2232512" cy="485650"/>
          </a:xfrm>
          <a:prstGeom prst="rect">
            <a:avLst/>
          </a:prstGeom>
        </p:spPr>
        <p:txBody>
          <a:bodyPr lIns="0" tIns="0" rIns="0" bIns="0"/>
          <a:lstStyle>
            <a:lvl1pPr marL="0" indent="0" algn="ctr" rtl="0" eaLnBrk="0" fontAlgn="base" hangingPunct="0">
              <a:spcBef>
                <a:spcPct val="20000"/>
              </a:spcBef>
              <a:spcAft>
                <a:spcPct val="0"/>
              </a:spcAft>
              <a:buNone/>
              <a:defRPr sz="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en-US" sz="1400" b="1" dirty="0"/>
              <a:t>FTC Privacy</a:t>
            </a:r>
          </a:p>
          <a:p>
            <a:r>
              <a:rPr lang="en-US" sz="1400" b="1" dirty="0"/>
              <a:t>Website</a:t>
            </a:r>
          </a:p>
          <a:p>
            <a:endParaRPr lang="en-US" kern="0" dirty="0"/>
          </a:p>
        </p:txBody>
      </p:sp>
      <p:pic>
        <p:nvPicPr>
          <p:cNvPr id="44037" name="Picture 17" descr="Click for FTC Privacy websit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722" y="4953000"/>
            <a:ext cx="798512"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Placeholder 4" hidden="1">
            <a:extLst>
              <a:ext uri="{FF2B5EF4-FFF2-40B4-BE49-F238E27FC236}">
                <a16:creationId xmlns:a16="http://schemas.microsoft.com/office/drawing/2014/main" id="{95B55B10-4CFB-420F-9D88-C1B9E44A1368}"/>
              </a:ext>
            </a:extLst>
          </p:cNvPr>
          <p:cNvSpPr>
            <a:spLocks noGrp="1"/>
          </p:cNvSpPr>
          <p:nvPr>
            <p:ph type="body" sz="quarter" idx="11"/>
          </p:nvPr>
        </p:nvSpPr>
        <p:spPr/>
        <p:txBody>
          <a:bodyPr/>
          <a:lstStyle/>
          <a:p>
            <a:endParaRPr lang="en-US"/>
          </a:p>
        </p:txBody>
      </p:sp>
      <p:sp>
        <p:nvSpPr>
          <p:cNvPr id="9" name="Text Placeholder 8" hidden="1">
            <a:extLst>
              <a:ext uri="{FF2B5EF4-FFF2-40B4-BE49-F238E27FC236}">
                <a16:creationId xmlns:a16="http://schemas.microsoft.com/office/drawing/2014/main" id="{1D6CBCB1-0D54-4188-817B-DCF09D1A27C8}"/>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739559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14CB3-9691-E441-BF5C-F20EE293A0AE}"/>
              </a:ext>
            </a:extLst>
          </p:cNvPr>
          <p:cNvSpPr>
            <a:spLocks noGrp="1"/>
          </p:cNvSpPr>
          <p:nvPr>
            <p:ph type="title"/>
          </p:nvPr>
        </p:nvSpPr>
        <p:spPr>
          <a:xfrm>
            <a:off x="1219200" y="304800"/>
            <a:ext cx="7696200" cy="1143000"/>
          </a:xfrm>
        </p:spPr>
        <p:txBody>
          <a:bodyPr/>
          <a:lstStyle/>
          <a:p>
            <a:r>
              <a:rPr lang="en-US" dirty="0"/>
              <a:t>Announcements/Reading Assignments………</a:t>
            </a:r>
          </a:p>
        </p:txBody>
      </p:sp>
      <p:sp>
        <p:nvSpPr>
          <p:cNvPr id="3" name="Content Placeholder 2">
            <a:extLst>
              <a:ext uri="{FF2B5EF4-FFF2-40B4-BE49-F238E27FC236}">
                <a16:creationId xmlns:a16="http://schemas.microsoft.com/office/drawing/2014/main" id="{21EF41EC-2B52-4D46-86AD-D11567BB52CB}"/>
              </a:ext>
            </a:extLst>
          </p:cNvPr>
          <p:cNvSpPr>
            <a:spLocks noGrp="1"/>
          </p:cNvSpPr>
          <p:nvPr>
            <p:ph idx="1"/>
          </p:nvPr>
        </p:nvSpPr>
        <p:spPr>
          <a:xfrm>
            <a:off x="1219200" y="1752600"/>
            <a:ext cx="7467600" cy="4373563"/>
          </a:xfrm>
        </p:spPr>
        <p:txBody>
          <a:bodyPr/>
          <a:lstStyle/>
          <a:p>
            <a:r>
              <a:rPr lang="en-US" b="1" dirty="0"/>
              <a:t>Chapter #4</a:t>
            </a:r>
          </a:p>
          <a:p>
            <a:r>
              <a:rPr lang="en-US" b="1" dirty="0"/>
              <a:t>Review Case Study #1, Mary Barra @ GM</a:t>
            </a:r>
          </a:p>
          <a:p>
            <a:r>
              <a:rPr lang="en-US" b="1" dirty="0"/>
              <a:t>Office hours today at 1:30 – 3:30 p.m.</a:t>
            </a:r>
          </a:p>
          <a:p>
            <a:pPr marL="0" indent="0">
              <a:buNone/>
            </a:pPr>
            <a:r>
              <a:rPr lang="en-US" b="1" dirty="0"/>
              <a:t>     2N108 Rady Undergrad</a:t>
            </a:r>
          </a:p>
          <a:p>
            <a:r>
              <a:rPr lang="en-US" b="1" dirty="0"/>
              <a:t>See you on Wednesday!</a:t>
            </a:r>
          </a:p>
          <a:p>
            <a:pPr marL="0" indent="0">
              <a:buNone/>
            </a:pPr>
            <a:endParaRPr lang="en-US" b="1" dirty="0"/>
          </a:p>
        </p:txBody>
      </p:sp>
      <p:sp>
        <p:nvSpPr>
          <p:cNvPr id="5" name="Text Placeholder 4">
            <a:extLst>
              <a:ext uri="{FF2B5EF4-FFF2-40B4-BE49-F238E27FC236}">
                <a16:creationId xmlns:a16="http://schemas.microsoft.com/office/drawing/2014/main" id="{1BDA9BE6-1867-9A4A-8ACE-E02545D3EC95}"/>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397594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C49AD-75AD-FA44-A6F4-3BA21E855A73}"/>
              </a:ext>
            </a:extLst>
          </p:cNvPr>
          <p:cNvSpPr>
            <a:spLocks noGrp="1"/>
          </p:cNvSpPr>
          <p:nvPr>
            <p:ph type="title"/>
          </p:nvPr>
        </p:nvSpPr>
        <p:spPr>
          <a:xfrm>
            <a:off x="1380067" y="449263"/>
            <a:ext cx="8229600" cy="1143000"/>
          </a:xfrm>
        </p:spPr>
        <p:txBody>
          <a:bodyPr/>
          <a:lstStyle/>
          <a:p>
            <a:r>
              <a:rPr lang="en-US" dirty="0"/>
              <a:t>Group Work – Selfridge’s SWOT Analysis</a:t>
            </a:r>
            <a:br>
              <a:rPr lang="en-US" dirty="0"/>
            </a:br>
            <a:r>
              <a:rPr lang="en-US" dirty="0"/>
              <a:t>You are the CMO…what next?</a:t>
            </a:r>
          </a:p>
        </p:txBody>
      </p:sp>
      <p:sp>
        <p:nvSpPr>
          <p:cNvPr id="3" name="Content Placeholder 2">
            <a:extLst>
              <a:ext uri="{FF2B5EF4-FFF2-40B4-BE49-F238E27FC236}">
                <a16:creationId xmlns:a16="http://schemas.microsoft.com/office/drawing/2014/main" id="{950842B2-8776-C046-9779-9CAC3DBDE0D2}"/>
              </a:ext>
            </a:extLst>
          </p:cNvPr>
          <p:cNvSpPr>
            <a:spLocks noGrp="1"/>
          </p:cNvSpPr>
          <p:nvPr>
            <p:ph idx="1"/>
          </p:nvPr>
        </p:nvSpPr>
        <p:spPr>
          <a:xfrm>
            <a:off x="1371600" y="1524000"/>
            <a:ext cx="7315200" cy="4525963"/>
          </a:xfrm>
        </p:spPr>
        <p:txBody>
          <a:bodyPr/>
          <a:lstStyle/>
          <a:p>
            <a:r>
              <a:rPr lang="en-US" dirty="0"/>
              <a:t>10 minutes</a:t>
            </a:r>
          </a:p>
          <a:p>
            <a:r>
              <a:rPr lang="en-US" dirty="0"/>
              <a:t>Present group thoughts</a:t>
            </a:r>
          </a:p>
        </p:txBody>
      </p:sp>
      <p:sp>
        <p:nvSpPr>
          <p:cNvPr id="4" name="Text Placeholder 3">
            <a:extLst>
              <a:ext uri="{FF2B5EF4-FFF2-40B4-BE49-F238E27FC236}">
                <a16:creationId xmlns:a16="http://schemas.microsoft.com/office/drawing/2014/main" id="{F4B41E49-3CBB-C246-8879-7286650666DE}"/>
              </a:ext>
            </a:extLst>
          </p:cNvPr>
          <p:cNvSpPr>
            <a:spLocks noGrp="1"/>
          </p:cNvSpPr>
          <p:nvPr>
            <p:ph type="body" sz="quarter" idx="16"/>
          </p:nvPr>
        </p:nvSpPr>
        <p:spPr/>
        <p:txBody>
          <a:bodyPr/>
          <a:lstStyle/>
          <a:p>
            <a:endParaRPr lang="en-US"/>
          </a:p>
        </p:txBody>
      </p:sp>
      <p:sp>
        <p:nvSpPr>
          <p:cNvPr id="5" name="Text Placeholder 4">
            <a:extLst>
              <a:ext uri="{FF2B5EF4-FFF2-40B4-BE49-F238E27FC236}">
                <a16:creationId xmlns:a16="http://schemas.microsoft.com/office/drawing/2014/main" id="{F481022C-D26D-0349-8918-CEF8E1464125}"/>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444593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24000" y="685800"/>
            <a:ext cx="7848600" cy="2057400"/>
          </a:xfrm>
        </p:spPr>
        <p:txBody>
          <a:bodyPr/>
          <a:lstStyle/>
          <a:p>
            <a:pPr eaLnBrk="1" hangingPunct="1">
              <a:defRPr/>
            </a:pPr>
            <a:r>
              <a:rPr lang="en-US" sz="3600" dirty="0">
                <a:latin typeface="+mj-lt"/>
                <a:cs typeface="Calibri" charset="0"/>
              </a:rPr>
              <a:t>The Rady School of Management</a:t>
            </a:r>
            <a:br>
              <a:rPr lang="en-US" sz="3600" dirty="0">
                <a:latin typeface="+mj-lt"/>
                <a:cs typeface="Calibri" charset="0"/>
              </a:rPr>
            </a:br>
            <a:endParaRPr lang="en-US" sz="3200" b="0" dirty="0">
              <a:latin typeface="+mj-lt"/>
              <a:cs typeface="Calibri" charset="0"/>
            </a:endParaRPr>
          </a:p>
        </p:txBody>
      </p:sp>
      <p:sp>
        <p:nvSpPr>
          <p:cNvPr id="3075" name="Rectangle 3"/>
          <p:cNvSpPr>
            <a:spLocks noGrp="1" noChangeArrowheads="1"/>
          </p:cNvSpPr>
          <p:nvPr>
            <p:ph type="subTitle" idx="1"/>
          </p:nvPr>
        </p:nvSpPr>
        <p:spPr>
          <a:xfrm>
            <a:off x="3276600" y="4191000"/>
            <a:ext cx="5410200" cy="1371600"/>
          </a:xfrm>
        </p:spPr>
        <p:txBody>
          <a:bodyPr/>
          <a:lstStyle/>
          <a:p>
            <a:pPr eaLnBrk="1" hangingPunct="1">
              <a:defRPr/>
            </a:pPr>
            <a:r>
              <a:rPr lang="en-US" sz="1600" b="1" dirty="0">
                <a:latin typeface="+mn-lt"/>
                <a:cs typeface="Calibri" charset="0"/>
              </a:rPr>
              <a:t>MGT 103 Product Marketing &amp; Management</a:t>
            </a:r>
          </a:p>
          <a:p>
            <a:pPr eaLnBrk="1" hangingPunct="1">
              <a:defRPr/>
            </a:pPr>
            <a:r>
              <a:rPr lang="en-US" sz="1600" b="1" dirty="0">
                <a:latin typeface="+mn-lt"/>
                <a:cs typeface="Calibri" charset="0"/>
              </a:rPr>
              <a:t>M,W  11:00 a.m. – 12:20 p.m., OTRSN 1S114</a:t>
            </a:r>
          </a:p>
          <a:p>
            <a:pPr eaLnBrk="1" hangingPunct="1">
              <a:defRPr/>
            </a:pPr>
            <a:endParaRPr lang="en-US" sz="1600" b="1" dirty="0">
              <a:latin typeface="+mn-lt"/>
              <a:cs typeface="Calibri" charset="0"/>
            </a:endParaRPr>
          </a:p>
          <a:p>
            <a:pPr eaLnBrk="1" hangingPunct="1">
              <a:defRPr/>
            </a:pPr>
            <a:r>
              <a:rPr lang="en-US" sz="1600" b="1" dirty="0">
                <a:latin typeface="+mn-lt"/>
                <a:cs typeface="Calibri" charset="0"/>
              </a:rPr>
              <a:t>Professor Burt De Mill</a:t>
            </a:r>
          </a:p>
        </p:txBody>
      </p:sp>
      <p:sp>
        <p:nvSpPr>
          <p:cNvPr id="5" name="Title 1">
            <a:extLst>
              <a:ext uri="{FF2B5EF4-FFF2-40B4-BE49-F238E27FC236}">
                <a16:creationId xmlns:a16="http://schemas.microsoft.com/office/drawing/2014/main" id="{D35CB79C-D292-8448-90B2-8ECC329387F8}"/>
              </a:ext>
            </a:extLst>
          </p:cNvPr>
          <p:cNvSpPr txBox="1">
            <a:spLocks/>
          </p:cNvSpPr>
          <p:nvPr/>
        </p:nvSpPr>
        <p:spPr bwMode="auto">
          <a:xfrm>
            <a:off x="3298861" y="2743200"/>
            <a:ext cx="5462787"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i="0">
                <a:solidFill>
                  <a:srgbClr val="284794"/>
                </a:solidFill>
                <a:latin typeface="Calibri"/>
                <a:ea typeface="ＭＳ Ｐゴシック" charset="-128"/>
                <a:cs typeface="Calibri"/>
              </a:defRPr>
            </a:lvl1pPr>
            <a:lvl2pPr algn="l" rtl="0" eaLnBrk="0" fontAlgn="base" hangingPunct="0">
              <a:spcBef>
                <a:spcPct val="0"/>
              </a:spcBef>
              <a:spcAft>
                <a:spcPct val="0"/>
              </a:spcAft>
              <a:defRPr sz="2400" b="1">
                <a:solidFill>
                  <a:srgbClr val="284794"/>
                </a:solidFill>
                <a:latin typeface="Calibri" charset="0"/>
                <a:ea typeface="ＭＳ Ｐゴシック" charset="-128"/>
                <a:cs typeface="Calibri" charset="0"/>
              </a:defRPr>
            </a:lvl2pPr>
            <a:lvl3pPr algn="l" rtl="0" eaLnBrk="0" fontAlgn="base" hangingPunct="0">
              <a:spcBef>
                <a:spcPct val="0"/>
              </a:spcBef>
              <a:spcAft>
                <a:spcPct val="0"/>
              </a:spcAft>
              <a:defRPr sz="2400" b="1">
                <a:solidFill>
                  <a:srgbClr val="284794"/>
                </a:solidFill>
                <a:latin typeface="Calibri" charset="0"/>
                <a:ea typeface="ＭＳ Ｐゴシック" charset="-128"/>
                <a:cs typeface="Calibri" charset="0"/>
              </a:defRPr>
            </a:lvl3pPr>
            <a:lvl4pPr algn="l" rtl="0" eaLnBrk="0" fontAlgn="base" hangingPunct="0">
              <a:spcBef>
                <a:spcPct val="0"/>
              </a:spcBef>
              <a:spcAft>
                <a:spcPct val="0"/>
              </a:spcAft>
              <a:defRPr sz="2400" b="1">
                <a:solidFill>
                  <a:srgbClr val="284794"/>
                </a:solidFill>
                <a:latin typeface="Calibri" charset="0"/>
                <a:ea typeface="ＭＳ Ｐゴシック" charset="-128"/>
                <a:cs typeface="Calibri" charset="0"/>
              </a:defRPr>
            </a:lvl4pPr>
            <a:lvl5pPr algn="l" rtl="0" eaLnBrk="0" fontAlgn="base" hangingPunct="0">
              <a:spcBef>
                <a:spcPct val="0"/>
              </a:spcBef>
              <a:spcAft>
                <a:spcPct val="0"/>
              </a:spcAft>
              <a:defRPr sz="2400" b="1">
                <a:solidFill>
                  <a:srgbClr val="284794"/>
                </a:solidFill>
                <a:latin typeface="Calibri" charset="0"/>
                <a:ea typeface="ＭＳ Ｐゴシック" charset="-128"/>
                <a:cs typeface="Calibri" charset="0"/>
              </a:defRPr>
            </a:lvl5pPr>
            <a:lvl6pPr marL="457200" algn="l" rtl="0" eaLnBrk="1" fontAlgn="base" hangingPunct="1">
              <a:spcBef>
                <a:spcPct val="0"/>
              </a:spcBef>
              <a:spcAft>
                <a:spcPct val="0"/>
              </a:spcAft>
              <a:defRPr sz="2400" b="1">
                <a:solidFill>
                  <a:schemeClr val="bg2"/>
                </a:solidFill>
                <a:latin typeface="Arial" charset="0"/>
              </a:defRPr>
            </a:lvl6pPr>
            <a:lvl7pPr marL="914400" algn="l" rtl="0" eaLnBrk="1" fontAlgn="base" hangingPunct="1">
              <a:spcBef>
                <a:spcPct val="0"/>
              </a:spcBef>
              <a:spcAft>
                <a:spcPct val="0"/>
              </a:spcAft>
              <a:defRPr sz="2400" b="1">
                <a:solidFill>
                  <a:schemeClr val="bg2"/>
                </a:solidFill>
                <a:latin typeface="Arial" charset="0"/>
              </a:defRPr>
            </a:lvl7pPr>
            <a:lvl8pPr marL="1371600" algn="l" rtl="0" eaLnBrk="1" fontAlgn="base" hangingPunct="1">
              <a:spcBef>
                <a:spcPct val="0"/>
              </a:spcBef>
              <a:spcAft>
                <a:spcPct val="0"/>
              </a:spcAft>
              <a:defRPr sz="2400" b="1">
                <a:solidFill>
                  <a:schemeClr val="bg2"/>
                </a:solidFill>
                <a:latin typeface="Arial" charset="0"/>
              </a:defRPr>
            </a:lvl8pPr>
            <a:lvl9pPr marL="1828800" algn="l" rtl="0" eaLnBrk="1" fontAlgn="base" hangingPunct="1">
              <a:spcBef>
                <a:spcPct val="0"/>
              </a:spcBef>
              <a:spcAft>
                <a:spcPct val="0"/>
              </a:spcAft>
              <a:defRPr sz="2400" b="1">
                <a:solidFill>
                  <a:schemeClr val="bg2"/>
                </a:solidFill>
                <a:latin typeface="Arial" charset="0"/>
              </a:defRPr>
            </a:lvl9pPr>
          </a:lstStyle>
          <a:p>
            <a:r>
              <a:rPr lang="en-US" kern="0" dirty="0"/>
              <a:t>Lecture #3</a:t>
            </a:r>
          </a:p>
          <a:p>
            <a:r>
              <a:rPr lang="en-US" kern="0" dirty="0"/>
              <a:t>Scanning the Marketing Environment</a:t>
            </a:r>
          </a:p>
        </p:txBody>
      </p:sp>
    </p:spTree>
    <p:extLst>
      <p:ext uri="{BB962C8B-B14F-4D97-AF65-F5344CB8AC3E}">
        <p14:creationId xmlns:p14="http://schemas.microsoft.com/office/powerpoint/2010/main" val="14540754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AutoShape 2"/>
          <p:cNvSpPr>
            <a:spLocks noChangeArrowheads="1"/>
          </p:cNvSpPr>
          <p:nvPr/>
        </p:nvSpPr>
        <p:spPr bwMode="auto">
          <a:xfrm>
            <a:off x="1066801" y="160338"/>
            <a:ext cx="7848600" cy="1828800"/>
          </a:xfrm>
          <a:prstGeom prst="roundRect">
            <a:avLst>
              <a:gd name="adj" fmla="val 16667"/>
            </a:avLst>
          </a:prstGeom>
          <a:solidFill>
            <a:srgbClr val="FFF0C8">
              <a:alpha val="50195"/>
            </a:srgbClr>
          </a:solidFill>
          <a:ln w="38100">
            <a:solidFill>
              <a:srgbClr val="0070C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nchor="ct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3200" dirty="0">
              <a:latin typeface="Cantoria MT Std" charset="0"/>
              <a:cs typeface="+mn-cs"/>
            </a:endParaRPr>
          </a:p>
          <a:p>
            <a:pPr algn="ctr" eaLnBrk="1" hangingPunct="1">
              <a:defRPr/>
            </a:pPr>
            <a:endParaRPr lang="en-US" altLang="en-US" sz="1600" dirty="0">
              <a:latin typeface="Cantoria MT Std" charset="0"/>
              <a:cs typeface="+mn-cs"/>
            </a:endParaRPr>
          </a:p>
          <a:p>
            <a:pPr algn="ctr" eaLnBrk="1" hangingPunct="1">
              <a:defRPr/>
            </a:pPr>
            <a:r>
              <a:rPr lang="en-US" altLang="en-US" sz="3200" b="1" dirty="0">
                <a:solidFill>
                  <a:srgbClr val="00B0F0"/>
                </a:solidFill>
                <a:cs typeface="+mn-cs"/>
              </a:rPr>
              <a:t>GEEK SQUAD: A NEW BUSINESS FOR</a:t>
            </a:r>
            <a:br>
              <a:rPr lang="en-US" altLang="en-US" sz="3200" b="1" dirty="0">
                <a:solidFill>
                  <a:srgbClr val="00B0F0"/>
                </a:solidFill>
                <a:cs typeface="+mn-cs"/>
              </a:rPr>
            </a:br>
            <a:r>
              <a:rPr lang="en-US" altLang="en-US" sz="3200" b="1" dirty="0">
                <a:solidFill>
                  <a:srgbClr val="00B0F0"/>
                </a:solidFill>
                <a:cs typeface="+mn-cs"/>
              </a:rPr>
              <a:t>A NEW ENVIRONMENT</a:t>
            </a:r>
          </a:p>
        </p:txBody>
      </p:sp>
      <p:sp>
        <p:nvSpPr>
          <p:cNvPr id="3" name="Title 2">
            <a:extLst>
              <a:ext uri="{FF2B5EF4-FFF2-40B4-BE49-F238E27FC236}">
                <a16:creationId xmlns:a16="http://schemas.microsoft.com/office/drawing/2014/main" id="{8397E4B1-827A-4B00-95DB-2D70DB859DEA}"/>
              </a:ext>
            </a:extLst>
          </p:cNvPr>
          <p:cNvSpPr>
            <a:spLocks noGrp="1"/>
          </p:cNvSpPr>
          <p:nvPr>
            <p:ph type="title"/>
          </p:nvPr>
        </p:nvSpPr>
        <p:spPr>
          <a:xfrm>
            <a:off x="1143000" y="274638"/>
            <a:ext cx="7543800" cy="1143000"/>
          </a:xfrm>
        </p:spPr>
        <p:txBody>
          <a:bodyPr/>
          <a:lstStyle/>
          <a:p>
            <a:r>
              <a:rPr lang="en-US" altLang="en-US" b="1" dirty="0">
                <a:solidFill>
                  <a:srgbClr val="00B0F0"/>
                </a:solidFill>
              </a:rPr>
              <a:t>VIDEO CASE</a:t>
            </a:r>
            <a:endParaRPr lang="en-US" dirty="0">
              <a:solidFill>
                <a:srgbClr val="00B0F0"/>
              </a:solidFill>
            </a:endParaRPr>
          </a:p>
        </p:txBody>
      </p:sp>
      <p:sp>
        <p:nvSpPr>
          <p:cNvPr id="4" name="Content Placeholder 3">
            <a:extLst>
              <a:ext uri="{FF2B5EF4-FFF2-40B4-BE49-F238E27FC236}">
                <a16:creationId xmlns:a16="http://schemas.microsoft.com/office/drawing/2014/main" id="{D9691777-35C2-404C-9AC6-BAC817D8C06A}"/>
              </a:ext>
            </a:extLst>
          </p:cNvPr>
          <p:cNvSpPr>
            <a:spLocks noGrp="1"/>
          </p:cNvSpPr>
          <p:nvPr>
            <p:ph idx="1"/>
          </p:nvPr>
        </p:nvSpPr>
        <p:spPr>
          <a:xfrm>
            <a:off x="1524000" y="1752600"/>
            <a:ext cx="7086600" cy="4525963"/>
          </a:xfrm>
        </p:spPr>
        <p:txBody>
          <a:bodyPr/>
          <a:lstStyle/>
          <a:p>
            <a:endParaRPr lang="en-US" dirty="0"/>
          </a:p>
          <a:p>
            <a:pPr marL="0" indent="0">
              <a:buNone/>
            </a:pPr>
            <a:endParaRPr lang="en-US" b="1" dirty="0"/>
          </a:p>
          <a:p>
            <a:pPr marL="0" indent="0">
              <a:buNone/>
            </a:pPr>
            <a:endParaRPr lang="en-US" b="1" dirty="0"/>
          </a:p>
          <a:p>
            <a:pPr marL="0" indent="0">
              <a:buNone/>
            </a:pPr>
            <a:r>
              <a:rPr lang="en-US" b="1" dirty="0"/>
              <a:t>Geek Squad Video Case</a:t>
            </a:r>
          </a:p>
        </p:txBody>
      </p:sp>
      <p:pic>
        <p:nvPicPr>
          <p:cNvPr id="7" name="Picture 19" descr="Click for Geek Squad video ca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3200400"/>
            <a:ext cx="838200" cy="8857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Placeholder 4" hidden="1">
            <a:extLst>
              <a:ext uri="{FF2B5EF4-FFF2-40B4-BE49-F238E27FC236}">
                <a16:creationId xmlns:a16="http://schemas.microsoft.com/office/drawing/2014/main" id="{BB47CE73-3C26-4E08-96E6-FBAE29FDDC82}"/>
              </a:ext>
            </a:extLst>
          </p:cNvPr>
          <p:cNvSpPr>
            <a:spLocks noGrp="1"/>
          </p:cNvSpPr>
          <p:nvPr>
            <p:ph type="body" sz="quarter" idx="11"/>
          </p:nvPr>
        </p:nvSpPr>
        <p:spPr/>
        <p:txBody>
          <a:bodyPr/>
          <a:lstStyle/>
          <a:p>
            <a:endParaRPr lang="en-US"/>
          </a:p>
        </p:txBody>
      </p:sp>
      <p:sp>
        <p:nvSpPr>
          <p:cNvPr id="6" name="Text Placeholder 5" hidden="1">
            <a:extLst>
              <a:ext uri="{FF2B5EF4-FFF2-40B4-BE49-F238E27FC236}">
                <a16:creationId xmlns:a16="http://schemas.microsoft.com/office/drawing/2014/main" id="{0C2F452D-600A-43A2-98BA-46A2F79BD96A}"/>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7739638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4069E1-E40A-4FDE-95A2-E519AAC2B20B}"/>
              </a:ext>
            </a:extLst>
          </p:cNvPr>
          <p:cNvSpPr>
            <a:spLocks noGrp="1"/>
          </p:cNvSpPr>
          <p:nvPr>
            <p:ph idx="1"/>
          </p:nvPr>
        </p:nvSpPr>
        <p:spPr>
          <a:xfrm>
            <a:off x="1403132" y="1752600"/>
            <a:ext cx="7086599" cy="4297363"/>
          </a:xfrm>
        </p:spPr>
        <p:txBody>
          <a:bodyPr/>
          <a:lstStyle/>
          <a:p>
            <a:pPr>
              <a:buAutoNum type="arabicPeriod"/>
            </a:pPr>
            <a:r>
              <a:rPr lang="en-US" altLang="en-US" sz="1800" dirty="0"/>
              <a:t>What are the key environmental forces that created an opportunity for Robert Stephens to start the Geek Squad?</a:t>
            </a:r>
            <a:endParaRPr lang="en-US" altLang="en-US" sz="1800" dirty="0">
              <a:solidFill>
                <a:srgbClr val="A50532"/>
              </a:solidFill>
            </a:endParaRPr>
          </a:p>
          <a:p>
            <a:pPr>
              <a:buFontTx/>
              <a:buAutoNum type="arabicPeriod"/>
            </a:pPr>
            <a:r>
              <a:rPr lang="en-US" altLang="en-US" sz="1800" dirty="0"/>
              <a:t> What changes in the purchasing patterns consumers made the acquisition of Geek Squad particularly important for Best Buy?</a:t>
            </a:r>
          </a:p>
          <a:p>
            <a:pPr>
              <a:buFontTx/>
              <a:buAutoNum type="arabicPeriod"/>
            </a:pPr>
            <a:r>
              <a:rPr lang="en-US" sz="1800" dirty="0"/>
              <a:t>Based on the case information and what you know about consumer electronics, conduct an environmental scan for Geek Squad to identify key trends.  For each of the five environmental forces (social, economic, technological, competitive, and regulatory), identify trends likely to influence Geek Squad in the near future.</a:t>
            </a:r>
          </a:p>
          <a:p>
            <a:pPr>
              <a:buFontTx/>
              <a:buAutoNum type="arabicPeriod"/>
            </a:pPr>
            <a:r>
              <a:rPr lang="en-US" altLang="en-US" sz="1800" dirty="0"/>
              <a:t>What promotional activities would you recommend to encourage consumers who currently use independent installers to switch to Geek Squad?</a:t>
            </a:r>
          </a:p>
          <a:p>
            <a:pPr marL="0" indent="0">
              <a:buNone/>
            </a:pPr>
            <a:endParaRPr lang="en-US" sz="1800" dirty="0"/>
          </a:p>
          <a:p>
            <a:pPr>
              <a:buFontTx/>
              <a:buAutoNum type="arabicPeriod"/>
            </a:pPr>
            <a:endParaRPr lang="en-US" altLang="en-US" sz="1800" dirty="0"/>
          </a:p>
          <a:p>
            <a:pPr>
              <a:buAutoNum type="arabicPeriod"/>
            </a:pPr>
            <a:endParaRPr lang="en-US" altLang="en-US" sz="1800" dirty="0"/>
          </a:p>
          <a:p>
            <a:pPr marL="0" indent="0">
              <a:buNone/>
            </a:pPr>
            <a:endParaRPr lang="en-US" sz="1800" dirty="0"/>
          </a:p>
        </p:txBody>
      </p:sp>
      <p:sp>
        <p:nvSpPr>
          <p:cNvPr id="4" name="Text Placeholder 3" hidden="1">
            <a:extLst>
              <a:ext uri="{FF2B5EF4-FFF2-40B4-BE49-F238E27FC236}">
                <a16:creationId xmlns:a16="http://schemas.microsoft.com/office/drawing/2014/main" id="{EDE8F99B-74F7-423C-B875-6722178B8FC5}"/>
              </a:ext>
            </a:extLst>
          </p:cNvPr>
          <p:cNvSpPr>
            <a:spLocks noGrp="1"/>
          </p:cNvSpPr>
          <p:nvPr>
            <p:ph type="body" sz="quarter" idx="11"/>
          </p:nvPr>
        </p:nvSpPr>
        <p:spPr/>
        <p:txBody>
          <a:bodyPr/>
          <a:lstStyle/>
          <a:p>
            <a:endParaRPr lang="en-US"/>
          </a:p>
        </p:txBody>
      </p:sp>
      <p:sp>
        <p:nvSpPr>
          <p:cNvPr id="5" name="Text Placeholder 4" hidden="1">
            <a:extLst>
              <a:ext uri="{FF2B5EF4-FFF2-40B4-BE49-F238E27FC236}">
                <a16:creationId xmlns:a16="http://schemas.microsoft.com/office/drawing/2014/main" id="{29F3E30C-F644-4866-8702-595346761412}"/>
              </a:ext>
            </a:extLst>
          </p:cNvPr>
          <p:cNvSpPr>
            <a:spLocks noGrp="1"/>
          </p:cNvSpPr>
          <p:nvPr>
            <p:ph type="body" sz="quarter" idx="16"/>
          </p:nvPr>
        </p:nvSpPr>
        <p:spPr/>
        <p:txBody>
          <a:bodyPr/>
          <a:lstStyle/>
          <a:p>
            <a:endParaRPr lang="en-US"/>
          </a:p>
        </p:txBody>
      </p:sp>
      <p:sp>
        <p:nvSpPr>
          <p:cNvPr id="8" name="AutoShape 7">
            <a:extLst>
              <a:ext uri="{FF2B5EF4-FFF2-40B4-BE49-F238E27FC236}">
                <a16:creationId xmlns:a16="http://schemas.microsoft.com/office/drawing/2014/main" id="{9374DDCB-9E46-424F-87E4-CE1E07A84738}"/>
              </a:ext>
            </a:extLst>
          </p:cNvPr>
          <p:cNvSpPr>
            <a:spLocks noChangeArrowheads="1"/>
          </p:cNvSpPr>
          <p:nvPr/>
        </p:nvSpPr>
        <p:spPr bwMode="auto">
          <a:xfrm>
            <a:off x="1371601" y="304800"/>
            <a:ext cx="7467600" cy="1143000"/>
          </a:xfrm>
          <a:prstGeom prst="roundRect">
            <a:avLst>
              <a:gd name="adj" fmla="val 16667"/>
            </a:avLst>
          </a:prstGeom>
          <a:solidFill>
            <a:srgbClr val="FFF0C8">
              <a:alpha val="50195"/>
            </a:srgbClr>
          </a:solidFill>
          <a:ln w="38100">
            <a:solidFill>
              <a:srgbClr val="0070C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nchor="ct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r>
              <a:rPr lang="en-US" altLang="en-US" sz="3200" b="1" dirty="0">
                <a:solidFill>
                  <a:srgbClr val="00B0F0"/>
                </a:solidFill>
                <a:cs typeface="+mn-cs"/>
              </a:rPr>
              <a:t>VIDEO CASE </a:t>
            </a:r>
            <a:r>
              <a:rPr lang="en-US" altLang="en-US" sz="1600" b="1" dirty="0">
                <a:solidFill>
                  <a:srgbClr val="00B0F0"/>
                </a:solidFill>
                <a:cs typeface="+mn-cs"/>
              </a:rPr>
              <a:t> </a:t>
            </a:r>
          </a:p>
          <a:p>
            <a:pPr algn="ctr" eaLnBrk="1" hangingPunct="1">
              <a:defRPr/>
            </a:pPr>
            <a:r>
              <a:rPr lang="en-US" altLang="en-US" sz="2800" b="1" dirty="0">
                <a:solidFill>
                  <a:srgbClr val="00B0F0"/>
                </a:solidFill>
                <a:cs typeface="+mn-cs"/>
              </a:rPr>
              <a:t>Geek Squad at Best Buy</a:t>
            </a:r>
          </a:p>
        </p:txBody>
      </p:sp>
    </p:spTree>
    <p:extLst>
      <p:ext uri="{BB962C8B-B14F-4D97-AF65-F5344CB8AC3E}">
        <p14:creationId xmlns:p14="http://schemas.microsoft.com/office/powerpoint/2010/main" val="3257008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64" name="AutoShape 1032"/>
          <p:cNvSpPr>
            <a:spLocks noChangeArrowheads="1"/>
          </p:cNvSpPr>
          <p:nvPr/>
        </p:nvSpPr>
        <p:spPr bwMode="auto">
          <a:xfrm>
            <a:off x="1066800" y="158749"/>
            <a:ext cx="7983538" cy="1288001"/>
          </a:xfrm>
          <a:prstGeom prst="roundRect">
            <a:avLst>
              <a:gd name="adj" fmla="val 16667"/>
            </a:avLst>
          </a:prstGeom>
          <a:solidFill>
            <a:srgbClr val="FFF0C8">
              <a:alpha val="50195"/>
            </a:srgbClr>
          </a:solidFill>
          <a:ln w="38100">
            <a:solidFill>
              <a:srgbClr val="0070C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nchor="ctr" anchorCtr="1"/>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2000" b="1" dirty="0">
              <a:solidFill>
                <a:srgbClr val="A50532"/>
              </a:solidFill>
              <a:cs typeface="+mn-cs"/>
            </a:endParaRPr>
          </a:p>
        </p:txBody>
      </p:sp>
      <p:sp>
        <p:nvSpPr>
          <p:cNvPr id="10" name="Title 9"/>
          <p:cNvSpPr>
            <a:spLocks noGrp="1"/>
          </p:cNvSpPr>
          <p:nvPr>
            <p:ph type="title"/>
          </p:nvPr>
        </p:nvSpPr>
        <p:spPr>
          <a:xfrm>
            <a:off x="1219200" y="272523"/>
            <a:ext cx="8229600" cy="1060451"/>
          </a:xfrm>
        </p:spPr>
        <p:txBody>
          <a:bodyPr/>
          <a:lstStyle/>
          <a:p>
            <a:r>
              <a:rPr lang="en-US" altLang="en-US" sz="3200" b="1" dirty="0">
                <a:solidFill>
                  <a:srgbClr val="00B0F0"/>
                </a:solidFill>
              </a:rPr>
              <a:t>Key Talking Points for today….</a:t>
            </a:r>
            <a:br>
              <a:rPr lang="en-US" altLang="en-US" sz="3200" b="1" dirty="0">
                <a:solidFill>
                  <a:srgbClr val="00B0F0"/>
                </a:solidFill>
              </a:rPr>
            </a:br>
            <a:br>
              <a:rPr lang="en-US" altLang="en-US" sz="1000" b="1" dirty="0">
                <a:solidFill>
                  <a:srgbClr val="00B0F0"/>
                </a:solidFill>
              </a:rPr>
            </a:br>
            <a:r>
              <a:rPr lang="en-US" altLang="en-US" sz="1600" b="1" dirty="0">
                <a:solidFill>
                  <a:srgbClr val="00B0F0"/>
                </a:solidFill>
              </a:rPr>
              <a:t>(</a:t>
            </a:r>
            <a:r>
              <a:rPr lang="en-US" altLang="en-US" sz="1400" b="1" dirty="0">
                <a:solidFill>
                  <a:srgbClr val="00B0F0"/>
                </a:solidFill>
              </a:rPr>
              <a:t>1 of 2)</a:t>
            </a:r>
            <a:endParaRPr lang="en-US" sz="1400" dirty="0">
              <a:solidFill>
                <a:srgbClr val="00B0F0"/>
              </a:solidFill>
            </a:endParaRPr>
          </a:p>
        </p:txBody>
      </p:sp>
      <p:sp>
        <p:nvSpPr>
          <p:cNvPr id="11" name="Content Placeholder 10"/>
          <p:cNvSpPr>
            <a:spLocks noGrp="1"/>
          </p:cNvSpPr>
          <p:nvPr>
            <p:ph idx="1"/>
          </p:nvPr>
        </p:nvSpPr>
        <p:spPr>
          <a:xfrm>
            <a:off x="1219200" y="1752600"/>
            <a:ext cx="7543800" cy="4525963"/>
          </a:xfrm>
        </p:spPr>
        <p:txBody>
          <a:bodyPr/>
          <a:lstStyle/>
          <a:p>
            <a:pPr marL="514350" indent="-514350">
              <a:buFont typeface="+mj-lt"/>
              <a:buAutoNum type="arabicPeriod"/>
            </a:pPr>
            <a:r>
              <a:rPr lang="en-US" sz="2600" b="1" dirty="0"/>
              <a:t>How environmental scanning provides information about social, economic, technological, competitive, and regulatory forces.</a:t>
            </a:r>
          </a:p>
          <a:p>
            <a:pPr marL="514350" indent="-514350">
              <a:buFont typeface="+mj-lt"/>
              <a:buAutoNum type="arabicPeriod"/>
            </a:pPr>
            <a:r>
              <a:rPr lang="en-US" sz="2600" b="1" dirty="0"/>
              <a:t>Social forces such as demographics and culture can have an impact on marketing strategy.</a:t>
            </a:r>
          </a:p>
          <a:p>
            <a:pPr marL="514350" indent="-514350">
              <a:buFont typeface="+mj-lt"/>
              <a:buAutoNum type="arabicPeriod"/>
            </a:pPr>
            <a:r>
              <a:rPr lang="en-US" sz="2600" b="1" dirty="0"/>
              <a:t>Discuss how economic forces such as macroeconomic conditions and consumer income affect marketing.</a:t>
            </a:r>
          </a:p>
          <a:p>
            <a:pPr marL="1828800" indent="-1828800">
              <a:buAutoNum type="arabicPeriod"/>
            </a:pPr>
            <a:endParaRPr lang="en-US" sz="2600" dirty="0"/>
          </a:p>
        </p:txBody>
      </p:sp>
    </p:spTree>
    <p:extLst>
      <p:ext uri="{BB962C8B-B14F-4D97-AF65-F5344CB8AC3E}">
        <p14:creationId xmlns:p14="http://schemas.microsoft.com/office/powerpoint/2010/main" val="1821197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64" name="AutoShape 1032"/>
          <p:cNvSpPr>
            <a:spLocks noChangeArrowheads="1"/>
          </p:cNvSpPr>
          <p:nvPr/>
        </p:nvSpPr>
        <p:spPr bwMode="auto">
          <a:xfrm>
            <a:off x="1250879" y="312199"/>
            <a:ext cx="7893121" cy="1288001"/>
          </a:xfrm>
          <a:prstGeom prst="roundRect">
            <a:avLst>
              <a:gd name="adj" fmla="val 16667"/>
            </a:avLst>
          </a:prstGeom>
          <a:solidFill>
            <a:srgbClr val="FFF0C8">
              <a:alpha val="50195"/>
            </a:srgbClr>
          </a:solidFill>
          <a:ln w="38100">
            <a:solidFill>
              <a:srgbClr val="0070C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nchor="ctr" anchorCtr="1"/>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2000" b="1" dirty="0">
              <a:solidFill>
                <a:srgbClr val="007800"/>
              </a:solidFill>
              <a:cs typeface="+mn-cs"/>
            </a:endParaRPr>
          </a:p>
        </p:txBody>
      </p:sp>
      <p:sp>
        <p:nvSpPr>
          <p:cNvPr id="11" name="Content Placeholder 10"/>
          <p:cNvSpPr>
            <a:spLocks noGrp="1"/>
          </p:cNvSpPr>
          <p:nvPr>
            <p:ph idx="1"/>
          </p:nvPr>
        </p:nvSpPr>
        <p:spPr>
          <a:xfrm>
            <a:off x="1250879" y="1981200"/>
            <a:ext cx="7620000" cy="4525963"/>
          </a:xfrm>
        </p:spPr>
        <p:txBody>
          <a:bodyPr/>
          <a:lstStyle/>
          <a:p>
            <a:pPr marL="514350" indent="-514350">
              <a:buFont typeface="+mj-lt"/>
              <a:buAutoNum type="arabicPeriod" startAt="4"/>
            </a:pPr>
            <a:r>
              <a:rPr lang="en-US" sz="2400" b="1" dirty="0"/>
              <a:t>Describe how technological changes can affect marketing.</a:t>
            </a:r>
          </a:p>
          <a:p>
            <a:pPr marL="514350" indent="-514350">
              <a:buFont typeface="+mj-lt"/>
              <a:buAutoNum type="arabicPeriod" startAt="4"/>
            </a:pPr>
            <a:r>
              <a:rPr lang="en-US" sz="2400" b="1" dirty="0"/>
              <a:t>Discuss the forms of competition</a:t>
            </a:r>
            <a:br>
              <a:rPr lang="en-US" sz="2400" b="1" dirty="0"/>
            </a:br>
            <a:r>
              <a:rPr lang="en-US" sz="2400" b="1" dirty="0"/>
              <a:t>that exist in a market and the key components of competition.</a:t>
            </a:r>
          </a:p>
          <a:p>
            <a:pPr marL="514350" indent="-514350">
              <a:buFont typeface="+mj-lt"/>
              <a:buAutoNum type="arabicPeriod" startAt="4"/>
            </a:pPr>
            <a:r>
              <a:rPr lang="en-US" sz="2400" b="1" dirty="0"/>
              <a:t>Explain the major legislation that ensures competition and regulates the elements of the marketing mix.</a:t>
            </a:r>
          </a:p>
        </p:txBody>
      </p:sp>
      <p:sp>
        <p:nvSpPr>
          <p:cNvPr id="7" name="Title 9">
            <a:extLst>
              <a:ext uri="{FF2B5EF4-FFF2-40B4-BE49-F238E27FC236}">
                <a16:creationId xmlns:a16="http://schemas.microsoft.com/office/drawing/2014/main" id="{FBD00E63-D387-D74F-92D8-43A317D83758}"/>
              </a:ext>
            </a:extLst>
          </p:cNvPr>
          <p:cNvSpPr txBox="1">
            <a:spLocks/>
          </p:cNvSpPr>
          <p:nvPr/>
        </p:nvSpPr>
        <p:spPr bwMode="auto">
          <a:xfrm>
            <a:off x="1371600" y="346996"/>
            <a:ext cx="7774112" cy="106045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284794"/>
                </a:solidFill>
                <a:latin typeface="Calibri"/>
                <a:ea typeface="ＭＳ Ｐゴシック" charset="-128"/>
                <a:cs typeface="Calibri"/>
              </a:defRPr>
            </a:lvl1pPr>
            <a:lvl2pPr algn="l" rtl="0" eaLnBrk="0" fontAlgn="base" hangingPunct="0">
              <a:spcBef>
                <a:spcPct val="0"/>
              </a:spcBef>
              <a:spcAft>
                <a:spcPct val="0"/>
              </a:spcAft>
              <a:defRPr sz="2400" b="1">
                <a:solidFill>
                  <a:srgbClr val="284794"/>
                </a:solidFill>
                <a:latin typeface="Calibri" charset="0"/>
                <a:ea typeface="ＭＳ Ｐゴシック" charset="-128"/>
                <a:cs typeface="Calibri" charset="0"/>
              </a:defRPr>
            </a:lvl2pPr>
            <a:lvl3pPr algn="l" rtl="0" eaLnBrk="0" fontAlgn="base" hangingPunct="0">
              <a:spcBef>
                <a:spcPct val="0"/>
              </a:spcBef>
              <a:spcAft>
                <a:spcPct val="0"/>
              </a:spcAft>
              <a:defRPr sz="2400" b="1">
                <a:solidFill>
                  <a:srgbClr val="284794"/>
                </a:solidFill>
                <a:latin typeface="Calibri" charset="0"/>
                <a:ea typeface="ＭＳ Ｐゴシック" charset="-128"/>
                <a:cs typeface="Calibri" charset="0"/>
              </a:defRPr>
            </a:lvl3pPr>
            <a:lvl4pPr algn="l" rtl="0" eaLnBrk="0" fontAlgn="base" hangingPunct="0">
              <a:spcBef>
                <a:spcPct val="0"/>
              </a:spcBef>
              <a:spcAft>
                <a:spcPct val="0"/>
              </a:spcAft>
              <a:defRPr sz="2400" b="1">
                <a:solidFill>
                  <a:srgbClr val="284794"/>
                </a:solidFill>
                <a:latin typeface="Calibri" charset="0"/>
                <a:ea typeface="ＭＳ Ｐゴシック" charset="-128"/>
                <a:cs typeface="Calibri" charset="0"/>
              </a:defRPr>
            </a:lvl4pPr>
            <a:lvl5pPr algn="l" rtl="0" eaLnBrk="0" fontAlgn="base" hangingPunct="0">
              <a:spcBef>
                <a:spcPct val="0"/>
              </a:spcBef>
              <a:spcAft>
                <a:spcPct val="0"/>
              </a:spcAft>
              <a:defRPr sz="2400" b="1">
                <a:solidFill>
                  <a:srgbClr val="284794"/>
                </a:solidFill>
                <a:latin typeface="Calibri" charset="0"/>
                <a:ea typeface="ＭＳ Ｐゴシック" charset="-128"/>
                <a:cs typeface="Calibri" charset="0"/>
              </a:defRPr>
            </a:lvl5pPr>
            <a:lvl6pPr marL="457200" algn="l" rtl="0" eaLnBrk="1" fontAlgn="base" hangingPunct="1">
              <a:spcBef>
                <a:spcPct val="0"/>
              </a:spcBef>
              <a:spcAft>
                <a:spcPct val="0"/>
              </a:spcAft>
              <a:defRPr sz="2400" b="1">
                <a:solidFill>
                  <a:schemeClr val="bg2"/>
                </a:solidFill>
                <a:latin typeface="Arial" charset="0"/>
              </a:defRPr>
            </a:lvl6pPr>
            <a:lvl7pPr marL="914400" algn="l" rtl="0" eaLnBrk="1" fontAlgn="base" hangingPunct="1">
              <a:spcBef>
                <a:spcPct val="0"/>
              </a:spcBef>
              <a:spcAft>
                <a:spcPct val="0"/>
              </a:spcAft>
              <a:defRPr sz="2400" b="1">
                <a:solidFill>
                  <a:schemeClr val="bg2"/>
                </a:solidFill>
                <a:latin typeface="Arial" charset="0"/>
              </a:defRPr>
            </a:lvl7pPr>
            <a:lvl8pPr marL="1371600" algn="l" rtl="0" eaLnBrk="1" fontAlgn="base" hangingPunct="1">
              <a:spcBef>
                <a:spcPct val="0"/>
              </a:spcBef>
              <a:spcAft>
                <a:spcPct val="0"/>
              </a:spcAft>
              <a:defRPr sz="2400" b="1">
                <a:solidFill>
                  <a:schemeClr val="bg2"/>
                </a:solidFill>
                <a:latin typeface="Arial" charset="0"/>
              </a:defRPr>
            </a:lvl8pPr>
            <a:lvl9pPr marL="1828800" algn="l" rtl="0" eaLnBrk="1" fontAlgn="base" hangingPunct="1">
              <a:spcBef>
                <a:spcPct val="0"/>
              </a:spcBef>
              <a:spcAft>
                <a:spcPct val="0"/>
              </a:spcAft>
              <a:defRPr sz="2400" b="1">
                <a:solidFill>
                  <a:schemeClr val="bg2"/>
                </a:solidFill>
                <a:latin typeface="Arial" charset="0"/>
              </a:defRPr>
            </a:lvl9pPr>
          </a:lstStyle>
          <a:p>
            <a:r>
              <a:rPr lang="en-US" altLang="en-US" sz="3200" kern="0" dirty="0">
                <a:solidFill>
                  <a:srgbClr val="00B0F0"/>
                </a:solidFill>
              </a:rPr>
              <a:t>Key Talking Points for today….</a:t>
            </a:r>
            <a:br>
              <a:rPr lang="en-US" altLang="en-US" sz="3200" kern="0" dirty="0">
                <a:solidFill>
                  <a:srgbClr val="00B0F0"/>
                </a:solidFill>
              </a:rPr>
            </a:br>
            <a:br>
              <a:rPr lang="en-US" altLang="en-US" sz="1000" kern="0" dirty="0">
                <a:solidFill>
                  <a:srgbClr val="00B0F0"/>
                </a:solidFill>
              </a:rPr>
            </a:br>
            <a:r>
              <a:rPr lang="en-US" altLang="en-US" sz="1600" kern="0" dirty="0">
                <a:solidFill>
                  <a:srgbClr val="00B0F0"/>
                </a:solidFill>
              </a:rPr>
              <a:t>(</a:t>
            </a:r>
            <a:r>
              <a:rPr lang="en-US" altLang="en-US" sz="1400" kern="0" dirty="0">
                <a:solidFill>
                  <a:srgbClr val="00B0F0"/>
                </a:solidFill>
              </a:rPr>
              <a:t>2 of 2)</a:t>
            </a:r>
            <a:endParaRPr lang="en-US" sz="1400" kern="0" dirty="0">
              <a:solidFill>
                <a:srgbClr val="00B0F0"/>
              </a:solidFill>
            </a:endParaRPr>
          </a:p>
        </p:txBody>
      </p:sp>
    </p:spTree>
    <p:extLst>
      <p:ext uri="{BB962C8B-B14F-4D97-AF65-F5344CB8AC3E}">
        <p14:creationId xmlns:p14="http://schemas.microsoft.com/office/powerpoint/2010/main" val="1376524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7" name="AutoShape 27"/>
          <p:cNvSpPr>
            <a:spLocks noChangeArrowheads="1"/>
          </p:cNvSpPr>
          <p:nvPr/>
        </p:nvSpPr>
        <p:spPr bwMode="auto">
          <a:xfrm>
            <a:off x="990600" y="153988"/>
            <a:ext cx="8056563" cy="1143000"/>
          </a:xfrm>
          <a:prstGeom prst="roundRect">
            <a:avLst>
              <a:gd name="adj" fmla="val 16667"/>
            </a:avLst>
          </a:prstGeom>
          <a:solidFill>
            <a:srgbClr val="FFF0C8">
              <a:alpha val="50195"/>
            </a:srgbClr>
          </a:solidFill>
          <a:ln w="38100">
            <a:solidFill>
              <a:srgbClr val="00206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nchor="ctr" anchorCtr="1"/>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a:defRPr/>
            </a:pPr>
            <a:endParaRPr lang="en-US" altLang="en-US" sz="2800" b="1" dirty="0">
              <a:solidFill>
                <a:srgbClr val="A50532"/>
              </a:solidFill>
              <a:cs typeface="+mn-cs"/>
            </a:endParaRPr>
          </a:p>
        </p:txBody>
      </p:sp>
      <p:sp>
        <p:nvSpPr>
          <p:cNvPr id="10" name="Title 9"/>
          <p:cNvSpPr>
            <a:spLocks noGrp="1"/>
          </p:cNvSpPr>
          <p:nvPr>
            <p:ph type="title"/>
          </p:nvPr>
        </p:nvSpPr>
        <p:spPr>
          <a:xfrm>
            <a:off x="1398068" y="217870"/>
            <a:ext cx="7620000" cy="1143000"/>
          </a:xfrm>
        </p:spPr>
        <p:txBody>
          <a:bodyPr/>
          <a:lstStyle/>
          <a:p>
            <a:r>
              <a:rPr lang="en-US" altLang="en-US" sz="2400" b="1" i="1" dirty="0">
                <a:solidFill>
                  <a:srgbClr val="00B0F0"/>
                </a:solidFill>
              </a:rPr>
              <a:t>FORTUNE’S</a:t>
            </a:r>
            <a:r>
              <a:rPr lang="en-US" altLang="en-US" sz="2400" b="1" dirty="0">
                <a:solidFill>
                  <a:srgbClr val="00B0F0"/>
                </a:solidFill>
              </a:rPr>
              <a:t> BUSINESSPERSON OF THE YEAR: </a:t>
            </a:r>
            <a:br>
              <a:rPr lang="en-US" altLang="en-US" sz="2400" b="1" dirty="0">
                <a:solidFill>
                  <a:srgbClr val="00B0F0"/>
                </a:solidFill>
              </a:rPr>
            </a:br>
            <a:r>
              <a:rPr lang="en-US" altLang="en-US" sz="2400" b="1" dirty="0">
                <a:solidFill>
                  <a:srgbClr val="00B0F0"/>
                </a:solidFill>
              </a:rPr>
              <a:t>“I’M IN THIS TO BUILD SOMETHING COOL!”</a:t>
            </a:r>
            <a:endParaRPr lang="en-US" sz="2400" dirty="0">
              <a:solidFill>
                <a:srgbClr val="00B0F0"/>
              </a:solidFill>
            </a:endParaRPr>
          </a:p>
        </p:txBody>
      </p:sp>
      <p:sp>
        <p:nvSpPr>
          <p:cNvPr id="11" name="Content Placeholder 10"/>
          <p:cNvSpPr>
            <a:spLocks noGrp="1"/>
          </p:cNvSpPr>
          <p:nvPr>
            <p:ph idx="1"/>
          </p:nvPr>
        </p:nvSpPr>
        <p:spPr>
          <a:xfrm>
            <a:off x="1219200" y="1600200"/>
            <a:ext cx="7467600" cy="4525963"/>
          </a:xfrm>
        </p:spPr>
        <p:txBody>
          <a:bodyPr/>
          <a:lstStyle/>
          <a:p>
            <a:pPr marL="0" indent="0">
              <a:buNone/>
            </a:pPr>
            <a:r>
              <a:rPr lang="en-US" b="1" dirty="0"/>
              <a:t>Facebook: </a:t>
            </a:r>
          </a:p>
          <a:p>
            <a:pPr>
              <a:buFont typeface="Arial"/>
              <a:buChar char="•"/>
            </a:pPr>
            <a:r>
              <a:rPr lang="en-US" b="1" dirty="0"/>
              <a:t>CEO Mark </a:t>
            </a:r>
            <a:r>
              <a:rPr lang="en-US" b="1" dirty="0" err="1"/>
              <a:t>Zuckerberg</a:t>
            </a:r>
            <a:endParaRPr lang="en-US" b="1" dirty="0"/>
          </a:p>
          <a:p>
            <a:pPr>
              <a:buFont typeface="Arial"/>
              <a:buChar char="•"/>
            </a:pPr>
            <a:r>
              <a:rPr lang="en-US" b="1" dirty="0"/>
              <a:t>1.8 Billion Active Users ~ 25% of World Population</a:t>
            </a:r>
            <a:br>
              <a:rPr lang="en-US" b="1" dirty="0"/>
            </a:br>
            <a:r>
              <a:rPr lang="en-US" b="1" dirty="0"/>
              <a:t>Environmental Forces </a:t>
            </a:r>
            <a:br>
              <a:rPr lang="en-US" b="1" dirty="0"/>
            </a:br>
            <a:r>
              <a:rPr lang="en-US" b="1" dirty="0"/>
              <a:t>Influence Facebook</a:t>
            </a:r>
          </a:p>
          <a:p>
            <a:pPr>
              <a:buFont typeface="Arial"/>
              <a:buChar char="•"/>
            </a:pPr>
            <a:r>
              <a:rPr lang="en-US" b="1" dirty="0"/>
              <a:t>Facebook in the Future?</a:t>
            </a:r>
            <a:endParaRPr lang="en-US" dirty="0"/>
          </a:p>
        </p:txBody>
      </p:sp>
      <p:sp>
        <p:nvSpPr>
          <p:cNvPr id="5" name="Text Placeholder 4">
            <a:extLst>
              <a:ext uri="{FF2B5EF4-FFF2-40B4-BE49-F238E27FC236}">
                <a16:creationId xmlns:a16="http://schemas.microsoft.com/office/drawing/2014/main" id="{DAAD7C37-2128-4198-A109-A6236845B7FC}"/>
              </a:ext>
            </a:extLst>
          </p:cNvPr>
          <p:cNvSpPr>
            <a:spLocks noGrp="1"/>
          </p:cNvSpPr>
          <p:nvPr>
            <p:ph type="body" sz="quarter" idx="16"/>
          </p:nvPr>
        </p:nvSpPr>
        <p:spPr>
          <a:xfrm>
            <a:off x="5500255" y="5612050"/>
            <a:ext cx="1371600" cy="99950"/>
          </a:xfrm>
        </p:spPr>
        <p:txBody>
          <a:bodyPr/>
          <a:lstStyle/>
          <a:p>
            <a:r>
              <a:rPr lang="en-US" sz="1800" b="1" dirty="0"/>
              <a:t>Facebook Video</a:t>
            </a:r>
          </a:p>
          <a:p>
            <a:endParaRPr lang="en-US" dirty="0"/>
          </a:p>
        </p:txBody>
      </p:sp>
      <p:pic>
        <p:nvPicPr>
          <p:cNvPr id="5126" name="Picture 25" descr="Click for Facebook video.">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5471869"/>
            <a:ext cx="798512"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 Placeholder 3">
            <a:extLst>
              <a:ext uri="{FF2B5EF4-FFF2-40B4-BE49-F238E27FC236}">
                <a16:creationId xmlns:a16="http://schemas.microsoft.com/office/drawing/2014/main" id="{3B9DC9B4-35A7-4772-A026-23C3DB6B0162}"/>
              </a:ext>
            </a:extLst>
          </p:cNvPr>
          <p:cNvSpPr>
            <a:spLocks noGrp="1"/>
          </p:cNvSpPr>
          <p:nvPr>
            <p:ph type="body" sz="quarter" idx="11"/>
          </p:nvPr>
        </p:nvSpPr>
        <p:spPr/>
        <p:txBody>
          <a:bodyPr/>
          <a:lstStyle/>
          <a:p>
            <a:r>
              <a:rPr lang="en-US" dirty="0"/>
              <a:t>©David Paul Morris/Bloomberg via Getty Images</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2600" y="3253036"/>
            <a:ext cx="2926705" cy="1987233"/>
          </a:xfrm>
          <a:prstGeom prst="rect">
            <a:avLst/>
          </a:prstGeom>
        </p:spPr>
      </p:pic>
    </p:spTree>
    <p:extLst>
      <p:ext uri="{BB962C8B-B14F-4D97-AF65-F5344CB8AC3E}">
        <p14:creationId xmlns:p14="http://schemas.microsoft.com/office/powerpoint/2010/main" val="803626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55" name="AutoShape 1035"/>
          <p:cNvSpPr>
            <a:spLocks noChangeArrowheads="1"/>
          </p:cNvSpPr>
          <p:nvPr/>
        </p:nvSpPr>
        <p:spPr bwMode="auto">
          <a:xfrm>
            <a:off x="1143000" y="152400"/>
            <a:ext cx="7891463" cy="1143000"/>
          </a:xfrm>
          <a:prstGeom prst="roundRect">
            <a:avLst>
              <a:gd name="adj" fmla="val 16667"/>
            </a:avLst>
          </a:prstGeom>
          <a:solidFill>
            <a:srgbClr val="FFF0C8">
              <a:alpha val="50195"/>
            </a:srgbClr>
          </a:solidFill>
          <a:ln w="38100">
            <a:solidFill>
              <a:srgbClr val="0070C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nchor="ctr" anchorCtr="1"/>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b="1" dirty="0">
              <a:solidFill>
                <a:srgbClr val="A50532"/>
              </a:solidFill>
              <a:cs typeface="+mn-cs"/>
            </a:endParaRPr>
          </a:p>
        </p:txBody>
      </p:sp>
      <p:sp>
        <p:nvSpPr>
          <p:cNvPr id="10" name="Title 9"/>
          <p:cNvSpPr>
            <a:spLocks noGrp="1"/>
          </p:cNvSpPr>
          <p:nvPr>
            <p:ph type="title"/>
          </p:nvPr>
        </p:nvSpPr>
        <p:spPr>
          <a:xfrm>
            <a:off x="1447800" y="228600"/>
            <a:ext cx="8153400" cy="1066800"/>
          </a:xfrm>
        </p:spPr>
        <p:txBody>
          <a:bodyPr/>
          <a:lstStyle/>
          <a:p>
            <a:pPr eaLnBrk="1" hangingPunct="1">
              <a:defRPr/>
            </a:pPr>
            <a:r>
              <a:rPr lang="en-US" altLang="en-US" sz="3600" b="1" dirty="0">
                <a:solidFill>
                  <a:srgbClr val="00B0F0"/>
                </a:solidFill>
              </a:rPr>
              <a:t>ENVIRONMENTAL SCANNING </a:t>
            </a:r>
            <a:r>
              <a:rPr lang="en-US" altLang="en-US" sz="1600" b="1" dirty="0">
                <a:solidFill>
                  <a:srgbClr val="00B0F0"/>
                </a:solidFill>
              </a:rPr>
              <a:t>(1 of 2)</a:t>
            </a:r>
            <a:endParaRPr lang="en-US" sz="1600" dirty="0">
              <a:solidFill>
                <a:srgbClr val="00B0F0"/>
              </a:solidFill>
            </a:endParaRPr>
          </a:p>
        </p:txBody>
      </p:sp>
      <p:sp>
        <p:nvSpPr>
          <p:cNvPr id="11" name="Content Placeholder 10"/>
          <p:cNvSpPr>
            <a:spLocks noGrp="1"/>
          </p:cNvSpPr>
          <p:nvPr>
            <p:ph idx="1"/>
          </p:nvPr>
        </p:nvSpPr>
        <p:spPr>
          <a:xfrm>
            <a:off x="1447800" y="1600201"/>
            <a:ext cx="7239000" cy="1460500"/>
          </a:xfrm>
        </p:spPr>
        <p:txBody>
          <a:bodyPr/>
          <a:lstStyle/>
          <a:p>
            <a:pPr marL="0" indent="0">
              <a:buNone/>
            </a:pPr>
            <a:r>
              <a:rPr lang="en-US" b="1" dirty="0">
                <a:solidFill>
                  <a:srgbClr val="0064FF"/>
                </a:solidFill>
                <a:hlinkClick r:id="" action="ppaction://noaction"/>
              </a:rPr>
              <a:t>Environmental Scanning</a:t>
            </a:r>
            <a:endParaRPr lang="en-US" b="1" dirty="0">
              <a:solidFill>
                <a:srgbClr val="2C455E"/>
              </a:solidFill>
            </a:endParaRPr>
          </a:p>
          <a:p>
            <a:pPr marL="0" indent="0">
              <a:buNone/>
            </a:pPr>
            <a:r>
              <a:rPr lang="en-US" b="1" dirty="0"/>
              <a:t>What Trends Might Affect Marketing in the Future?</a:t>
            </a:r>
          </a:p>
          <a:p>
            <a:pPr lvl="1">
              <a:buFont typeface="Arial"/>
              <a:buChar char="•"/>
            </a:pPr>
            <a:r>
              <a:rPr lang="en-US" b="1" dirty="0"/>
              <a:t>Examples: </a:t>
            </a:r>
          </a:p>
          <a:p>
            <a:pPr lvl="2">
              <a:buFont typeface="Arial"/>
              <a:buChar char="•"/>
            </a:pPr>
            <a:r>
              <a:rPr lang="en-US" sz="2800" b="1" dirty="0"/>
              <a:t>Brand Advocates</a:t>
            </a:r>
          </a:p>
          <a:p>
            <a:pPr lvl="2">
              <a:buFont typeface="Arial"/>
              <a:buChar char="•"/>
            </a:pPr>
            <a:r>
              <a:rPr lang="en-US" sz="2800" b="1" dirty="0"/>
              <a:t>Virtual Reality</a:t>
            </a:r>
          </a:p>
          <a:p>
            <a:pPr lvl="2">
              <a:buFont typeface="Arial"/>
              <a:buChar char="•"/>
            </a:pPr>
            <a:r>
              <a:rPr lang="en-US" sz="2800" b="1" dirty="0"/>
              <a:t>Augmented Reality</a:t>
            </a:r>
          </a:p>
          <a:p>
            <a:pPr lvl="2">
              <a:buFont typeface="Arial"/>
              <a:buChar char="•"/>
            </a:pPr>
            <a:r>
              <a:rPr lang="en-US" sz="2800" b="1" dirty="0"/>
              <a:t>“Gig” Economy</a:t>
            </a:r>
          </a:p>
          <a:p>
            <a:pPr lvl="1"/>
            <a:endParaRPr lang="en-US" b="1" dirty="0"/>
          </a:p>
        </p:txBody>
      </p:sp>
    </p:spTree>
    <p:extLst>
      <p:ext uri="{BB962C8B-B14F-4D97-AF65-F5344CB8AC3E}">
        <p14:creationId xmlns:p14="http://schemas.microsoft.com/office/powerpoint/2010/main" val="3507918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55" name="AutoShape 1035"/>
          <p:cNvSpPr>
            <a:spLocks noChangeArrowheads="1"/>
          </p:cNvSpPr>
          <p:nvPr/>
        </p:nvSpPr>
        <p:spPr bwMode="auto">
          <a:xfrm>
            <a:off x="1066798" y="106573"/>
            <a:ext cx="7984331" cy="1143000"/>
          </a:xfrm>
          <a:prstGeom prst="roundRect">
            <a:avLst>
              <a:gd name="adj" fmla="val 16667"/>
            </a:avLst>
          </a:prstGeom>
          <a:solidFill>
            <a:srgbClr val="FFF0C8">
              <a:alpha val="50195"/>
            </a:srgbClr>
          </a:solidFill>
          <a:ln w="38100">
            <a:solidFill>
              <a:srgbClr val="0070C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txBody>
          <a:bodyPr anchor="ctr" anchorCtr="1"/>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b="1" dirty="0">
              <a:solidFill>
                <a:srgbClr val="A50532"/>
              </a:solidFill>
              <a:cs typeface="+mn-cs"/>
            </a:endParaRPr>
          </a:p>
        </p:txBody>
      </p:sp>
      <p:sp>
        <p:nvSpPr>
          <p:cNvPr id="10" name="Title 9"/>
          <p:cNvSpPr>
            <a:spLocks noGrp="1"/>
          </p:cNvSpPr>
          <p:nvPr>
            <p:ph type="title"/>
          </p:nvPr>
        </p:nvSpPr>
        <p:spPr>
          <a:xfrm>
            <a:off x="1507626" y="208182"/>
            <a:ext cx="7102677" cy="1143000"/>
          </a:xfrm>
        </p:spPr>
        <p:txBody>
          <a:bodyPr/>
          <a:lstStyle/>
          <a:p>
            <a:pPr eaLnBrk="1" hangingPunct="1">
              <a:defRPr/>
            </a:pPr>
            <a:r>
              <a:rPr lang="en-US" altLang="en-US" sz="3600" b="1" dirty="0">
                <a:solidFill>
                  <a:srgbClr val="00B0F0"/>
                </a:solidFill>
              </a:rPr>
              <a:t>ENVIRONMENTAL SCANNING </a:t>
            </a:r>
            <a:r>
              <a:rPr lang="en-US" altLang="en-US" sz="1600" b="1" dirty="0">
                <a:solidFill>
                  <a:srgbClr val="00B0F0"/>
                </a:solidFill>
              </a:rPr>
              <a:t>(2 of 2)</a:t>
            </a:r>
            <a:endParaRPr lang="en-US" sz="1600" dirty="0">
              <a:solidFill>
                <a:srgbClr val="00B0F0"/>
              </a:solidFill>
            </a:endParaRPr>
          </a:p>
        </p:txBody>
      </p:sp>
      <p:sp>
        <p:nvSpPr>
          <p:cNvPr id="11" name="Content Placeholder 10"/>
          <p:cNvSpPr>
            <a:spLocks noGrp="1"/>
          </p:cNvSpPr>
          <p:nvPr>
            <p:ph idx="1"/>
          </p:nvPr>
        </p:nvSpPr>
        <p:spPr>
          <a:xfrm>
            <a:off x="1371600" y="2031431"/>
            <a:ext cx="4882040" cy="1460500"/>
          </a:xfrm>
        </p:spPr>
        <p:txBody>
          <a:bodyPr/>
          <a:lstStyle/>
          <a:p>
            <a:pPr marL="0" indent="0">
              <a:buNone/>
            </a:pPr>
            <a:r>
              <a:rPr lang="en-US" b="1" dirty="0"/>
              <a:t>Ex: Coffee Industry</a:t>
            </a:r>
          </a:p>
          <a:p>
            <a:pPr lvl="1">
              <a:buFont typeface="Arial"/>
              <a:buChar char="•"/>
            </a:pPr>
            <a:r>
              <a:rPr lang="en-US" b="1" dirty="0"/>
              <a:t>Regular Drinkers Declining</a:t>
            </a:r>
          </a:p>
          <a:p>
            <a:pPr lvl="1">
              <a:buFont typeface="Arial"/>
              <a:buChar char="•"/>
            </a:pPr>
            <a:r>
              <a:rPr lang="en-US" b="1" dirty="0"/>
              <a:t>“Gourmet” Drinkers Increasing</a:t>
            </a:r>
          </a:p>
          <a:p>
            <a:pPr lvl="1">
              <a:buFont typeface="Arial"/>
              <a:buChar char="•"/>
            </a:pPr>
            <a:r>
              <a:rPr lang="en-US" b="1" dirty="0"/>
              <a:t>Online Ordering</a:t>
            </a:r>
          </a:p>
          <a:p>
            <a:pPr lvl="1">
              <a:buFont typeface="Arial"/>
              <a:buChar char="•"/>
            </a:pPr>
            <a:r>
              <a:rPr lang="en-US" b="1" dirty="0"/>
              <a:t>Cold Brew Coffee</a:t>
            </a:r>
          </a:p>
          <a:p>
            <a:pPr lvl="1">
              <a:buFont typeface="Arial"/>
              <a:buChar char="•"/>
            </a:pPr>
            <a:r>
              <a:rPr lang="en-US" b="1" dirty="0" err="1"/>
              <a:t>Roastery</a:t>
            </a:r>
            <a:r>
              <a:rPr lang="en-US" b="1" dirty="0"/>
              <a:t> Tasting Rooms</a:t>
            </a:r>
          </a:p>
          <a:p>
            <a:pPr lvl="1">
              <a:buFont typeface="Arial"/>
              <a:buChar char="•"/>
            </a:pPr>
            <a:r>
              <a:rPr lang="en-US" b="1" dirty="0"/>
              <a:t>Coffee Bars</a:t>
            </a:r>
          </a:p>
          <a:p>
            <a:pPr lvl="1"/>
            <a:endParaRPr lang="en-US" b="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6475" y="2452148"/>
            <a:ext cx="2478687" cy="1749953"/>
          </a:xfrm>
          <a:prstGeom prst="rect">
            <a:avLst/>
          </a:prstGeom>
        </p:spPr>
      </p:pic>
      <p:sp>
        <p:nvSpPr>
          <p:cNvPr id="9" name="Text Placeholder 3">
            <a:extLst>
              <a:ext uri="{FF2B5EF4-FFF2-40B4-BE49-F238E27FC236}">
                <a16:creationId xmlns:a16="http://schemas.microsoft.com/office/drawing/2014/main" id="{E37BF09A-DE46-48BA-A737-AF29C4A42114}"/>
              </a:ext>
            </a:extLst>
          </p:cNvPr>
          <p:cNvSpPr txBox="1">
            <a:spLocks/>
          </p:cNvSpPr>
          <p:nvPr/>
        </p:nvSpPr>
        <p:spPr>
          <a:xfrm>
            <a:off x="5486400" y="6705600"/>
            <a:ext cx="3657600" cy="152400"/>
          </a:xfrm>
          <a:prstGeom prst="rect">
            <a:avLst/>
          </a:prstGeom>
        </p:spPr>
        <p:txBody>
          <a:bodyPr wrap="none" lIns="0" tIns="0" rIns="45720" bIns="0"/>
          <a:lstStyle>
            <a:lvl1pPr marL="0" indent="0" algn="r" rtl="0" eaLnBrk="0" fontAlgn="base" hangingPunct="0">
              <a:spcBef>
                <a:spcPct val="20000"/>
              </a:spcBef>
              <a:spcAft>
                <a:spcPct val="0"/>
              </a:spcAft>
              <a:buNone/>
              <a:defRPr sz="800" baseline="0">
                <a:solidFill>
                  <a:srgbClr val="6A6A6A"/>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en-US" dirty="0"/>
              <a:t>©Starbucks/Cover Images/Newscom</a:t>
            </a:r>
            <a:endParaRPr lang="en-US" kern="0" dirty="0"/>
          </a:p>
        </p:txBody>
      </p:sp>
      <p:sp>
        <p:nvSpPr>
          <p:cNvPr id="4" name="Text Placeholder 3">
            <a:extLst>
              <a:ext uri="{FF2B5EF4-FFF2-40B4-BE49-F238E27FC236}">
                <a16:creationId xmlns:a16="http://schemas.microsoft.com/office/drawing/2014/main" id="{52EE90D2-23D8-44F6-9354-49E57F8B87C0}"/>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307450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762000"/>
            <a:ext cx="8229600" cy="1143000"/>
          </a:xfrm>
        </p:spPr>
        <p:txBody>
          <a:bodyPr/>
          <a:lstStyle/>
          <a:p>
            <a:pPr algn="l"/>
            <a:r>
              <a:rPr lang="en-US" sz="2800" dirty="0">
                <a:solidFill>
                  <a:srgbClr val="7493E2"/>
                </a:solidFill>
                <a:effectLst>
                  <a:outerShdw blurRad="38100" dist="38100" dir="2700000" algn="tl">
                    <a:srgbClr val="DDDDDD"/>
                  </a:outerShdw>
                </a:effectLst>
              </a:rPr>
              <a:t>FIGURE 3-1</a:t>
            </a:r>
            <a:r>
              <a:rPr lang="en-US" sz="2800" b="1" dirty="0"/>
              <a:t>  Environmental forces affect the organization, its suppliers, and its customers.</a:t>
            </a:r>
            <a:endParaRPr lang="en-US" sz="2800" dirty="0"/>
          </a:p>
        </p:txBody>
      </p:sp>
      <p:pic>
        <p:nvPicPr>
          <p:cNvPr id="6" name="Content Placeholder 5" descr="A graphic shows how forces affect suppliers, the organization and customer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36546" y="2362199"/>
            <a:ext cx="7250254" cy="3470787"/>
          </a:xfrm>
          <a:prstGeom prst="rect">
            <a:avLst/>
          </a:prstGeom>
        </p:spPr>
      </p:pic>
      <p:sp>
        <p:nvSpPr>
          <p:cNvPr id="3" name="Text Placeholder 2"/>
          <p:cNvSpPr>
            <a:spLocks noGrp="1"/>
          </p:cNvSpPr>
          <p:nvPr>
            <p:ph type="body" sz="quarter" idx="16"/>
          </p:nvPr>
        </p:nvSpPr>
        <p:spPr/>
        <p:txBody>
          <a:bodyPr/>
          <a:lstStyle/>
          <a:p>
            <a:r>
              <a:rPr lang="en-US" dirty="0">
                <a:hlinkClick r:id="" action="ppaction://noaction"/>
              </a:rPr>
              <a:t>Jump to Appendix 1 long image description</a:t>
            </a:r>
          </a:p>
        </p:txBody>
      </p:sp>
      <p:sp>
        <p:nvSpPr>
          <p:cNvPr id="2" name="Text Placeholder 1" hidden="1"/>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5175786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General Presentation-building-side">
  <a:themeElements>
    <a:clrScheme name="Otterson_powerpoi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tterson_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Otterson_powerpoi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tterson_powerpoin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tterson_powerpoin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tterson_powerpoin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tterson_powerpoin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tterson_powerpoin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tterson_powerpoin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tterson_powerpoin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tterson_powerpoin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tterson_powerpoin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tterson_powerpoin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tterson_powerpoin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Kind xmlns="8dfc9360-30d7-44fa-9454-8814658167eb">Course Materials</Kind>
    <Document_x0020_Audience xmlns="8dfc9360-30d7-44fa-9454-8814658167eb"/>
    <PublishingExpirationDate xmlns="http://schemas.microsoft.com/sharepoint/v3" xsi:nil="true"/>
    <PublishingStartDate xmlns="http://schemas.microsoft.com/sharepoint/v3" xsi:nil="tru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6B3D0D3045D2FF4FB51A5B63DF3AAA65" ma:contentTypeVersion="3" ma:contentTypeDescription="Create a new document." ma:contentTypeScope="" ma:versionID="6841a04a395bc456f6e306e967f3d95c">
  <xsd:schema xmlns:xsd="http://www.w3.org/2001/XMLSchema" xmlns:p="http://schemas.microsoft.com/office/2006/metadata/properties" xmlns:ns1="http://schemas.microsoft.com/sharepoint/v3" xmlns:ns2="8dfc9360-30d7-44fa-9454-8814658167eb" targetNamespace="http://schemas.microsoft.com/office/2006/metadata/properties" ma:root="true" ma:fieldsID="9af39eaed083fb799ebbfefa202d23f3" ns1:_="" ns2:_="">
    <xsd:import namespace="http://schemas.microsoft.com/sharepoint/v3"/>
    <xsd:import namespace="8dfc9360-30d7-44fa-9454-8814658167eb"/>
    <xsd:element name="properties">
      <xsd:complexType>
        <xsd:sequence>
          <xsd:element name="documentManagement">
            <xsd:complexType>
              <xsd:all>
                <xsd:element ref="ns2:Document_x0020_Audience" minOccurs="0"/>
                <xsd:element ref="ns2:Kind" minOccurs="0"/>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6" nillable="true" ma:displayName="Scheduling Start Date" ma:description="" ma:hidden="true" ma:internalName="PublishingStartDate">
      <xsd:simpleType>
        <xsd:restriction base="dms:Unknown"/>
      </xsd:simpleType>
    </xsd:element>
    <xsd:element name="PublishingExpirationDate" ma:index="7" nillable="true" ma:displayName="Scheduling End Date" ma:description="" ma:hidden="true" ma:internalName="PublishingExpirationDate">
      <xsd:simpleType>
        <xsd:restriction base="dms:Unknown"/>
      </xsd:simpleType>
    </xsd:element>
  </xsd:schema>
  <xsd:schema xmlns:xsd="http://www.w3.org/2001/XMLSchema" xmlns:dms="http://schemas.microsoft.com/office/2006/documentManagement/types" targetNamespace="8dfc9360-30d7-44fa-9454-8814658167eb" elementFormDefault="qualified">
    <xsd:import namespace="http://schemas.microsoft.com/office/2006/documentManagement/types"/>
    <xsd:element name="Document_x0020_Audience" ma:index="2" nillable="true" ma:displayName="Document Audience" ma:default="Frequently Used" ma:internalName="Document_x0020_Audience">
      <xsd:complexType>
        <xsd:complexContent>
          <xsd:extension base="dms:MultiChoice">
            <xsd:sequence>
              <xsd:element name="Value" maxOccurs="unbounded" minOccurs="0" nillable="true">
                <xsd:simpleType>
                  <xsd:restriction base="dms:Choice">
                    <xsd:enumeration value="Frequently Used"/>
                    <xsd:enumeration value="Faculty Assistant"/>
                    <xsd:enumeration value="Alumni"/>
                    <xsd:enumeration value="Students"/>
                  </xsd:restriction>
                </xsd:simpleType>
              </xsd:element>
            </xsd:sequence>
          </xsd:extension>
        </xsd:complexContent>
      </xsd:complexType>
    </xsd:element>
    <xsd:element name="Kind" ma:index="3" nillable="true" ma:displayName="Kind" ma:default="CDs" ma:format="Dropdown" ma:internalName="Kind">
      <xsd:simpleType>
        <xsd:union memberTypes="dms:Text">
          <xsd:simpleType>
            <xsd:restriction base="dms:Choice">
              <xsd:enumeration value="CDs"/>
              <xsd:enumeration value="Course Materials"/>
              <xsd:enumeration value="Forms"/>
              <xsd:enumeration value="Guidelines"/>
              <xsd:enumeration value="Insert Files"/>
              <xsd:enumeration value="Mailing Labels"/>
              <xsd:enumeration value="Maps"/>
              <xsd:enumeration value="Marketing Materials"/>
              <xsd:enumeration value="Name Badges"/>
              <xsd:enumeration value="PowerPoint"/>
              <xsd:enumeration value="Signage"/>
              <xsd:enumeration value="Stationery"/>
              <xsd:enumeration value="Web"/>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Content Type" ma:readOnly="tru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7AF5EBA2-B4B7-41E0-9B6A-EF41C3DE360E}">
  <ds:schemaRefs>
    <ds:schemaRef ds:uri="http://schemas.microsoft.com/office/2006/metadata/longProperties"/>
  </ds:schemaRefs>
</ds:datastoreItem>
</file>

<file path=customXml/itemProps2.xml><?xml version="1.0" encoding="utf-8"?>
<ds:datastoreItem xmlns:ds="http://schemas.openxmlformats.org/officeDocument/2006/customXml" ds:itemID="{C11867CF-15CD-4A8E-9B76-7943E78E4375}">
  <ds:schemaRefs>
    <ds:schemaRef ds:uri="http://schemas.microsoft.com/sharepoint/v3/contenttype/forms"/>
  </ds:schemaRefs>
</ds:datastoreItem>
</file>

<file path=customXml/itemProps3.xml><?xml version="1.0" encoding="utf-8"?>
<ds:datastoreItem xmlns:ds="http://schemas.openxmlformats.org/officeDocument/2006/customXml" ds:itemID="{069410F0-41F1-42B4-BB9F-D8918C5FCEB4}">
  <ds:schemaRefs>
    <ds:schemaRef ds:uri="http://www.w3.org/XML/1998/namespace"/>
    <ds:schemaRef ds:uri="http://purl.org/dc/dcmitype/"/>
    <ds:schemaRef ds:uri="http://purl.org/dc/terms/"/>
    <ds:schemaRef ds:uri="http://purl.org/dc/elements/1.1/"/>
    <ds:schemaRef ds:uri="8dfc9360-30d7-44fa-9454-8814658167eb"/>
    <ds:schemaRef ds:uri="http://schemas.microsoft.com/office/2006/documentManagement/types"/>
    <ds:schemaRef ds:uri="http://schemas.openxmlformats.org/package/2006/metadata/core-properties"/>
    <ds:schemaRef ds:uri="http://schemas.microsoft.com/sharepoint/v3"/>
    <ds:schemaRef ds:uri="http://schemas.microsoft.com/office/2006/metadata/properties"/>
  </ds:schemaRefs>
</ds:datastoreItem>
</file>

<file path=customXml/itemProps4.xml><?xml version="1.0" encoding="utf-8"?>
<ds:datastoreItem xmlns:ds="http://schemas.openxmlformats.org/officeDocument/2006/customXml" ds:itemID="{A9056A18-FDE8-4B63-AE74-C7463994AC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dfc9360-30d7-44fa-9454-8814658167eb"/>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General Presentation-building-side</Template>
  <TotalTime>4193</TotalTime>
  <Words>1272</Words>
  <Application>Microsoft Macintosh PowerPoint</Application>
  <PresentationFormat>On-screen Show (4:3)</PresentationFormat>
  <Paragraphs>207</Paragraphs>
  <Slides>32</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Cantoria MT Std</vt:lpstr>
      <vt:lpstr>General Presentation-building-side</vt:lpstr>
      <vt:lpstr>The Rady School of Management </vt:lpstr>
      <vt:lpstr>SWOT Analysis – Selfridges – Group Work</vt:lpstr>
      <vt:lpstr>Group Work – Selfridge’s SWOT Analysis You are the CMO…what next?</vt:lpstr>
      <vt:lpstr>Key Talking Points for today….  (1 of 2)</vt:lpstr>
      <vt:lpstr>PowerPoint Presentation</vt:lpstr>
      <vt:lpstr>FORTUNE’S BUSINESSPERSON OF THE YEAR:  “I’M IN THIS TO BUILD SOMETHING COOL!”</vt:lpstr>
      <vt:lpstr>ENVIRONMENTAL SCANNING (1 of 2)</vt:lpstr>
      <vt:lpstr>ENVIRONMENTAL SCANNING (2 of 2)</vt:lpstr>
      <vt:lpstr>FIGURE 3-1  Environmental forces affect the organization, its suppliers, and its customers.</vt:lpstr>
      <vt:lpstr>FIGURE 3-2  An Environmental Scan of Today’s Marketplace Shows Important Trends</vt:lpstr>
      <vt:lpstr>SOCIAL FORCES Population by Age Group (Thousands)</vt:lpstr>
      <vt:lpstr>SOCIAL FORCES GENERATIONAL COHORTS</vt:lpstr>
      <vt:lpstr>MAKING RESPONSIBLE DECISIONS  PROFITS AND PURPOSE – MILLENNIAL STYLE</vt:lpstr>
      <vt:lpstr>SOCIAL FORCES THE AMERICAN HOUSEHOLD AND POPULATION SHIFTS</vt:lpstr>
      <vt:lpstr>SOCIAL FORCES DEMOGRAPHICS—RACIAL AND ETHNIC DIVERSITY</vt:lpstr>
      <vt:lpstr>SOCIAL FORCES CULTURE—CHANGING ATTITUDES OF MEN AND WOMEN</vt:lpstr>
      <vt:lpstr>SOCIAL FORCES CULTURE—CHANGING VALUES</vt:lpstr>
      <vt:lpstr>ECONOMIC FORCES MACROECONOMIC CONDITIONS</vt:lpstr>
      <vt:lpstr>FIGURE 3-4  The Index of Consumer Sentiment (ICS) - Closely Related to Economic Conditions </vt:lpstr>
      <vt:lpstr>ECONOMIC FORCES CONSUMER INCOME</vt:lpstr>
      <vt:lpstr>MARKETING INSIGHTS ABOUT ME American FactFinder: Economic Information </vt:lpstr>
      <vt:lpstr>TECHNOLOGICAL FORCES TECHNOLOGY OF TOMORROW</vt:lpstr>
      <vt:lpstr>TECHNOLOGICAL FORCES TECHNOLOGY’S IMPACT ON CUSTOMER VALUE</vt:lpstr>
      <vt:lpstr>TECHNOLOGICAL FORCES TECHNOLOGY ENABLES DATA ANALYTICS</vt:lpstr>
      <vt:lpstr>COMPETITIVE FORCES ALTERNATIVE FORMS OF COMPETITION</vt:lpstr>
      <vt:lpstr>REGULATORY FORCES (1 of 2) PRODUCT-RELATED LEGISLATION</vt:lpstr>
      <vt:lpstr>REGULATORY FORCES PRICING-RELATED LEGISLATION</vt:lpstr>
      <vt:lpstr>MARKETING MATTERS Does Protecting Privacy Hurt the Web? </vt:lpstr>
      <vt:lpstr>Announcements/Reading Assignments………</vt:lpstr>
      <vt:lpstr>The Rady School of Management </vt:lpstr>
      <vt:lpstr>VIDEO CASE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Undergraduate Programs</dc:title>
  <dc:creator>gazarabadi</dc:creator>
  <cp:lastModifiedBy>Burt De Mill</cp:lastModifiedBy>
  <cp:revision>161</cp:revision>
  <cp:lastPrinted>2013-04-01T20:55:20Z</cp:lastPrinted>
  <dcterms:created xsi:type="dcterms:W3CDTF">2011-10-17T21:09:11Z</dcterms:created>
  <dcterms:modified xsi:type="dcterms:W3CDTF">2020-01-10T19:48:04Z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