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5"/>
  </p:sldMasterIdLst>
  <p:notesMasterIdLst>
    <p:notesMasterId r:id="rId25"/>
  </p:notesMasterIdLst>
  <p:handoutMasterIdLst>
    <p:handoutMasterId r:id="rId26"/>
  </p:handoutMasterIdLst>
  <p:sldIdLst>
    <p:sldId id="467" r:id="rId6"/>
    <p:sldId id="469" r:id="rId7"/>
    <p:sldId id="470" r:id="rId8"/>
    <p:sldId id="471" r:id="rId9"/>
    <p:sldId id="472" r:id="rId10"/>
    <p:sldId id="473" r:id="rId11"/>
    <p:sldId id="474" r:id="rId12"/>
    <p:sldId id="475" r:id="rId13"/>
    <p:sldId id="263" r:id="rId14"/>
    <p:sldId id="477" r:id="rId15"/>
    <p:sldId id="478" r:id="rId16"/>
    <p:sldId id="481" r:id="rId17"/>
    <p:sldId id="484" r:id="rId18"/>
    <p:sldId id="486" r:id="rId19"/>
    <p:sldId id="490" r:id="rId20"/>
    <p:sldId id="468" r:id="rId21"/>
    <p:sldId id="492" r:id="rId22"/>
    <p:sldId id="493" r:id="rId23"/>
    <p:sldId id="495" r:id="rId24"/>
  </p:sldIdLst>
  <p:sldSz cx="9144000" cy="6858000" type="screen4x3"/>
  <p:notesSz cx="7023100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4BF"/>
    <a:srgbClr val="FDB5A1"/>
    <a:srgbClr val="D73529"/>
    <a:srgbClr val="F125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3" autoAdjust="0"/>
    <p:restoredTop sz="94609"/>
  </p:normalViewPr>
  <p:slideViewPr>
    <p:cSldViewPr>
      <p:cViewPr varScale="1">
        <p:scale>
          <a:sx n="121" d="100"/>
          <a:sy n="121" d="100"/>
        </p:scale>
        <p:origin x="19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wrap="square" lIns="93321" tIns="46660" rIns="93321" bIns="4666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wrap="square" lIns="93321" tIns="46660" rIns="93321" bIns="4666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DD3B60-7819-4580-AC6E-3BCEB0EC3C95}" type="datetime1">
              <a:rPr lang="en-US"/>
              <a:pPr>
                <a:defRPr/>
              </a:pPr>
              <a:t>1/10/20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3" cy="465455"/>
          </a:xfrm>
          <a:prstGeom prst="rect">
            <a:avLst/>
          </a:prstGeom>
        </p:spPr>
        <p:txBody>
          <a:bodyPr vert="horz" wrap="square" lIns="93321" tIns="46660" rIns="93321" bIns="4666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wrap="square" lIns="93321" tIns="46660" rIns="93321" bIns="4666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6AD5B3D-8BCA-4EE0-847A-233DDD077B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50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lIns="93321" tIns="46660" rIns="93321" bIns="46660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3321" tIns="46660" rIns="93321" bIns="46660" rtlCol="0"/>
          <a:lstStyle>
            <a:lvl1pPr algn="r">
              <a:defRPr sz="1200"/>
            </a:lvl1pPr>
          </a:lstStyle>
          <a:p>
            <a:pPr>
              <a:defRPr/>
            </a:pPr>
            <a:fld id="{8ABB6B82-B001-4F7C-B514-7A1E898742BF}" type="datetimeFigureOut">
              <a:rPr lang="en-US"/>
              <a:pPr>
                <a:defRPr/>
              </a:pPr>
              <a:t>1/10/20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1" tIns="46660" rIns="93321" bIns="4666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21" tIns="46660" rIns="93321" bIns="4666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5455"/>
          </a:xfrm>
          <a:prstGeom prst="rect">
            <a:avLst/>
          </a:prstGeom>
        </p:spPr>
        <p:txBody>
          <a:bodyPr vert="horz" lIns="93321" tIns="46660" rIns="93321" bIns="4666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21" tIns="46660" rIns="93321" bIns="46660" rtlCol="0" anchor="b"/>
          <a:lstStyle>
            <a:lvl1pPr algn="r">
              <a:defRPr sz="1200"/>
            </a:lvl1pPr>
          </a:lstStyle>
          <a:p>
            <a:pPr>
              <a:defRPr/>
            </a:pPr>
            <a:fld id="{D1FEC384-73F6-4CB0-8B58-CE90DD7CF4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07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FEC384-73F6-4CB0-8B58-CE90DD7CF4A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0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DBBA6-892C-A44E-903C-C89E3EC60B4B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727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27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48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EC3124-39E4-0F4D-BA6C-1DD821E167F8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7373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373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1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BDEFB-4BD3-F245-B7AD-8124AE21E360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7987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987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92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9A76F-33C7-0F4C-B8EA-106D30D63547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819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817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8C6533-A794-014F-A3A2-9EEC35D6AB82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FEC384-73F6-4CB0-8B58-CE90DD7CF4AA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73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097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91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FF0D4B-5314-594B-82B4-437A7FD6C51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65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6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87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22E82-189F-214A-BFFD-6DED310F9E45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5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5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182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3BEB0F-E6EA-E448-B0A5-4ED1318C92C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758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758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66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F1D8A5-3D9C-2348-A782-0FA19E2231B2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86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8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142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581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31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rady_logo_fu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6370638"/>
            <a:ext cx="1676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4" descr="ottersonColor_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762000" y="0"/>
            <a:ext cx="3922713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4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3200400" y="1143000"/>
            <a:ext cx="4953000" cy="2667000"/>
          </a:xfrm>
        </p:spPr>
        <p:txBody>
          <a:bodyPr/>
          <a:lstStyle>
            <a:lvl1pPr>
              <a:defRPr sz="2800" b="1" i="0">
                <a:solidFill>
                  <a:srgbClr val="284794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04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200400" y="4419600"/>
            <a:ext cx="5029200" cy="762000"/>
          </a:xfrm>
        </p:spPr>
        <p:txBody>
          <a:bodyPr/>
          <a:lstStyle>
            <a:lvl1pPr marL="0" indent="0">
              <a:buFontTx/>
              <a:buNone/>
              <a:defRPr sz="2000" b="0" i="0">
                <a:solidFill>
                  <a:srgbClr val="284794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381000"/>
            <a:ext cx="188595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381000"/>
            <a:ext cx="550545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5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>
              <a:buNone/>
              <a:defRPr sz="800" baseline="0">
                <a:solidFill>
                  <a:srgbClr val="6A6A6A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746097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143000"/>
            <a:ext cx="36957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1143000"/>
            <a:ext cx="36957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381000"/>
            <a:ext cx="754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143000"/>
            <a:ext cx="7543800" cy="498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8" name="Picture 8" descr="rady_logo_ful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239000" y="6370638"/>
            <a:ext cx="1676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12" descr="otterson_side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-609600" y="-1588"/>
            <a:ext cx="15081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84794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84794"/>
          </a:solidFill>
          <a:latin typeface="Calibri" charset="0"/>
          <a:ea typeface="ＭＳ Ｐゴシック" charset="-128"/>
          <a:cs typeface="Calibri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84794"/>
          </a:solidFill>
          <a:latin typeface="Calibri" charset="0"/>
          <a:ea typeface="ＭＳ Ｐゴシック" charset="-128"/>
          <a:cs typeface="Calibri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84794"/>
          </a:solidFill>
          <a:latin typeface="Calibri" charset="0"/>
          <a:ea typeface="ＭＳ Ｐゴシック" charset="-128"/>
          <a:cs typeface="Calibri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84794"/>
          </a:solidFill>
          <a:latin typeface="Calibri" charset="0"/>
          <a:ea typeface="ＭＳ Ｐゴシック" charset="-128"/>
          <a:cs typeface="Calibri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umqRhRdwLr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Io04Ocs7yXM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kerin.tv/14e/v4-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kerin.tv/14e/ppt4-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://kerin.tv/14e/ppt4-3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685800"/>
            <a:ext cx="78486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cs typeface="Calibri" charset="0"/>
              </a:rPr>
              <a:t>The Rady School of Management</a:t>
            </a:r>
            <a:br>
              <a:rPr lang="en-US" sz="3600" dirty="0">
                <a:latin typeface="+mj-lt"/>
                <a:cs typeface="Calibri" charset="0"/>
              </a:rPr>
            </a:br>
            <a:endParaRPr lang="en-US" sz="3200" b="0" dirty="0">
              <a:latin typeface="+mj-lt"/>
              <a:cs typeface="Calibri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114801"/>
            <a:ext cx="54102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b="1" dirty="0">
                <a:latin typeface="+mn-lt"/>
                <a:cs typeface="Calibri" charset="0"/>
              </a:rPr>
              <a:t>MGT 103 Product Marketing &amp; Management</a:t>
            </a:r>
          </a:p>
          <a:p>
            <a:pPr eaLnBrk="1" hangingPunct="1">
              <a:defRPr/>
            </a:pPr>
            <a:r>
              <a:rPr lang="en-US" sz="1600" b="1" dirty="0">
                <a:latin typeface="+mn-lt"/>
                <a:cs typeface="Calibri" charset="0"/>
              </a:rPr>
              <a:t>M,W  11:00 a.m. – 12:20 p.m., OSTRSN 1S114</a:t>
            </a:r>
          </a:p>
          <a:p>
            <a:pPr eaLnBrk="1" hangingPunct="1">
              <a:defRPr/>
            </a:pPr>
            <a:endParaRPr lang="en-US" sz="1600" b="1" dirty="0">
              <a:latin typeface="+mn-lt"/>
              <a:cs typeface="Calibri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+mn-lt"/>
                <a:cs typeface="Calibri" charset="0"/>
              </a:rPr>
              <a:t>Professor Burt De Mill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5CB79C-D292-8448-90B2-8ECC329387F8}"/>
              </a:ext>
            </a:extLst>
          </p:cNvPr>
          <p:cNvSpPr txBox="1">
            <a:spLocks/>
          </p:cNvSpPr>
          <p:nvPr/>
        </p:nvSpPr>
        <p:spPr bwMode="auto">
          <a:xfrm>
            <a:off x="2971800" y="2732690"/>
            <a:ext cx="5462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28479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84794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84794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84794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84794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Lecture #4</a:t>
            </a:r>
          </a:p>
          <a:p>
            <a:r>
              <a:rPr lang="en-US" sz="2400" kern="0" dirty="0"/>
              <a:t>Ethical &amp; Social</a:t>
            </a:r>
            <a:r>
              <a:rPr lang="en-US" kern="0" dirty="0"/>
              <a:t> </a:t>
            </a:r>
            <a:r>
              <a:rPr lang="en-US" sz="2400" kern="0" dirty="0"/>
              <a:t>Responsibility in Marketing</a:t>
            </a:r>
          </a:p>
          <a:p>
            <a:r>
              <a:rPr lang="en-US" sz="2400" kern="0" dirty="0"/>
              <a:t>“Inclusive Leadership: Mary Barra”</a:t>
            </a:r>
          </a:p>
        </p:txBody>
      </p:sp>
    </p:spTree>
    <p:extLst>
      <p:ext uri="{BB962C8B-B14F-4D97-AF65-F5344CB8AC3E}">
        <p14:creationId xmlns:p14="http://schemas.microsoft.com/office/powerpoint/2010/main" val="1433077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55" name="AutoShape 1035"/>
          <p:cNvSpPr>
            <a:spLocks noChangeArrowheads="1"/>
          </p:cNvSpPr>
          <p:nvPr/>
        </p:nvSpPr>
        <p:spPr bwMode="auto">
          <a:xfrm>
            <a:off x="990600" y="160338"/>
            <a:ext cx="8056563" cy="1143000"/>
          </a:xfrm>
          <a:prstGeom prst="roundRect">
            <a:avLst>
              <a:gd name="adj" fmla="val 16667"/>
            </a:avLst>
          </a:prstGeom>
          <a:solidFill>
            <a:srgbClr val="FFF0C8">
              <a:alpha val="50000"/>
            </a:srgbClr>
          </a:solidFill>
          <a:ln w="38100">
            <a:solidFill>
              <a:srgbClr val="00206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1" hangingPunct="1"/>
            <a:endParaRPr lang="en-US" b="1" dirty="0">
              <a:solidFill>
                <a:srgbClr val="A50532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71600" y="160338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B0F0"/>
                </a:solidFill>
              </a:rPr>
              <a:t>ETHICAL MARKETING BEHAVIOR</a:t>
            </a:r>
            <a:br>
              <a:rPr lang="en-US" sz="3200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</a:rPr>
              <a:t>BUSINESS CULTURE AND INDUSTRY PRACTICES </a:t>
            </a:r>
            <a:r>
              <a:rPr lang="en-US" sz="1600" b="1" dirty="0">
                <a:solidFill>
                  <a:srgbClr val="00B0F0"/>
                </a:solidFill>
              </a:rPr>
              <a:t>(4 of 4)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81196" y="1600200"/>
            <a:ext cx="7543800" cy="4983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Ethics of Competition</a:t>
            </a:r>
          </a:p>
          <a:p>
            <a:pPr marL="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Most Common Unethical Behavior:</a:t>
            </a:r>
          </a:p>
          <a:p>
            <a:pPr lvl="1">
              <a:buFont typeface="Arial"/>
              <a:buChar char="•"/>
            </a:pPr>
            <a:r>
              <a:rPr lang="en-US" b="1" dirty="0">
                <a:solidFill>
                  <a:srgbClr val="0064FF"/>
                </a:solidFill>
                <a:hlinkClick r:id="rId3" action="ppaction://hlinksldjump"/>
              </a:rPr>
              <a:t>Economic Espionage</a:t>
            </a:r>
            <a:endParaRPr lang="en-US" b="1" dirty="0"/>
          </a:p>
          <a:p>
            <a:pPr lvl="1">
              <a:buFont typeface="Arial"/>
              <a:buChar char="•"/>
            </a:pPr>
            <a:r>
              <a:rPr lang="en-US" b="1" dirty="0"/>
              <a:t>Corruption</a:t>
            </a:r>
          </a:p>
          <a:p>
            <a:pPr lvl="2"/>
            <a:r>
              <a:rPr lang="en-US" b="1" dirty="0"/>
              <a:t>Bribes</a:t>
            </a:r>
          </a:p>
          <a:p>
            <a:pPr lvl="2"/>
            <a:r>
              <a:rPr lang="en-US" b="1" dirty="0"/>
              <a:t>Kickbacks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48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4" name="AutoShape 10"/>
          <p:cNvSpPr>
            <a:spLocks noChangeArrowheads="1"/>
          </p:cNvSpPr>
          <p:nvPr/>
        </p:nvSpPr>
        <p:spPr bwMode="auto">
          <a:xfrm>
            <a:off x="990600" y="242265"/>
            <a:ext cx="7995372" cy="1143000"/>
          </a:xfrm>
          <a:prstGeom prst="roundRect">
            <a:avLst>
              <a:gd name="adj" fmla="val 16667"/>
            </a:avLst>
          </a:prstGeom>
          <a:solidFill>
            <a:srgbClr val="FFF0C8">
              <a:alpha val="50000"/>
            </a:srgbClr>
          </a:solidFill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marL="228600" algn="ctr" eaLnBrk="1" hangingPunct="1">
              <a:lnSpc>
                <a:spcPct val="105000"/>
              </a:lnSpc>
              <a:spcBef>
                <a:spcPct val="30000"/>
              </a:spcBef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MAKING RESPONSIBLE DECISIONS</a:t>
            </a:r>
            <a:br>
              <a:rPr lang="en-US" sz="2800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</a:rPr>
              <a:t>CORPORATE CONSCIENCE IN THE COLA WAR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295400" y="1423365"/>
            <a:ext cx="4710900" cy="32432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Situation: </a:t>
            </a:r>
          </a:p>
          <a:p>
            <a:pPr>
              <a:buFont typeface="Arial"/>
              <a:buChar char="•"/>
            </a:pPr>
            <a:r>
              <a:rPr lang="en-US" sz="2800" b="1" dirty="0"/>
              <a:t>You Are an Executive at Pepsi</a:t>
            </a:r>
          </a:p>
          <a:p>
            <a:pPr>
              <a:buFont typeface="Arial"/>
              <a:buChar char="•"/>
            </a:pPr>
            <a:r>
              <a:rPr lang="en-US" sz="2800" b="1" dirty="0"/>
              <a:t>Coke Employee Offers to Sell the Marketing Plan and Sample of New Product.</a:t>
            </a:r>
          </a:p>
          <a:p>
            <a:pPr>
              <a:buFont typeface="Arial"/>
              <a:buChar char="•"/>
            </a:pPr>
            <a:r>
              <a:rPr lang="en-US" sz="2800" b="1" dirty="0"/>
              <a:t>What Would You Do?</a:t>
            </a:r>
          </a:p>
          <a:p>
            <a:pPr>
              <a:buFont typeface="Arial"/>
              <a:buChar char="•"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A Survey of Marketing and Ad Execs had 67% Say They Would Buy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50" y="2209800"/>
            <a:ext cx="2539803" cy="3198965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6CDF612-83F2-44A9-84B1-F711C323580F}"/>
              </a:ext>
            </a:extLst>
          </p:cNvPr>
          <p:cNvSpPr txBox="1">
            <a:spLocks/>
          </p:cNvSpPr>
          <p:nvPr/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00" baseline="0">
                <a:solidFill>
                  <a:srgbClr val="6A6A6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©Cliff </a:t>
            </a:r>
            <a:r>
              <a:rPr lang="en-US" dirty="0" err="1"/>
              <a:t>Tew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619670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7493E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FIGURE 4-3</a:t>
            </a:r>
            <a:r>
              <a:rPr lang="en-US" sz="2800" b="1" dirty="0"/>
              <a:t>  American Marketing Association Statement of Ethics (Abridged)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7543800" cy="4800600"/>
          </a:xfrm>
          <a:solidFill>
            <a:srgbClr val="FFEA97"/>
          </a:solidFill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General Norms</a:t>
            </a:r>
          </a:p>
          <a:p>
            <a:pPr>
              <a:buAutoNum type="arabicPeriod"/>
            </a:pPr>
            <a:r>
              <a:rPr lang="en-US" sz="1600" dirty="0"/>
              <a:t>Marketers should do no harm.</a:t>
            </a:r>
          </a:p>
          <a:p>
            <a:pPr>
              <a:buAutoNum type="arabicPeriod"/>
            </a:pPr>
            <a:r>
              <a:rPr lang="en-US" sz="1600" dirty="0"/>
              <a:t>Marketers must foster trust in the marketing system.</a:t>
            </a:r>
          </a:p>
          <a:p>
            <a:pPr>
              <a:buAutoNum type="arabicPeriod"/>
            </a:pPr>
            <a:r>
              <a:rPr lang="en-US" sz="1600" dirty="0"/>
              <a:t>Marketers must embrace, communicate and practice the fundamental ethical values.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Ethical Values</a:t>
            </a:r>
          </a:p>
          <a:p>
            <a:pPr>
              <a:buAutoNum type="arabicPeriod"/>
            </a:pPr>
            <a:r>
              <a:rPr lang="en-US" sz="1600" b="1" dirty="0"/>
              <a:t>Honesty</a:t>
            </a:r>
            <a:r>
              <a:rPr lang="en-US" sz="1600" dirty="0"/>
              <a:t> – to be truthful and forthright in our dealings with customers and stakeholders.</a:t>
            </a:r>
          </a:p>
          <a:p>
            <a:pPr>
              <a:buAutoNum type="arabicPeriod"/>
            </a:pPr>
            <a:r>
              <a:rPr lang="en-US" sz="1600" b="1" dirty="0"/>
              <a:t>Responsibility</a:t>
            </a:r>
            <a:r>
              <a:rPr lang="en-US" sz="1600" dirty="0"/>
              <a:t> – to accept the consequences of our marketing decisions and strategies.</a:t>
            </a:r>
          </a:p>
          <a:p>
            <a:pPr>
              <a:buAutoNum type="arabicPeriod"/>
            </a:pPr>
            <a:r>
              <a:rPr lang="en-US" sz="1600" b="1" dirty="0"/>
              <a:t>Fairness </a:t>
            </a:r>
            <a:r>
              <a:rPr lang="en-US" sz="1600" dirty="0"/>
              <a:t>– to try to balance justly the needs of the buyer with the interests of the seller.</a:t>
            </a:r>
          </a:p>
          <a:p>
            <a:pPr>
              <a:buAutoNum type="arabicPeriod"/>
            </a:pPr>
            <a:r>
              <a:rPr lang="en-US" sz="1600" b="1" dirty="0"/>
              <a:t>Respect </a:t>
            </a:r>
            <a:r>
              <a:rPr lang="en-US" sz="1600" dirty="0"/>
              <a:t>– to acknowledge the basic human dignity of all stakeholders.</a:t>
            </a:r>
          </a:p>
          <a:p>
            <a:pPr>
              <a:buAutoNum type="arabicPeriod"/>
            </a:pPr>
            <a:r>
              <a:rPr lang="en-US" sz="1600" b="1" dirty="0"/>
              <a:t>Openness</a:t>
            </a:r>
            <a:r>
              <a:rPr lang="en-US" sz="1600" dirty="0"/>
              <a:t> – to create transparency in our marketing operations.</a:t>
            </a:r>
          </a:p>
          <a:p>
            <a:pPr>
              <a:buAutoNum type="arabicPeriod"/>
            </a:pPr>
            <a:r>
              <a:rPr lang="en-US" sz="1600" b="1" dirty="0"/>
              <a:t>Citizenship</a:t>
            </a:r>
            <a:r>
              <a:rPr lang="en-US" sz="1600" dirty="0"/>
              <a:t> – to fulfill the economic, legal, phila</a:t>
            </a:r>
            <a:r>
              <a:rPr lang="en-US" sz="1500" dirty="0"/>
              <a:t>nthropic and societal responsibilities that serve stakeholders in a strategic manner.</a:t>
            </a:r>
          </a:p>
        </p:txBody>
      </p:sp>
    </p:spTree>
    <p:extLst>
      <p:ext uri="{BB962C8B-B14F-4D97-AF65-F5344CB8AC3E}">
        <p14:creationId xmlns:p14="http://schemas.microsoft.com/office/powerpoint/2010/main" val="373660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211138"/>
            <a:ext cx="7391400" cy="1143000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7493E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FIGURE 4-4</a:t>
            </a:r>
            <a:r>
              <a:rPr lang="en-US" sz="3200" b="1" dirty="0"/>
              <a:t>  Three concepts of social responsibility</a:t>
            </a:r>
            <a:endParaRPr lang="en-US" sz="3200" dirty="0"/>
          </a:p>
        </p:txBody>
      </p:sp>
      <p:pic>
        <p:nvPicPr>
          <p:cNvPr id="7" name="Content Placeholder 6" descr="The three concepts of social responsibility are societal responsibility, stakeholder responsibility, and profit responsibility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354138"/>
            <a:ext cx="4713187" cy="48198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3D16A7-AE59-4E43-A1C9-7375E4F85889}"/>
              </a:ext>
            </a:extLst>
          </p:cNvPr>
          <p:cNvSpPr/>
          <p:nvPr/>
        </p:nvSpPr>
        <p:spPr>
          <a:xfrm>
            <a:off x="3780708" y="6519446"/>
            <a:ext cx="1582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+mn-lt"/>
                <a:hlinkClick r:id="rId4" action="ppaction://hlinksldjump"/>
              </a:rPr>
              <a:t>Jump to Appendix 2 long image description</a:t>
            </a:r>
            <a:endParaRPr lang="en-US" sz="800" dirty="0">
              <a:latin typeface="+mn-lt"/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3830256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54" name="AutoShape 10"/>
          <p:cNvSpPr>
            <a:spLocks noChangeArrowheads="1"/>
          </p:cNvSpPr>
          <p:nvPr/>
        </p:nvSpPr>
        <p:spPr bwMode="auto">
          <a:xfrm>
            <a:off x="924718" y="160338"/>
            <a:ext cx="7980363" cy="982662"/>
          </a:xfrm>
          <a:prstGeom prst="roundRect">
            <a:avLst>
              <a:gd name="adj" fmla="val 16667"/>
            </a:avLst>
          </a:prstGeom>
          <a:solidFill>
            <a:srgbClr val="FFF0C8">
              <a:alpha val="50000"/>
            </a:srgbClr>
          </a:solidFill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1" hangingPunct="1">
              <a:lnSpc>
                <a:spcPct val="105000"/>
              </a:lnSpc>
              <a:spcBef>
                <a:spcPct val="30000"/>
              </a:spcBef>
            </a:pP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F0"/>
                </a:solidFill>
              </a:rPr>
              <a:t>MARKETING MATTERS</a:t>
            </a:r>
            <a:br>
              <a:rPr lang="en-US" sz="2800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</a:rPr>
              <a:t>Will Consumers Switch Brands for a Cause?  Yes, if …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E13382-5525-4297-AB20-9A969E23B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957" y="1600200"/>
            <a:ext cx="7543800" cy="4983163"/>
          </a:xfrm>
        </p:spPr>
        <p:txBody>
          <a:bodyPr/>
          <a:lstStyle/>
          <a:p>
            <a:pPr marL="0" indent="0">
              <a:buNone/>
            </a:pPr>
            <a:r>
              <a:rPr lang="en-US" sz="3000" b="1" dirty="0"/>
              <a:t>Cause Marketing Benefits Companies as well as Causes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Estimated $12 Billion Raised in Cause Marketing in 2016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85% of U.S. Consumers Have More Favorable Opinion of Companies that Support Causes</a:t>
            </a:r>
          </a:p>
          <a:p>
            <a:pPr marL="457200" indent="-457200">
              <a:buFont typeface="Arial"/>
              <a:buChar char="•"/>
            </a:pPr>
            <a:r>
              <a:rPr lang="en-US" sz="2800" b="1" dirty="0"/>
              <a:t>80% of Consumers will Switch to Brand that Supports a Cause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4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7493E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FIGURE 1</a:t>
            </a:r>
            <a:r>
              <a:rPr lang="en-US" sz="3200" b="1" dirty="0"/>
              <a:t>  Who should take the lead in addressing environmental issues?</a:t>
            </a:r>
            <a:endParaRPr lang="en-US" sz="3200" dirty="0"/>
          </a:p>
        </p:txBody>
      </p:sp>
      <p:pic>
        <p:nvPicPr>
          <p:cNvPr id="6" name="Content Placeholder 5" descr="Figure 1 is a bar graph on environmental issues. 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2700" y="1423574"/>
            <a:ext cx="6616700" cy="474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89A80A-C79C-4157-ADB2-26AA535279E9}"/>
              </a:ext>
            </a:extLst>
          </p:cNvPr>
          <p:cNvSpPr/>
          <p:nvPr/>
        </p:nvSpPr>
        <p:spPr>
          <a:xfrm>
            <a:off x="3885278" y="6495466"/>
            <a:ext cx="14115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hlinkClick r:id="rId4" action="ppaction://hlinksldjump"/>
              </a:rPr>
              <a:t>Jump to Appendix 3 long image description</a:t>
            </a:r>
            <a:endParaRPr lang="en-US" sz="800" dirty="0"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3216890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9F8B-341A-F34E-B5A6-B494A856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845EF-3040-BD4D-8243-D16DBED5F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Mary Bara, General Motors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9" descr="Click for Geek Squad video case">
            <a:hlinkClick r:id="rId2"/>
            <a:extLst>
              <a:ext uri="{FF2B5EF4-FFF2-40B4-BE49-F238E27FC236}">
                <a16:creationId xmlns:a16="http://schemas.microsoft.com/office/drawing/2014/main" id="{DB4B95E9-3075-5243-B997-01FCEFC30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048000"/>
            <a:ext cx="838200" cy="88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 descr="Click for Geek Squad video case">
            <a:hlinkClick r:id="rId4"/>
            <a:extLst>
              <a:ext uri="{FF2B5EF4-FFF2-40B4-BE49-F238E27FC236}">
                <a16:creationId xmlns:a16="http://schemas.microsoft.com/office/drawing/2014/main" id="{2BC068FF-07D5-3B48-AFA7-7689FF8B9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99" y="2971800"/>
            <a:ext cx="838200" cy="885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0140F2-B550-FD4F-A0BC-A56DA18F21B5}"/>
              </a:ext>
            </a:extLst>
          </p:cNvPr>
          <p:cNvSpPr txBox="1"/>
          <p:nvPr/>
        </p:nvSpPr>
        <p:spPr>
          <a:xfrm>
            <a:off x="2328990" y="4074141"/>
            <a:ext cx="1212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GM History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ADC6B-7579-F84B-BCFE-44E42084CF85}"/>
              </a:ext>
            </a:extLst>
          </p:cNvPr>
          <p:cNvSpPr txBox="1"/>
          <p:nvPr/>
        </p:nvSpPr>
        <p:spPr>
          <a:xfrm>
            <a:off x="4800600" y="4086158"/>
            <a:ext cx="20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Ignition switch failure</a:t>
            </a:r>
          </a:p>
        </p:txBody>
      </p:sp>
    </p:spTree>
    <p:extLst>
      <p:ext uri="{BB962C8B-B14F-4D97-AF65-F5344CB8AC3E}">
        <p14:creationId xmlns:p14="http://schemas.microsoft.com/office/powerpoint/2010/main" val="355486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9741-A3A9-D441-AD8D-A6E59239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GM Leadership Study – 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30BF7-1A82-7147-99A6-6FBD8E32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GM culture vs. “new” GM culture</a:t>
            </a:r>
          </a:p>
          <a:p>
            <a:r>
              <a:rPr lang="en-US" dirty="0"/>
              <a:t>What behaviors &amp; work experience contributed to Marry Barra’s success? Why?</a:t>
            </a:r>
          </a:p>
          <a:p>
            <a:r>
              <a:rPr lang="en-US" dirty="0"/>
              <a:t>What key factors contributed to GM’s poor performance up to the 2009 bankruptcy?</a:t>
            </a:r>
          </a:p>
          <a:p>
            <a:r>
              <a:rPr lang="en-US" dirty="0"/>
              <a:t>How did Barra handle the ignition switch crisis?</a:t>
            </a:r>
          </a:p>
          <a:p>
            <a:r>
              <a:rPr lang="en-US" dirty="0"/>
              <a:t>Explain “the GM nod”, how does this contribute to management failures</a:t>
            </a:r>
          </a:p>
          <a:p>
            <a:r>
              <a:rPr lang="en-US" dirty="0"/>
              <a:t>How does GM prosper moving forward?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35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1F294-AC2B-DF43-8752-FC069677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Announcements/Assignments for next week……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37A72-22C8-CF43-8AAE-F4267053D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Martin Luther King Holiday on Monday,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CLASS</a:t>
            </a:r>
          </a:p>
          <a:p>
            <a:r>
              <a:rPr lang="en-US" dirty="0"/>
              <a:t>Wednesday, January 22</a:t>
            </a:r>
            <a:r>
              <a:rPr lang="en-US" baseline="30000" dirty="0"/>
              <a:t>nd - </a:t>
            </a:r>
            <a:r>
              <a:rPr lang="en-US" dirty="0"/>
              <a:t> Read Chapter 5 Consumer Behavior</a:t>
            </a:r>
          </a:p>
          <a:p>
            <a:r>
              <a:rPr lang="en-US" dirty="0"/>
              <a:t>Office hours moved to </a:t>
            </a:r>
            <a:r>
              <a:rPr lang="en-US" b="1" dirty="0"/>
              <a:t>Thursday, January 23</a:t>
            </a:r>
            <a:r>
              <a:rPr lang="en-US" b="1" baseline="30000" dirty="0"/>
              <a:t>rd</a:t>
            </a:r>
            <a:r>
              <a:rPr lang="en-US" dirty="0"/>
              <a:t> </a:t>
            </a:r>
            <a:r>
              <a:rPr lang="en-US" b="1" dirty="0"/>
              <a:t>2:30 – 4:30 p.m. </a:t>
            </a:r>
            <a:r>
              <a:rPr lang="en-US" dirty="0"/>
              <a:t>2N108</a:t>
            </a:r>
          </a:p>
          <a:p>
            <a:r>
              <a:rPr lang="en-US" b="1" dirty="0"/>
              <a:t>Rady Labs </a:t>
            </a:r>
            <a:r>
              <a:rPr lang="en-US" dirty="0"/>
              <a:t>reminder! Earlier the better, don’t wait; slots fill up quickly</a:t>
            </a:r>
          </a:p>
          <a:p>
            <a:r>
              <a:rPr lang="en-US" dirty="0"/>
              <a:t>See you next Wednesday!</a:t>
            </a:r>
          </a:p>
        </p:txBody>
      </p:sp>
    </p:spTree>
    <p:extLst>
      <p:ext uri="{BB962C8B-B14F-4D97-AF65-F5344CB8AC3E}">
        <p14:creationId xmlns:p14="http://schemas.microsoft.com/office/powerpoint/2010/main" val="1192368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685800"/>
            <a:ext cx="7848600" cy="20574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>
                <a:latin typeface="+mj-lt"/>
                <a:cs typeface="Calibri" charset="0"/>
              </a:rPr>
              <a:t>The Rady School of Management</a:t>
            </a:r>
            <a:br>
              <a:rPr lang="en-US" sz="3600" dirty="0">
                <a:latin typeface="+mj-lt"/>
                <a:cs typeface="Calibri" charset="0"/>
              </a:rPr>
            </a:br>
            <a:endParaRPr lang="en-US" sz="3200" b="0" dirty="0">
              <a:latin typeface="+mj-lt"/>
              <a:cs typeface="Calibri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08586" y="4017580"/>
            <a:ext cx="54102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sz="1600" b="1" dirty="0">
                <a:latin typeface="+mn-lt"/>
                <a:cs typeface="Calibri" charset="0"/>
              </a:rPr>
              <a:t>MGT 103 Product Marketing &amp; Management</a:t>
            </a:r>
          </a:p>
          <a:p>
            <a:pPr eaLnBrk="1" hangingPunct="1">
              <a:defRPr/>
            </a:pPr>
            <a:r>
              <a:rPr lang="en-US" sz="1600" b="1" dirty="0">
                <a:latin typeface="+mn-lt"/>
                <a:cs typeface="Calibri" charset="0"/>
              </a:rPr>
              <a:t>M,W  11:00 a.m. – 12:20 p.m., OSTRSN 1S114</a:t>
            </a:r>
          </a:p>
          <a:p>
            <a:pPr eaLnBrk="1" hangingPunct="1">
              <a:defRPr/>
            </a:pPr>
            <a:endParaRPr lang="en-US" sz="1600" b="1" dirty="0">
              <a:latin typeface="+mn-lt"/>
              <a:cs typeface="Calibri" charset="0"/>
            </a:endParaRPr>
          </a:p>
          <a:p>
            <a:pPr eaLnBrk="1" hangingPunct="1">
              <a:defRPr/>
            </a:pPr>
            <a:r>
              <a:rPr lang="en-US" sz="1600" b="1" dirty="0">
                <a:latin typeface="+mn-lt"/>
                <a:cs typeface="Calibri" charset="0"/>
              </a:rPr>
              <a:t>Professor Burt De Mill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5CB79C-D292-8448-90B2-8ECC329387F8}"/>
              </a:ext>
            </a:extLst>
          </p:cNvPr>
          <p:cNvSpPr txBox="1">
            <a:spLocks/>
          </p:cNvSpPr>
          <p:nvPr/>
        </p:nvSpPr>
        <p:spPr bwMode="auto">
          <a:xfrm>
            <a:off x="2971800" y="2732690"/>
            <a:ext cx="5462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i="0">
                <a:solidFill>
                  <a:srgbClr val="284794"/>
                </a:solidFill>
                <a:latin typeface="Calibri"/>
                <a:ea typeface="ＭＳ Ｐゴシック" charset="-128"/>
                <a:cs typeface="Calibri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84794"/>
                </a:solidFill>
                <a:latin typeface="Calibri" charset="0"/>
                <a:ea typeface="ＭＳ Ｐゴシック" charset="-128"/>
                <a:cs typeface="Calibri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84794"/>
                </a:solidFill>
                <a:latin typeface="Calibri" charset="0"/>
                <a:ea typeface="ＭＳ Ｐゴシック" charset="-128"/>
                <a:cs typeface="Calibri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84794"/>
                </a:solidFill>
                <a:latin typeface="Calibri" charset="0"/>
                <a:ea typeface="ＭＳ Ｐゴシック" charset="-128"/>
                <a:cs typeface="Calibri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284794"/>
                </a:solidFill>
                <a:latin typeface="Calibri" charset="0"/>
                <a:ea typeface="ＭＳ Ｐゴシック" charset="-128"/>
                <a:cs typeface="Calibri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Lecture #4</a:t>
            </a:r>
          </a:p>
          <a:p>
            <a:r>
              <a:rPr lang="en-US" sz="2400" kern="0" dirty="0"/>
              <a:t>Ethical &amp; Social</a:t>
            </a:r>
            <a:r>
              <a:rPr lang="en-US" kern="0" dirty="0"/>
              <a:t> </a:t>
            </a:r>
            <a:r>
              <a:rPr lang="en-US" sz="2400" kern="0" dirty="0"/>
              <a:t>Responsibility in Marketing</a:t>
            </a:r>
          </a:p>
          <a:p>
            <a:r>
              <a:rPr lang="en-US" sz="2400" kern="0" dirty="0"/>
              <a:t>“Inclusive Leadership: Mary Barra”</a:t>
            </a:r>
          </a:p>
        </p:txBody>
      </p:sp>
    </p:spTree>
    <p:extLst>
      <p:ext uri="{BB962C8B-B14F-4D97-AF65-F5344CB8AC3E}">
        <p14:creationId xmlns:p14="http://schemas.microsoft.com/office/powerpoint/2010/main" val="93239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64" name="AutoShape 1032"/>
          <p:cNvSpPr>
            <a:spLocks noChangeArrowheads="1"/>
          </p:cNvSpPr>
          <p:nvPr/>
        </p:nvSpPr>
        <p:spPr bwMode="auto">
          <a:xfrm>
            <a:off x="1219200" y="76201"/>
            <a:ext cx="7239000" cy="1066800"/>
          </a:xfrm>
          <a:prstGeom prst="roundRect">
            <a:avLst>
              <a:gd name="adj" fmla="val 16667"/>
            </a:avLst>
          </a:prstGeom>
          <a:solidFill>
            <a:srgbClr val="FFF0C8">
              <a:alpha val="50195"/>
            </a:srgbClr>
          </a:solidFill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2000" b="1" dirty="0">
              <a:solidFill>
                <a:srgbClr val="A50532"/>
              </a:solidFill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00200" y="101601"/>
            <a:ext cx="8382000" cy="1552581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B0F0"/>
                </a:solidFill>
              </a:rPr>
              <a:t>Key Points to cover………..</a:t>
            </a:r>
            <a:br>
              <a:rPr lang="en-US" altLang="en-US" sz="3200" b="1" dirty="0">
                <a:solidFill>
                  <a:srgbClr val="00B0F0"/>
                </a:solidFill>
              </a:rPr>
            </a:br>
            <a:br>
              <a:rPr lang="en-US" altLang="en-US" sz="1000" b="1" dirty="0">
                <a:solidFill>
                  <a:srgbClr val="00B0F0"/>
                </a:solidFill>
              </a:rPr>
            </a:br>
            <a:br>
              <a:rPr lang="en-US" altLang="en-US" sz="1600" b="1" dirty="0">
                <a:solidFill>
                  <a:srgbClr val="00B0F0"/>
                </a:solidFill>
              </a:rPr>
            </a:b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6800" y="1600200"/>
            <a:ext cx="7620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D</a:t>
            </a:r>
            <a:r>
              <a:rPr lang="en-US" sz="2800" b="1" dirty="0"/>
              <a:t>ifference between legal and ethical behavior in marketing.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Identify factors that influence ethical and unethical marketing decisions.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Describe the different concepts of social responsibility.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Recognize unethical and socially irresponsible consumer behavior.</a:t>
            </a:r>
            <a:endParaRPr lang="en-US" sz="2800" dirty="0"/>
          </a:p>
          <a:p>
            <a:pPr marL="0" indent="0">
              <a:buNone/>
            </a:pPr>
            <a:r>
              <a:rPr lang="en-US" sz="26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8771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7" name="AutoShape 27"/>
          <p:cNvSpPr>
            <a:spLocks noChangeArrowheads="1"/>
          </p:cNvSpPr>
          <p:nvPr/>
        </p:nvSpPr>
        <p:spPr bwMode="auto">
          <a:xfrm>
            <a:off x="990600" y="153988"/>
            <a:ext cx="8056563" cy="1143000"/>
          </a:xfrm>
          <a:prstGeom prst="roundRect">
            <a:avLst>
              <a:gd name="adj" fmla="val 16667"/>
            </a:avLst>
          </a:prstGeom>
          <a:solidFill>
            <a:srgbClr val="FFF0C8">
              <a:alpha val="50195"/>
            </a:srgbClr>
          </a:solidFill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>
              <a:defRPr/>
            </a:pPr>
            <a:endParaRPr lang="en-US" altLang="en-US" sz="2800" b="1" dirty="0">
              <a:solidFill>
                <a:srgbClr val="A50532"/>
              </a:solidFill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98316" y="184468"/>
            <a:ext cx="7772400" cy="1143000"/>
          </a:xfrm>
        </p:spPr>
        <p:txBody>
          <a:bodyPr/>
          <a:lstStyle/>
          <a:p>
            <a:r>
              <a:rPr lang="en-US" sz="2400" b="1" dirty="0">
                <a:solidFill>
                  <a:srgbClr val="00B0F0"/>
                </a:solidFill>
              </a:rPr>
              <a:t>ANHEUSER-BUSCH: BECOMING THE BEST</a:t>
            </a:r>
            <a:br>
              <a:rPr lang="en-US" sz="2400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</a:rPr>
              <a:t>BEER COMPANY IN A BETTER WORLD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6800" y="1600200"/>
            <a:ext cx="5304503" cy="4983162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b="1" dirty="0">
                <a:solidFill>
                  <a:srgbClr val="000000"/>
                </a:solidFill>
              </a:rPr>
              <a:t>Alcohol Responsibility</a:t>
            </a:r>
          </a:p>
          <a:p>
            <a:pPr lvl="1" eaLnBrk="1" hangingPunct="1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Responsible Drinking Campaign</a:t>
            </a:r>
          </a:p>
          <a:p>
            <a:pPr lvl="1" eaLnBrk="1" hangingPunct="1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Online Campaign</a:t>
            </a:r>
          </a:p>
          <a:p>
            <a:pPr lvl="1" eaLnBrk="1" hangingPunct="1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Environmental Preservation</a:t>
            </a:r>
          </a:p>
          <a:p>
            <a:pPr lvl="1" eaLnBrk="1" hangingPunct="1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Inside and Outside Breweries</a:t>
            </a:r>
          </a:p>
          <a:p>
            <a:pPr lvl="1" eaLnBrk="1" hangingPunct="1">
              <a:buFont typeface="Arial"/>
              <a:buChar char="•"/>
            </a:pPr>
            <a:r>
              <a:rPr lang="en-US" b="1" dirty="0">
                <a:solidFill>
                  <a:srgbClr val="000000"/>
                </a:solidFill>
              </a:rPr>
              <a:t>Reduced Water Use and Increased Recycling Rate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D7C37-2128-4198-A109-A6236845B7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22997" y="4137072"/>
            <a:ext cx="1731067" cy="152399"/>
          </a:xfrm>
        </p:spPr>
        <p:txBody>
          <a:bodyPr/>
          <a:lstStyle/>
          <a:p>
            <a:r>
              <a:rPr lang="en-US" sz="1800" b="1" dirty="0"/>
              <a:t>Responsibility </a:t>
            </a:r>
          </a:p>
          <a:p>
            <a:r>
              <a:rPr lang="en-US" sz="1800" b="1" dirty="0"/>
              <a:t>Matters Ad</a:t>
            </a:r>
          </a:p>
          <a:p>
            <a:endParaRPr lang="en-US" dirty="0"/>
          </a:p>
        </p:txBody>
      </p:sp>
      <p:pic>
        <p:nvPicPr>
          <p:cNvPr id="12" name="Picture 22" descr="Click for Responsibility Matters ad.">
            <a:hlinkClick r:id="rId3"/>
            <a:extLst>
              <a:ext uri="{FF2B5EF4-FFF2-40B4-BE49-F238E27FC236}">
                <a16:creationId xmlns:a16="http://schemas.microsoft.com/office/drawing/2014/main" id="{FDE9CBB5-4388-49A2-BFA0-53BA171AD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960487"/>
            <a:ext cx="7985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DC9B4-35A7-4772-A026-23C3DB6B01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86400" y="6705600"/>
            <a:ext cx="3657600" cy="152400"/>
          </a:xfrm>
        </p:spPr>
        <p:txBody>
          <a:bodyPr/>
          <a:lstStyle/>
          <a:p>
            <a:r>
              <a:rPr lang="en-US" i="1" dirty="0"/>
              <a:t>©</a:t>
            </a:r>
            <a:r>
              <a:rPr lang="en-US" dirty="0"/>
              <a:t>Richard </a:t>
            </a:r>
            <a:r>
              <a:rPr lang="en-US" dirty="0" err="1"/>
              <a:t>Ulreich</a:t>
            </a:r>
            <a:r>
              <a:rPr lang="en-US" dirty="0"/>
              <a:t>/ZUMA Press/Newscom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78C8E0-DEF7-4E56-B49D-267272D78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741" y="1853762"/>
            <a:ext cx="2454186" cy="164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0" y="198438"/>
            <a:ext cx="7518400" cy="1143000"/>
          </a:xfrm>
        </p:spPr>
        <p:txBody>
          <a:bodyPr/>
          <a:lstStyle/>
          <a:p>
            <a:pPr algn="l"/>
            <a:r>
              <a:rPr lang="en-US" sz="2800" dirty="0">
                <a:solidFill>
                  <a:srgbClr val="7493E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FIGURE 4-1  </a:t>
            </a:r>
            <a:r>
              <a:rPr lang="en-US" sz="2800" b="1" dirty="0"/>
              <a:t>Four ways to classify marketing decisions according to ethical and legal relationships</a:t>
            </a:r>
            <a:endParaRPr lang="en-US" sz="2800" dirty="0"/>
          </a:p>
        </p:txBody>
      </p:sp>
      <p:pic>
        <p:nvPicPr>
          <p:cNvPr id="8" name="Content Placeholder 7" descr="Decisions can be classified as Ethical but illegal, Ethical and legal, Unethical and illegal, and Unethical but legal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39139"/>
            <a:ext cx="6654800" cy="46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2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55" name="AutoShape 1035"/>
          <p:cNvSpPr>
            <a:spLocks noChangeArrowheads="1"/>
          </p:cNvSpPr>
          <p:nvPr/>
        </p:nvSpPr>
        <p:spPr bwMode="auto">
          <a:xfrm>
            <a:off x="1066800" y="160338"/>
            <a:ext cx="7980363" cy="1143000"/>
          </a:xfrm>
          <a:prstGeom prst="roundRect">
            <a:avLst>
              <a:gd name="adj" fmla="val 16667"/>
            </a:avLst>
          </a:prstGeom>
          <a:solidFill>
            <a:srgbClr val="FFF0C8">
              <a:alpha val="50000"/>
            </a:srgbClr>
          </a:solidFill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1" hangingPunct="1"/>
            <a:endParaRPr lang="en-US" altLang="ja-JP" sz="3200" b="1" dirty="0">
              <a:solidFill>
                <a:srgbClr val="A50532"/>
              </a:solidFill>
            </a:endParaRP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B0F0"/>
                </a:solidFill>
              </a:rPr>
              <a:t>NATURE AND SIGNIFICANCE OF</a:t>
            </a:r>
            <a:br>
              <a:rPr lang="en-US" sz="2800" b="1" dirty="0">
                <a:solidFill>
                  <a:srgbClr val="00B0F0"/>
                </a:solidFill>
              </a:rPr>
            </a:br>
            <a:r>
              <a:rPr lang="en-US" sz="2800" b="1" dirty="0">
                <a:solidFill>
                  <a:srgbClr val="00B0F0"/>
                </a:solidFill>
              </a:rPr>
              <a:t>MARKETING ETHICS </a:t>
            </a:r>
            <a:r>
              <a:rPr lang="en-US" sz="1600" b="1" dirty="0">
                <a:solidFill>
                  <a:srgbClr val="00B0F0"/>
                </a:solidFill>
              </a:rPr>
              <a:t>(2 of 2)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5400" y="1600200"/>
            <a:ext cx="7391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</a:rPr>
              <a:t>Which Cell in Figure 4.1 Best Fits These Situations?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</a:rPr>
              <a:t>Physicians Agree to Establish Fee Schedule for Health Services.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</a:rPr>
              <a:t>Computer Program for Car Dealers Omits Key Information for Buyers.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</a:rPr>
              <a:t>U.S. Tobacco Companies Advocate Free Trade to China; China Legally Restricts Tobacco Imports.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rgbClr val="000000"/>
                </a:solidFill>
              </a:rPr>
              <a:t>College Students Record Movies at Theater, then Upload to Internet</a:t>
            </a:r>
          </a:p>
        </p:txBody>
      </p:sp>
    </p:spTree>
    <p:extLst>
      <p:ext uri="{BB962C8B-B14F-4D97-AF65-F5344CB8AC3E}">
        <p14:creationId xmlns:p14="http://schemas.microsoft.com/office/powerpoint/2010/main" val="380344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>
                <a:solidFill>
                  <a:srgbClr val="7493E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FIGURE 4-2</a:t>
            </a:r>
            <a:r>
              <a:rPr lang="en-US" sz="3200" b="1" dirty="0"/>
              <a:t>  A framework for understanding ethical behavior</a:t>
            </a:r>
            <a:endParaRPr lang="en-US" sz="3200" dirty="0"/>
          </a:p>
        </p:txBody>
      </p:sp>
      <p:pic>
        <p:nvPicPr>
          <p:cNvPr id="7" name="Content Placeholder 6" descr="This framework presents four factors that affect ethical decisions.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00200"/>
            <a:ext cx="6337300" cy="45112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0D7CEA-6143-41B3-BA72-438EE1B6453C}"/>
              </a:ext>
            </a:extLst>
          </p:cNvPr>
          <p:cNvSpPr/>
          <p:nvPr/>
        </p:nvSpPr>
        <p:spPr>
          <a:xfrm>
            <a:off x="3594100" y="6475640"/>
            <a:ext cx="15825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+mn-lt"/>
                <a:hlinkClick r:id="rId4" action="ppaction://hlinksldjump"/>
              </a:rPr>
              <a:t>Jump to Appendix 1 long image description</a:t>
            </a:r>
            <a:endParaRPr lang="en-US" sz="800" dirty="0">
              <a:latin typeface="+mn-lt"/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114517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55" name="AutoShape 1035"/>
          <p:cNvSpPr>
            <a:spLocks noChangeArrowheads="1"/>
          </p:cNvSpPr>
          <p:nvPr/>
        </p:nvSpPr>
        <p:spPr bwMode="auto">
          <a:xfrm>
            <a:off x="1143000" y="152400"/>
            <a:ext cx="7891463" cy="1143000"/>
          </a:xfrm>
          <a:prstGeom prst="roundRect">
            <a:avLst>
              <a:gd name="adj" fmla="val 16667"/>
            </a:avLst>
          </a:prstGeom>
          <a:solidFill>
            <a:srgbClr val="FFF0C8">
              <a:alpha val="50000"/>
            </a:srgbClr>
          </a:solidFill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1" hangingPunct="1"/>
            <a:endParaRPr lang="en-US" b="1" dirty="0">
              <a:solidFill>
                <a:srgbClr val="A50532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467600" cy="6096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B0F0"/>
                </a:solidFill>
              </a:rPr>
              <a:t>ETHICAL MARKETING BEHAVIOR</a:t>
            </a:r>
            <a:br>
              <a:rPr lang="en-US" sz="3200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</a:rPr>
              <a:t>SOCIETAL CULTURE AND NORMS</a:t>
            </a:r>
            <a:endParaRPr lang="en-US" sz="3200" dirty="0">
              <a:solidFill>
                <a:srgbClr val="00B0F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295400" y="1528156"/>
            <a:ext cx="7543800" cy="4983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Culture</a:t>
            </a:r>
          </a:p>
          <a:p>
            <a:pPr lvl="1">
              <a:buFont typeface="Arial"/>
              <a:buChar char="•"/>
            </a:pPr>
            <a:r>
              <a:rPr lang="en-US" b="1" dirty="0"/>
              <a:t>Values, Ideas, and Attitudes That Are Learned and Shared</a:t>
            </a:r>
          </a:p>
          <a:p>
            <a:pPr lvl="1">
              <a:buFont typeface="Arial"/>
              <a:buChar char="•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Societal Values and Attitudes</a:t>
            </a:r>
          </a:p>
          <a:p>
            <a:pPr lvl="1">
              <a:buFont typeface="Arial"/>
              <a:buChar char="•"/>
            </a:pPr>
            <a:r>
              <a:rPr lang="en-US" b="1" dirty="0"/>
              <a:t>Are Relative</a:t>
            </a:r>
          </a:p>
          <a:p>
            <a:pPr lvl="1">
              <a:buFont typeface="Arial"/>
              <a:buChar char="•"/>
            </a:pPr>
            <a:r>
              <a:rPr lang="en-US" b="1" dirty="0"/>
              <a:t>Affect Ethical and Legal 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206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55" name="AutoShape 1035"/>
          <p:cNvSpPr>
            <a:spLocks noChangeArrowheads="1"/>
          </p:cNvSpPr>
          <p:nvPr/>
        </p:nvSpPr>
        <p:spPr bwMode="auto">
          <a:xfrm>
            <a:off x="990600" y="160338"/>
            <a:ext cx="8056563" cy="1143000"/>
          </a:xfrm>
          <a:prstGeom prst="roundRect">
            <a:avLst>
              <a:gd name="adj" fmla="val 16667"/>
            </a:avLst>
          </a:prstGeom>
          <a:solidFill>
            <a:srgbClr val="FFF0C8">
              <a:alpha val="50195"/>
            </a:srgbClr>
          </a:solidFill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b="1" dirty="0">
              <a:solidFill>
                <a:srgbClr val="A50532"/>
              </a:solidFill>
              <a:cs typeface="+mn-cs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66800" y="223684"/>
            <a:ext cx="7648614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00B0F0"/>
                </a:solidFill>
              </a:rPr>
              <a:t>ETHICAL MARKETING BEHAVIOR</a:t>
            </a:r>
            <a:br>
              <a:rPr lang="en-US" sz="3200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</a:rPr>
              <a:t>BUSINESS CULTURE AND INDUSTRY PRACTICES </a:t>
            </a:r>
            <a:r>
              <a:rPr lang="en-US" altLang="en-US" sz="1600" b="1" dirty="0">
                <a:solidFill>
                  <a:srgbClr val="00B0F0"/>
                </a:solidFill>
              </a:rPr>
              <a:t>(1 of 4)</a:t>
            </a:r>
            <a:endParaRPr lang="en-US" sz="1600" dirty="0">
              <a:solidFill>
                <a:srgbClr val="00B0F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295400" y="1600200"/>
            <a:ext cx="7583128" cy="46383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Business Culture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Ethics of Exchange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4FF"/>
                </a:solidFill>
                <a:hlinkClick r:id="rId3" action="ppaction://hlinksldjump"/>
              </a:rPr>
              <a:t>Caveat Emptor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64FF"/>
                </a:solidFill>
                <a:hlinkClick r:id="rId4" action="ppaction://hlinksldjump"/>
              </a:rPr>
              <a:t>Consumer Bill of Rights (1962) </a:t>
            </a:r>
            <a:endParaRPr lang="en-US" b="1" dirty="0">
              <a:solidFill>
                <a:srgbClr val="0064FF"/>
              </a:solidFill>
            </a:endParaRPr>
          </a:p>
          <a:p>
            <a:pPr lvl="1">
              <a:buFont typeface="Arial"/>
              <a:buChar char="•"/>
            </a:pPr>
            <a:r>
              <a:rPr lang="en-US" b="1" dirty="0"/>
              <a:t>The Right:</a:t>
            </a:r>
            <a:endParaRPr lang="en-US" b="1" dirty="0">
              <a:solidFill>
                <a:srgbClr val="0064FF"/>
              </a:solidFill>
            </a:endParaRPr>
          </a:p>
          <a:p>
            <a:pPr marL="914400" lvl="2" indent="0">
              <a:buNone/>
            </a:pPr>
            <a:r>
              <a:rPr lang="en-US" b="1" dirty="0"/>
              <a:t> To Safety</a:t>
            </a:r>
          </a:p>
          <a:p>
            <a:pPr marL="914400" lvl="2" indent="0">
              <a:buNone/>
            </a:pPr>
            <a:r>
              <a:rPr lang="en-US" b="1" dirty="0"/>
              <a:t> To Choose</a:t>
            </a:r>
          </a:p>
          <a:p>
            <a:pPr marL="914400" lvl="2" indent="0">
              <a:buNone/>
            </a:pPr>
            <a:r>
              <a:rPr lang="en-US" b="1" dirty="0"/>
              <a:t> To Be Informed</a:t>
            </a:r>
          </a:p>
          <a:p>
            <a:pPr marL="914400" lvl="2" indent="0">
              <a:buNone/>
            </a:pPr>
            <a:r>
              <a:rPr lang="en-US" b="1" dirty="0"/>
              <a:t> To Be Heard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7BF09A-DE46-48BA-A737-AF29C4A42114}"/>
              </a:ext>
            </a:extLst>
          </p:cNvPr>
          <p:cNvSpPr txBox="1">
            <a:spLocks/>
          </p:cNvSpPr>
          <p:nvPr/>
        </p:nvSpPr>
        <p:spPr>
          <a:xfrm>
            <a:off x="5486400" y="6705600"/>
            <a:ext cx="36576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00" baseline="0">
                <a:solidFill>
                  <a:srgbClr val="6A6A6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dirty="0"/>
              <a:t>©Lisa F. Young/iStock/Getty Images</a:t>
            </a:r>
            <a:endParaRPr lang="en-US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3E73B9-7133-41EF-94FC-331D3C804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3919383"/>
            <a:ext cx="2800428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22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55" name="AutoShape 1035"/>
          <p:cNvSpPr>
            <a:spLocks noChangeArrowheads="1"/>
          </p:cNvSpPr>
          <p:nvPr/>
        </p:nvSpPr>
        <p:spPr bwMode="auto">
          <a:xfrm>
            <a:off x="990599" y="247489"/>
            <a:ext cx="7817593" cy="1143000"/>
          </a:xfrm>
          <a:prstGeom prst="roundRect">
            <a:avLst>
              <a:gd name="adj" fmla="val 16667"/>
            </a:avLst>
          </a:prstGeom>
          <a:solidFill>
            <a:srgbClr val="FFF0C8">
              <a:alpha val="50195"/>
            </a:srgbClr>
          </a:solidFill>
          <a:ln w="38100">
            <a:solidFill>
              <a:srgbClr val="0070C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anchor="ctr" anchorCtr="1"/>
          <a:lstStyle/>
          <a:p>
            <a:pPr algn="ctr" eaLnBrk="1" hangingPunct="1"/>
            <a:endParaRPr lang="en-US" b="1" dirty="0">
              <a:solidFill>
                <a:srgbClr val="A50532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0600" y="264221"/>
            <a:ext cx="7817592" cy="1143000"/>
          </a:xfrm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rgbClr val="00B0F0"/>
                </a:solidFill>
              </a:rPr>
              <a:t>ETHICAL MARKETING BEHAVIOR</a:t>
            </a:r>
            <a:br>
              <a:rPr lang="en-US" sz="3200" b="1" dirty="0">
                <a:solidFill>
                  <a:srgbClr val="00B0F0"/>
                </a:solidFill>
              </a:rPr>
            </a:br>
            <a:r>
              <a:rPr lang="en-US" sz="2400" b="1" dirty="0">
                <a:solidFill>
                  <a:srgbClr val="00B0F0"/>
                </a:solidFill>
              </a:rPr>
              <a:t>BUSINESS CULTURE AND INDUSTRY PRACTICES </a:t>
            </a:r>
            <a:r>
              <a:rPr lang="en-US" altLang="en-US" sz="2000" b="1" dirty="0">
                <a:solidFill>
                  <a:srgbClr val="00B0F0"/>
                </a:solidFill>
              </a:rPr>
              <a:t>(2 of 4)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371600" y="1856996"/>
            <a:ext cx="7311230" cy="13335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The Right to Safety</a:t>
            </a:r>
          </a:p>
          <a:p>
            <a:pPr lvl="1">
              <a:buFont typeface="Arial"/>
              <a:buChar char="•"/>
            </a:pPr>
            <a:r>
              <a:rPr lang="en-US" b="1" dirty="0"/>
              <a:t>Consumer Product</a:t>
            </a:r>
            <a:br>
              <a:rPr lang="en-US" b="1" dirty="0"/>
            </a:br>
            <a:r>
              <a:rPr lang="en-US" b="1" dirty="0"/>
              <a:t>Safety Commission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</a:rPr>
              <a:t>The Right to Be Informed</a:t>
            </a:r>
          </a:p>
          <a:p>
            <a:pPr lvl="1">
              <a:buFont typeface="Arial"/>
              <a:buChar char="•"/>
            </a:pPr>
            <a:r>
              <a:rPr lang="en-US" b="1" dirty="0"/>
              <a:t>Federal Trade</a:t>
            </a:r>
            <a:br>
              <a:rPr lang="en-US" b="1" dirty="0"/>
            </a:br>
            <a:r>
              <a:rPr lang="en-US" b="1" dirty="0"/>
              <a:t>Commission (FTC)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1FF6443-A974-46DE-A8F4-E0E2C21A08E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65091" y="1960068"/>
            <a:ext cx="2232512" cy="485650"/>
          </a:xfrm>
        </p:spPr>
        <p:txBody>
          <a:bodyPr/>
          <a:lstStyle/>
          <a:p>
            <a:r>
              <a:rPr lang="en-US" sz="1800" b="1" dirty="0"/>
              <a:t>Consumer Product</a:t>
            </a:r>
          </a:p>
          <a:p>
            <a:r>
              <a:rPr lang="en-US" sz="1800" b="1" dirty="0"/>
              <a:t>Safety Commission</a:t>
            </a:r>
          </a:p>
          <a:p>
            <a:endParaRPr lang="en-US" dirty="0"/>
          </a:p>
        </p:txBody>
      </p:sp>
      <p:pic>
        <p:nvPicPr>
          <p:cNvPr id="7" name="Picture 17" descr="Click for link.">
            <a:hlinkClick r:id="rId3"/>
            <a:extLst>
              <a:ext uri="{FF2B5EF4-FFF2-40B4-BE49-F238E27FC236}">
                <a16:creationId xmlns:a16="http://schemas.microsoft.com/office/drawing/2014/main" id="{2B346828-2458-443A-9397-BEFB1A204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120" y="2855724"/>
            <a:ext cx="970454" cy="9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B9A4BE6-0B67-475C-A265-AF9246184698}"/>
              </a:ext>
            </a:extLst>
          </p:cNvPr>
          <p:cNvSpPr txBox="1">
            <a:spLocks/>
          </p:cNvSpPr>
          <p:nvPr/>
        </p:nvSpPr>
        <p:spPr>
          <a:xfrm>
            <a:off x="5867400" y="4170984"/>
            <a:ext cx="3034198" cy="485650"/>
          </a:xfrm>
          <a:prstGeom prst="rect">
            <a:avLst/>
          </a:prstGeom>
        </p:spPr>
        <p:txBody>
          <a:bodyPr lIns="0" tIns="0" rIns="0" bIns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600" b="1" kern="0" dirty="0"/>
              <a:t>Federal Trade Commission</a:t>
            </a:r>
          </a:p>
          <a:p>
            <a:endParaRPr lang="en-US" sz="700" kern="0" dirty="0"/>
          </a:p>
        </p:txBody>
      </p:sp>
      <p:pic>
        <p:nvPicPr>
          <p:cNvPr id="13" name="Picture 18" descr="Click for link.">
            <a:hlinkClick r:id="rId5"/>
            <a:extLst>
              <a:ext uri="{FF2B5EF4-FFF2-40B4-BE49-F238E27FC236}">
                <a16:creationId xmlns:a16="http://schemas.microsoft.com/office/drawing/2014/main" id="{777244FA-D2B2-4011-9F3E-906220EFD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109" y="4741466"/>
            <a:ext cx="909330" cy="848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046015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Presentation-building-side">
  <a:themeElements>
    <a:clrScheme name="Otterson_powerpoin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tterson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tterson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terson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terson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terson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terson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tterson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terson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terson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terson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terson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terson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tterson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D0D3045D2FF4FB51A5B63DF3AAA65" ma:contentTypeVersion="3" ma:contentTypeDescription="Create a new document." ma:contentTypeScope="" ma:versionID="6841a04a395bc456f6e306e967f3d95c">
  <xsd:schema xmlns:xsd="http://www.w3.org/2001/XMLSchema" xmlns:p="http://schemas.microsoft.com/office/2006/metadata/properties" xmlns:ns1="http://schemas.microsoft.com/sharepoint/v3" xmlns:ns2="8dfc9360-30d7-44fa-9454-8814658167eb" targetNamespace="http://schemas.microsoft.com/office/2006/metadata/properties" ma:root="true" ma:fieldsID="9af39eaed083fb799ebbfefa202d23f3" ns1:_="" ns2:_="">
    <xsd:import namespace="http://schemas.microsoft.com/sharepoint/v3"/>
    <xsd:import namespace="8dfc9360-30d7-44fa-9454-8814658167eb"/>
    <xsd:element name="properties">
      <xsd:complexType>
        <xsd:sequence>
          <xsd:element name="documentManagement">
            <xsd:complexType>
              <xsd:all>
                <xsd:element ref="ns2:Document_x0020_Audience" minOccurs="0"/>
                <xsd:element ref="ns2:Kin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6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7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dms="http://schemas.microsoft.com/office/2006/documentManagement/types" targetNamespace="8dfc9360-30d7-44fa-9454-8814658167eb" elementFormDefault="qualified">
    <xsd:import namespace="http://schemas.microsoft.com/office/2006/documentManagement/types"/>
    <xsd:element name="Document_x0020_Audience" ma:index="2" nillable="true" ma:displayName="Document Audience" ma:default="Frequently Used" ma:internalName="Document_x0020_Audienc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Frequently Used"/>
                    <xsd:enumeration value="Faculty Assistant"/>
                    <xsd:enumeration value="Alumni"/>
                    <xsd:enumeration value="Students"/>
                  </xsd:restriction>
                </xsd:simpleType>
              </xsd:element>
            </xsd:sequence>
          </xsd:extension>
        </xsd:complexContent>
      </xsd:complexType>
    </xsd:element>
    <xsd:element name="Kind" ma:index="3" nillable="true" ma:displayName="Kind" ma:default="CDs" ma:format="Dropdown" ma:internalName="Kind">
      <xsd:simpleType>
        <xsd:union memberTypes="dms:Text">
          <xsd:simpleType>
            <xsd:restriction base="dms:Choice">
              <xsd:enumeration value="CDs"/>
              <xsd:enumeration value="Course Materials"/>
              <xsd:enumeration value="Forms"/>
              <xsd:enumeration value="Guidelines"/>
              <xsd:enumeration value="Insert Files"/>
              <xsd:enumeration value="Mailing Labels"/>
              <xsd:enumeration value="Maps"/>
              <xsd:enumeration value="Marketing Materials"/>
              <xsd:enumeration value="Name Badges"/>
              <xsd:enumeration value="PowerPoint"/>
              <xsd:enumeration value="Signage"/>
              <xsd:enumeration value="Stationery"/>
              <xsd:enumeration value="Web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 ma:readOnly="tru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Kind xmlns="8dfc9360-30d7-44fa-9454-8814658167eb">Course Materials</Kind>
    <Document_x0020_Audience xmlns="8dfc9360-30d7-44fa-9454-8814658167eb"/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A9056A18-FDE8-4B63-AE74-C7463994AC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dfc9360-30d7-44fa-9454-8814658167eb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069410F0-41F1-42B4-BB9F-D8918C5FCEB4}">
  <ds:schemaRefs>
    <ds:schemaRef ds:uri="http://www.w3.org/XML/1998/namespace"/>
    <ds:schemaRef ds:uri="http://purl.org/dc/dcmitype/"/>
    <ds:schemaRef ds:uri="http://purl.org/dc/terms/"/>
    <ds:schemaRef ds:uri="http://purl.org/dc/elements/1.1/"/>
    <ds:schemaRef ds:uri="8dfc9360-30d7-44fa-9454-8814658167eb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11867CF-15CD-4A8E-9B76-7943E78E437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AF5EBA2-B4B7-41E0-9B6A-EF41C3DE360E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General Presentation-building-side</Template>
  <TotalTime>2705</TotalTime>
  <Words>878</Words>
  <Application>Microsoft Macintosh PowerPoint</Application>
  <PresentationFormat>On-screen Show (4:3)</PresentationFormat>
  <Paragraphs>134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General Presentation-building-side</vt:lpstr>
      <vt:lpstr>The Rady School of Management </vt:lpstr>
      <vt:lpstr>Key Points to cover………..   </vt:lpstr>
      <vt:lpstr>ANHEUSER-BUSCH: BECOMING THE BEST BEER COMPANY IN A BETTER WORLD</vt:lpstr>
      <vt:lpstr>FIGURE 4-1  Four ways to classify marketing decisions according to ethical and legal relationships</vt:lpstr>
      <vt:lpstr>NATURE AND SIGNIFICANCE OF MARKETING ETHICS (2 of 2)</vt:lpstr>
      <vt:lpstr>FIGURE 4-2  A framework for understanding ethical behavior</vt:lpstr>
      <vt:lpstr>ETHICAL MARKETING BEHAVIOR SOCIETAL CULTURE AND NORMS</vt:lpstr>
      <vt:lpstr>ETHICAL MARKETING BEHAVIOR BUSINESS CULTURE AND INDUSTRY PRACTICES (1 of 4)</vt:lpstr>
      <vt:lpstr>ETHICAL MARKETING BEHAVIOR BUSINESS CULTURE AND INDUSTRY PRACTICES (2 of 4)</vt:lpstr>
      <vt:lpstr>ETHICAL MARKETING BEHAVIOR BUSINESS CULTURE AND INDUSTRY PRACTICES (4 of 4)</vt:lpstr>
      <vt:lpstr>MAKING RESPONSIBLE DECISIONS CORPORATE CONSCIENCE IN THE COLA WAR</vt:lpstr>
      <vt:lpstr>FIGURE 4-3  American Marketing Association Statement of Ethics (Abridged)</vt:lpstr>
      <vt:lpstr>FIGURE 4-4  Three concepts of social responsibility</vt:lpstr>
      <vt:lpstr>MARKETING MATTERS Will Consumers Switch Brands for a Cause?  Yes, if …</vt:lpstr>
      <vt:lpstr>FIGURE 1  Who should take the lead in addressing environmental issues?</vt:lpstr>
      <vt:lpstr>Case Study Review</vt:lpstr>
      <vt:lpstr>GM Leadership Study – Group Work</vt:lpstr>
      <vt:lpstr>Announcements/Assignments for next week……</vt:lpstr>
      <vt:lpstr>The Rady School of Management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Undergraduate Programs</dc:title>
  <dc:creator>gazarabadi</dc:creator>
  <cp:lastModifiedBy>Burt De Mill</cp:lastModifiedBy>
  <cp:revision>158</cp:revision>
  <cp:lastPrinted>2013-04-01T20:55:20Z</cp:lastPrinted>
  <dcterms:created xsi:type="dcterms:W3CDTF">2011-10-17T21:09:11Z</dcterms:created>
  <dcterms:modified xsi:type="dcterms:W3CDTF">2020-01-10T20:02:19Z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</Properties>
</file>