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79D1D-0D07-4E7B-A40B-486760488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825D48-E67B-4931-8AF5-A2655D5E2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56C5B-B930-4FAE-9D5C-79943E43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C4CB-664C-45BD-B77B-4A01E91B91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B1D10-9981-4B59-BD39-F2226A8C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D1A1A-5D6A-4D47-BD97-BD377F36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CF15-9604-41CD-BE14-CC902C1C1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1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9665F-2614-4906-AB69-E13DBF0A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46AAB4-C3A2-4CA9-BB19-99197F914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A7D26-9935-416A-9E25-BA4D4DAC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C4CB-664C-45BD-B77B-4A01E91B91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1F273-03B3-4C93-8527-E0D6F1CE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4AD08-BDB4-4395-9F00-8E091CAF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CF15-9604-41CD-BE14-CC902C1C1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5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C8798B-5A31-4EF7-8780-6EAB5F1E5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02268-0A8C-4F2B-BE51-5D175E184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EF681-FE2C-40EE-8343-F5BC524E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C4CB-664C-45BD-B77B-4A01E91B91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7FD49-6B73-4EC4-8E8D-8AD46A07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54FD1-2A97-47E8-BEB6-70B05B65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CF15-9604-41CD-BE14-CC902C1C1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89653-EFC1-4DE8-AE3B-F9140550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B830D-AEC5-422A-881B-37A6DFD7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51002-8B27-403A-A194-0F11400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C4CB-664C-45BD-B77B-4A01E91B91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6629C-72F3-4D0E-9C0C-506195E2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CE51D-613E-4DE8-858B-F491AD90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CF15-9604-41CD-BE14-CC902C1C1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65D86-18E4-4C5F-B5A9-1704B37A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5E2B7-7F72-49E5-896A-1FA3ADE2B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8579-CAC9-4F23-A24C-20B82876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C4CB-664C-45BD-B77B-4A01E91B91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782BF-C58A-4A57-8C66-2FAB1815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6FEB9-65F7-4F38-84E4-1EFE72CA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CF15-9604-41CD-BE14-CC902C1C1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6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702D2-22D9-48DC-864A-93BFAD32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807B4-D525-4EB2-8B75-4F4840846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42E2FD-46A2-471A-B7C7-AF6C9D94F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664A1F-B9D9-4651-8873-6731BAE0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C4CB-664C-45BD-B77B-4A01E91B91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798FA3-B610-48DA-8099-6E08CF82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79EE6C-5C47-4C87-A14A-9ED9BF4D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CF15-9604-41CD-BE14-CC902C1C1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9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80E3E-AB74-4D55-A9C7-AD59A419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8B8A0-0CF3-4937-A1CC-12A21C4F7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B8B6D-8D01-4BAE-89A5-500414841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825934-5AD2-4CC9-B024-43E731985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EBA5DD-C4AF-400E-A52C-C9FC56F7B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1F3826-EE6F-4454-A9B2-AA066F5E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C4CB-664C-45BD-B77B-4A01E91B91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1CE602-E2E2-47A9-ADA7-B99DEBD4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12FE29-A22F-455A-9333-3761CC98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CF15-9604-41CD-BE14-CC902C1C1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69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9AD0B-4234-49D2-B24D-4D2062E5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87D4A9-7E39-4862-9004-39C9D2BD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C4CB-664C-45BD-B77B-4A01E91B91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7EB15F-5503-40A5-93CC-20460FBC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D3A6BF-8B94-4078-9F24-240CCF8E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CF15-9604-41CD-BE14-CC902C1C1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7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4F9DCC-EDDF-4BED-9C54-5290CA2D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C4CB-664C-45BD-B77B-4A01E91B91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92CABE-3C07-43DE-B223-62CA500D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558D2C-EBC0-4C6F-8766-C2FBBCE1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CF15-9604-41CD-BE14-CC902C1C1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6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7D595-7F49-4C9B-A8F3-AE695BBD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D0EA6-7160-433F-ACBE-99E27D812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9E4B3-F4EA-436C-A5C4-BB7405D8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22E52F-4E12-499B-AC68-69553201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C4CB-664C-45BD-B77B-4A01E91B91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ED81B-4086-469E-85ED-DFA17CB5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D557FB-E89B-46F3-AEE8-E61F5B3E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CF15-9604-41CD-BE14-CC902C1C1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9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5A497-6B1A-420D-9C67-ED026F63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980E78-3CB3-411C-A543-51CD96112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3B7AB-0A96-4945-B1B1-90890BCED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5F1167-48CD-43B5-80FD-D56C7FBD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C4CB-664C-45BD-B77B-4A01E91B91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8EE14-EB7B-4C9F-B4BB-3D14B268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D03635-5369-4893-B7E8-55BE5F08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CF15-9604-41CD-BE14-CC902C1C1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4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44A473-48B4-4B99-AB2A-12A18B92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570E2-D432-41A8-8261-56A7B5EE1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85A2E-D953-4C63-B110-445310520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C4CB-664C-45BD-B77B-4A01E91B91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01B3D-8FE1-446B-888C-615D9866C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4F898-723F-41D2-9268-4CB9D16DB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CF15-9604-41CD-BE14-CC902C1C1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0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4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814BF6-22AB-401E-BA15-AFA1A774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073" y="197264"/>
            <a:ext cx="6530105" cy="64634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EB1EE3-D451-4AB4-B928-E22FF392B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54" y="673938"/>
            <a:ext cx="5012924" cy="6411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AC2F38-6E38-47D5-A4B3-693D1F0DA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2" y="1648933"/>
            <a:ext cx="4700169" cy="28431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C686F4-4B0D-4724-8316-D28D42262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77" y="4646704"/>
            <a:ext cx="4128259" cy="15373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82064E0-5769-4F82-93A1-EF3312471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448" y="6284446"/>
            <a:ext cx="1209844" cy="3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4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CC15A8-495A-49C2-B81C-0DFF02F02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182" y="0"/>
            <a:ext cx="3839111" cy="43154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D3AC5C7-C0DC-4C60-933C-063354AE2D86}"/>
              </a:ext>
            </a:extLst>
          </p:cNvPr>
          <p:cNvSpPr txBox="1"/>
          <p:nvPr/>
        </p:nvSpPr>
        <p:spPr>
          <a:xfrm>
            <a:off x="891707" y="204281"/>
            <a:ext cx="49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入射，反射和透射的电场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C817C9-1A37-4C1D-B206-3532934A9602}"/>
              </a:ext>
            </a:extLst>
          </p:cNvPr>
          <p:cNvSpPr txBox="1"/>
          <p:nvPr/>
        </p:nvSpPr>
        <p:spPr>
          <a:xfrm>
            <a:off x="319743" y="2576440"/>
            <a:ext cx="19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媒介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中的合成波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EADEF9A3-2AD0-4EB6-89C7-932B58E4A9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848755"/>
              </p:ext>
            </p:extLst>
          </p:nvPr>
        </p:nvGraphicFramePr>
        <p:xfrm>
          <a:off x="7854272" y="4621323"/>
          <a:ext cx="2380420" cy="1924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1523880" imgH="1231560" progId="Equation.DSMT4">
                  <p:embed/>
                </p:oleObj>
              </mc:Choice>
              <mc:Fallback>
                <p:oleObj name="Equation" r:id="rId4" imgW="1523880" imgH="1231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54272" y="4621323"/>
                        <a:ext cx="2380420" cy="1924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C960084-492A-4AB9-86A9-7ACA68C90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061525"/>
              </p:ext>
            </p:extLst>
          </p:nvPr>
        </p:nvGraphicFramePr>
        <p:xfrm>
          <a:off x="1089667" y="595670"/>
          <a:ext cx="4865254" cy="528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6" imgW="2336760" imgH="253800" progId="Equation.DSMT4">
                  <p:embed/>
                </p:oleObj>
              </mc:Choice>
              <mc:Fallback>
                <p:oleObj name="Equation" r:id="rId6" imgW="2336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89667" y="595670"/>
                        <a:ext cx="4865254" cy="528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84BC79F-493B-4A26-BE28-748EF1599C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653786"/>
              </p:ext>
            </p:extLst>
          </p:nvPr>
        </p:nvGraphicFramePr>
        <p:xfrm>
          <a:off x="1074738" y="1169988"/>
          <a:ext cx="51546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8" imgW="2387520" imgH="291960" progId="Equation.DSMT4">
                  <p:embed/>
                </p:oleObj>
              </mc:Choice>
              <mc:Fallback>
                <p:oleObj name="Equation" r:id="rId8" imgW="2387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74738" y="1169988"/>
                        <a:ext cx="5154612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F69F59E-C88F-438D-A45A-83C7EF729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897423"/>
              </p:ext>
            </p:extLst>
          </p:nvPr>
        </p:nvGraphicFramePr>
        <p:xfrm>
          <a:off x="1087404" y="1916538"/>
          <a:ext cx="4886373" cy="519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0" imgW="2387520" imgH="253800" progId="Equation.DSMT4">
                  <p:embed/>
                </p:oleObj>
              </mc:Choice>
              <mc:Fallback>
                <p:oleObj name="Equation" r:id="rId10" imgW="2387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87404" y="1916538"/>
                        <a:ext cx="4886373" cy="519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DC929AC-1D64-4B28-92F2-343FE2393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1738"/>
              </p:ext>
            </p:extLst>
          </p:nvPr>
        </p:nvGraphicFramePr>
        <p:xfrm>
          <a:off x="1149816" y="3024303"/>
          <a:ext cx="4579420" cy="519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12" imgW="2349360" imgH="266400" progId="Equation.DSMT4">
                  <p:embed/>
                </p:oleObj>
              </mc:Choice>
              <mc:Fallback>
                <p:oleObj name="Equation" r:id="rId12" imgW="2349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49816" y="3024303"/>
                        <a:ext cx="4579420" cy="519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0EB5B79-19FC-4960-BA54-16BE3A29B4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457328"/>
              </p:ext>
            </p:extLst>
          </p:nvPr>
        </p:nvGraphicFramePr>
        <p:xfrm>
          <a:off x="1149816" y="3622660"/>
          <a:ext cx="3593293" cy="1040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14" imgW="1841400" imgH="533160" progId="Equation.DSMT4">
                  <p:embed/>
                </p:oleObj>
              </mc:Choice>
              <mc:Fallback>
                <p:oleObj name="Equation" r:id="rId14" imgW="18414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9816" y="3622660"/>
                        <a:ext cx="3593293" cy="1040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CB46503-70B6-469D-BF87-50F214EF2E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06050"/>
              </p:ext>
            </p:extLst>
          </p:nvPr>
        </p:nvGraphicFramePr>
        <p:xfrm>
          <a:off x="964490" y="4777992"/>
          <a:ext cx="5009287" cy="623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16" imgW="3365280" imgH="419040" progId="Equation.DSMT4">
                  <p:embed/>
                </p:oleObj>
              </mc:Choice>
              <mc:Fallback>
                <p:oleObj name="Equation" r:id="rId16" imgW="3365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4490" y="4777992"/>
                        <a:ext cx="5009287" cy="623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C7B85251-CFD9-4385-AF41-257E9C5517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727323"/>
              </p:ext>
            </p:extLst>
          </p:nvPr>
        </p:nvGraphicFramePr>
        <p:xfrm>
          <a:off x="1795567" y="5572001"/>
          <a:ext cx="3407233" cy="973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8" imgW="1688760" imgH="482400" progId="Equation.DSMT4">
                  <p:embed/>
                </p:oleObj>
              </mc:Choice>
              <mc:Fallback>
                <p:oleObj name="Equation" r:id="rId18" imgW="1688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95567" y="5572001"/>
                        <a:ext cx="3407233" cy="973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816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BF3DCF9-5D8B-424F-801E-1870A0739AFB}"/>
              </a:ext>
            </a:extLst>
          </p:cNvPr>
          <p:cNvSpPr txBox="1"/>
          <p:nvPr/>
        </p:nvSpPr>
        <p:spPr>
          <a:xfrm>
            <a:off x="319596" y="275208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需要先指定入射平面的类型；</a:t>
            </a:r>
            <a:r>
              <a:rPr lang="en-US" altLang="zh-CN" dirty="0"/>
              <a:t>s</a:t>
            </a:r>
            <a:r>
              <a:rPr lang="zh-CN" altLang="en-US" dirty="0"/>
              <a:t>波或者</a:t>
            </a:r>
            <a:r>
              <a:rPr lang="en-US" altLang="zh-CN" dirty="0"/>
              <a:t>p</a:t>
            </a:r>
            <a:r>
              <a:rPr lang="zh-CN" altLang="en-US" dirty="0"/>
              <a:t>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E191F2-9FAC-4FB6-AF05-991CBB96310D}"/>
              </a:ext>
            </a:extLst>
          </p:cNvPr>
          <p:cNvSpPr txBox="1"/>
          <p:nvPr/>
        </p:nvSpPr>
        <p:spPr>
          <a:xfrm>
            <a:off x="514905" y="3429000"/>
            <a:ext cx="59391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默认设置材料两边都是空气；</a:t>
            </a:r>
            <a:endParaRPr lang="en-US" altLang="zh-CN" dirty="0"/>
          </a:p>
          <a:p>
            <a:r>
              <a:rPr lang="en-US" altLang="zh-CN" dirty="0"/>
              <a:t>Degrees</a:t>
            </a:r>
            <a:r>
              <a:rPr lang="zh-CN" altLang="en-US" dirty="0"/>
              <a:t>是入射光线与材料入射平面的法线的夹角；</a:t>
            </a:r>
            <a:endParaRPr lang="en-US" altLang="zh-CN" dirty="0"/>
          </a:p>
          <a:p>
            <a:r>
              <a:rPr lang="en-US" altLang="zh-CN" dirty="0"/>
              <a:t>distance</a:t>
            </a:r>
            <a:r>
              <a:rPr lang="zh-CN" altLang="en-US" dirty="0"/>
              <a:t>是入射光线的出发点到材料表面的垂直距离；</a:t>
            </a:r>
            <a:endParaRPr lang="en-US" altLang="zh-CN" dirty="0"/>
          </a:p>
          <a:p>
            <a:r>
              <a:rPr lang="en-US" altLang="zh-CN" dirty="0" err="1"/>
              <a:t>Layerlist</a:t>
            </a:r>
            <a:r>
              <a:rPr lang="zh-CN" altLang="en-US" dirty="0"/>
              <a:t>是材料各层类型；</a:t>
            </a:r>
            <a:r>
              <a:rPr lang="en-US" altLang="zh-CN" dirty="0" err="1"/>
              <a:t>thicklist</a:t>
            </a:r>
            <a:r>
              <a:rPr lang="zh-CN" altLang="en-US" dirty="0"/>
              <a:t>是各层厚度；</a:t>
            </a:r>
            <a:endParaRPr lang="en-US" altLang="zh-CN" dirty="0"/>
          </a:p>
          <a:p>
            <a:r>
              <a:rPr lang="en-US" altLang="zh-CN" dirty="0" err="1"/>
              <a:t>Refraction_index</a:t>
            </a:r>
            <a:r>
              <a:rPr lang="zh-CN" altLang="en-US" dirty="0"/>
              <a:t>是每层对应的折射率，虚部表示有损耗；</a:t>
            </a:r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是真空中电磁波的波数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是入射电磁波电场强度，沿</a:t>
            </a:r>
            <a:r>
              <a:rPr lang="en-US" altLang="zh-CN" dirty="0"/>
              <a:t>y</a:t>
            </a:r>
            <a:r>
              <a:rPr lang="zh-CN" altLang="en-US" dirty="0"/>
              <a:t>轴正方向为正。</a:t>
            </a:r>
            <a:endParaRPr lang="en-US" altLang="zh-CN" dirty="0"/>
          </a:p>
          <a:p>
            <a:r>
              <a:rPr lang="zh-CN" altLang="en-US"/>
              <a:t>都以微米为单位。</a:t>
            </a:r>
            <a:endParaRPr lang="en-US" altLang="zh-CN" dirty="0"/>
          </a:p>
          <a:p>
            <a:r>
              <a:rPr lang="zh-CN" altLang="en-US" dirty="0"/>
              <a:t>展示的是电场强度的分布。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B471CC-BCF8-4739-A187-5A3D80FD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79" y="357498"/>
            <a:ext cx="5210902" cy="3419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D50A67-B503-4C17-9066-8BB5F9A5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51" y="751072"/>
            <a:ext cx="6569268" cy="23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1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121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楷体</vt:lpstr>
      <vt:lpstr>Arial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洪熹</dc:creator>
  <cp:lastModifiedBy>黄 洪熹</cp:lastModifiedBy>
  <cp:revision>8</cp:revision>
  <dcterms:created xsi:type="dcterms:W3CDTF">2024-04-24T07:32:49Z</dcterms:created>
  <dcterms:modified xsi:type="dcterms:W3CDTF">2024-05-08T11:48:03Z</dcterms:modified>
</cp:coreProperties>
</file>