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009" y="4914304"/>
            <a:ext cx="24373982" cy="1"/>
          </a:xfrm>
          <a:prstGeom prst="line">
            <a:avLst/>
          </a:prstGeom>
          <a:ln w="63500">
            <a:solidFill>
              <a:srgbClr val="941100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" name="OU Chem &amp; Biochem                                                             CHEM5570-100                                                                 Fall 2022"/>
          <p:cNvSpPr/>
          <p:nvPr/>
        </p:nvSpPr>
        <p:spPr>
          <a:xfrm>
            <a:off x="-98422" y="13007275"/>
            <a:ext cx="24580844" cy="739421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 OU Chem &amp; Biochem                                                             CHEM5570-100                                                                 Fall 2022</a:t>
            </a: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4280296" y="-1143000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4280296" y="6045398"/>
            <a:ext cx="14716126" cy="44169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7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/>
          <p:nvPr>
            <p:ph type="pic" idx="21"/>
          </p:nvPr>
        </p:nvSpPr>
        <p:spPr>
          <a:xfrm>
            <a:off x="1905000" y="0"/>
            <a:ext cx="21420093" cy="14287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b="0"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 sz="1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 anchor="ctr"/>
          <a:lstStyle>
            <a:lvl1pPr marL="465364" indent="-465364">
              <a:spcBef>
                <a:spcPts val="4500"/>
              </a:spcBef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6173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/>
          <p:nvPr>
            <p:ph type="pic" sz="quarter" idx="21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22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Image"/>
          <p:cNvSpPr/>
          <p:nvPr>
            <p:ph type="pic" idx="23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-355532" y="1884164"/>
            <a:ext cx="24632071" cy="1"/>
          </a:xfrm>
          <a:prstGeom prst="line">
            <a:avLst/>
          </a:prstGeom>
          <a:ln w="63500">
            <a:solidFill>
              <a:srgbClr val="941100"/>
            </a:solidFill>
            <a:miter lim="400000"/>
          </a:ln>
          <a:effectLst>
            <a:reflection blurRad="0" stA="20394" stPos="0" endA="0" endPos="40000" dist="0" dir="5400000" fadeDir="5400000" sx="100000" sy="-100000" kx="0" ky="0" algn="bl" rotWithShape="0"/>
          </a:effectLst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30328" y="392348"/>
            <a:ext cx="15609094" cy="130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38601" y="2327115"/>
            <a:ext cx="22906798" cy="11014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2pPr marL="1037166" indent="-592666">
              <a:defRPr sz="3200"/>
            </a:lvl2pPr>
            <a:lvl3pPr marL="1511300" indent="-622300">
              <a:defRPr sz="2800"/>
            </a:lvl3pPr>
            <a:lvl4pPr marL="1926166" indent="-592666">
              <a:defRPr sz="2400"/>
            </a:lvl4pPr>
            <a:lvl5pPr marL="2389187" indent="-611187">
              <a:defRPr sz="2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chemeClr val="accent5">
              <a:hueOff val="-176146"/>
              <a:satOff val="3665"/>
              <a:lumOff val="-13986"/>
            </a:schemeClr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03250" marR="0" indent="-603250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48291" marR="0" indent="-703791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733550" marR="0" indent="-844550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271888" marR="0" indent="-938388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833687" marR="0" indent="-10556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91694" marR="0" indent="-46919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36194" marR="0" indent="-46919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80694" marR="0" indent="-46919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25194" marR="0" indent="-46919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settaCommons/RoseTTAFold" TargetMode="External"/><Relationship Id="rId3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settaCommons/RoseTTAFold" TargetMode="External"/><Relationship Id="rId3" Type="http://schemas.openxmlformats.org/officeDocument/2006/relationships/image" Target="../media/image14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okrypton/ColabFold" TargetMode="External"/><Relationship Id="rId3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lphaFold, RoseTTAFold, OmegaFold for Protein Structure Prediction"/>
          <p:cNvSpPr txBox="1"/>
          <p:nvPr>
            <p:ph type="ctrTitle"/>
          </p:nvPr>
        </p:nvSpPr>
        <p:spPr>
          <a:xfrm>
            <a:off x="700604" y="286450"/>
            <a:ext cx="22982792" cy="3465231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defRPr sz="8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AlphaFold, RoseTTAFold, OmegaFold for Protein Structure Prediction</a:t>
            </a:r>
          </a:p>
        </p:txBody>
      </p:sp>
      <p:sp>
        <p:nvSpPr>
          <p:cNvPr id="123" name="CCATS Group"/>
          <p:cNvSpPr txBox="1"/>
          <p:nvPr/>
        </p:nvSpPr>
        <p:spPr>
          <a:xfrm>
            <a:off x="4512095" y="4728131"/>
            <a:ext cx="15252651" cy="20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>
              <a:lnSpc>
                <a:spcPct val="150000"/>
              </a:lnSpc>
              <a:defRPr b="1">
                <a:solidFill>
                  <a:srgbClr val="9411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sz="6600"/>
            </a:pPr>
            <a:r>
              <a:rPr sz="5000"/>
              <a:t>CCATS Group</a:t>
            </a:r>
          </a:p>
        </p:txBody>
      </p:sp>
      <p:pic>
        <p:nvPicPr>
          <p:cNvPr id="124" name="slsrc.jpg" descr="slsr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8187" y="7275532"/>
            <a:ext cx="9540467" cy="5185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at is ColabFol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ColabFold?</a:t>
            </a:r>
          </a:p>
        </p:txBody>
      </p:sp>
      <p:sp>
        <p:nvSpPr>
          <p:cNvPr id="162" name="Accelerated and fast prediction of protein structure and complexes with AlphaFold or RoseTTAFo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Accelerated and fast prediction of protein structure and complexes with AlphaFold or RoseTTAFold</a:t>
            </a:r>
          </a:p>
          <a:p>
            <a:pPr lvl="1" marL="952500" indent="-508000">
              <a:defRPr sz="3800">
                <a:solidFill>
                  <a:srgbClr val="FF2600"/>
                </a:solidFill>
              </a:defRPr>
            </a:pPr>
            <a:r>
              <a:t>Predicts up to ~1000 structures/day</a:t>
            </a:r>
          </a:p>
          <a:p>
            <a:pPr lvl="1" marL="952500" indent="-508000">
              <a:defRPr sz="3800"/>
            </a:pPr>
            <a:r>
              <a:t>Notebook is coupled to Google Colab, so results can be visualized within notebook</a:t>
            </a:r>
          </a:p>
          <a:p>
            <a:pPr lvl="1" marL="952500" indent="-508000">
              <a:defRPr sz="3800"/>
            </a:pPr>
            <a:r>
              <a:t>Fast homology search (MMseqs2 - UniRef100, BFD/Mgnify, PDB70, and environmental sequences)</a:t>
            </a:r>
          </a:p>
          <a:p>
            <a:pPr lvl="2" marL="1397000" indent="-508000">
              <a:defRPr sz="3800"/>
            </a:pPr>
            <a:r>
              <a:t>HMMer and HHsuite are replaced</a:t>
            </a:r>
          </a:p>
          <a:p>
            <a:pPr lvl="2" marL="1397000" indent="-508000">
              <a:defRPr sz="3800"/>
            </a:pPr>
            <a:r>
              <a:rPr b="1"/>
              <a:t>Goal:</a:t>
            </a:r>
            <a:r>
              <a:t> Fast MSA search, Diverse MSA, and Small MSA for limited resources</a:t>
            </a:r>
          </a:p>
          <a:p>
            <a:pPr lvl="1" marL="952500" indent="-508000">
              <a:defRPr sz="3800"/>
            </a:pPr>
            <a:r>
              <a:t>Python library to generate input features for structure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oseTTAF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RoseTTAFold</a:t>
            </a:r>
          </a:p>
        </p:txBody>
      </p:sp>
      <p:sp>
        <p:nvSpPr>
          <p:cNvPr id="165" name="Rectangle"/>
          <p:cNvSpPr/>
          <p:nvPr/>
        </p:nvSpPr>
        <p:spPr>
          <a:xfrm>
            <a:off x="10201011" y="2215433"/>
            <a:ext cx="1140822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6" name="https://github.com/RosettaCommons/RoseTTAFold"/>
          <p:cNvSpPr txBox="1"/>
          <p:nvPr>
            <p:ph type="body" sz="quarter" idx="1"/>
          </p:nvPr>
        </p:nvSpPr>
        <p:spPr>
          <a:xfrm>
            <a:off x="5348207" y="11422726"/>
            <a:ext cx="13973336" cy="130024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7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https://github.com/RosettaCommons/RoseTTAFold</a:t>
            </a:r>
          </a:p>
        </p:txBody>
      </p:sp>
      <p:sp>
        <p:nvSpPr>
          <p:cNvPr id="167" name="Baek et al., Science, 2021, 373, 871"/>
          <p:cNvSpPr/>
          <p:nvPr/>
        </p:nvSpPr>
        <p:spPr>
          <a:xfrm>
            <a:off x="611229" y="12716337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Baek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et al., Science</a:t>
            </a:r>
            <a:r>
              <a:t>, 2021, 373, 871</a:t>
            </a:r>
          </a:p>
        </p:txBody>
      </p:sp>
      <p:pic>
        <p:nvPicPr>
          <p:cNvPr id="168" name="rose.jpg" descr="ros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354" y="2601610"/>
            <a:ext cx="17005301" cy="791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seTTAFold 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RoseTTAFold Comparison</a:t>
            </a:r>
          </a:p>
        </p:txBody>
      </p:sp>
      <p:sp>
        <p:nvSpPr>
          <p:cNvPr id="171" name="TM-score (Template Modelling)"/>
          <p:cNvSpPr txBox="1"/>
          <p:nvPr>
            <p:ph type="body" sz="quarter" idx="1"/>
          </p:nvPr>
        </p:nvSpPr>
        <p:spPr>
          <a:xfrm>
            <a:off x="738601" y="9580471"/>
            <a:ext cx="22906798" cy="2790189"/>
          </a:xfrm>
          <a:prstGeom prst="rect">
            <a:avLst/>
          </a:prstGeom>
        </p:spPr>
        <p:txBody>
          <a:bodyPr/>
          <a:lstStyle/>
          <a:p>
            <a:pPr/>
            <a:r>
              <a:t>TM-score (Template Modelling)</a:t>
            </a:r>
          </a:p>
        </p:txBody>
      </p:sp>
      <p:pic>
        <p:nvPicPr>
          <p:cNvPr id="172" name="Screen Shot 2022-09-14 at 11.13.22 AM.png" descr="Screen Shot 2022-09-14 at 11.13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5799" y="10328585"/>
            <a:ext cx="10247713" cy="2478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22-09-14 at 11.13.47 AM.png" descr="Screen Shot 2022-09-14 at 11.13.4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55252" y="11187937"/>
            <a:ext cx="6636865" cy="75944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ek et al., Science, 2021, 373, 871"/>
          <p:cNvSpPr/>
          <p:nvPr/>
        </p:nvSpPr>
        <p:spPr>
          <a:xfrm>
            <a:off x="611229" y="12716337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Baek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et al., Science</a:t>
            </a:r>
            <a:r>
              <a:t>, 2021, 373, 871</a:t>
            </a:r>
          </a:p>
        </p:txBody>
      </p:sp>
      <p:pic>
        <p:nvPicPr>
          <p:cNvPr id="175" name="slide6.jpg" descr="slide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8361" y="2302189"/>
            <a:ext cx="21831301" cy="741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seTTAFold Schema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RoseTTAFold Schematic</a:t>
            </a:r>
          </a:p>
        </p:txBody>
      </p:sp>
      <p:sp>
        <p:nvSpPr>
          <p:cNvPr id="178" name="Baek et al., Science, 2021, 373, 871"/>
          <p:cNvSpPr/>
          <p:nvPr/>
        </p:nvSpPr>
        <p:spPr>
          <a:xfrm>
            <a:off x="611229" y="12716337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Baek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et al., Science</a:t>
            </a:r>
            <a:r>
              <a:t>, 2021, 373, 871</a:t>
            </a:r>
          </a:p>
        </p:txBody>
      </p:sp>
      <p:pic>
        <p:nvPicPr>
          <p:cNvPr id="179" name="slide7.jpg" descr="slide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2445675"/>
            <a:ext cx="22225000" cy="974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seTTAFold Predictions of Protein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6885">
              <a:defRPr sz="5432"/>
            </a:lvl1pPr>
          </a:lstStyle>
          <a:p>
            <a:pPr/>
            <a:r>
              <a:t>RoseTTAFold Predictions of Protein Structures</a:t>
            </a:r>
          </a:p>
        </p:txBody>
      </p:sp>
      <p:sp>
        <p:nvSpPr>
          <p:cNvPr id="182" name="Baek et al., Science, 2021, 373, 871"/>
          <p:cNvSpPr/>
          <p:nvPr/>
        </p:nvSpPr>
        <p:spPr>
          <a:xfrm>
            <a:off x="611229" y="12716337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Baek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et al., Science</a:t>
            </a:r>
            <a:r>
              <a:t>, 2021, 373, 871</a:t>
            </a:r>
          </a:p>
        </p:txBody>
      </p:sp>
      <p:pic>
        <p:nvPicPr>
          <p:cNvPr id="183" name="slide8.jpg" descr="slide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060" y="2060966"/>
            <a:ext cx="22301201" cy="1028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seTTAFold-Predicted Protei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RoseTTAFold-Predicted Protein Functions</a:t>
            </a:r>
          </a:p>
        </p:txBody>
      </p:sp>
      <p:sp>
        <p:nvSpPr>
          <p:cNvPr id="186" name="Baek et al., Science, 2021, 373, 871"/>
          <p:cNvSpPr/>
          <p:nvPr/>
        </p:nvSpPr>
        <p:spPr>
          <a:xfrm>
            <a:off x="611229" y="12716337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Baek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et al., Science</a:t>
            </a:r>
            <a:r>
              <a:t>, 2021, 373, 871</a:t>
            </a:r>
          </a:p>
        </p:txBody>
      </p:sp>
      <p:pic>
        <p:nvPicPr>
          <p:cNvPr id="187" name="slide9.jpg" descr="slide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9730" y="2048137"/>
            <a:ext cx="14818422" cy="10312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oseTTAFold-Predicted Structure of Protein Complexes"/>
          <p:cNvSpPr txBox="1"/>
          <p:nvPr>
            <p:ph type="title"/>
          </p:nvPr>
        </p:nvSpPr>
        <p:spPr>
          <a:xfrm>
            <a:off x="1280568" y="463715"/>
            <a:ext cx="21359871" cy="1300248"/>
          </a:xfrm>
          <a:prstGeom prst="rect">
            <a:avLst/>
          </a:prstGeom>
        </p:spPr>
        <p:txBody>
          <a:bodyPr/>
          <a:lstStyle/>
          <a:p>
            <a:pPr/>
            <a:r>
              <a:t>RoseTTAFold-Predicted Structure of Protein Complexes</a:t>
            </a:r>
          </a:p>
        </p:txBody>
      </p:sp>
      <p:pic>
        <p:nvPicPr>
          <p:cNvPr id="190" name="slide10.jpg" descr="slide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0679" y="2004365"/>
            <a:ext cx="14757401" cy="1140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oseTTAFold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RoseTTAFold Workflow</a:t>
            </a:r>
          </a:p>
        </p:txBody>
      </p:sp>
      <p:sp>
        <p:nvSpPr>
          <p:cNvPr id="193" name="Input sequ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70277" indent="-670277">
              <a:lnSpc>
                <a:spcPct val="50000"/>
              </a:lnSpc>
              <a:buSzPct val="100000"/>
              <a:buAutoNum type="arabicPeriod" startAt="1"/>
              <a:defRPr sz="4400"/>
            </a:pPr>
            <a:r>
              <a:t>Input sequence </a:t>
            </a:r>
          </a:p>
          <a:p>
            <a:pPr lvl="1" marL="952500" indent="-508000">
              <a:lnSpc>
                <a:spcPct val="50000"/>
              </a:lnSpc>
              <a:defRPr sz="4400"/>
            </a:pPr>
            <a:r>
              <a:t>Amino Acid Sequence in FASTA format (.fa)</a:t>
            </a:r>
          </a:p>
          <a:p>
            <a:pPr marL="670277" indent="-670277">
              <a:lnSpc>
                <a:spcPct val="50000"/>
              </a:lnSpc>
              <a:buSzPct val="100000"/>
              <a:buAutoNum type="arabicPeriod" startAt="1"/>
              <a:defRPr sz="4400"/>
            </a:pPr>
            <a:r>
              <a:t>RoseTTAFold Program</a:t>
            </a:r>
          </a:p>
          <a:p>
            <a:pPr lvl="1" marL="952500" indent="-508000">
              <a:lnSpc>
                <a:spcPct val="50000"/>
              </a:lnSpc>
              <a:defRPr sz="4400"/>
            </a:pPr>
            <a:r>
              <a:t>Conda Environments (GPU, Folding; ~3.8 Gb) </a:t>
            </a:r>
          </a:p>
          <a:p>
            <a:pPr lvl="1" marL="952500" indent="-508000">
              <a:lnSpc>
                <a:spcPct val="50000"/>
              </a:lnSpc>
              <a:defRPr sz="4400"/>
            </a:pPr>
            <a:r>
              <a:t>RoseTTAFold Software (~6.9 Gb)</a:t>
            </a:r>
          </a:p>
          <a:p>
            <a:pPr lvl="1" marL="952500" indent="-508000">
              <a:lnSpc>
                <a:spcPct val="50000"/>
              </a:lnSpc>
              <a:defRPr sz="4400"/>
            </a:pPr>
            <a:r>
              <a:t>PyRoseTTA License (https://els2.comotion.uw.edu/product/pyrosetta)</a:t>
            </a:r>
          </a:p>
          <a:p>
            <a:pPr marL="670277" indent="-670277">
              <a:lnSpc>
                <a:spcPct val="50000"/>
              </a:lnSpc>
              <a:buSzPct val="100000"/>
              <a:buAutoNum type="arabicPeriod" startAt="1"/>
              <a:defRPr sz="4400"/>
            </a:pPr>
            <a:r>
              <a:t>RoseTTAFold Databases (~460 Gb)</a:t>
            </a:r>
          </a:p>
          <a:p>
            <a:pPr lvl="1" marL="1047750" indent="-603250">
              <a:lnSpc>
                <a:spcPct val="50000"/>
              </a:lnSpc>
              <a:defRPr sz="4400"/>
            </a:pPr>
            <a:r>
              <a:t>Uniref30, Reduced BFD/Mgnify, Structure Templates (RCSB)</a:t>
            </a:r>
          </a:p>
          <a:p>
            <a:pPr lvl="1" marL="0" indent="228600">
              <a:lnSpc>
                <a:spcPct val="50000"/>
              </a:lnSpc>
              <a:buSzTx/>
              <a:buNone/>
              <a:defRPr sz="4400"/>
            </a:pPr>
          </a:p>
          <a:p>
            <a:pPr marL="0" indent="0" algn="ctr">
              <a:lnSpc>
                <a:spcPct val="50000"/>
              </a:lnSpc>
              <a:buSzTx/>
              <a:buNone/>
              <a:defRPr b="1" sz="5000" u="sng"/>
            </a:pPr>
            <a:r>
              <a:t>If all goes well, you get 5 predicted monomer structures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megaF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OmegaFold</a:t>
            </a:r>
          </a:p>
        </p:txBody>
      </p:sp>
      <p:sp>
        <p:nvSpPr>
          <p:cNvPr id="196" name="Rectangle"/>
          <p:cNvSpPr/>
          <p:nvPr/>
        </p:nvSpPr>
        <p:spPr>
          <a:xfrm>
            <a:off x="10201011" y="2215433"/>
            <a:ext cx="1140822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7" name="Double-click to edit"/>
          <p:cNvSpPr txBox="1"/>
          <p:nvPr>
            <p:ph type="body" sz="quarter" idx="1"/>
          </p:nvPr>
        </p:nvSpPr>
        <p:spPr>
          <a:xfrm>
            <a:off x="2579676" y="11322659"/>
            <a:ext cx="13973335" cy="130024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7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 </a:t>
            </a:r>
          </a:p>
        </p:txBody>
      </p:sp>
      <p:pic>
        <p:nvPicPr>
          <p:cNvPr id="198" name="cver.jpg" descr="cv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035" y="2584723"/>
            <a:ext cx="23360937" cy="9715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How is OmegaFold Differe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is OmegaFold Different? </a:t>
            </a:r>
          </a:p>
        </p:txBody>
      </p:sp>
      <p:sp>
        <p:nvSpPr>
          <p:cNvPr id="201" name="Based on the understanding t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the understanding that </a:t>
            </a:r>
          </a:p>
          <a:p>
            <a:pPr lvl="1" marL="1199444" indent="-564444">
              <a:buSzPct val="100000"/>
              <a:buAutoNum type="arabicPeriod" startAt="1"/>
            </a:pPr>
            <a:r>
              <a:t>MSA does not always work, especially for fast-evolving antibodies, and orphan proteins.</a:t>
            </a:r>
          </a:p>
          <a:p>
            <a:pPr lvl="1" marL="1199444" indent="-564444">
              <a:buSzPct val="100000"/>
              <a:buAutoNum type="arabicPeriod" startAt="1"/>
            </a:pPr>
            <a:r>
              <a:t>Protein folds in a natural setting without exploiting evolutionary information. </a:t>
            </a:r>
          </a:p>
          <a:p>
            <a:pPr/>
            <a:r>
              <a:rPr b="1"/>
              <a:t>OmegaFold</a:t>
            </a:r>
            <a:r>
              <a:t> predicts protein structure from a single primary sequence alone, i.e. </a:t>
            </a:r>
            <a:r>
              <a:rPr i="1"/>
              <a:t>alignment-free</a:t>
            </a:r>
            <a:r>
              <a:t> </a:t>
            </a:r>
          </a:p>
          <a:p>
            <a:pPr/>
            <a:r>
              <a:t>It uses a </a:t>
            </a:r>
            <a:r>
              <a:rPr b="1"/>
              <a:t>pre-trained</a:t>
            </a:r>
            <a:r>
              <a:t> protein language model (PLM) to generate single- and pair-wise embeddings (i.e. representations) </a:t>
            </a:r>
          </a:p>
          <a:p>
            <a:pPr lvl="1" marL="952500" indent="-508000"/>
            <a:r>
              <a:t>training on a large collection of unaligned and unlabelled protein sequences</a:t>
            </a:r>
          </a:p>
          <a:p>
            <a:pPr lvl="1" marL="952500" indent="-508000"/>
            <a:r>
              <a:t>fed into Geoformer, which will further distill structural/physical pairwise relationships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m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Timeline </a:t>
            </a:r>
          </a:p>
        </p:txBody>
      </p:sp>
      <p:sp>
        <p:nvSpPr>
          <p:cNvPr id="127" name="Walker, Yallapragada, and Tangney, Trends in Biotechnology, 2020, 39, P651"/>
          <p:cNvSpPr/>
          <p:nvPr/>
        </p:nvSpPr>
        <p:spPr>
          <a:xfrm>
            <a:off x="611229" y="12402111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Walker, Yallapragada, and Tangney,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Trends in Biotechnology</a:t>
            </a:r>
            <a:r>
              <a:t>, 2020, 39, P651</a:t>
            </a:r>
          </a:p>
        </p:txBody>
      </p:sp>
      <p:pic>
        <p:nvPicPr>
          <p:cNvPr id="128" name="timeline.jpg" descr="timeli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03" y="2921000"/>
            <a:ext cx="23317201" cy="787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pic>
        <p:nvPicPr>
          <p:cNvPr id="204" name="slide1.jpg" descr="slid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227" y="2913782"/>
            <a:ext cx="22148801" cy="915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rediction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Prediction Results</a:t>
            </a:r>
          </a:p>
        </p:txBody>
      </p:sp>
      <p:sp>
        <p:nvSpPr>
          <p:cNvPr id="207" name="For CASP and CAMEO proteins, OmegaFold is as accurate as AlphaFold2 and RoseTTAFold.…"/>
          <p:cNvSpPr txBox="1"/>
          <p:nvPr>
            <p:ph type="body" sz="quarter" idx="1"/>
          </p:nvPr>
        </p:nvSpPr>
        <p:spPr>
          <a:xfrm>
            <a:off x="977672" y="2211968"/>
            <a:ext cx="22714406" cy="205913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0"/>
              </a:spcBef>
            </a:pPr>
            <a:r>
              <a:t>For CASP and CAMEO proteins, </a:t>
            </a:r>
            <a:r>
              <a:rPr b="1"/>
              <a:t>OmegaFold</a:t>
            </a:r>
            <a:r>
              <a:t> is as accurate as </a:t>
            </a:r>
            <a:r>
              <a:rPr b="1"/>
              <a:t>AlphaFold2</a:t>
            </a:r>
            <a:r>
              <a:t> and </a:t>
            </a:r>
            <a:r>
              <a:rPr b="1"/>
              <a:t>RoseTTAFold</a:t>
            </a:r>
            <a:r>
              <a:t>.</a:t>
            </a:r>
          </a:p>
          <a:p>
            <a:pPr>
              <a:spcBef>
                <a:spcPts val="4000"/>
              </a:spcBef>
            </a:pPr>
            <a:r>
              <a:rPr b="1"/>
              <a:t>OmegaFold</a:t>
            </a:r>
            <a:r>
              <a:t> is much faster. </a:t>
            </a:r>
          </a:p>
        </p:txBody>
      </p:sp>
      <p:pic>
        <p:nvPicPr>
          <p:cNvPr id="208" name="slide2.jpg" descr="slid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462" y="4567153"/>
            <a:ext cx="20853401" cy="861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ediction of Antibody Lo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Prediction of Antibody Loops</a:t>
            </a:r>
          </a:p>
        </p:txBody>
      </p:sp>
      <p:pic>
        <p:nvPicPr>
          <p:cNvPr id="211" name="slide-3.jpg" descr="slide-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853" y="2688032"/>
            <a:ext cx="22593301" cy="943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ediction of Orphan Prote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Prediction of Orphan Proteins</a:t>
            </a:r>
          </a:p>
        </p:txBody>
      </p:sp>
      <p:pic>
        <p:nvPicPr>
          <p:cNvPr id="214" name="slide4.jpg" descr="slid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153" y="2998160"/>
            <a:ext cx="22110701" cy="923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eoform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Geoformer</a:t>
            </a:r>
          </a:p>
        </p:txBody>
      </p:sp>
      <p:pic>
        <p:nvPicPr>
          <p:cNvPr id="217" name="Untitled 4.jpg" descr="Untitled 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3975" y="2292225"/>
            <a:ext cx="19481800" cy="1085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tein Structure Prediction vs Protein Fol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96885">
              <a:defRPr sz="5432"/>
            </a:pPr>
            <a:r>
              <a:t>Protein Structure Prediction </a:t>
            </a:r>
            <a:r>
              <a:rPr i="1"/>
              <a:t>vs</a:t>
            </a:r>
            <a:r>
              <a:t> Protein Folding</a:t>
            </a:r>
          </a:p>
        </p:txBody>
      </p:sp>
      <p:sp>
        <p:nvSpPr>
          <p:cNvPr id="131" name="It is a much harder task to identify the protein folding pathway…"/>
          <p:cNvSpPr txBox="1"/>
          <p:nvPr>
            <p:ph type="body" idx="1"/>
          </p:nvPr>
        </p:nvSpPr>
        <p:spPr>
          <a:xfrm>
            <a:off x="738601" y="2327115"/>
            <a:ext cx="15034649" cy="1002493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100"/>
              </a:spcBef>
            </a:pPr>
            <a:r>
              <a:t>It is a much harder task to identify the protein folding pathway</a:t>
            </a:r>
          </a:p>
          <a:p>
            <a:pPr>
              <a:spcBef>
                <a:spcPts val="6100"/>
              </a:spcBef>
            </a:pPr>
            <a:r>
              <a:t>Cyrus Levinthal’s Paradox</a:t>
            </a:r>
          </a:p>
          <a:p>
            <a:pPr lvl="1" marL="952500" indent="-508000">
              <a:spcBef>
                <a:spcPts val="6100"/>
              </a:spcBef>
            </a:pPr>
            <a:r>
              <a:t>A protein with 150 amino acids, 298 dihedral angles</a:t>
            </a:r>
          </a:p>
          <a:p>
            <a:pPr lvl="1" marL="952500" indent="-508000">
              <a:spcBef>
                <a:spcPts val="6100"/>
              </a:spcBef>
            </a:pPr>
            <a:r>
              <a:t>If each angle can adopt one of three stable conformations, there are 3</a:t>
            </a:r>
            <a:r>
              <a:rPr baseline="50749"/>
              <a:t>298</a:t>
            </a:r>
            <a:r>
              <a:t>~10</a:t>
            </a:r>
            <a:r>
              <a:rPr baseline="50749"/>
              <a:t>149</a:t>
            </a:r>
            <a:r>
              <a:rPr baseline="31999"/>
              <a:t> </a:t>
            </a:r>
            <a:r>
              <a:t>possible configurations </a:t>
            </a:r>
          </a:p>
          <a:p>
            <a:pPr lvl="1" marL="952500" indent="-508000">
              <a:spcBef>
                <a:spcPts val="6100"/>
              </a:spcBef>
            </a:pPr>
            <a:r>
              <a:t>If the protein randomly samples the configurations at a rate of 10</a:t>
            </a:r>
            <a:r>
              <a:rPr baseline="53874"/>
              <a:t>12</a:t>
            </a:r>
            <a:r>
              <a:t> configurations per second, it would take the age of the universe for this protein to fold</a:t>
            </a:r>
          </a:p>
          <a:p>
            <a:pPr marL="508000" indent="-508000">
              <a:spcBef>
                <a:spcPts val="6100"/>
              </a:spcBef>
            </a:pPr>
            <a:r>
              <a:t>God does not play dice with the universe</a:t>
            </a:r>
          </a:p>
        </p:txBody>
      </p:sp>
      <p:sp>
        <p:nvSpPr>
          <p:cNvPr id="132" name="https://web.archive.org/web/20110523080407/http://www-miller.ch.cam.ac.uk/levinthal/levinthal.html…"/>
          <p:cNvSpPr/>
          <p:nvPr/>
        </p:nvSpPr>
        <p:spPr>
          <a:xfrm>
            <a:off x="611229" y="12173511"/>
            <a:ext cx="23161542" cy="10160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https://web.archive.org/web/20110523080407/http://www-miller.ch.cam.ac.uk/levinthal/levinthal.html</a:t>
            </a:r>
          </a:p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Levinthal,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Ext. du J. Chim. Phys.</a:t>
            </a:r>
            <a:r>
              <a:t> 1965, 65, 44</a:t>
            </a:r>
          </a:p>
        </p:txBody>
      </p:sp>
      <p:pic>
        <p:nvPicPr>
          <p:cNvPr id="133" name="LV.jpg" descr="LV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26535" y="4289780"/>
            <a:ext cx="5791201" cy="681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otein Folding Path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Protein Folding Pathway</a:t>
            </a:r>
          </a:p>
        </p:txBody>
      </p:sp>
      <p:sp>
        <p:nvSpPr>
          <p:cNvPr id="136" name="Wolynes, Onuchic, Thirumalai, Science, 1995, 267, 1619; Dill and Chan, Nature Struct. Biol. 1997, 4, 10…"/>
          <p:cNvSpPr/>
          <p:nvPr/>
        </p:nvSpPr>
        <p:spPr>
          <a:xfrm>
            <a:off x="611229" y="12487737"/>
            <a:ext cx="23161542" cy="10160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Wolynes, Onuchic, Thirumalai,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Science</a:t>
            </a:r>
            <a:r>
              <a:t>, 1995, 267, 1619; Dill and Chan,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Nature Struct. Biol.</a:t>
            </a:r>
            <a:r>
              <a:t> 1997, 4, 10</a:t>
            </a:r>
          </a:p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Englander and Mayne,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Proc. Natl. Acad. Sci. USA</a:t>
            </a:r>
            <a:r>
              <a:t>, 2014, 111, 15873</a:t>
            </a:r>
          </a:p>
        </p:txBody>
      </p:sp>
      <p:pic>
        <p:nvPicPr>
          <p:cNvPr id="137" name="funnel.jpg" descr="funne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250" y="2166275"/>
            <a:ext cx="20637500" cy="1007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AS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CASP14</a:t>
            </a:r>
          </a:p>
        </p:txBody>
      </p:sp>
      <p:sp>
        <p:nvSpPr>
          <p:cNvPr id="140" name="Critical Assessment of Structure Prediction (CASP)…"/>
          <p:cNvSpPr txBox="1"/>
          <p:nvPr>
            <p:ph type="body" idx="1"/>
          </p:nvPr>
        </p:nvSpPr>
        <p:spPr>
          <a:xfrm>
            <a:off x="738601" y="2770218"/>
            <a:ext cx="22906798" cy="81755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0"/>
              </a:spcBef>
            </a:pPr>
            <a:r>
              <a:t>Critical Assessment of Structure Prediction (CASP) </a:t>
            </a:r>
          </a:p>
          <a:p>
            <a:pPr>
              <a:spcBef>
                <a:spcPts val="7000"/>
              </a:spcBef>
            </a:pPr>
            <a:r>
              <a:t>Test systems: 52 proteins or protein complexes.  42 (x-ray), 7 (cryo-EM), 3 (NMR)</a:t>
            </a:r>
          </a:p>
          <a:p>
            <a:pPr>
              <a:spcBef>
                <a:spcPts val="7000"/>
              </a:spcBef>
            </a:pPr>
            <a:r>
              <a:t>Participants: 97 research groups (19 countries), 215 modeling methods</a:t>
            </a:r>
          </a:p>
          <a:p>
            <a:pPr>
              <a:spcBef>
                <a:spcPts val="7000"/>
              </a:spcBef>
            </a:pPr>
            <a:r>
              <a:t>Global Distance Test Total Score (GDT_TS) through Local-Global Alignment</a:t>
            </a:r>
          </a:p>
          <a:p>
            <a:pPr lvl="1" marL="952500" indent="-508000">
              <a:spcBef>
                <a:spcPts val="7000"/>
              </a:spcBef>
            </a:pPr>
            <a:r>
              <a:t>Zelma, </a:t>
            </a:r>
            <a:r>
              <a:rPr i="1"/>
              <a:t>Nuc. Acids Res.</a:t>
            </a:r>
            <a:r>
              <a:t> 2003, 31, 3370</a:t>
            </a:r>
          </a:p>
          <a:p>
            <a:pPr lvl="1" marL="952500" indent="-508000">
              <a:spcBef>
                <a:spcPts val="7000"/>
              </a:spcBef>
            </a:pPr>
            <a:r>
              <a:t>Measures the similarity between structures of the same protein  </a:t>
            </a:r>
          </a:p>
        </p:txBody>
      </p:sp>
      <p:sp>
        <p:nvSpPr>
          <p:cNvPr id="141" name="Kryshtafovych, Schwede, Topf, Fidelis, and Moult, Proteins, 2021, 89, 1607"/>
          <p:cNvSpPr/>
          <p:nvPr/>
        </p:nvSpPr>
        <p:spPr>
          <a:xfrm>
            <a:off x="611229" y="12402111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Kryshtafovych, Schwede, Topf, Fidelis, and Moult,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Proteins</a:t>
            </a:r>
            <a:r>
              <a:t>, 2021, 89, 1607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AS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CASP14</a:t>
            </a:r>
          </a:p>
        </p:txBody>
      </p:sp>
      <p:sp>
        <p:nvSpPr>
          <p:cNvPr id="144" name="Kryshtafovych, Schwede, Topf, Fidelis, and Moult, Proteins, 2021, 89, 1607"/>
          <p:cNvSpPr/>
          <p:nvPr/>
        </p:nvSpPr>
        <p:spPr>
          <a:xfrm>
            <a:off x="611229" y="12890472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Kryshtafovych, Schwede, Topf, Fidelis, and Moult,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Proteins</a:t>
            </a:r>
            <a:r>
              <a:t>, 2021, 89, 1607</a:t>
            </a:r>
          </a:p>
        </p:txBody>
      </p:sp>
      <p:pic>
        <p:nvPicPr>
          <p:cNvPr id="145" name="CASP14.jpg" descr="CASP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8520" y="2241518"/>
            <a:ext cx="16776701" cy="1065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lphaFold2 Results From CAS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AlphaFold2 Results From CASP14</a:t>
            </a:r>
          </a:p>
        </p:txBody>
      </p:sp>
      <p:sp>
        <p:nvSpPr>
          <p:cNvPr id="148" name="Jumper, Evans, .., Hassabis, Proteins, 2021, 89, 1711"/>
          <p:cNvSpPr/>
          <p:nvPr/>
        </p:nvSpPr>
        <p:spPr>
          <a:xfrm>
            <a:off x="611229" y="12424312"/>
            <a:ext cx="23161542" cy="558801"/>
          </a:xfrm>
          <a:prstGeom prst="rect">
            <a:avLst/>
          </a:prstGeom>
          <a:solidFill>
            <a:srgbClr val="800D02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3000">
                <a:solidFill>
                  <a:srgbClr val="FFFFFF"/>
                </a:solidFill>
              </a:defRPr>
            </a:pPr>
            <a:r>
              <a:t>Jumper, Evans, .., Hassabis,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Proteins</a:t>
            </a:r>
            <a:r>
              <a:t>, 2021, 89, 1711</a:t>
            </a:r>
          </a:p>
        </p:txBody>
      </p:sp>
      <p:pic>
        <p:nvPicPr>
          <p:cNvPr id="149" name="CASP14.jpg" descr="CASP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2405348"/>
            <a:ext cx="15951200" cy="996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phaFold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AlphaFold Workflow</a:t>
            </a:r>
          </a:p>
        </p:txBody>
      </p:sp>
      <p:sp>
        <p:nvSpPr>
          <p:cNvPr id="152" name="Square"/>
          <p:cNvSpPr/>
          <p:nvPr/>
        </p:nvSpPr>
        <p:spPr>
          <a:xfrm>
            <a:off x="11557000" y="6223000"/>
            <a:ext cx="127000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155" name="Group"/>
          <p:cNvGrpSpPr/>
          <p:nvPr/>
        </p:nvGrpSpPr>
        <p:grpSpPr>
          <a:xfrm>
            <a:off x="287904" y="3581400"/>
            <a:ext cx="23808192" cy="8118123"/>
            <a:chOff x="0" y="0"/>
            <a:chExt cx="23808191" cy="8118122"/>
          </a:xfrm>
        </p:grpSpPr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3808192" cy="8118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Rectangle"/>
            <p:cNvSpPr/>
            <p:nvPr/>
          </p:nvSpPr>
          <p:spPr>
            <a:xfrm>
              <a:off x="0" y="0"/>
              <a:ext cx="1774131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 is ColabFol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ColabFold?</a:t>
            </a:r>
          </a:p>
        </p:txBody>
      </p:sp>
      <p:sp>
        <p:nvSpPr>
          <p:cNvPr id="158" name="https://github.com/sokrypton/ColabFold"/>
          <p:cNvSpPr txBox="1"/>
          <p:nvPr>
            <p:ph type="body" sz="quarter" idx="1"/>
          </p:nvPr>
        </p:nvSpPr>
        <p:spPr>
          <a:xfrm>
            <a:off x="6684989" y="11248090"/>
            <a:ext cx="11014023" cy="130024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7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https://github.com/sokrypton/ColabFold</a:t>
            </a:r>
          </a:p>
        </p:txBody>
      </p:sp>
      <p:pic>
        <p:nvPicPr>
          <p:cNvPr id="159" name="colab.jpg" descr="colab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475" y="2876580"/>
            <a:ext cx="21640800" cy="657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