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009" y="4914304"/>
            <a:ext cx="24373982" cy="1"/>
          </a:xfrm>
          <a:prstGeom prst="line">
            <a:avLst/>
          </a:prstGeom>
          <a:ln w="63500">
            <a:solidFill>
              <a:srgbClr val="941100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" name="OU Chem &amp; Biochem                                                             CHEM5570-100                                                                 Fall 2022"/>
          <p:cNvSpPr/>
          <p:nvPr/>
        </p:nvSpPr>
        <p:spPr>
          <a:xfrm>
            <a:off x="-98422" y="13007275"/>
            <a:ext cx="24580844" cy="739421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 OU Chem &amp; Biochem                                                             CHEM5570-100                                                                 Fall 2022</a:t>
            </a: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4280296" y="-1143000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4280296" y="6045398"/>
            <a:ext cx="14716126" cy="44169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7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age"/>
          <p:cNvSpPr/>
          <p:nvPr>
            <p:ph type="pic" idx="21"/>
          </p:nvPr>
        </p:nvSpPr>
        <p:spPr>
          <a:xfrm>
            <a:off x="1905000" y="0"/>
            <a:ext cx="21420093" cy="14287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b="0"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 anchor="ctr"/>
          <a:lstStyle>
            <a:lvl1pPr marL="465364" indent="-465364">
              <a:spcBef>
                <a:spcPts val="4500"/>
              </a:spcBef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anchor="ctr"/>
          <a:lstStyle>
            <a:lvl1pPr marL="6173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/>
          <p:nvPr>
            <p:ph type="pic" sz="quarter" idx="21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quarter" idx="22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Image"/>
          <p:cNvSpPr/>
          <p:nvPr>
            <p:ph type="pic" idx="23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-355532" y="1884164"/>
            <a:ext cx="24632071" cy="1"/>
          </a:xfrm>
          <a:prstGeom prst="line">
            <a:avLst/>
          </a:prstGeom>
          <a:ln w="63500">
            <a:solidFill>
              <a:srgbClr val="941100"/>
            </a:solidFill>
            <a:miter lim="400000"/>
          </a:ln>
          <a:effectLst>
            <a:reflection blurRad="0" stA="20394" stPos="0" endA="0" endPos="40000" dist="0" dir="5400000" fadeDir="5400000" sx="100000" sy="-100000" kx="0" ky="0" algn="bl" rotWithShape="0"/>
          </a:effectLst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30328" y="392348"/>
            <a:ext cx="15609094" cy="130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38601" y="2327115"/>
            <a:ext cx="22906798" cy="1101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2pPr marL="1037166" indent="-592666">
              <a:defRPr sz="3200"/>
            </a:lvl2pPr>
            <a:lvl3pPr marL="1511300" indent="-622300">
              <a:defRPr sz="2800"/>
            </a:lvl3pPr>
            <a:lvl4pPr marL="1926166" indent="-592666">
              <a:defRPr sz="2400"/>
            </a:lvl4pPr>
            <a:lvl5pPr marL="2389187" indent="-611187">
              <a:defRPr sz="2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03250" marR="0" indent="-603250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48291" marR="0" indent="-703791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733550" marR="0" indent="-844550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271888" marR="0" indent="-938388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833687" marR="0" indent="-10556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91694" marR="0" indent="-46919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36194" marR="0" indent="-46919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80694" marR="0" indent="-46919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25194" marR="0" indent="-46919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github.com/RosettaCommons/RoseTTAFold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drive/1KlbP18w3HLg7bTgwrtJXGZIBjiEF8bI4?usp=sharing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sokrypton/ColabFold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labFold"/>
          <p:cNvSpPr txBox="1"/>
          <p:nvPr>
            <p:ph type="ctrTitle"/>
          </p:nvPr>
        </p:nvSpPr>
        <p:spPr>
          <a:xfrm>
            <a:off x="700604" y="286450"/>
            <a:ext cx="22982792" cy="3465231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defRPr sz="8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ColabFold</a:t>
            </a:r>
          </a:p>
        </p:txBody>
      </p:sp>
      <p:sp>
        <p:nvSpPr>
          <p:cNvPr id="123" name="CCATS Group"/>
          <p:cNvSpPr txBox="1"/>
          <p:nvPr/>
        </p:nvSpPr>
        <p:spPr>
          <a:xfrm>
            <a:off x="4512095" y="4728131"/>
            <a:ext cx="15252651" cy="20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>
              <a:lnSpc>
                <a:spcPct val="150000"/>
              </a:lnSpc>
              <a:defRPr b="1">
                <a:solidFill>
                  <a:srgbClr val="941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sz="6600"/>
            </a:pPr>
            <a:r>
              <a:rPr sz="5000"/>
              <a:t>CCATS Group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7923" y="7433292"/>
            <a:ext cx="9140996" cy="4970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labFold Compar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ColabFold Comparison</a:t>
            </a:r>
          </a:p>
        </p:txBody>
      </p:sp>
      <p:pic>
        <p:nvPicPr>
          <p:cNvPr id="152" name="41592_2022_1488_Fig2_HTML.webp" descr="41592_2022_1488_Fig2_HTML.web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3773" y="2239372"/>
            <a:ext cx="18956454" cy="11284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seTTAF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RoseTTAFold</a:t>
            </a:r>
          </a:p>
        </p:txBody>
      </p:sp>
      <p:pic>
        <p:nvPicPr>
          <p:cNvPr id="155" name="Screen Shot 2022-09-14 at 10.21.53 AM.png" descr="Screen Shot 2022-09-14 at 10.21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4428" y="2605141"/>
            <a:ext cx="17007183" cy="790503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angle"/>
          <p:cNvSpPr/>
          <p:nvPr/>
        </p:nvSpPr>
        <p:spPr>
          <a:xfrm>
            <a:off x="10201011" y="2215433"/>
            <a:ext cx="1140822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https://github.com/RosettaCommons/RoseTTAFold"/>
          <p:cNvSpPr txBox="1"/>
          <p:nvPr>
            <p:ph type="body" sz="quarter" idx="1"/>
          </p:nvPr>
        </p:nvSpPr>
        <p:spPr>
          <a:xfrm>
            <a:off x="5348207" y="11422726"/>
            <a:ext cx="13973336" cy="130024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7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https://github.com/RosettaCommons/RoseTTAFold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oseTTAFold Schema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RoseTTAFold Schematic</a:t>
            </a:r>
          </a:p>
        </p:txBody>
      </p:sp>
      <p:pic>
        <p:nvPicPr>
          <p:cNvPr id="160" name="science.abj8754-f1.jpg" descr="science.abj8754-f1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334"/>
          <a:stretch>
            <a:fillRect/>
          </a:stretch>
        </p:blipFill>
        <p:spPr>
          <a:xfrm>
            <a:off x="1218803" y="3183562"/>
            <a:ext cx="22232321" cy="9736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seTTAFold Compar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RoseTTAFold Comparison</a:t>
            </a:r>
          </a:p>
        </p:txBody>
      </p:sp>
      <p:pic>
        <p:nvPicPr>
          <p:cNvPr id="163" name="science.abj8754-f1.jpg" descr="science.abj8754-f1.jpg"/>
          <p:cNvPicPr>
            <a:picLocks noChangeAspect="1"/>
          </p:cNvPicPr>
          <p:nvPr/>
        </p:nvPicPr>
        <p:blipFill>
          <a:blip r:embed="rId2">
            <a:extLst/>
          </a:blip>
          <a:srcRect l="0" t="56871" r="0" b="0"/>
          <a:stretch>
            <a:fillRect/>
          </a:stretch>
        </p:blipFill>
        <p:spPr>
          <a:xfrm>
            <a:off x="1416645" y="2417818"/>
            <a:ext cx="21836635" cy="740904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M-score (Template Modelling)"/>
          <p:cNvSpPr txBox="1"/>
          <p:nvPr>
            <p:ph type="body" sz="quarter" idx="1"/>
          </p:nvPr>
        </p:nvSpPr>
        <p:spPr>
          <a:xfrm>
            <a:off x="738601" y="10551905"/>
            <a:ext cx="22906798" cy="2790189"/>
          </a:xfrm>
          <a:prstGeom prst="rect">
            <a:avLst/>
          </a:prstGeom>
        </p:spPr>
        <p:txBody>
          <a:bodyPr/>
          <a:lstStyle/>
          <a:p>
            <a:pPr/>
            <a:r>
              <a:t>TM-score (Template Modelling)</a:t>
            </a:r>
          </a:p>
        </p:txBody>
      </p:sp>
      <p:pic>
        <p:nvPicPr>
          <p:cNvPr id="165" name="Screen Shot 2022-09-14 at 11.13.22 AM.png" descr="Screen Shot 2022-09-14 at 11.13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5676" y="11266409"/>
            <a:ext cx="10247712" cy="2478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22-09-14 at 11.13.47 AM.png" descr="Screen Shot 2022-09-14 at 11.13.4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80190" y="12125762"/>
            <a:ext cx="6636865" cy="759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ns for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Plans for Today</a:t>
            </a:r>
          </a:p>
        </p:txBody>
      </p:sp>
      <p:sp>
        <p:nvSpPr>
          <p:cNvPr id="127" name="Run ColabFo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ColabFold</a:t>
            </a:r>
          </a:p>
          <a:p>
            <a:pPr/>
            <a:r>
              <a:t>What is ColabFold?</a:t>
            </a:r>
          </a:p>
          <a:p>
            <a:pPr/>
            <a:r>
              <a:t>MMseqs2</a:t>
            </a:r>
          </a:p>
          <a:p>
            <a:pPr/>
            <a:r>
              <a:t>Overview of RoseTTAFold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labFold Bax Prediction (~20 minut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ColabFold Bax Prediction (~20 minutes)</a:t>
            </a:r>
          </a:p>
        </p:txBody>
      </p:sp>
      <p:sp>
        <p:nvSpPr>
          <p:cNvPr id="130" name="Copy the ColabFold to your Google Dri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the ColabFold to your Google Drive</a:t>
            </a:r>
          </a:p>
          <a:p>
            <a:pPr marL="0" indent="0" algn="ctr"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https://colab.research.google.com/drive/1KlbP18w3HLg7bTgwrtJXGZIBjiEF8bI4?usp=sharing</a:t>
            </a:r>
          </a:p>
          <a:p>
            <a:pPr/>
          </a:p>
          <a:p>
            <a:pPr/>
            <a:r>
              <a:t>The example prepared is Bax protein, but the areas you need to modify before running:</a:t>
            </a:r>
          </a:p>
          <a:p>
            <a:pPr lvl="1" marL="952500" indent="-508000">
              <a:defRPr sz="3800"/>
            </a:pPr>
            <a:r>
              <a:t>Input Sequence (Query Sequence, Job Name, Minimization, and Templates)</a:t>
            </a:r>
          </a:p>
          <a:p>
            <a:pPr lvl="1" marL="952500" indent="-508000">
              <a:defRPr sz="3800"/>
            </a:pPr>
            <a:r>
              <a:t>MSA Options (MSA Mode and Pair Mode)</a:t>
            </a:r>
          </a:p>
          <a:p>
            <a:pPr lvl="1" marL="952500" indent="-508000">
              <a:defRPr sz="3800"/>
            </a:pPr>
            <a:r>
              <a:t>Advanced Settings (Model Type, Save to Drive, and Figure Quality)</a:t>
            </a:r>
          </a:p>
          <a:p>
            <a:pPr/>
            <a:r>
              <a:t>After all changes are made, click Runtime &gt; Run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at is ColabFol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ColabFold?</a:t>
            </a:r>
          </a:p>
        </p:txBody>
      </p:sp>
      <p:pic>
        <p:nvPicPr>
          <p:cNvPr id="133" name="Screen Shot 2022-09-14 at 9.02.44 AM.png" descr="Screen Shot 2022-09-14 at 9.02.4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898" y="3503918"/>
            <a:ext cx="21644204" cy="657516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https://github.com/sokrypton/ColabFold"/>
          <p:cNvSpPr txBox="1"/>
          <p:nvPr>
            <p:ph type="body" sz="quarter" idx="1"/>
          </p:nvPr>
        </p:nvSpPr>
        <p:spPr>
          <a:xfrm>
            <a:off x="6684989" y="11248090"/>
            <a:ext cx="11014023" cy="130024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7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https://github.com/sokrypton/ColabFold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at is ColabFol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ColabFold?</a:t>
            </a:r>
          </a:p>
        </p:txBody>
      </p:sp>
      <p:sp>
        <p:nvSpPr>
          <p:cNvPr id="137" name="Accelerated prediction of protein structure and complexes with AlphaFold or RoseTTAFo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152" indent="-585152" defTabSz="796885">
              <a:spcBef>
                <a:spcPts val="5700"/>
              </a:spcBef>
              <a:defRPr sz="3686"/>
            </a:pPr>
            <a:r>
              <a:t>Accelerated prediction of protein structure and complexes with AlphaFold or RoseTTAFold</a:t>
            </a:r>
          </a:p>
          <a:p>
            <a:pPr marL="585152" indent="-585152" defTabSz="796885">
              <a:spcBef>
                <a:spcPts val="5700"/>
              </a:spcBef>
              <a:defRPr sz="3686"/>
            </a:pPr>
            <a:r>
              <a:t>Predicts up to ~1000 structures/day</a:t>
            </a:r>
          </a:p>
          <a:p>
            <a:pPr marL="0" indent="0" defTabSz="796885">
              <a:spcBef>
                <a:spcPts val="5700"/>
              </a:spcBef>
              <a:buSzTx/>
              <a:buNone/>
              <a:defRPr sz="3686"/>
            </a:pPr>
          </a:p>
          <a:p>
            <a:pPr marL="585152" indent="-585152" defTabSz="796885">
              <a:spcBef>
                <a:spcPts val="5700"/>
              </a:spcBef>
              <a:defRPr sz="3686"/>
            </a:pPr>
            <a:r>
              <a:t>How?</a:t>
            </a:r>
          </a:p>
          <a:p>
            <a:pPr lvl="1" marL="923925" indent="-492760" defTabSz="796885">
              <a:spcBef>
                <a:spcPts val="5700"/>
              </a:spcBef>
              <a:defRPr sz="3686"/>
            </a:pPr>
            <a:r>
              <a:t>Notebook is coupled to Google Colab, so results can be visualized within notebook</a:t>
            </a:r>
          </a:p>
          <a:p>
            <a:pPr lvl="1" marL="923925" indent="-492760" defTabSz="796885">
              <a:spcBef>
                <a:spcPts val="5700"/>
              </a:spcBef>
              <a:defRPr sz="3686"/>
            </a:pPr>
            <a:r>
              <a:t>Fast homology search (MMseqs2 - UniRef100, BFD/Mgnify, PDB70, and environmental sequences)</a:t>
            </a:r>
          </a:p>
          <a:p>
            <a:pPr lvl="2" marL="1355090" indent="-492760" defTabSz="796885">
              <a:spcBef>
                <a:spcPts val="5700"/>
              </a:spcBef>
              <a:defRPr sz="3686"/>
            </a:pPr>
            <a:r>
              <a:t>HMMer and HHsuite are replaced</a:t>
            </a:r>
          </a:p>
          <a:p>
            <a:pPr lvl="2" marL="1355090" indent="-492760" defTabSz="796885">
              <a:spcBef>
                <a:spcPts val="5700"/>
              </a:spcBef>
              <a:defRPr sz="3686"/>
            </a:pPr>
            <a:r>
              <a:rPr b="1"/>
              <a:t>Goal:</a:t>
            </a:r>
            <a:r>
              <a:t> Fast MSA search, Diverse MSA, and Small MSA for limited resources</a:t>
            </a:r>
          </a:p>
          <a:p>
            <a:pPr lvl="1" marL="923925" indent="-492760" defTabSz="796885">
              <a:spcBef>
                <a:spcPts val="5700"/>
              </a:spcBef>
              <a:defRPr sz="3686"/>
            </a:pPr>
            <a:r>
              <a:t>Python library to generate input features for structure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Mseqs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MMseqs2</a:t>
            </a:r>
          </a:p>
        </p:txBody>
      </p:sp>
      <p:sp>
        <p:nvSpPr>
          <p:cNvPr id="140" name="Goal: Fast MSA search, Diverse MSA, and Small MSA for limited resour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Goal:</a:t>
            </a:r>
            <a:r>
              <a:t> Fast MSA search, Diverse MSA, and Small MSA for limited resources</a:t>
            </a:r>
          </a:p>
          <a:p>
            <a:pPr/>
            <a:r>
              <a:t>Fast MSA search</a:t>
            </a:r>
          </a:p>
          <a:p>
            <a:pPr lvl="1" marL="952500" indent="-508000">
              <a:defRPr sz="3800"/>
            </a:pPr>
            <a:r>
              <a:t>Prefilter with MMseqs2 server</a:t>
            </a:r>
          </a:p>
          <a:p>
            <a:pPr/>
            <a:r>
              <a:t>Diverse MSA</a:t>
            </a:r>
          </a:p>
          <a:p>
            <a:pPr lvl="1" marL="952500" indent="-508000">
              <a:defRPr sz="3800"/>
            </a:pPr>
            <a:r>
              <a:t>New workflow with increased sensitivity</a:t>
            </a:r>
          </a:p>
          <a:p>
            <a:pPr/>
            <a:r>
              <a:t>Small MSA for limited resources (Max of 3000)</a:t>
            </a:r>
          </a:p>
          <a:p>
            <a:pPr lvl="1" marL="952500" indent="-508000">
              <a:defRPr sz="3800"/>
            </a:pPr>
            <a:r>
              <a:t>New filter for sampling sequence space evenly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Mseqs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MMseqs2</a:t>
            </a:r>
          </a:p>
        </p:txBody>
      </p:sp>
      <p:sp>
        <p:nvSpPr>
          <p:cNvPr id="143" name="Query sequence is sent to MMseqs2 server and searches UniRef30 (increases sensitivit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Query sequence is sent to MMseqs2 server and searches UniRef30 (</a:t>
            </a:r>
            <a:r>
              <a:rPr i="1"/>
              <a:t>increases sensitivity</a:t>
            </a:r>
            <a:r>
              <a:t>)</a:t>
            </a:r>
          </a:p>
          <a:p>
            <a:pPr marL="508000" indent="-508000"/>
            <a:r>
              <a:t>Each hit with E-value &lt;0.1 are searched against UniRef100 </a:t>
            </a:r>
          </a:p>
          <a:p>
            <a:pPr/>
            <a:r>
              <a:t>Filtering (HHfilter)</a:t>
            </a:r>
          </a:p>
          <a:p>
            <a:pPr lvl="1" marL="952500" indent="-508000">
              <a:defRPr sz="3800"/>
            </a:pPr>
            <a:r>
              <a:t>Each UniRef30 cluster pair have no higher similarity than 95%</a:t>
            </a:r>
          </a:p>
          <a:p>
            <a:pPr lvl="1" marL="952500" indent="-508000">
              <a:defRPr sz="3800"/>
            </a:pPr>
            <a:r>
              <a:t>Minimum column score is 80% regardless of sequence similarity if at least 100 sequences are found</a:t>
            </a:r>
          </a:p>
          <a:p>
            <a:pPr lvl="1" marL="952500" indent="-508000">
              <a:defRPr sz="3800"/>
            </a:pPr>
            <a:r>
              <a:t>Further filtering is done before MSA generation to not allow removal of redundant sequences by sequence identity “bucket” ([0.0–0.2], (0.2–0.4], (0.4–0.6], (0.6–0.8] and (0.8–1.0]; </a:t>
            </a:r>
            <a:r>
              <a:rPr i="1"/>
              <a:t>increases diversity</a:t>
            </a:r>
            <a:r>
              <a:t>)</a:t>
            </a:r>
          </a:p>
          <a:p>
            <a:pPr lvl="1" marL="952500" indent="-508000">
              <a:defRPr sz="3800"/>
            </a:pPr>
            <a:r>
              <a:t>Pre-computed index of sequences and alignments with vmtouch (</a:t>
            </a:r>
            <a:r>
              <a:rPr i="1"/>
              <a:t>small and fast MSA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duced BFD/MGnif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Reduced BFD/MGnify</a:t>
            </a:r>
          </a:p>
        </p:txBody>
      </p:sp>
      <p:sp>
        <p:nvSpPr>
          <p:cNvPr id="146" name="BFD contains ~2.2 billion proteins in 64 million clus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BFD contains ~2.2 billion proteins in 64 million clusters</a:t>
            </a:r>
          </a:p>
          <a:p>
            <a:pPr/>
            <a:r>
              <a:t>MGnify contains ~300 million proteins</a:t>
            </a:r>
          </a:p>
          <a:p>
            <a:pPr/>
            <a:r>
              <a:t>To reduce the database:</a:t>
            </a:r>
          </a:p>
          <a:p>
            <a:pPr lvl="1" marL="952500" indent="-508000">
              <a:defRPr sz="3800"/>
            </a:pPr>
            <a:r>
              <a:t>MMseqs2 filtered MGnify against BFD</a:t>
            </a:r>
          </a:p>
          <a:p>
            <a:pPr lvl="1" marL="952500" indent="-508000">
              <a:defRPr sz="3800"/>
            </a:pPr>
            <a:r>
              <a:t>Sequence identity &gt;30% and coverage of at least 90% of a MGnify sequence is added to BFD Cluster</a:t>
            </a:r>
          </a:p>
          <a:p>
            <a:pPr lvl="2" marL="1333500" indent="-444500">
              <a:defRPr sz="3800"/>
            </a:pPr>
            <a:r>
              <a:t>182 million clusters</a:t>
            </a:r>
          </a:p>
          <a:p>
            <a:pPr lvl="1" marL="952500" indent="-508000">
              <a:defRPr sz="3800"/>
            </a:pPr>
            <a:r>
              <a:t>New BFD is filtered, keeping only 10 most diverse sequences</a:t>
            </a:r>
          </a:p>
          <a:p>
            <a:pPr lvl="1" marL="952500" indent="-508000">
              <a:defRPr sz="3800"/>
            </a:pPr>
            <a:r>
              <a:t>Final number of sequences is ~513 million (84 Gb)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labFold Schema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ColabFold Schematic </a:t>
            </a:r>
          </a:p>
        </p:txBody>
      </p:sp>
      <p:pic>
        <p:nvPicPr>
          <p:cNvPr id="149" name="41592_2022_1488_Fig1_HTML.webp" descr="41592_2022_1488_Fig1_HTML.web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6030" y="2361205"/>
            <a:ext cx="10697690" cy="11255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