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5" r:id="rId10"/>
    <p:sldId id="267" r:id="rId11"/>
    <p:sldId id="268" r:id="rId12"/>
    <p:sldId id="269"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1" d="100"/>
          <a:sy n="81"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60E8-FBDE-4111-9E84-59CE80A4E4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0A118E-2F83-4C38-99AF-AAC566798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5CE2E6-CD66-4C01-96DF-ECBC9E06FBF7}"/>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324F69AB-19A1-4412-8BB8-DA6F739690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BB3003-7E69-4328-9A6C-053ACAC646EF}"/>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415551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CA12C-BDC7-4DF4-88A8-C3E576CF33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CAF0DF-87F7-468A-8CD7-B974B965F9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ED3265-8A5A-4CCF-A1AE-96D92652E5DE}"/>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DB1329A0-B3BB-4560-B7C7-69D8BC3966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C9311-A006-4CEC-93CB-B224D40EEA25}"/>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351527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16D5BD-C418-480D-AB73-2AE1EDD24D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FB4EF9-D5B8-4E7D-9DA4-768BECAC4B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8FB1DE-9045-4550-9428-7405A710EED4}"/>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BBE9AD7F-0FD9-4DE2-9863-92BB97D97B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4AC50C-AA1C-458B-BF59-31EA00CEBF0F}"/>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214228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1BE96-FBE1-4686-995B-E6BD42C88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241A3C-9682-47AC-8D16-A453037517A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C0D053-FC34-46CC-B79B-48E4D7175991}"/>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34B62172-B6C0-488B-AB7E-50BF41C9F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AF054C-A93D-42E4-B739-5B83DF3449FD}"/>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2887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B7F03-7BC1-4580-A78C-8AC6B1753B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A47D64-B87E-4A02-A398-ECAC2060D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8F6EC3-F657-459E-9214-946EAE99F20B}"/>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730A218A-18E3-4CC4-B185-82F25C85F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F415F4-28F9-48C7-BE9C-4A30F915B7D0}"/>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121768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914E-B94E-41B1-A4A5-824AB09090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4EABE9-AC0F-48AD-BC6D-E613FF08B5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8DF837-A753-4AC0-9F59-F9086EBD85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2FF35FB-9367-4E3B-A983-D2887E035BA5}"/>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639FF9FE-DA6D-4126-9D7F-6F2F668550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A9EA53-5408-4D34-97A5-04D16DDFF410}"/>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139037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DE05-E2C6-4CE3-81F5-CEFCD5C7B3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8942FF-4069-47B3-AD57-362986FCF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3CDDCD-4459-451B-BCBA-87F7DB9BF4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E64276-8748-45E3-8E7D-0CDEF0754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07B108-27BB-45F0-9746-3AE65B07B8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6B6784-618F-4979-B378-4AB543CB4BFE}"/>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736B3959-8C6D-4C15-84F6-A03D7204EB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1B6848-C5EF-4DE3-986A-F7C19E036E9A}"/>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205053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39E40-5D7C-49C2-B52A-9A45C9955D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392829-3C1E-4007-8A4A-0B64D4A57BC7}"/>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1CB680AC-0BFC-4B14-B4A0-F00651F347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19CDDB-4DC1-4B90-BC46-96243F5D4EDF}"/>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36990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87DE1D-77E9-4EB9-BB6E-408FB8D59866}"/>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B935AECF-A5AF-45C5-B5F9-85044C3B0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8FD3E5-07A7-4AD2-B94F-80BE2F2CBABD}"/>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15722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E4D40-13D8-4227-9049-3E28659B0B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F7AD26-3B4E-4C62-941E-9CFE5D66A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5DAC5B-765E-44EA-A716-930CA710A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E34F75-30AE-42B6-ABE5-2BA6A805B0F3}"/>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DF3E5378-D297-448B-BECB-B67274805E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751A94-1FA1-4D64-8FC6-61FE6F8E670C}"/>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13401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93D8A-73C0-4192-B21A-140EBDC7BD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1B6BBD-D527-45F2-9707-3F443800F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7E5F3C-A4B1-499A-AD07-A92813353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9F9209-18B2-4DD8-891D-D6D410DC0BA8}"/>
              </a:ext>
            </a:extLst>
          </p:cNvPr>
          <p:cNvSpPr>
            <a:spLocks noGrp="1"/>
          </p:cNvSpPr>
          <p:nvPr>
            <p:ph type="dt" sz="half" idx="10"/>
          </p:nvPr>
        </p:nvSpPr>
        <p:spPr/>
        <p:txBody>
          <a:bodyPr/>
          <a:lstStyle/>
          <a:p>
            <a:fld id="{ED5975AE-7982-465D-A843-8788B110000F}"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30DD62A9-D710-4627-83FA-4209D5A395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026FF2-8215-4BC8-8478-EED8E8A55719}"/>
              </a:ext>
            </a:extLst>
          </p:cNvPr>
          <p:cNvSpPr>
            <a:spLocks noGrp="1"/>
          </p:cNvSpPr>
          <p:nvPr>
            <p:ph type="sldNum" sz="quarter" idx="12"/>
          </p:nvPr>
        </p:nvSpPr>
        <p:spPr/>
        <p:txBody>
          <a:body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256071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899A12-12DF-480F-812F-3F8FB4113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36DFB8-9368-4280-A37D-9841C6AF9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98413A-1620-4900-8EDD-56A25D8AB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975AE-7982-465D-A843-8788B110000F}"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0BF5D2D2-A1E5-4362-87F3-F55EE447F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5B4C21-8826-4321-B38A-365FC9D1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21B98-CB94-4B0D-B214-99264438E407}" type="slidenum">
              <a:rPr lang="zh-CN" altLang="en-US" smtClean="0"/>
              <a:t>‹#›</a:t>
            </a:fld>
            <a:endParaRPr lang="zh-CN" altLang="en-US"/>
          </a:p>
        </p:txBody>
      </p:sp>
    </p:spTree>
    <p:extLst>
      <p:ext uri="{BB962C8B-B14F-4D97-AF65-F5344CB8AC3E}">
        <p14:creationId xmlns:p14="http://schemas.microsoft.com/office/powerpoint/2010/main" val="21488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6AFCE-923A-46EB-A53A-A06B446C04A0}"/>
              </a:ext>
            </a:extLst>
          </p:cNvPr>
          <p:cNvSpPr>
            <a:spLocks noGrp="1"/>
          </p:cNvSpPr>
          <p:nvPr>
            <p:ph type="ctrTitle"/>
          </p:nvPr>
        </p:nvSpPr>
        <p:spPr/>
        <p:txBody>
          <a:bodyPr/>
          <a:lstStyle/>
          <a:p>
            <a:r>
              <a:rPr lang="zh-CN" altLang="en-US" dirty="0"/>
              <a:t>利用出租车数据构建医疗推荐系统</a:t>
            </a:r>
          </a:p>
        </p:txBody>
      </p:sp>
      <p:sp>
        <p:nvSpPr>
          <p:cNvPr id="3" name="副标题 2">
            <a:extLst>
              <a:ext uri="{FF2B5EF4-FFF2-40B4-BE49-F238E27FC236}">
                <a16:creationId xmlns:a16="http://schemas.microsoft.com/office/drawing/2014/main" id="{16ADDCA9-0810-4949-BA1E-009C13F4F28B}"/>
              </a:ext>
            </a:extLst>
          </p:cNvPr>
          <p:cNvSpPr>
            <a:spLocks noGrp="1"/>
          </p:cNvSpPr>
          <p:nvPr>
            <p:ph type="subTitle" idx="1"/>
          </p:nvPr>
        </p:nvSpPr>
        <p:spPr/>
        <p:txBody>
          <a:bodyPr/>
          <a:lstStyle/>
          <a:p>
            <a:r>
              <a:rPr lang="zh-CN" altLang="en-US" dirty="0"/>
              <a:t>中期答辩</a:t>
            </a:r>
          </a:p>
        </p:txBody>
      </p:sp>
    </p:spTree>
    <p:extLst>
      <p:ext uri="{BB962C8B-B14F-4D97-AF65-F5344CB8AC3E}">
        <p14:creationId xmlns:p14="http://schemas.microsoft.com/office/powerpoint/2010/main" val="419878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43F1D-12B3-4451-A973-75517421C10C}"/>
              </a:ext>
            </a:extLst>
          </p:cNvPr>
          <p:cNvSpPr>
            <a:spLocks noGrp="1"/>
          </p:cNvSpPr>
          <p:nvPr>
            <p:ph type="title"/>
          </p:nvPr>
        </p:nvSpPr>
        <p:spPr/>
        <p:txBody>
          <a:bodyPr/>
          <a:lstStyle/>
          <a:p>
            <a:r>
              <a:rPr lang="zh-CN" altLang="en-US" dirty="0"/>
              <a:t>论文初稿撰写</a:t>
            </a:r>
          </a:p>
        </p:txBody>
      </p:sp>
      <p:sp>
        <p:nvSpPr>
          <p:cNvPr id="3" name="内容占位符 2">
            <a:extLst>
              <a:ext uri="{FF2B5EF4-FFF2-40B4-BE49-F238E27FC236}">
                <a16:creationId xmlns:a16="http://schemas.microsoft.com/office/drawing/2014/main" id="{9DBE65E2-BC00-41E7-88BD-7D0785F9CAB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2343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DC413-7710-421D-A4E0-235172D8A478}"/>
              </a:ext>
            </a:extLst>
          </p:cNvPr>
          <p:cNvSpPr>
            <a:spLocks noGrp="1"/>
          </p:cNvSpPr>
          <p:nvPr>
            <p:ph type="title"/>
          </p:nvPr>
        </p:nvSpPr>
        <p:spPr/>
        <p:txBody>
          <a:bodyPr/>
          <a:lstStyle/>
          <a:p>
            <a:r>
              <a:rPr lang="zh-CN" altLang="en-US" dirty="0"/>
              <a:t>后期工作</a:t>
            </a:r>
          </a:p>
        </p:txBody>
      </p:sp>
      <p:sp>
        <p:nvSpPr>
          <p:cNvPr id="3" name="内容占位符 2">
            <a:extLst>
              <a:ext uri="{FF2B5EF4-FFF2-40B4-BE49-F238E27FC236}">
                <a16:creationId xmlns:a16="http://schemas.microsoft.com/office/drawing/2014/main" id="{3310495A-404E-4725-83A8-60AACC665D16}"/>
              </a:ext>
            </a:extLst>
          </p:cNvPr>
          <p:cNvSpPr>
            <a:spLocks noGrp="1"/>
          </p:cNvSpPr>
          <p:nvPr>
            <p:ph idx="1"/>
          </p:nvPr>
        </p:nvSpPr>
        <p:spPr/>
        <p:txBody>
          <a:bodyPr>
            <a:normAutofit fontScale="92500" lnSpcReduction="10000"/>
          </a:bodyPr>
          <a:lstStyle/>
          <a:p>
            <a:r>
              <a:rPr lang="zh-CN" altLang="en-US" dirty="0"/>
              <a:t>第一阶段的初步数据分析试验已经完成，下一步我们将把程序在更加海量的数据集上应用。并对结果进行分析汇总，在此基础上撰写论文，论文摘要已经完成，初稿正在撰写中。</a:t>
            </a:r>
            <a:endParaRPr lang="en-US" altLang="zh-CN" dirty="0"/>
          </a:p>
          <a:p>
            <a:r>
              <a:rPr lang="zh-CN" altLang="en-US" dirty="0"/>
              <a:t>之后我们将进行更为深入的分析，我们创新性地提出了基于概率的模型，在我们阅读的文献当中从未见过这种分析方法，我们将首次应用概率去解决这种问题，数学推导已经完成，相关的代码正在编写中。</a:t>
            </a:r>
            <a:endParaRPr lang="en-US" altLang="zh-CN" dirty="0"/>
          </a:p>
          <a:p>
            <a:r>
              <a:rPr lang="zh-CN" altLang="en-US" dirty="0"/>
              <a:t>完成程序编写后并运行后，我们将对模型的有效性进行分析和探讨，在此基础上撰写相关论文。</a:t>
            </a:r>
            <a:endParaRPr lang="en-US" altLang="zh-CN" dirty="0"/>
          </a:p>
          <a:p>
            <a:r>
              <a:rPr lang="zh-CN" altLang="en-US" dirty="0"/>
              <a:t>我们目前还初步提出了一个更加创新的全新的暂时具有缺陷的基于强化学习的模型，这个模型还需要进一步的优化，有关这部分的步骤将放在其他所有工作完成之后额外进行探究。</a:t>
            </a:r>
            <a:endParaRPr lang="en-US" altLang="zh-CN" dirty="0"/>
          </a:p>
          <a:p>
            <a:endParaRPr lang="zh-CN" altLang="en-US" dirty="0"/>
          </a:p>
        </p:txBody>
      </p:sp>
    </p:spTree>
    <p:extLst>
      <p:ext uri="{BB962C8B-B14F-4D97-AF65-F5344CB8AC3E}">
        <p14:creationId xmlns:p14="http://schemas.microsoft.com/office/powerpoint/2010/main" val="297479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D3AB3-B5ED-43B5-87AC-285859404763}"/>
              </a:ext>
            </a:extLst>
          </p:cNvPr>
          <p:cNvSpPr>
            <a:spLocks noGrp="1"/>
          </p:cNvSpPr>
          <p:nvPr>
            <p:ph type="title"/>
          </p:nvPr>
        </p:nvSpPr>
        <p:spPr/>
        <p:txBody>
          <a:bodyPr/>
          <a:lstStyle/>
          <a:p>
            <a:r>
              <a:rPr lang="zh-CN" altLang="en-US" dirty="0"/>
              <a:t>基于概率分析的模型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0779B9-5FF9-492C-BB41-EE33BE89FCF9}"/>
                  </a:ext>
                </a:extLst>
              </p:cNvPr>
              <p:cNvSpPr>
                <a:spLocks noGrp="1"/>
              </p:cNvSpPr>
              <p:nvPr>
                <p:ph idx="1"/>
              </p:nvPr>
            </p:nvSpPr>
            <p:spPr/>
            <p:txBody>
              <a:bodyPr>
                <a:normAutofit lnSpcReduction="10000"/>
              </a:bodyPr>
              <a:lstStyle/>
              <a:p>
                <a:r>
                  <a:rPr lang="zh-CN" altLang="en-US" dirty="0"/>
                  <a:t>在这个模型中我们的目标是分析去某个医疗机构的耗时的影响因素，由于各种情况，纵使是给定条件之后耗时也不可能是一个固定量，所以在这个模型中，我们将这个耗时看为是一个随机变量，于是便可以利用概率论的知识分析它的性质。下面叙述该模型的大致流程。</a:t>
                </a:r>
                <a:endParaRPr lang="en-US" altLang="zh-CN" dirty="0"/>
              </a:p>
              <a:p>
                <a:r>
                  <a:rPr lang="zh-CN" altLang="en-US" dirty="0"/>
                  <a:t>为了消除数据的波动性的影响，我们将会针对每一个车辆进行方差计算并筛除方差大于中位数的数据。这将能保证我们模型的可靠性。</a:t>
                </a:r>
                <a:endParaRPr lang="en-US" altLang="zh-CN" dirty="0"/>
              </a:p>
              <a:p>
                <a:r>
                  <a:rPr lang="zh-CN" altLang="en-US" dirty="0"/>
                  <a:t>我们挑选出会影响耗时的各个因素，例如路程、时间点、车流量密度、速度等等，将这些因素组合成为一辆车的向量，作为特征参数，记为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b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10779B9-5FF9-492C-BB41-EE33BE89FCF9}"/>
                  </a:ext>
                </a:extLst>
              </p:cNvPr>
              <p:cNvSpPr>
                <a:spLocks noGrp="1" noRot="1" noChangeAspect="1" noMove="1" noResize="1" noEditPoints="1" noAdjustHandles="1" noChangeArrowheads="1" noChangeShapeType="1" noTextEdit="1"/>
              </p:cNvSpPr>
              <p:nvPr>
                <p:ph idx="1"/>
              </p:nvPr>
            </p:nvSpPr>
            <p:spPr>
              <a:blipFill>
                <a:blip r:embed="rId2"/>
                <a:stretch>
                  <a:fillRect l="-1043" t="-32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371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CC8DEA-CE0C-4220-96B0-205A49184903}"/>
                  </a:ext>
                </a:extLst>
              </p:cNvPr>
              <p:cNvSpPr>
                <a:spLocks noGrp="1"/>
              </p:cNvSpPr>
              <p:nvPr>
                <p:ph idx="1"/>
              </p:nvPr>
            </p:nvSpPr>
            <p:spPr>
              <a:xfrm>
                <a:off x="838200" y="163381"/>
                <a:ext cx="10515600" cy="6531238"/>
              </a:xfrm>
            </p:spPr>
            <p:txBody>
              <a:bodyPr>
                <a:normAutofit/>
              </a:bodyPr>
              <a:lstStyle/>
              <a:p>
                <a:r>
                  <a:rPr lang="zh-CN" altLang="en-US" dirty="0"/>
                  <a:t>为了合理定义时间的概率分布，我们需要将时间耗时分为若干个类型，假设有</a:t>
                </a:r>
                <a:r>
                  <a:rPr lang="en-US" altLang="zh-CN" dirty="0"/>
                  <a:t>M</a:t>
                </a:r>
                <a:r>
                  <a:rPr lang="zh-CN" altLang="en-US" dirty="0"/>
                  <a:t>个类型。将时间所属的类型标号记为</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下面给出我们对时间概率的定义：</a:t>
                </a:r>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𝑋</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up>
                            </m:sSup>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𝑇</m:t>
                                </m:r>
                              </m:sup>
                            </m:sSubSup>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ea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𝑋</m:t>
                                </m:r>
                              </m:e>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e>
                                </m:d>
                              </m:sup>
                            </m:sSup>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𝑇</m:t>
                                </m:r>
                              </m:sup>
                            </m:sSubSup>
                            <m:r>
                              <a:rPr lang="en-US" altLang="zh-CN" b="0" i="1" smtClean="0">
                                <a:latin typeface="Cambria Math" panose="02040503050406030204" pitchFamily="18" charset="0"/>
                                <a:ea typeface="Cambria Math" panose="02040503050406030204" pitchFamily="18" charset="0"/>
                              </a:rPr>
                              <m:t>)</m:t>
                            </m:r>
                          </m:sup>
                        </m:sSup>
                      </m:den>
                    </m:f>
                  </m:oMath>
                </a14:m>
                <a:endParaRPr lang="en-US" altLang="zh-CN" dirty="0"/>
              </a:p>
              <a:p>
                <a:pPr marL="0" indent="0">
                  <a:buNone/>
                </a:pPr>
                <a:r>
                  <a:rPr lang="zh-CN" altLang="en-US" dirty="0"/>
                  <a:t>于是可以定义</a:t>
                </a:r>
                <a:r>
                  <a:rPr lang="en-US" altLang="zh-CN" dirty="0"/>
                  <a:t>y</a:t>
                </a:r>
                <a:r>
                  <a:rPr lang="zh-CN" altLang="en-US" dirty="0"/>
                  <a:t>的概率分布律</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1</m:t>
                                  </m:r>
                                </m:sub>
                                <m:sup>
                                  <m:r>
                                    <a:rPr lang="en-US" altLang="zh-CN" i="1">
                                      <a:latin typeface="Cambria Math" panose="02040503050406030204" pitchFamily="18" charset="0"/>
                                    </a:rPr>
                                    <m:t>𝑇</m:t>
                                  </m:r>
                                </m:sup>
                              </m:sSubSup>
                              <m:r>
                                <a:rPr lang="en-US" altLang="zh-CN" i="1">
                                  <a:latin typeface="Cambria Math" panose="02040503050406030204" pitchFamily="18" charset="0"/>
                                </a:rPr>
                                <m:t>)</m:t>
                              </m:r>
                            </m:sup>
                          </m:sSup>
                        </m:num>
                        <m:den>
                          <m:r>
                            <a:rPr lang="en-US" altLang="zh-CN" i="1">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sup>
                              </m:sSup>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𝑇</m:t>
                                  </m:r>
                                </m:sup>
                              </m:sSubSup>
                              <m:r>
                                <a:rPr lang="en-US" altLang="zh-CN" i="1">
                                  <a:latin typeface="Cambria Math" panose="02040503050406030204" pitchFamily="18" charset="0"/>
                                  <a:ea typeface="Cambria Math" panose="02040503050406030204" pitchFamily="18" charset="0"/>
                                </a:rPr>
                                <m:t>)</m:t>
                              </m:r>
                            </m:sup>
                          </m:sSup>
                        </m:den>
                      </m:f>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up>
                              </m:sSup>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𝑇</m:t>
                                  </m:r>
                                </m:sup>
                              </m:sSubSup>
                            </m:sup>
                          </m:sSup>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sup>
                              </m:sSup>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𝑇</m:t>
                                  </m:r>
                                </m:sup>
                              </m:sSubSup>
                            </m:sup>
                          </m:sSup>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r>
                            <a:rPr lang="en-US" altLang="zh-CN" i="1">
                              <a:latin typeface="Cambria Math" panose="02040503050406030204" pitchFamily="18" charset="0"/>
                            </a:rPr>
                            <m:t>=</m:t>
                          </m:r>
                          <m:r>
                            <a:rPr lang="en-US" altLang="zh-CN" b="0" i="1" smtClean="0">
                              <a:latin typeface="Cambria Math" panose="02040503050406030204" pitchFamily="18" charset="0"/>
                            </a:rPr>
                            <m:t>𝑀</m:t>
                          </m:r>
                        </m:e>
                      </m:d>
                      <m:r>
                        <a:rPr lang="en-US" altLang="zh-CN" i="1">
                          <a:latin typeface="Cambria Math" panose="02040503050406030204" pitchFamily="18" charset="0"/>
                        </a:rPr>
                        <m:t>=</m:t>
                      </m:r>
                      <m:r>
                        <a:rPr lang="en-US" altLang="zh-CN" b="0" i="1" smtClean="0">
                          <a:latin typeface="Cambria Math" panose="02040503050406030204" pitchFamily="18" charset="0"/>
                        </a:rPr>
                        <m:t>1−</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𝑀</m:t>
                                  </m:r>
                                  <m:r>
                                    <a:rPr lang="en-US" altLang="zh-CN" b="0" i="1" smtClean="0">
                                      <a:latin typeface="Cambria Math" panose="02040503050406030204" pitchFamily="18" charset="0"/>
                                    </a:rPr>
                                    <m:t>−1</m:t>
                                  </m:r>
                                </m:sub>
                                <m:sup>
                                  <m:r>
                                    <a:rPr lang="en-US" altLang="zh-CN" i="1">
                                      <a:latin typeface="Cambria Math" panose="02040503050406030204" pitchFamily="18" charset="0"/>
                                    </a:rPr>
                                    <m:t>𝑇</m:t>
                                  </m:r>
                                </m:sup>
                              </m:sSubSup>
                              <m:r>
                                <a:rPr lang="en-US" altLang="zh-CN" i="1">
                                  <a:latin typeface="Cambria Math" panose="02040503050406030204" pitchFamily="18" charset="0"/>
                                </a:rPr>
                                <m:t>)</m:t>
                              </m:r>
                            </m:sup>
                          </m:sSup>
                        </m:num>
                        <m:den>
                          <m:r>
                            <a:rPr lang="en-US" altLang="zh-CN" i="1">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𝑋</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sup>
                              </m:sSup>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𝑇</m:t>
                                  </m:r>
                                </m:sup>
                              </m:sSubSup>
                              <m:r>
                                <a:rPr lang="en-US" altLang="zh-CN" i="1">
                                  <a:latin typeface="Cambria Math" panose="02040503050406030204" pitchFamily="18" charset="0"/>
                                  <a:ea typeface="Cambria Math" panose="02040503050406030204" pitchFamily="18" charset="0"/>
                                </a:rPr>
                                <m:t>)</m:t>
                              </m:r>
                            </m:sup>
                          </m:sSup>
                        </m:den>
                      </m:f>
                    </m:oMath>
                  </m:oMathPara>
                </a14:m>
                <a:endParaRPr lang="zh-CN" altLang="en-US" dirty="0"/>
              </a:p>
            </p:txBody>
          </p:sp>
        </mc:Choice>
        <mc:Fallback>
          <p:sp>
            <p:nvSpPr>
              <p:cNvPr id="3" name="内容占位符 2">
                <a:extLst>
                  <a:ext uri="{FF2B5EF4-FFF2-40B4-BE49-F238E27FC236}">
                    <a16:creationId xmlns:a16="http://schemas.microsoft.com/office/drawing/2014/main" id="{78CC8DEA-CE0C-4220-96B0-205A49184903}"/>
                  </a:ext>
                </a:extLst>
              </p:cNvPr>
              <p:cNvSpPr>
                <a:spLocks noGrp="1" noRot="1" noChangeAspect="1" noMove="1" noResize="1" noEditPoints="1" noAdjustHandles="1" noChangeArrowheads="1" noChangeShapeType="1" noTextEdit="1"/>
              </p:cNvSpPr>
              <p:nvPr>
                <p:ph idx="1"/>
              </p:nvPr>
            </p:nvSpPr>
            <p:spPr>
              <a:xfrm>
                <a:off x="838200" y="163381"/>
                <a:ext cx="10515600" cy="6531238"/>
              </a:xfrm>
              <a:blipFill>
                <a:blip r:embed="rId2"/>
                <a:stretch>
                  <a:fillRect l="-1217" t="-1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7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710AD2E-9154-4DE5-8B8C-5A89C920C1C0}"/>
                  </a:ext>
                </a:extLst>
              </p:cNvPr>
              <p:cNvSpPr>
                <a:spLocks noGrp="1"/>
              </p:cNvSpPr>
              <p:nvPr>
                <p:ph idx="1"/>
              </p:nvPr>
            </p:nvSpPr>
            <p:spPr>
              <a:xfrm>
                <a:off x="838200" y="1043200"/>
                <a:ext cx="10515600" cy="4351338"/>
              </a:xfrm>
            </p:spPr>
            <p:txBody>
              <a:bodyPr>
                <a:normAutofit lnSpcReduction="10000"/>
              </a:bodyPr>
              <a:lstStyle/>
              <a:p>
                <a:r>
                  <a:rPr lang="zh-CN" altLang="en-US" dirty="0"/>
                  <a:t>到此为止我们的概率模型大致构建完毕，我们可以有很多种方法来求解其中的未知参数</a:t>
                </a:r>
                <a14:m>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𝛽</m:t>
                            </m:r>
                          </m:e>
                          <m:sub>
                            <m:r>
                              <a:rPr lang="en-US" altLang="zh-CN" b="0" i="1" smtClean="0">
                                <a:latin typeface="Cambria Math" panose="02040503050406030204" pitchFamily="18" charset="0"/>
                              </a:rPr>
                              <m:t>𝑗</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𝑗</m:t>
                            </m:r>
                          </m:sub>
                        </m:sSub>
                      </m:e>
                    </m:acc>
                  </m:oMath>
                </a14:m>
                <a:r>
                  <a:rPr lang="zh-CN" altLang="en-US" dirty="0"/>
                  <a:t>，例如</a:t>
                </a:r>
                <a:endParaRPr lang="en-US" altLang="zh-CN" dirty="0"/>
              </a:p>
              <a:p>
                <a:pPr marL="0" indent="0">
                  <a:buNone/>
                </a:pPr>
                <a:r>
                  <a:rPr lang="zh-CN" altLang="en-US" dirty="0"/>
                  <a:t>最大似然估计（</a:t>
                </a:r>
                <a:r>
                  <a:rPr lang="en-US" altLang="zh-CN" dirty="0"/>
                  <a:t>MLE</a:t>
                </a:r>
                <a:r>
                  <a:rPr lang="zh-CN" altLang="en-US" dirty="0"/>
                  <a:t>）</a:t>
                </a:r>
                <a:endParaRPr lang="en-US" altLang="zh-CN" dirty="0"/>
              </a:p>
              <a:p>
                <a:pPr marL="0" indent="0">
                  <a:buNone/>
                </a:pPr>
                <a:r>
                  <a:rPr lang="zh-CN" altLang="en-US" dirty="0"/>
                  <a:t>最小二乘估计</a:t>
                </a:r>
                <a:endParaRPr lang="en-US" altLang="zh-CN" dirty="0"/>
              </a:p>
              <a:p>
                <a:pPr marL="0" indent="0">
                  <a:buNone/>
                </a:pPr>
                <a:r>
                  <a:rPr lang="zh-CN" altLang="en-US" dirty="0"/>
                  <a:t>贝叶斯估计</a:t>
                </a:r>
                <a:endParaRPr lang="en-US" altLang="zh-CN" dirty="0"/>
              </a:p>
              <a:p>
                <a:pPr marL="0" indent="0">
                  <a:buNone/>
                </a:pPr>
                <a:r>
                  <a:rPr lang="zh-CN" altLang="en-US" dirty="0"/>
                  <a:t>甚至还可以应用神经网络来预测所耗耗时</a:t>
                </a:r>
                <a:endParaRPr lang="en-US" altLang="zh-CN" dirty="0"/>
              </a:p>
              <a:p>
                <a:r>
                  <a:rPr lang="zh-CN" altLang="en-US" dirty="0"/>
                  <a:t>我们将分别使用以上几种方法求解参数，然后进行对比，对结果进行分析和讨论。</a:t>
                </a:r>
                <a:endParaRPr lang="en-US" altLang="zh-CN" dirty="0"/>
              </a:p>
              <a:p>
                <a:r>
                  <a:rPr lang="zh-CN" altLang="en-US" dirty="0"/>
                  <a:t>所有的模型和算法都已经构建完毕，程序正在编写中，将程序在数据集上运行后就能完成。</a:t>
                </a:r>
              </a:p>
            </p:txBody>
          </p:sp>
        </mc:Choice>
        <mc:Fallback>
          <p:sp>
            <p:nvSpPr>
              <p:cNvPr id="3" name="内容占位符 2">
                <a:extLst>
                  <a:ext uri="{FF2B5EF4-FFF2-40B4-BE49-F238E27FC236}">
                    <a16:creationId xmlns:a16="http://schemas.microsoft.com/office/drawing/2014/main" id="{6710AD2E-9154-4DE5-8B8C-5A89C920C1C0}"/>
                  </a:ext>
                </a:extLst>
              </p:cNvPr>
              <p:cNvSpPr>
                <a:spLocks noGrp="1" noRot="1" noChangeAspect="1" noMove="1" noResize="1" noEditPoints="1" noAdjustHandles="1" noChangeArrowheads="1" noChangeShapeType="1" noTextEdit="1"/>
              </p:cNvSpPr>
              <p:nvPr>
                <p:ph idx="1"/>
              </p:nvPr>
            </p:nvSpPr>
            <p:spPr>
              <a:xfrm>
                <a:off x="838200" y="1043200"/>
                <a:ext cx="10515600" cy="4351338"/>
              </a:xfrm>
              <a:blipFill>
                <a:blip r:embed="rId2"/>
                <a:stretch>
                  <a:fillRect l="-1217" t="-3221" b="-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396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93C48-478C-4FBB-AD22-0A721EBBFE06}"/>
              </a:ext>
            </a:extLst>
          </p:cNvPr>
          <p:cNvSpPr>
            <a:spLocks noGrp="1"/>
          </p:cNvSpPr>
          <p:nvPr>
            <p:ph type="title"/>
          </p:nvPr>
        </p:nvSpPr>
        <p:spPr/>
        <p:txBody>
          <a:bodyPr/>
          <a:lstStyle/>
          <a:p>
            <a:r>
              <a:rPr lang="zh-CN" altLang="en-US" dirty="0"/>
              <a:t>选题意义</a:t>
            </a:r>
          </a:p>
        </p:txBody>
      </p:sp>
      <p:sp>
        <p:nvSpPr>
          <p:cNvPr id="3" name="内容占位符 2">
            <a:extLst>
              <a:ext uri="{FF2B5EF4-FFF2-40B4-BE49-F238E27FC236}">
                <a16:creationId xmlns:a16="http://schemas.microsoft.com/office/drawing/2014/main" id="{EB902BF2-B76F-47C7-9481-AD7F54E214FD}"/>
              </a:ext>
            </a:extLst>
          </p:cNvPr>
          <p:cNvSpPr>
            <a:spLocks noGrp="1"/>
          </p:cNvSpPr>
          <p:nvPr>
            <p:ph idx="1"/>
          </p:nvPr>
        </p:nvSpPr>
        <p:spPr/>
        <p:txBody>
          <a:bodyPr/>
          <a:lstStyle/>
          <a:p>
            <a:r>
              <a:rPr lang="zh-CN" altLang="en-US" dirty="0"/>
              <a:t>对现有的北京城市交通出租车数据进行归纳分析，为城市交通规划提供依据</a:t>
            </a:r>
            <a:endParaRPr lang="en-US" altLang="zh-CN" dirty="0"/>
          </a:p>
          <a:p>
            <a:r>
              <a:rPr lang="zh-CN" altLang="en-US" dirty="0"/>
              <a:t>随着城市的发展，交通数据的规模越来越庞大，如何合理地利用它们成为越来越重要的问题</a:t>
            </a:r>
            <a:endParaRPr lang="en-US" altLang="zh-CN" dirty="0"/>
          </a:p>
          <a:p>
            <a:r>
              <a:rPr lang="zh-CN" altLang="en-US" dirty="0"/>
              <a:t>通过分析后，可以构建城市居民的就医医疗推荐系统，意义非凡</a:t>
            </a:r>
            <a:endParaRPr lang="en-US" altLang="zh-CN" dirty="0"/>
          </a:p>
          <a:p>
            <a:r>
              <a:rPr lang="zh-CN" altLang="en-US" dirty="0"/>
              <a:t>提出海量交通数据的分析方法，并可以轻松地应用到其他类似问题上</a:t>
            </a:r>
            <a:endParaRPr lang="en-US" altLang="zh-CN" dirty="0"/>
          </a:p>
          <a:p>
            <a:r>
              <a:rPr lang="zh-CN" altLang="en-US" dirty="0"/>
              <a:t>使用创新的模型</a:t>
            </a:r>
          </a:p>
        </p:txBody>
      </p:sp>
    </p:spTree>
    <p:extLst>
      <p:ext uri="{BB962C8B-B14F-4D97-AF65-F5344CB8AC3E}">
        <p14:creationId xmlns:p14="http://schemas.microsoft.com/office/powerpoint/2010/main" val="252557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9D58C-EAA6-40A0-8E27-C1A976811F92}"/>
              </a:ext>
            </a:extLst>
          </p:cNvPr>
          <p:cNvSpPr>
            <a:spLocks noGrp="1"/>
          </p:cNvSpPr>
          <p:nvPr>
            <p:ph type="title"/>
          </p:nvPr>
        </p:nvSpPr>
        <p:spPr/>
        <p:txBody>
          <a:bodyPr/>
          <a:lstStyle/>
          <a:p>
            <a:r>
              <a:rPr lang="zh-CN" altLang="en-US" dirty="0"/>
              <a:t>当前进度</a:t>
            </a:r>
          </a:p>
        </p:txBody>
      </p:sp>
      <p:sp>
        <p:nvSpPr>
          <p:cNvPr id="3" name="内容占位符 2">
            <a:extLst>
              <a:ext uri="{FF2B5EF4-FFF2-40B4-BE49-F238E27FC236}">
                <a16:creationId xmlns:a16="http://schemas.microsoft.com/office/drawing/2014/main" id="{2F64ABFE-6859-4087-8E06-4A83462AD6A9}"/>
              </a:ext>
            </a:extLst>
          </p:cNvPr>
          <p:cNvSpPr>
            <a:spLocks noGrp="1"/>
          </p:cNvSpPr>
          <p:nvPr>
            <p:ph idx="1"/>
          </p:nvPr>
        </p:nvSpPr>
        <p:spPr>
          <a:xfrm>
            <a:off x="838200" y="1298951"/>
            <a:ext cx="8503763" cy="4351338"/>
          </a:xfrm>
        </p:spPr>
        <p:txBody>
          <a:bodyPr/>
          <a:lstStyle/>
          <a:p>
            <a:r>
              <a:rPr lang="zh-CN" altLang="en-US" dirty="0"/>
              <a:t>我们组员阅读了数十篇相关论文，其中英文文献占比百分之九十以上，并对每一篇论文都进行了总结和开会研讨，对相关问题的背景有了大致的把握，也了解了相关问题在国际上的研究情况并学习了所需的必要的知识</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F1CCAE0B-3032-4AD9-A692-D56C00D1C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51" y="3240464"/>
            <a:ext cx="4384652" cy="3429000"/>
          </a:xfrm>
          <a:prstGeom prst="rect">
            <a:avLst/>
          </a:prstGeom>
        </p:spPr>
      </p:pic>
      <p:pic>
        <p:nvPicPr>
          <p:cNvPr id="7" name="图片 6">
            <a:extLst>
              <a:ext uri="{FF2B5EF4-FFF2-40B4-BE49-F238E27FC236}">
                <a16:creationId xmlns:a16="http://schemas.microsoft.com/office/drawing/2014/main" id="{92FD6C64-9224-4C45-B3CD-11152AD5A7FA}"/>
              </a:ext>
            </a:extLst>
          </p:cNvPr>
          <p:cNvPicPr>
            <a:picLocks noChangeAspect="1"/>
          </p:cNvPicPr>
          <p:nvPr/>
        </p:nvPicPr>
        <p:blipFill>
          <a:blip r:embed="rId3"/>
          <a:stretch>
            <a:fillRect/>
          </a:stretch>
        </p:blipFill>
        <p:spPr>
          <a:xfrm>
            <a:off x="5784670" y="3919194"/>
            <a:ext cx="3400425" cy="2409825"/>
          </a:xfrm>
          <a:prstGeom prst="rect">
            <a:avLst/>
          </a:prstGeom>
        </p:spPr>
      </p:pic>
      <p:pic>
        <p:nvPicPr>
          <p:cNvPr id="8" name="图片 7">
            <a:extLst>
              <a:ext uri="{FF2B5EF4-FFF2-40B4-BE49-F238E27FC236}">
                <a16:creationId xmlns:a16="http://schemas.microsoft.com/office/drawing/2014/main" id="{698C6773-615B-4017-9E7B-EE857B5B4167}"/>
              </a:ext>
            </a:extLst>
          </p:cNvPr>
          <p:cNvPicPr>
            <a:picLocks noChangeAspect="1"/>
          </p:cNvPicPr>
          <p:nvPr/>
        </p:nvPicPr>
        <p:blipFill>
          <a:blip r:embed="rId4"/>
          <a:stretch>
            <a:fillRect/>
          </a:stretch>
        </p:blipFill>
        <p:spPr>
          <a:xfrm>
            <a:off x="9498830" y="45620"/>
            <a:ext cx="2366682" cy="6858000"/>
          </a:xfrm>
          <a:prstGeom prst="rect">
            <a:avLst/>
          </a:prstGeom>
        </p:spPr>
      </p:pic>
    </p:spTree>
    <p:extLst>
      <p:ext uri="{BB962C8B-B14F-4D97-AF65-F5344CB8AC3E}">
        <p14:creationId xmlns:p14="http://schemas.microsoft.com/office/powerpoint/2010/main" val="11911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E17009-CDBD-4241-83BA-C10B256DD020}"/>
              </a:ext>
            </a:extLst>
          </p:cNvPr>
          <p:cNvSpPr>
            <a:spLocks noGrp="1"/>
          </p:cNvSpPr>
          <p:nvPr>
            <p:ph idx="1"/>
          </p:nvPr>
        </p:nvSpPr>
        <p:spPr>
          <a:xfrm>
            <a:off x="904875" y="244475"/>
            <a:ext cx="10515600" cy="4351338"/>
          </a:xfrm>
        </p:spPr>
        <p:txBody>
          <a:bodyPr/>
          <a:lstStyle/>
          <a:p>
            <a:r>
              <a:rPr lang="zh-CN" altLang="en-US" dirty="0"/>
              <a:t>我们与北京城市规划院进行了合作，获取了足量的精准的独家权威数据，我们已经能够获取过去几年内全市所有出租车的精确到秒的时间点、经纬度、载客状态、速度等等数据，为我们项目的顺利进行做好了数据准备。当前我们在用</a:t>
            </a:r>
            <a:r>
              <a:rPr lang="en-US" altLang="zh-CN" dirty="0"/>
              <a:t>2017.7.3-2017.7.9</a:t>
            </a:r>
            <a:r>
              <a:rPr lang="zh-CN" altLang="en-US" dirty="0"/>
              <a:t>的所有出租车数据进行试验性研究，该数据条数共计有</a:t>
            </a:r>
            <a:r>
              <a:rPr lang="en-US" altLang="zh-CN" dirty="0"/>
              <a:t>14380000</a:t>
            </a:r>
            <a:r>
              <a:rPr lang="zh-CN" altLang="en-US" dirty="0"/>
              <a:t>条数据，数据规模达</a:t>
            </a:r>
            <a:r>
              <a:rPr lang="en-US" altLang="zh-CN" dirty="0"/>
              <a:t>1.08GB</a:t>
            </a:r>
            <a:r>
              <a:rPr lang="zh-CN" altLang="en-US" dirty="0"/>
              <a:t>，预计使用正式数据时，数据条数将达到十亿数量级以上，将能更精确地展现我们的成果。</a:t>
            </a:r>
          </a:p>
        </p:txBody>
      </p:sp>
      <p:pic>
        <p:nvPicPr>
          <p:cNvPr id="4" name="图片 3">
            <a:extLst>
              <a:ext uri="{FF2B5EF4-FFF2-40B4-BE49-F238E27FC236}">
                <a16:creationId xmlns:a16="http://schemas.microsoft.com/office/drawing/2014/main" id="{A993A37A-2A36-436F-B09C-E96E640703E0}"/>
              </a:ext>
            </a:extLst>
          </p:cNvPr>
          <p:cNvPicPr>
            <a:picLocks noChangeAspect="1"/>
          </p:cNvPicPr>
          <p:nvPr/>
        </p:nvPicPr>
        <p:blipFill>
          <a:blip r:embed="rId2"/>
          <a:stretch>
            <a:fillRect/>
          </a:stretch>
        </p:blipFill>
        <p:spPr>
          <a:xfrm>
            <a:off x="904875" y="3248025"/>
            <a:ext cx="2662238" cy="3314700"/>
          </a:xfrm>
          <a:prstGeom prst="rect">
            <a:avLst/>
          </a:prstGeom>
        </p:spPr>
      </p:pic>
      <p:pic>
        <p:nvPicPr>
          <p:cNvPr id="7" name="图片 6">
            <a:extLst>
              <a:ext uri="{FF2B5EF4-FFF2-40B4-BE49-F238E27FC236}">
                <a16:creationId xmlns:a16="http://schemas.microsoft.com/office/drawing/2014/main" id="{A6624369-2EF9-4B6A-9AC4-70FA9AE15D96}"/>
              </a:ext>
            </a:extLst>
          </p:cNvPr>
          <p:cNvPicPr>
            <a:picLocks noChangeAspect="1"/>
          </p:cNvPicPr>
          <p:nvPr/>
        </p:nvPicPr>
        <p:blipFill>
          <a:blip r:embed="rId3"/>
          <a:stretch>
            <a:fillRect/>
          </a:stretch>
        </p:blipFill>
        <p:spPr>
          <a:xfrm>
            <a:off x="5886450" y="3807619"/>
            <a:ext cx="5400675" cy="1771650"/>
          </a:xfrm>
          <a:prstGeom prst="rect">
            <a:avLst/>
          </a:prstGeom>
        </p:spPr>
      </p:pic>
    </p:spTree>
    <p:extLst>
      <p:ext uri="{BB962C8B-B14F-4D97-AF65-F5344CB8AC3E}">
        <p14:creationId xmlns:p14="http://schemas.microsoft.com/office/powerpoint/2010/main" val="148748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D90FD1-644A-4C5C-8DE9-3711ABCB5843}"/>
              </a:ext>
            </a:extLst>
          </p:cNvPr>
          <p:cNvSpPr>
            <a:spLocks noGrp="1"/>
          </p:cNvSpPr>
          <p:nvPr>
            <p:ph idx="1"/>
          </p:nvPr>
        </p:nvSpPr>
        <p:spPr>
          <a:xfrm>
            <a:off x="838200" y="320674"/>
            <a:ext cx="4886325" cy="6270625"/>
          </a:xfrm>
        </p:spPr>
        <p:txBody>
          <a:bodyPr>
            <a:normAutofit/>
          </a:bodyPr>
          <a:lstStyle/>
          <a:p>
            <a:r>
              <a:rPr lang="zh-CN" altLang="en-US" dirty="0"/>
              <a:t>下面是对数据的总体统计分析。在进行大量文献的阅读之后，我们最终决定采用</a:t>
            </a:r>
            <a:r>
              <a:rPr lang="en-US" altLang="zh-CN" dirty="0"/>
              <a:t>Python</a:t>
            </a:r>
            <a:r>
              <a:rPr lang="zh-CN" altLang="en-US" dirty="0"/>
              <a:t>语言以及</a:t>
            </a:r>
            <a:r>
              <a:rPr lang="en-US" altLang="zh-CN" dirty="0" err="1"/>
              <a:t>Numpy</a:t>
            </a:r>
            <a:r>
              <a:rPr lang="zh-CN" altLang="en-US" dirty="0"/>
              <a:t>、</a:t>
            </a:r>
            <a:r>
              <a:rPr lang="en-US" altLang="zh-CN" dirty="0"/>
              <a:t>Pandas</a:t>
            </a:r>
            <a:r>
              <a:rPr lang="zh-CN" altLang="en-US" dirty="0"/>
              <a:t>和</a:t>
            </a:r>
            <a:r>
              <a:rPr lang="en-US" altLang="zh-CN" dirty="0"/>
              <a:t>Matplotlib</a:t>
            </a:r>
            <a:r>
              <a:rPr lang="zh-CN" altLang="en-US" dirty="0"/>
              <a:t>包，这三个都是数据处理非常有名的</a:t>
            </a:r>
            <a:r>
              <a:rPr lang="en-US" altLang="zh-CN" dirty="0"/>
              <a:t>Python</a:t>
            </a:r>
            <a:r>
              <a:rPr lang="zh-CN" altLang="en-US" dirty="0"/>
              <a:t>库。现阶段我们已经熟练掌握了以上工具，能够进行更深层次的数据分析和可视化处理，为我们下阶段的研究打好了基础。目前单单数据预处理的代码量就已接近千行。</a:t>
            </a:r>
          </a:p>
        </p:txBody>
      </p:sp>
      <p:pic>
        <p:nvPicPr>
          <p:cNvPr id="4" name="图片 3">
            <a:extLst>
              <a:ext uri="{FF2B5EF4-FFF2-40B4-BE49-F238E27FC236}">
                <a16:creationId xmlns:a16="http://schemas.microsoft.com/office/drawing/2014/main" id="{A35CFC8E-CC41-40E2-BAD8-F86062FD3A43}"/>
              </a:ext>
            </a:extLst>
          </p:cNvPr>
          <p:cNvPicPr>
            <a:picLocks noChangeAspect="1"/>
          </p:cNvPicPr>
          <p:nvPr/>
        </p:nvPicPr>
        <p:blipFill>
          <a:blip r:embed="rId2"/>
          <a:stretch>
            <a:fillRect/>
          </a:stretch>
        </p:blipFill>
        <p:spPr>
          <a:xfrm>
            <a:off x="5724524" y="160178"/>
            <a:ext cx="7171309" cy="5478621"/>
          </a:xfrm>
          <a:prstGeom prst="rect">
            <a:avLst/>
          </a:prstGeom>
        </p:spPr>
      </p:pic>
    </p:spTree>
    <p:extLst>
      <p:ext uri="{BB962C8B-B14F-4D97-AF65-F5344CB8AC3E}">
        <p14:creationId xmlns:p14="http://schemas.microsoft.com/office/powerpoint/2010/main" val="6834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7BFD6-7E06-479D-83E7-649D761449C0}"/>
              </a:ext>
            </a:extLst>
          </p:cNvPr>
          <p:cNvSpPr>
            <a:spLocks noGrp="1"/>
          </p:cNvSpPr>
          <p:nvPr>
            <p:ph type="title"/>
          </p:nvPr>
        </p:nvSpPr>
        <p:spPr/>
        <p:txBody>
          <a:bodyPr/>
          <a:lstStyle/>
          <a:p>
            <a:r>
              <a:rPr lang="zh-CN" altLang="en-US" dirty="0"/>
              <a:t>部分数据处理结果与可视化</a:t>
            </a:r>
          </a:p>
        </p:txBody>
      </p:sp>
      <p:sp>
        <p:nvSpPr>
          <p:cNvPr id="3" name="内容占位符 2">
            <a:extLst>
              <a:ext uri="{FF2B5EF4-FFF2-40B4-BE49-F238E27FC236}">
                <a16:creationId xmlns:a16="http://schemas.microsoft.com/office/drawing/2014/main" id="{278926EC-AB6F-441E-954E-C706935C4047}"/>
              </a:ext>
            </a:extLst>
          </p:cNvPr>
          <p:cNvSpPr>
            <a:spLocks noGrp="1"/>
          </p:cNvSpPr>
          <p:nvPr>
            <p:ph idx="1"/>
          </p:nvPr>
        </p:nvSpPr>
        <p:spPr/>
        <p:txBody>
          <a:bodyPr/>
          <a:lstStyle/>
          <a:p>
            <a:r>
              <a:rPr lang="zh-CN" altLang="en-US" dirty="0"/>
              <a:t>在我们获取到数据初始，我们并不得知数据的属性值，每一列代表的意义需要我们自己去判断。因此我们的第一步是判断数据的含义，我们采用了多种方法结合实际去分析判断，比如绘制了散点图，分布图。例如下图是一天当中速度的散点图。</a:t>
            </a:r>
          </a:p>
        </p:txBody>
      </p:sp>
      <p:pic>
        <p:nvPicPr>
          <p:cNvPr id="4" name="图片 3">
            <a:extLst>
              <a:ext uri="{FF2B5EF4-FFF2-40B4-BE49-F238E27FC236}">
                <a16:creationId xmlns:a16="http://schemas.microsoft.com/office/drawing/2014/main" id="{516C6177-EF5A-4FE7-B2DB-0952A356137D}"/>
              </a:ext>
            </a:extLst>
          </p:cNvPr>
          <p:cNvPicPr>
            <a:picLocks noChangeAspect="1"/>
          </p:cNvPicPr>
          <p:nvPr/>
        </p:nvPicPr>
        <p:blipFill>
          <a:blip r:embed="rId2"/>
          <a:stretch>
            <a:fillRect/>
          </a:stretch>
        </p:blipFill>
        <p:spPr>
          <a:xfrm>
            <a:off x="1219200" y="3565783"/>
            <a:ext cx="6591300" cy="3292217"/>
          </a:xfrm>
          <a:prstGeom prst="rect">
            <a:avLst/>
          </a:prstGeom>
        </p:spPr>
      </p:pic>
    </p:spTree>
    <p:extLst>
      <p:ext uri="{BB962C8B-B14F-4D97-AF65-F5344CB8AC3E}">
        <p14:creationId xmlns:p14="http://schemas.microsoft.com/office/powerpoint/2010/main" val="21416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3E0CE4-3BC3-4AB0-9C35-737D6460413B}"/>
              </a:ext>
            </a:extLst>
          </p:cNvPr>
          <p:cNvSpPr>
            <a:spLocks noGrp="1"/>
          </p:cNvSpPr>
          <p:nvPr>
            <p:ph idx="1"/>
          </p:nvPr>
        </p:nvSpPr>
        <p:spPr>
          <a:xfrm>
            <a:off x="838200" y="425450"/>
            <a:ext cx="10515600" cy="4351338"/>
          </a:xfrm>
        </p:spPr>
        <p:txBody>
          <a:bodyPr/>
          <a:lstStyle/>
          <a:p>
            <a:r>
              <a:rPr lang="zh-CN" altLang="en-US" dirty="0"/>
              <a:t>我们首先对初始数据进行了清洗，过滤的条件是在阅读大量文献的基础上反复研讨所确定的，并且经过了不同条件的多次筛选，得到了多个不同条件下的数据集。</a:t>
            </a:r>
          </a:p>
        </p:txBody>
      </p:sp>
      <p:pic>
        <p:nvPicPr>
          <p:cNvPr id="4" name="图片 3">
            <a:extLst>
              <a:ext uri="{FF2B5EF4-FFF2-40B4-BE49-F238E27FC236}">
                <a16:creationId xmlns:a16="http://schemas.microsoft.com/office/drawing/2014/main" id="{90FE1D33-0DBC-40C0-9546-19B9D2FCA080}"/>
              </a:ext>
            </a:extLst>
          </p:cNvPr>
          <p:cNvPicPr>
            <a:picLocks noChangeAspect="1"/>
          </p:cNvPicPr>
          <p:nvPr/>
        </p:nvPicPr>
        <p:blipFill>
          <a:blip r:embed="rId2"/>
          <a:stretch>
            <a:fillRect/>
          </a:stretch>
        </p:blipFill>
        <p:spPr>
          <a:xfrm>
            <a:off x="3956447" y="2441576"/>
            <a:ext cx="3587036" cy="2216149"/>
          </a:xfrm>
          <a:prstGeom prst="rect">
            <a:avLst/>
          </a:prstGeom>
        </p:spPr>
      </p:pic>
      <p:pic>
        <p:nvPicPr>
          <p:cNvPr id="5" name="图片 4">
            <a:extLst>
              <a:ext uri="{FF2B5EF4-FFF2-40B4-BE49-F238E27FC236}">
                <a16:creationId xmlns:a16="http://schemas.microsoft.com/office/drawing/2014/main" id="{A07803EE-351A-4C36-B016-2F9C49B2772D}"/>
              </a:ext>
            </a:extLst>
          </p:cNvPr>
          <p:cNvPicPr>
            <a:picLocks noChangeAspect="1"/>
          </p:cNvPicPr>
          <p:nvPr/>
        </p:nvPicPr>
        <p:blipFill>
          <a:blip r:embed="rId3"/>
          <a:stretch>
            <a:fillRect/>
          </a:stretch>
        </p:blipFill>
        <p:spPr>
          <a:xfrm>
            <a:off x="423862" y="2441576"/>
            <a:ext cx="3171825" cy="2457450"/>
          </a:xfrm>
          <a:prstGeom prst="rect">
            <a:avLst/>
          </a:prstGeom>
        </p:spPr>
      </p:pic>
      <p:pic>
        <p:nvPicPr>
          <p:cNvPr id="6" name="图片 5">
            <a:extLst>
              <a:ext uri="{FF2B5EF4-FFF2-40B4-BE49-F238E27FC236}">
                <a16:creationId xmlns:a16="http://schemas.microsoft.com/office/drawing/2014/main" id="{F3F2873A-4BE4-4081-9A87-D47A09A39C8F}"/>
              </a:ext>
            </a:extLst>
          </p:cNvPr>
          <p:cNvPicPr>
            <a:picLocks noChangeAspect="1"/>
          </p:cNvPicPr>
          <p:nvPr/>
        </p:nvPicPr>
        <p:blipFill>
          <a:blip r:embed="rId4"/>
          <a:stretch>
            <a:fillRect/>
          </a:stretch>
        </p:blipFill>
        <p:spPr>
          <a:xfrm>
            <a:off x="7970918" y="2441575"/>
            <a:ext cx="3585596" cy="2216149"/>
          </a:xfrm>
          <a:prstGeom prst="rect">
            <a:avLst/>
          </a:prstGeom>
        </p:spPr>
      </p:pic>
    </p:spTree>
    <p:extLst>
      <p:ext uri="{BB962C8B-B14F-4D97-AF65-F5344CB8AC3E}">
        <p14:creationId xmlns:p14="http://schemas.microsoft.com/office/powerpoint/2010/main" val="6804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B0176-7542-41AF-A40D-4A1205B612B7}"/>
              </a:ext>
            </a:extLst>
          </p:cNvPr>
          <p:cNvSpPr>
            <a:spLocks noGrp="1"/>
          </p:cNvSpPr>
          <p:nvPr>
            <p:ph idx="1"/>
          </p:nvPr>
        </p:nvSpPr>
        <p:spPr>
          <a:xfrm>
            <a:off x="838200" y="257041"/>
            <a:ext cx="10515600" cy="4351338"/>
          </a:xfrm>
        </p:spPr>
        <p:txBody>
          <a:bodyPr/>
          <a:lstStyle/>
          <a:p>
            <a:r>
              <a:rPr lang="zh-CN" altLang="en-US" dirty="0"/>
              <a:t>在清洗完数据之后，便开始初步的分析。在这个阶段当中，我们统计了每一天的数据总量、每一天的车辆数、还有对一些数据进行统计计数。然后就是筛选出所有的上车点和下车点，这是初阶段最重要的一步，我们接下来的分析将会基于这个步骤得到的数据。为了分辨出上车点和下车点我们首先对数据进行了排序，然后筛选出载客状态发生变化的数据，汇总成为表格</a:t>
            </a:r>
          </a:p>
          <a:p>
            <a:endParaRPr lang="zh-CN" altLang="en-US" dirty="0"/>
          </a:p>
        </p:txBody>
      </p:sp>
      <p:pic>
        <p:nvPicPr>
          <p:cNvPr id="4" name="图片 3">
            <a:extLst>
              <a:ext uri="{FF2B5EF4-FFF2-40B4-BE49-F238E27FC236}">
                <a16:creationId xmlns:a16="http://schemas.microsoft.com/office/drawing/2014/main" id="{976846F6-8100-4618-9DFC-F3A109B21391}"/>
              </a:ext>
            </a:extLst>
          </p:cNvPr>
          <p:cNvPicPr>
            <a:picLocks noChangeAspect="1"/>
          </p:cNvPicPr>
          <p:nvPr/>
        </p:nvPicPr>
        <p:blipFill>
          <a:blip r:embed="rId2"/>
          <a:stretch>
            <a:fillRect/>
          </a:stretch>
        </p:blipFill>
        <p:spPr>
          <a:xfrm>
            <a:off x="838200" y="3028950"/>
            <a:ext cx="5476753" cy="2071689"/>
          </a:xfrm>
          <a:prstGeom prst="rect">
            <a:avLst/>
          </a:prstGeom>
        </p:spPr>
      </p:pic>
      <p:pic>
        <p:nvPicPr>
          <p:cNvPr id="6" name="图片 5">
            <a:extLst>
              <a:ext uri="{FF2B5EF4-FFF2-40B4-BE49-F238E27FC236}">
                <a16:creationId xmlns:a16="http://schemas.microsoft.com/office/drawing/2014/main" id="{29E8A8A0-2943-45FD-8854-61CE338C4852}"/>
              </a:ext>
            </a:extLst>
          </p:cNvPr>
          <p:cNvPicPr>
            <a:picLocks noChangeAspect="1"/>
          </p:cNvPicPr>
          <p:nvPr/>
        </p:nvPicPr>
        <p:blipFill>
          <a:blip r:embed="rId3"/>
          <a:stretch>
            <a:fillRect/>
          </a:stretch>
        </p:blipFill>
        <p:spPr>
          <a:xfrm>
            <a:off x="6798407" y="2587493"/>
            <a:ext cx="4071938" cy="4042041"/>
          </a:xfrm>
          <a:prstGeom prst="rect">
            <a:avLst/>
          </a:prstGeom>
        </p:spPr>
      </p:pic>
    </p:spTree>
    <p:extLst>
      <p:ext uri="{BB962C8B-B14F-4D97-AF65-F5344CB8AC3E}">
        <p14:creationId xmlns:p14="http://schemas.microsoft.com/office/powerpoint/2010/main" val="387854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CD1A90-68BE-498A-9751-B7F9B7DF1A27}"/>
              </a:ext>
            </a:extLst>
          </p:cNvPr>
          <p:cNvSpPr>
            <a:spLocks noGrp="1"/>
          </p:cNvSpPr>
          <p:nvPr>
            <p:ph idx="1"/>
          </p:nvPr>
        </p:nvSpPr>
        <p:spPr>
          <a:xfrm>
            <a:off x="838200" y="311150"/>
            <a:ext cx="10515600" cy="4351338"/>
          </a:xfrm>
        </p:spPr>
        <p:txBody>
          <a:bodyPr/>
          <a:lstStyle/>
          <a:p>
            <a:r>
              <a:rPr lang="zh-CN" altLang="en-US" dirty="0"/>
              <a:t>我们对上下车点进行了可视化和处理。对每日上下车次数统计、每小时的统计并绘图、统计了平均时耗。再进行空驶率的计算，空驶率是无载客状态下的行车总时长与行车总时长的比率，这个步骤的编程计算略微复杂，结果汇总成表格，并对其绘图。这个阶段我们绘制了较多的图，下面是部分可视化结果，可以看出得到的结果是合理的。</a:t>
            </a:r>
          </a:p>
        </p:txBody>
      </p:sp>
      <p:pic>
        <p:nvPicPr>
          <p:cNvPr id="4" name="图片 3">
            <a:extLst>
              <a:ext uri="{FF2B5EF4-FFF2-40B4-BE49-F238E27FC236}">
                <a16:creationId xmlns:a16="http://schemas.microsoft.com/office/drawing/2014/main" id="{2F3D22F4-89DC-48D0-A6B8-F397EC1E5597}"/>
              </a:ext>
            </a:extLst>
          </p:cNvPr>
          <p:cNvPicPr>
            <a:picLocks noChangeAspect="1"/>
          </p:cNvPicPr>
          <p:nvPr/>
        </p:nvPicPr>
        <p:blipFill>
          <a:blip r:embed="rId2"/>
          <a:stretch>
            <a:fillRect/>
          </a:stretch>
        </p:blipFill>
        <p:spPr>
          <a:xfrm>
            <a:off x="971550" y="2325489"/>
            <a:ext cx="6705600" cy="1679773"/>
          </a:xfrm>
          <a:prstGeom prst="rect">
            <a:avLst/>
          </a:prstGeom>
        </p:spPr>
      </p:pic>
      <p:pic>
        <p:nvPicPr>
          <p:cNvPr id="5" name="图片 4">
            <a:extLst>
              <a:ext uri="{FF2B5EF4-FFF2-40B4-BE49-F238E27FC236}">
                <a16:creationId xmlns:a16="http://schemas.microsoft.com/office/drawing/2014/main" id="{0A76D406-CF4C-49EE-9965-C4FADE6BD10C}"/>
              </a:ext>
            </a:extLst>
          </p:cNvPr>
          <p:cNvPicPr>
            <a:picLocks noChangeAspect="1"/>
          </p:cNvPicPr>
          <p:nvPr/>
        </p:nvPicPr>
        <p:blipFill>
          <a:blip r:embed="rId3"/>
          <a:stretch>
            <a:fillRect/>
          </a:stretch>
        </p:blipFill>
        <p:spPr>
          <a:xfrm>
            <a:off x="9220200" y="2486819"/>
            <a:ext cx="3219450" cy="3311764"/>
          </a:xfrm>
          <a:prstGeom prst="rect">
            <a:avLst/>
          </a:prstGeom>
        </p:spPr>
      </p:pic>
      <p:pic>
        <p:nvPicPr>
          <p:cNvPr id="9" name="图片 8">
            <a:extLst>
              <a:ext uri="{FF2B5EF4-FFF2-40B4-BE49-F238E27FC236}">
                <a16:creationId xmlns:a16="http://schemas.microsoft.com/office/drawing/2014/main" id="{0A275A38-2A96-4ABF-B801-DF8D236B3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223" y="4344376"/>
            <a:ext cx="3409950" cy="1702755"/>
          </a:xfrm>
          <a:prstGeom prst="rect">
            <a:avLst/>
          </a:prstGeom>
        </p:spPr>
      </p:pic>
      <p:pic>
        <p:nvPicPr>
          <p:cNvPr id="11" name="图片 10">
            <a:extLst>
              <a:ext uri="{FF2B5EF4-FFF2-40B4-BE49-F238E27FC236}">
                <a16:creationId xmlns:a16="http://schemas.microsoft.com/office/drawing/2014/main" id="{B7A89DE8-4961-4CFA-B811-DA3954ACFC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5625" y="4466607"/>
            <a:ext cx="3086100" cy="1541041"/>
          </a:xfrm>
          <a:prstGeom prst="rect">
            <a:avLst/>
          </a:prstGeom>
        </p:spPr>
      </p:pic>
      <p:pic>
        <p:nvPicPr>
          <p:cNvPr id="13" name="图片 12">
            <a:extLst>
              <a:ext uri="{FF2B5EF4-FFF2-40B4-BE49-F238E27FC236}">
                <a16:creationId xmlns:a16="http://schemas.microsoft.com/office/drawing/2014/main" id="{66BD598F-5894-4864-AEC3-CBC9058489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51" y="4361620"/>
            <a:ext cx="3810000" cy="1902520"/>
          </a:xfrm>
          <a:prstGeom prst="rect">
            <a:avLst/>
          </a:prstGeom>
        </p:spPr>
      </p:pic>
      <p:pic>
        <p:nvPicPr>
          <p:cNvPr id="6" name="图片 5">
            <a:extLst>
              <a:ext uri="{FF2B5EF4-FFF2-40B4-BE49-F238E27FC236}">
                <a16:creationId xmlns:a16="http://schemas.microsoft.com/office/drawing/2014/main" id="{72BE25A2-690F-4EBB-9ACC-05ACD40AEA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3978" y="2376273"/>
            <a:ext cx="3173043" cy="1859661"/>
          </a:xfrm>
          <a:prstGeom prst="rect">
            <a:avLst/>
          </a:prstGeom>
        </p:spPr>
      </p:pic>
    </p:spTree>
    <p:extLst>
      <p:ext uri="{BB962C8B-B14F-4D97-AF65-F5344CB8AC3E}">
        <p14:creationId xmlns:p14="http://schemas.microsoft.com/office/powerpoint/2010/main" val="7771728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1172</Words>
  <Application>Microsoft Office PowerPoint</Application>
  <PresentationFormat>宽屏</PresentationFormat>
  <Paragraphs>42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利用出租车数据构建医疗推荐系统</vt:lpstr>
      <vt:lpstr>选题意义</vt:lpstr>
      <vt:lpstr>当前进度</vt:lpstr>
      <vt:lpstr>PowerPoint 演示文稿</vt:lpstr>
      <vt:lpstr>PowerPoint 演示文稿</vt:lpstr>
      <vt:lpstr>部分数据处理结果与可视化</vt:lpstr>
      <vt:lpstr>PowerPoint 演示文稿</vt:lpstr>
      <vt:lpstr>PowerPoint 演示文稿</vt:lpstr>
      <vt:lpstr>PowerPoint 演示文稿</vt:lpstr>
      <vt:lpstr>论文初稿撰写</vt:lpstr>
      <vt:lpstr>后期工作</vt:lpstr>
      <vt:lpstr>基于概率分析的模型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驰</dc:creator>
  <cp:lastModifiedBy>黄 驰</cp:lastModifiedBy>
  <cp:revision>44</cp:revision>
  <dcterms:created xsi:type="dcterms:W3CDTF">2019-10-16T01:28:59Z</dcterms:created>
  <dcterms:modified xsi:type="dcterms:W3CDTF">2019-10-16T14:21:30Z</dcterms:modified>
</cp:coreProperties>
</file>