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62" r:id="rId1"/>
  </p:sldMasterIdLst>
  <p:notesMasterIdLst>
    <p:notesMasterId r:id="rId15"/>
  </p:notesMasterIdLst>
  <p:sldIdLst>
    <p:sldId id="256" r:id="rId2"/>
    <p:sldId id="257" r:id="rId3"/>
    <p:sldId id="259" r:id="rId4"/>
    <p:sldId id="263" r:id="rId5"/>
    <p:sldId id="265" r:id="rId6"/>
    <p:sldId id="262" r:id="rId7"/>
    <p:sldId id="264" r:id="rId8"/>
    <p:sldId id="267" r:id="rId9"/>
    <p:sldId id="268" r:id="rId10"/>
    <p:sldId id="269" r:id="rId11"/>
    <p:sldId id="272" r:id="rId12"/>
    <p:sldId id="273"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03"/>
    <p:restoredTop sz="94705"/>
  </p:normalViewPr>
  <p:slideViewPr>
    <p:cSldViewPr snapToGrid="0">
      <p:cViewPr varScale="1">
        <p:scale>
          <a:sx n="108" d="100"/>
          <a:sy n="108" d="100"/>
        </p:scale>
        <p:origin x="12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09988F-63D5-8D40-8326-A1FA239A9B65}" type="doc">
      <dgm:prSet loTypeId="urn:microsoft.com/office/officeart/2005/8/layout/matrix1" loCatId="" qsTypeId="urn:microsoft.com/office/officeart/2005/8/quickstyle/simple1" qsCatId="simple" csTypeId="urn:microsoft.com/office/officeart/2005/8/colors/accent1_2" csCatId="accent1" phldr="1"/>
      <dgm:spPr/>
      <dgm:t>
        <a:bodyPr/>
        <a:lstStyle/>
        <a:p>
          <a:endParaRPr lang="en-US"/>
        </a:p>
      </dgm:t>
    </dgm:pt>
    <dgm:pt modelId="{B5A3482F-8811-7B4F-90A2-84B722490FE3}">
      <dgm:prSet phldrT="[Text]"/>
      <dgm:spPr/>
      <dgm:t>
        <a:bodyPr/>
        <a:lstStyle/>
        <a:p>
          <a:r>
            <a:rPr lang="en-US" dirty="0"/>
            <a:t>Baseline</a:t>
          </a:r>
        </a:p>
      </dgm:t>
    </dgm:pt>
    <dgm:pt modelId="{77EA84F4-86BC-1E4F-B003-D856D05BA5DC}" type="parTrans" cxnId="{8953DC50-7F92-1F4C-9DA1-A4F48BB1FDDC}">
      <dgm:prSet/>
      <dgm:spPr/>
      <dgm:t>
        <a:bodyPr/>
        <a:lstStyle/>
        <a:p>
          <a:endParaRPr lang="en-US"/>
        </a:p>
      </dgm:t>
    </dgm:pt>
    <dgm:pt modelId="{1BAE9271-5D20-C647-81CC-4636C2CA85C0}" type="sibTrans" cxnId="{8953DC50-7F92-1F4C-9DA1-A4F48BB1FDDC}">
      <dgm:prSet/>
      <dgm:spPr/>
      <dgm:t>
        <a:bodyPr/>
        <a:lstStyle/>
        <a:p>
          <a:endParaRPr lang="en-US"/>
        </a:p>
      </dgm:t>
    </dgm:pt>
    <dgm:pt modelId="{A49E1D4C-4529-3645-AFC1-B8BAA2FE40A1}">
      <dgm:prSet phldrT="[Text]"/>
      <dgm:spPr>
        <a:solidFill>
          <a:schemeClr val="accent1"/>
        </a:solidFill>
      </dgm:spPr>
      <dgm:t>
        <a:bodyPr/>
        <a:lstStyle/>
        <a:p>
          <a:r>
            <a:rPr lang="en-US" dirty="0"/>
            <a:t>Random Forest</a:t>
          </a:r>
        </a:p>
      </dgm:t>
    </dgm:pt>
    <dgm:pt modelId="{7F985C27-4148-D246-B0C2-24402CF195EA}" type="parTrans" cxnId="{F9F6EA3A-BB90-8741-AD83-F15A922E091F}">
      <dgm:prSet/>
      <dgm:spPr/>
      <dgm:t>
        <a:bodyPr/>
        <a:lstStyle/>
        <a:p>
          <a:endParaRPr lang="en-US"/>
        </a:p>
      </dgm:t>
    </dgm:pt>
    <dgm:pt modelId="{2AD5AC93-2797-B045-9FFC-BF9678B25279}" type="sibTrans" cxnId="{F9F6EA3A-BB90-8741-AD83-F15A922E091F}">
      <dgm:prSet/>
      <dgm:spPr/>
      <dgm:t>
        <a:bodyPr/>
        <a:lstStyle/>
        <a:p>
          <a:endParaRPr lang="en-US"/>
        </a:p>
      </dgm:t>
    </dgm:pt>
    <dgm:pt modelId="{8105326C-3AFF-7F46-9FA4-E72D4A4DFB98}">
      <dgm:prSet phldrT="[Text]"/>
      <dgm:spPr>
        <a:solidFill>
          <a:schemeClr val="accent2"/>
        </a:solidFill>
      </dgm:spPr>
      <dgm:t>
        <a:bodyPr/>
        <a:lstStyle/>
        <a:p>
          <a:r>
            <a:rPr lang="en-US" dirty="0"/>
            <a:t>Neural Network</a:t>
          </a:r>
        </a:p>
      </dgm:t>
    </dgm:pt>
    <dgm:pt modelId="{7F40E862-01CF-C348-9A3B-FCD1472B237F}" type="parTrans" cxnId="{E1AD36BA-3E8D-944E-B2A3-13602806E9D3}">
      <dgm:prSet/>
      <dgm:spPr/>
      <dgm:t>
        <a:bodyPr/>
        <a:lstStyle/>
        <a:p>
          <a:endParaRPr lang="en-US"/>
        </a:p>
      </dgm:t>
    </dgm:pt>
    <dgm:pt modelId="{FA2B4F95-9298-3F4C-8D55-FFB91128EF7D}" type="sibTrans" cxnId="{E1AD36BA-3E8D-944E-B2A3-13602806E9D3}">
      <dgm:prSet/>
      <dgm:spPr/>
      <dgm:t>
        <a:bodyPr/>
        <a:lstStyle/>
        <a:p>
          <a:endParaRPr lang="en-US"/>
        </a:p>
      </dgm:t>
    </dgm:pt>
    <dgm:pt modelId="{7CE16434-4CCF-644A-8E66-3746FAB09C00}">
      <dgm:prSet phldrT="[Text]"/>
      <dgm:spPr>
        <a:solidFill>
          <a:schemeClr val="accent3"/>
        </a:solidFill>
      </dgm:spPr>
      <dgm:t>
        <a:bodyPr/>
        <a:lstStyle/>
        <a:p>
          <a:r>
            <a:rPr lang="en-US" dirty="0"/>
            <a:t>Logistic Regression</a:t>
          </a:r>
        </a:p>
      </dgm:t>
    </dgm:pt>
    <dgm:pt modelId="{C55C4585-90C2-C844-BA06-45694B0B990C}" type="parTrans" cxnId="{9C21F25A-843E-EA45-9637-A2B5A49E2C50}">
      <dgm:prSet/>
      <dgm:spPr/>
      <dgm:t>
        <a:bodyPr/>
        <a:lstStyle/>
        <a:p>
          <a:endParaRPr lang="en-US"/>
        </a:p>
      </dgm:t>
    </dgm:pt>
    <dgm:pt modelId="{D69475A6-69FF-A142-86BB-84D6C923CD1C}" type="sibTrans" cxnId="{9C21F25A-843E-EA45-9637-A2B5A49E2C50}">
      <dgm:prSet/>
      <dgm:spPr/>
      <dgm:t>
        <a:bodyPr/>
        <a:lstStyle/>
        <a:p>
          <a:endParaRPr lang="en-US"/>
        </a:p>
      </dgm:t>
    </dgm:pt>
    <dgm:pt modelId="{86B121B9-CBD2-6049-8A89-6CFEB5DB6897}">
      <dgm:prSet phldrT="[Text]"/>
      <dgm:spPr>
        <a:solidFill>
          <a:schemeClr val="accent4"/>
        </a:solidFill>
      </dgm:spPr>
      <dgm:t>
        <a:bodyPr/>
        <a:lstStyle/>
        <a:p>
          <a:r>
            <a:rPr lang="en-US" dirty="0"/>
            <a:t>K-Nearest Neighbors</a:t>
          </a:r>
        </a:p>
      </dgm:t>
    </dgm:pt>
    <dgm:pt modelId="{8A4BF65A-CD82-A448-8CF6-CB2BF58D7D03}" type="parTrans" cxnId="{F6F33761-E503-0845-8790-43EA17532BDB}">
      <dgm:prSet/>
      <dgm:spPr/>
      <dgm:t>
        <a:bodyPr/>
        <a:lstStyle/>
        <a:p>
          <a:endParaRPr lang="en-US"/>
        </a:p>
      </dgm:t>
    </dgm:pt>
    <dgm:pt modelId="{E4095CE0-ABB8-B94B-843B-4555E9517D1A}" type="sibTrans" cxnId="{F6F33761-E503-0845-8790-43EA17532BDB}">
      <dgm:prSet/>
      <dgm:spPr/>
      <dgm:t>
        <a:bodyPr/>
        <a:lstStyle/>
        <a:p>
          <a:endParaRPr lang="en-US"/>
        </a:p>
      </dgm:t>
    </dgm:pt>
    <dgm:pt modelId="{B08C2877-9BF9-5E4C-9CE5-83393DDFAEA0}" type="pres">
      <dgm:prSet presAssocID="{3709988F-63D5-8D40-8326-A1FA239A9B65}" presName="diagram" presStyleCnt="0">
        <dgm:presLayoutVars>
          <dgm:chMax val="1"/>
          <dgm:dir/>
          <dgm:animLvl val="ctr"/>
          <dgm:resizeHandles val="exact"/>
        </dgm:presLayoutVars>
      </dgm:prSet>
      <dgm:spPr/>
    </dgm:pt>
    <dgm:pt modelId="{7B7DED0C-86BC-F041-8898-8CDBC830B9D6}" type="pres">
      <dgm:prSet presAssocID="{3709988F-63D5-8D40-8326-A1FA239A9B65}" presName="matrix" presStyleCnt="0"/>
      <dgm:spPr/>
    </dgm:pt>
    <dgm:pt modelId="{F27D5F17-E3E8-DA4E-BD81-5634E7C6938E}" type="pres">
      <dgm:prSet presAssocID="{3709988F-63D5-8D40-8326-A1FA239A9B65}" presName="tile1" presStyleLbl="node1" presStyleIdx="0" presStyleCnt="4"/>
      <dgm:spPr/>
    </dgm:pt>
    <dgm:pt modelId="{A74390DB-D096-EF4A-90AE-20D6E64F1B3B}" type="pres">
      <dgm:prSet presAssocID="{3709988F-63D5-8D40-8326-A1FA239A9B65}" presName="tile1text" presStyleLbl="node1" presStyleIdx="0" presStyleCnt="4">
        <dgm:presLayoutVars>
          <dgm:chMax val="0"/>
          <dgm:chPref val="0"/>
          <dgm:bulletEnabled val="1"/>
        </dgm:presLayoutVars>
      </dgm:prSet>
      <dgm:spPr/>
    </dgm:pt>
    <dgm:pt modelId="{585CDEAB-8314-1242-BCE6-80B14E11EDDA}" type="pres">
      <dgm:prSet presAssocID="{3709988F-63D5-8D40-8326-A1FA239A9B65}" presName="tile2" presStyleLbl="node1" presStyleIdx="1" presStyleCnt="4"/>
      <dgm:spPr/>
    </dgm:pt>
    <dgm:pt modelId="{93A4B3D7-9937-264E-831D-155F436602C1}" type="pres">
      <dgm:prSet presAssocID="{3709988F-63D5-8D40-8326-A1FA239A9B65}" presName="tile2text" presStyleLbl="node1" presStyleIdx="1" presStyleCnt="4">
        <dgm:presLayoutVars>
          <dgm:chMax val="0"/>
          <dgm:chPref val="0"/>
          <dgm:bulletEnabled val="1"/>
        </dgm:presLayoutVars>
      </dgm:prSet>
      <dgm:spPr/>
    </dgm:pt>
    <dgm:pt modelId="{A0B79825-A4CB-E349-B940-11CD22232D25}" type="pres">
      <dgm:prSet presAssocID="{3709988F-63D5-8D40-8326-A1FA239A9B65}" presName="tile3" presStyleLbl="node1" presStyleIdx="2" presStyleCnt="4"/>
      <dgm:spPr/>
    </dgm:pt>
    <dgm:pt modelId="{D9071F5B-F43D-6D45-8ED0-E6318AE7FD76}" type="pres">
      <dgm:prSet presAssocID="{3709988F-63D5-8D40-8326-A1FA239A9B65}" presName="tile3text" presStyleLbl="node1" presStyleIdx="2" presStyleCnt="4">
        <dgm:presLayoutVars>
          <dgm:chMax val="0"/>
          <dgm:chPref val="0"/>
          <dgm:bulletEnabled val="1"/>
        </dgm:presLayoutVars>
      </dgm:prSet>
      <dgm:spPr/>
    </dgm:pt>
    <dgm:pt modelId="{6EF4A846-2A5F-564A-9EF4-A16E0DF407C5}" type="pres">
      <dgm:prSet presAssocID="{3709988F-63D5-8D40-8326-A1FA239A9B65}" presName="tile4" presStyleLbl="node1" presStyleIdx="3" presStyleCnt="4"/>
      <dgm:spPr/>
    </dgm:pt>
    <dgm:pt modelId="{E02B61D7-55BA-F042-AF41-6FD9BB694A5E}" type="pres">
      <dgm:prSet presAssocID="{3709988F-63D5-8D40-8326-A1FA239A9B65}" presName="tile4text" presStyleLbl="node1" presStyleIdx="3" presStyleCnt="4">
        <dgm:presLayoutVars>
          <dgm:chMax val="0"/>
          <dgm:chPref val="0"/>
          <dgm:bulletEnabled val="1"/>
        </dgm:presLayoutVars>
      </dgm:prSet>
      <dgm:spPr/>
    </dgm:pt>
    <dgm:pt modelId="{13ECFFF0-C9AC-AD4F-8F98-E9AB829EFCF9}" type="pres">
      <dgm:prSet presAssocID="{3709988F-63D5-8D40-8326-A1FA239A9B65}" presName="centerTile" presStyleLbl="fgShp" presStyleIdx="0" presStyleCnt="1">
        <dgm:presLayoutVars>
          <dgm:chMax val="0"/>
          <dgm:chPref val="0"/>
        </dgm:presLayoutVars>
      </dgm:prSet>
      <dgm:spPr/>
    </dgm:pt>
  </dgm:ptLst>
  <dgm:cxnLst>
    <dgm:cxn modelId="{4E53B201-B758-A143-818F-AABBC2568A65}" type="presOf" srcId="{7CE16434-4CCF-644A-8E66-3746FAB09C00}" destId="{A0B79825-A4CB-E349-B940-11CD22232D25}" srcOrd="0" destOrd="0" presId="urn:microsoft.com/office/officeart/2005/8/layout/matrix1"/>
    <dgm:cxn modelId="{EB0A5D22-860C-DF4B-97E3-76A97B14780F}" type="presOf" srcId="{A49E1D4C-4529-3645-AFC1-B8BAA2FE40A1}" destId="{A74390DB-D096-EF4A-90AE-20D6E64F1B3B}" srcOrd="1" destOrd="0" presId="urn:microsoft.com/office/officeart/2005/8/layout/matrix1"/>
    <dgm:cxn modelId="{F9F6EA3A-BB90-8741-AD83-F15A922E091F}" srcId="{B5A3482F-8811-7B4F-90A2-84B722490FE3}" destId="{A49E1D4C-4529-3645-AFC1-B8BAA2FE40A1}" srcOrd="0" destOrd="0" parTransId="{7F985C27-4148-D246-B0C2-24402CF195EA}" sibTransId="{2AD5AC93-2797-B045-9FFC-BF9678B25279}"/>
    <dgm:cxn modelId="{F2513D3F-CB7A-9D4B-AB1E-07AEF90D1F79}" type="presOf" srcId="{86B121B9-CBD2-6049-8A89-6CFEB5DB6897}" destId="{E02B61D7-55BA-F042-AF41-6FD9BB694A5E}" srcOrd="1" destOrd="0" presId="urn:microsoft.com/office/officeart/2005/8/layout/matrix1"/>
    <dgm:cxn modelId="{8953DC50-7F92-1F4C-9DA1-A4F48BB1FDDC}" srcId="{3709988F-63D5-8D40-8326-A1FA239A9B65}" destId="{B5A3482F-8811-7B4F-90A2-84B722490FE3}" srcOrd="0" destOrd="0" parTransId="{77EA84F4-86BC-1E4F-B003-D856D05BA5DC}" sibTransId="{1BAE9271-5D20-C647-81CC-4636C2CA85C0}"/>
    <dgm:cxn modelId="{9C21F25A-843E-EA45-9637-A2B5A49E2C50}" srcId="{B5A3482F-8811-7B4F-90A2-84B722490FE3}" destId="{7CE16434-4CCF-644A-8E66-3746FAB09C00}" srcOrd="2" destOrd="0" parTransId="{C55C4585-90C2-C844-BA06-45694B0B990C}" sibTransId="{D69475A6-69FF-A142-86BB-84D6C923CD1C}"/>
    <dgm:cxn modelId="{3A930D5E-1122-E54A-A70E-2CE0F0FDC207}" type="presOf" srcId="{8105326C-3AFF-7F46-9FA4-E72D4A4DFB98}" destId="{93A4B3D7-9937-264E-831D-155F436602C1}" srcOrd="1" destOrd="0" presId="urn:microsoft.com/office/officeart/2005/8/layout/matrix1"/>
    <dgm:cxn modelId="{98F15D5E-F786-3D41-B29F-45B9F313A58D}" type="presOf" srcId="{3709988F-63D5-8D40-8326-A1FA239A9B65}" destId="{B08C2877-9BF9-5E4C-9CE5-83393DDFAEA0}" srcOrd="0" destOrd="0" presId="urn:microsoft.com/office/officeart/2005/8/layout/matrix1"/>
    <dgm:cxn modelId="{F6F33761-E503-0845-8790-43EA17532BDB}" srcId="{B5A3482F-8811-7B4F-90A2-84B722490FE3}" destId="{86B121B9-CBD2-6049-8A89-6CFEB5DB6897}" srcOrd="3" destOrd="0" parTransId="{8A4BF65A-CD82-A448-8CF6-CB2BF58D7D03}" sibTransId="{E4095CE0-ABB8-B94B-843B-4555E9517D1A}"/>
    <dgm:cxn modelId="{D2A3AE9B-1FB1-254C-B31C-C0B9CF357151}" type="presOf" srcId="{7CE16434-4CCF-644A-8E66-3746FAB09C00}" destId="{D9071F5B-F43D-6D45-8ED0-E6318AE7FD76}" srcOrd="1" destOrd="0" presId="urn:microsoft.com/office/officeart/2005/8/layout/matrix1"/>
    <dgm:cxn modelId="{D9CC79A9-C916-5E49-BC87-2EDA7DEA5A68}" type="presOf" srcId="{8105326C-3AFF-7F46-9FA4-E72D4A4DFB98}" destId="{585CDEAB-8314-1242-BCE6-80B14E11EDDA}" srcOrd="0" destOrd="0" presId="urn:microsoft.com/office/officeart/2005/8/layout/matrix1"/>
    <dgm:cxn modelId="{ADC325B5-EA7C-A14B-85EB-EFA5A51781D7}" type="presOf" srcId="{B5A3482F-8811-7B4F-90A2-84B722490FE3}" destId="{13ECFFF0-C9AC-AD4F-8F98-E9AB829EFCF9}" srcOrd="0" destOrd="0" presId="urn:microsoft.com/office/officeart/2005/8/layout/matrix1"/>
    <dgm:cxn modelId="{E1AD36BA-3E8D-944E-B2A3-13602806E9D3}" srcId="{B5A3482F-8811-7B4F-90A2-84B722490FE3}" destId="{8105326C-3AFF-7F46-9FA4-E72D4A4DFB98}" srcOrd="1" destOrd="0" parTransId="{7F40E862-01CF-C348-9A3B-FCD1472B237F}" sibTransId="{FA2B4F95-9298-3F4C-8D55-FFB91128EF7D}"/>
    <dgm:cxn modelId="{8E3E60CA-7C49-9D4C-B73F-6C3727E3F040}" type="presOf" srcId="{A49E1D4C-4529-3645-AFC1-B8BAA2FE40A1}" destId="{F27D5F17-E3E8-DA4E-BD81-5634E7C6938E}" srcOrd="0" destOrd="0" presId="urn:microsoft.com/office/officeart/2005/8/layout/matrix1"/>
    <dgm:cxn modelId="{F1D1C1CC-5855-9147-A3E3-13D2A545702F}" type="presOf" srcId="{86B121B9-CBD2-6049-8A89-6CFEB5DB6897}" destId="{6EF4A846-2A5F-564A-9EF4-A16E0DF407C5}" srcOrd="0" destOrd="0" presId="urn:microsoft.com/office/officeart/2005/8/layout/matrix1"/>
    <dgm:cxn modelId="{9D93C02C-436E-3B43-983E-F967667C57D1}" type="presParOf" srcId="{B08C2877-9BF9-5E4C-9CE5-83393DDFAEA0}" destId="{7B7DED0C-86BC-F041-8898-8CDBC830B9D6}" srcOrd="0" destOrd="0" presId="urn:microsoft.com/office/officeart/2005/8/layout/matrix1"/>
    <dgm:cxn modelId="{A609AF85-FB2C-9546-9855-03BC798C0F2E}" type="presParOf" srcId="{7B7DED0C-86BC-F041-8898-8CDBC830B9D6}" destId="{F27D5F17-E3E8-DA4E-BD81-5634E7C6938E}" srcOrd="0" destOrd="0" presId="urn:microsoft.com/office/officeart/2005/8/layout/matrix1"/>
    <dgm:cxn modelId="{5A69C8AB-9F7C-244A-9D09-6BAABAAFE929}" type="presParOf" srcId="{7B7DED0C-86BC-F041-8898-8CDBC830B9D6}" destId="{A74390DB-D096-EF4A-90AE-20D6E64F1B3B}" srcOrd="1" destOrd="0" presId="urn:microsoft.com/office/officeart/2005/8/layout/matrix1"/>
    <dgm:cxn modelId="{CE7B6525-FD6E-B545-B8A4-BA6D43476243}" type="presParOf" srcId="{7B7DED0C-86BC-F041-8898-8CDBC830B9D6}" destId="{585CDEAB-8314-1242-BCE6-80B14E11EDDA}" srcOrd="2" destOrd="0" presId="urn:microsoft.com/office/officeart/2005/8/layout/matrix1"/>
    <dgm:cxn modelId="{459ABD63-66FE-A241-A281-3E7D95BF94FA}" type="presParOf" srcId="{7B7DED0C-86BC-F041-8898-8CDBC830B9D6}" destId="{93A4B3D7-9937-264E-831D-155F436602C1}" srcOrd="3" destOrd="0" presId="urn:microsoft.com/office/officeart/2005/8/layout/matrix1"/>
    <dgm:cxn modelId="{AE7EA80B-0874-8844-83D0-B18FED7F8831}" type="presParOf" srcId="{7B7DED0C-86BC-F041-8898-8CDBC830B9D6}" destId="{A0B79825-A4CB-E349-B940-11CD22232D25}" srcOrd="4" destOrd="0" presId="urn:microsoft.com/office/officeart/2005/8/layout/matrix1"/>
    <dgm:cxn modelId="{22FF8D82-D9CA-BC4B-9F03-0C4205070B52}" type="presParOf" srcId="{7B7DED0C-86BC-F041-8898-8CDBC830B9D6}" destId="{D9071F5B-F43D-6D45-8ED0-E6318AE7FD76}" srcOrd="5" destOrd="0" presId="urn:microsoft.com/office/officeart/2005/8/layout/matrix1"/>
    <dgm:cxn modelId="{4FFCB67F-8FE4-6243-9A43-61B46EF2D38E}" type="presParOf" srcId="{7B7DED0C-86BC-F041-8898-8CDBC830B9D6}" destId="{6EF4A846-2A5F-564A-9EF4-A16E0DF407C5}" srcOrd="6" destOrd="0" presId="urn:microsoft.com/office/officeart/2005/8/layout/matrix1"/>
    <dgm:cxn modelId="{637E795F-402C-3244-86D6-879E3D5FD1E4}" type="presParOf" srcId="{7B7DED0C-86BC-F041-8898-8CDBC830B9D6}" destId="{E02B61D7-55BA-F042-AF41-6FD9BB694A5E}" srcOrd="7" destOrd="0" presId="urn:microsoft.com/office/officeart/2005/8/layout/matrix1"/>
    <dgm:cxn modelId="{FEFA4A01-D982-7F43-9158-39B44DD96E6B}" type="presParOf" srcId="{B08C2877-9BF9-5E4C-9CE5-83393DDFAEA0}" destId="{13ECFFF0-C9AC-AD4F-8F98-E9AB829EFCF9}" srcOrd="1" destOrd="0" presId="urn:microsoft.com/office/officeart/2005/8/layout/matrix1"/>
  </dgm:cxnLst>
  <dgm:bg>
    <a:solidFill>
      <a:schemeClr val="accent2">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D5F17-E3E8-DA4E-BD81-5634E7C6938E}">
      <dsp:nvSpPr>
        <dsp:cNvPr id="0" name=""/>
        <dsp:cNvSpPr/>
      </dsp:nvSpPr>
      <dsp:spPr>
        <a:xfrm rot="16200000">
          <a:off x="1574402" y="-1574402"/>
          <a:ext cx="1880394" cy="5029199"/>
        </a:xfrm>
        <a:prstGeom prst="round1Rect">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Random Forest</a:t>
          </a:r>
        </a:p>
      </dsp:txBody>
      <dsp:txXfrm rot="5400000">
        <a:off x="0" y="0"/>
        <a:ext cx="5029199" cy="1410295"/>
      </dsp:txXfrm>
    </dsp:sp>
    <dsp:sp modelId="{585CDEAB-8314-1242-BCE6-80B14E11EDDA}">
      <dsp:nvSpPr>
        <dsp:cNvPr id="0" name=""/>
        <dsp:cNvSpPr/>
      </dsp:nvSpPr>
      <dsp:spPr>
        <a:xfrm>
          <a:off x="5029199" y="0"/>
          <a:ext cx="5029199" cy="1880394"/>
        </a:xfrm>
        <a:prstGeom prst="round1Rect">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Neural Network</a:t>
          </a:r>
        </a:p>
      </dsp:txBody>
      <dsp:txXfrm>
        <a:off x="5029199" y="0"/>
        <a:ext cx="5029199" cy="1410295"/>
      </dsp:txXfrm>
    </dsp:sp>
    <dsp:sp modelId="{A0B79825-A4CB-E349-B940-11CD22232D25}">
      <dsp:nvSpPr>
        <dsp:cNvPr id="0" name=""/>
        <dsp:cNvSpPr/>
      </dsp:nvSpPr>
      <dsp:spPr>
        <a:xfrm rot="10800000">
          <a:off x="0" y="1880394"/>
          <a:ext cx="5029199" cy="1880394"/>
        </a:xfrm>
        <a:prstGeom prst="round1Rect">
          <a:avLst/>
        </a:prstGeom>
        <a:solidFill>
          <a:schemeClr val="accent3"/>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Logistic Regression</a:t>
          </a:r>
        </a:p>
      </dsp:txBody>
      <dsp:txXfrm rot="10800000">
        <a:off x="0" y="2350492"/>
        <a:ext cx="5029199" cy="1410295"/>
      </dsp:txXfrm>
    </dsp:sp>
    <dsp:sp modelId="{6EF4A846-2A5F-564A-9EF4-A16E0DF407C5}">
      <dsp:nvSpPr>
        <dsp:cNvPr id="0" name=""/>
        <dsp:cNvSpPr/>
      </dsp:nvSpPr>
      <dsp:spPr>
        <a:xfrm rot="5400000">
          <a:off x="6603602" y="305991"/>
          <a:ext cx="1880394" cy="5029199"/>
        </a:xfrm>
        <a:prstGeom prst="round1Rect">
          <a:avLst/>
        </a:prstGeom>
        <a:solidFill>
          <a:schemeClr val="accent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K-Nearest Neighbors</a:t>
          </a:r>
        </a:p>
      </dsp:txBody>
      <dsp:txXfrm rot="-5400000">
        <a:off x="5029200" y="2350492"/>
        <a:ext cx="5029199" cy="1410295"/>
      </dsp:txXfrm>
    </dsp:sp>
    <dsp:sp modelId="{13ECFFF0-C9AC-AD4F-8F98-E9AB829EFCF9}">
      <dsp:nvSpPr>
        <dsp:cNvPr id="0" name=""/>
        <dsp:cNvSpPr/>
      </dsp:nvSpPr>
      <dsp:spPr>
        <a:xfrm>
          <a:off x="3520440" y="1410295"/>
          <a:ext cx="3017519" cy="940197"/>
        </a:xfrm>
        <a:prstGeom prst="roundRect">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Baseline</a:t>
          </a:r>
        </a:p>
      </dsp:txBody>
      <dsp:txXfrm>
        <a:off x="3566337" y="1456192"/>
        <a:ext cx="2925725" cy="848403"/>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500BF-48BE-494E-9528-53E9E315D55D}" type="datetimeFigureOut">
              <a:rPr lang="en-US" smtClean="0"/>
              <a:t>6/6/24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51B332-6973-7345-B342-3FE9707275CD}" type="slidenum">
              <a:rPr lang="en-US" smtClean="0"/>
              <a:t>‹#›</a:t>
            </a:fld>
            <a:endParaRPr lang="en-US"/>
          </a:p>
        </p:txBody>
      </p:sp>
    </p:spTree>
    <p:extLst>
      <p:ext uri="{BB962C8B-B14F-4D97-AF65-F5344CB8AC3E}">
        <p14:creationId xmlns:p14="http://schemas.microsoft.com/office/powerpoint/2010/main" val="4269897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AB6A4DFA-EB79-E64E-87E8-CBD6608E8A08}" type="datetime1">
              <a:rPr lang="en-US" smtClean="0"/>
              <a:t>6/6/24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984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8A5DD3C-F960-4C4C-8C08-30233C46646E}" type="datetime1">
              <a:rPr lang="en-US" smtClean="0"/>
              <a:t>6/6/24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9821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E8276100-38EA-FE4F-9757-2D3E087A17DB}" type="datetime1">
              <a:rPr lang="en-US" smtClean="0"/>
              <a:t>6/6/24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6549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A8BE80F9-4CC3-8145-8488-CD9F746078FE}" type="datetime1">
              <a:rPr lang="en-US" smtClean="0"/>
              <a:t>6/6/24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559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55D564CC-AED2-FB4A-9675-492A1B4CA460}" type="datetime1">
              <a:rPr lang="en-US" smtClean="0"/>
              <a:t>6/6/24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1874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6371460-D1EF-8844-ACEF-D41853044592}" type="datetime1">
              <a:rPr lang="en-US" smtClean="0"/>
              <a:t>6/6/24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3082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29384FC4-5E32-AF49-9A47-78D90D7FBEB3}" type="datetime1">
              <a:rPr lang="en-US" smtClean="0"/>
              <a:t>6/6/24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457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7008D7F4-554F-5A4C-827B-656C76FD9528}" type="datetime1">
              <a:rPr lang="en-US" smtClean="0"/>
              <a:t>6/6/24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96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CCA6E2FC-7519-0945-A470-142994188C05}" type="datetime1">
              <a:rPr lang="en-US" smtClean="0"/>
              <a:t>6/6/24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12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06639F6-8201-974A-B42D-CE8BC379D9B6}" type="datetime1">
              <a:rPr lang="en-US" smtClean="0"/>
              <a:t>6/6/24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0539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1E5EBC6-755D-2F48-9616-54A46645849A}" type="datetime1">
              <a:rPr lang="en-US" smtClean="0"/>
              <a:t>6/6/24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466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7C92F161-2415-F040-8A7F-3A8688690B59}" type="datetime1">
              <a:rPr lang="en-US" smtClean="0"/>
              <a:t>6/6/24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60065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1" r:id="rId10"/>
    <p:sldLayoutId id="2147483760" r:id="rId11"/>
  </p:sldLayoutIdLst>
  <p:hf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rodsaldanha/arketing-campaig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https://github.com/cc-roy/coupon-prediction-model/blob/main/random_forest_model/marketing-data-ml-rf.ipynb"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B27FBB5B-0764-A6DC-D169-0CBD2BB25017}"/>
              </a:ext>
            </a:extLst>
          </p:cNvPr>
          <p:cNvPicPr>
            <a:picLocks noChangeAspect="1"/>
          </p:cNvPicPr>
          <p:nvPr/>
        </p:nvPicPr>
        <p:blipFill rotWithShape="1">
          <a:blip r:embed="rId2"/>
          <a:srcRect l="20256" r="189"/>
          <a:stretch/>
        </p:blipFill>
        <p:spPr>
          <a:xfrm>
            <a:off x="20" y="975"/>
            <a:ext cx="12191980" cy="6858000"/>
          </a:xfrm>
          <a:prstGeom prst="rect">
            <a:avLst/>
          </a:prstGeom>
        </p:spPr>
      </p:pic>
      <p:sp>
        <p:nvSpPr>
          <p:cNvPr id="20" name="Rectangle 1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4BBC6-9113-0736-A447-FF03AD34F322}"/>
              </a:ext>
            </a:extLst>
          </p:cNvPr>
          <p:cNvSpPr>
            <a:spLocks noGrp="1"/>
          </p:cNvSpPr>
          <p:nvPr>
            <p:ph type="ctrTitle"/>
          </p:nvPr>
        </p:nvSpPr>
        <p:spPr>
          <a:xfrm>
            <a:off x="854277" y="1475234"/>
            <a:ext cx="3425116" cy="2901694"/>
          </a:xfrm>
        </p:spPr>
        <p:txBody>
          <a:bodyPr anchor="b">
            <a:normAutofit/>
          </a:bodyPr>
          <a:lstStyle/>
          <a:p>
            <a:r>
              <a:rPr lang="en-US" sz="3400" dirty="0">
                <a:solidFill>
                  <a:schemeClr val="tx1"/>
                </a:solidFill>
              </a:rPr>
              <a:t>Machine Learning:</a:t>
            </a:r>
            <a:br>
              <a:rPr lang="en-US" sz="3400" dirty="0">
                <a:solidFill>
                  <a:schemeClr val="tx1"/>
                </a:solidFill>
              </a:rPr>
            </a:br>
            <a:br>
              <a:rPr lang="en-US" sz="1500" dirty="0">
                <a:solidFill>
                  <a:schemeClr val="tx1"/>
                </a:solidFill>
              </a:rPr>
            </a:br>
            <a:r>
              <a:rPr lang="en-US" sz="3200" b="0" dirty="0">
                <a:solidFill>
                  <a:schemeClr val="tx1"/>
                </a:solidFill>
              </a:rPr>
              <a:t>Analyzing and Modeling Marketing Campaign Data</a:t>
            </a:r>
            <a:br>
              <a:rPr lang="en-US" sz="3200" b="0" dirty="0">
                <a:solidFill>
                  <a:schemeClr val="tx1"/>
                </a:solidFill>
              </a:rPr>
            </a:br>
            <a:endParaRPr lang="en-US" sz="3200" b="0" dirty="0">
              <a:solidFill>
                <a:schemeClr val="tx1"/>
              </a:solidFill>
            </a:endParaRPr>
          </a:p>
        </p:txBody>
      </p:sp>
      <p:sp>
        <p:nvSpPr>
          <p:cNvPr id="3" name="Subtitle 2">
            <a:extLst>
              <a:ext uri="{FF2B5EF4-FFF2-40B4-BE49-F238E27FC236}">
                <a16:creationId xmlns:a16="http://schemas.microsoft.com/office/drawing/2014/main" id="{C6DA9AB7-0A08-B0D8-A100-6B735184C6BC}"/>
              </a:ext>
            </a:extLst>
          </p:cNvPr>
          <p:cNvSpPr>
            <a:spLocks noGrp="1"/>
          </p:cNvSpPr>
          <p:nvPr>
            <p:ph type="subTitle" idx="1"/>
          </p:nvPr>
        </p:nvSpPr>
        <p:spPr>
          <a:xfrm>
            <a:off x="858610" y="4608576"/>
            <a:ext cx="3205640" cy="774186"/>
          </a:xfrm>
        </p:spPr>
        <p:txBody>
          <a:bodyPr anchor="t">
            <a:normAutofit/>
          </a:bodyPr>
          <a:lstStyle/>
          <a:p>
            <a:pPr>
              <a:lnSpc>
                <a:spcPct val="100000"/>
              </a:lnSpc>
            </a:pPr>
            <a:r>
              <a:rPr lang="en-US" sz="1100" b="1" dirty="0"/>
              <a:t>Team</a:t>
            </a:r>
            <a:r>
              <a:rPr lang="en-US" sz="1100" dirty="0"/>
              <a:t>: </a:t>
            </a:r>
            <a:r>
              <a:rPr lang="en-US" sz="1100" dirty="0" err="1"/>
              <a:t>Wa</a:t>
            </a:r>
            <a:r>
              <a:rPr lang="en-US" sz="1100" dirty="0"/>
              <a:t>-Kaggle </a:t>
            </a:r>
            <a:r>
              <a:rPr lang="en-US" sz="1100" dirty="0" err="1"/>
              <a:t>ForeveR</a:t>
            </a:r>
            <a:endParaRPr lang="en-US" sz="1100" dirty="0"/>
          </a:p>
          <a:p>
            <a:pPr>
              <a:lnSpc>
                <a:spcPct val="100000"/>
              </a:lnSpc>
            </a:pPr>
            <a:r>
              <a:rPr lang="en-US" sz="1100" dirty="0" err="1"/>
              <a:t>Mariangel</a:t>
            </a:r>
            <a:r>
              <a:rPr lang="en-US" sz="1100" dirty="0"/>
              <a:t> Mora, Komal Patel, Alex </a:t>
            </a:r>
            <a:r>
              <a:rPr lang="en-US" sz="1100" dirty="0" err="1"/>
              <a:t>Turnure</a:t>
            </a:r>
            <a:r>
              <a:rPr lang="en-US" sz="1100" dirty="0"/>
              <a:t>, Chris Roy</a:t>
            </a:r>
          </a:p>
        </p:txBody>
      </p:sp>
      <p:cxnSp>
        <p:nvCxnSpPr>
          <p:cNvPr id="22" name="!!Straight Connector">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276846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5724-9AE3-580C-A47E-0211B843685F}"/>
              </a:ext>
            </a:extLst>
          </p:cNvPr>
          <p:cNvSpPr>
            <a:spLocks noGrp="1"/>
          </p:cNvSpPr>
          <p:nvPr>
            <p:ph type="title"/>
          </p:nvPr>
        </p:nvSpPr>
        <p:spPr/>
        <p:txBody>
          <a:bodyPr/>
          <a:lstStyle/>
          <a:p>
            <a:r>
              <a:rPr lang="en-US" dirty="0"/>
              <a:t>Logistic Regression Model Optimization Results</a:t>
            </a:r>
          </a:p>
        </p:txBody>
      </p:sp>
      <p:sp>
        <p:nvSpPr>
          <p:cNvPr id="3" name="Content Placeholder 2">
            <a:extLst>
              <a:ext uri="{FF2B5EF4-FFF2-40B4-BE49-F238E27FC236}">
                <a16:creationId xmlns:a16="http://schemas.microsoft.com/office/drawing/2014/main" id="{CF99A750-28B1-BF61-858D-707F6C499BE2}"/>
              </a:ext>
            </a:extLst>
          </p:cNvPr>
          <p:cNvSpPr>
            <a:spLocks noGrp="1"/>
          </p:cNvSpPr>
          <p:nvPr>
            <p:ph idx="1"/>
          </p:nvPr>
        </p:nvSpPr>
        <p:spPr>
          <a:xfrm>
            <a:off x="685381" y="1910367"/>
            <a:ext cx="5213167" cy="481168"/>
          </a:xfrm>
        </p:spPr>
        <p:txBody>
          <a:bodyPr>
            <a:normAutofit lnSpcReduction="10000"/>
          </a:bodyPr>
          <a:lstStyle/>
          <a:p>
            <a:pPr marL="0" indent="0" algn="ctr">
              <a:buNone/>
            </a:pPr>
            <a:r>
              <a:rPr lang="en-US" sz="2200" dirty="0"/>
              <a:t>First Optimization: Threshold Manipulation</a:t>
            </a:r>
          </a:p>
          <a:p>
            <a:pPr lvl="1">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992E3A9-9827-D71F-A3F1-20CA15B45E1A}"/>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5" name="Content Placeholder 2">
            <a:extLst>
              <a:ext uri="{FF2B5EF4-FFF2-40B4-BE49-F238E27FC236}">
                <a16:creationId xmlns:a16="http://schemas.microsoft.com/office/drawing/2014/main" id="{FB91ADC6-079C-D65B-15D6-85A33081C0E3}"/>
              </a:ext>
            </a:extLst>
          </p:cNvPr>
          <p:cNvSpPr txBox="1">
            <a:spLocks/>
          </p:cNvSpPr>
          <p:nvPr/>
        </p:nvSpPr>
        <p:spPr>
          <a:xfrm>
            <a:off x="6056205" y="1910367"/>
            <a:ext cx="5791198" cy="481168"/>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2200" dirty="0"/>
              <a:t>Second Optimization: ANOVA and Chi-Square Test</a:t>
            </a:r>
          </a:p>
        </p:txBody>
      </p:sp>
      <p:pic>
        <p:nvPicPr>
          <p:cNvPr id="7" name="Picture 6" descr="A screenshot of a graph">
            <a:extLst>
              <a:ext uri="{FF2B5EF4-FFF2-40B4-BE49-F238E27FC236}">
                <a16:creationId xmlns:a16="http://schemas.microsoft.com/office/drawing/2014/main" id="{7EC8E335-273A-82D6-0C50-94CAE1483FB3}"/>
              </a:ext>
            </a:extLst>
          </p:cNvPr>
          <p:cNvPicPr>
            <a:picLocks noChangeAspect="1"/>
          </p:cNvPicPr>
          <p:nvPr/>
        </p:nvPicPr>
        <p:blipFill>
          <a:blip r:embed="rId2"/>
          <a:stretch>
            <a:fillRect/>
          </a:stretch>
        </p:blipFill>
        <p:spPr>
          <a:xfrm>
            <a:off x="6096000" y="4458561"/>
            <a:ext cx="4791744" cy="132416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AF7B4189-E36F-B9C4-9BF2-1EAA244023AA}"/>
              </a:ext>
            </a:extLst>
          </p:cNvPr>
          <p:cNvPicPr>
            <a:picLocks noChangeAspect="1"/>
          </p:cNvPicPr>
          <p:nvPr/>
        </p:nvPicPr>
        <p:blipFill>
          <a:blip r:embed="rId3"/>
          <a:stretch>
            <a:fillRect/>
          </a:stretch>
        </p:blipFill>
        <p:spPr>
          <a:xfrm>
            <a:off x="6198833" y="2881626"/>
            <a:ext cx="3553321" cy="952633"/>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A7A2D4B1-1144-84BA-FD15-247DBEEE54ED}"/>
              </a:ext>
            </a:extLst>
          </p:cNvPr>
          <p:cNvPicPr>
            <a:picLocks noChangeAspect="1"/>
          </p:cNvPicPr>
          <p:nvPr/>
        </p:nvPicPr>
        <p:blipFill>
          <a:blip r:embed="rId4"/>
          <a:stretch>
            <a:fillRect/>
          </a:stretch>
        </p:blipFill>
        <p:spPr>
          <a:xfrm>
            <a:off x="1028282" y="2910204"/>
            <a:ext cx="3486637" cy="895475"/>
          </a:xfrm>
          <a:prstGeom prst="rect">
            <a:avLst/>
          </a:prstGeom>
        </p:spPr>
      </p:pic>
      <p:pic>
        <p:nvPicPr>
          <p:cNvPr id="13" name="Picture 12" descr="A screenshot of a computer screen&#10;&#10;Description automatically generated">
            <a:extLst>
              <a:ext uri="{FF2B5EF4-FFF2-40B4-BE49-F238E27FC236}">
                <a16:creationId xmlns:a16="http://schemas.microsoft.com/office/drawing/2014/main" id="{041080A8-CCD5-4DB7-4422-7D6936F75BCF}"/>
              </a:ext>
            </a:extLst>
          </p:cNvPr>
          <p:cNvPicPr>
            <a:picLocks noChangeAspect="1"/>
          </p:cNvPicPr>
          <p:nvPr/>
        </p:nvPicPr>
        <p:blipFill>
          <a:blip r:embed="rId5"/>
          <a:stretch>
            <a:fillRect/>
          </a:stretch>
        </p:blipFill>
        <p:spPr>
          <a:xfrm>
            <a:off x="899828" y="4401403"/>
            <a:ext cx="4801270" cy="1438476"/>
          </a:xfrm>
          <a:prstGeom prst="rect">
            <a:avLst/>
          </a:prstGeom>
        </p:spPr>
      </p:pic>
      <p:sp>
        <p:nvSpPr>
          <p:cNvPr id="14" name="TextBox 13">
            <a:extLst>
              <a:ext uri="{FF2B5EF4-FFF2-40B4-BE49-F238E27FC236}">
                <a16:creationId xmlns:a16="http://schemas.microsoft.com/office/drawing/2014/main" id="{8B2B17EF-3F24-E3BA-D6FF-9C6090BC3F7B}"/>
              </a:ext>
            </a:extLst>
          </p:cNvPr>
          <p:cNvSpPr txBox="1"/>
          <p:nvPr/>
        </p:nvSpPr>
        <p:spPr>
          <a:xfrm>
            <a:off x="960852" y="2571650"/>
            <a:ext cx="3554067" cy="338554"/>
          </a:xfrm>
          <a:prstGeom prst="rect">
            <a:avLst/>
          </a:prstGeom>
          <a:noFill/>
        </p:spPr>
        <p:txBody>
          <a:bodyPr wrap="square">
            <a:spAutoFit/>
          </a:bodyPr>
          <a:lstStyle/>
          <a:p>
            <a:r>
              <a:rPr lang="en-US" sz="1600" b="1" dirty="0">
                <a:solidFill>
                  <a:schemeClr val="tx1">
                    <a:lumMod val="75000"/>
                    <a:lumOff val="25000"/>
                  </a:schemeClr>
                </a:solidFill>
              </a:rPr>
              <a:t>Confusion Matrix</a:t>
            </a:r>
          </a:p>
        </p:txBody>
      </p:sp>
      <p:sp>
        <p:nvSpPr>
          <p:cNvPr id="15" name="TextBox 14">
            <a:extLst>
              <a:ext uri="{FF2B5EF4-FFF2-40B4-BE49-F238E27FC236}">
                <a16:creationId xmlns:a16="http://schemas.microsoft.com/office/drawing/2014/main" id="{F2B8467A-A1A7-B711-C1A7-75B546F1921E}"/>
              </a:ext>
            </a:extLst>
          </p:cNvPr>
          <p:cNvSpPr txBox="1"/>
          <p:nvPr/>
        </p:nvSpPr>
        <p:spPr>
          <a:xfrm>
            <a:off x="6198833" y="2571650"/>
            <a:ext cx="3554067" cy="338554"/>
          </a:xfrm>
          <a:prstGeom prst="rect">
            <a:avLst/>
          </a:prstGeom>
          <a:noFill/>
        </p:spPr>
        <p:txBody>
          <a:bodyPr wrap="square">
            <a:spAutoFit/>
          </a:bodyPr>
          <a:lstStyle/>
          <a:p>
            <a:r>
              <a:rPr lang="en-US" sz="1600" b="1" dirty="0">
                <a:solidFill>
                  <a:schemeClr val="tx1">
                    <a:lumMod val="75000"/>
                    <a:lumOff val="25000"/>
                  </a:schemeClr>
                </a:solidFill>
              </a:rPr>
              <a:t>Confusion Matrix</a:t>
            </a:r>
          </a:p>
        </p:txBody>
      </p:sp>
      <p:sp>
        <p:nvSpPr>
          <p:cNvPr id="16" name="TextBox 15">
            <a:extLst>
              <a:ext uri="{FF2B5EF4-FFF2-40B4-BE49-F238E27FC236}">
                <a16:creationId xmlns:a16="http://schemas.microsoft.com/office/drawing/2014/main" id="{3C69FD01-D086-E1E3-A11F-E088AFA6C9A8}"/>
              </a:ext>
            </a:extLst>
          </p:cNvPr>
          <p:cNvSpPr txBox="1"/>
          <p:nvPr/>
        </p:nvSpPr>
        <p:spPr>
          <a:xfrm>
            <a:off x="959803" y="4120007"/>
            <a:ext cx="3554067" cy="338554"/>
          </a:xfrm>
          <a:prstGeom prst="rect">
            <a:avLst/>
          </a:prstGeom>
          <a:noFill/>
        </p:spPr>
        <p:txBody>
          <a:bodyPr wrap="square">
            <a:spAutoFit/>
          </a:bodyPr>
          <a:lstStyle/>
          <a:p>
            <a:r>
              <a:rPr lang="en-US" sz="1600" b="1" dirty="0">
                <a:solidFill>
                  <a:schemeClr val="tx1">
                    <a:lumMod val="75000"/>
                    <a:lumOff val="25000"/>
                  </a:schemeClr>
                </a:solidFill>
              </a:rPr>
              <a:t>Classification Report</a:t>
            </a:r>
          </a:p>
        </p:txBody>
      </p:sp>
      <p:sp>
        <p:nvSpPr>
          <p:cNvPr id="17" name="TextBox 16">
            <a:extLst>
              <a:ext uri="{FF2B5EF4-FFF2-40B4-BE49-F238E27FC236}">
                <a16:creationId xmlns:a16="http://schemas.microsoft.com/office/drawing/2014/main" id="{6833785E-878E-0EBA-7D2A-02DDC9E8BA48}"/>
              </a:ext>
            </a:extLst>
          </p:cNvPr>
          <p:cNvSpPr txBox="1"/>
          <p:nvPr/>
        </p:nvSpPr>
        <p:spPr>
          <a:xfrm>
            <a:off x="6198087" y="4120007"/>
            <a:ext cx="3554067" cy="338554"/>
          </a:xfrm>
          <a:prstGeom prst="rect">
            <a:avLst/>
          </a:prstGeom>
          <a:noFill/>
        </p:spPr>
        <p:txBody>
          <a:bodyPr wrap="square">
            <a:spAutoFit/>
          </a:bodyPr>
          <a:lstStyle/>
          <a:p>
            <a:r>
              <a:rPr lang="en-US" sz="1600" b="1" dirty="0">
                <a:solidFill>
                  <a:schemeClr val="tx1">
                    <a:lumMod val="75000"/>
                    <a:lumOff val="25000"/>
                  </a:schemeClr>
                </a:solidFill>
              </a:rPr>
              <a:t>Classification Report</a:t>
            </a:r>
          </a:p>
        </p:txBody>
      </p:sp>
    </p:spTree>
    <p:extLst>
      <p:ext uri="{BB962C8B-B14F-4D97-AF65-F5344CB8AC3E}">
        <p14:creationId xmlns:p14="http://schemas.microsoft.com/office/powerpoint/2010/main" val="382789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DBC0-3B07-649F-1B48-3BC42C5D6665}"/>
              </a:ext>
            </a:extLst>
          </p:cNvPr>
          <p:cNvSpPr>
            <a:spLocks noGrp="1"/>
          </p:cNvSpPr>
          <p:nvPr>
            <p:ph type="title"/>
          </p:nvPr>
        </p:nvSpPr>
        <p:spPr/>
        <p:txBody>
          <a:bodyPr/>
          <a:lstStyle/>
          <a:p>
            <a:r>
              <a:rPr lang="en-US" dirty="0"/>
              <a:t>Neural Network Model</a:t>
            </a:r>
          </a:p>
        </p:txBody>
      </p:sp>
      <p:sp>
        <p:nvSpPr>
          <p:cNvPr id="4" name="Slide Number Placeholder 3">
            <a:extLst>
              <a:ext uri="{FF2B5EF4-FFF2-40B4-BE49-F238E27FC236}">
                <a16:creationId xmlns:a16="http://schemas.microsoft.com/office/drawing/2014/main" id="{27776FFA-A6E2-4A26-C8A0-A16B6899B1EC}"/>
              </a:ext>
            </a:extLst>
          </p:cNvPr>
          <p:cNvSpPr>
            <a:spLocks noGrp="1"/>
          </p:cNvSpPr>
          <p:nvPr>
            <p:ph type="sldNum" sz="quarter" idx="12"/>
          </p:nvPr>
        </p:nvSpPr>
        <p:spPr/>
        <p:txBody>
          <a:bodyPr/>
          <a:lstStyle/>
          <a:p>
            <a:fld id="{3A98EE3D-8CD1-4C3F-BD1C-C98C9596463C}" type="slidenum">
              <a:rPr lang="en-US" smtClean="0"/>
              <a:t>10</a:t>
            </a:fld>
            <a:endParaRPr lang="en-US" dirty="0"/>
          </a:p>
        </p:txBody>
      </p:sp>
      <p:pic>
        <p:nvPicPr>
          <p:cNvPr id="5" name="Picture 4" descr="A screenshot of a computer screen&#10;&#10;Description automatically generated">
            <a:extLst>
              <a:ext uri="{FF2B5EF4-FFF2-40B4-BE49-F238E27FC236}">
                <a16:creationId xmlns:a16="http://schemas.microsoft.com/office/drawing/2014/main" id="{250E8124-5A30-6010-CACE-090DD52505C9}"/>
              </a:ext>
            </a:extLst>
          </p:cNvPr>
          <p:cNvPicPr>
            <a:picLocks noChangeAspect="1"/>
          </p:cNvPicPr>
          <p:nvPr/>
        </p:nvPicPr>
        <p:blipFill>
          <a:blip r:embed="rId2"/>
          <a:stretch>
            <a:fillRect/>
          </a:stretch>
        </p:blipFill>
        <p:spPr>
          <a:xfrm>
            <a:off x="7332453" y="2545433"/>
            <a:ext cx="4577603" cy="1705183"/>
          </a:xfrm>
          <a:prstGeom prst="rect">
            <a:avLst/>
          </a:prstGeom>
        </p:spPr>
      </p:pic>
      <p:sp>
        <p:nvSpPr>
          <p:cNvPr id="6" name="TextBox 5">
            <a:extLst>
              <a:ext uri="{FF2B5EF4-FFF2-40B4-BE49-F238E27FC236}">
                <a16:creationId xmlns:a16="http://schemas.microsoft.com/office/drawing/2014/main" id="{CCE74909-E163-E1B0-E6EA-C980EE5AC975}"/>
              </a:ext>
            </a:extLst>
          </p:cNvPr>
          <p:cNvSpPr txBox="1"/>
          <p:nvPr/>
        </p:nvSpPr>
        <p:spPr>
          <a:xfrm>
            <a:off x="7332453" y="1977816"/>
            <a:ext cx="1980029" cy="369332"/>
          </a:xfrm>
          <a:prstGeom prst="rect">
            <a:avLst/>
          </a:prstGeom>
          <a:noFill/>
        </p:spPr>
        <p:txBody>
          <a:bodyPr wrap="none" rtlCol="0">
            <a:spAutoFit/>
          </a:bodyPr>
          <a:lstStyle/>
          <a:p>
            <a:r>
              <a:rPr lang="en-US" dirty="0"/>
              <a:t>1. Default features</a:t>
            </a:r>
          </a:p>
        </p:txBody>
      </p:sp>
      <p:sp>
        <p:nvSpPr>
          <p:cNvPr id="7" name="TextBox 6">
            <a:extLst>
              <a:ext uri="{FF2B5EF4-FFF2-40B4-BE49-F238E27FC236}">
                <a16:creationId xmlns:a16="http://schemas.microsoft.com/office/drawing/2014/main" id="{69E2946A-ED2E-3E4B-E97A-660968A322CE}"/>
              </a:ext>
            </a:extLst>
          </p:cNvPr>
          <p:cNvSpPr txBox="1"/>
          <p:nvPr/>
        </p:nvSpPr>
        <p:spPr>
          <a:xfrm>
            <a:off x="2541917" y="3877804"/>
            <a:ext cx="2588786" cy="584775"/>
          </a:xfrm>
          <a:prstGeom prst="rect">
            <a:avLst/>
          </a:prstGeom>
          <a:noFill/>
        </p:spPr>
        <p:txBody>
          <a:bodyPr wrap="none" rtlCol="0">
            <a:spAutoFit/>
          </a:bodyPr>
          <a:lstStyle/>
          <a:p>
            <a:r>
              <a:rPr lang="en-US" sz="1600"/>
              <a:t>0 False (no offer redemption)</a:t>
            </a:r>
          </a:p>
          <a:p>
            <a:r>
              <a:rPr lang="en-US" sz="1600"/>
              <a:t>1 True (offer redemption)</a:t>
            </a:r>
            <a:endParaRPr lang="en-US" sz="1600" dirty="0"/>
          </a:p>
        </p:txBody>
      </p:sp>
      <p:pic>
        <p:nvPicPr>
          <p:cNvPr id="8" name="Picture 7" descr="A black text on a white background&#10;&#10;Description automatically generated">
            <a:extLst>
              <a:ext uri="{FF2B5EF4-FFF2-40B4-BE49-F238E27FC236}">
                <a16:creationId xmlns:a16="http://schemas.microsoft.com/office/drawing/2014/main" id="{D77403ED-CAD9-446E-720F-87C124F6DD33}"/>
              </a:ext>
            </a:extLst>
          </p:cNvPr>
          <p:cNvPicPr>
            <a:picLocks noChangeAspect="1"/>
          </p:cNvPicPr>
          <p:nvPr/>
        </p:nvPicPr>
        <p:blipFill>
          <a:blip r:embed="rId3"/>
          <a:stretch>
            <a:fillRect/>
          </a:stretch>
        </p:blipFill>
        <p:spPr>
          <a:xfrm>
            <a:off x="10272621" y="2045112"/>
            <a:ext cx="1149313" cy="423860"/>
          </a:xfrm>
          <a:prstGeom prst="rect">
            <a:avLst/>
          </a:prstGeom>
        </p:spPr>
      </p:pic>
      <p:sp>
        <p:nvSpPr>
          <p:cNvPr id="9" name="TextBox 8">
            <a:extLst>
              <a:ext uri="{FF2B5EF4-FFF2-40B4-BE49-F238E27FC236}">
                <a16:creationId xmlns:a16="http://schemas.microsoft.com/office/drawing/2014/main" id="{E5E9B693-E18B-D3EE-390D-B9A663B9F8C1}"/>
              </a:ext>
            </a:extLst>
          </p:cNvPr>
          <p:cNvSpPr txBox="1"/>
          <p:nvPr/>
        </p:nvSpPr>
        <p:spPr>
          <a:xfrm>
            <a:off x="1153328" y="5034989"/>
            <a:ext cx="6096000" cy="646331"/>
          </a:xfrm>
          <a:prstGeom prst="rect">
            <a:avLst/>
          </a:prstGeom>
          <a:noFill/>
        </p:spPr>
        <p:txBody>
          <a:bodyPr wrap="square">
            <a:spAutoFit/>
          </a:bodyPr>
          <a:lstStyle/>
          <a:p>
            <a:pPr algn="l" rtl="0" fontAlgn="base">
              <a:spcBef>
                <a:spcPts val="1200"/>
              </a:spcBef>
              <a:spcAft>
                <a:spcPts val="0"/>
              </a:spcAft>
              <a:buFont typeface="Arial" panose="020B0604020202020204" pitchFamily="34" charset="0"/>
              <a:buChar char="•"/>
            </a:pPr>
            <a:r>
              <a:rPr lang="en-US" sz="1800" b="0" i="0" dirty="0">
                <a:solidFill>
                  <a:srgbClr val="0D0D0D"/>
                </a:solidFill>
                <a:effectLst/>
                <a:latin typeface="Roboto" panose="02000000000000000000" pitchFamily="2" charset="0"/>
              </a:rPr>
              <a:t>The first model struggles significantly with the minority class (Class 1), failing to classify any instances correctly.</a:t>
            </a:r>
          </a:p>
        </p:txBody>
      </p:sp>
      <p:pic>
        <p:nvPicPr>
          <p:cNvPr id="10" name="Picture 9" descr="A screen shot of a computer code&#10;&#10;Description automatically generated">
            <a:extLst>
              <a:ext uri="{FF2B5EF4-FFF2-40B4-BE49-F238E27FC236}">
                <a16:creationId xmlns:a16="http://schemas.microsoft.com/office/drawing/2014/main" id="{57BF53FD-C405-B709-8A5F-9D8355C63901}"/>
              </a:ext>
            </a:extLst>
          </p:cNvPr>
          <p:cNvPicPr>
            <a:picLocks noChangeAspect="1"/>
          </p:cNvPicPr>
          <p:nvPr/>
        </p:nvPicPr>
        <p:blipFill>
          <a:blip r:embed="rId4"/>
          <a:stretch>
            <a:fillRect/>
          </a:stretch>
        </p:blipFill>
        <p:spPr>
          <a:xfrm>
            <a:off x="971761" y="1995964"/>
            <a:ext cx="6208069" cy="1506561"/>
          </a:xfrm>
          <a:prstGeom prst="rect">
            <a:avLst/>
          </a:prstGeom>
        </p:spPr>
      </p:pic>
    </p:spTree>
    <p:extLst>
      <p:ext uri="{BB962C8B-B14F-4D97-AF65-F5344CB8AC3E}">
        <p14:creationId xmlns:p14="http://schemas.microsoft.com/office/powerpoint/2010/main" val="489608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DBC0-3B07-649F-1B48-3BC42C5D6665}"/>
              </a:ext>
            </a:extLst>
          </p:cNvPr>
          <p:cNvSpPr>
            <a:spLocks noGrp="1"/>
          </p:cNvSpPr>
          <p:nvPr>
            <p:ph type="title"/>
          </p:nvPr>
        </p:nvSpPr>
        <p:spPr/>
        <p:txBody>
          <a:bodyPr/>
          <a:lstStyle/>
          <a:p>
            <a:r>
              <a:rPr lang="en-US" dirty="0"/>
              <a:t>Neural Network Model (cont’d)</a:t>
            </a:r>
          </a:p>
        </p:txBody>
      </p:sp>
      <p:sp>
        <p:nvSpPr>
          <p:cNvPr id="4" name="Slide Number Placeholder 3">
            <a:extLst>
              <a:ext uri="{FF2B5EF4-FFF2-40B4-BE49-F238E27FC236}">
                <a16:creationId xmlns:a16="http://schemas.microsoft.com/office/drawing/2014/main" id="{27776FFA-A6E2-4A26-C8A0-A16B6899B1EC}"/>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3" name="TextBox 2">
            <a:extLst>
              <a:ext uri="{FF2B5EF4-FFF2-40B4-BE49-F238E27FC236}">
                <a16:creationId xmlns:a16="http://schemas.microsoft.com/office/drawing/2014/main" id="{7A6D8183-9558-4EEE-475C-0C6AC65FAAA4}"/>
              </a:ext>
            </a:extLst>
          </p:cNvPr>
          <p:cNvSpPr txBox="1"/>
          <p:nvPr/>
        </p:nvSpPr>
        <p:spPr>
          <a:xfrm>
            <a:off x="897147" y="3406112"/>
            <a:ext cx="1978427" cy="369332"/>
          </a:xfrm>
          <a:prstGeom prst="rect">
            <a:avLst/>
          </a:prstGeom>
          <a:noFill/>
        </p:spPr>
        <p:txBody>
          <a:bodyPr wrap="none" rtlCol="0">
            <a:spAutoFit/>
          </a:bodyPr>
          <a:lstStyle/>
          <a:p>
            <a:r>
              <a:rPr lang="en-US" dirty="0"/>
              <a:t>2. First optimization</a:t>
            </a:r>
          </a:p>
        </p:txBody>
      </p:sp>
      <p:sp>
        <p:nvSpPr>
          <p:cNvPr id="11" name="TextBox 10">
            <a:extLst>
              <a:ext uri="{FF2B5EF4-FFF2-40B4-BE49-F238E27FC236}">
                <a16:creationId xmlns:a16="http://schemas.microsoft.com/office/drawing/2014/main" id="{F827BF81-D08C-D3B0-C96B-116CBEDC7ECC}"/>
              </a:ext>
            </a:extLst>
          </p:cNvPr>
          <p:cNvSpPr txBox="1"/>
          <p:nvPr/>
        </p:nvSpPr>
        <p:spPr>
          <a:xfrm>
            <a:off x="6631738" y="3221446"/>
            <a:ext cx="1465786" cy="369332"/>
          </a:xfrm>
          <a:prstGeom prst="rect">
            <a:avLst/>
          </a:prstGeom>
          <a:noFill/>
        </p:spPr>
        <p:txBody>
          <a:bodyPr wrap="none" rtlCol="0">
            <a:spAutoFit/>
          </a:bodyPr>
          <a:lstStyle/>
          <a:p>
            <a:r>
              <a:rPr lang="en-US" dirty="0"/>
              <a:t>3. </a:t>
            </a:r>
            <a:r>
              <a:rPr lang="en-US" dirty="0" err="1"/>
              <a:t>Keras</a:t>
            </a:r>
            <a:r>
              <a:rPr lang="en-US" dirty="0"/>
              <a:t> tuner</a:t>
            </a:r>
          </a:p>
        </p:txBody>
      </p:sp>
      <p:pic>
        <p:nvPicPr>
          <p:cNvPr id="12" name="Picture 11">
            <a:extLst>
              <a:ext uri="{FF2B5EF4-FFF2-40B4-BE49-F238E27FC236}">
                <a16:creationId xmlns:a16="http://schemas.microsoft.com/office/drawing/2014/main" id="{3CE57E61-21BA-9492-D6BD-8766FF394B78}"/>
              </a:ext>
            </a:extLst>
          </p:cNvPr>
          <p:cNvPicPr>
            <a:picLocks noChangeAspect="1"/>
          </p:cNvPicPr>
          <p:nvPr/>
        </p:nvPicPr>
        <p:blipFill>
          <a:blip r:embed="rId2"/>
          <a:stretch>
            <a:fillRect/>
          </a:stretch>
        </p:blipFill>
        <p:spPr>
          <a:xfrm>
            <a:off x="4231140" y="3595423"/>
            <a:ext cx="1225922" cy="397816"/>
          </a:xfrm>
          <a:prstGeom prst="rect">
            <a:avLst/>
          </a:prstGeom>
        </p:spPr>
      </p:pic>
      <p:pic>
        <p:nvPicPr>
          <p:cNvPr id="13" name="Picture 12" descr="A screenshot of a graph&#10;&#10;Description automatically generated">
            <a:extLst>
              <a:ext uri="{FF2B5EF4-FFF2-40B4-BE49-F238E27FC236}">
                <a16:creationId xmlns:a16="http://schemas.microsoft.com/office/drawing/2014/main" id="{814C625A-9472-647C-C547-0D142A014871}"/>
              </a:ext>
            </a:extLst>
          </p:cNvPr>
          <p:cNvPicPr>
            <a:picLocks noChangeAspect="1"/>
          </p:cNvPicPr>
          <p:nvPr/>
        </p:nvPicPr>
        <p:blipFill>
          <a:blip r:embed="rId3"/>
          <a:stretch>
            <a:fillRect/>
          </a:stretch>
        </p:blipFill>
        <p:spPr>
          <a:xfrm>
            <a:off x="6631738" y="3719263"/>
            <a:ext cx="4801197" cy="1823376"/>
          </a:xfrm>
          <a:prstGeom prst="rect">
            <a:avLst/>
          </a:prstGeom>
        </p:spPr>
      </p:pic>
      <p:pic>
        <p:nvPicPr>
          <p:cNvPr id="14" name="Picture 13" descr="A black and white text&#10;&#10;Description automatically generated">
            <a:extLst>
              <a:ext uri="{FF2B5EF4-FFF2-40B4-BE49-F238E27FC236}">
                <a16:creationId xmlns:a16="http://schemas.microsoft.com/office/drawing/2014/main" id="{60E5EF24-B05B-025D-ABAD-0D2F5B1F341E}"/>
              </a:ext>
            </a:extLst>
          </p:cNvPr>
          <p:cNvPicPr>
            <a:picLocks noChangeAspect="1"/>
          </p:cNvPicPr>
          <p:nvPr/>
        </p:nvPicPr>
        <p:blipFill>
          <a:blip r:embed="rId4"/>
          <a:stretch>
            <a:fillRect/>
          </a:stretch>
        </p:blipFill>
        <p:spPr>
          <a:xfrm>
            <a:off x="10280625" y="3240375"/>
            <a:ext cx="1204068" cy="414646"/>
          </a:xfrm>
          <a:prstGeom prst="rect">
            <a:avLst/>
          </a:prstGeom>
        </p:spPr>
      </p:pic>
      <p:pic>
        <p:nvPicPr>
          <p:cNvPr id="15" name="Picture 14" descr="A screen shot of a computer code&#10;&#10;Description automatically generated">
            <a:extLst>
              <a:ext uri="{FF2B5EF4-FFF2-40B4-BE49-F238E27FC236}">
                <a16:creationId xmlns:a16="http://schemas.microsoft.com/office/drawing/2014/main" id="{C410B899-0708-C20D-38F7-1F380A1219D1}"/>
              </a:ext>
            </a:extLst>
          </p:cNvPr>
          <p:cNvPicPr>
            <a:picLocks noChangeAspect="1"/>
          </p:cNvPicPr>
          <p:nvPr/>
        </p:nvPicPr>
        <p:blipFill>
          <a:blip r:embed="rId5"/>
          <a:stretch>
            <a:fillRect/>
          </a:stretch>
        </p:blipFill>
        <p:spPr>
          <a:xfrm>
            <a:off x="973909" y="2132700"/>
            <a:ext cx="4438878" cy="1054154"/>
          </a:xfrm>
          <a:prstGeom prst="rect">
            <a:avLst/>
          </a:prstGeom>
        </p:spPr>
      </p:pic>
      <p:pic>
        <p:nvPicPr>
          <p:cNvPr id="16" name="Picture 15" descr="A screen shot of a computer code&#10;&#10;Description automatically generated">
            <a:extLst>
              <a:ext uri="{FF2B5EF4-FFF2-40B4-BE49-F238E27FC236}">
                <a16:creationId xmlns:a16="http://schemas.microsoft.com/office/drawing/2014/main" id="{25AF52D3-3703-C949-43E6-AD6210A8AE8A}"/>
              </a:ext>
            </a:extLst>
          </p:cNvPr>
          <p:cNvPicPr>
            <a:picLocks noChangeAspect="1"/>
          </p:cNvPicPr>
          <p:nvPr/>
        </p:nvPicPr>
        <p:blipFill>
          <a:blip r:embed="rId5"/>
          <a:stretch>
            <a:fillRect/>
          </a:stretch>
        </p:blipFill>
        <p:spPr>
          <a:xfrm>
            <a:off x="6667506" y="2103050"/>
            <a:ext cx="4686594" cy="1054154"/>
          </a:xfrm>
          <a:prstGeom prst="rect">
            <a:avLst/>
          </a:prstGeom>
        </p:spPr>
      </p:pic>
      <p:pic>
        <p:nvPicPr>
          <p:cNvPr id="17" name="Picture 16" descr="A screenshot of a graph&#10;&#10;Description automatically generated">
            <a:extLst>
              <a:ext uri="{FF2B5EF4-FFF2-40B4-BE49-F238E27FC236}">
                <a16:creationId xmlns:a16="http://schemas.microsoft.com/office/drawing/2014/main" id="{0DC5AB20-2F7A-7925-5D27-1E04A48F1EFB}"/>
              </a:ext>
            </a:extLst>
          </p:cNvPr>
          <p:cNvPicPr>
            <a:picLocks noChangeAspect="1"/>
          </p:cNvPicPr>
          <p:nvPr/>
        </p:nvPicPr>
        <p:blipFill>
          <a:blip r:embed="rId6"/>
          <a:stretch>
            <a:fillRect/>
          </a:stretch>
        </p:blipFill>
        <p:spPr>
          <a:xfrm>
            <a:off x="655865" y="4015967"/>
            <a:ext cx="4801197" cy="1607859"/>
          </a:xfrm>
          <a:prstGeom prst="rect">
            <a:avLst/>
          </a:prstGeom>
        </p:spPr>
      </p:pic>
      <p:sp>
        <p:nvSpPr>
          <p:cNvPr id="18" name="TextBox 17">
            <a:extLst>
              <a:ext uri="{FF2B5EF4-FFF2-40B4-BE49-F238E27FC236}">
                <a16:creationId xmlns:a16="http://schemas.microsoft.com/office/drawing/2014/main" id="{C56E3F6F-BCCB-7245-50BF-0C8E014AA1E8}"/>
              </a:ext>
            </a:extLst>
          </p:cNvPr>
          <p:cNvSpPr txBox="1"/>
          <p:nvPr/>
        </p:nvSpPr>
        <p:spPr>
          <a:xfrm>
            <a:off x="797126" y="5725421"/>
            <a:ext cx="9319871" cy="646331"/>
          </a:xfrm>
          <a:prstGeom prst="rect">
            <a:avLst/>
          </a:prstGeom>
          <a:noFill/>
        </p:spPr>
        <p:txBody>
          <a:bodyPr wrap="square">
            <a:spAutoFit/>
          </a:bodyPr>
          <a:lstStyle/>
          <a:p>
            <a:pPr algn="l" rtl="0" fontAlgn="base">
              <a:spcBef>
                <a:spcPts val="0"/>
              </a:spcBef>
              <a:spcAft>
                <a:spcPts val="0"/>
              </a:spcAft>
              <a:buFont typeface="Arial" panose="020B0604020202020204" pitchFamily="34" charset="0"/>
              <a:buChar char="•"/>
            </a:pPr>
            <a:r>
              <a:rPr lang="en-US" sz="1800" b="0" i="0" dirty="0">
                <a:solidFill>
                  <a:srgbClr val="0D0D0D"/>
                </a:solidFill>
                <a:effectLst/>
                <a:latin typeface="Roboto" panose="02000000000000000000" pitchFamily="2" charset="0"/>
              </a:rPr>
              <a:t>The second and third models show a balanced improvement, especially in handling the minority class, while maintaining high performance for the majority class.</a:t>
            </a:r>
          </a:p>
        </p:txBody>
      </p:sp>
    </p:spTree>
    <p:extLst>
      <p:ext uri="{BB962C8B-B14F-4D97-AF65-F5344CB8AC3E}">
        <p14:creationId xmlns:p14="http://schemas.microsoft.com/office/powerpoint/2010/main" val="225263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BE2A-9FD7-2F56-0A2B-519987C8A15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BFEB6D1-550F-3506-4EE8-4CFFDD9F0434}"/>
              </a:ext>
            </a:extLst>
          </p:cNvPr>
          <p:cNvSpPr>
            <a:spLocks noGrp="1"/>
          </p:cNvSpPr>
          <p:nvPr>
            <p:ph idx="1"/>
          </p:nvPr>
        </p:nvSpPr>
        <p:spPr/>
        <p:txBody>
          <a:bodyPr/>
          <a:lstStyle/>
          <a:p>
            <a:pPr>
              <a:buFont typeface="Arial" panose="020B0604020202020204" pitchFamily="34" charset="0"/>
              <a:buChar char="•"/>
            </a:pPr>
            <a:r>
              <a:rPr lang="en-US" dirty="0"/>
              <a:t>Based on the supervised learning models tested for the sample marketing campaign data, the highest level of accuracy achieved was 87% from more than one model.</a:t>
            </a:r>
          </a:p>
          <a:p>
            <a:pPr>
              <a:buFont typeface="Arial" panose="020B0604020202020204" pitchFamily="34" charset="0"/>
              <a:buChar char="•"/>
            </a:pPr>
            <a:r>
              <a:rPr lang="en-US" dirty="0"/>
              <a:t>This concludes that several models can achieve the optimal result, no one model is best fit. </a:t>
            </a:r>
          </a:p>
          <a:p>
            <a:pPr>
              <a:buFont typeface="Arial" panose="020B0604020202020204" pitchFamily="34" charset="0"/>
              <a:buChar char="•"/>
            </a:pPr>
            <a:r>
              <a:rPr lang="en-US" dirty="0"/>
              <a:t>There were significant observable differences between precision, recall, and F1 throughout the various models, therefore, the business may want to consider the impact of these variations in accordance with their goals. </a:t>
            </a:r>
          </a:p>
        </p:txBody>
      </p:sp>
      <p:sp>
        <p:nvSpPr>
          <p:cNvPr id="4" name="Slide Number Placeholder 3">
            <a:extLst>
              <a:ext uri="{FF2B5EF4-FFF2-40B4-BE49-F238E27FC236}">
                <a16:creationId xmlns:a16="http://schemas.microsoft.com/office/drawing/2014/main" id="{9D239778-2A61-779F-4687-50B1AA47C0A0}"/>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2224854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D8CC-034D-8B33-6755-5F9F19717F5D}"/>
              </a:ext>
            </a:extLst>
          </p:cNvPr>
          <p:cNvSpPr>
            <a:spLocks noGrp="1"/>
          </p:cNvSpPr>
          <p:nvPr>
            <p:ph type="title"/>
          </p:nvPr>
        </p:nvSpPr>
        <p:spPr/>
        <p:txBody>
          <a:bodyPr/>
          <a:lstStyle/>
          <a:p>
            <a:r>
              <a:rPr lang="en-US" dirty="0"/>
              <a:t>Data source and modeling goal</a:t>
            </a:r>
          </a:p>
        </p:txBody>
      </p:sp>
      <p:sp>
        <p:nvSpPr>
          <p:cNvPr id="3" name="Content Placeholder 2">
            <a:extLst>
              <a:ext uri="{FF2B5EF4-FFF2-40B4-BE49-F238E27FC236}">
                <a16:creationId xmlns:a16="http://schemas.microsoft.com/office/drawing/2014/main" id="{0CC68284-AAC8-4009-591A-C35DB509731C}"/>
              </a:ext>
            </a:extLst>
          </p:cNvPr>
          <p:cNvSpPr>
            <a:spLocks noGrp="1"/>
          </p:cNvSpPr>
          <p:nvPr>
            <p:ph idx="1"/>
          </p:nvPr>
        </p:nvSpPr>
        <p:spPr/>
        <p:txBody>
          <a:bodyPr/>
          <a:lstStyle/>
          <a:p>
            <a:pPr>
              <a:buFont typeface="Arial" panose="020B0604020202020204" pitchFamily="34" charset="0"/>
              <a:buChar char="•"/>
            </a:pPr>
            <a:r>
              <a:rPr lang="en-US" dirty="0"/>
              <a:t> Marketing campaign data: </a:t>
            </a:r>
            <a:r>
              <a:rPr lang="en-US" sz="1800" dirty="0">
                <a:hlinkClick r:id="rId2"/>
              </a:rPr>
              <a:t>https://www.kaggle.com/datasets/rodsaldanha/arketing-campaign</a:t>
            </a:r>
            <a:endParaRPr lang="en-US" sz="1800" dirty="0"/>
          </a:p>
          <a:p>
            <a:pPr>
              <a:buFont typeface="Arial" panose="020B0604020202020204" pitchFamily="34" charset="0"/>
              <a:buChar char="•"/>
            </a:pPr>
            <a:r>
              <a:rPr lang="en-US" dirty="0"/>
              <a:t> The objective of our modeling efforts were to predict whether or not a customer would accept/ redeem an offer promoted by a marketing campaign. Generally, the goal of the model is to help drive an increase in total transactions, even if those transactions are at a slightly reduced margin, to produce an overall increase in revenue.</a:t>
            </a:r>
          </a:p>
        </p:txBody>
      </p:sp>
      <p:sp>
        <p:nvSpPr>
          <p:cNvPr id="6" name="Slide Number Placeholder 5">
            <a:extLst>
              <a:ext uri="{FF2B5EF4-FFF2-40B4-BE49-F238E27FC236}">
                <a16:creationId xmlns:a16="http://schemas.microsoft.com/office/drawing/2014/main" id="{081F089D-93D0-1838-1272-20BFE7B634E0}"/>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7688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BE839-F49F-62B1-CFE7-367835F82B35}"/>
              </a:ext>
            </a:extLst>
          </p:cNvPr>
          <p:cNvSpPr>
            <a:spLocks noGrp="1"/>
          </p:cNvSpPr>
          <p:nvPr>
            <p:ph type="title"/>
          </p:nvPr>
        </p:nvSpPr>
        <p:spPr/>
        <p:txBody>
          <a:bodyPr/>
          <a:lstStyle/>
          <a:p>
            <a:r>
              <a:rPr lang="en-US" dirty="0"/>
              <a:t>Initial feature selection &amp; data processing</a:t>
            </a:r>
          </a:p>
        </p:txBody>
      </p:sp>
      <p:sp>
        <p:nvSpPr>
          <p:cNvPr id="6" name="Slide Number Placeholder 5">
            <a:extLst>
              <a:ext uri="{FF2B5EF4-FFF2-40B4-BE49-F238E27FC236}">
                <a16:creationId xmlns:a16="http://schemas.microsoft.com/office/drawing/2014/main" id="{AD9F09A4-2207-6F92-10C5-C42EDA74E490}"/>
              </a:ext>
            </a:extLst>
          </p:cNvPr>
          <p:cNvSpPr>
            <a:spLocks noGrp="1"/>
          </p:cNvSpPr>
          <p:nvPr>
            <p:ph type="sldNum" sz="quarter" idx="12"/>
          </p:nvPr>
        </p:nvSpPr>
        <p:spPr/>
        <p:txBody>
          <a:bodyPr/>
          <a:lstStyle/>
          <a:p>
            <a:fld id="{3A98EE3D-8CD1-4C3F-BD1C-C98C9596463C}" type="slidenum">
              <a:rPr lang="en-US" smtClean="0"/>
              <a:t>2</a:t>
            </a:fld>
            <a:endParaRPr lang="en-US" dirty="0"/>
          </a:p>
        </p:txBody>
      </p:sp>
      <p:pic>
        <p:nvPicPr>
          <p:cNvPr id="5" name="Picture 4">
            <a:extLst>
              <a:ext uri="{FF2B5EF4-FFF2-40B4-BE49-F238E27FC236}">
                <a16:creationId xmlns:a16="http://schemas.microsoft.com/office/drawing/2014/main" id="{00D44525-1F97-1F06-F4FC-422DFBB98835}"/>
              </a:ext>
            </a:extLst>
          </p:cNvPr>
          <p:cNvPicPr>
            <a:picLocks noChangeAspect="1"/>
          </p:cNvPicPr>
          <p:nvPr/>
        </p:nvPicPr>
        <p:blipFill>
          <a:blip r:embed="rId2"/>
          <a:stretch>
            <a:fillRect/>
          </a:stretch>
        </p:blipFill>
        <p:spPr>
          <a:xfrm>
            <a:off x="5912605" y="2043198"/>
            <a:ext cx="5558444" cy="1600212"/>
          </a:xfrm>
          <a:prstGeom prst="rect">
            <a:avLst/>
          </a:prstGeom>
          <a:ln>
            <a:solidFill>
              <a:schemeClr val="tx1"/>
            </a:solidFill>
          </a:ln>
        </p:spPr>
      </p:pic>
      <p:pic>
        <p:nvPicPr>
          <p:cNvPr id="8" name="Picture 7">
            <a:extLst>
              <a:ext uri="{FF2B5EF4-FFF2-40B4-BE49-F238E27FC236}">
                <a16:creationId xmlns:a16="http://schemas.microsoft.com/office/drawing/2014/main" id="{B0DA7003-0713-4949-68CC-6D496A447C5D}"/>
              </a:ext>
            </a:extLst>
          </p:cNvPr>
          <p:cNvPicPr>
            <a:picLocks noChangeAspect="1"/>
          </p:cNvPicPr>
          <p:nvPr/>
        </p:nvPicPr>
        <p:blipFill>
          <a:blip r:embed="rId3"/>
          <a:stretch>
            <a:fillRect/>
          </a:stretch>
        </p:blipFill>
        <p:spPr>
          <a:xfrm>
            <a:off x="6126480" y="2956688"/>
            <a:ext cx="5650756" cy="1421148"/>
          </a:xfrm>
          <a:prstGeom prst="rect">
            <a:avLst/>
          </a:prstGeom>
          <a:ln>
            <a:solidFill>
              <a:schemeClr val="tx1"/>
            </a:solidFill>
          </a:ln>
        </p:spPr>
      </p:pic>
      <p:pic>
        <p:nvPicPr>
          <p:cNvPr id="10" name="Picture 9">
            <a:extLst>
              <a:ext uri="{FF2B5EF4-FFF2-40B4-BE49-F238E27FC236}">
                <a16:creationId xmlns:a16="http://schemas.microsoft.com/office/drawing/2014/main" id="{B43EFA29-8572-9DD6-C369-C7C091B7BBCD}"/>
              </a:ext>
            </a:extLst>
          </p:cNvPr>
          <p:cNvPicPr>
            <a:picLocks noChangeAspect="1"/>
          </p:cNvPicPr>
          <p:nvPr/>
        </p:nvPicPr>
        <p:blipFill>
          <a:blip r:embed="rId4"/>
          <a:stretch>
            <a:fillRect/>
          </a:stretch>
        </p:blipFill>
        <p:spPr>
          <a:xfrm>
            <a:off x="6340356" y="3697568"/>
            <a:ext cx="5650755" cy="1468851"/>
          </a:xfrm>
          <a:prstGeom prst="rect">
            <a:avLst/>
          </a:prstGeom>
          <a:ln>
            <a:solidFill>
              <a:schemeClr val="tx1"/>
            </a:solidFill>
          </a:ln>
        </p:spPr>
      </p:pic>
      <p:pic>
        <p:nvPicPr>
          <p:cNvPr id="12" name="Picture 11">
            <a:extLst>
              <a:ext uri="{FF2B5EF4-FFF2-40B4-BE49-F238E27FC236}">
                <a16:creationId xmlns:a16="http://schemas.microsoft.com/office/drawing/2014/main" id="{55682DDB-207A-8C6A-FF71-E500DBFFB32A}"/>
              </a:ext>
            </a:extLst>
          </p:cNvPr>
          <p:cNvPicPr>
            <a:picLocks noChangeAspect="1"/>
          </p:cNvPicPr>
          <p:nvPr/>
        </p:nvPicPr>
        <p:blipFill>
          <a:blip r:embed="rId5"/>
          <a:stretch>
            <a:fillRect/>
          </a:stretch>
        </p:blipFill>
        <p:spPr>
          <a:xfrm>
            <a:off x="6788032" y="4431994"/>
            <a:ext cx="5326036" cy="1906528"/>
          </a:xfrm>
          <a:prstGeom prst="rect">
            <a:avLst/>
          </a:prstGeom>
          <a:ln>
            <a:solidFill>
              <a:schemeClr val="tx1"/>
            </a:solidFill>
          </a:ln>
        </p:spPr>
      </p:pic>
      <p:sp>
        <p:nvSpPr>
          <p:cNvPr id="13" name="Content Placeholder 2">
            <a:extLst>
              <a:ext uri="{FF2B5EF4-FFF2-40B4-BE49-F238E27FC236}">
                <a16:creationId xmlns:a16="http://schemas.microsoft.com/office/drawing/2014/main" id="{43309627-6CA8-BBC5-2024-FE5DD17CBF77}"/>
              </a:ext>
            </a:extLst>
          </p:cNvPr>
          <p:cNvSpPr>
            <a:spLocks noGrp="1"/>
          </p:cNvSpPr>
          <p:nvPr>
            <p:ph idx="1"/>
          </p:nvPr>
        </p:nvSpPr>
        <p:spPr>
          <a:xfrm>
            <a:off x="200890" y="2108201"/>
            <a:ext cx="5650756" cy="3760891"/>
          </a:xfrm>
        </p:spPr>
        <p:txBody>
          <a:bodyPr>
            <a:normAutofit fontScale="92500"/>
          </a:bodyPr>
          <a:lstStyle/>
          <a:p>
            <a:pPr>
              <a:buFont typeface="Arial" panose="020B0604020202020204" pitchFamily="34" charset="0"/>
              <a:buChar char="•"/>
            </a:pPr>
            <a:r>
              <a:rPr lang="en-US" dirty="0"/>
              <a:t> Data is read from a PostgreSQL DB to an </a:t>
            </a:r>
            <a:r>
              <a:rPr lang="en-US" dirty="0" err="1"/>
              <a:t>ipynb</a:t>
            </a:r>
            <a:r>
              <a:rPr lang="en-US" dirty="0"/>
              <a:t> file via </a:t>
            </a:r>
            <a:r>
              <a:rPr lang="en-US" dirty="0" err="1"/>
              <a:t>SQLAlchemy</a:t>
            </a:r>
            <a:endParaRPr lang="en-US" dirty="0"/>
          </a:p>
          <a:p>
            <a:pPr>
              <a:buFont typeface="Arial" panose="020B0604020202020204" pitchFamily="34" charset="0"/>
              <a:buChar char="•"/>
            </a:pPr>
            <a:r>
              <a:rPr lang="en-US" dirty="0"/>
              <a:t> Unneeded columns and rows missing values are dropped</a:t>
            </a:r>
          </a:p>
          <a:p>
            <a:pPr>
              <a:buFont typeface="Arial" panose="020B0604020202020204" pitchFamily="34" charset="0"/>
              <a:buChar char="•"/>
            </a:pPr>
            <a:r>
              <a:rPr lang="en-US" dirty="0"/>
              <a:t>Features and targets are defined, and then mapped to X and y variables, respectively</a:t>
            </a:r>
          </a:p>
          <a:p>
            <a:pPr>
              <a:buFont typeface="Arial" panose="020B0604020202020204" pitchFamily="34" charset="0"/>
              <a:buChar char="•"/>
            </a:pPr>
            <a:r>
              <a:rPr lang="en-US" dirty="0"/>
              <a:t>Categorical values are encoded, numerical values with larger variance are scaled via </a:t>
            </a:r>
            <a:r>
              <a:rPr lang="en-US" dirty="0" err="1"/>
              <a:t>standardScaler</a:t>
            </a:r>
            <a:endParaRPr lang="en-US" dirty="0"/>
          </a:p>
        </p:txBody>
      </p:sp>
    </p:spTree>
    <p:extLst>
      <p:ext uri="{BB962C8B-B14F-4D97-AF65-F5344CB8AC3E}">
        <p14:creationId xmlns:p14="http://schemas.microsoft.com/office/powerpoint/2010/main" val="3319264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B54C-B9BD-ADA3-947E-903343EE9D4B}"/>
              </a:ext>
            </a:extLst>
          </p:cNvPr>
          <p:cNvSpPr>
            <a:spLocks noGrp="1"/>
          </p:cNvSpPr>
          <p:nvPr>
            <p:ph type="title"/>
          </p:nvPr>
        </p:nvSpPr>
        <p:spPr/>
        <p:txBody>
          <a:bodyPr/>
          <a:lstStyle/>
          <a:p>
            <a:r>
              <a:rPr lang="en-US"/>
              <a:t>Unsupervised Learning Model </a:t>
            </a:r>
            <a:endParaRPr lang="en-US" dirty="0"/>
          </a:p>
        </p:txBody>
      </p:sp>
      <p:sp>
        <p:nvSpPr>
          <p:cNvPr id="3" name="Content Placeholder 2">
            <a:extLst>
              <a:ext uri="{FF2B5EF4-FFF2-40B4-BE49-F238E27FC236}">
                <a16:creationId xmlns:a16="http://schemas.microsoft.com/office/drawing/2014/main" id="{6D9EB320-6C1B-A7D9-596B-066931C808D4}"/>
              </a:ext>
            </a:extLst>
          </p:cNvPr>
          <p:cNvSpPr>
            <a:spLocks noGrp="1"/>
          </p:cNvSpPr>
          <p:nvPr>
            <p:ph idx="1"/>
          </p:nvPr>
        </p:nvSpPr>
        <p:spPr>
          <a:xfrm>
            <a:off x="1097280" y="2108201"/>
            <a:ext cx="3771603" cy="3760891"/>
          </a:xfrm>
        </p:spPr>
        <p:txBody>
          <a:bodyPr/>
          <a:lstStyle/>
          <a:p>
            <a:pPr>
              <a:buFont typeface="Arial" panose="020B0604020202020204" pitchFamily="34" charset="0"/>
              <a:buChar char="•"/>
            </a:pPr>
            <a:r>
              <a:rPr lang="en-US" dirty="0"/>
              <a:t>Initiated K-means clustering analysis for unsupervised learning</a:t>
            </a:r>
          </a:p>
          <a:p>
            <a:pPr>
              <a:buFont typeface="Arial" panose="020B0604020202020204" pitchFamily="34" charset="0"/>
              <a:buChar char="•"/>
            </a:pPr>
            <a:r>
              <a:rPr lang="en-US" dirty="0"/>
              <a:t>Elbow curve resulted in two clusters, concluding that the K-means clustering is insignificant to proceed further with unsupervised learning</a:t>
            </a:r>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86D5DEC-02CE-E7D4-6EF9-9B6FBDF1A5A8}"/>
              </a:ext>
            </a:extLst>
          </p:cNvPr>
          <p:cNvSpPr>
            <a:spLocks noGrp="1"/>
          </p:cNvSpPr>
          <p:nvPr>
            <p:ph type="sldNum" sz="quarter" idx="12"/>
          </p:nvPr>
        </p:nvSpPr>
        <p:spPr/>
        <p:txBody>
          <a:bodyPr/>
          <a:lstStyle/>
          <a:p>
            <a:fld id="{3A98EE3D-8CD1-4C3F-BD1C-C98C9596463C}" type="slidenum">
              <a:rPr lang="en-US" smtClean="0"/>
              <a:t>3</a:t>
            </a:fld>
            <a:endParaRPr lang="en-US" dirty="0"/>
          </a:p>
        </p:txBody>
      </p:sp>
      <p:pic>
        <p:nvPicPr>
          <p:cNvPr id="7" name="Picture 6">
            <a:extLst>
              <a:ext uri="{FF2B5EF4-FFF2-40B4-BE49-F238E27FC236}">
                <a16:creationId xmlns:a16="http://schemas.microsoft.com/office/drawing/2014/main" id="{18987FA3-7266-F1AF-73C8-486BD32E9068}"/>
              </a:ext>
            </a:extLst>
          </p:cNvPr>
          <p:cNvPicPr>
            <a:picLocks noChangeAspect="1"/>
          </p:cNvPicPr>
          <p:nvPr/>
        </p:nvPicPr>
        <p:blipFill>
          <a:blip r:embed="rId2"/>
          <a:stretch>
            <a:fillRect/>
          </a:stretch>
        </p:blipFill>
        <p:spPr>
          <a:xfrm>
            <a:off x="4868883" y="2186392"/>
            <a:ext cx="6291678" cy="3017520"/>
          </a:xfrm>
          <a:prstGeom prst="rect">
            <a:avLst/>
          </a:prstGeom>
        </p:spPr>
      </p:pic>
    </p:spTree>
    <p:extLst>
      <p:ext uri="{BB962C8B-B14F-4D97-AF65-F5344CB8AC3E}">
        <p14:creationId xmlns:p14="http://schemas.microsoft.com/office/powerpoint/2010/main" val="217393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F9B18-951C-1645-4F0C-B696E628704F}"/>
              </a:ext>
            </a:extLst>
          </p:cNvPr>
          <p:cNvSpPr>
            <a:spLocks noGrp="1"/>
          </p:cNvSpPr>
          <p:nvPr>
            <p:ph type="title"/>
          </p:nvPr>
        </p:nvSpPr>
        <p:spPr/>
        <p:txBody>
          <a:bodyPr/>
          <a:lstStyle/>
          <a:p>
            <a:r>
              <a:rPr lang="en-US" dirty="0"/>
              <a:t>Supervised Modeling Approaches</a:t>
            </a:r>
          </a:p>
        </p:txBody>
      </p:sp>
      <p:sp>
        <p:nvSpPr>
          <p:cNvPr id="4" name="Slide Number Placeholder 3">
            <a:extLst>
              <a:ext uri="{FF2B5EF4-FFF2-40B4-BE49-F238E27FC236}">
                <a16:creationId xmlns:a16="http://schemas.microsoft.com/office/drawing/2014/main" id="{7BFD6FA1-3515-0F5F-605D-355279DA150C}"/>
              </a:ext>
            </a:extLst>
          </p:cNvPr>
          <p:cNvSpPr>
            <a:spLocks noGrp="1"/>
          </p:cNvSpPr>
          <p:nvPr>
            <p:ph type="sldNum" sz="quarter" idx="12"/>
          </p:nvPr>
        </p:nvSpPr>
        <p:spPr/>
        <p:txBody>
          <a:bodyPr/>
          <a:lstStyle/>
          <a:p>
            <a:fld id="{3A98EE3D-8CD1-4C3F-BD1C-C98C9596463C}" type="slidenum">
              <a:rPr lang="en-US" smtClean="0"/>
              <a:t>4</a:t>
            </a:fld>
            <a:endParaRPr lang="en-US" dirty="0"/>
          </a:p>
        </p:txBody>
      </p:sp>
      <p:graphicFrame>
        <p:nvGraphicFramePr>
          <p:cNvPr id="11" name="Content Placeholder 10">
            <a:extLst>
              <a:ext uri="{FF2B5EF4-FFF2-40B4-BE49-F238E27FC236}">
                <a16:creationId xmlns:a16="http://schemas.microsoft.com/office/drawing/2014/main" id="{BBE3D3FF-CBBD-F3B2-8225-68E76999F539}"/>
              </a:ext>
            </a:extLst>
          </p:cNvPr>
          <p:cNvGraphicFramePr>
            <a:graphicFrameLocks noGrp="1"/>
          </p:cNvGraphicFramePr>
          <p:nvPr>
            <p:ph idx="1"/>
            <p:extLst>
              <p:ext uri="{D42A27DB-BD31-4B8C-83A1-F6EECF244321}">
                <p14:modId xmlns:p14="http://schemas.microsoft.com/office/powerpoint/2010/main" val="4112849458"/>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2498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B6A93-C532-098E-D772-31D73BC31C85}"/>
              </a:ext>
            </a:extLst>
          </p:cNvPr>
          <p:cNvSpPr>
            <a:spLocks noGrp="1"/>
          </p:cNvSpPr>
          <p:nvPr>
            <p:ph type="title"/>
          </p:nvPr>
        </p:nvSpPr>
        <p:spPr/>
        <p:txBody>
          <a:bodyPr/>
          <a:lstStyle/>
          <a:p>
            <a:r>
              <a:rPr lang="en-US" dirty="0"/>
              <a:t>Random Forest model</a:t>
            </a:r>
          </a:p>
        </p:txBody>
      </p:sp>
      <p:sp>
        <p:nvSpPr>
          <p:cNvPr id="3" name="Content Placeholder 2">
            <a:extLst>
              <a:ext uri="{FF2B5EF4-FFF2-40B4-BE49-F238E27FC236}">
                <a16:creationId xmlns:a16="http://schemas.microsoft.com/office/drawing/2014/main" id="{5B2FFCCD-8673-3AAD-3A7A-79147990A3E9}"/>
              </a:ext>
            </a:extLst>
          </p:cNvPr>
          <p:cNvSpPr>
            <a:spLocks noGrp="1"/>
          </p:cNvSpPr>
          <p:nvPr>
            <p:ph idx="1"/>
          </p:nvPr>
        </p:nvSpPr>
        <p:spPr>
          <a:xfrm>
            <a:off x="36793" y="2082224"/>
            <a:ext cx="4431298" cy="3760891"/>
          </a:xfrm>
        </p:spPr>
        <p:txBody>
          <a:bodyPr/>
          <a:lstStyle/>
          <a:p>
            <a:pPr>
              <a:buFont typeface="Arial" panose="020B0604020202020204" pitchFamily="34" charset="0"/>
              <a:buChar char="•"/>
            </a:pPr>
            <a:r>
              <a:rPr lang="en-US" dirty="0"/>
              <a:t> </a:t>
            </a:r>
            <a:r>
              <a:rPr lang="en-US" dirty="0">
                <a:hlinkClick r:id="rId2"/>
              </a:rPr>
              <a:t>Model code</a:t>
            </a:r>
            <a:endParaRPr lang="en-US" sz="1400" dirty="0"/>
          </a:p>
          <a:p>
            <a:pPr>
              <a:buFont typeface="Arial" panose="020B0604020202020204" pitchFamily="34" charset="0"/>
              <a:buChar char="•"/>
            </a:pPr>
            <a:r>
              <a:rPr lang="en-US" dirty="0"/>
              <a:t> Run breakdown:</a:t>
            </a:r>
          </a:p>
          <a:p>
            <a:pPr lvl="1">
              <a:buFont typeface="Arial" panose="020B0604020202020204" pitchFamily="34" charset="0"/>
              <a:buChar char="•"/>
            </a:pPr>
            <a:r>
              <a:rPr lang="en-US" dirty="0"/>
              <a:t>1: standard random forest</a:t>
            </a:r>
          </a:p>
          <a:p>
            <a:pPr lvl="1">
              <a:buFont typeface="Arial" panose="020B0604020202020204" pitchFamily="34" charset="0"/>
              <a:buChar char="•"/>
            </a:pPr>
            <a:r>
              <a:rPr lang="en-US" dirty="0"/>
              <a:t>2: </a:t>
            </a:r>
            <a:r>
              <a:rPr lang="en-US" dirty="0" err="1"/>
              <a:t>gridSearchCV</a:t>
            </a:r>
            <a:endParaRPr lang="en-US" dirty="0"/>
          </a:p>
          <a:p>
            <a:pPr lvl="1">
              <a:buFont typeface="Arial" panose="020B0604020202020204" pitchFamily="34" charset="0"/>
              <a:buChar char="•"/>
            </a:pPr>
            <a:r>
              <a:rPr lang="en-US" dirty="0"/>
              <a:t>3: SMOTE + class weight adjustment</a:t>
            </a:r>
          </a:p>
          <a:p>
            <a:pPr lvl="1">
              <a:buFont typeface="Arial" panose="020B0604020202020204" pitchFamily="34" charset="0"/>
              <a:buChar char="•"/>
            </a:pPr>
            <a:r>
              <a:rPr lang="en-US" dirty="0"/>
              <a:t>4: ADASYN (oversampling)</a:t>
            </a:r>
          </a:p>
          <a:p>
            <a:pPr lvl="1">
              <a:buFont typeface="Arial" panose="020B0604020202020204" pitchFamily="34" charset="0"/>
              <a:buChar char="•"/>
            </a:pPr>
            <a:r>
              <a:rPr lang="en-US" dirty="0"/>
              <a:t>5: SMOTE + </a:t>
            </a:r>
            <a:r>
              <a:rPr lang="en-US" dirty="0" err="1"/>
              <a:t>undersampling</a:t>
            </a:r>
            <a:endParaRPr lang="en-US" dirty="0"/>
          </a:p>
          <a:p>
            <a:pPr lvl="1">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endParaRPr lang="en-US" dirty="0"/>
          </a:p>
          <a:p>
            <a:pPr marL="201168" lvl="1" indent="0">
              <a:buNone/>
            </a:pPr>
            <a:endParaRPr lang="en-US" dirty="0"/>
          </a:p>
        </p:txBody>
      </p:sp>
      <p:sp>
        <p:nvSpPr>
          <p:cNvPr id="4" name="Slide Number Placeholder 3">
            <a:extLst>
              <a:ext uri="{FF2B5EF4-FFF2-40B4-BE49-F238E27FC236}">
                <a16:creationId xmlns:a16="http://schemas.microsoft.com/office/drawing/2014/main" id="{BD3F0ED9-BE10-AFD7-8052-CE91BEE896C1}"/>
              </a:ext>
            </a:extLst>
          </p:cNvPr>
          <p:cNvSpPr>
            <a:spLocks noGrp="1"/>
          </p:cNvSpPr>
          <p:nvPr>
            <p:ph type="sldNum" sz="quarter" idx="12"/>
          </p:nvPr>
        </p:nvSpPr>
        <p:spPr/>
        <p:txBody>
          <a:bodyPr/>
          <a:lstStyle/>
          <a:p>
            <a:fld id="{3A98EE3D-8CD1-4C3F-BD1C-C98C9596463C}" type="slidenum">
              <a:rPr lang="en-US" smtClean="0"/>
              <a:t>5</a:t>
            </a:fld>
            <a:endParaRPr lang="en-US" dirty="0"/>
          </a:p>
        </p:txBody>
      </p:sp>
      <p:pic>
        <p:nvPicPr>
          <p:cNvPr id="6" name="Picture 5">
            <a:extLst>
              <a:ext uri="{FF2B5EF4-FFF2-40B4-BE49-F238E27FC236}">
                <a16:creationId xmlns:a16="http://schemas.microsoft.com/office/drawing/2014/main" id="{719DCD93-017A-5DA8-5921-728964023BE6}"/>
              </a:ext>
            </a:extLst>
          </p:cNvPr>
          <p:cNvPicPr>
            <a:picLocks noChangeAspect="1"/>
          </p:cNvPicPr>
          <p:nvPr/>
        </p:nvPicPr>
        <p:blipFill>
          <a:blip r:embed="rId3"/>
          <a:stretch>
            <a:fillRect/>
          </a:stretch>
        </p:blipFill>
        <p:spPr>
          <a:xfrm>
            <a:off x="4596218" y="1972500"/>
            <a:ext cx="3733827" cy="1571636"/>
          </a:xfrm>
          <a:prstGeom prst="rect">
            <a:avLst/>
          </a:prstGeom>
          <a:ln>
            <a:solidFill>
              <a:schemeClr val="tx1"/>
            </a:solidFill>
          </a:ln>
        </p:spPr>
      </p:pic>
      <p:pic>
        <p:nvPicPr>
          <p:cNvPr id="8" name="Picture 7">
            <a:extLst>
              <a:ext uri="{FF2B5EF4-FFF2-40B4-BE49-F238E27FC236}">
                <a16:creationId xmlns:a16="http://schemas.microsoft.com/office/drawing/2014/main" id="{C9E57E6F-1065-99F0-2856-AA7B98D16542}"/>
              </a:ext>
            </a:extLst>
          </p:cNvPr>
          <p:cNvPicPr>
            <a:picLocks noChangeAspect="1"/>
          </p:cNvPicPr>
          <p:nvPr/>
        </p:nvPicPr>
        <p:blipFill>
          <a:blip r:embed="rId4"/>
          <a:stretch>
            <a:fillRect/>
          </a:stretch>
        </p:blipFill>
        <p:spPr>
          <a:xfrm>
            <a:off x="8421379" y="1972500"/>
            <a:ext cx="3733827" cy="1571636"/>
          </a:xfrm>
          <a:prstGeom prst="rect">
            <a:avLst/>
          </a:prstGeom>
          <a:ln>
            <a:solidFill>
              <a:schemeClr val="tx1"/>
            </a:solidFill>
          </a:ln>
        </p:spPr>
      </p:pic>
      <p:pic>
        <p:nvPicPr>
          <p:cNvPr id="10" name="Picture 9">
            <a:extLst>
              <a:ext uri="{FF2B5EF4-FFF2-40B4-BE49-F238E27FC236}">
                <a16:creationId xmlns:a16="http://schemas.microsoft.com/office/drawing/2014/main" id="{D4B9A236-E40F-2795-8961-2582E412BA09}"/>
              </a:ext>
            </a:extLst>
          </p:cNvPr>
          <p:cNvPicPr>
            <a:picLocks noChangeAspect="1"/>
          </p:cNvPicPr>
          <p:nvPr/>
        </p:nvPicPr>
        <p:blipFill>
          <a:blip r:embed="rId5"/>
          <a:stretch>
            <a:fillRect/>
          </a:stretch>
        </p:blipFill>
        <p:spPr>
          <a:xfrm>
            <a:off x="4596219" y="3689769"/>
            <a:ext cx="3733826" cy="1462266"/>
          </a:xfrm>
          <a:prstGeom prst="rect">
            <a:avLst/>
          </a:prstGeom>
          <a:ln>
            <a:solidFill>
              <a:schemeClr val="tx1"/>
            </a:solidFill>
          </a:ln>
        </p:spPr>
      </p:pic>
      <p:pic>
        <p:nvPicPr>
          <p:cNvPr id="12" name="Picture 11">
            <a:extLst>
              <a:ext uri="{FF2B5EF4-FFF2-40B4-BE49-F238E27FC236}">
                <a16:creationId xmlns:a16="http://schemas.microsoft.com/office/drawing/2014/main" id="{30BC3D04-A211-B389-07CC-CCD468286387}"/>
              </a:ext>
            </a:extLst>
          </p:cNvPr>
          <p:cNvPicPr>
            <a:picLocks noChangeAspect="1"/>
          </p:cNvPicPr>
          <p:nvPr/>
        </p:nvPicPr>
        <p:blipFill>
          <a:blip r:embed="rId6"/>
          <a:stretch>
            <a:fillRect/>
          </a:stretch>
        </p:blipFill>
        <p:spPr>
          <a:xfrm>
            <a:off x="8421378" y="3689768"/>
            <a:ext cx="3733827" cy="1462267"/>
          </a:xfrm>
          <a:prstGeom prst="rect">
            <a:avLst/>
          </a:prstGeom>
          <a:ln>
            <a:solidFill>
              <a:schemeClr val="tx1"/>
            </a:solidFill>
          </a:ln>
        </p:spPr>
      </p:pic>
      <p:pic>
        <p:nvPicPr>
          <p:cNvPr id="14" name="Picture 13">
            <a:extLst>
              <a:ext uri="{FF2B5EF4-FFF2-40B4-BE49-F238E27FC236}">
                <a16:creationId xmlns:a16="http://schemas.microsoft.com/office/drawing/2014/main" id="{07CF6FE9-53A6-0A95-8395-665D088A1C39}"/>
              </a:ext>
            </a:extLst>
          </p:cNvPr>
          <p:cNvPicPr>
            <a:picLocks noChangeAspect="1"/>
          </p:cNvPicPr>
          <p:nvPr/>
        </p:nvPicPr>
        <p:blipFill>
          <a:blip r:embed="rId7"/>
          <a:stretch>
            <a:fillRect/>
          </a:stretch>
        </p:blipFill>
        <p:spPr>
          <a:xfrm>
            <a:off x="6613788" y="5297668"/>
            <a:ext cx="3733826" cy="1462266"/>
          </a:xfrm>
          <a:prstGeom prst="rect">
            <a:avLst/>
          </a:prstGeom>
          <a:ln>
            <a:solidFill>
              <a:schemeClr val="tx1"/>
            </a:solidFill>
          </a:ln>
        </p:spPr>
      </p:pic>
    </p:spTree>
    <p:extLst>
      <p:ext uri="{BB962C8B-B14F-4D97-AF65-F5344CB8AC3E}">
        <p14:creationId xmlns:p14="http://schemas.microsoft.com/office/powerpoint/2010/main" val="2470654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50C4-C0A7-0FC5-CF45-6038481EB701}"/>
              </a:ext>
            </a:extLst>
          </p:cNvPr>
          <p:cNvSpPr>
            <a:spLocks noGrp="1"/>
          </p:cNvSpPr>
          <p:nvPr>
            <p:ph type="title"/>
          </p:nvPr>
        </p:nvSpPr>
        <p:spPr/>
        <p:txBody>
          <a:bodyPr/>
          <a:lstStyle/>
          <a:p>
            <a:r>
              <a:rPr lang="en-US" dirty="0"/>
              <a:t>K-Nearest Neighbors (KNN) Model </a:t>
            </a:r>
          </a:p>
        </p:txBody>
      </p:sp>
      <p:sp>
        <p:nvSpPr>
          <p:cNvPr id="3" name="Content Placeholder 2">
            <a:extLst>
              <a:ext uri="{FF2B5EF4-FFF2-40B4-BE49-F238E27FC236}">
                <a16:creationId xmlns:a16="http://schemas.microsoft.com/office/drawing/2014/main" id="{300F29D8-05DD-0E28-30B7-16D69B816230}"/>
              </a:ext>
            </a:extLst>
          </p:cNvPr>
          <p:cNvSpPr>
            <a:spLocks noGrp="1"/>
          </p:cNvSpPr>
          <p:nvPr>
            <p:ph idx="1"/>
          </p:nvPr>
        </p:nvSpPr>
        <p:spPr>
          <a:xfrm>
            <a:off x="1097280" y="2108201"/>
            <a:ext cx="4068486" cy="3760891"/>
          </a:xfrm>
        </p:spPr>
        <p:txBody>
          <a:bodyPr>
            <a:normAutofit/>
          </a:bodyPr>
          <a:lstStyle/>
          <a:p>
            <a:pPr>
              <a:buFont typeface="Arial" panose="020B0604020202020204" pitchFamily="34" charset="0"/>
              <a:buChar char="•"/>
            </a:pPr>
            <a:r>
              <a:rPr lang="en-US" dirty="0"/>
              <a:t>KNN uses proximity to make classifications or predictions about the grouping of data points</a:t>
            </a:r>
          </a:p>
          <a:p>
            <a:pPr>
              <a:buFont typeface="Arial" panose="020B0604020202020204" pitchFamily="34" charset="0"/>
              <a:buChar char="•"/>
            </a:pPr>
            <a:r>
              <a:rPr lang="en-US" dirty="0"/>
              <a:t>Model accuracy (outcomes):</a:t>
            </a:r>
          </a:p>
          <a:p>
            <a:pPr lvl="1">
              <a:buFont typeface="Arial" panose="020B0604020202020204" pitchFamily="34" charset="0"/>
              <a:buChar char="•"/>
            </a:pPr>
            <a:r>
              <a:rPr lang="en-US" dirty="0"/>
              <a:t>Baseline: 86% </a:t>
            </a:r>
          </a:p>
          <a:p>
            <a:pPr lvl="1">
              <a:buFont typeface="Arial" panose="020B0604020202020204" pitchFamily="34" charset="0"/>
              <a:buChar char="•"/>
            </a:pPr>
            <a:r>
              <a:rPr lang="en-US" dirty="0"/>
              <a:t>Reduction of features: 85%</a:t>
            </a:r>
          </a:p>
          <a:p>
            <a:pPr lvl="1">
              <a:buFont typeface="Arial" panose="020B0604020202020204" pitchFamily="34" charset="0"/>
              <a:buChar char="•"/>
            </a:pPr>
            <a:r>
              <a:rPr lang="en-US" dirty="0"/>
              <a:t>Increasing test size and reduction of features: 84%</a:t>
            </a:r>
          </a:p>
        </p:txBody>
      </p:sp>
      <p:sp>
        <p:nvSpPr>
          <p:cNvPr id="4" name="Slide Number Placeholder 3">
            <a:extLst>
              <a:ext uri="{FF2B5EF4-FFF2-40B4-BE49-F238E27FC236}">
                <a16:creationId xmlns:a16="http://schemas.microsoft.com/office/drawing/2014/main" id="{804BB63A-DB3C-E48B-F54F-BC3F66F45D96}"/>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8" name="Picture 7">
            <a:extLst>
              <a:ext uri="{FF2B5EF4-FFF2-40B4-BE49-F238E27FC236}">
                <a16:creationId xmlns:a16="http://schemas.microsoft.com/office/drawing/2014/main" id="{9D9C3311-6539-7CD2-A275-0C872CA93ABB}"/>
              </a:ext>
            </a:extLst>
          </p:cNvPr>
          <p:cNvPicPr>
            <a:picLocks noChangeAspect="1"/>
          </p:cNvPicPr>
          <p:nvPr/>
        </p:nvPicPr>
        <p:blipFill>
          <a:blip r:embed="rId2"/>
          <a:stretch>
            <a:fillRect/>
          </a:stretch>
        </p:blipFill>
        <p:spPr>
          <a:xfrm>
            <a:off x="5533391" y="2007307"/>
            <a:ext cx="3885701" cy="1225296"/>
          </a:xfrm>
          <a:prstGeom prst="rect">
            <a:avLst/>
          </a:prstGeom>
          <a:ln>
            <a:solidFill>
              <a:schemeClr val="tx1"/>
            </a:solidFill>
          </a:ln>
        </p:spPr>
      </p:pic>
      <p:sp>
        <p:nvSpPr>
          <p:cNvPr id="9" name="TextBox 8">
            <a:extLst>
              <a:ext uri="{FF2B5EF4-FFF2-40B4-BE49-F238E27FC236}">
                <a16:creationId xmlns:a16="http://schemas.microsoft.com/office/drawing/2014/main" id="{FA45AFF5-3633-58D7-8EE8-30A14CF6EA57}"/>
              </a:ext>
            </a:extLst>
          </p:cNvPr>
          <p:cNvSpPr txBox="1"/>
          <p:nvPr/>
        </p:nvSpPr>
        <p:spPr>
          <a:xfrm>
            <a:off x="1097280" y="5966628"/>
            <a:ext cx="6839712" cy="369332"/>
          </a:xfrm>
          <a:prstGeom prst="rect">
            <a:avLst/>
          </a:prstGeom>
          <a:noFill/>
        </p:spPr>
        <p:txBody>
          <a:bodyPr wrap="square" rtlCol="0">
            <a:spAutoFit/>
          </a:bodyPr>
          <a:lstStyle/>
          <a:p>
            <a:r>
              <a:rPr lang="en-US" dirty="0"/>
              <a:t>Note: </a:t>
            </a:r>
            <a:r>
              <a:rPr lang="en-US" dirty="0" err="1"/>
              <a:t>LabelEncoder</a:t>
            </a:r>
            <a:r>
              <a:rPr lang="en-US" dirty="0"/>
              <a:t>() applied in preprocessing step for KNN model</a:t>
            </a:r>
          </a:p>
        </p:txBody>
      </p:sp>
      <p:pic>
        <p:nvPicPr>
          <p:cNvPr id="11" name="Picture 10">
            <a:extLst>
              <a:ext uri="{FF2B5EF4-FFF2-40B4-BE49-F238E27FC236}">
                <a16:creationId xmlns:a16="http://schemas.microsoft.com/office/drawing/2014/main" id="{5E3AA063-215E-49E1-4498-0AE80B584810}"/>
              </a:ext>
            </a:extLst>
          </p:cNvPr>
          <p:cNvPicPr>
            <a:picLocks noChangeAspect="1"/>
          </p:cNvPicPr>
          <p:nvPr/>
        </p:nvPicPr>
        <p:blipFill>
          <a:blip r:embed="rId3"/>
          <a:stretch>
            <a:fillRect/>
          </a:stretch>
        </p:blipFill>
        <p:spPr>
          <a:xfrm>
            <a:off x="6386496" y="3357643"/>
            <a:ext cx="3889432" cy="1225894"/>
          </a:xfrm>
          <a:prstGeom prst="rect">
            <a:avLst/>
          </a:prstGeom>
          <a:ln>
            <a:solidFill>
              <a:schemeClr val="tx1"/>
            </a:solidFill>
          </a:ln>
        </p:spPr>
      </p:pic>
      <p:pic>
        <p:nvPicPr>
          <p:cNvPr id="13" name="Picture 12">
            <a:extLst>
              <a:ext uri="{FF2B5EF4-FFF2-40B4-BE49-F238E27FC236}">
                <a16:creationId xmlns:a16="http://schemas.microsoft.com/office/drawing/2014/main" id="{7A9F8286-1F9A-C1DC-4FC3-44A71DBE451B}"/>
              </a:ext>
            </a:extLst>
          </p:cNvPr>
          <p:cNvPicPr>
            <a:picLocks noChangeAspect="1"/>
          </p:cNvPicPr>
          <p:nvPr/>
        </p:nvPicPr>
        <p:blipFill>
          <a:blip r:embed="rId4"/>
          <a:stretch>
            <a:fillRect/>
          </a:stretch>
        </p:blipFill>
        <p:spPr>
          <a:xfrm>
            <a:off x="7205288" y="4749066"/>
            <a:ext cx="3914138" cy="1225296"/>
          </a:xfrm>
          <a:prstGeom prst="rect">
            <a:avLst/>
          </a:prstGeom>
          <a:ln>
            <a:solidFill>
              <a:schemeClr val="tx1"/>
            </a:solidFill>
          </a:ln>
        </p:spPr>
      </p:pic>
    </p:spTree>
    <p:extLst>
      <p:ext uri="{BB962C8B-B14F-4D97-AF65-F5344CB8AC3E}">
        <p14:creationId xmlns:p14="http://schemas.microsoft.com/office/powerpoint/2010/main" val="234033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1187-87F4-FA6E-36FD-017EECA80FBF}"/>
              </a:ext>
            </a:extLst>
          </p:cNvPr>
          <p:cNvSpPr>
            <a:spLocks noGrp="1"/>
          </p:cNvSpPr>
          <p:nvPr>
            <p:ph type="title"/>
          </p:nvPr>
        </p:nvSpPr>
        <p:spPr/>
        <p:txBody>
          <a:bodyPr/>
          <a:lstStyle/>
          <a:p>
            <a:r>
              <a:rPr lang="en-US" dirty="0"/>
              <a:t>Logistic Regression Model</a:t>
            </a:r>
          </a:p>
        </p:txBody>
      </p:sp>
      <p:sp>
        <p:nvSpPr>
          <p:cNvPr id="3" name="Content Placeholder 2">
            <a:extLst>
              <a:ext uri="{FF2B5EF4-FFF2-40B4-BE49-F238E27FC236}">
                <a16:creationId xmlns:a16="http://schemas.microsoft.com/office/drawing/2014/main" id="{4397C89B-9C0D-0992-AEB3-FA68A8D5B5E7}"/>
              </a:ext>
            </a:extLst>
          </p:cNvPr>
          <p:cNvSpPr>
            <a:spLocks noGrp="1"/>
          </p:cNvSpPr>
          <p:nvPr>
            <p:ph idx="1"/>
          </p:nvPr>
        </p:nvSpPr>
        <p:spPr>
          <a:xfrm>
            <a:off x="760948" y="2108201"/>
            <a:ext cx="6168104" cy="3760891"/>
          </a:xfrm>
        </p:spPr>
        <p:txBody>
          <a:bodyPr>
            <a:normAutofit fontScale="92500" lnSpcReduction="10000"/>
          </a:bodyPr>
          <a:lstStyle/>
          <a:p>
            <a:pPr marL="0" indent="0">
              <a:buNone/>
            </a:pPr>
            <a:r>
              <a:rPr lang="en-US" dirty="0"/>
              <a:t>Creating the Original Baseline Model</a:t>
            </a:r>
          </a:p>
          <a:p>
            <a:pPr lvl="1">
              <a:buFont typeface="Arial" panose="020B0604020202020204" pitchFamily="34" charset="0"/>
              <a:buChar char="•"/>
            </a:pPr>
            <a:r>
              <a:rPr lang="en-US" dirty="0"/>
              <a:t>Utilizing the original cleaned data for continuity and comparability between models (subject to change in further optimization). </a:t>
            </a:r>
          </a:p>
          <a:p>
            <a:pPr lvl="1">
              <a:buFont typeface="Arial" panose="020B0604020202020204" pitchFamily="34" charset="0"/>
              <a:buChar char="•"/>
            </a:pPr>
            <a:r>
              <a:rPr lang="en-US" dirty="0"/>
              <a:t>One-hot encoded relevant categorical data and scaled relevant numerical data.</a:t>
            </a:r>
          </a:p>
          <a:p>
            <a:pPr lvl="1">
              <a:buFont typeface="Arial" panose="020B0604020202020204" pitchFamily="34" charset="0"/>
              <a:buChar char="•"/>
            </a:pPr>
            <a:r>
              <a:rPr lang="en-US" dirty="0"/>
              <a:t>Followed standard procedure to split and fit the model for optimization (Note: max_iter was set to 1000 because default 100 was not enough iterations for the algorithm to converge).</a:t>
            </a:r>
          </a:p>
          <a:p>
            <a:pPr lvl="1">
              <a:buFont typeface="Arial" panose="020B0604020202020204" pitchFamily="34" charset="0"/>
              <a:buChar char="•"/>
            </a:pPr>
            <a:r>
              <a:rPr lang="en-US" dirty="0"/>
              <a:t>Results of first LR Model shown to the right. </a:t>
            </a:r>
          </a:p>
        </p:txBody>
      </p:sp>
      <p:sp>
        <p:nvSpPr>
          <p:cNvPr id="4" name="Slide Number Placeholder 3">
            <a:extLst>
              <a:ext uri="{FF2B5EF4-FFF2-40B4-BE49-F238E27FC236}">
                <a16:creationId xmlns:a16="http://schemas.microsoft.com/office/drawing/2014/main" id="{FE287587-0AC9-EF21-E689-EFE957959B64}"/>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6" name="Picture 5" descr="A screenshot of a computer&#10;&#10;Description automatically generated">
            <a:extLst>
              <a:ext uri="{FF2B5EF4-FFF2-40B4-BE49-F238E27FC236}">
                <a16:creationId xmlns:a16="http://schemas.microsoft.com/office/drawing/2014/main" id="{A79B1504-2509-A006-B240-CD0154DFFE35}"/>
              </a:ext>
            </a:extLst>
          </p:cNvPr>
          <p:cNvPicPr>
            <a:picLocks noChangeAspect="1"/>
          </p:cNvPicPr>
          <p:nvPr/>
        </p:nvPicPr>
        <p:blipFill>
          <a:blip r:embed="rId2"/>
          <a:stretch>
            <a:fillRect/>
          </a:stretch>
        </p:blipFill>
        <p:spPr>
          <a:xfrm>
            <a:off x="7152817" y="2572298"/>
            <a:ext cx="3777833" cy="1000880"/>
          </a:xfrm>
          <a:prstGeom prst="rect">
            <a:avLst/>
          </a:prstGeom>
        </p:spPr>
      </p:pic>
      <p:sp>
        <p:nvSpPr>
          <p:cNvPr id="8" name="TextBox 7">
            <a:extLst>
              <a:ext uri="{FF2B5EF4-FFF2-40B4-BE49-F238E27FC236}">
                <a16:creationId xmlns:a16="http://schemas.microsoft.com/office/drawing/2014/main" id="{248C2865-F0F3-A75B-3D8F-D0D1C7ED16CA}"/>
              </a:ext>
            </a:extLst>
          </p:cNvPr>
          <p:cNvSpPr txBox="1"/>
          <p:nvPr/>
        </p:nvSpPr>
        <p:spPr>
          <a:xfrm>
            <a:off x="7152817" y="2202966"/>
            <a:ext cx="3554067" cy="369332"/>
          </a:xfrm>
          <a:prstGeom prst="rect">
            <a:avLst/>
          </a:prstGeom>
          <a:noFill/>
        </p:spPr>
        <p:txBody>
          <a:bodyPr wrap="square">
            <a:spAutoFit/>
          </a:bodyPr>
          <a:lstStyle/>
          <a:p>
            <a:r>
              <a:rPr lang="en-US" b="1" dirty="0">
                <a:solidFill>
                  <a:schemeClr val="tx1">
                    <a:lumMod val="75000"/>
                    <a:lumOff val="25000"/>
                  </a:schemeClr>
                </a:solidFill>
              </a:rPr>
              <a:t>Confusion Matrix</a:t>
            </a:r>
          </a:p>
        </p:txBody>
      </p:sp>
      <p:pic>
        <p:nvPicPr>
          <p:cNvPr id="10" name="Picture 9" descr="A screenshot of a computer screen&#10;&#10;Description automatically generated">
            <a:extLst>
              <a:ext uri="{FF2B5EF4-FFF2-40B4-BE49-F238E27FC236}">
                <a16:creationId xmlns:a16="http://schemas.microsoft.com/office/drawing/2014/main" id="{AED371BA-B3C3-F759-F27D-E31FBED2B2B0}"/>
              </a:ext>
            </a:extLst>
          </p:cNvPr>
          <p:cNvPicPr>
            <a:picLocks noChangeAspect="1"/>
          </p:cNvPicPr>
          <p:nvPr/>
        </p:nvPicPr>
        <p:blipFill>
          <a:blip r:embed="rId3"/>
          <a:stretch>
            <a:fillRect/>
          </a:stretch>
        </p:blipFill>
        <p:spPr>
          <a:xfrm>
            <a:off x="7152816" y="4357195"/>
            <a:ext cx="4702851" cy="1303850"/>
          </a:xfrm>
          <a:prstGeom prst="rect">
            <a:avLst/>
          </a:prstGeom>
        </p:spPr>
      </p:pic>
      <p:sp>
        <p:nvSpPr>
          <p:cNvPr id="11" name="TextBox 10">
            <a:extLst>
              <a:ext uri="{FF2B5EF4-FFF2-40B4-BE49-F238E27FC236}">
                <a16:creationId xmlns:a16="http://schemas.microsoft.com/office/drawing/2014/main" id="{4A701E03-9419-E6C1-639C-73340734506F}"/>
              </a:ext>
            </a:extLst>
          </p:cNvPr>
          <p:cNvSpPr txBox="1"/>
          <p:nvPr/>
        </p:nvSpPr>
        <p:spPr>
          <a:xfrm>
            <a:off x="7152817" y="3988646"/>
            <a:ext cx="3554067" cy="369332"/>
          </a:xfrm>
          <a:prstGeom prst="rect">
            <a:avLst/>
          </a:prstGeom>
          <a:noFill/>
        </p:spPr>
        <p:txBody>
          <a:bodyPr wrap="square">
            <a:spAutoFit/>
          </a:bodyPr>
          <a:lstStyle/>
          <a:p>
            <a:r>
              <a:rPr lang="en-US" b="1" dirty="0">
                <a:solidFill>
                  <a:schemeClr val="tx1">
                    <a:lumMod val="75000"/>
                    <a:lumOff val="25000"/>
                  </a:schemeClr>
                </a:solidFill>
              </a:rPr>
              <a:t>Classification Report</a:t>
            </a:r>
          </a:p>
        </p:txBody>
      </p:sp>
    </p:spTree>
    <p:extLst>
      <p:ext uri="{BB962C8B-B14F-4D97-AF65-F5344CB8AC3E}">
        <p14:creationId xmlns:p14="http://schemas.microsoft.com/office/powerpoint/2010/main" val="2942879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5724-9AE3-580C-A47E-0211B843685F}"/>
              </a:ext>
            </a:extLst>
          </p:cNvPr>
          <p:cNvSpPr>
            <a:spLocks noGrp="1"/>
          </p:cNvSpPr>
          <p:nvPr>
            <p:ph type="title"/>
          </p:nvPr>
        </p:nvSpPr>
        <p:spPr/>
        <p:txBody>
          <a:bodyPr/>
          <a:lstStyle/>
          <a:p>
            <a:r>
              <a:rPr lang="en-US" dirty="0"/>
              <a:t>Logistic Regression Model Optimization</a:t>
            </a:r>
          </a:p>
        </p:txBody>
      </p:sp>
      <p:sp>
        <p:nvSpPr>
          <p:cNvPr id="3" name="Content Placeholder 2">
            <a:extLst>
              <a:ext uri="{FF2B5EF4-FFF2-40B4-BE49-F238E27FC236}">
                <a16:creationId xmlns:a16="http://schemas.microsoft.com/office/drawing/2014/main" id="{CF99A750-28B1-BF61-858D-707F6C499BE2}"/>
              </a:ext>
            </a:extLst>
          </p:cNvPr>
          <p:cNvSpPr>
            <a:spLocks noGrp="1"/>
          </p:cNvSpPr>
          <p:nvPr>
            <p:ph idx="1"/>
          </p:nvPr>
        </p:nvSpPr>
        <p:spPr>
          <a:xfrm>
            <a:off x="1097280" y="1919016"/>
            <a:ext cx="4998720" cy="4187494"/>
          </a:xfrm>
        </p:spPr>
        <p:txBody>
          <a:bodyPr>
            <a:normAutofit lnSpcReduction="10000"/>
          </a:bodyPr>
          <a:lstStyle/>
          <a:p>
            <a:pPr marL="0" indent="0">
              <a:buNone/>
            </a:pPr>
            <a:r>
              <a:rPr lang="en-US" dirty="0"/>
              <a:t>First Optimization: Threshold Manipulation</a:t>
            </a:r>
          </a:p>
          <a:p>
            <a:pPr lvl="1">
              <a:buFont typeface="Arial" panose="020B0604020202020204" pitchFamily="34" charset="0"/>
              <a:buChar char="•"/>
            </a:pPr>
            <a:r>
              <a:rPr lang="en-US" dirty="0"/>
              <a:t>Utilized the .predict_proba function instead of .predict from the sklearn package.</a:t>
            </a:r>
          </a:p>
          <a:p>
            <a:pPr lvl="1">
              <a:buFont typeface="Arial" panose="020B0604020202020204" pitchFamily="34" charset="0"/>
              <a:buChar char="•"/>
            </a:pPr>
            <a:r>
              <a:rPr lang="en-US" dirty="0"/>
              <a:t>This function allows users to manipulate the decision threshold that determines the cutoff point for assigning class labels.</a:t>
            </a:r>
          </a:p>
          <a:p>
            <a:pPr lvl="1">
              <a:buFont typeface="Arial" panose="020B0604020202020204" pitchFamily="34" charset="0"/>
              <a:buChar char="•"/>
            </a:pPr>
            <a:r>
              <a:rPr lang="en-US" dirty="0"/>
              <a:t>Default is typically 0.5 (classes are typically 0 and 1)</a:t>
            </a:r>
          </a:p>
          <a:p>
            <a:pPr lvl="1">
              <a:buFont typeface="Arial" panose="020B0604020202020204" pitchFamily="34" charset="0"/>
              <a:buChar char="•"/>
            </a:pPr>
            <a:r>
              <a:rPr lang="en-US" dirty="0"/>
              <a:t>Set to 0.39: resulted in 87% accuracy and a  more balanced spread across precision and recall.</a:t>
            </a:r>
          </a:p>
          <a:p>
            <a:pPr lvl="1">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992E3A9-9827-D71F-A3F1-20CA15B45E1A}"/>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5" name="Content Placeholder 2">
            <a:extLst>
              <a:ext uri="{FF2B5EF4-FFF2-40B4-BE49-F238E27FC236}">
                <a16:creationId xmlns:a16="http://schemas.microsoft.com/office/drawing/2014/main" id="{FB91ADC6-079C-D65B-15D6-85A33081C0E3}"/>
              </a:ext>
            </a:extLst>
          </p:cNvPr>
          <p:cNvSpPr txBox="1">
            <a:spLocks/>
          </p:cNvSpPr>
          <p:nvPr/>
        </p:nvSpPr>
        <p:spPr>
          <a:xfrm>
            <a:off x="6384867" y="1919015"/>
            <a:ext cx="4998720" cy="3760891"/>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Second Optimization: ANOVA and Chi-Square Test</a:t>
            </a:r>
          </a:p>
          <a:p>
            <a:pPr lvl="1">
              <a:buFont typeface="Arial" panose="020B0604020202020204" pitchFamily="34" charset="0"/>
              <a:buChar char="•"/>
            </a:pPr>
            <a:r>
              <a:rPr lang="en-US" dirty="0"/>
              <a:t>ANOVA was used to determine the most relevant categorical features (Started with 13 categories – narrowed down to 8)</a:t>
            </a:r>
          </a:p>
          <a:p>
            <a:pPr lvl="1">
              <a:buFont typeface="Arial" panose="020B0604020202020204" pitchFamily="34" charset="0"/>
              <a:buChar char="•"/>
            </a:pPr>
            <a:r>
              <a:rPr lang="en-US" dirty="0"/>
              <a:t>Chi-Square test was used to determine the most relevant numerical features (Started with 16 – narrowed down to 8).</a:t>
            </a:r>
          </a:p>
          <a:p>
            <a:pPr lvl="1">
              <a:buFont typeface="Arial" panose="020B0604020202020204" pitchFamily="34" charset="0"/>
              <a:buChar char="•"/>
            </a:pPr>
            <a:r>
              <a:rPr lang="en-US" dirty="0"/>
              <a:t>Resulted in 87% accuracy, but a low recall rate for Response = True.</a:t>
            </a:r>
          </a:p>
        </p:txBody>
      </p:sp>
    </p:spTree>
    <p:extLst>
      <p:ext uri="{BB962C8B-B14F-4D97-AF65-F5344CB8AC3E}">
        <p14:creationId xmlns:p14="http://schemas.microsoft.com/office/powerpoint/2010/main" val="1573397193"/>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312</TotalTime>
  <Words>733</Words>
  <Application>Microsoft Macintosh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Calibri</vt:lpstr>
      <vt:lpstr>Roboto</vt:lpstr>
      <vt:lpstr>Tw Cen MT</vt:lpstr>
      <vt:lpstr>RetrospectVTI</vt:lpstr>
      <vt:lpstr>Machine Learning:  Analyzing and Modeling Marketing Campaign Data </vt:lpstr>
      <vt:lpstr>Data source and modeling goal</vt:lpstr>
      <vt:lpstr>Initial feature selection &amp; data processing</vt:lpstr>
      <vt:lpstr>Unsupervised Learning Model </vt:lpstr>
      <vt:lpstr>Supervised Modeling Approaches</vt:lpstr>
      <vt:lpstr>Random Forest model</vt:lpstr>
      <vt:lpstr>K-Nearest Neighbors (KNN) Model </vt:lpstr>
      <vt:lpstr>Logistic Regression Model</vt:lpstr>
      <vt:lpstr>Logistic Regression Model Optimization</vt:lpstr>
      <vt:lpstr>Logistic Regression Model Optimization Results</vt:lpstr>
      <vt:lpstr>Neural Network Model</vt:lpstr>
      <vt:lpstr>Neural Network Model (cont’d)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Komal Patel</dc:creator>
  <cp:lastModifiedBy>Komal Patel</cp:lastModifiedBy>
  <cp:revision>31</cp:revision>
  <dcterms:created xsi:type="dcterms:W3CDTF">2024-05-30T23:30:23Z</dcterms:created>
  <dcterms:modified xsi:type="dcterms:W3CDTF">2024-06-07T02:39:14Z</dcterms:modified>
</cp:coreProperties>
</file>