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44E8E0-03E2-4F90-9885-B8DAC76E27C7}">
  <a:tblStyle styleId="{C044E8E0-03E2-4F90-9885-B8DAC76E27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7813319f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7813319f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6173a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6173a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6173a8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6173a8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4FC2FB"/>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4F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fordatascience/tidytuesday/tree/master/data/2020/2020-02-18" TargetMode="External"/><Relationship Id="rId4" Type="http://schemas.openxmlformats.org/officeDocument/2006/relationships/hyperlink" Target="https://www.kaggle.com/shivamb/netflix-shows"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abcsds/pokemon" TargetMode="External"/><Relationship Id="rId4" Type="http://schemas.openxmlformats.org/officeDocument/2006/relationships/hyperlink" Target="https://www.kaggle.com/gregorut/videogamesales"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2111250"/>
            <a:ext cx="7596600" cy="153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Tidy Tuesday Datasets</a:t>
            </a:r>
            <a:endParaRPr b="1"/>
          </a:p>
          <a:p>
            <a:pPr indent="0" lvl="0" marL="0" rtl="0" algn="ctr">
              <a:spcBef>
                <a:spcPts val="0"/>
              </a:spcBef>
              <a:spcAft>
                <a:spcPts val="0"/>
              </a:spcAft>
              <a:buNone/>
            </a:pPr>
            <a:r>
              <a:rPr i="1" lang="en" sz="2000"/>
              <a:t>Lyrid Probationary Training</a:t>
            </a:r>
            <a:endParaRPr i="1" sz="2000"/>
          </a:p>
        </p:txBody>
      </p:sp>
      <p:pic>
        <p:nvPicPr>
          <p:cNvPr id="63" name="Google Shape;63;p13"/>
          <p:cNvPicPr preferRelativeResize="0"/>
          <p:nvPr/>
        </p:nvPicPr>
        <p:blipFill>
          <a:blip r:embed="rId3">
            <a:alphaModFix/>
          </a:blip>
          <a:stretch>
            <a:fillRect/>
          </a:stretch>
        </p:blipFill>
        <p:spPr>
          <a:xfrm>
            <a:off x="3529687" y="1028825"/>
            <a:ext cx="2084625" cy="168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Tidy Tuesday # 2</a:t>
            </a:r>
            <a:endParaRPr b="1"/>
          </a:p>
          <a:p>
            <a:pPr indent="0" lvl="0" marL="0" rtl="0" algn="l">
              <a:spcBef>
                <a:spcPts val="0"/>
              </a:spcBef>
              <a:spcAft>
                <a:spcPts val="0"/>
              </a:spcAft>
              <a:buNone/>
            </a:pPr>
            <a:r>
              <a:rPr i="1" lang="en" sz="2000"/>
              <a:t>[PLAYFUL]</a:t>
            </a:r>
            <a:endParaRPr i="1" sz="2000"/>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Deadline of submission: </a:t>
            </a:r>
            <a:r>
              <a:rPr b="1" lang="en"/>
              <a:t>April 16, 2021</a:t>
            </a:r>
            <a:endParaRPr/>
          </a:p>
          <a:p>
            <a:pPr indent="0" lvl="0" marL="0" rtl="0" algn="l">
              <a:spcBef>
                <a:spcPts val="1200"/>
              </a:spcBef>
              <a:spcAft>
                <a:spcPts val="1200"/>
              </a:spcAft>
              <a:buNone/>
            </a:pPr>
            <a:r>
              <a:t/>
            </a:r>
            <a:endParaRPr/>
          </a:p>
        </p:txBody>
      </p:sp>
      <p:graphicFrame>
        <p:nvGraphicFramePr>
          <p:cNvPr id="70" name="Google Shape;70;p14"/>
          <p:cNvGraphicFramePr/>
          <p:nvPr/>
        </p:nvGraphicFramePr>
        <p:xfrm>
          <a:off x="311700" y="1809750"/>
          <a:ext cx="3000000" cy="3000000"/>
        </p:xfrm>
        <a:graphic>
          <a:graphicData uri="http://schemas.openxmlformats.org/drawingml/2006/table">
            <a:tbl>
              <a:tblPr>
                <a:noFill/>
                <a:tableStyleId>{C044E8E0-03E2-4F90-9885-B8DAC76E27C7}</a:tableStyleId>
              </a:tblPr>
              <a:tblGrid>
                <a:gridCol w="1701075"/>
                <a:gridCol w="3979325"/>
                <a:gridCol w="2840200"/>
              </a:tblGrid>
              <a:tr h="381000">
                <a:tc>
                  <a:txBody>
                    <a:bodyPr/>
                    <a:lstStyle/>
                    <a:p>
                      <a:pPr indent="0" lvl="0" marL="0" rtl="0" algn="l">
                        <a:spcBef>
                          <a:spcPts val="0"/>
                        </a:spcBef>
                        <a:spcAft>
                          <a:spcPts val="0"/>
                        </a:spcAft>
                        <a:buNone/>
                      </a:pPr>
                      <a:r>
                        <a:rPr b="1" lang="en" sz="1200">
                          <a:latin typeface="Open Sans"/>
                          <a:ea typeface="Open Sans"/>
                          <a:cs typeface="Open Sans"/>
                          <a:sym typeface="Open Sans"/>
                        </a:rPr>
                        <a:t>Dataset</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Description</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Link</a:t>
                      </a:r>
                      <a:endParaRPr b="1"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Food consumption</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Per country, this dataset shows what foods were consumed the most and the carbon carbon footprint that was left behind as a result of consumption.</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3"/>
                        </a:rPr>
                        <a:t>https://github.com/rfordatascience/tidytuesday/tree/master/data/2020/2020-02-18</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Netflix movies &amp; TV shows</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This dataset represents what shows and movies Netflix added during specific years. For each movie you will see who directed it, the cast involved, the rating of the movie, and other details important to the film.</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4"/>
                        </a:rPr>
                        <a:t>https://www.kaggle.com/shivamb/netflix-shows</a:t>
                      </a:r>
                      <a:endParaRPr sz="1200">
                        <a:latin typeface="Open Sans"/>
                        <a:ea typeface="Open Sans"/>
                        <a:cs typeface="Open Sans"/>
                        <a:sym typeface="Open Sans"/>
                      </a:endParaRPr>
                    </a:p>
                  </a:txBody>
                  <a:tcPr marT="91425" marB="91425" marR="91425" marL="91425"/>
                </a:tc>
              </a:tr>
            </a:tbl>
          </a:graphicData>
        </a:graphic>
      </p:graphicFrame>
      <p:pic>
        <p:nvPicPr>
          <p:cNvPr id="71" name="Google Shape;71;p14"/>
          <p:cNvPicPr preferRelativeResize="0"/>
          <p:nvPr/>
        </p:nvPicPr>
        <p:blipFill>
          <a:blip r:embed="rId5">
            <a:alphaModFix/>
          </a:blip>
          <a:stretch>
            <a:fillRect/>
          </a:stretch>
        </p:blipFill>
        <p:spPr>
          <a:xfrm>
            <a:off x="7087425" y="4358450"/>
            <a:ext cx="1744875" cy="5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Tidy Tuesday # 2</a:t>
            </a:r>
            <a:endParaRPr b="1"/>
          </a:p>
          <a:p>
            <a:pPr indent="0" lvl="0" marL="0" rtl="0" algn="l">
              <a:spcBef>
                <a:spcPts val="0"/>
              </a:spcBef>
              <a:spcAft>
                <a:spcPts val="0"/>
              </a:spcAft>
              <a:buNone/>
            </a:pPr>
            <a:r>
              <a:rPr i="1" lang="en" sz="2000"/>
              <a:t>[PLAYFUL]</a:t>
            </a:r>
            <a:endParaRPr i="1" sz="2000"/>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Deadline of submission: </a:t>
            </a:r>
            <a:r>
              <a:rPr b="1" lang="en"/>
              <a:t>April 16, 2021</a:t>
            </a:r>
            <a:endParaRPr/>
          </a:p>
          <a:p>
            <a:pPr indent="0" lvl="0" marL="0" rtl="0" algn="l">
              <a:spcBef>
                <a:spcPts val="1200"/>
              </a:spcBef>
              <a:spcAft>
                <a:spcPts val="1200"/>
              </a:spcAft>
              <a:buNone/>
            </a:pPr>
            <a:r>
              <a:t/>
            </a:r>
            <a:endParaRPr/>
          </a:p>
        </p:txBody>
      </p:sp>
      <p:graphicFrame>
        <p:nvGraphicFramePr>
          <p:cNvPr id="78" name="Google Shape;78;p15"/>
          <p:cNvGraphicFramePr/>
          <p:nvPr/>
        </p:nvGraphicFramePr>
        <p:xfrm>
          <a:off x="311700" y="1809750"/>
          <a:ext cx="3000000" cy="3000000"/>
        </p:xfrm>
        <a:graphic>
          <a:graphicData uri="http://schemas.openxmlformats.org/drawingml/2006/table">
            <a:tbl>
              <a:tblPr>
                <a:noFill/>
                <a:tableStyleId>{C044E8E0-03E2-4F90-9885-B8DAC76E27C7}</a:tableStyleId>
              </a:tblPr>
              <a:tblGrid>
                <a:gridCol w="1435525"/>
                <a:gridCol w="4244875"/>
                <a:gridCol w="2840200"/>
              </a:tblGrid>
              <a:tr h="381000">
                <a:tc>
                  <a:txBody>
                    <a:bodyPr/>
                    <a:lstStyle/>
                    <a:p>
                      <a:pPr indent="0" lvl="0" marL="0" rtl="0" algn="l">
                        <a:spcBef>
                          <a:spcPts val="0"/>
                        </a:spcBef>
                        <a:spcAft>
                          <a:spcPts val="0"/>
                        </a:spcAft>
                        <a:buNone/>
                      </a:pPr>
                      <a:r>
                        <a:rPr b="1" lang="en" sz="1200">
                          <a:latin typeface="Open Sans"/>
                          <a:ea typeface="Open Sans"/>
                          <a:cs typeface="Open Sans"/>
                          <a:sym typeface="Open Sans"/>
                        </a:rPr>
                        <a:t>Dataset</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Description</a:t>
                      </a:r>
                      <a:endParaRPr b="1"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latin typeface="Open Sans"/>
                          <a:ea typeface="Open Sans"/>
                          <a:cs typeface="Open Sans"/>
                          <a:sym typeface="Open Sans"/>
                        </a:rPr>
                        <a:t>Link</a:t>
                      </a:r>
                      <a:endParaRPr b="1"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Pokemon team</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This dataset has the first 721 Pokemon in the franchise, as well as their respective types, health points, and other details that can help you create your dream team.</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3"/>
                        </a:rPr>
                        <a:t>https://www.kaggle.com/abcsds/pokemon</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Video game sales</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a:latin typeface="Open Sans"/>
                          <a:ea typeface="Open Sans"/>
                          <a:cs typeface="Open Sans"/>
                          <a:sym typeface="Open Sans"/>
                        </a:rPr>
                        <a:t>This dataset involved games that sold over 100k copies, and this set ranks them from best to worst with other details such as the respectives sales per region.</a:t>
                      </a:r>
                      <a:endParaRPr sz="1200">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4"/>
                        </a:rPr>
                        <a:t>https://www.kaggle.com/gregorut/videogamesales</a:t>
                      </a:r>
                      <a:endParaRPr sz="1200">
                        <a:latin typeface="Open Sans"/>
                        <a:ea typeface="Open Sans"/>
                        <a:cs typeface="Open Sans"/>
                        <a:sym typeface="Open Sans"/>
                      </a:endParaRPr>
                    </a:p>
                  </a:txBody>
                  <a:tcPr marT="91425" marB="91425" marR="91425" marL="91425"/>
                </a:tc>
              </a:tr>
            </a:tbl>
          </a:graphicData>
        </a:graphic>
      </p:graphicFrame>
      <p:pic>
        <p:nvPicPr>
          <p:cNvPr id="79" name="Google Shape;79;p15"/>
          <p:cNvPicPr preferRelativeResize="0"/>
          <p:nvPr/>
        </p:nvPicPr>
        <p:blipFill>
          <a:blip r:embed="rId5">
            <a:alphaModFix/>
          </a:blip>
          <a:stretch>
            <a:fillRect/>
          </a:stretch>
        </p:blipFill>
        <p:spPr>
          <a:xfrm>
            <a:off x="7087425" y="4358450"/>
            <a:ext cx="1744875" cy="53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