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75" r:id="rId4"/>
    <p:sldId id="278" r:id="rId5"/>
    <p:sldId id="256" r:id="rId7"/>
    <p:sldId id="316" r:id="rId8"/>
    <p:sldId id="310" r:id="rId9"/>
    <p:sldId id="317" r:id="rId10"/>
    <p:sldId id="311" r:id="rId11"/>
    <p:sldId id="312" r:id="rId12"/>
    <p:sldId id="318" r:id="rId13"/>
    <p:sldId id="313" r:id="rId14"/>
    <p:sldId id="314" r:id="rId15"/>
    <p:sldId id="315" r:id="rId16"/>
    <p:sldId id="280" r:id="rId17"/>
    <p:sldId id="319" r:id="rId18"/>
    <p:sldId id="320" r:id="rId19"/>
    <p:sldId id="321" r:id="rId20"/>
    <p:sldId id="322" r:id="rId21"/>
    <p:sldId id="323" r:id="rId22"/>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394A"/>
    <a:srgbClr val="FFFFFF"/>
    <a:srgbClr val="C94251"/>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2" autoAdjust="0"/>
    <p:restoredTop sz="99500" autoAdjust="0"/>
  </p:normalViewPr>
  <p:slideViewPr>
    <p:cSldViewPr>
      <p:cViewPr varScale="1">
        <p:scale>
          <a:sx n="100" d="100"/>
          <a:sy n="100" d="100"/>
        </p:scale>
        <p:origin x="78" y="288"/>
      </p:cViewPr>
      <p:guideLst>
        <p:guide orient="horz" pos="712"/>
        <p:guide pos="2880"/>
        <p:guide orient="horz" pos="1620"/>
        <p:guide pos="612"/>
        <p:guide pos="839"/>
        <p:guide orient="horz" pos="2744"/>
        <p:guide orient="horz" pos="940"/>
        <p:guide pos="514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endPar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endParaRPr lang="zh-CN" altLang="en-US"/>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8.xml"/><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8.xml"/><Relationship Id="rId2" Type="http://schemas.openxmlformats.org/officeDocument/2006/relationships/image" Target="../media/image10.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0" y="2283718"/>
            <a:ext cx="9144000" cy="553085"/>
          </a:xfrm>
          <a:prstGeom prst="rect">
            <a:avLst/>
          </a:prstGeom>
          <a:noFill/>
          <a:ln w="9525" cap="flat" cmpd="sng">
            <a:noFill/>
            <a:prstDash val="solid"/>
            <a:miter/>
          </a:ln>
        </p:spPr>
        <p:txBody>
          <a:bodyPr vert="horz" wrap="square" lIns="91440" tIns="45720" rIns="91440" bIns="45720" anchor="t" anchorCtr="0">
            <a:spAutoFit/>
          </a:bodyPr>
          <a:lstStyle/>
          <a:p>
            <a:pPr algn="ctr"/>
            <a:r>
              <a:rPr lang="zh-CN" altLang="en-US" sz="3000" b="1" kern="0" dirty="0" smtClean="0">
                <a:solidFill>
                  <a:srgbClr val="C9394A"/>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吃定</a:t>
            </a:r>
            <a:r>
              <a:rPr lang="en-US" altLang="zh-CN" sz="3000" b="1" kern="0" dirty="0" smtClean="0">
                <a:solidFill>
                  <a:srgbClr val="C9394A"/>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 Web Storage</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p:cNvSpPr/>
          <p:nvPr/>
        </p:nvSpPr>
        <p:spPr>
          <a:xfrm>
            <a:off x="543224" y="272509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添加数据的时候，一起保存</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539551" y="149291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添加一个属性，记住过期的时间。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6" name="矩形"/>
          <p:cNvSpPr/>
          <p:nvPr/>
        </p:nvSpPr>
        <p:spPr>
          <a:xfrm>
            <a:off x="560239" y="395727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lgn="l">
              <a:lnSpc>
                <a:spcPct val="100000"/>
              </a:lnSpc>
              <a:spcBef>
                <a:spcPts val="0"/>
              </a:spcBef>
              <a:spcAft>
                <a:spcPts val="0"/>
              </a:spcAft>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查询数据，比对事件，过期删除。</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7" name="矩形"/>
          <p:cNvSpPr/>
          <p:nvPr/>
        </p:nvSpPr>
        <p:spPr>
          <a:xfrm>
            <a:off x="1325245" y="577890"/>
            <a:ext cx="649351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localStorage支持过期</a:t>
            </a:r>
            <a:r>
              <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a:t>
            </a:r>
            <a:r>
              <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 简单的实现</a:t>
            </a:r>
            <a:endPar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p:cNvSpPr/>
          <p:nvPr/>
        </p:nvSpPr>
        <p:spPr>
          <a:xfrm>
            <a:off x="539551" y="149291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web-storage-cache</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7" name="矩形"/>
          <p:cNvSpPr/>
          <p:nvPr/>
        </p:nvSpPr>
        <p:spPr>
          <a:xfrm>
            <a:off x="1515745" y="577890"/>
            <a:ext cx="611251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kern="0" dirty="0" err="1">
                <a:solidFill>
                  <a:srgbClr val="C9394A"/>
                </a:solidFill>
                <a:latin typeface="微软雅黑" panose="020B0503020204020204" charset="-122"/>
                <a:ea typeface="微软雅黑" panose="020B0503020204020204" charset="-122"/>
                <a:cs typeface="微软雅黑" panose="020B0503020204020204" charset="-122"/>
                <a:sym typeface="+mn-ea"/>
              </a:rPr>
              <a:t>localStorage支持过期</a:t>
            </a:r>
            <a:r>
              <a:rPr lang="zh-CN" altLang="en-US" sz="3000" b="1" kern="0" dirty="0" err="1">
                <a:solidFill>
                  <a:srgbClr val="C9394A"/>
                </a:solidFill>
                <a:latin typeface="微软雅黑" panose="020B0503020204020204" charset="-122"/>
                <a:ea typeface="微软雅黑" panose="020B0503020204020204" charset="-122"/>
                <a:cs typeface="微软雅黑" panose="020B0503020204020204" charset="-122"/>
                <a:sym typeface="+mn-ea"/>
              </a:rPr>
              <a:t>：第三方库</a:t>
            </a:r>
            <a:r>
              <a:rPr lang="en-US" altLang="zh-CN" sz="3000" b="1" kern="0" dirty="0" err="1">
                <a:solidFill>
                  <a:srgbClr val="C9394A"/>
                </a:solidFill>
                <a:latin typeface="微软雅黑" panose="020B0503020204020204" charset="-122"/>
                <a:ea typeface="微软雅黑" panose="020B0503020204020204" charset="-122"/>
                <a:cs typeface="微软雅黑" panose="020B0503020204020204" charset="-122"/>
                <a:sym typeface="+mn-ea"/>
              </a:rPr>
              <a:t> </a:t>
            </a:r>
            <a:endPar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pic>
        <p:nvPicPr>
          <p:cNvPr id="100" name="图片 99"/>
          <p:cNvPicPr/>
          <p:nvPr/>
        </p:nvPicPr>
        <p:blipFill>
          <a:blip r:embed="rId1"/>
          <a:stretch>
            <a:fillRect/>
          </a:stretch>
        </p:blipFill>
        <p:spPr>
          <a:xfrm>
            <a:off x="1907223" y="2355533"/>
            <a:ext cx="5095875" cy="22193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0"/>
                                        </p:tgtEl>
                                        <p:attrNameLst>
                                          <p:attrName>style.visibility</p:attrName>
                                        </p:attrNameLst>
                                      </p:cBhvr>
                                      <p:to>
                                        <p:strVal val="visible"/>
                                      </p:to>
                                    </p:set>
                                    <p:anim calcmode="lin" valueType="num">
                                      <p:cBhvr additive="base">
                                        <p:cTn id="13" dur="500" fill="hold"/>
                                        <p:tgtEl>
                                          <p:spTgt spid="100"/>
                                        </p:tgtEl>
                                        <p:attrNameLst>
                                          <p:attrName>ppt_x</p:attrName>
                                        </p:attrNameLst>
                                      </p:cBhvr>
                                      <p:tavLst>
                                        <p:tav tm="0">
                                          <p:val>
                                            <p:strVal val="#ppt_x"/>
                                          </p:val>
                                        </p:tav>
                                        <p:tav tm="100000">
                                          <p:val>
                                            <p:strVal val="#ppt_x"/>
                                          </p:val>
                                        </p:tav>
                                      </p:tavLst>
                                    </p:anim>
                                    <p:anim calcmode="lin" valueType="num">
                                      <p:cBhvr additive="base">
                                        <p:cTn id="1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p:cNvSpPr/>
          <p:nvPr/>
        </p:nvSpPr>
        <p:spPr>
          <a:xfrm>
            <a:off x="543224" y="272509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base64：</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 window.btoa + window.atob</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539551" y="149291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URL方式：</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 encodeURIComponent + decodeURIComponent   </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7" name="矩形"/>
          <p:cNvSpPr/>
          <p:nvPr/>
        </p:nvSpPr>
        <p:spPr>
          <a:xfrm>
            <a:off x="1515745" y="577890"/>
            <a:ext cx="611251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localStorage存储加密</a:t>
            </a:r>
            <a:r>
              <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a:t>
            </a:r>
            <a:r>
              <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 </a:t>
            </a:r>
            <a:r>
              <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简单加密</a:t>
            </a:r>
            <a:endPar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1619250" y="3507740"/>
            <a:ext cx="6048375" cy="1076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p:cNvSpPr/>
          <p:nvPr/>
        </p:nvSpPr>
        <p:spPr>
          <a:xfrm>
            <a:off x="539551" y="1492816"/>
            <a:ext cx="7632899"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Web Crypto API</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 </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的SubtleCrypto 接口提供了许多底层加密功能。</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7" name="矩形"/>
          <p:cNvSpPr/>
          <p:nvPr/>
        </p:nvSpPr>
        <p:spPr>
          <a:xfrm>
            <a:off x="1595120" y="577890"/>
            <a:ext cx="595376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kern="0" dirty="0" err="1">
                <a:solidFill>
                  <a:srgbClr val="C9394A"/>
                </a:solidFill>
                <a:latin typeface="微软雅黑" panose="020B0503020204020204" charset="-122"/>
                <a:ea typeface="微软雅黑" panose="020B0503020204020204" charset="-122"/>
                <a:cs typeface="微软雅黑" panose="020B0503020204020204" charset="-122"/>
                <a:sym typeface="+mn-ea"/>
              </a:rPr>
              <a:t>localStorage存储加密: 复杂加密 </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pic>
        <p:nvPicPr>
          <p:cNvPr id="101" name="图片 100"/>
          <p:cNvPicPr/>
          <p:nvPr/>
        </p:nvPicPr>
        <p:blipFill>
          <a:blip r:embed="rId1"/>
          <a:stretch>
            <a:fillRect/>
          </a:stretch>
        </p:blipFill>
        <p:spPr>
          <a:xfrm>
            <a:off x="1907540" y="2284095"/>
            <a:ext cx="5588000" cy="26511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1"/>
                                        </p:tgtEl>
                                        <p:attrNameLst>
                                          <p:attrName>style.visibility</p:attrName>
                                        </p:attrNameLst>
                                      </p:cBhvr>
                                      <p:to>
                                        <p:strVal val="visible"/>
                                      </p:to>
                                    </p:set>
                                    <p:anim calcmode="lin" valueType="num">
                                      <p:cBhvr additive="base">
                                        <p:cTn id="13" dur="500" fill="hold"/>
                                        <p:tgtEl>
                                          <p:spTgt spid="101"/>
                                        </p:tgtEl>
                                        <p:attrNameLst>
                                          <p:attrName>ppt_x</p:attrName>
                                        </p:attrNameLst>
                                      </p:cBhvr>
                                      <p:tavLst>
                                        <p:tav tm="0">
                                          <p:val>
                                            <p:strVal val="#ppt_x"/>
                                          </p:val>
                                        </p:tav>
                                        <p:tav tm="100000">
                                          <p:val>
                                            <p:strVal val="#ppt_x"/>
                                          </p:val>
                                        </p:tav>
                                      </p:tavLst>
                                    </p:anim>
                                    <p:anim calcmode="lin" valueType="num">
                                      <p:cBhvr additive="base">
                                        <p:cTn id="14"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p:cNvSpPr/>
          <p:nvPr/>
        </p:nvSpPr>
        <p:spPr>
          <a:xfrm>
            <a:off x="539551" y="1646804"/>
            <a:ext cx="763289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crypto-js</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7" name="矩形"/>
          <p:cNvSpPr/>
          <p:nvPr/>
        </p:nvSpPr>
        <p:spPr>
          <a:xfrm>
            <a:off x="1461453" y="577890"/>
            <a:ext cx="62210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kern="0" dirty="0" err="1">
                <a:solidFill>
                  <a:srgbClr val="C9394A"/>
                </a:solidFill>
                <a:latin typeface="微软雅黑" panose="020B0503020204020204" charset="-122"/>
                <a:ea typeface="微软雅黑" panose="020B0503020204020204" charset="-122"/>
                <a:cs typeface="微软雅黑" panose="020B0503020204020204" charset="-122"/>
                <a:sym typeface="+mn-ea"/>
              </a:rPr>
              <a:t>localStorage存储加密: </a:t>
            </a:r>
            <a:r>
              <a:rPr lang="zh-CN" altLang="en-US" sz="3000" b="1" kern="0" dirty="0" err="1">
                <a:solidFill>
                  <a:srgbClr val="C9394A"/>
                </a:solidFill>
                <a:latin typeface="微软雅黑" panose="020B0503020204020204" charset="-122"/>
                <a:ea typeface="微软雅黑" panose="020B0503020204020204" charset="-122"/>
                <a:cs typeface="微软雅黑" panose="020B0503020204020204" charset="-122"/>
                <a:sym typeface="+mn-ea"/>
              </a:rPr>
              <a:t>使用加密库</a:t>
            </a:r>
            <a:endPar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pic>
        <p:nvPicPr>
          <p:cNvPr id="102" name="图片 101"/>
          <p:cNvPicPr/>
          <p:nvPr/>
        </p:nvPicPr>
        <p:blipFill>
          <a:blip r:embed="rId1"/>
          <a:stretch>
            <a:fillRect/>
          </a:stretch>
        </p:blipFill>
        <p:spPr>
          <a:xfrm>
            <a:off x="755650" y="2067243"/>
            <a:ext cx="7658100" cy="26765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
                                        </p:tgtEl>
                                        <p:attrNameLst>
                                          <p:attrName>style.visibility</p:attrName>
                                        </p:attrNameLst>
                                      </p:cBhvr>
                                      <p:to>
                                        <p:strVal val="visible"/>
                                      </p:to>
                                    </p:set>
                                    <p:anim calcmode="lin" valueType="num">
                                      <p:cBhvr additive="base">
                                        <p:cTn id="13" dur="500" fill="hold"/>
                                        <p:tgtEl>
                                          <p:spTgt spid="102"/>
                                        </p:tgtEl>
                                        <p:attrNameLst>
                                          <p:attrName>ppt_x</p:attrName>
                                        </p:attrNameLst>
                                      </p:cBhvr>
                                      <p:tavLst>
                                        <p:tav tm="0">
                                          <p:val>
                                            <p:strVal val="#ppt_x"/>
                                          </p:val>
                                        </p:tav>
                                        <p:tav tm="100000">
                                          <p:val>
                                            <p:strVal val="#ppt_x"/>
                                          </p:val>
                                        </p:tav>
                                      </p:tavLst>
                                    </p:anim>
                                    <p:anim calcmode="lin" valueType="num">
                                      <p:cBhvr additive="base">
                                        <p:cTn id="14"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p:cNvSpPr/>
          <p:nvPr/>
        </p:nvSpPr>
        <p:spPr>
          <a:xfrm>
            <a:off x="543224" y="272509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localstorage-slim</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467161" y="1203574"/>
            <a:ext cx="763289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secure-ls</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7" name="矩形"/>
          <p:cNvSpPr/>
          <p:nvPr/>
        </p:nvSpPr>
        <p:spPr>
          <a:xfrm>
            <a:off x="1618933" y="267375"/>
            <a:ext cx="599884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kern="0" dirty="0" err="1">
                <a:solidFill>
                  <a:srgbClr val="C9394A"/>
                </a:solidFill>
                <a:latin typeface="微软雅黑" panose="020B0503020204020204" charset="-122"/>
                <a:ea typeface="微软雅黑" panose="020B0503020204020204" charset="-122"/>
                <a:cs typeface="微软雅黑" panose="020B0503020204020204" charset="-122"/>
                <a:sym typeface="+mn-ea"/>
              </a:rPr>
              <a:t>localStorage存储加密</a:t>
            </a:r>
            <a:r>
              <a:rPr lang="zh-CN" altLang="en-US" sz="3000" b="1" kern="0" dirty="0" err="1">
                <a:solidFill>
                  <a:srgbClr val="C9394A"/>
                </a:solidFill>
                <a:latin typeface="微软雅黑" panose="020B0503020204020204" charset="-122"/>
                <a:ea typeface="微软雅黑" panose="020B0503020204020204" charset="-122"/>
                <a:cs typeface="微软雅黑" panose="020B0503020204020204" charset="-122"/>
                <a:sym typeface="+mn-ea"/>
              </a:rPr>
              <a:t>：第三方库</a:t>
            </a:r>
            <a:endPar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sym typeface="+mn-ea"/>
            </a:endParaRPr>
          </a:p>
        </p:txBody>
      </p:sp>
      <p:pic>
        <p:nvPicPr>
          <p:cNvPr id="103" name="图片 102"/>
          <p:cNvPicPr/>
          <p:nvPr/>
        </p:nvPicPr>
        <p:blipFill>
          <a:blip r:embed="rId1"/>
          <a:stretch>
            <a:fillRect/>
          </a:stretch>
        </p:blipFill>
        <p:spPr>
          <a:xfrm>
            <a:off x="3923665" y="771525"/>
            <a:ext cx="4751070" cy="2553970"/>
          </a:xfrm>
          <a:prstGeom prst="rect">
            <a:avLst/>
          </a:prstGeom>
          <a:noFill/>
          <a:ln w="9525">
            <a:noFill/>
          </a:ln>
        </p:spPr>
      </p:pic>
      <p:pic>
        <p:nvPicPr>
          <p:cNvPr id="104" name="图片 103"/>
          <p:cNvPicPr/>
          <p:nvPr/>
        </p:nvPicPr>
        <p:blipFill>
          <a:blip r:embed="rId2"/>
          <a:stretch>
            <a:fillRect/>
          </a:stretch>
        </p:blipFill>
        <p:spPr>
          <a:xfrm>
            <a:off x="3275965" y="3364230"/>
            <a:ext cx="5259070" cy="167195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
                                        </p:tgtEl>
                                        <p:attrNameLst>
                                          <p:attrName>style.visibility</p:attrName>
                                        </p:attrNameLst>
                                      </p:cBhvr>
                                      <p:to>
                                        <p:strVal val="visible"/>
                                      </p:to>
                                    </p:set>
                                    <p:anim calcmode="lin" valueType="num">
                                      <p:cBhvr additive="base">
                                        <p:cTn id="13" dur="500" fill="hold"/>
                                        <p:tgtEl>
                                          <p:spTgt spid="103"/>
                                        </p:tgtEl>
                                        <p:attrNameLst>
                                          <p:attrName>ppt_x</p:attrName>
                                        </p:attrNameLst>
                                      </p:cBhvr>
                                      <p:tavLst>
                                        <p:tav tm="0">
                                          <p:val>
                                            <p:strVal val="#ppt_x"/>
                                          </p:val>
                                        </p:tav>
                                        <p:tav tm="100000">
                                          <p:val>
                                            <p:strVal val="#ppt_x"/>
                                          </p:val>
                                        </p:tav>
                                      </p:tavLst>
                                    </p:anim>
                                    <p:anim calcmode="lin" valueType="num">
                                      <p:cBhvr additive="base">
                                        <p:cTn id="14"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4"/>
                                        </p:tgtEl>
                                        <p:attrNameLst>
                                          <p:attrName>style.visibility</p:attrName>
                                        </p:attrNameLst>
                                      </p:cBhvr>
                                      <p:to>
                                        <p:strVal val="visible"/>
                                      </p:to>
                                    </p:set>
                                    <p:anim calcmode="lin" valueType="num">
                                      <p:cBhvr additive="base">
                                        <p:cTn id="25" dur="500" fill="hold"/>
                                        <p:tgtEl>
                                          <p:spTgt spid="104"/>
                                        </p:tgtEl>
                                        <p:attrNameLst>
                                          <p:attrName>ppt_x</p:attrName>
                                        </p:attrNameLst>
                                      </p:cBhvr>
                                      <p:tavLst>
                                        <p:tav tm="0">
                                          <p:val>
                                            <p:strVal val="#ppt_x"/>
                                          </p:val>
                                        </p:tav>
                                        <p:tav tm="100000">
                                          <p:val>
                                            <p:strVal val="#ppt_x"/>
                                          </p:val>
                                        </p:tav>
                                      </p:tavLst>
                                    </p:anim>
                                    <p:anim calcmode="lin" valueType="num">
                                      <p:cBhvr additive="base">
                                        <p:cTn id="26"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p:cNvSpPr/>
          <p:nvPr/>
        </p:nvSpPr>
        <p:spPr>
          <a:xfrm>
            <a:off x="543224" y="272509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答案： UTF-16</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539551" y="1646804"/>
            <a:ext cx="763289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localStorage 存储的键值采用什么字符编码？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6" name="矩形"/>
          <p:cNvSpPr/>
          <p:nvPr/>
        </p:nvSpPr>
        <p:spPr>
          <a:xfrm>
            <a:off x="560239" y="3803288"/>
            <a:ext cx="8565279"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lgn="l">
              <a:lnSpc>
                <a:spcPct val="100000"/>
              </a:lnSpc>
              <a:spcBef>
                <a:spcPts val="0"/>
              </a:spcBef>
              <a:spcAft>
                <a:spcPts val="0"/>
              </a:spcAft>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UTF-16，每个字符使用两个字节，是有前提条件的，就是码点小于0xFFFF(65535)， 大于这个码点的是四个字节。</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7" name="矩形"/>
          <p:cNvSpPr/>
          <p:nvPr/>
        </p:nvSpPr>
        <p:spPr>
          <a:xfrm>
            <a:off x="2177415" y="577890"/>
            <a:ext cx="478917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web Storage的存储空间? </a:t>
            </a:r>
            <a:endPar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p:cNvSpPr/>
          <p:nvPr/>
        </p:nvSpPr>
        <p:spPr>
          <a:xfrm>
            <a:off x="543224" y="272509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字符的个数，并不等于字符的长度</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539551" y="1646804"/>
            <a:ext cx="763289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选项3，字符的长度，</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 选项5, utf-16编码单元</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6" name="矩形"/>
          <p:cNvSpPr/>
          <p:nvPr/>
        </p:nvSpPr>
        <p:spPr>
          <a:xfrm>
            <a:off x="560239" y="3803288"/>
            <a:ext cx="8565279"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lgn="l">
              <a:lnSpc>
                <a:spcPct val="100000"/>
              </a:lnSpc>
              <a:spcBef>
                <a:spcPts val="0"/>
              </a:spcBef>
              <a:spcAft>
                <a:spcPts val="0"/>
              </a:spcAft>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2个字节作为一个utf-16的字符编码单元，也可以说是 5M 的utf-16的编码单元</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7" name="矩形"/>
          <p:cNvSpPr/>
          <p:nvPr/>
        </p:nvSpPr>
        <p:spPr>
          <a:xfrm>
            <a:off x="2967355" y="577890"/>
            <a:ext cx="320929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5M 的单位是什么</a:t>
            </a:r>
            <a:endPar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7019925" y="1031240"/>
            <a:ext cx="1962150" cy="1628775"/>
          </a:xfrm>
          <a:prstGeom prst="rect">
            <a:avLst/>
          </a:prstGeom>
        </p:spPr>
      </p:pic>
      <p:pic>
        <p:nvPicPr>
          <p:cNvPr id="5" name="图片 4"/>
          <p:cNvPicPr>
            <a:picLocks noChangeAspect="1"/>
          </p:cNvPicPr>
          <p:nvPr/>
        </p:nvPicPr>
        <p:blipFill>
          <a:blip r:embed="rId2"/>
          <a:stretch>
            <a:fillRect/>
          </a:stretch>
        </p:blipFill>
        <p:spPr>
          <a:xfrm>
            <a:off x="6012180" y="2660015"/>
            <a:ext cx="2076450" cy="11620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p:cNvSpPr/>
          <p:nvPr/>
        </p:nvSpPr>
        <p:spPr>
          <a:xfrm>
            <a:off x="539551" y="1646804"/>
            <a:ext cx="763289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latin typeface="微软雅黑" panose="020B0503020204020204" charset="-122"/>
                <a:ea typeface="微软雅黑" panose="020B0503020204020204" charset="-122"/>
                <a:cs typeface="微软雅黑" panose="020B0503020204020204" charset="-122"/>
              </a:rPr>
              <a:t>答案：</a:t>
            </a:r>
            <a:r>
              <a:rPr lang="en-US" altLang="zh-CN" sz="2000" u="none" strike="noStrike" kern="1200" cap="none" spc="0" baseline="0" dirty="0">
                <a:latin typeface="微软雅黑" panose="020B0503020204020204" charset="-122"/>
                <a:ea typeface="微软雅黑" panose="020B0503020204020204" charset="-122"/>
                <a:cs typeface="微软雅黑" panose="020B0503020204020204" charset="-122"/>
              </a:rPr>
              <a:t> </a:t>
            </a:r>
            <a:r>
              <a:rPr lang="zh-CN" altLang="en-US" sz="2000" u="none" strike="noStrike" kern="1200" cap="none" spc="0" baseline="0" dirty="0">
                <a:latin typeface="微软雅黑" panose="020B0503020204020204" charset="-122"/>
                <a:ea typeface="微软雅黑" panose="020B0503020204020204" charset="-122"/>
                <a:cs typeface="微软雅黑" panose="020B0503020204020204" charset="-122"/>
              </a:rPr>
              <a:t>占</a:t>
            </a:r>
            <a:endParaRPr lang="zh-CN" altLang="en-US" sz="2000" u="none" strike="noStrike" kern="1200" cap="none" spc="0" baseline="0" dirty="0">
              <a:latin typeface="微软雅黑" panose="020B0503020204020204" charset="-122"/>
              <a:ea typeface="微软雅黑" panose="020B0503020204020204" charset="-122"/>
              <a:cs typeface="微软雅黑" panose="020B0503020204020204" charset="-122"/>
            </a:endParaRPr>
          </a:p>
        </p:txBody>
      </p:sp>
      <p:sp>
        <p:nvSpPr>
          <p:cNvPr id="17" name="矩形"/>
          <p:cNvSpPr/>
          <p:nvPr/>
        </p:nvSpPr>
        <p:spPr>
          <a:xfrm>
            <a:off x="1706245" y="577890"/>
            <a:ext cx="573151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localStorage 键占不占存储空间</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3204210" y="1779905"/>
            <a:ext cx="5486400" cy="2647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p:cNvSpPr/>
          <p:nvPr/>
        </p:nvSpPr>
        <p:spPr>
          <a:xfrm>
            <a:off x="3718560" y="577890"/>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u="none" strike="noStrike" kern="0" cap="none" spc="0" baseline="0" dirty="0" err="1" smtClean="0">
                <a:solidFill>
                  <a:srgbClr val="C9394A"/>
                </a:solidFill>
                <a:latin typeface="微软雅黑" panose="020B0503020204020204" charset="-122"/>
                <a:ea typeface="微软雅黑" panose="020B0503020204020204" charset="-122"/>
                <a:cs typeface="微软雅黑" panose="020B0503020204020204" charset="-122"/>
              </a:rPr>
              <a:t>本节内容</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669290" y="1203960"/>
            <a:ext cx="7806055" cy="35915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p:cNvSpPr/>
          <p:nvPr/>
        </p:nvSpPr>
        <p:spPr>
          <a:xfrm>
            <a:off x="543224" y="2571108"/>
            <a:ext cx="8565279"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localStorage 同样的功能，但是在浏览器关闭，然后重新打开后数据仍然存在。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539551" y="1184940"/>
            <a:ext cx="8565279" cy="101473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sessionStorage 为每一个给定的源维持一个独立的存储区域，该存储区域在页面会话期间可用（即只要浏览器处于打开状态，包括页面重新加载和恢复）。</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6" name="矩形"/>
          <p:cNvSpPr/>
          <p:nvPr/>
        </p:nvSpPr>
        <p:spPr>
          <a:xfrm>
            <a:off x="560239" y="395727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lgn="l">
              <a:lnSpc>
                <a:spcPct val="100000"/>
              </a:lnSpc>
              <a:spcBef>
                <a:spcPts val="0"/>
              </a:spcBef>
              <a:spcAft>
                <a:spcPts val="0"/>
              </a:spcAft>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sessionStorage和localStorage 一般 统称为 Web Storage (API)。</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7" name="矩形"/>
          <p:cNvSpPr/>
          <p:nvPr/>
        </p:nvSpPr>
        <p:spPr>
          <a:xfrm>
            <a:off x="1421130" y="577890"/>
            <a:ext cx="63017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sessionStorage VS  localStorage</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p:cNvSpPr/>
          <p:nvPr/>
        </p:nvSpPr>
        <p:spPr>
          <a:xfrm>
            <a:off x="543224" y="2725096"/>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容量一样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539551" y="149291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都遵循同源策略</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7" name="矩形"/>
          <p:cNvSpPr/>
          <p:nvPr/>
        </p:nvSpPr>
        <p:spPr>
          <a:xfrm>
            <a:off x="1421130" y="577890"/>
            <a:ext cx="63017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sessionStorage VS  localStorage</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p:cNvSpPr/>
          <p:nvPr/>
        </p:nvSpPr>
        <p:spPr>
          <a:xfrm>
            <a:off x="543224" y="2571108"/>
            <a:ext cx="8565279"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存储的是字符串，要保存对象的时候，需要转为字符串，通常使用JSON.stringify</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539551" y="149291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是同步API, 阻塞，如果存单个键或者值太大，影响体验（</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demo</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7" name="矩形"/>
          <p:cNvSpPr/>
          <p:nvPr/>
        </p:nvSpPr>
        <p:spPr>
          <a:xfrm>
            <a:off x="2458085" y="577890"/>
            <a:ext cx="42278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web Storage 注意事项</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p:cNvSpPr/>
          <p:nvPr/>
        </p:nvSpPr>
        <p:spPr>
          <a:xfrm>
            <a:off x="543224" y="2571108"/>
            <a:ext cx="8565279"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Index.html 通过a标签打开 other.html  （ 360浏览器（内置低版本chrome））</a:t>
            </a:r>
            <a:r>
              <a:rPr 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 </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demo)</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539551" y="149291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分别打开Index.html和other.html</a:t>
            </a: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 (demo)</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6" name="矩形"/>
          <p:cNvSpPr/>
          <p:nvPr/>
        </p:nvSpPr>
        <p:spPr>
          <a:xfrm>
            <a:off x="560239" y="3957276"/>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lgn="l">
              <a:lnSpc>
                <a:spcPct val="100000"/>
              </a:lnSpc>
              <a:spcBef>
                <a:spcPts val="0"/>
              </a:spcBef>
              <a:spcAft>
                <a:spcPts val="0"/>
              </a:spcAft>
              <a:buFont typeface="Wingdings" panose="05000000000000000000" pitchFamily="2" charset="2"/>
              <a:buChar char="u"/>
            </a:pPr>
            <a:r>
              <a:rPr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Index.html 通过a标签打开 other.html  （最新chrome，大于89）</a:t>
            </a:r>
            <a:endParaRPr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7" name="矩形"/>
          <p:cNvSpPr/>
          <p:nvPr/>
        </p:nvSpPr>
        <p:spPr>
          <a:xfrm>
            <a:off x="1892935" y="577890"/>
            <a:ext cx="53581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sessionStroage是共享的吗？</a:t>
            </a:r>
            <a:endPar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p:cNvSpPr/>
          <p:nvPr/>
        </p:nvSpPr>
        <p:spPr>
          <a:xfrm>
            <a:off x="543224" y="272509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打开多个相同的 URL 的 Tabs 页面，会创建各自的 sessionStorage</a:t>
            </a:r>
            <a:endParaRPr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539551" y="1338928"/>
            <a:ext cx="8565279"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在新标签或窗口打开一个页面时会复制顶级浏览会话的上下文作为新会话的上下文</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6" name="矩形"/>
          <p:cNvSpPr/>
          <p:nvPr/>
        </p:nvSpPr>
        <p:spPr>
          <a:xfrm>
            <a:off x="560239" y="3649300"/>
            <a:ext cx="8565279" cy="101473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lgn="l">
              <a:lnSpc>
                <a:spcPct val="100000"/>
              </a:lnSpc>
              <a:spcBef>
                <a:spcPts val="0"/>
              </a:spcBef>
              <a:spcAft>
                <a:spcPts val="0"/>
              </a:spcAft>
              <a:buFont typeface="Wingdings" panose="05000000000000000000" pitchFamily="2" charset="2"/>
              <a:buChar char="u"/>
            </a:pPr>
            <a:r>
              <a:rPr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89版本后，通过a标签target="_blank"跳转到新页面时sessionStorage就会丢失。 a标签添加属性 rel="opener" 能够复制。仅仅能复制，之后的更改并不会同步！！</a:t>
            </a:r>
            <a:endParaRPr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7" name="矩形"/>
          <p:cNvSpPr/>
          <p:nvPr/>
        </p:nvSpPr>
        <p:spPr>
          <a:xfrm>
            <a:off x="1892935" y="577890"/>
            <a:ext cx="53581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sessionStroage是共享的吗？</a:t>
            </a:r>
            <a:endPar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p:cNvSpPr/>
          <p:nvPr/>
        </p:nvSpPr>
        <p:spPr>
          <a:xfrm>
            <a:off x="543224" y="2417120"/>
            <a:ext cx="8565279" cy="101473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事件在同一个域下的不同页面之间触发，即在A页面注册了storge的监听处理，只有在跟A同域名下的B页面操作storage对象，A页面才会被触发storage事件. B页面本身不会触发事件。</a:t>
            </a:r>
            <a:endParaRPr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539551" y="1338928"/>
            <a:ext cx="8565279"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当前页面使用的storage被其他页面修改时会触发StorageEvent事件. </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7" name="矩形"/>
          <p:cNvSpPr/>
          <p:nvPr/>
        </p:nvSpPr>
        <p:spPr>
          <a:xfrm>
            <a:off x="3201988" y="577890"/>
            <a:ext cx="274002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StorageEvent</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p:cNvSpPr/>
          <p:nvPr/>
        </p:nvSpPr>
        <p:spPr>
          <a:xfrm>
            <a:off x="543224" y="272509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iframe嵌套</a:t>
            </a:r>
            <a:r>
              <a:rPr 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 </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触发</a:t>
            </a:r>
            <a:r>
              <a:rPr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a:t>
            </a:r>
            <a:r>
              <a:rPr 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(demo)</a:t>
            </a:r>
            <a:endParaRPr 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539551" y="149291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标签打开</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  </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不触发</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 (demo)</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7" name="矩形"/>
          <p:cNvSpPr/>
          <p:nvPr/>
        </p:nvSpPr>
        <p:spPr>
          <a:xfrm>
            <a:off x="310198" y="577890"/>
            <a:ext cx="852360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 sessionStorage能触发 StorageEvent事件嘛？</a:t>
            </a:r>
            <a:endParaRPr lang="en-US" altLang="zh-CN"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endParaRPr>
          </a:p>
        </p:txBody>
      </p:sp>
      <p:sp>
        <p:nvSpPr>
          <p:cNvPr id="2" name="矩形"/>
          <p:cNvSpPr/>
          <p:nvPr/>
        </p:nvSpPr>
        <p:spPr>
          <a:xfrm>
            <a:off x="467659" y="4083995"/>
            <a:ext cx="8565279"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都能触发StorageEvent，怎么区分是谁触发的</a:t>
            </a:r>
            <a:endParaRPr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pic>
        <p:nvPicPr>
          <p:cNvPr id="3" name="图片 2"/>
          <p:cNvPicPr>
            <a:picLocks noChangeAspect="1"/>
          </p:cNvPicPr>
          <p:nvPr/>
        </p:nvPicPr>
        <p:blipFill>
          <a:blip r:embed="rId1"/>
          <a:stretch>
            <a:fillRect/>
          </a:stretch>
        </p:blipFill>
        <p:spPr>
          <a:xfrm>
            <a:off x="4572000" y="2499360"/>
            <a:ext cx="4591050" cy="13144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 grpId="0"/>
    </p:bld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1540</Words>
  <Application>WPS 演示</Application>
  <PresentationFormat>全屏显示(16:9)</PresentationFormat>
  <Paragraphs>106</Paragraphs>
  <Slides>18</Slides>
  <Notes>15</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18</vt:i4>
      </vt:variant>
    </vt:vector>
  </HeadingPairs>
  <TitlesOfParts>
    <vt:vector size="27" baseType="lpstr">
      <vt:lpstr>Arial</vt:lpstr>
      <vt:lpstr>宋体</vt:lpstr>
      <vt:lpstr>Wingdings</vt:lpstr>
      <vt:lpstr>Calibri</vt:lpstr>
      <vt:lpstr>Times New Roman</vt:lpstr>
      <vt:lpstr>微软雅黑</vt:lpstr>
      <vt:lpstr>Arial Unicode MS</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WPS_1612227719</cp:lastModifiedBy>
  <cp:revision>42</cp:revision>
  <dcterms:created xsi:type="dcterms:W3CDTF">2016-04-25T01:54:00Z</dcterms:created>
  <dcterms:modified xsi:type="dcterms:W3CDTF">2022-03-26T01:44:59Z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EF61D993BA6944BFA6EBE0E41CBDE3E6</vt:lpwstr>
  </property>
</Properties>
</file>