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5" r:id="rId3"/>
    <p:sldId id="325" r:id="rId4"/>
    <p:sldId id="310" r:id="rId6"/>
    <p:sldId id="311" r:id="rId7"/>
    <p:sldId id="312" r:id="rId8"/>
    <p:sldId id="321" r:id="rId9"/>
    <p:sldId id="313" r:id="rId10"/>
    <p:sldId id="322" r:id="rId11"/>
    <p:sldId id="314" r:id="rId12"/>
    <p:sldId id="315" r:id="rId13"/>
    <p:sldId id="316" r:id="rId14"/>
    <p:sldId id="317" r:id="rId15"/>
    <p:sldId id="318" r:id="rId16"/>
    <p:sldId id="319" r:id="rId17"/>
    <p:sldId id="320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30"/>
        <p:guide pos="2880"/>
        <p:guide orient="horz" pos="1615"/>
        <p:guide pos="612"/>
        <p:guide pos="839"/>
        <p:guide orient="horz" pos="2745"/>
        <p:guide orient="horz" pos="934"/>
        <p:guide pos="5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1. 以键值对方式存储。</a:t>
            </a:r>
            <a:endParaRPr lang="zh-CN" altLang="en-US"/>
          </a:p>
          <a:p>
            <a:r>
              <a:rPr lang="zh-CN" altLang="en-US"/>
              <a:t>值可以是复杂的结构化对象，键可以是这些对象的属性。支持索。键可以是二进制对象。</a:t>
            </a:r>
            <a:endParaRPr lang="zh-CN" altLang="en-US"/>
          </a:p>
          <a:p>
            <a:r>
              <a:rPr lang="zh-CN" altLang="en-US"/>
              <a:t>2. 支持事务</a:t>
            </a:r>
            <a:endParaRPr lang="zh-CN" altLang="en-US"/>
          </a:p>
          <a:p>
            <a:r>
              <a:rPr lang="zh-CN" altLang="en-US"/>
              <a:t>不能在事务之外执行命令或打开游标。当用户同时在两个不同的选项卡上打开Web应用程序的两个实例时，该事务模型非常有用。如果没有事务操作，这两个实例可能会干扰彼此的修改。</a:t>
            </a:r>
            <a:endParaRPr lang="zh-CN" altLang="en-US"/>
          </a:p>
          <a:p>
            <a:r>
              <a:rPr lang="zh-CN" altLang="en-US"/>
              <a:t>3. 异步操作。</a:t>
            </a:r>
            <a:endParaRPr lang="zh-CN" altLang="en-US"/>
          </a:p>
          <a:p>
            <a:r>
              <a:rPr lang="zh-CN" altLang="en-US"/>
              <a:t>基于回调函数的异步。不是Promise。</a:t>
            </a:r>
            <a:endParaRPr lang="zh-CN" altLang="en-US"/>
          </a:p>
          <a:p>
            <a:r>
              <a:rPr lang="zh-CN" altLang="en-US"/>
              <a:t>4. IndexedDB是面向对象的</a:t>
            </a:r>
            <a:endParaRPr lang="zh-CN" altLang="en-US"/>
          </a:p>
          <a:p>
            <a:r>
              <a:rPr lang="zh-CN" altLang="en-US"/>
              <a:t>IndexedDB不是一个拥有行列概念的关系数据库。</a:t>
            </a:r>
            <a:endParaRPr lang="zh-CN" altLang="en-US"/>
          </a:p>
          <a:p>
            <a:r>
              <a:rPr lang="zh-CN" altLang="en-US"/>
              <a:t>5. 不使用结构化查询语言（SQL）</a:t>
            </a:r>
            <a:endParaRPr lang="zh-CN" altLang="en-US"/>
          </a:p>
          <a:p>
            <a:r>
              <a:rPr lang="zh-CN" altLang="en-US"/>
              <a:t>它使用对生成游标的索引的查询，您可以使用游标在结果集中进行迭代。如果你不熟悉NoSQL系统。</a:t>
            </a:r>
            <a:endParaRPr lang="zh-CN" altLang="en-US"/>
          </a:p>
          <a:p>
            <a:r>
              <a:rPr lang="zh-CN" altLang="en-US"/>
              <a:t>6. 遵循同源策略</a:t>
            </a:r>
            <a:endParaRPr lang="zh-CN" altLang="en-US"/>
          </a:p>
          <a:p>
            <a:r>
              <a:rPr lang="zh-CN" altLang="en-US"/>
              <a:t>7. 存储空间，配额很大。</a:t>
            </a:r>
            <a:endParaRPr lang="zh-CN" altLang="en-US"/>
          </a:p>
          <a:p>
            <a:r>
              <a:rPr lang="zh-CN" altLang="en-US"/>
              <a:t>8. 支持直接存储二进制内容。</a:t>
            </a:r>
            <a:endParaRPr lang="zh-CN" altLang="en-US"/>
          </a:p>
          <a:p>
            <a:r>
              <a:rPr lang="zh-CN" altLang="en-US"/>
              <a:t>比如：ArrayBuffer 对象和 Blob 对象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1. 以键值对方式存储。</a:t>
            </a:r>
            <a:endParaRPr lang="zh-CN" altLang="en-US"/>
          </a:p>
          <a:p>
            <a:r>
              <a:rPr lang="zh-CN" altLang="en-US"/>
              <a:t>值可以是复杂的结构化对象，键可以是这些对象的属性。支持索。键可以是二进制对象。</a:t>
            </a:r>
            <a:endParaRPr lang="zh-CN" altLang="en-US"/>
          </a:p>
          <a:p>
            <a:r>
              <a:rPr lang="zh-CN" altLang="en-US"/>
              <a:t>2. 支持事务</a:t>
            </a:r>
            <a:endParaRPr lang="zh-CN" altLang="en-US"/>
          </a:p>
          <a:p>
            <a:r>
              <a:rPr lang="zh-CN" altLang="en-US"/>
              <a:t>不能在事务之外执行命令或打开游标。当用户同时在两个不同的选项卡上打开Web应用程序的两个实例时，该事务模型非常有用。如果没有事务操作，这两个实例可能会干扰彼此的修改。</a:t>
            </a:r>
            <a:endParaRPr lang="zh-CN" altLang="en-US"/>
          </a:p>
          <a:p>
            <a:r>
              <a:rPr lang="zh-CN" altLang="en-US"/>
              <a:t>3. 异步操作。</a:t>
            </a:r>
            <a:endParaRPr lang="zh-CN" altLang="en-US"/>
          </a:p>
          <a:p>
            <a:r>
              <a:rPr lang="zh-CN" altLang="en-US"/>
              <a:t>基于回调函数的异步。不是Promise。</a:t>
            </a:r>
            <a:endParaRPr lang="zh-CN" altLang="en-US"/>
          </a:p>
          <a:p>
            <a:r>
              <a:rPr lang="zh-CN" altLang="en-US"/>
              <a:t>4. IndexedDB是面向对象的</a:t>
            </a:r>
            <a:endParaRPr lang="zh-CN" altLang="en-US"/>
          </a:p>
          <a:p>
            <a:r>
              <a:rPr lang="zh-CN" altLang="en-US"/>
              <a:t>IndexedDB不是一个拥有行列概念的关系数据库。</a:t>
            </a:r>
            <a:endParaRPr lang="zh-CN" altLang="en-US"/>
          </a:p>
          <a:p>
            <a:r>
              <a:rPr lang="zh-CN" altLang="en-US"/>
              <a:t>5. 不使用结构化查询语言（SQL）</a:t>
            </a:r>
            <a:endParaRPr lang="zh-CN" altLang="en-US"/>
          </a:p>
          <a:p>
            <a:r>
              <a:rPr lang="zh-CN" altLang="en-US"/>
              <a:t>它使用对生成游标的索引的查询，您可以使用游标在结果集中进行迭代。如果你不熟悉NoSQL系统。</a:t>
            </a:r>
            <a:endParaRPr lang="zh-CN" altLang="en-US"/>
          </a:p>
          <a:p>
            <a:r>
              <a:rPr lang="zh-CN" altLang="en-US"/>
              <a:t>6. 遵循同源策略</a:t>
            </a:r>
            <a:endParaRPr lang="zh-CN" altLang="en-US"/>
          </a:p>
          <a:p>
            <a:r>
              <a:rPr lang="zh-CN" altLang="en-US"/>
              <a:t>7. 存储空间，配额很大。</a:t>
            </a:r>
            <a:endParaRPr lang="zh-CN" altLang="en-US"/>
          </a:p>
          <a:p>
            <a:r>
              <a:rPr lang="zh-CN" altLang="en-US"/>
              <a:t>8. 支持直接存储二进制内容。</a:t>
            </a:r>
            <a:endParaRPr lang="zh-CN" altLang="en-US"/>
          </a:p>
          <a:p>
            <a:r>
              <a:rPr lang="zh-CN" altLang="en-US"/>
              <a:t>比如：ArrayBuffer 对象和 Blob 对象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218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" name="剪去对角的矩形 10"/>
          <p:cNvSpPr/>
          <p:nvPr/>
        </p:nvSpPr>
        <p:spPr>
          <a:xfrm>
            <a:off x="2156222" y="1298972"/>
            <a:ext cx="4831556" cy="2545556"/>
          </a:xfrm>
          <a:prstGeom prst="snip2Diag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KSO_BT1"/>
          <p:cNvSpPr>
            <a:spLocks noGrp="1"/>
          </p:cNvSpPr>
          <p:nvPr>
            <p:ph type="ctrTitle"/>
          </p:nvPr>
        </p:nvSpPr>
        <p:spPr>
          <a:xfrm>
            <a:off x="2257425" y="1674019"/>
            <a:ext cx="4610100" cy="1102519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defRPr sz="3000"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  <p:sp>
        <p:nvSpPr>
          <p:cNvPr id="9224" name="KSO_BC1"/>
          <p:cNvSpPr>
            <a:spLocks noGrp="1"/>
          </p:cNvSpPr>
          <p:nvPr>
            <p:ph type="subTitle" idx="1"/>
          </p:nvPr>
        </p:nvSpPr>
        <p:spPr>
          <a:xfrm>
            <a:off x="2247900" y="2857500"/>
            <a:ext cx="4619625" cy="466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514350" lvl="2" indent="-514350" algn="ctr">
              <a:buNone/>
              <a:defRPr kern="1200"/>
            </a:lvl3pPr>
            <a:lvl4pPr marL="771525" lvl="3" indent="-771525" algn="ctr">
              <a:buNone/>
              <a:defRPr kern="1200"/>
            </a:lvl4pPr>
            <a:lvl5pPr marL="1028700" lvl="4" indent="-10287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273845"/>
            <a:ext cx="886883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273845"/>
            <a:ext cx="5949952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6602" y="122632"/>
            <a:ext cx="8236070" cy="5246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33478" y="759841"/>
            <a:ext cx="8236070" cy="400742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933452"/>
            <a:ext cx="3810000" cy="36992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933452"/>
            <a:ext cx="3820587" cy="36992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88899"/>
            <a:ext cx="6984076" cy="5377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032272"/>
            <a:ext cx="3868340" cy="617934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16502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7" y="1032272"/>
            <a:ext cx="3887391" cy="617934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7" y="16502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57589" y="769959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015139" y="1167629"/>
            <a:ext cx="4629150" cy="3655219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57589" y="1970109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38719" y="769959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3886200" y="1167631"/>
            <a:ext cx="4629150" cy="365521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38719" y="197011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" name="矩形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FAF8">
              <a:alpha val="8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19100" y="122635"/>
            <a:ext cx="8291513" cy="52506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0CE79-49FB-443D-BEF8-6B709DE8FD0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ctr"/>
            <a:endParaRPr lang="en-US" altLang="zh-CN" sz="900" dirty="0">
              <a:solidFill>
                <a:srgbClr val="969696"/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419100" y="770335"/>
            <a:ext cx="8291513" cy="399692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775D85"/>
          </a:solidFill>
          <a:effectLst/>
          <a:latin typeface="+mj-ea"/>
          <a:ea typeface="+mj-ea"/>
          <a:cs typeface="+mj-cs"/>
        </a:defRPr>
      </a:lvl1pPr>
    </p:titleStyle>
    <p:bodyStyle>
      <a:lvl1pPr marL="266700" indent="-266065" algn="just" defTabSz="514350" rtl="0" eaLnBrk="1" latinLnBrk="0" hangingPunct="1">
        <a:lnSpc>
          <a:spcPct val="110000"/>
        </a:lnSpc>
        <a:spcBef>
          <a:spcPct val="203000"/>
        </a:spcBef>
        <a:spcAft>
          <a:spcPts val="0"/>
        </a:spcAft>
        <a:buClr>
          <a:schemeClr val="accent1"/>
        </a:buClr>
        <a:buSzPct val="110000"/>
        <a:buFont typeface="Wingdings" panose="05000000000000000000" pitchFamily="2" charset="2"/>
        <a:buChar char=""/>
        <a:defRPr sz="1800" kern="1200" baseline="0">
          <a:solidFill>
            <a:schemeClr val="accent2"/>
          </a:solidFill>
          <a:latin typeface="+mj-ea"/>
          <a:ea typeface="+mj-ea"/>
          <a:cs typeface="+mn-cs"/>
        </a:defRPr>
      </a:lvl1pPr>
      <a:lvl2pPr marL="266700" indent="-266065" algn="just" defTabSz="51435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indexedDB的精华和使用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缓存图片，脚本，json文件等等静态资源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缓存数据，比如游戏数据。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service worker的第三方库，就有利用到indexedDB。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实用场景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63170"/>
            <a:ext cx="8565279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ocalForage 有一个优雅降级策略，若浏览器不支持 IndexedDB 或 WebSQL，则使用 localStorage。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178590"/>
            <a:ext cx="8565279" cy="10274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localForage 是一个 JavaScript 库，通过简单类似 localStorage API 的异步存储来改进你的 Web 应用程序的离线体验。它能存储多种类型的数据，而不仅仅是字符串。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95350"/>
            <a:ext cx="8565279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ocalForage 提供回调 API 同时也支持 ES6 Promises API，你可以自行选择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396683" y="577890"/>
            <a:ext cx="635063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indexedDB第三方库: localForage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35616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1.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不明确的错误处理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解决了原生 indexdb API 的三个主要问题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919" y="31476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2. 糟糕的查询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38008" y="577890"/>
            <a:ext cx="546798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indexedDB第三方库: 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dexie.js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919" y="394013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3. 代码复杂性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2139950"/>
            <a:ext cx="5528310" cy="2665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330990"/>
            <a:ext cx="8565279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一个类 MongoDB 的 IndexedDB 接口实现，提供了诸如过滤、投影、排序、更新和聚合等大多数 MongoDB 常见的特性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669733" y="577890"/>
            <a:ext cx="580453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indexedDB第三方库: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ZangoDB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995805"/>
            <a:ext cx="6463665" cy="313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275745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一个具备类 SQL 语法的简单和先进的 IndexedDB 封装实现。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87140" y="577890"/>
            <a:ext cx="156972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JsStore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1707515"/>
            <a:ext cx="5861685" cy="3509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99628" y="577890"/>
            <a:ext cx="49447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基于indexedDB的文件系统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131570"/>
            <a:ext cx="7581265" cy="4428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84575" y="267375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本节内容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915670"/>
            <a:ext cx="8684260" cy="3636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67659" y="235616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 一个基于 JavaScript 的面向对象数据库。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数据库系统。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67529" y="322004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支持索引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61628" y="577890"/>
            <a:ext cx="34207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什么是indexedDB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529" y="408364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可以存储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结构化克隆算法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支持的任何对象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2428875" y="4126865"/>
            <a:ext cx="1873885" cy="35814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35616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DOM 节点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Error 以及 Function 对象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284" y="3219405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属性描述符，setters 以及 getters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623060" y="577890"/>
            <a:ext cx="5897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不能被结构化克隆算法复制的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1674" y="415603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原形链上的属性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支持事务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以键值对方式存储。键可以是二进制对象。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异步操作。基于回调函数的异步。不是Promise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52128" y="577890"/>
            <a:ext cx="30397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indexedDB特点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存储空间，配额很大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遵循同源策略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支持直接存储二进制内容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52128" y="577890"/>
            <a:ext cx="30397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indexedDB特点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90128" y="577890"/>
            <a:ext cx="45637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indexedDB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主要对象模型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203325"/>
            <a:ext cx="9057005" cy="3216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570798"/>
            <a:ext cx="3939752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2. 在数据库中创建/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对开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一个对象仓库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83390"/>
            <a:ext cx="3939752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打开数据库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48360" y="3792220"/>
            <a:ext cx="6159500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3.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启动一个事务，并发送一个请求来执行一些数据库操作，像增加或提取数据等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4071617" y="2723198"/>
            <a:ext cx="3939752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5.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继续后续的操作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067944" y="1330990"/>
            <a:ext cx="3939752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通过监听 事件以等待操作完成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337560" y="577890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基本操作流程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03575" y="267375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基本操作流程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771525"/>
            <a:ext cx="5655310" cy="439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69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775D85"/>
      </a:accent1>
      <a:accent2>
        <a:srgbClr val="6469A1"/>
      </a:accent2>
      <a:accent3>
        <a:srgbClr val="9286C0"/>
      </a:accent3>
      <a:accent4>
        <a:srgbClr val="71A8B7"/>
      </a:accent4>
      <a:accent5>
        <a:srgbClr val="FFC000"/>
      </a:accent5>
      <a:accent6>
        <a:srgbClr val="EA50C2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910</Words>
  <Application>WPS 演示</Application>
  <PresentationFormat>全屏显示(16:9)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Times New Roman</vt:lpstr>
      <vt:lpstr>微软雅黑</vt:lpstr>
      <vt:lpstr>幼圆</vt:lpstr>
      <vt:lpstr>Arial Unicode MS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43</cp:revision>
  <dcterms:created xsi:type="dcterms:W3CDTF">2016-04-25T01:54:00Z</dcterms:created>
  <dcterms:modified xsi:type="dcterms:W3CDTF">2022-03-26T07:12:36Z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