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275" r:id="rId3"/>
    <p:sldId id="256" r:id="rId4"/>
    <p:sldId id="280" r:id="rId5"/>
    <p:sldId id="333" r:id="rId6"/>
    <p:sldId id="334" r:id="rId7"/>
    <p:sldId id="348" r:id="rId8"/>
    <p:sldId id="349" r:id="rId9"/>
    <p:sldId id="350" r:id="rId10"/>
    <p:sldId id="351" r:id="rId11"/>
    <p:sldId id="335" r:id="rId12"/>
    <p:sldId id="336" r:id="rId13"/>
    <p:sldId id="339" r:id="rId14"/>
    <p:sldId id="340" r:id="rId15"/>
    <p:sldId id="341" r:id="rId16"/>
    <p:sldId id="352" r:id="rId17"/>
    <p:sldId id="342" r:id="rId18"/>
    <p:sldId id="343" r:id="rId19"/>
    <p:sldId id="344" r:id="rId20"/>
    <p:sldId id="345" r:id="rId21"/>
    <p:sldId id="346" r:id="rId22"/>
    <p:sldId id="347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99">
          <p15:clr>
            <a:srgbClr val="A4A3A4"/>
          </p15:clr>
        </p15:guide>
        <p15:guide id="4" pos="616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772">
          <p15:clr>
            <a:srgbClr val="A4A3A4"/>
          </p15:clr>
        </p15:guide>
        <p15:guide id="7" orient="horz" pos="939">
          <p15:clr>
            <a:srgbClr val="A4A3A4"/>
          </p15:clr>
        </p15:guide>
        <p15:guide id="8" pos="51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2" autoAdjust="0"/>
    <p:restoredTop sz="99500" autoAdjust="0"/>
  </p:normalViewPr>
  <p:slideViewPr>
    <p:cSldViewPr>
      <p:cViewPr varScale="1">
        <p:scale>
          <a:sx n="135" d="100"/>
          <a:sy n="135" d="100"/>
        </p:scale>
        <p:origin x="153" y="60"/>
      </p:cViewPr>
      <p:guideLst>
        <p:guide orient="horz" pos="712"/>
        <p:guide pos="2880"/>
        <p:guide orient="horz" pos="1599"/>
        <p:guide pos="616"/>
        <p:guide pos="839"/>
        <p:guide orient="horz" pos="2772"/>
        <p:guide orient="horz" pos="939"/>
        <p:guide pos="51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2022/4/22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注意：虽然UTF-8和UTF-16 对 0-127区间Unicode字符集没有做特殊处理，但是escape，encodeURI，encodeURIComponent 在0-127区间有各自的保留字符。所以不能说</a:t>
            </a:r>
          </a:p>
          <a:p>
            <a:r>
              <a:rPr lang="zh-CN" altLang="en-US"/>
              <a:t>escape，encodeURI，encodeURIComponent对0-127区间的字符编码一致。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特殊字符空格：</a:t>
            </a:r>
          </a:p>
          <a:p>
            <a:r>
              <a:rPr lang="zh-CN" altLang="en-US"/>
              <a:t>1. 其在作为URL的时候，编码是转为 %20</a:t>
            </a:r>
          </a:p>
          <a:p>
            <a:r>
              <a:rPr lang="zh-CN" altLang="en-US"/>
              <a:t>2. post提交（application/x-www-form-urlencoded）替换为 +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Unicode 可以使用的编码有三种，分别是：</a:t>
            </a:r>
          </a:p>
          <a:p>
            <a:endParaRPr lang="zh-CN" altLang="en-US"/>
          </a:p>
          <a:p>
            <a:r>
              <a:rPr lang="zh-CN" altLang="en-US"/>
              <a:t>UFT-8：一种 变长的编码方案，使用 1~6 个字节来存储。</a:t>
            </a:r>
          </a:p>
          <a:p>
            <a:r>
              <a:rPr lang="zh-CN" altLang="en-US"/>
              <a:t>UTF-16：对于码点小于0xFFFF(65535)的字符，两个字节存储，反之采用 4个字节来存储。</a:t>
            </a:r>
          </a:p>
          <a:p>
            <a:r>
              <a:rPr lang="zh-CN" altLang="en-US"/>
              <a:t>UFT-32：一种 固定长度的编码方案，不管字符编号大小，始终使用 4 个字节来存储。</a:t>
            </a:r>
          </a:p>
          <a:p>
            <a:r>
              <a:rPr lang="zh-CN" altLang="en-US"/>
              <a:t>所以UTF-8个UTF-16都属于变长编码方案，而UTF-32属于固定长度编码方案。</a:t>
            </a:r>
          </a:p>
          <a:p>
            <a:r>
              <a:rPr lang="zh-CN" altLang="en-US"/>
              <a:t>固定长度编码方案优点当然是简单啊，缺点嘛，费空间， 这就是为嘛还要有UTF-16和UTF-8。</a:t>
            </a:r>
          </a:p>
          <a:p>
            <a:r>
              <a:rPr lang="zh-CN" altLang="en-US"/>
              <a:t>我们网络传输常用 UTF-8, 而javascript运行时的字符编码是 UTF-16.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●  超文本传输协议文件头字段参数的字符集和语言编码， 对http传输头部字符串编码的规范。</a:t>
            </a:r>
          </a:p>
          <a:p>
            <a:r>
              <a:rPr lang="zh-CN" altLang="en-US"/>
              <a:t>你会发现很多代码还会处理~符号，虽然RFC3986文档规定，对于波浪符号~，不需要进行Url编码，但是还是有很多老的网关或者传输代理。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兼容性好的代码，会兼容处理 RFC1738， 比如著名的qs库的 formats.js</a:t>
            </a:r>
          </a:p>
          <a:p>
            <a:endParaRPr lang="zh-CN" altLang="en-US"/>
          </a:p>
          <a:p>
            <a:r>
              <a:rPr lang="zh-CN" altLang="en-US"/>
              <a:t>https://github.com/ljharb/qs/blob/main/lib/formats.js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看破字符 %20 之谜，百分号编码以及其背后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41943" y="411520"/>
            <a:ext cx="34601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%20怎么来的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</a:p>
        </p:txBody>
      </p:sp>
      <p:sp>
        <p:nvSpPr>
          <p:cNvPr id="15" name="矩形"/>
          <p:cNvSpPr/>
          <p:nvPr/>
        </p:nvSpPr>
        <p:spPr>
          <a:xfrm>
            <a:off x="179705" y="1491615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escape，encodeURI和encodeURIComponent 对空格编码 "  "均能得到 %20</a:t>
            </a:r>
          </a:p>
        </p:txBody>
      </p:sp>
      <p:sp>
        <p:nvSpPr>
          <p:cNvPr id="3" name="矩形"/>
          <p:cNvSpPr/>
          <p:nvPr/>
        </p:nvSpPr>
        <p:spPr>
          <a:xfrm>
            <a:off x="179705" y="2931795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escape进行的是“UTF-16”编码，后两者是UTF-8编码，只是码点0-0x7F(127)区间的编码结果一致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87128" y="411520"/>
            <a:ext cx="1769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%20背后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1491615"/>
            <a:ext cx="8974455" cy="2583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6061" y="41152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哪些字符不会被编码</a:t>
            </a:r>
          </a:p>
        </p:txBody>
      </p:sp>
      <p:sp>
        <p:nvSpPr>
          <p:cNvPr id="15" name="矩形"/>
          <p:cNvSpPr/>
          <p:nvPr/>
        </p:nvSpPr>
        <p:spPr>
          <a:xfrm>
            <a:off x="467995" y="1275715"/>
            <a:ext cx="788606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我们先把A-Z a-z 0-9单独列出来，因为这些是统一不会被编码的。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2571750"/>
            <a:ext cx="834390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20433" y="411520"/>
            <a:ext cx="73031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application/x-www-form-urlencoded</a:t>
            </a:r>
          </a:p>
        </p:txBody>
      </p:sp>
      <p:sp>
        <p:nvSpPr>
          <p:cNvPr id="4" name="矩形"/>
          <p:cNvSpPr/>
          <p:nvPr/>
        </p:nvSpPr>
        <p:spPr>
          <a:xfrm>
            <a:off x="467360" y="2859723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数据被编码成以 '&amp;' 分隔的键-值对, 同时以 '=' 分隔键和值</a:t>
            </a:r>
          </a:p>
        </p:txBody>
      </p:sp>
      <p:sp>
        <p:nvSpPr>
          <p:cNvPr id="5" name="矩形"/>
          <p:cNvSpPr/>
          <p:nvPr/>
        </p:nvSpPr>
        <p:spPr>
          <a:xfrm>
            <a:off x="467360" y="4228148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非字母或数字的字符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会被 percent-encoding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1331595" y="4183380"/>
            <a:ext cx="2316480" cy="476885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"/>
          <p:cNvSpPr/>
          <p:nvPr/>
        </p:nvSpPr>
        <p:spPr>
          <a:xfrm>
            <a:off x="467360" y="1419543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网络请求，数据的一种编码方式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ldLvl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76221" y="411520"/>
            <a:ext cx="3591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percent-encoding</a:t>
            </a:r>
          </a:p>
        </p:txBody>
      </p:sp>
      <p:sp>
        <p:nvSpPr>
          <p:cNvPr id="4" name="矩形"/>
          <p:cNvSpPr/>
          <p:nvPr/>
        </p:nvSpPr>
        <p:spPr>
          <a:xfrm>
            <a:off x="395605" y="1203325"/>
            <a:ext cx="788606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百分比编码(也有叫百分号编码的) 是一种拥有8位字符编码的编码机制，这些编码在URL的上下文中具有特定的含义。</a:t>
            </a:r>
          </a:p>
        </p:txBody>
      </p:sp>
      <p:sp>
        <p:nvSpPr>
          <p:cNvPr id="5" name="矩形"/>
          <p:cNvSpPr/>
          <p:nvPr/>
        </p:nvSpPr>
        <p:spPr>
          <a:xfrm>
            <a:off x="395605" y="2355851"/>
            <a:ext cx="788606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编码由英文字母替换组成：“%” 后跟替换字符的ASCII的十六进制表示</a:t>
            </a:r>
          </a:p>
        </p:txBody>
      </p:sp>
      <p:sp>
        <p:nvSpPr>
          <p:cNvPr id="2" name="矩形"/>
          <p:cNvSpPr/>
          <p:nvPr/>
        </p:nvSpPr>
        <p:spPr>
          <a:xfrm>
            <a:off x="395605" y="3363278"/>
            <a:ext cx="7886065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它广泛地应用于主统一资源标志符/统一资源定位符集(URI) ，其中包括 URL 和统一资源名(URN)。 它还用于application/x-www-form-urlencoded 媒体类型的数据，这通常用于在 HTTP 请求中提交 </a:t>
            </a:r>
            <a:r>
              <a:rPr lang="zh-CN" altLang="en-US" sz="2000" u="none" strike="noStrike" kern="1200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表单数据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4637405" y="4300220"/>
            <a:ext cx="1963420" cy="385445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25233" y="411520"/>
            <a:ext cx="66935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percent-encoding编码Unicode字符</a:t>
            </a:r>
          </a:p>
        </p:txBody>
      </p:sp>
      <p:sp>
        <p:nvSpPr>
          <p:cNvPr id="4" name="矩形"/>
          <p:cNvSpPr/>
          <p:nvPr/>
        </p:nvSpPr>
        <p:spPr>
          <a:xfrm>
            <a:off x="395605" y="1357313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超出ASCII码范围的字符</a:t>
            </a:r>
          </a:p>
        </p:txBody>
      </p:sp>
      <p:sp>
        <p:nvSpPr>
          <p:cNvPr id="5" name="矩形"/>
          <p:cNvSpPr/>
          <p:nvPr/>
        </p:nvSpPr>
        <p:spPr>
          <a:xfrm>
            <a:off x="395605" y="1756411"/>
            <a:ext cx="788606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使用utf-8对其进行编码得到相应的字节，然后对每个字节执行百分号编码。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55650" y="2355850"/>
            <a:ext cx="8070850" cy="1912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539115" y="3651732"/>
            <a:ext cx="9144000" cy="184815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76221" y="411520"/>
            <a:ext cx="3591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percent-encoding</a:t>
            </a:r>
          </a:p>
        </p:txBody>
      </p:sp>
      <p:sp>
        <p:nvSpPr>
          <p:cNvPr id="4" name="矩形"/>
          <p:cNvSpPr/>
          <p:nvPr/>
        </p:nvSpPr>
        <p:spPr>
          <a:xfrm>
            <a:off x="395605" y="1510665"/>
            <a:ext cx="788606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字符分为保留与未保留。百分号编码把保留字符表示为特殊字符序列。</a:t>
            </a:r>
          </a:p>
        </p:txBody>
      </p:sp>
      <p:sp>
        <p:nvSpPr>
          <p:cNvPr id="3" name="矩形"/>
          <p:cNvSpPr/>
          <p:nvPr/>
        </p:nvSpPr>
        <p:spPr>
          <a:xfrm>
            <a:off x="395605" y="2499678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百分号编码需要编码的特殊字符：共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7" y="2997157"/>
            <a:ext cx="7048500" cy="88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939902"/>
            <a:ext cx="4181475" cy="885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745699-6447-49F3-847D-E312207B7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62" y="1397623"/>
            <a:ext cx="3064038" cy="1639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76221" y="411520"/>
            <a:ext cx="3591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percent-encoding</a:t>
            </a:r>
          </a:p>
        </p:txBody>
      </p:sp>
      <p:sp>
        <p:nvSpPr>
          <p:cNvPr id="4" name="矩形"/>
          <p:cNvSpPr/>
          <p:nvPr/>
        </p:nvSpPr>
        <p:spPr>
          <a:xfrm>
            <a:off x="395605" y="1635443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我们是否可以直接使用encodeURLComponent编码值和键？</a:t>
            </a:r>
          </a:p>
        </p:txBody>
      </p:sp>
      <p:sp>
        <p:nvSpPr>
          <p:cNvPr id="3" name="矩形"/>
          <p:cNvSpPr/>
          <p:nvPr/>
        </p:nvSpPr>
        <p:spPr>
          <a:xfrm>
            <a:off x="395605" y="2499678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3003550"/>
            <a:ext cx="73723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76221" y="411520"/>
            <a:ext cx="3591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percent-encoding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30" y="1685925"/>
            <a:ext cx="4905375" cy="3457575"/>
          </a:xfrm>
          <a:prstGeom prst="rect">
            <a:avLst/>
          </a:prstGeom>
        </p:spPr>
      </p:pic>
      <p:sp>
        <p:nvSpPr>
          <p:cNvPr id="6" name="矩形"/>
          <p:cNvSpPr/>
          <p:nvPr/>
        </p:nvSpPr>
        <p:spPr>
          <a:xfrm>
            <a:off x="395605" y="1203008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特殊处理encodeURLComponent编码值和键。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7033" y="411520"/>
            <a:ext cx="83699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Content-Disposition: attachment; filename</a:t>
            </a:r>
          </a:p>
        </p:txBody>
      </p:sp>
      <p:sp>
        <p:nvSpPr>
          <p:cNvPr id="6" name="矩形"/>
          <p:cNvSpPr/>
          <p:nvPr/>
        </p:nvSpPr>
        <p:spPr>
          <a:xfrm>
            <a:off x="323215" y="1563053"/>
            <a:ext cx="7886065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我们后台返回文件的时候，如果指定Content-Disposition: attachment并设定好filename， 客户端收到请求后是可以直接进行文件下载的。 问题就在于这个filename，其也是需要被编码的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19562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95" y="771525"/>
            <a:ext cx="5765165" cy="416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7033" y="411520"/>
            <a:ext cx="83699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Content-Disposition: attachment; filename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964565"/>
            <a:ext cx="6838315" cy="417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0200" y="411520"/>
            <a:ext cx="84836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RFC3986 ，RFC1738 ，RFC5987（了解即可）</a:t>
            </a:r>
          </a:p>
        </p:txBody>
      </p:sp>
      <p:sp>
        <p:nvSpPr>
          <p:cNvPr id="6" name="矩形"/>
          <p:cNvSpPr/>
          <p:nvPr/>
        </p:nvSpPr>
        <p:spPr>
          <a:xfrm>
            <a:off x="539750" y="1592898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RFC3986， RFC1738是关于URI的编码规范。</a:t>
            </a:r>
          </a:p>
        </p:txBody>
      </p:sp>
      <p:sp>
        <p:nvSpPr>
          <p:cNvPr id="3" name="矩形"/>
          <p:cNvSpPr/>
          <p:nvPr/>
        </p:nvSpPr>
        <p:spPr>
          <a:xfrm>
            <a:off x="539750" y="2787333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RFC5987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是关于http协议文件头字段的规范。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0" y="41152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1923415"/>
            <a:ext cx="9229725" cy="2005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06128" y="411520"/>
            <a:ext cx="2531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%20怎么来的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1131570"/>
            <a:ext cx="5391150" cy="1514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75" y="2931795"/>
            <a:ext cx="614362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06128" y="411520"/>
            <a:ext cx="2531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%20怎么来的</a:t>
            </a:r>
          </a:p>
        </p:txBody>
      </p:sp>
      <p:sp>
        <p:nvSpPr>
          <p:cNvPr id="15" name="矩形"/>
          <p:cNvSpPr/>
          <p:nvPr/>
        </p:nvSpPr>
        <p:spPr>
          <a:xfrm>
            <a:off x="107315" y="1275715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esacpe是基于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“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UTF-16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，encodeURI，encodeURIComponent 是基于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2139950"/>
            <a:ext cx="5876925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2536" y="411520"/>
            <a:ext cx="15989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escape </a:t>
            </a:r>
          </a:p>
        </p:txBody>
      </p:sp>
      <p:sp>
        <p:nvSpPr>
          <p:cNvPr id="4" name="矩形"/>
          <p:cNvSpPr/>
          <p:nvPr/>
        </p:nvSpPr>
        <p:spPr>
          <a:xfrm>
            <a:off x="395605" y="1049338"/>
            <a:ext cx="788606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十六进制转义序列替换的字符串。字符的16进制格式值,当该值小于等于0xFF时,用一个2位转义序列: %xx 表示. 大于的话则使用4位序列:%uxxxx 表示</a:t>
            </a:r>
          </a:p>
        </p:txBody>
      </p:sp>
      <p:sp>
        <p:nvSpPr>
          <p:cNvPr id="5" name="矩形"/>
          <p:cNvSpPr/>
          <p:nvPr/>
        </p:nvSpPr>
        <p:spPr>
          <a:xfrm>
            <a:off x="395605" y="2201863"/>
            <a:ext cx="788606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当然四位16  0xFFFF进制最大能表示65535， 要是码点大于0xFFFF怎么办呢？这就非常类似UTF-16编码了，四个字节，需要两个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%uxxxx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354705"/>
            <a:ext cx="808672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40431" y="411520"/>
            <a:ext cx="22631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encodeURI</a:t>
            </a:r>
          </a:p>
        </p:txBody>
      </p:sp>
      <p:sp>
        <p:nvSpPr>
          <p:cNvPr id="4" name="矩形"/>
          <p:cNvSpPr/>
          <p:nvPr/>
        </p:nvSpPr>
        <p:spPr>
          <a:xfrm>
            <a:off x="395605" y="1049338"/>
            <a:ext cx="788606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将一个，两个，三个或四个表示字符的 UTF-8 编码的转义序列替换某些字符的每个实例来编码 URI。URI（统一资源标识符）是一个指向资源的字符串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2571750"/>
            <a:ext cx="79629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97431" y="411520"/>
            <a:ext cx="45491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模拟encodeURI编码过程</a:t>
            </a:r>
          </a:p>
        </p:txBody>
      </p:sp>
      <p:sp>
        <p:nvSpPr>
          <p:cNvPr id="4" name="矩形"/>
          <p:cNvSpPr/>
          <p:nvPr/>
        </p:nvSpPr>
        <p:spPr>
          <a:xfrm>
            <a:off x="395605" y="1357313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获取字符串utf-8编码后的二进制</a:t>
            </a:r>
          </a:p>
        </p:txBody>
      </p:sp>
      <p:sp>
        <p:nvSpPr>
          <p:cNvPr id="3" name="矩形"/>
          <p:cNvSpPr/>
          <p:nvPr/>
        </p:nvSpPr>
        <p:spPr>
          <a:xfrm>
            <a:off x="395605" y="1756093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8个分组，计算其16进制的值</a:t>
            </a:r>
          </a:p>
        </p:txBody>
      </p:sp>
      <p:sp>
        <p:nvSpPr>
          <p:cNvPr id="5" name="矩形"/>
          <p:cNvSpPr/>
          <p:nvPr/>
        </p:nvSpPr>
        <p:spPr>
          <a:xfrm>
            <a:off x="395605" y="2211388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%拼接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667000"/>
            <a:ext cx="7734300" cy="252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11401" y="411520"/>
            <a:ext cx="45212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encodeURIComponent</a:t>
            </a:r>
          </a:p>
        </p:txBody>
      </p:sp>
      <p:sp>
        <p:nvSpPr>
          <p:cNvPr id="4" name="矩形"/>
          <p:cNvSpPr/>
          <p:nvPr/>
        </p:nvSpPr>
        <p:spPr>
          <a:xfrm>
            <a:off x="395605" y="1357313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encodeURI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非常类似，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不转义字符少一些</a:t>
            </a:r>
          </a:p>
        </p:txBody>
      </p:sp>
      <p:sp>
        <p:nvSpPr>
          <p:cNvPr id="3" name="矩形"/>
          <p:cNvSpPr/>
          <p:nvPr/>
        </p:nvSpPr>
        <p:spPr>
          <a:xfrm>
            <a:off x="323215" y="2139633"/>
            <a:ext cx="788606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不转义字符：</a:t>
            </a: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A-Z a-z 0-9 - _ . ! ~ * ' 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158</TotalTime>
  <Words>1036</Words>
  <Application>Microsoft Office PowerPoint</Application>
  <PresentationFormat>全屏显示(16:9)</PresentationFormat>
  <Paragraphs>89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85</cp:revision>
  <dcterms:created xsi:type="dcterms:W3CDTF">2016-04-25T01:54:00Z</dcterms:created>
  <dcterms:modified xsi:type="dcterms:W3CDTF">2022-04-21T17:20:31Z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EF61D993BA6944BFA6EBE0E41CBDE3E6</vt:lpwstr>
  </property>
</Properties>
</file>