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275" r:id="rId3"/>
    <p:sldId id="256" r:id="rId4"/>
    <p:sldId id="305" r:id="rId5"/>
    <p:sldId id="280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612">
          <p15:clr>
            <a:srgbClr val="A4A3A4"/>
          </p15:clr>
        </p15:guide>
        <p15:guide id="5" pos="839">
          <p15:clr>
            <a:srgbClr val="A4A3A4"/>
          </p15:clr>
        </p15:guide>
        <p15:guide id="6" orient="horz" pos="2754">
          <p15:clr>
            <a:srgbClr val="A4A3A4"/>
          </p15:clr>
        </p15:guide>
        <p15:guide id="7" orient="horz" pos="940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2" autoAdjust="0"/>
    <p:restoredTop sz="99500" autoAdjust="0"/>
  </p:normalViewPr>
  <p:slideViewPr>
    <p:cSldViewPr>
      <p:cViewPr varScale="1">
        <p:scale>
          <a:sx n="135" d="100"/>
          <a:sy n="135" d="100"/>
        </p:scale>
        <p:origin x="153" y="60"/>
      </p:cViewPr>
      <p:guideLst>
        <p:guide orient="horz" pos="713"/>
        <p:guide pos="2880"/>
        <p:guide orient="horz" pos="1620"/>
        <p:guide pos="612"/>
        <p:guide pos="839"/>
        <p:guide orient="horz" pos="275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2022/5/1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21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2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2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1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4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9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53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88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962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0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juejin.cn/?target=https%3A%2F%2Fwww.ecma-international.org%2Fpublications-and-standards%2Fstandards%2F" TargetMode="External"/><Relationship Id="rId13" Type="http://schemas.openxmlformats.org/officeDocument/2006/relationships/hyperlink" Target="https://caniuse.com/" TargetMode="External"/><Relationship Id="rId3" Type="http://schemas.openxmlformats.org/officeDocument/2006/relationships/hyperlink" Target="https://developer.mozilla.org/" TargetMode="External"/><Relationship Id="rId7" Type="http://schemas.openxmlformats.org/officeDocument/2006/relationships/hyperlink" Target="https://www.ecma-international.org/publications-and-standards/standards/ecma-402/" TargetMode="External"/><Relationship Id="rId12" Type="http://schemas.openxmlformats.org/officeDocument/2006/relationships/hyperlink" Target="https://developer.chrome.com/tags/new-in-devtoo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link.juejin.cn/?target=https%3A%2F%2Fwww.ecma-international.org%2Fpublications-and-standards%2Fstandards%2Fecma-402%2F" TargetMode="External"/><Relationship Id="rId11" Type="http://schemas.openxmlformats.org/officeDocument/2006/relationships/hyperlink" Target="https://link.juejin.cn/?target=https%3A%2F%2Fdevelopers.google.cn%2Fweb" TargetMode="External"/><Relationship Id="rId5" Type="http://schemas.openxmlformats.org/officeDocument/2006/relationships/hyperlink" Target="https://www.ecma-international.org/publications-and-standards/standards/ecma-262/" TargetMode="External"/><Relationship Id="rId10" Type="http://schemas.openxmlformats.org/officeDocument/2006/relationships/hyperlink" Target="https://html.spec.whatwg.org/" TargetMode="External"/><Relationship Id="rId4" Type="http://schemas.openxmlformats.org/officeDocument/2006/relationships/hyperlink" Target="https://link.juejin.cn/?target=https%3A%2F%2Fwww.ecma-international.org%2Fpublications-and-standards%2Fstandards%2Fecma-262%2F" TargetMode="External"/><Relationship Id="rId9" Type="http://schemas.openxmlformats.org/officeDocument/2006/relationships/hyperlink" Target="https://www.ecma-international.org/publications-and-standards/standards/ecma-404/" TargetMode="External"/><Relationship Id="rId14" Type="http://schemas.openxmlformats.org/officeDocument/2006/relationships/hyperlink" Target="https://csstrigger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sh/fronten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singstars.js.org/2021/zh#section-deskt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uejin.cn/?target=https%3A%2F%2Fgithub.com%2Fsingle-spa%2Fsingle-sp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link.juejin.cn/?target=https%3A%2F%2Fgithub.com%2Fumijs%2Fqianku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学习探讨：远行启航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551" y="217686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实践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是检验真理的唯一标准， 多动手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646138"/>
            <a:ext cx="763289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基础是根本</a:t>
            </a:r>
          </a:p>
        </p:txBody>
      </p:sp>
      <p:sp>
        <p:nvSpPr>
          <p:cNvPr id="16" name="矩形"/>
          <p:cNvSpPr/>
          <p:nvPr/>
        </p:nvSpPr>
        <p:spPr>
          <a:xfrm>
            <a:off x="539550" y="270758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空杯心态</a:t>
            </a:r>
          </a:p>
        </p:txBody>
      </p:sp>
      <p:sp>
        <p:nvSpPr>
          <p:cNvPr id="17" name="矩形"/>
          <p:cNvSpPr/>
          <p:nvPr/>
        </p:nvSpPr>
        <p:spPr>
          <a:xfrm>
            <a:off x="3710226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学习建议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2E228112-E196-3A97-835E-DD75565761F7}"/>
              </a:ext>
            </a:extLst>
          </p:cNvPr>
          <p:cNvSpPr/>
          <p:nvPr/>
        </p:nvSpPr>
        <p:spPr>
          <a:xfrm>
            <a:off x="552977" y="323831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坚持就是胜利</a:t>
            </a: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024FD726-ACD5-1948-B8DD-CC546ED13607}"/>
              </a:ext>
            </a:extLst>
          </p:cNvPr>
          <p:cNvSpPr/>
          <p:nvPr/>
        </p:nvSpPr>
        <p:spPr>
          <a:xfrm>
            <a:off x="578721" y="379588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“拿来”主义</a:t>
            </a:r>
          </a:p>
        </p:txBody>
      </p:sp>
    </p:spTree>
    <p:extLst>
      <p:ext uri="{BB962C8B-B14F-4D97-AF65-F5344CB8AC3E}">
        <p14:creationId xmlns:p14="http://schemas.microsoft.com/office/powerpoint/2010/main" val="25645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25506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推荐的电子书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C457A5-A9AA-12B9-7794-6B2852E53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47614"/>
            <a:ext cx="4557746" cy="311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3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17867" y="577890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推荐的网站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619099-9BDD-E46E-5157-0A891FA0B6BA}"/>
              </a:ext>
            </a:extLst>
          </p:cNvPr>
          <p:cNvSpPr txBox="1"/>
          <p:nvPr/>
        </p:nvSpPr>
        <p:spPr>
          <a:xfrm>
            <a:off x="1016732" y="1059582"/>
            <a:ext cx="71105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MDN</a:t>
            </a:r>
            <a:r>
              <a:rPr lang="en-US" altLang="zh-CN" dirty="0">
                <a:solidFill>
                  <a:srgbClr val="333333"/>
                </a:solidFill>
                <a:effectLst/>
              </a:rPr>
              <a:t> Web</a:t>
            </a:r>
            <a:r>
              <a:rPr lang="zh-CN" altLang="en-US" dirty="0">
                <a:solidFill>
                  <a:srgbClr val="333333"/>
                </a:solidFill>
                <a:effectLst/>
              </a:rPr>
              <a:t>开发者文档</a:t>
            </a:r>
            <a:r>
              <a:rPr lang="en-US" altLang="zh-CN" dirty="0">
                <a:solidFill>
                  <a:srgbClr val="333333"/>
                </a:solidFill>
                <a:effectLst/>
              </a:rPr>
              <a:t>: </a:t>
            </a:r>
            <a:r>
              <a:rPr lang="en-US" altLang="zh-CN" dirty="0">
                <a:effectLst/>
                <a:hlinkClick r:id="rId3"/>
              </a:rPr>
              <a:t>https://developer.mozilla.org/</a:t>
            </a:r>
            <a:endParaRPr lang="en-US" altLang="zh-C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hlinkClick r:id="rId4"/>
              </a:rPr>
              <a:t>Ecma-262</a:t>
            </a:r>
            <a:r>
              <a:rPr lang="en-US" altLang="zh-CN" dirty="0">
                <a:solidFill>
                  <a:srgbClr val="333333"/>
                </a:solidFill>
                <a:effectLst/>
              </a:rPr>
              <a:t> - ECMAScript </a:t>
            </a:r>
            <a:r>
              <a:rPr lang="zh-CN" altLang="en-US" dirty="0">
                <a:solidFill>
                  <a:srgbClr val="333333"/>
                </a:solidFill>
                <a:effectLst/>
              </a:rPr>
              <a:t>规范</a:t>
            </a:r>
            <a:r>
              <a:rPr lang="en-US" altLang="zh-CN" dirty="0">
                <a:solidFill>
                  <a:srgbClr val="333333"/>
                </a:solidFill>
                <a:effectLst/>
              </a:rPr>
              <a:t>: </a:t>
            </a:r>
            <a:r>
              <a:rPr lang="en-US" altLang="zh-CN" dirty="0">
                <a:effectLst/>
                <a:hlinkClick r:id="rId5"/>
              </a:rPr>
              <a:t>https://www.ecma-international.org/publications-and-standards/standards/ecma-262/</a:t>
            </a:r>
            <a:endParaRPr lang="en-US" altLang="zh-C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hlinkClick r:id="rId6"/>
              </a:rPr>
              <a:t>Ecma-402</a:t>
            </a:r>
            <a:r>
              <a:rPr lang="zh-CN" altLang="en-US" dirty="0">
                <a:effectLst/>
                <a:hlinkClick r:id="rId6"/>
              </a:rPr>
              <a:t>，</a:t>
            </a:r>
            <a:r>
              <a:rPr lang="en-US" altLang="zh-CN" dirty="0">
                <a:solidFill>
                  <a:srgbClr val="333333"/>
                </a:solidFill>
                <a:effectLst/>
              </a:rPr>
              <a:t> -</a:t>
            </a:r>
            <a:r>
              <a:rPr lang="zh-CN" altLang="en-US" dirty="0">
                <a:solidFill>
                  <a:srgbClr val="333333"/>
                </a:solidFill>
                <a:effectLst/>
              </a:rPr>
              <a:t>国际化 </a:t>
            </a:r>
            <a:r>
              <a:rPr lang="en-US" altLang="zh-CN" dirty="0">
                <a:solidFill>
                  <a:srgbClr val="333333"/>
                </a:solidFill>
                <a:effectLst/>
              </a:rPr>
              <a:t>API </a:t>
            </a:r>
            <a:r>
              <a:rPr lang="zh-CN" altLang="en-US" dirty="0">
                <a:solidFill>
                  <a:srgbClr val="333333"/>
                </a:solidFill>
                <a:effectLst/>
              </a:rPr>
              <a:t>规范</a:t>
            </a:r>
            <a:r>
              <a:rPr lang="en-US" altLang="zh-CN" dirty="0">
                <a:solidFill>
                  <a:srgbClr val="333333"/>
                </a:solidFill>
                <a:effectLst/>
              </a:rPr>
              <a:t>: </a:t>
            </a:r>
            <a:r>
              <a:rPr lang="en-US" altLang="zh-CN" dirty="0">
                <a:effectLst/>
                <a:hlinkClick r:id="rId7"/>
              </a:rPr>
              <a:t>https://www.ecma-international.org/publications-and-standards/standards/ecma-402/</a:t>
            </a:r>
            <a:endParaRPr lang="en-US" altLang="zh-C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hlinkClick r:id="rId8"/>
              </a:rPr>
              <a:t>Ecma-404</a:t>
            </a:r>
            <a:r>
              <a:rPr lang="en-US" altLang="zh-CN" dirty="0">
                <a:solidFill>
                  <a:srgbClr val="333333"/>
                </a:solidFill>
                <a:effectLst/>
              </a:rPr>
              <a:t> - JSON </a:t>
            </a:r>
            <a:r>
              <a:rPr lang="zh-CN" altLang="en-US" dirty="0">
                <a:solidFill>
                  <a:srgbClr val="333333"/>
                </a:solidFill>
                <a:effectLst/>
              </a:rPr>
              <a:t>数据交换语法：</a:t>
            </a:r>
            <a:r>
              <a:rPr lang="en-US" altLang="zh-CN" dirty="0">
                <a:effectLst/>
                <a:hlinkClick r:id="rId9"/>
              </a:rPr>
              <a:t>https://www.ecma-international.org/publications-and-standards/standards/ecma-404/</a:t>
            </a:r>
            <a:endParaRPr lang="en-US" altLang="zh-C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hlinkClick r:id="rId10"/>
              </a:rPr>
              <a:t>HTML</a:t>
            </a:r>
            <a:r>
              <a:rPr lang="zh-CN" altLang="en-US" dirty="0">
                <a:effectLst/>
                <a:hlinkClick r:id="rId10"/>
              </a:rPr>
              <a:t>协议标准</a:t>
            </a:r>
            <a:r>
              <a:rPr lang="zh-CN" altLang="en-US" dirty="0">
                <a:effectLst/>
              </a:rPr>
              <a:t>： </a:t>
            </a:r>
            <a:r>
              <a:rPr lang="en-US" altLang="zh-CN" dirty="0">
                <a:effectLst/>
                <a:hlinkClick r:id="rId10"/>
              </a:rPr>
              <a:t>https://html.spec.whatwg.org/</a:t>
            </a:r>
            <a:endParaRPr lang="en-US" altLang="zh-C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effectLst/>
              </a:rPr>
              <a:t>谷歌</a:t>
            </a:r>
            <a:r>
              <a:rPr lang="en-US" altLang="zh-CN" dirty="0">
                <a:solidFill>
                  <a:srgbClr val="333333"/>
                </a:solidFill>
                <a:effectLst/>
              </a:rPr>
              <a:t>web</a:t>
            </a:r>
            <a:r>
              <a:rPr lang="zh-CN" altLang="en-US" dirty="0">
                <a:solidFill>
                  <a:srgbClr val="333333"/>
                </a:solidFill>
                <a:effectLst/>
              </a:rPr>
              <a:t>相关的技术： </a:t>
            </a:r>
            <a:r>
              <a:rPr lang="en-US" altLang="zh-CN" dirty="0">
                <a:effectLst/>
                <a:hlinkClick r:id="rId11"/>
              </a:rPr>
              <a:t>developers.google.cn/web</a:t>
            </a:r>
            <a:r>
              <a:rPr lang="en-US" altLang="zh-CN" dirty="0">
                <a:solidFill>
                  <a:srgbClr val="333333"/>
                </a:solidFill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effectLst/>
              </a:rPr>
              <a:t>devtools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新特性</a:t>
            </a:r>
            <a:r>
              <a:rPr lang="en-US" altLang="zh-CN" dirty="0">
                <a:effectLst/>
              </a:rPr>
              <a:t>: </a:t>
            </a:r>
            <a:r>
              <a:rPr lang="en-US" altLang="zh-CN" dirty="0">
                <a:effectLst/>
                <a:hlinkClick r:id="rId12"/>
              </a:rPr>
              <a:t>https://developer.chrome.com/tags/new-in-devtools</a:t>
            </a:r>
            <a:endParaRPr lang="en-US" altLang="zh-C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兼容性检查： </a:t>
            </a:r>
            <a:r>
              <a:rPr lang="en-US" altLang="zh-CN" dirty="0">
                <a:effectLst/>
                <a:hlinkClick r:id="rId13"/>
              </a:rPr>
              <a:t>https://caniuse.com/</a:t>
            </a:r>
            <a:endParaRPr lang="en-US" altLang="zh-C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CSS </a:t>
            </a:r>
            <a:r>
              <a:rPr lang="zh-CN" altLang="en-US" dirty="0">
                <a:effectLst/>
              </a:rPr>
              <a:t>重绘重排： </a:t>
            </a:r>
            <a:r>
              <a:rPr lang="en-US" altLang="zh-CN" dirty="0">
                <a:effectLst/>
                <a:hlinkClick r:id="rId14"/>
              </a:rPr>
              <a:t>https://csstriggers.com/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998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17865" y="577890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后续的升级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FBB608-E986-C299-010E-B4EAE6A26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63638"/>
            <a:ext cx="3900516" cy="26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7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13911" y="577890"/>
            <a:ext cx="291618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不止步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7C4470-7B08-9CAA-FA51-A6C015401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31888"/>
            <a:ext cx="7847980" cy="35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138"/>
            <a:ext cx="763289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hlinkClick r:id="rId3"/>
              </a:rPr>
              <a:t>https://roadmap.sh/frontend</a:t>
            </a:r>
            <a:endParaRPr lang="en-US" altLang="zh-CN" sz="2000" dirty="0"/>
          </a:p>
        </p:txBody>
      </p:sp>
      <p:sp>
        <p:nvSpPr>
          <p:cNvPr id="17" name="矩形"/>
          <p:cNvSpPr/>
          <p:nvPr/>
        </p:nvSpPr>
        <p:spPr>
          <a:xfrm>
            <a:off x="4022810" y="577890"/>
            <a:ext cx="2492990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前端知识图谱</a:t>
            </a: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786310-B448-8B4F-01BD-1671E84158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9702"/>
            <a:ext cx="4873820" cy="28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138"/>
            <a:ext cx="763289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hlinkClick r:id="rId3"/>
              </a:rPr>
              <a:t>https://risingstars.js.org/2021/zh#section-desktop</a:t>
            </a:r>
            <a:endParaRPr lang="en-US" altLang="zh-CN" sz="2000" dirty="0"/>
          </a:p>
        </p:txBody>
      </p:sp>
      <p:sp>
        <p:nvSpPr>
          <p:cNvPr id="17" name="矩形"/>
          <p:cNvSpPr/>
          <p:nvPr/>
        </p:nvSpPr>
        <p:spPr>
          <a:xfrm>
            <a:off x="2876666" y="577890"/>
            <a:ext cx="339067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ithub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的明星项目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8E6DD5-888B-4567-422B-203A4E55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13743"/>
            <a:ext cx="3266678" cy="397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184474"/>
            <a:ext cx="763289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PWA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Progressive Web Apps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，渐进式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应用）运用现代的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API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以及传统的渐进式增强策略来创建跨平台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应用程序。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47809" y="577890"/>
            <a:ext cx="34483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流行的趋势：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PWA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B6A43E-8100-8429-4591-DD6CDFDC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07" y="2211710"/>
            <a:ext cx="6788051" cy="283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6D5E4E-CE79-ADFB-BEB0-26CD0C3DA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816958"/>
            <a:ext cx="5124487" cy="13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250"/>
            <a:ext cx="763289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少量代码，通过拖拽和配置的方式实现应用的开发。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2584" y="577890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低代码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230E30-4761-5296-1433-C23CAFB5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4" y="1846193"/>
            <a:ext cx="5724128" cy="32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4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hlinkClick r:id="rId3"/>
              </a:rPr>
              <a:t>single-spa</a:t>
            </a:r>
            <a:r>
              <a:rPr lang="zh-CN" altLang="en-US" dirty="0"/>
              <a:t>：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star,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主流微前端框架。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338362"/>
            <a:ext cx="763289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微服务理念在前端的应用，多个前端应用整合位一个应用。 每个前端应用单独开发，独立部署，应用间松耦合，应用内部高耦合。</a:t>
            </a:r>
          </a:p>
        </p:txBody>
      </p:sp>
      <p:sp>
        <p:nvSpPr>
          <p:cNvPr id="16" name="矩形"/>
          <p:cNvSpPr/>
          <p:nvPr/>
        </p:nvSpPr>
        <p:spPr>
          <a:xfrm>
            <a:off x="560239" y="3802722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hlinkClick r:id="rId4"/>
              </a:rPr>
              <a:t>qiankun</a:t>
            </a:r>
            <a:r>
              <a:rPr lang="zh-CN" altLang="en-US" dirty="0"/>
              <a:t>：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阿里系，基于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single-spa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进行的二次开发，目前最完善最流行的框架。</a:t>
            </a:r>
          </a:p>
        </p:txBody>
      </p:sp>
      <p:sp>
        <p:nvSpPr>
          <p:cNvPr id="17" name="矩形"/>
          <p:cNvSpPr/>
          <p:nvPr/>
        </p:nvSpPr>
        <p:spPr>
          <a:xfrm>
            <a:off x="4353028" y="577890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marR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微前端</a:t>
            </a:r>
          </a:p>
        </p:txBody>
      </p:sp>
    </p:spTree>
    <p:extLst>
      <p:ext uri="{BB962C8B-B14F-4D97-AF65-F5344CB8AC3E}">
        <p14:creationId xmlns:p14="http://schemas.microsoft.com/office/powerpoint/2010/main" val="9438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2586" y="577890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小程序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83526F0-D50C-CF8F-BF08-DE853CA9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9582"/>
            <a:ext cx="7011318" cy="400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17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商品展示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，活动游戏，大屏数据等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138"/>
            <a:ext cx="763289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 +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webgl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让网页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蓬勃发展</a:t>
            </a:r>
            <a:r>
              <a:rPr lang="zh-CN" altLang="en-US" sz="2000" dirty="0"/>
              <a:t>。</a:t>
            </a: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three.js, oasis-engine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移动优先的高性能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图形引擎等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04615" y="577890"/>
            <a:ext cx="17347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3D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2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87</TotalTime>
  <Words>376</Words>
  <Application>Microsoft Office PowerPoint</Application>
  <PresentationFormat>全屏显示(16:9)</PresentationFormat>
  <Paragraphs>49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胡 祥文</cp:lastModifiedBy>
  <cp:revision>35</cp:revision>
  <dcterms:created xsi:type="dcterms:W3CDTF">2016-04-25T01:54:00Z</dcterms:created>
  <dcterms:modified xsi:type="dcterms:W3CDTF">2022-05-01T16:07:00Z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