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75" r:id="rId4"/>
    <p:sldId id="295" r:id="rId5"/>
    <p:sldId id="280" r:id="rId7"/>
    <p:sldId id="256" r:id="rId8"/>
    <p:sldId id="296" r:id="rId9"/>
    <p:sldId id="332" r:id="rId10"/>
    <p:sldId id="297" r:id="rId11"/>
    <p:sldId id="278" r:id="rId12"/>
    <p:sldId id="318" r:id="rId13"/>
    <p:sldId id="277" r:id="rId14"/>
    <p:sldId id="298" r:id="rId15"/>
    <p:sldId id="299" r:id="rId16"/>
    <p:sldId id="348" r:id="rId17"/>
    <p:sldId id="349" r:id="rId18"/>
    <p:sldId id="300" r:id="rId19"/>
    <p:sldId id="350" r:id="rId20"/>
    <p:sldId id="351" r:id="rId21"/>
    <p:sldId id="319" r:id="rId22"/>
    <p:sldId id="279" r:id="rId23"/>
    <p:sldId id="321" r:id="rId24"/>
    <p:sldId id="322" r:id="rId25"/>
    <p:sldId id="323" r:id="rId26"/>
    <p:sldId id="345" r:id="rId27"/>
    <p:sldId id="346" r:id="rId28"/>
    <p:sldId id="347" r:id="rId29"/>
    <p:sldId id="325" r:id="rId30"/>
    <p:sldId id="344" r:id="rId31"/>
  </p:sldIdLst>
  <p:sldSz cx="9144000" cy="5143500" type="screen16x9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1pPr>
    <a:lvl2pPr marL="4572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2pPr>
    <a:lvl3pPr marL="9144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3pPr>
    <a:lvl4pPr marL="13716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4pPr>
    <a:lvl5pPr marL="1828800" indent="0" algn="l" defTabSz="914400" eaLnBrk="0" fontAlgn="base" hangingPunct="0">
      <a:spcBef>
        <a:spcPts val="0"/>
      </a:spcBef>
      <a:spcAft>
        <a:spcPts val="0"/>
      </a:spcAft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Times New Roman" panose="0202060305040502030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394A"/>
    <a:srgbClr val="FFFFFF"/>
    <a:srgbClr val="C94251"/>
    <a:srgbClr val="EB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82" autoAdjust="0"/>
    <p:restoredTop sz="99500" autoAdjust="0"/>
  </p:normalViewPr>
  <p:slideViewPr>
    <p:cSldViewPr>
      <p:cViewPr varScale="1">
        <p:scale>
          <a:sx n="100" d="100"/>
          <a:sy n="100" d="100"/>
        </p:scale>
        <p:origin x="78" y="288"/>
      </p:cViewPr>
      <p:guideLst>
        <p:guide orient="horz" pos="712"/>
        <p:guide pos="2880"/>
        <p:guide orient="horz" pos="1619"/>
        <p:guide pos="612"/>
        <p:guide pos="864"/>
        <p:guide orient="horz" pos="2754"/>
        <p:guide orient="horz" pos="939"/>
        <p:guide pos="51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pPr algn="r"/>
            <a:fld id="{CAD2D6BD-DE1B-4B5F-8B41-2702339687B9}" type="datetime1">
              <a:rPr lang="zh-CN" altLang="en-US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6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</p:sp>
      <p:sp>
        <p:nvSpPr>
          <p:cNvPr id="7" name="矩形"/>
          <p:cNvSpPr>
            <a:spLocks noChangeAspect="1"/>
          </p:cNvSpPr>
          <p:nvPr/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单击此处编辑母版文本样式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第二级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第三级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第四级</a:t>
            </a:r>
            <a:endParaRPr lang="en-US" altLang="zh-CN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0" indent="0" algn="l" defTabSz="0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</a:pPr>
            <a:r>
              <a:rPr lang="zh-CN" altLang="en-US" sz="1200" u="none" strike="noStrike" kern="1200" cap="none" spc="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第五级</a:t>
            </a:r>
            <a:endParaRPr lang="zh-CN" altLang="en-US" sz="1200" u="none" strike="noStrike" kern="1200" cap="none" spc="0" baseline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1pPr>
    <a:lvl2pPr marL="4572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2pPr>
    <a:lvl3pPr marL="9144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3pPr>
    <a:lvl4pPr marL="13716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4pPr>
    <a:lvl5pPr marL="1828800" indent="0" algn="l" defTabSz="914400" eaLnBrk="0" fontAlgn="base" hangingPunct="0">
      <a:spcBef>
        <a:spcPct val="30000"/>
      </a:spcBef>
      <a:spcAft>
        <a:spcPts val="0"/>
      </a:spcAft>
      <a:buNone/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Calibri" panose="020F0502020204030204" pitchFamily="34" charset="0"/>
      </a:defRPr>
    </a:lvl5pPr>
    <a:lvl6pPr marL="22860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6pPr>
    <a:lvl7pPr marL="27432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7pPr>
    <a:lvl8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8pPr>
    <a:lvl9pPr marL="3200400" indent="0" algn="l" defTabSz="914400" eaLnBrk="1" fontAlgn="auto" latinLnBrk="0" hangingPunct="1">
      <a:buNone/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Calibri" panose="020F0502020204030204" pitchFamily="34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b" anchorCtr="0"/>
          <a:lstStyle/>
          <a:p>
            <a:pPr algn="r"/>
            <a:fld id="{CAD2D6BD-DE1B-4B5F-8B41-2702339687B9}" type="slidenum">
              <a:rPr lang="en-US" altLang="zh-CN" sz="1800" u="none" strike="noStrike" kern="1200" cap="none" spc="0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单击此处编辑母版标题样式</a:t>
            </a: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>
                <a:sym typeface="Calibri" panose="020F0502020204030204" pitchFamily="34" charset="0"/>
              </a:rPr>
              <a:t>单击此处编辑母版文本样式</a:t>
            </a:r>
            <a:endParaRPr lang="en-US" altLang="zh-CN">
              <a:sym typeface="Calibri" panose="020F0502020204030204" pitchFamily="34" charset="0"/>
            </a:endParaRPr>
          </a:p>
          <a:p>
            <a:pPr lvl="1"/>
            <a:r>
              <a:rPr lang="zh-CN" altLang="en-US">
                <a:sym typeface="Calibri" panose="020F0502020204030204" pitchFamily="34" charset="0"/>
              </a:rPr>
              <a:t>第二级</a:t>
            </a:r>
            <a:endParaRPr lang="en-US" altLang="zh-CN">
              <a:sym typeface="Calibri" panose="020F0502020204030204" pitchFamily="34" charset="0"/>
            </a:endParaRPr>
          </a:p>
          <a:p>
            <a:pPr lvl="2"/>
            <a:r>
              <a:rPr lang="zh-CN" altLang="en-US">
                <a:sym typeface="Calibri" panose="020F0502020204030204" pitchFamily="34" charset="0"/>
              </a:rPr>
              <a:t>第三级</a:t>
            </a:r>
            <a:endParaRPr lang="en-US" altLang="zh-CN">
              <a:sym typeface="Calibri" panose="020F0502020204030204" pitchFamily="34" charset="0"/>
            </a:endParaRPr>
          </a:p>
          <a:p>
            <a:pPr lvl="3"/>
            <a:r>
              <a:rPr lang="zh-CN" altLang="en-US">
                <a:sym typeface="Calibri" panose="020F0502020204030204" pitchFamily="34" charset="0"/>
              </a:rPr>
              <a:t>第四级</a:t>
            </a:r>
            <a:endParaRPr lang="en-US" altLang="zh-CN">
              <a:sym typeface="Calibri" panose="020F0502020204030204" pitchFamily="34" charset="0"/>
            </a:endParaRPr>
          </a:p>
          <a:p>
            <a:pPr lvl="4"/>
            <a:r>
              <a:rPr lang="zh-CN" altLang="en-US">
                <a:sym typeface="Calibri" panose="020F0502020204030204" pitchFamily="34" charset="0"/>
              </a:rPr>
              <a:t>第五级</a:t>
            </a:r>
            <a:endParaRPr lang="zh-CN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"/>
          <p:cNvSpPr>
            <a:spLocks noGrp="1"/>
          </p:cNvSpPr>
          <p:nvPr>
            <p:ph type="title"/>
          </p:nvPr>
        </p:nvSpPr>
        <p:spPr>
          <a:xfrm>
            <a:off x="457200" y="206374"/>
            <a:ext cx="8229600" cy="857250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1" name="文本框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 w="9525" cap="flat" cmpd="sng">
            <a:noFill/>
            <a:prstDash val="solid"/>
            <a:round/>
          </a:ln>
        </p:spPr>
        <p:txBody>
          <a:bodyPr vert="horz" wrap="square" lIns="91440" tIns="45720" rIns="91440" bIns="45720" anchor="t" anchorCtr="0"/>
          <a:lstStyle/>
          <a:p>
            <a:r>
              <a:rPr lang="zh-CN" altLang="en-US" sz="2200">
                <a:solidFill>
                  <a:srgbClr val="212121"/>
                </a:solidFill>
              </a:rPr>
              <a:t>单击此处编辑母版文本样式</a:t>
            </a:r>
            <a:endParaRPr lang="en-US" altLang="zh-CN" sz="2200">
              <a:solidFill>
                <a:srgbClr val="212121"/>
              </a:solidFill>
            </a:endParaRPr>
          </a:p>
          <a:p>
            <a:pPr lvl="1"/>
            <a:r>
              <a:rPr lang="zh-CN" altLang="en-US" sz="2000">
                <a:solidFill>
                  <a:srgbClr val="474747"/>
                </a:solidFill>
              </a:rPr>
              <a:t>第二级</a:t>
            </a:r>
            <a:endParaRPr lang="en-US" altLang="zh-CN" sz="2000">
              <a:solidFill>
                <a:srgbClr val="474747"/>
              </a:solidFill>
            </a:endParaRPr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eaLnBrk="1" fontAlgn="base" hangingPunct="1">
        <a:spcBef>
          <a:spcPts val="0"/>
        </a:spcBef>
        <a:spcAft>
          <a:spcPts val="0"/>
        </a:spcAft>
        <a:buNone/>
        <a:defRPr sz="3000" b="1">
          <a:solidFill>
            <a:srgbClr val="C9425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</p:titleStyle>
    <p:bodyStyle>
      <a:lvl1pPr marL="342900" indent="-3429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2000" b="1">
          <a:solidFill>
            <a:srgbClr val="474747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742950" indent="-28575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2pPr>
      <a:lvl3pPr marL="1143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•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3pPr>
      <a:lvl4pPr marL="16002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–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4pPr>
      <a:lvl5pPr marL="20574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5pPr>
      <a:lvl6pPr marL="25146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6pPr>
      <a:lvl7pPr marL="29718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7pPr>
      <a:lvl8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8pPr>
      <a:lvl9pPr marL="3429000" indent="-228600" algn="l" defTabSz="914400" eaLnBrk="1" fontAlgn="base" hangingPunct="1">
        <a:spcBef>
          <a:spcPct val="20000"/>
        </a:spcBef>
        <a:spcAft>
          <a:spcPts val="0"/>
        </a:spcAft>
        <a:buFont typeface="Arial" panose="020B0604020202020204" pitchFamily="34" charset="0"/>
        <a:buChar char="»"/>
        <a:defRPr sz="1500" b="1">
          <a:solidFill>
            <a:srgbClr val="212121"/>
          </a:solidFill>
          <a:latin typeface="微软雅黑" panose="020B0503020204020204" charset="-122"/>
          <a:ea typeface="微软雅黑" panose="020B0503020204020204" charset="-122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4.png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"/>
          <p:cNvSpPr/>
          <p:nvPr/>
        </p:nvSpPr>
        <p:spPr>
          <a:xfrm>
            <a:off x="0" y="2283718"/>
            <a:ext cx="914400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smtClean="0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位运算符的妙用：奇偶数，色值换算，换值， 编码等 </a:t>
            </a:r>
            <a:endParaRPr lang="zh-CN" altLang="en-US" sz="3000" b="1" kern="0" dirty="0" smtClean="0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543224" y="2572415"/>
            <a:ext cx="865797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-（-x-1）-1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5" name="矩形"/>
          <p:cNvSpPr/>
          <p:nvPr/>
        </p:nvSpPr>
        <p:spPr>
          <a:xfrm>
            <a:off x="539552" y="149291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~~x      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3326130" y="567799"/>
            <a:ext cx="24917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按位非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取整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2925" y="3795395"/>
            <a:ext cx="20561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x+1-1 = x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573463" y="577890"/>
            <a:ext cx="1997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按位异或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^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491615"/>
            <a:ext cx="517842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只当一个数位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存放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时，返回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，否则为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2284095"/>
            <a:ext cx="7296150" cy="1990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11463" y="577890"/>
            <a:ext cx="3521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^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归零律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491615"/>
            <a:ext cx="7145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归零律</a:t>
            </a:r>
            <a:r>
              <a:rPr 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 ^ a = 0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自己异或自己，位数上的值肯定相同。</a:t>
            </a:r>
            <a:endParaRPr lang="zh-CN" altLang="en-US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499995"/>
            <a:ext cx="7219950" cy="1838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811463" y="577890"/>
            <a:ext cx="3521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^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恒等律</a:t>
            </a:r>
            <a:endParaRPr lang="zh-CN" altLang="en-US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491615"/>
            <a:ext cx="65938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altLang="en-US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恒等律</a:t>
            </a:r>
            <a:r>
              <a:rPr 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：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 ^ 0 = a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自己异或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0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，自己是啥结果是啥。</a:t>
            </a:r>
            <a:endParaRPr lang="zh-CN" altLang="en-US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1685" y="2931795"/>
            <a:ext cx="2152650" cy="962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239963" y="577890"/>
            <a:ext cx="4664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^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，自反，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结合律</a:t>
            </a:r>
            <a:endParaRPr lang="en-US" altLang="zh-CN" sz="3000" b="1" kern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491615"/>
            <a:ext cx="40976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自反：</a:t>
            </a:r>
            <a:r>
              <a:rPr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 ^ a ^ a =  0 ^ a  = a</a:t>
            </a:r>
            <a:endParaRPr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2788285"/>
            <a:ext cx="61728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 algn="l">
              <a:buFont typeface="Wingdings" panose="05000000000000000000" pitchFamily="2" charset="2"/>
              <a:buChar char="u"/>
            </a:pPr>
            <a:r>
              <a:rPr 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结合律：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a ^ b ^ c == c ^ b ^ a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，</a:t>
            </a:r>
            <a:r>
              <a:rPr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与顺序无关</a:t>
            </a:r>
            <a:r>
              <a:rPr 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45131" y="577890"/>
            <a:ext cx="32537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按位异或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^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值交换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491615"/>
            <a:ext cx="6240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变量值为数字，完成值的交换（不用增加临时变量）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7540" y="2355850"/>
            <a:ext cx="2905125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45131" y="577890"/>
            <a:ext cx="32537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按位异或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^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值交换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491615"/>
            <a:ext cx="13576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求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0720" y="1859915"/>
            <a:ext cx="4248150" cy="304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945131" y="577890"/>
            <a:ext cx="32537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按位异或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^ 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值交换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491615"/>
            <a:ext cx="13379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求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a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9340" y="1859915"/>
            <a:ext cx="4171950" cy="301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2312671" y="577890"/>
            <a:ext cx="451866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RGB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进制颜色值转换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491615"/>
            <a:ext cx="1897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必备知识</a:t>
            </a:r>
            <a:endParaRPr lang="zh-CN" altLang="en-US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7970" y="1924050"/>
            <a:ext cx="6067425" cy="3009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208338" y="577890"/>
            <a:ext cx="2727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RGB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830" y="1367155"/>
            <a:ext cx="8975725" cy="29089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6" y="1414493"/>
            <a:ext cx="8565279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操作数是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32位整数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zh-CN" altLang="en-US" sz="2000" b="1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2956560" y="577890"/>
            <a:ext cx="3230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位运算的基础知识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538916" y="264353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自动转为整数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538281" y="3651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速度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T0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，在二进制下进行运算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208338" y="577890"/>
            <a:ext cx="2727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RGB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419860"/>
            <a:ext cx="4937125" cy="3261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208338" y="577890"/>
            <a:ext cx="2727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RGB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16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进制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205" y="1564005"/>
            <a:ext cx="6334125" cy="2905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3208338" y="577890"/>
            <a:ext cx="272732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进制</a:t>
            </a:r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转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RGB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1491615"/>
            <a:ext cx="632460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827405" y="1339215"/>
            <a:ext cx="7207250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我们先取前八位（R）,向右移 16 位，既可以得到  11001100。十进制： R(204)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018473" y="577890"/>
            <a:ext cx="31070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进制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RGB R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395" y="2571750"/>
            <a:ext cx="6124575" cy="101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827405" y="1493203"/>
            <a:ext cx="72072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取中间八位（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G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右移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8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位，然后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&amp; 0xff(255)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005773" y="577890"/>
            <a:ext cx="313245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进制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RGB G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3280" y="2139950"/>
            <a:ext cx="7458075" cy="26193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827405" y="1493203"/>
            <a:ext cx="72072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取最后八位（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直接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&amp; 0xff(255)</a:t>
            </a:r>
            <a:endParaRPr sz="200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3021331" y="577890"/>
            <a:ext cx="31013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进制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转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RGB B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5595" y="2571750"/>
            <a:ext cx="5972175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827405" y="1493203"/>
            <a:ext cx="720725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base64</a:t>
            </a: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编码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16" name="矩形"/>
          <p:cNvSpPr/>
          <p:nvPr/>
        </p:nvSpPr>
        <p:spPr>
          <a:xfrm>
            <a:off x="827405" y="2644140"/>
            <a:ext cx="7676515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简单加密解密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9" name="矩形"/>
          <p:cNvSpPr/>
          <p:nvPr/>
        </p:nvSpPr>
        <p:spPr>
          <a:xfrm>
            <a:off x="2899728" y="577890"/>
            <a:ext cx="3344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位移运算应用场景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"/>
          <p:cNvSpPr/>
          <p:nvPr/>
        </p:nvSpPr>
        <p:spPr>
          <a:xfrm>
            <a:off x="4042728" y="577890"/>
            <a:ext cx="105854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小结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275715"/>
            <a:ext cx="6838950" cy="3438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678555" y="577890"/>
            <a:ext cx="178689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按位与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&amp;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11505" y="2211705"/>
            <a:ext cx="8181340" cy="2159635"/>
          </a:xfrm>
          <a:prstGeom prst="rect">
            <a:avLst/>
          </a:prstGeom>
        </p:spPr>
      </p:pic>
      <p:sp>
        <p:nvSpPr>
          <p:cNvPr id="15" name="矩形"/>
          <p:cNvSpPr/>
          <p:nvPr/>
        </p:nvSpPr>
        <p:spPr>
          <a:xfrm>
            <a:off x="538916" y="149164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两个为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，否则为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0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955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奇数：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 &amp;  1 ==1  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"/>
          <p:cNvSpPr/>
          <p:nvPr/>
        </p:nvSpPr>
        <p:spPr>
          <a:xfrm>
            <a:off x="3528060" y="577890"/>
            <a:ext cx="208788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判断奇偶数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571801" y="1492915"/>
            <a:ext cx="8565279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偶数：</a:t>
            </a:r>
            <a:r>
              <a:rPr lang="en-US" altLang="zh-CN" sz="200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n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um &amp;  1 ==0  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2019935"/>
            <a:ext cx="6804025" cy="30467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87140" y="577890"/>
            <a:ext cx="15697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2427605"/>
            <a:ext cx="8207375" cy="22136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95605" y="1635760"/>
            <a:ext cx="22993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个为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则为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349308" y="577890"/>
            <a:ext cx="244538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按位或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取整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635760"/>
            <a:ext cx="4537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x | 0</a:t>
            </a:r>
            <a:endParaRPr lang="en-US" altLang="zh-CN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3215" y="2931795"/>
            <a:ext cx="45370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5.23 | 0 =&gt; 0</a:t>
            </a:r>
            <a:endParaRPr lang="zh-CN" altLang="en-US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9610" y="1275715"/>
            <a:ext cx="3095625" cy="1533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"/>
          <p:cNvSpPr/>
          <p:nvPr/>
        </p:nvSpPr>
        <p:spPr>
          <a:xfrm>
            <a:off x="3787140" y="577890"/>
            <a:ext cx="156972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按位或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|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95605" y="1635760"/>
            <a:ext cx="58273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自身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|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自身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 =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自身</a:t>
            </a:r>
            <a:r>
              <a:rPr lang="en-US" altLang="zh-CN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, </a:t>
            </a:r>
            <a:r>
              <a:rPr lang="zh-CN" altLang="en-US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可以比较数值相等</a:t>
            </a:r>
            <a:endParaRPr lang="zh-CN" altLang="en-US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2571750"/>
            <a:ext cx="7124700" cy="1457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"/>
          <p:cNvSpPr/>
          <p:nvPr/>
        </p:nvSpPr>
        <p:spPr>
          <a:xfrm>
            <a:off x="313368" y="1625695"/>
            <a:ext cx="8517632" cy="70675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按位非运算符（~），反转操作数的位。表象是对数字求负，然后减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1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（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-x-1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Calibri" panose="020F0502020204030204" pitchFamily="34" charset="0"/>
              </a:rPr>
              <a:t>）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Calibri" panose="020F0502020204030204" pitchFamily="34" charset="0"/>
            </a:endParaRPr>
          </a:p>
        </p:txBody>
      </p:sp>
      <p:sp>
        <p:nvSpPr>
          <p:cNvPr id="5" name="矩形"/>
          <p:cNvSpPr/>
          <p:nvPr/>
        </p:nvSpPr>
        <p:spPr>
          <a:xfrm>
            <a:off x="3763963" y="577890"/>
            <a:ext cx="1616075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algn="ctr"/>
            <a:r>
              <a:rPr lang="zh-CN" altLang="en-US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按位非</a:t>
            </a:r>
            <a:r>
              <a:rPr lang="en-US" altLang="zh-CN" sz="3000" b="1" u="none" strike="noStrike" kern="0" cap="none" spc="0" baseline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~</a:t>
            </a:r>
            <a:endParaRPr lang="en-US" altLang="zh-CN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650" y="3507740"/>
            <a:ext cx="7553325" cy="13430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305" y="2355850"/>
            <a:ext cx="6829425" cy="1123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"/>
          <p:cNvSpPr/>
          <p:nvPr/>
        </p:nvSpPr>
        <p:spPr>
          <a:xfrm>
            <a:off x="538917" y="1851690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不存在，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indexOf </a:t>
            </a:r>
            <a:r>
              <a:rPr lang="zh-CN" altLang="en-US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返回</a:t>
            </a: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-1</a:t>
            </a:r>
            <a:endParaRPr lang="en-US" altLang="zh-CN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矩形"/>
          <p:cNvSpPr/>
          <p:nvPr/>
        </p:nvSpPr>
        <p:spPr>
          <a:xfrm>
            <a:off x="1230630" y="567799"/>
            <a:ext cx="6682740" cy="553085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spAutoFit/>
          </a:bodyPr>
          <a:lstStyle/>
          <a:p>
            <a:pPr marL="0" lvl="1" algn="ctr"/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按位非</a:t>
            </a:r>
            <a:r>
              <a:rPr lang="en-US" altLang="zh-CN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~ </a:t>
            </a:r>
            <a:r>
              <a:rPr lang="zh-CN" altLang="en-US" sz="3000" b="1" kern="0" dirty="0" err="1">
                <a:solidFill>
                  <a:srgbClr val="C9394A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判断数组中是否包含某个元素</a:t>
            </a:r>
            <a:endParaRPr lang="zh-CN" altLang="en-US" sz="3000" b="1" u="none" strike="noStrike" kern="0" cap="none" spc="0" baseline="0" dirty="0" err="1">
              <a:solidFill>
                <a:srgbClr val="C9394A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矩形"/>
          <p:cNvSpPr/>
          <p:nvPr/>
        </p:nvSpPr>
        <p:spPr>
          <a:xfrm>
            <a:off x="467162" y="2931825"/>
            <a:ext cx="8229600" cy="398780"/>
          </a:xfrm>
          <a:prstGeom prst="rect">
            <a:avLst/>
          </a:prstGeom>
          <a:noFill/>
          <a:ln w="9525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spAutoFit/>
          </a:bodyPr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en-US" altLang="zh-CN" sz="2000" u="none" strike="noStrike" kern="1200" cap="none" spc="0" baseline="0" dirty="0">
                <a:solidFill>
                  <a:srgbClr val="47474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~ -1 = - ( -1) -1 = 1 - 1  = 0</a:t>
            </a:r>
            <a:endParaRPr lang="zh-CN" altLang="en-US" sz="2000" u="none" strike="noStrike" kern="1200" cap="none" spc="0" baseline="0" dirty="0">
              <a:solidFill>
                <a:srgbClr val="47474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tags/tag1.xml><?xml version="1.0" encoding="utf-8"?>
<p:tagLst xmlns:p="http://schemas.openxmlformats.org/presentationml/2006/main">
  <p:tag name="KSO_WM_UNIT_PLACING_PICTURE_USER_VIEWPORT" val="{&quot;height&quot;:3975,&quot;width&quot;:15060}"/>
</p:tagLst>
</file>

<file path=ppt/tags/tag2.xml><?xml version="1.0" encoding="utf-8"?>
<p:tagLst xmlns:p="http://schemas.openxmlformats.org/presentationml/2006/main">
  <p:tag name="KSO_WM_UNIT_PLACING_PICTURE_USER_VIEWPORT" val="{&quot;height&quot;:4740,&quot;width&quot;:9555}"/>
</p:tagLst>
</file>

<file path=ppt/theme/theme1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讲师ppt模板20141215">
  <a:themeElements>
    <a:clrScheme name="讲师ppt模板2014121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讲师ppt模板20141215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讲师ppt模板20141215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0</TotalTime>
  <Words>778</Words>
  <Application>WPS 演示</Application>
  <PresentationFormat>全屏显示(16:9)</PresentationFormat>
  <Paragraphs>114</Paragraphs>
  <Slides>27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Arial</vt:lpstr>
      <vt:lpstr>宋体</vt:lpstr>
      <vt:lpstr>Wingdings</vt:lpstr>
      <vt:lpstr>Calibri</vt:lpstr>
      <vt:lpstr>Times New Roman</vt:lpstr>
      <vt:lpstr>微软雅黑</vt:lpstr>
      <vt:lpstr>Arial Unicode MS</vt:lpstr>
      <vt:lpstr>讲师ppt模板20141215</vt:lpstr>
      <vt:lpstr>讲师ppt模板20141215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open</dc:creator>
  <cp:lastModifiedBy>WPS_1612227719</cp:lastModifiedBy>
  <cp:revision>92</cp:revision>
  <dcterms:created xsi:type="dcterms:W3CDTF">2016-04-25T01:54:00Z</dcterms:created>
  <dcterms:modified xsi:type="dcterms:W3CDTF">2022-01-03T11:06:02Z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8F4A69BA611949F7A94A4BAC518DE002</vt:lpwstr>
  </property>
</Properties>
</file>