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6"/>
  </p:notesMasterIdLst>
  <p:sldIdLst>
    <p:sldId id="275" r:id="rId4"/>
    <p:sldId id="357" r:id="rId5"/>
    <p:sldId id="360" r:id="rId7"/>
    <p:sldId id="358" r:id="rId8"/>
    <p:sldId id="364" r:id="rId9"/>
    <p:sldId id="361" r:id="rId10"/>
    <p:sldId id="256" r:id="rId11"/>
    <p:sldId id="348" r:id="rId12"/>
    <p:sldId id="349" r:id="rId13"/>
    <p:sldId id="350" r:id="rId14"/>
    <p:sldId id="351" r:id="rId15"/>
    <p:sldId id="352" r:id="rId16"/>
    <p:sldId id="353" r:id="rId17"/>
    <p:sldId id="354" r:id="rId18"/>
    <p:sldId id="355" r:id="rId19"/>
    <p:sldId id="356" r:id="rId20"/>
    <p:sldId id="362" r:id="rId21"/>
    <p:sldId id="363" r:id="rId22"/>
  </p:sldIdLst>
  <p:sldSz cx="9144000" cy="5143500" type="screen16x9"/>
  <p:notesSz cx="6858000" cy="9144000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1pPr>
    <a:lvl2pPr marL="4572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2pPr>
    <a:lvl3pPr marL="9144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3pPr>
    <a:lvl4pPr marL="13716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4pPr>
    <a:lvl5pPr marL="18288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9394A"/>
    <a:srgbClr val="FFFFFF"/>
    <a:srgbClr val="C94251"/>
    <a:srgbClr val="EB03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82" autoAdjust="0"/>
    <p:restoredTop sz="99500" autoAdjust="0"/>
  </p:normalViewPr>
  <p:slideViewPr>
    <p:cSldViewPr>
      <p:cViewPr varScale="1">
        <p:scale>
          <a:sx n="100" d="100"/>
          <a:sy n="100" d="100"/>
        </p:scale>
        <p:origin x="78" y="288"/>
      </p:cViewPr>
      <p:guideLst>
        <p:guide orient="horz" pos="712"/>
        <p:guide pos="2880"/>
        <p:guide orient="horz" pos="1616"/>
        <p:guide pos="612"/>
        <p:guide pos="858"/>
        <p:guide orient="horz" pos="2728"/>
        <p:guide orient="horz" pos="939"/>
        <p:guide pos="5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4" name="文本框"/>
          <p:cNvSpPr>
            <a:spLocks noGrp="1"/>
          </p:cNvSpPr>
          <p:nvPr>
            <p:ph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5" name="文本框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pPr algn="r"/>
            <a:fld id="{CAD2D6BD-DE1B-4B5F-8B41-2702339687B9}" type="datetime1">
              <a:rPr lang="zh-CN" altLang="en-US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6" name="对象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</p:sp>
      <p:sp>
        <p:nvSpPr>
          <p:cNvPr id="7" name="矩形"/>
          <p:cNvSpPr>
            <a:spLocks noChangeAspect="1"/>
          </p:cNvSpPr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单击此处编辑母版文本样式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第二级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第三级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第四级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第五级</a:t>
            </a:r>
            <a:endParaRPr lang="zh-CN" altLang="en-US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8" name="文本框"/>
          <p:cNvSpPr>
            <a:spLocks noGrp="1"/>
          </p:cNvSpPr>
          <p:nvPr>
            <p:ph type="ftr" idx="4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1pPr>
    <a:lvl2pPr marL="4572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2pPr>
    <a:lvl3pPr marL="9144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3pPr>
    <a:lvl4pPr marL="13716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4pPr>
    <a:lvl5pPr marL="18288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5pPr>
    <a:lvl6pPr marL="22860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6pPr>
    <a:lvl7pPr marL="27432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7pPr>
    <a:lvl8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8pPr>
    <a:lvl9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单击此处编辑母版标题样式</a:t>
            </a:r>
            <a:endParaRPr lang="zh-CN" altLang="en-US">
              <a:sym typeface="Calibri" panose="020F0502020204030204" pitchFamily="34" charset="0"/>
            </a:endParaRP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单击此处编辑母版文本样式</a:t>
            </a:r>
            <a:endParaRPr lang="en-US" altLang="zh-CN">
              <a:sym typeface="Calibri" panose="020F0502020204030204" pitchFamily="34" charset="0"/>
            </a:endParaRPr>
          </a:p>
          <a:p>
            <a:pPr lvl="1"/>
            <a:r>
              <a:rPr lang="zh-CN" altLang="en-US">
                <a:sym typeface="Calibri" panose="020F0502020204030204" pitchFamily="34" charset="0"/>
              </a:rPr>
              <a:t>第二级</a:t>
            </a:r>
            <a:endParaRPr lang="en-US" altLang="zh-CN">
              <a:sym typeface="Calibri" panose="020F0502020204030204" pitchFamily="34" charset="0"/>
            </a:endParaRPr>
          </a:p>
          <a:p>
            <a:pPr lvl="2"/>
            <a:r>
              <a:rPr lang="zh-CN" altLang="en-US">
                <a:sym typeface="Calibri" panose="020F0502020204030204" pitchFamily="34" charset="0"/>
              </a:rPr>
              <a:t>第三级</a:t>
            </a:r>
            <a:endParaRPr lang="en-US" altLang="zh-CN">
              <a:sym typeface="Calibri" panose="020F0502020204030204" pitchFamily="34" charset="0"/>
            </a:endParaRPr>
          </a:p>
          <a:p>
            <a:pPr lvl="3"/>
            <a:r>
              <a:rPr lang="zh-CN" altLang="en-US">
                <a:sym typeface="Calibri" panose="020F0502020204030204" pitchFamily="34" charset="0"/>
              </a:rPr>
              <a:t>第四级</a:t>
            </a:r>
            <a:endParaRPr lang="en-US" altLang="zh-CN">
              <a:sym typeface="Calibri" panose="020F0502020204030204" pitchFamily="34" charset="0"/>
            </a:endParaRPr>
          </a:p>
          <a:p>
            <a:pPr lvl="4"/>
            <a:r>
              <a:rPr lang="zh-CN" altLang="en-US">
                <a:sym typeface="Calibri" panose="020F0502020204030204" pitchFamily="34" charset="0"/>
              </a:rPr>
              <a:t>第五级</a:t>
            </a:r>
            <a:endParaRPr lang="zh-CN" altLang="en-US">
              <a:sym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1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 sz="2200">
                <a:solidFill>
                  <a:srgbClr val="212121"/>
                </a:solidFill>
              </a:rPr>
              <a:t>单击此处编辑母版文本样式</a:t>
            </a:r>
            <a:endParaRPr lang="en-US" altLang="zh-CN" sz="2200">
              <a:solidFill>
                <a:srgbClr val="212121"/>
              </a:solidFill>
            </a:endParaRPr>
          </a:p>
          <a:p>
            <a:pPr lvl="1"/>
            <a:r>
              <a:rPr lang="zh-CN" altLang="en-US" sz="2000">
                <a:solidFill>
                  <a:srgbClr val="474747"/>
                </a:solidFill>
              </a:rPr>
              <a:t>第二级</a:t>
            </a:r>
            <a:endParaRPr lang="en-US" altLang="zh-CN" sz="2000">
              <a:solidFill>
                <a:srgbClr val="474747"/>
              </a:solidFill>
            </a:endParaRPr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/>
          <p:nvPr/>
        </p:nvSpPr>
        <p:spPr>
          <a:xfrm>
            <a:off x="0" y="2283718"/>
            <a:ext cx="914400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纯函数，副作用，高阶函数等函数式编程概念</a:t>
            </a:r>
            <a:endParaRPr lang="zh-CN" altLang="en-US" sz="3000" b="1" kern="0" dirty="0" smtClean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2956561" y="577890"/>
            <a:ext cx="3230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副作用包含哪些？</a:t>
            </a:r>
            <a:endParaRPr lang="zh-CN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5" name="矩形"/>
          <p:cNvSpPr/>
          <p:nvPr/>
        </p:nvSpPr>
        <p:spPr>
          <a:xfrm>
            <a:off x="899160" y="1491615"/>
            <a:ext cx="4324350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修改了变量</a:t>
            </a:r>
            <a:endParaRPr lang="zh-CN" altLang="en-US" sz="2000" u="none" strike="noStrike" kern="120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27630" y="2355850"/>
            <a:ext cx="3743325" cy="13811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2956561" y="577890"/>
            <a:ext cx="3230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副作用包含哪些？</a:t>
            </a:r>
            <a:endParaRPr lang="zh-CN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5" name="矩形"/>
          <p:cNvSpPr/>
          <p:nvPr/>
        </p:nvSpPr>
        <p:spPr>
          <a:xfrm>
            <a:off x="899160" y="1491615"/>
            <a:ext cx="4324350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修改了入参</a:t>
            </a:r>
            <a:endParaRPr lang="zh-CN" altLang="en-US" sz="2000" u="none" strike="noStrike" kern="120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00325" y="2427605"/>
            <a:ext cx="3943350" cy="1524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2766061" y="577890"/>
            <a:ext cx="3611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副作用还包含哪些？</a:t>
            </a:r>
            <a:endParaRPr lang="zh-CN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5" name="矩形"/>
          <p:cNvSpPr/>
          <p:nvPr/>
        </p:nvSpPr>
        <p:spPr>
          <a:xfrm>
            <a:off x="899160" y="1491615"/>
            <a:ext cx="4324350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输出了日志</a:t>
            </a:r>
            <a:endParaRPr lang="zh-CN" altLang="en-US" sz="2000" u="none" strike="noStrike" kern="120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矩形"/>
          <p:cNvSpPr/>
          <p:nvPr/>
        </p:nvSpPr>
        <p:spPr>
          <a:xfrm>
            <a:off x="827405" y="2644140"/>
            <a:ext cx="4324350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操作了</a:t>
            </a:r>
            <a:r>
              <a:rPr lang="en-US" altLang="zh-CN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DOM</a:t>
            </a:r>
            <a:endParaRPr lang="en-US" altLang="zh-CN" sz="2000" u="none" strike="noStrike" kern="120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矩形"/>
          <p:cNvSpPr/>
          <p:nvPr/>
        </p:nvSpPr>
        <p:spPr>
          <a:xfrm>
            <a:off x="827405" y="3651885"/>
            <a:ext cx="4324350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发送了</a:t>
            </a:r>
            <a:r>
              <a:rPr lang="en-US" altLang="zh-CN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Http</a:t>
            </a:r>
            <a:r>
              <a:rPr lang="zh-CN" altLang="en-US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请求</a:t>
            </a:r>
            <a:endParaRPr lang="zh-CN" altLang="en-US" sz="2000" u="none" strike="noStrike" kern="120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矩形"/>
          <p:cNvSpPr/>
          <p:nvPr/>
        </p:nvSpPr>
        <p:spPr>
          <a:xfrm>
            <a:off x="4283710" y="1491615"/>
            <a:ext cx="4324350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操作客户端存储</a:t>
            </a:r>
            <a:endParaRPr lang="zh-CN" altLang="en-US" sz="2000" u="none" strike="noStrike" kern="120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矩形"/>
          <p:cNvSpPr/>
          <p:nvPr/>
        </p:nvSpPr>
        <p:spPr>
          <a:xfrm>
            <a:off x="4283710" y="2644775"/>
            <a:ext cx="4782820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与</a:t>
            </a:r>
            <a:r>
              <a:rPr lang="en-US" altLang="zh-CN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service worker,iframe</a:t>
            </a:r>
            <a:r>
              <a:rPr lang="zh-CN" altLang="en-US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通讯</a:t>
            </a:r>
            <a:endParaRPr lang="zh-CN" altLang="en-US" sz="2000" u="none" strike="noStrike" kern="120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矩形"/>
          <p:cNvSpPr/>
          <p:nvPr/>
        </p:nvSpPr>
        <p:spPr>
          <a:xfrm>
            <a:off x="4283710" y="3651885"/>
            <a:ext cx="4782820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其他不该做的事情</a:t>
            </a:r>
            <a:endParaRPr lang="zh-CN" sz="2000" u="none" strike="noStrike" kern="120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" grpId="0"/>
      <p:bldP spid="3" grpId="0"/>
      <p:bldP spid="5" grpId="0"/>
      <p:bldP spid="6" grpId="0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3718561" y="577890"/>
            <a:ext cx="1706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高阶函数</a:t>
            </a:r>
            <a:endParaRPr lang="zh-CN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5" name="矩形"/>
          <p:cNvSpPr/>
          <p:nvPr/>
        </p:nvSpPr>
        <p:spPr>
          <a:xfrm>
            <a:off x="899160" y="1491615"/>
            <a:ext cx="8246110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定义：就是一个接受函数作为参数或者函数作为输出返回的函数</a:t>
            </a:r>
            <a:endParaRPr lang="en-US" altLang="zh-CN" sz="2000" u="none" strike="noStrike" kern="120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矩形"/>
          <p:cNvSpPr/>
          <p:nvPr/>
        </p:nvSpPr>
        <p:spPr>
          <a:xfrm>
            <a:off x="899160" y="2643505"/>
            <a:ext cx="7223125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特征：函数入参，函数作为返回值，满足任一条件即可</a:t>
            </a:r>
            <a:endParaRPr lang="en-US" altLang="zh-CN" sz="2000" u="none" strike="noStrike" kern="120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2575561" y="577890"/>
            <a:ext cx="3992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数组中用到的高阶函数</a:t>
            </a:r>
            <a:endParaRPr lang="zh-CN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5" name="矩形"/>
          <p:cNvSpPr/>
          <p:nvPr/>
        </p:nvSpPr>
        <p:spPr>
          <a:xfrm>
            <a:off x="899160" y="1491615"/>
            <a:ext cx="8246110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Array.prototype.filter</a:t>
            </a:r>
            <a:endParaRPr lang="en-US" altLang="zh-CN" sz="2000" u="none" strike="noStrike" kern="120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矩形"/>
          <p:cNvSpPr/>
          <p:nvPr/>
        </p:nvSpPr>
        <p:spPr>
          <a:xfrm>
            <a:off x="899160" y="2644775"/>
            <a:ext cx="7223125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Array.prototype.find</a:t>
            </a:r>
            <a:endParaRPr lang="en-US" altLang="zh-CN" sz="2000" u="none" strike="noStrike" kern="120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矩形"/>
          <p:cNvSpPr/>
          <p:nvPr/>
        </p:nvSpPr>
        <p:spPr>
          <a:xfrm>
            <a:off x="899160" y="3797935"/>
            <a:ext cx="7223125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Array.prototype.map</a:t>
            </a:r>
            <a:endParaRPr lang="en-US" altLang="zh-CN" sz="2000" u="none" strike="noStrike" kern="120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" grpId="0"/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3147061" y="577890"/>
            <a:ext cx="2849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高阶函数的应用</a:t>
            </a:r>
            <a:endParaRPr lang="en-US" altLang="zh-CN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5" name="矩形"/>
          <p:cNvSpPr/>
          <p:nvPr/>
        </p:nvSpPr>
        <p:spPr>
          <a:xfrm>
            <a:off x="899160" y="1491615"/>
            <a:ext cx="8246110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柯里化</a:t>
            </a:r>
            <a:endParaRPr lang="zh-CN" altLang="en-US" sz="2000" u="none" strike="noStrike" kern="120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矩形"/>
          <p:cNvSpPr/>
          <p:nvPr/>
        </p:nvSpPr>
        <p:spPr>
          <a:xfrm>
            <a:off x="827405" y="2644775"/>
            <a:ext cx="7223125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Function.prototype.bind</a:t>
            </a:r>
            <a:endParaRPr lang="en-US" altLang="zh-CN" sz="2000" u="none" strike="noStrike" kern="120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2492376" y="577890"/>
            <a:ext cx="415925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高阶函数衍生</a:t>
            </a:r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</a:t>
            </a:r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高阶组件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5" name="矩形"/>
          <p:cNvSpPr/>
          <p:nvPr/>
        </p:nvSpPr>
        <p:spPr>
          <a:xfrm>
            <a:off x="899160" y="1491615"/>
            <a:ext cx="8246110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定义：包装了另外一个组件的组件</a:t>
            </a:r>
            <a:endParaRPr lang="zh-CN" altLang="en-US" sz="2000" u="none" strike="noStrike" kern="120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47495" y="2139315"/>
            <a:ext cx="6219825" cy="21812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2575561" y="577890"/>
            <a:ext cx="3992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其他函数式编程的概念</a:t>
            </a:r>
            <a:endParaRPr lang="zh-CN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5" name="矩形"/>
          <p:cNvSpPr/>
          <p:nvPr/>
        </p:nvSpPr>
        <p:spPr>
          <a:xfrm>
            <a:off x="899160" y="1491615"/>
            <a:ext cx="8246110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compose（组合）, pipe （管道）</a:t>
            </a:r>
            <a:endParaRPr lang="en-US" altLang="zh-CN" sz="2000" u="none" strike="noStrike" kern="120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矩形"/>
          <p:cNvSpPr/>
          <p:nvPr/>
        </p:nvSpPr>
        <p:spPr>
          <a:xfrm>
            <a:off x="899160" y="2644775"/>
            <a:ext cx="7223125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偏函数， 柯里化</a:t>
            </a:r>
            <a:endParaRPr lang="en-US" altLang="zh-CN" sz="2000" u="none" strike="noStrike" kern="120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矩形"/>
          <p:cNvSpPr/>
          <p:nvPr/>
        </p:nvSpPr>
        <p:spPr>
          <a:xfrm>
            <a:off x="899160" y="3797935"/>
            <a:ext cx="7223125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chain 链式调用</a:t>
            </a:r>
            <a:endParaRPr lang="en-US" altLang="zh-CN" sz="2000" u="none" strike="noStrike" kern="120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" grpId="0"/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3909061" y="577890"/>
            <a:ext cx="1325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思考题</a:t>
            </a:r>
            <a:endParaRPr lang="zh-CN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5" name="矩形"/>
          <p:cNvSpPr/>
          <p:nvPr/>
        </p:nvSpPr>
        <p:spPr>
          <a:xfrm>
            <a:off x="899160" y="1491615"/>
            <a:ext cx="8246110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幂等性 和 纯函数的相似和区别</a:t>
            </a:r>
            <a:endParaRPr lang="zh-CN" altLang="en-US" sz="2000" u="none" strike="noStrike" kern="120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/>
          <p:nvPr/>
        </p:nvSpPr>
        <p:spPr>
          <a:xfrm>
            <a:off x="-36531" y="2716205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代表：C语言等</a:t>
            </a:r>
            <a:endParaRPr lang="zh-CN" altLang="en-US" sz="2000" u="none" strike="noStrike" kern="120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-37465" y="1340168"/>
            <a:ext cx="9142730" cy="70675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特点：主要采取过程调用或函数调用的方式来进行流程控制。流程则由包涵一系列运算步骤的过程，子程序, 方法或函数来控制。</a:t>
            </a:r>
            <a:endParaRPr lang="zh-CN" altLang="en-US" sz="2000" u="none" strike="noStrike" kern="120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2321878" y="577890"/>
            <a:ext cx="450024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编程范式</a:t>
            </a:r>
            <a:r>
              <a:rPr 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- 面向过程编程 </a:t>
            </a:r>
            <a:endParaRPr 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/>
          <p:nvPr/>
        </p:nvSpPr>
        <p:spPr>
          <a:xfrm>
            <a:off x="-36531" y="2716205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代表：Python, C++, Java, C#等</a:t>
            </a:r>
            <a:endParaRPr lang="zh-CN" altLang="en-US" sz="2000" u="none" strike="noStrike" kern="120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-37465" y="1032510"/>
            <a:ext cx="9142730" cy="132207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特点：它将对象作为程序的基本单元，将程序和数据封装其中，以提高软件的重用性、灵活性和扩展性，对象里的程序可以访问及经常修改对象相关连的数据。在面向对象程序编程里，计算机程序会被设计成彼此相关的对象。</a:t>
            </a:r>
            <a:endParaRPr lang="zh-CN" altLang="en-US" sz="2000" u="none" strike="noStrike" kern="120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2321878" y="577890"/>
            <a:ext cx="450024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编程范式</a:t>
            </a:r>
            <a:r>
              <a:rPr 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- 面向对象编程 </a:t>
            </a:r>
            <a:endParaRPr 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/>
          <p:nvPr/>
        </p:nvSpPr>
        <p:spPr>
          <a:xfrm>
            <a:off x="-36531" y="2716205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代表：Haskell， Scala等</a:t>
            </a:r>
            <a:endParaRPr lang="zh-CN" altLang="en-US" sz="2000" u="none" strike="noStrike" kern="120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-37465" y="1186180"/>
            <a:ext cx="9142730" cy="101473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特点：函数式编程更加强调程序执行的结果而非执行的过程，倡导利用若干简单的执行单元让计算结果不断渐进，逐层推导复杂的运算，而不是设计一个复杂的执行过程。</a:t>
            </a:r>
            <a:endParaRPr lang="zh-CN" altLang="en-US" sz="2000" u="none" strike="noStrike" kern="120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2512378" y="577890"/>
            <a:ext cx="411924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编程范式</a:t>
            </a:r>
            <a:r>
              <a:rPr 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- 函数式编程 </a:t>
            </a:r>
            <a:endParaRPr 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2899728" y="577890"/>
            <a:ext cx="334454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函数式编程</a:t>
            </a:r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的优点</a:t>
            </a:r>
            <a:r>
              <a:rPr 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endParaRPr 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19250" y="1136015"/>
            <a:ext cx="5470525" cy="35528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/>
          <p:nvPr/>
        </p:nvSpPr>
        <p:spPr>
          <a:xfrm>
            <a:off x="-36531" y="2716205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buClrTx/>
              <a:buSzTx/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同入同出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-37465" y="1340168"/>
            <a:ext cx="9142730" cy="70675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定义： 纯函数就是相同的输入，永远得到相同的输出，并且没有任何副作用。</a:t>
            </a:r>
            <a:endParaRPr lang="zh-CN" altLang="en-US" sz="2000" u="none" strike="noStrike" kern="120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909061" y="577890"/>
            <a:ext cx="1325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纯函数</a:t>
            </a:r>
            <a:endParaRPr lang="zh-CN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矩形"/>
          <p:cNvSpPr/>
          <p:nvPr/>
        </p:nvSpPr>
        <p:spPr>
          <a:xfrm>
            <a:off x="-36531" y="3939850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无副作用</a:t>
            </a:r>
            <a:endParaRPr sz="2000" u="none" strike="noStrike" kern="120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2" name="流程图: 可选过程 1"/>
          <p:cNvSpPr/>
          <p:nvPr/>
        </p:nvSpPr>
        <p:spPr>
          <a:xfrm>
            <a:off x="755650" y="2723515"/>
            <a:ext cx="1214755" cy="391160"/>
          </a:xfrm>
          <a:prstGeom prst="flowChartAlternateProcess">
            <a:avLst/>
          </a:prstGeom>
          <a:noFill/>
          <a:ln w="19050">
            <a:solidFill>
              <a:srgbClr val="C9394A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流程图: 可选过程 3"/>
          <p:cNvSpPr/>
          <p:nvPr/>
        </p:nvSpPr>
        <p:spPr>
          <a:xfrm>
            <a:off x="755650" y="3939540"/>
            <a:ext cx="1214755" cy="391160"/>
          </a:xfrm>
          <a:prstGeom prst="flowChartAlternateProcess">
            <a:avLst/>
          </a:prstGeom>
          <a:noFill/>
          <a:ln w="19050">
            <a:solidFill>
              <a:srgbClr val="C9394A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3" grpId="0"/>
      <p:bldP spid="2" grpId="0" bldLvl="0" animBg="1"/>
      <p:bldP spid="4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/>
          <p:nvPr/>
        </p:nvSpPr>
        <p:spPr>
          <a:xfrm>
            <a:off x="-36531" y="2716205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数组</a:t>
            </a:r>
            <a:endParaRPr lang="zh-CN" altLang="en-US" sz="2000" u="none" strike="noStrike" kern="120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-37465" y="1494155"/>
            <a:ext cx="9142730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普通的例子</a:t>
            </a:r>
            <a:endParaRPr lang="zh-CN" altLang="en-US" sz="2000" u="none" strike="noStrike" kern="120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337561" y="577890"/>
            <a:ext cx="2468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纯函数的</a:t>
            </a:r>
            <a:r>
              <a:rPr 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案例</a:t>
            </a:r>
            <a:endParaRPr lang="zh-CN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矩形"/>
          <p:cNvSpPr/>
          <p:nvPr/>
        </p:nvSpPr>
        <p:spPr>
          <a:xfrm>
            <a:off x="-36531" y="3939850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redux </a:t>
            </a:r>
            <a:r>
              <a:rPr lang="zh-CN" altLang="en-US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中的</a:t>
            </a:r>
            <a:r>
              <a:rPr lang="en-US" altLang="zh-CN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 reducer, reducer </a:t>
            </a:r>
            <a:r>
              <a:rPr lang="zh-CN" altLang="en-US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的准则就是要纯函数</a:t>
            </a:r>
            <a:endParaRPr lang="zh-CN" altLang="en-US" sz="2000" u="none" strike="noStrike" kern="120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3337561" y="577890"/>
            <a:ext cx="2468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纯函数</a:t>
            </a:r>
            <a:r>
              <a:rPr 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的优点</a:t>
            </a:r>
            <a:endParaRPr lang="zh-CN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9795" y="1635760"/>
            <a:ext cx="6838950" cy="29813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3337561" y="577890"/>
            <a:ext cx="2468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函数的副作用</a:t>
            </a:r>
            <a:endParaRPr lang="zh-CN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5" name="矩形"/>
          <p:cNvSpPr/>
          <p:nvPr/>
        </p:nvSpPr>
        <p:spPr>
          <a:xfrm>
            <a:off x="107315" y="1717358"/>
            <a:ext cx="8383270" cy="70675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定义：函数调用时，除了返回函数值之外，还对外界产生附加的影响。</a:t>
            </a:r>
            <a:endParaRPr lang="zh-CN" altLang="en-US" sz="2000" u="none" strike="noStrike" kern="120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theme/theme1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Normal.eit</Template>
  <TotalTime>0</TotalTime>
  <Words>838</Words>
  <Application>WPS 演示</Application>
  <PresentationFormat>全屏显示(16:9)</PresentationFormat>
  <Paragraphs>102</Paragraphs>
  <Slides>18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18</vt:i4>
      </vt:variant>
    </vt:vector>
  </HeadingPairs>
  <TitlesOfParts>
    <vt:vector size="27" baseType="lpstr">
      <vt:lpstr>Arial</vt:lpstr>
      <vt:lpstr>宋体</vt:lpstr>
      <vt:lpstr>Wingdings</vt:lpstr>
      <vt:lpstr>Calibri</vt:lpstr>
      <vt:lpstr>Times New Roman</vt:lpstr>
      <vt:lpstr>微软雅黑</vt:lpstr>
      <vt:lpstr>Arial Unicode MS</vt:lpstr>
      <vt:lpstr>讲师ppt模板20141215</vt:lpstr>
      <vt:lpstr>讲师ppt模板20141215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open</dc:creator>
  <cp:lastModifiedBy>WPS_1612227719</cp:lastModifiedBy>
  <cp:revision>108</cp:revision>
  <dcterms:created xsi:type="dcterms:W3CDTF">2016-04-25T01:54:00Z</dcterms:created>
  <dcterms:modified xsi:type="dcterms:W3CDTF">2022-02-05T06:46:24Z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2052-11.1.0.11294</vt:lpwstr>
  </property>
  <property fmtid="{D5CDD505-2E9C-101B-9397-08002B2CF9AE}" pid="3" name="ICV">
    <vt:lpwstr>122EE3CDB8B2416A8DB2E2CFAFF234C1</vt:lpwstr>
  </property>
</Properties>
</file>