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75" r:id="rId3"/>
    <p:sldId id="310" r:id="rId4"/>
    <p:sldId id="311" r:id="rId6"/>
    <p:sldId id="312" r:id="rId7"/>
    <p:sldId id="256" r:id="rId8"/>
    <p:sldId id="280" r:id="rId9"/>
    <p:sldId id="295" r:id="rId10"/>
    <p:sldId id="330" r:id="rId11"/>
    <p:sldId id="331" r:id="rId12"/>
    <p:sldId id="333" r:id="rId13"/>
    <p:sldId id="334" r:id="rId14"/>
    <p:sldId id="337" r:id="rId15"/>
    <p:sldId id="332" r:id="rId16"/>
    <p:sldId id="336" r:id="rId17"/>
    <p:sldId id="341" r:id="rId18"/>
    <p:sldId id="335" r:id="rId19"/>
    <p:sldId id="338" r:id="rId20"/>
    <p:sldId id="339" r:id="rId21"/>
    <p:sldId id="343" r:id="rId22"/>
    <p:sldId id="278" r:id="rId23"/>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2FDB2607-1784-4EEB-B798-7EB5836EED8A}">
        <p14:showMediaCtrls xmlns:p14="http://schemas.microsoft.com/office/powerpoint/2010/main" val="1"/>
      </p:ext>
    </p:extLst>
  </p:showPr>
  <p:clrMru>
    <a:srgbClr val="C9394A"/>
    <a:srgbClr val="FFFFFF"/>
    <a:srgbClr val="C94251"/>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2" autoAdjust="0"/>
    <p:restoredTop sz="99500" autoAdjust="0"/>
  </p:normalViewPr>
  <p:slideViewPr>
    <p:cSldViewPr>
      <p:cViewPr varScale="1">
        <p:scale>
          <a:sx n="100" d="100"/>
          <a:sy n="100" d="100"/>
        </p:scale>
        <p:origin x="78" y="288"/>
      </p:cViewPr>
      <p:guideLst>
        <p:guide orient="horz" pos="730"/>
        <p:guide pos="2880"/>
        <p:guide orient="horz" pos="1619"/>
        <p:guide pos="588"/>
        <p:guide pos="819"/>
        <p:guide orient="horz" pos="2750"/>
        <p:guide orient="horz" pos="940"/>
        <p:guide pos="51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3375"/>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5293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337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2504" cy="339447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200150"/>
            <a:ext cx="4032504" cy="339447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18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18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Rectangle 2"/>
          <p:cNvSpPr>
            <a:spLocks noGrp="1"/>
          </p:cNvSpPr>
          <p:nvPr>
            <p:ph type="title"/>
          </p:nvPr>
        </p:nvSpPr>
        <p:spPr>
          <a:xfrm>
            <a:off x="457200" y="205979"/>
            <a:ext cx="8229600" cy="857250"/>
          </a:xfrm>
          <a:prstGeom prst="rect">
            <a:avLst/>
          </a:prstGeom>
          <a:noFill/>
          <a:ln w="9525">
            <a:noFill/>
            <a:miter/>
          </a:ln>
        </p:spPr>
        <p:txBody>
          <a:bodyPr anchor="ctr"/>
          <a:p>
            <a:pPr lvl="0"/>
            <a:r>
              <a:rPr lang="zh-CN" altLang="en-US"/>
              <a:t>单击此处编辑母版标题样式</a:t>
            </a:r>
            <a:endParaRPr lang="zh-CN" altLang="en-US"/>
          </a:p>
        </p:txBody>
      </p:sp>
      <p:sp>
        <p:nvSpPr>
          <p:cNvPr id="1027" name="Rectangle 3"/>
          <p:cNvSpPr>
            <a:spLocks noGrp="1"/>
          </p:cNvSpPr>
          <p:nvPr>
            <p:ph type="body" idx="1"/>
          </p:nvPr>
        </p:nvSpPr>
        <p:spPr>
          <a:xfrm>
            <a:off x="457200" y="1200150"/>
            <a:ext cx="8229600" cy="3394472"/>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457200" y="4683919"/>
            <a:ext cx="2133600" cy="357188"/>
          </a:xfrm>
          <a:prstGeom prst="rect">
            <a:avLst/>
          </a:prstGeom>
          <a:noFill/>
          <a:ln w="9525">
            <a:noFill/>
            <a:miter/>
          </a:ln>
        </p:spPr>
        <p:txBody>
          <a:bodyPr/>
          <a:lstStyle>
            <a:lvl1pPr>
              <a:defRPr sz="1050"/>
            </a:lvl1pPr>
          </a:lstStyle>
          <a:p>
            <a:pPr marL="0" marR="0" lvl="0" indent="0" algn="l" defTabSz="1218565" rtl="0" eaLnBrk="1" fontAlgn="auto" latinLnBrk="0" hangingPunct="1">
              <a:lnSpc>
                <a:spcPct val="100000"/>
              </a:lnSpc>
              <a:spcBef>
                <a:spcPts val="0"/>
              </a:spcBef>
              <a:spcAft>
                <a:spcPts val="0"/>
              </a:spcAft>
              <a:buClrTx/>
              <a:buSzTx/>
              <a:buFontTx/>
              <a:buNone/>
              <a:defRPr/>
            </a:pPr>
            <a:fld id="{13D0CE79-49FB-443D-BEF8-6B709DE8FD0C}"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029" name="Rectangle 5"/>
          <p:cNvSpPr>
            <a:spLocks noGrp="1"/>
          </p:cNvSpPr>
          <p:nvPr>
            <p:ph type="ftr" sz="quarter" idx="3"/>
          </p:nvPr>
        </p:nvSpPr>
        <p:spPr>
          <a:xfrm>
            <a:off x="3124200" y="4683919"/>
            <a:ext cx="2895600" cy="357188"/>
          </a:xfrm>
          <a:prstGeom prst="rect">
            <a:avLst/>
          </a:prstGeom>
          <a:noFill/>
          <a:ln w="9525">
            <a:noFill/>
            <a:miter/>
          </a:ln>
        </p:spPr>
        <p:txBody>
          <a:bodyPr/>
          <a:lstStyle>
            <a:lvl1pPr algn="ctr">
              <a:defRPr sz="1050"/>
            </a:lvl1pPr>
          </a:lstStyle>
          <a:p>
            <a:pPr lvl="0" algn="ctr"/>
            <a:endParaRPr lang="en-US" altLang="zh-CN" sz="1200" dirty="0"/>
          </a:p>
        </p:txBody>
      </p:sp>
      <p:sp>
        <p:nvSpPr>
          <p:cNvPr id="1030" name="Rectangle 6"/>
          <p:cNvSpPr>
            <a:spLocks noGrp="1"/>
          </p:cNvSpPr>
          <p:nvPr>
            <p:ph type="sldNum" sz="quarter" idx="4"/>
          </p:nvPr>
        </p:nvSpPr>
        <p:spPr>
          <a:xfrm>
            <a:off x="6553200" y="4683919"/>
            <a:ext cx="2133600" cy="357188"/>
          </a:xfrm>
          <a:prstGeom prst="rect">
            <a:avLst/>
          </a:prstGeom>
          <a:noFill/>
          <a:ln w="9525">
            <a:noFill/>
            <a:miter/>
          </a:ln>
        </p:spPr>
        <p:txBody>
          <a:bodyPr/>
          <a:lstStyle>
            <a:lvl1pPr algn="r">
              <a:defRPr sz="1050"/>
            </a:lvl1pPr>
          </a:lstStyle>
          <a:p>
            <a:pPr marL="0" marR="0" lvl="0" indent="0" algn="r" defTabSz="1218565"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6540"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0815"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0815"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0815"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0815"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0815"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0815"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0815"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0" y="2283718"/>
            <a:ext cx="9144000" cy="553085"/>
          </a:xfrm>
          <a:prstGeom prst="rect">
            <a:avLst/>
          </a:prstGeom>
          <a:noFill/>
          <a:ln w="9525" cap="flat" cmpd="sng">
            <a:noFill/>
            <a:prstDash val="solid"/>
            <a:miter/>
          </a:ln>
        </p:spPr>
        <p:txBody>
          <a:bodyPr vert="horz" wrap="square" lIns="91440" tIns="45720" rIns="91440" bIns="45720" anchor="t" anchorCtr="0">
            <a:spAutoFit/>
          </a:bodyPr>
          <a:lstStyle/>
          <a:p>
            <a:pPr algn="ctr"/>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JS操作样式，也可以非常丝滑</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p:cNvSpPr/>
          <p:nvPr/>
        </p:nvSpPr>
        <p:spPr>
          <a:xfrm>
            <a:off x="539551" y="1178590"/>
            <a:ext cx="8565279" cy="102743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CSSOM: CSS Object Model 是一组允许用JavaScript操纵CSS的API。 它是继DOM和HTML API之后，又一个操纵CSS的接口，从而能够动态地读取和修改CSS样式。 </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2697481" y="577890"/>
            <a:ext cx="3749040" cy="58102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操作已有的style节点</a:t>
            </a:r>
            <a:endPar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818766" y="577890"/>
            <a:ext cx="3506470" cy="58102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部分</a:t>
            </a: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CSSOM</a:t>
            </a: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关系图</a:t>
            </a:r>
            <a:endPar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611505" y="1131570"/>
            <a:ext cx="7892415" cy="358965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818766" y="555665"/>
            <a:ext cx="3506470" cy="58102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部分</a:t>
            </a: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CSSOM</a:t>
            </a: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关系图</a:t>
            </a:r>
            <a:endPar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1187450" y="1275715"/>
            <a:ext cx="7186930" cy="3647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887981" y="577890"/>
            <a:ext cx="3368040" cy="58102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动态创建style节点</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187450" y="1491615"/>
            <a:ext cx="6943090" cy="29330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1515110" y="577890"/>
            <a:ext cx="6113780" cy="58102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外部引入的样式</a:t>
            </a: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也是</a:t>
            </a: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CSStyleSheet</a:t>
            </a:r>
            <a:endPar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331595" y="1419860"/>
            <a:ext cx="7033260" cy="3516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766061" y="577890"/>
            <a:ext cx="3611880" cy="58102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kern="0" dirty="0" err="1">
                <a:solidFill>
                  <a:srgbClr val="C9394A"/>
                </a:solidFill>
                <a:latin typeface="微软雅黑" panose="020B0503020204020204" charset="-122"/>
                <a:ea typeface="微软雅黑" panose="020B0503020204020204" charset="-122"/>
                <a:cs typeface="微软雅黑" panose="020B0503020204020204" charset="-122"/>
                <a:sym typeface="+mn-ea"/>
              </a:rPr>
              <a:t>更改外部引入的样式</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467360" y="1707515"/>
            <a:ext cx="8234680" cy="28181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225358" y="577890"/>
            <a:ext cx="4693285" cy="58102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动态创建link节点引入样式</a:t>
            </a:r>
            <a:endPar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1043305" y="1707515"/>
            <a:ext cx="7076440" cy="2923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543224" y="2563170"/>
            <a:ext cx="8565279" cy="72263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语法：</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l</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et style = window.getComputedStyle(element, [pseudoElt]);</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330990"/>
            <a:ext cx="8565279" cy="72263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返回一个对象，该对象在应用活动样式表并解析这些值可能包含的任何基本计算后报告元素的所有CSS属性的值</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2003108" y="577890"/>
            <a:ext cx="5137785" cy="58102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window.getComputeStyle</a:t>
            </a:r>
            <a:endPar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543224" y="2715570"/>
            <a:ext cx="8565279" cy="41783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可以获取伪类样式 </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49291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计算后的样式不等同于css</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文件，</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style</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标签和属性</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设置的样式</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的值</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560239" y="3947750"/>
            <a:ext cx="8565279" cy="41783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此方法会引起重</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排</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1622108" y="577890"/>
            <a:ext cx="5899785" cy="58102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kern="0" dirty="0" err="1">
                <a:solidFill>
                  <a:srgbClr val="C9394A"/>
                </a:solidFill>
                <a:latin typeface="微软雅黑" panose="020B0503020204020204" charset="-122"/>
                <a:ea typeface="微软雅黑" panose="020B0503020204020204" charset="-122"/>
                <a:cs typeface="微软雅黑" panose="020B0503020204020204" charset="-122"/>
                <a:sym typeface="+mn-ea"/>
              </a:rPr>
              <a:t>window.getComputeStyle</a:t>
            </a:r>
            <a:r>
              <a:rPr lang="zh-CN" altLang="en-US" sz="3000" b="1" kern="0" dirty="0" err="1">
                <a:solidFill>
                  <a:srgbClr val="C9394A"/>
                </a:solidFill>
                <a:latin typeface="微软雅黑" panose="020B0503020204020204" charset="-122"/>
                <a:ea typeface="微软雅黑" panose="020B0503020204020204" charset="-122"/>
                <a:cs typeface="微软雅黑" panose="020B0503020204020204" charset="-122"/>
                <a:sym typeface="+mn-ea"/>
              </a:rPr>
              <a:t>注意</a:t>
            </a:r>
            <a:endPar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543224" y="2410770"/>
            <a:ext cx="8565279" cy="102743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重绘:  元素样式的改变并不影响它在文档流中的位置或者尺寸的时候，例如： color, backgound-color, outline-color等，浏览器会重新绘制元素，这个过程称为重绘。</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330990"/>
            <a:ext cx="8565279" cy="72263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重排：元素的尺寸、结构、或某些属性发生改变时，浏览器重新渲染部分或全部文档的过程称为重排。</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560239" y="3947750"/>
            <a:ext cx="8565279" cy="41783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重排一定重绘，反之不成立</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3528061" y="577890"/>
            <a:ext cx="2087880" cy="581025"/>
          </a:xfrm>
          <a:prstGeom prst="rect">
            <a:avLst/>
          </a:prstGeom>
          <a:noFill/>
          <a:ln w="9525" cap="flat" cmpd="sng">
            <a:noFill/>
            <a:prstDash val="solid"/>
            <a:miter/>
          </a:ln>
        </p:spPr>
        <p:txBody>
          <a:bodyPr vert="horz" wrap="none" lIns="91440" tIns="45720" rIns="91440" bIns="45720" anchor="t" anchorCtr="0">
            <a:spAutoFit/>
          </a:bodyPr>
          <a:lstStyle/>
          <a:p>
            <a:pPr algn="ctr"/>
            <a:r>
              <a:rPr lang="zh-CN" sz="3000" b="1" kern="0" dirty="0" err="1">
                <a:solidFill>
                  <a:srgbClr val="C9394A"/>
                </a:solidFill>
                <a:latin typeface="微软雅黑" panose="020B0503020204020204" charset="-122"/>
                <a:ea typeface="微软雅黑" panose="020B0503020204020204" charset="-122"/>
                <a:cs typeface="微软雅黑" panose="020B0503020204020204" charset="-122"/>
                <a:sym typeface="+mn-ea"/>
              </a:rPr>
              <a:t>重排与重绘</a:t>
            </a:r>
            <a:endPar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p:nvPr/>
        </p:nvSpPr>
        <p:spPr>
          <a:xfrm>
            <a:off x="3718560" y="577890"/>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本节内容</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pic>
        <p:nvPicPr>
          <p:cNvPr id="100" name="图片 99"/>
          <p:cNvPicPr/>
          <p:nvPr/>
        </p:nvPicPr>
        <p:blipFill>
          <a:blip r:embed="rId1"/>
          <a:stretch>
            <a:fillRect/>
          </a:stretch>
        </p:blipFill>
        <p:spPr>
          <a:xfrm>
            <a:off x="765175" y="1059180"/>
            <a:ext cx="7613650" cy="363093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p:nvPr/>
        </p:nvSpPr>
        <p:spPr>
          <a:xfrm>
            <a:off x="3718560" y="577890"/>
            <a:ext cx="1706880" cy="581025"/>
          </a:xfrm>
          <a:prstGeom prst="rect">
            <a:avLst/>
          </a:prstGeom>
          <a:noFill/>
          <a:ln w="9525" cap="flat" cmpd="sng">
            <a:noFill/>
            <a:prstDash val="solid"/>
            <a:miter/>
          </a:ln>
        </p:spPr>
        <p:txBody>
          <a:bodyPr vert="horz" wrap="none" lIns="91440" tIns="45720" rIns="91440" bIns="45720" anchor="t" anchorCtr="0">
            <a:spAutoFit/>
          </a:bodyPr>
          <a:lstStyle/>
          <a:p>
            <a:pPr algn="ctr"/>
            <a:r>
              <a:rPr 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本节内容</a:t>
            </a:r>
            <a:endParaRPr lang="zh-CN"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pic>
        <p:nvPicPr>
          <p:cNvPr id="100" name="图片 99"/>
          <p:cNvPicPr/>
          <p:nvPr/>
        </p:nvPicPr>
        <p:blipFill>
          <a:blip r:embed="rId1"/>
          <a:stretch>
            <a:fillRect/>
          </a:stretch>
        </p:blipFill>
        <p:spPr>
          <a:xfrm>
            <a:off x="755650" y="1059815"/>
            <a:ext cx="7613650" cy="363093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p:nvPr/>
        </p:nvSpPr>
        <p:spPr>
          <a:xfrm>
            <a:off x="3718560" y="577890"/>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样式来源</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pic>
        <p:nvPicPr>
          <p:cNvPr id="101" name="图片 100"/>
          <p:cNvPicPr/>
          <p:nvPr/>
        </p:nvPicPr>
        <p:blipFill>
          <a:blip r:embed="rId1"/>
          <a:stretch>
            <a:fillRect/>
          </a:stretch>
        </p:blipFill>
        <p:spPr>
          <a:xfrm>
            <a:off x="1644015" y="1394460"/>
            <a:ext cx="5727700" cy="352171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fill="hold"/>
                                        <p:tgtEl>
                                          <p:spTgt spid="101"/>
                                        </p:tgtEl>
                                        <p:attrNameLst>
                                          <p:attrName>ppt_x</p:attrName>
                                        </p:attrNameLst>
                                      </p:cBhvr>
                                      <p:tavLst>
                                        <p:tav tm="0">
                                          <p:val>
                                            <p:strVal val="#ppt_x"/>
                                          </p:val>
                                        </p:tav>
                                        <p:tav tm="100000">
                                          <p:val>
                                            <p:strVal val="#ppt_x"/>
                                          </p:val>
                                        </p:tav>
                                      </p:tavLst>
                                    </p:anim>
                                    <p:anim calcmode="lin" valueType="num">
                                      <p:cBhvr additive="base">
                                        <p:cTn id="8"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p:nvPr/>
        </p:nvSpPr>
        <p:spPr>
          <a:xfrm>
            <a:off x="3337560" y="577890"/>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用户代理样式</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pic>
        <p:nvPicPr>
          <p:cNvPr id="102" name="图片 101"/>
          <p:cNvPicPr/>
          <p:nvPr/>
        </p:nvPicPr>
        <p:blipFill>
          <a:blip r:embed="rId1"/>
          <a:stretch>
            <a:fillRect/>
          </a:stretch>
        </p:blipFill>
        <p:spPr>
          <a:xfrm>
            <a:off x="451485" y="1570990"/>
            <a:ext cx="8197215" cy="275018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72509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2. ID选择器 ( #id { } )   3.  类</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和伪类</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选择器 (.div{ })</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49291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1. </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内联样式 </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(style=”color:red”)</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560239" y="395727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4. </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标签选择器</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(div { } )  5. </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通配符选择器</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3528060" y="577890"/>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样式</a:t>
            </a: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优先级</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72509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style.cssText 批量赋值</a:t>
            </a:r>
            <a:endParaRPr lang="zh-CN" altLang="en-US" sz="2000" u="none" strike="noStrike" kern="1200" cap="none" spc="0" baseline="0" dirty="0">
              <a:solidFill>
                <a:srgbClr val="C9394A"/>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637279"/>
            <a:ext cx="7632899" cy="41783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style属性名是驼峰语法</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560239" y="395727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import! 也是可以生效的</a:t>
            </a:r>
            <a:endParaRPr lang="zh-CN" altLang="en-US" sz="2000" u="none" strike="noStrike" kern="1200" cap="none" spc="0" baseline="0" dirty="0">
              <a:solidFill>
                <a:srgbClr val="C9394A"/>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2125980" y="577890"/>
            <a:ext cx="48920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操作元素节点上的style属性</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4283710" y="1563370"/>
            <a:ext cx="4447540" cy="628650"/>
          </a:xfrm>
          <a:prstGeom prst="rect">
            <a:avLst/>
          </a:prstGeom>
        </p:spPr>
      </p:pic>
      <p:pic>
        <p:nvPicPr>
          <p:cNvPr id="4" name="图片 3"/>
          <p:cNvPicPr>
            <a:picLocks noChangeAspect="1"/>
          </p:cNvPicPr>
          <p:nvPr/>
        </p:nvPicPr>
        <p:blipFill>
          <a:blip r:embed="rId2"/>
          <a:stretch>
            <a:fillRect/>
          </a:stretch>
        </p:blipFill>
        <p:spPr>
          <a:xfrm>
            <a:off x="1043305" y="3291840"/>
            <a:ext cx="7962265" cy="5937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矩形"/>
          <p:cNvSpPr/>
          <p:nvPr/>
        </p:nvSpPr>
        <p:spPr>
          <a:xfrm>
            <a:off x="860108" y="577890"/>
            <a:ext cx="7423785" cy="58102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操作元素节点classList &amp; className属性</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395605" y="2067560"/>
            <a:ext cx="8638540" cy="18351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543224" y="2715570"/>
            <a:ext cx="8565279" cy="41783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语法： tokenList.toggle(token, force) </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330990"/>
            <a:ext cx="8565279" cy="72263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定义： 从列表中删除一个给定的标记 并返回 false 。 如果标记 不存在，则添加并且函数返回 true</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560239" y="3947750"/>
            <a:ext cx="8565279" cy="41783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force参数： 如果force为真，就变为单纯的添加</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2373630" y="577890"/>
            <a:ext cx="4396740" cy="58102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DOMTokenList.toggle</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540049" y="3363905"/>
            <a:ext cx="8565279" cy="41783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所以可以直接替换节点内容</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483390"/>
            <a:ext cx="8565279" cy="41783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本质还是Node节点</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2887981" y="577890"/>
            <a:ext cx="3368040" cy="58102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操作style</a:t>
            </a: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节点</a:t>
            </a: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内容</a:t>
            </a:r>
            <a:endPar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3780155" y="1347470"/>
            <a:ext cx="4490085" cy="16795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953</Words>
  <Application>WPS 演示</Application>
  <PresentationFormat>全屏显示(16:9)</PresentationFormat>
  <Paragraphs>80</Paragraphs>
  <Slides>20</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Calibri</vt:lpstr>
      <vt:lpstr>Times New Roman</vt:lpstr>
      <vt:lpstr>微软雅黑</vt:lpstr>
      <vt:lpstr>Arial Unicode MS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WPS_1612227719</cp:lastModifiedBy>
  <cp:revision>64</cp:revision>
  <dcterms:created xsi:type="dcterms:W3CDTF">2016-04-25T01:54:00Z</dcterms:created>
  <dcterms:modified xsi:type="dcterms:W3CDTF">2022-02-19T11:32:01Z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EF61D993BA6944BFA6EBE0E41CBDE3E6</vt:lpwstr>
  </property>
</Properties>
</file>