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1" r:id="rId5"/>
    <p:sldId id="258" r:id="rId6"/>
    <p:sldId id="406" r:id="rId7"/>
    <p:sldId id="340" r:id="rId8"/>
    <p:sldId id="376" r:id="rId9"/>
    <p:sldId id="302" r:id="rId10"/>
    <p:sldId id="358" r:id="rId11"/>
    <p:sldId id="359" r:id="rId12"/>
    <p:sldId id="305" r:id="rId13"/>
    <p:sldId id="326" r:id="rId14"/>
    <p:sldId id="329" r:id="rId15"/>
    <p:sldId id="331" r:id="rId16"/>
    <p:sldId id="335" r:id="rId17"/>
    <p:sldId id="332" r:id="rId18"/>
    <p:sldId id="394" r:id="rId19"/>
    <p:sldId id="290" r:id="rId20"/>
    <p:sldId id="303" r:id="rId21"/>
    <p:sldId id="30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97F"/>
    <a:srgbClr val="0C886A"/>
    <a:srgbClr val="576271"/>
    <a:srgbClr val="106778"/>
    <a:srgbClr val="2F7D6D"/>
    <a:srgbClr val="3FA692"/>
    <a:srgbClr val="6B798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7" autoAdjust="0"/>
    <p:restoredTop sz="64014"/>
  </p:normalViewPr>
  <p:slideViewPr>
    <p:cSldViewPr snapToGrid="0" showGuides="1">
      <p:cViewPr varScale="1">
        <p:scale>
          <a:sx n="79" d="100"/>
          <a:sy n="79" d="100"/>
        </p:scale>
        <p:origin x="1840" y="200"/>
      </p:cViewPr>
      <p:guideLst>
        <p:guide orient="horz" pos="2069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6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882C-A325-6C49-8753-7A26A6B997E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基于强化学习的疫情控制：拯救生命、保护经济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KDD’20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 </a:t>
            </a:r>
            <a:r>
              <a:rPr lang="en-GB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COVID-19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的专题征稿中。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R0=beta /gamma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R0=beta /gamma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在实际应用上的局限性</a:t>
            </a:r>
            <a:endParaRPr kumimoji="1" lang="en-US" altLang="zh-CN" dirty="0"/>
          </a:p>
          <a:p>
            <a:r>
              <a:rPr kumimoji="1" lang="zh-CN" altLang="en-US" dirty="0"/>
              <a:t>这个模型是将城市划分为规则的网格区域，并且决策的时间分辨率为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小时，且配额是</a:t>
            </a:r>
            <a:r>
              <a:rPr kumimoji="1" lang="en-US" altLang="zh-CN" dirty="0"/>
              <a:t>0-1</a:t>
            </a:r>
            <a:r>
              <a:rPr kumimoji="1" lang="zh-CN" altLang="en-US" dirty="0"/>
              <a:t>范围内的连续值，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但在实际应用中很难做到这样的高时空分辨率，一般来说是按行政区或交通小区来划分城市的，改变策略过于频繁也应该受到一定惩罚，更常见的决策行为应该是分</a:t>
            </a:r>
            <a:r>
              <a:rPr kumimoji="1" lang="en-US" altLang="zh-CN" dirty="0"/>
              <a:t>level</a:t>
            </a:r>
            <a:r>
              <a:rPr kumimoji="1" lang="zh-CN" altLang="en-US" dirty="0"/>
              <a:t>的离散值。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4.2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54D61-AE28-CD43-A768-CEF7F63A305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r="47296"/>
          <a:stretch>
            <a:fillRect/>
          </a:stretch>
        </p:blipFill>
        <p:spPr>
          <a:xfrm>
            <a:off x="8949493" y="727072"/>
            <a:ext cx="2939989" cy="54746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r="47296"/>
          <a:stretch>
            <a:fillRect/>
          </a:stretch>
        </p:blipFill>
        <p:spPr>
          <a:xfrm flipH="1">
            <a:off x="302518" y="727072"/>
            <a:ext cx="2939989" cy="5474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3513" y="359986"/>
            <a:ext cx="1541616" cy="5768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/>
          <a:srcRect l="-1" t="1" r="19505" b="45156"/>
          <a:stretch>
            <a:fillRect/>
          </a:stretch>
        </p:blipFill>
        <p:spPr>
          <a:xfrm>
            <a:off x="7405974" y="3552234"/>
            <a:ext cx="4490280" cy="3002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3513" y="359986"/>
            <a:ext cx="1541616" cy="5768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/>
          <a:srcRect l="22634" t="1" r="-694" b="34713"/>
          <a:stretch>
            <a:fillRect/>
          </a:stretch>
        </p:blipFill>
        <p:spPr>
          <a:xfrm>
            <a:off x="316870" y="3177192"/>
            <a:ext cx="4114799" cy="33775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8BC5-6867-479C-BF5B-03208C4C5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5C41-0F9D-4697-9AE9-E9B3A6ABB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tags" Target="../tags/tag20.xml"/><Relationship Id="rId3" Type="http://schemas.openxmlformats.org/officeDocument/2006/relationships/image" Target="../media/image17.png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.xml"/><Relationship Id="rId4" Type="http://schemas.openxmlformats.org/officeDocument/2006/relationships/image" Target="../media/image20.png"/><Relationship Id="rId3" Type="http://schemas.openxmlformats.org/officeDocument/2006/relationships/tags" Target="../tags/tag22.xml"/><Relationship Id="rId2" Type="http://schemas.openxmlformats.org/officeDocument/2006/relationships/image" Target="../media/image19.png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tags" Target="../tags/tag25.xml"/><Relationship Id="rId2" Type="http://schemas.openxmlformats.org/officeDocument/2006/relationships/image" Target="../media/image21.png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.xml"/><Relationship Id="rId7" Type="http://schemas.openxmlformats.org/officeDocument/2006/relationships/image" Target="../media/image6.png"/><Relationship Id="rId6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tags" Target="../tags/tag7.xml"/><Relationship Id="rId3" Type="http://schemas.openxmlformats.org/officeDocument/2006/relationships/image" Target="../media/image8.png"/><Relationship Id="rId2" Type="http://schemas.openxmlformats.org/officeDocument/2006/relationships/tags" Target="../tags/tag6.xml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14" Type="http://schemas.openxmlformats.org/officeDocument/2006/relationships/tags" Target="../tags/tag13.xml"/><Relationship Id="rId13" Type="http://schemas.openxmlformats.org/officeDocument/2006/relationships/image" Target="../media/image12.png"/><Relationship Id="rId12" Type="http://schemas.openxmlformats.org/officeDocument/2006/relationships/tags" Target="../tags/tag12.xml"/><Relationship Id="rId11" Type="http://schemas.openxmlformats.org/officeDocument/2006/relationships/image" Target="../media/image11.png"/><Relationship Id="rId10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68136" y="2272188"/>
            <a:ext cx="945572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200" dirty="0">
                <a:solidFill>
                  <a:schemeClr val="accent1">
                    <a:lumMod val="75000"/>
                  </a:schemeClr>
                </a:solidFill>
              </a:rPr>
              <a:t>Structured Pruning Learns Compact and Accurate Models</a:t>
            </a:r>
            <a:endParaRPr lang="en-US" altLang="zh-CN" sz="4000" b="1" spc="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9419" y="4438373"/>
            <a:ext cx="49113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1597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王欣</a:t>
            </a:r>
            <a:r>
              <a:rPr lang="en-US" altLang="zh-CN" b="1" dirty="0">
                <a:solidFill>
                  <a:srgbClr val="31597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2023.04.19</a:t>
            </a:r>
            <a:endParaRPr lang="zh-CN" altLang="en-US" b="1" dirty="0">
              <a:solidFill>
                <a:srgbClr val="31597F"/>
              </a:solidFill>
              <a:latin typeface="Times New Roman" panose="02020603050405020304"/>
            </a:endParaRPr>
          </a:p>
          <a:p>
            <a:pPr algn="ctr"/>
            <a:endParaRPr lang="zh-CN" altLang="en-US" sz="1600" dirty="0"/>
          </a:p>
        </p:txBody>
      </p:sp>
      <p:sp>
        <p:nvSpPr>
          <p:cNvPr id="7" name="back_130883"/>
          <p:cNvSpPr>
            <a:spLocks noChangeAspect="1"/>
          </p:cNvSpPr>
          <p:nvPr/>
        </p:nvSpPr>
        <p:spPr bwMode="auto">
          <a:xfrm>
            <a:off x="834148" y="3043026"/>
            <a:ext cx="397886" cy="397286"/>
          </a:xfrm>
          <a:custGeom>
            <a:avLst/>
            <a:gdLst>
              <a:gd name="connsiteX0" fmla="*/ 358951 w 607780"/>
              <a:gd name="connsiteY0" fmla="*/ 151773 h 606863"/>
              <a:gd name="connsiteX1" fmla="*/ 372393 w 607780"/>
              <a:gd name="connsiteY1" fmla="*/ 157448 h 606863"/>
              <a:gd name="connsiteX2" fmla="*/ 372393 w 607780"/>
              <a:gd name="connsiteY2" fmla="*/ 184523 h 606863"/>
              <a:gd name="connsiteX3" fmla="*/ 254671 w 607780"/>
              <a:gd name="connsiteY3" fmla="*/ 303702 h 606863"/>
              <a:gd name="connsiteX4" fmla="*/ 372393 w 607780"/>
              <a:gd name="connsiteY4" fmla="*/ 422881 h 606863"/>
              <a:gd name="connsiteX5" fmla="*/ 372393 w 607780"/>
              <a:gd name="connsiteY5" fmla="*/ 449956 h 606863"/>
              <a:gd name="connsiteX6" fmla="*/ 345509 w 607780"/>
              <a:gd name="connsiteY6" fmla="*/ 449956 h 606863"/>
              <a:gd name="connsiteX7" fmla="*/ 214404 w 607780"/>
              <a:gd name="connsiteY7" fmla="*/ 317299 h 606863"/>
              <a:gd name="connsiteX8" fmla="*/ 214404 w 607780"/>
              <a:gd name="connsiteY8" fmla="*/ 290105 h 606863"/>
              <a:gd name="connsiteX9" fmla="*/ 345509 w 607780"/>
              <a:gd name="connsiteY9" fmla="*/ 157448 h 606863"/>
              <a:gd name="connsiteX10" fmla="*/ 358951 w 607780"/>
              <a:gd name="connsiteY10" fmla="*/ 151773 h 606863"/>
              <a:gd name="connsiteX11" fmla="*/ 303831 w 607780"/>
              <a:gd name="connsiteY11" fmla="*/ 37951 h 606863"/>
              <a:gd name="connsiteX12" fmla="*/ 38008 w 607780"/>
              <a:gd name="connsiteY12" fmla="*/ 303372 h 606863"/>
              <a:gd name="connsiteX13" fmla="*/ 303831 w 607780"/>
              <a:gd name="connsiteY13" fmla="*/ 569503 h 606863"/>
              <a:gd name="connsiteX14" fmla="*/ 569772 w 607780"/>
              <a:gd name="connsiteY14" fmla="*/ 303372 h 606863"/>
              <a:gd name="connsiteX15" fmla="*/ 303831 w 607780"/>
              <a:gd name="connsiteY15" fmla="*/ 37951 h 606863"/>
              <a:gd name="connsiteX16" fmla="*/ 303831 w 607780"/>
              <a:gd name="connsiteY16" fmla="*/ 0 h 606863"/>
              <a:gd name="connsiteX17" fmla="*/ 607780 w 607780"/>
              <a:gd name="connsiteY17" fmla="*/ 303372 h 606863"/>
              <a:gd name="connsiteX18" fmla="*/ 303831 w 607780"/>
              <a:gd name="connsiteY18" fmla="*/ 606863 h 606863"/>
              <a:gd name="connsiteX19" fmla="*/ 0 w 607780"/>
              <a:gd name="connsiteY19" fmla="*/ 303372 h 606863"/>
              <a:gd name="connsiteX20" fmla="*/ 303831 w 607780"/>
              <a:gd name="connsiteY20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7780" h="606863">
                <a:moveTo>
                  <a:pt x="358951" y="151773"/>
                </a:moveTo>
                <a:cubicBezTo>
                  <a:pt x="363807" y="151773"/>
                  <a:pt x="368662" y="153665"/>
                  <a:pt x="372393" y="157448"/>
                </a:cubicBezTo>
                <a:cubicBezTo>
                  <a:pt x="379854" y="164897"/>
                  <a:pt x="379854" y="177075"/>
                  <a:pt x="372393" y="184523"/>
                </a:cubicBezTo>
                <a:lnTo>
                  <a:pt x="254671" y="303702"/>
                </a:lnTo>
                <a:lnTo>
                  <a:pt x="372393" y="422881"/>
                </a:lnTo>
                <a:cubicBezTo>
                  <a:pt x="379854" y="430330"/>
                  <a:pt x="379854" y="442508"/>
                  <a:pt x="372393" y="449956"/>
                </a:cubicBezTo>
                <a:cubicBezTo>
                  <a:pt x="364932" y="457405"/>
                  <a:pt x="352970" y="457405"/>
                  <a:pt x="345509" y="449956"/>
                </a:cubicBezTo>
                <a:lnTo>
                  <a:pt x="214404" y="317299"/>
                </a:lnTo>
                <a:cubicBezTo>
                  <a:pt x="207180" y="309968"/>
                  <a:pt x="207180" y="297436"/>
                  <a:pt x="214404" y="290105"/>
                </a:cubicBezTo>
                <a:lnTo>
                  <a:pt x="345509" y="157448"/>
                </a:lnTo>
                <a:cubicBezTo>
                  <a:pt x="349239" y="153665"/>
                  <a:pt x="354095" y="151773"/>
                  <a:pt x="358951" y="151773"/>
                </a:cubicBezTo>
                <a:close/>
                <a:moveTo>
                  <a:pt x="303831" y="37951"/>
                </a:moveTo>
                <a:cubicBezTo>
                  <a:pt x="157244" y="37951"/>
                  <a:pt x="38008" y="157006"/>
                  <a:pt x="38008" y="303372"/>
                </a:cubicBezTo>
                <a:cubicBezTo>
                  <a:pt x="38008" y="449857"/>
                  <a:pt x="157244" y="569503"/>
                  <a:pt x="303831" y="569503"/>
                </a:cubicBezTo>
                <a:cubicBezTo>
                  <a:pt x="450536" y="569503"/>
                  <a:pt x="569772" y="449857"/>
                  <a:pt x="569772" y="303372"/>
                </a:cubicBezTo>
                <a:cubicBezTo>
                  <a:pt x="569772" y="157006"/>
                  <a:pt x="450536" y="37951"/>
                  <a:pt x="303831" y="37951"/>
                </a:cubicBezTo>
                <a:close/>
                <a:moveTo>
                  <a:pt x="303831" y="0"/>
                </a:moveTo>
                <a:cubicBezTo>
                  <a:pt x="471731" y="0"/>
                  <a:pt x="607780" y="135844"/>
                  <a:pt x="607780" y="303372"/>
                </a:cubicBezTo>
                <a:cubicBezTo>
                  <a:pt x="607780" y="471019"/>
                  <a:pt x="471731" y="606863"/>
                  <a:pt x="303831" y="606863"/>
                </a:cubicBezTo>
                <a:cubicBezTo>
                  <a:pt x="136049" y="606863"/>
                  <a:pt x="0" y="471019"/>
                  <a:pt x="0" y="303372"/>
                </a:cubicBezTo>
                <a:cubicBezTo>
                  <a:pt x="0" y="135844"/>
                  <a:pt x="136049" y="0"/>
                  <a:pt x="3038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8" name="back_130883"/>
          <p:cNvSpPr>
            <a:spLocks noChangeAspect="1"/>
          </p:cNvSpPr>
          <p:nvPr/>
        </p:nvSpPr>
        <p:spPr bwMode="auto">
          <a:xfrm flipH="1">
            <a:off x="11096814" y="3067127"/>
            <a:ext cx="397886" cy="397286"/>
          </a:xfrm>
          <a:custGeom>
            <a:avLst/>
            <a:gdLst>
              <a:gd name="connsiteX0" fmla="*/ 358951 w 607780"/>
              <a:gd name="connsiteY0" fmla="*/ 151773 h 606863"/>
              <a:gd name="connsiteX1" fmla="*/ 372393 w 607780"/>
              <a:gd name="connsiteY1" fmla="*/ 157448 h 606863"/>
              <a:gd name="connsiteX2" fmla="*/ 372393 w 607780"/>
              <a:gd name="connsiteY2" fmla="*/ 184523 h 606863"/>
              <a:gd name="connsiteX3" fmla="*/ 254671 w 607780"/>
              <a:gd name="connsiteY3" fmla="*/ 303702 h 606863"/>
              <a:gd name="connsiteX4" fmla="*/ 372393 w 607780"/>
              <a:gd name="connsiteY4" fmla="*/ 422881 h 606863"/>
              <a:gd name="connsiteX5" fmla="*/ 372393 w 607780"/>
              <a:gd name="connsiteY5" fmla="*/ 449956 h 606863"/>
              <a:gd name="connsiteX6" fmla="*/ 345509 w 607780"/>
              <a:gd name="connsiteY6" fmla="*/ 449956 h 606863"/>
              <a:gd name="connsiteX7" fmla="*/ 214404 w 607780"/>
              <a:gd name="connsiteY7" fmla="*/ 317299 h 606863"/>
              <a:gd name="connsiteX8" fmla="*/ 214404 w 607780"/>
              <a:gd name="connsiteY8" fmla="*/ 290105 h 606863"/>
              <a:gd name="connsiteX9" fmla="*/ 345509 w 607780"/>
              <a:gd name="connsiteY9" fmla="*/ 157448 h 606863"/>
              <a:gd name="connsiteX10" fmla="*/ 358951 w 607780"/>
              <a:gd name="connsiteY10" fmla="*/ 151773 h 606863"/>
              <a:gd name="connsiteX11" fmla="*/ 303831 w 607780"/>
              <a:gd name="connsiteY11" fmla="*/ 37951 h 606863"/>
              <a:gd name="connsiteX12" fmla="*/ 38008 w 607780"/>
              <a:gd name="connsiteY12" fmla="*/ 303372 h 606863"/>
              <a:gd name="connsiteX13" fmla="*/ 303831 w 607780"/>
              <a:gd name="connsiteY13" fmla="*/ 569503 h 606863"/>
              <a:gd name="connsiteX14" fmla="*/ 569772 w 607780"/>
              <a:gd name="connsiteY14" fmla="*/ 303372 h 606863"/>
              <a:gd name="connsiteX15" fmla="*/ 303831 w 607780"/>
              <a:gd name="connsiteY15" fmla="*/ 37951 h 606863"/>
              <a:gd name="connsiteX16" fmla="*/ 303831 w 607780"/>
              <a:gd name="connsiteY16" fmla="*/ 0 h 606863"/>
              <a:gd name="connsiteX17" fmla="*/ 607780 w 607780"/>
              <a:gd name="connsiteY17" fmla="*/ 303372 h 606863"/>
              <a:gd name="connsiteX18" fmla="*/ 303831 w 607780"/>
              <a:gd name="connsiteY18" fmla="*/ 606863 h 606863"/>
              <a:gd name="connsiteX19" fmla="*/ 0 w 607780"/>
              <a:gd name="connsiteY19" fmla="*/ 303372 h 606863"/>
              <a:gd name="connsiteX20" fmla="*/ 303831 w 607780"/>
              <a:gd name="connsiteY20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7780" h="606863">
                <a:moveTo>
                  <a:pt x="358951" y="151773"/>
                </a:moveTo>
                <a:cubicBezTo>
                  <a:pt x="363807" y="151773"/>
                  <a:pt x="368662" y="153665"/>
                  <a:pt x="372393" y="157448"/>
                </a:cubicBezTo>
                <a:cubicBezTo>
                  <a:pt x="379854" y="164897"/>
                  <a:pt x="379854" y="177075"/>
                  <a:pt x="372393" y="184523"/>
                </a:cubicBezTo>
                <a:lnTo>
                  <a:pt x="254671" y="303702"/>
                </a:lnTo>
                <a:lnTo>
                  <a:pt x="372393" y="422881"/>
                </a:lnTo>
                <a:cubicBezTo>
                  <a:pt x="379854" y="430330"/>
                  <a:pt x="379854" y="442508"/>
                  <a:pt x="372393" y="449956"/>
                </a:cubicBezTo>
                <a:cubicBezTo>
                  <a:pt x="364932" y="457405"/>
                  <a:pt x="352970" y="457405"/>
                  <a:pt x="345509" y="449956"/>
                </a:cubicBezTo>
                <a:lnTo>
                  <a:pt x="214404" y="317299"/>
                </a:lnTo>
                <a:cubicBezTo>
                  <a:pt x="207180" y="309968"/>
                  <a:pt x="207180" y="297436"/>
                  <a:pt x="214404" y="290105"/>
                </a:cubicBezTo>
                <a:lnTo>
                  <a:pt x="345509" y="157448"/>
                </a:lnTo>
                <a:cubicBezTo>
                  <a:pt x="349239" y="153665"/>
                  <a:pt x="354095" y="151773"/>
                  <a:pt x="358951" y="151773"/>
                </a:cubicBezTo>
                <a:close/>
                <a:moveTo>
                  <a:pt x="303831" y="37951"/>
                </a:moveTo>
                <a:cubicBezTo>
                  <a:pt x="157244" y="37951"/>
                  <a:pt x="38008" y="157006"/>
                  <a:pt x="38008" y="303372"/>
                </a:cubicBezTo>
                <a:cubicBezTo>
                  <a:pt x="38008" y="449857"/>
                  <a:pt x="157244" y="569503"/>
                  <a:pt x="303831" y="569503"/>
                </a:cubicBezTo>
                <a:cubicBezTo>
                  <a:pt x="450536" y="569503"/>
                  <a:pt x="569772" y="449857"/>
                  <a:pt x="569772" y="303372"/>
                </a:cubicBezTo>
                <a:cubicBezTo>
                  <a:pt x="569772" y="157006"/>
                  <a:pt x="450536" y="37951"/>
                  <a:pt x="303831" y="37951"/>
                </a:cubicBezTo>
                <a:close/>
                <a:moveTo>
                  <a:pt x="303831" y="0"/>
                </a:moveTo>
                <a:cubicBezTo>
                  <a:pt x="471731" y="0"/>
                  <a:pt x="607780" y="135844"/>
                  <a:pt x="607780" y="303372"/>
                </a:cubicBezTo>
                <a:cubicBezTo>
                  <a:pt x="607780" y="471019"/>
                  <a:pt x="471731" y="606863"/>
                  <a:pt x="303831" y="606863"/>
                </a:cubicBezTo>
                <a:cubicBezTo>
                  <a:pt x="136049" y="606863"/>
                  <a:pt x="0" y="471019"/>
                  <a:pt x="0" y="303372"/>
                </a:cubicBezTo>
                <a:cubicBezTo>
                  <a:pt x="0" y="135844"/>
                  <a:pt x="136049" y="0"/>
                  <a:pt x="3038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pic>
        <p:nvPicPr>
          <p:cNvPr id="15" name="图片 1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4583726" y="1441631"/>
            <a:ext cx="2627565" cy="55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783428" y="3183987"/>
            <a:ext cx="480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 spc="1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实验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9586" y="3768762"/>
            <a:ext cx="955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EXPERIMENT</a:t>
            </a:r>
            <a:endParaRPr lang="en-US" altLang="zh-CN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984" y="2505904"/>
            <a:ext cx="29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PART  THREE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3015261" cy="646331"/>
            <a:chOff x="4188234" y="2127273"/>
            <a:chExt cx="3015261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03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9060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900" dirty="0">
                  <a:solidFill>
                    <a:srgbClr val="576271"/>
                  </a:solidFill>
                </a:rPr>
                <a:t>EXPERIMENTS</a:t>
              </a:r>
              <a:endParaRPr lang="en-GB" altLang="zh-CN" sz="900" dirty="0">
                <a:solidFill>
                  <a:srgbClr val="57627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27760" y="1177290"/>
            <a:ext cx="6029325" cy="24282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b="1" dirty="0"/>
              <a:t>GLUE数据集</a:t>
            </a:r>
            <a:r>
              <a:rPr dirty="0"/>
              <a:t>：</a:t>
            </a:r>
            <a:endParaRPr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/>
                </a:solidFill>
              </a:rPr>
              <a:t>两个单句任务：SST-2、CoLA</a:t>
            </a:r>
            <a:endParaRPr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/>
              <a:t>三个相似性和释义任务：MRPC、STS-B、QQP</a:t>
            </a:r>
            <a:endParaRPr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/>
              <a:t>四个推断任务：MNLI、QNLI、RTE、WNLI（未用）</a:t>
            </a:r>
            <a:endParaRPr sz="16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 dirty="0"/>
              <a:t>SQuAD</a:t>
            </a:r>
            <a:r>
              <a:rPr lang="zh-CN" sz="1600" b="1" dirty="0"/>
              <a:t>数据集：</a:t>
            </a:r>
            <a:endParaRPr 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/>
              <a:t>阅读理解数据集</a:t>
            </a:r>
            <a:endParaRPr sz="1600" dirty="0"/>
          </a:p>
          <a:p>
            <a:pPr>
              <a:lnSpc>
                <a:spcPct val="150000"/>
              </a:lnSpc>
            </a:pPr>
            <a:endParaRPr sz="1600" dirty="0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27760" y="3871595"/>
            <a:ext cx="6029325" cy="19037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lnSpc>
                <a:spcPct val="150000"/>
              </a:lnSpc>
            </a:pPr>
            <a:r>
              <a:rPr b="1" dirty="0">
                <a:sym typeface="+mn-ea"/>
              </a:rPr>
              <a:t>评价指标</a:t>
            </a:r>
            <a:r>
              <a:rPr dirty="0">
                <a:sym typeface="+mn-ea"/>
              </a:rPr>
              <a:t>：</a:t>
            </a:r>
            <a:endParaRPr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ym typeface="+mn-ea"/>
              </a:rPr>
              <a:t>准确率：SST-2, QQP, MNLI, QNLI、RTE</a:t>
            </a:r>
            <a:endParaRPr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ym typeface="+mn-ea"/>
              </a:rPr>
              <a:t>F1 score：MRPC</a:t>
            </a:r>
            <a:endParaRPr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ym typeface="+mn-ea"/>
              </a:rPr>
              <a:t>Matthews相关系数：CoLA </a:t>
            </a:r>
            <a:endParaRPr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ym typeface="+mn-ea"/>
              </a:rPr>
              <a:t>Spearman的等级相关系数：STS-B</a:t>
            </a:r>
            <a:endParaRPr sz="1600" dirty="0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1600" dirty="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62725" y="1337310"/>
            <a:ext cx="431863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3015261" cy="646331"/>
            <a:chOff x="4188234" y="2127273"/>
            <a:chExt cx="3015261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——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设置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03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9060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900" dirty="0">
                  <a:solidFill>
                    <a:srgbClr val="576271"/>
                  </a:solidFill>
                </a:rPr>
                <a:t>EXPERIMENTS</a:t>
              </a:r>
              <a:endParaRPr lang="en-GB" altLang="zh-CN" sz="900" dirty="0">
                <a:solidFill>
                  <a:srgbClr val="576271"/>
                </a:solidFill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71905" y="1098550"/>
            <a:ext cx="9648825" cy="26765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/>
                </a:solidFill>
              </a:rPr>
              <a:t>对于比较大的数据集：MNLI、QNLI、SST-2和QQP以及SQuAD</a:t>
            </a:r>
            <a:endParaRPr sz="1600" dirty="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     </a:t>
            </a:r>
            <a:r>
              <a:rPr sz="1600" dirty="0">
                <a:solidFill>
                  <a:schemeClr val="tx1"/>
                </a:solidFill>
              </a:rPr>
              <a:t>20epoch训练（1epoch以蒸馏为目标 + 2epoch达到剪枝稀疏率）</a:t>
            </a:r>
            <a:endParaRPr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对于较小的GLUE数据集</a:t>
            </a:r>
            <a:endParaRPr lang="zh-CN" altLang="en-US" sz="16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100epoch训练（4epoch以蒸馏为目标 + 20epoch达到剪枝稀疏率）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即使已经达到了目标稀疏率，在之后的epoch中也会继续寻找最优结构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衡量标准：Speedup rate——加速率（推理速度）；以未进行剪枝的BERT模型作为baseline，并在单个NVIDIA V100 GPU上评估具有相同硬件设置的所有模型，以对比不同模型的加速率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11830" y="3941445"/>
            <a:ext cx="5116830" cy="2174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3015261" cy="646331"/>
            <a:chOff x="4188234" y="2127273"/>
            <a:chExt cx="3015261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——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结果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03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9060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900" dirty="0">
                  <a:solidFill>
                    <a:srgbClr val="576271"/>
                  </a:solidFill>
                </a:rPr>
                <a:t>EXPERIMENTS</a:t>
              </a:r>
              <a:endParaRPr lang="en-GB" altLang="zh-CN" sz="900" dirty="0">
                <a:solidFill>
                  <a:srgbClr val="57627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77645" y="1464310"/>
            <a:ext cx="9281795" cy="4044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11730" y="5753100"/>
            <a:ext cx="723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在推理加速和模型大小方面，CoFi 模型的准确性与其他方法</a:t>
            </a:r>
            <a:r>
              <a:rPr lang="zh-CN" altLang="en-US"/>
              <a:t>的比较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4172585" cy="646331"/>
            <a:chOff x="4188234" y="2127273"/>
            <a:chExt cx="4172585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509" y="2215538"/>
              <a:ext cx="36233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——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与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TinyBERT4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比较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03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9060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900" dirty="0">
                  <a:solidFill>
                    <a:srgbClr val="576271"/>
                  </a:solidFill>
                </a:rPr>
                <a:t>EXPERIMENTS</a:t>
              </a:r>
              <a:endParaRPr lang="en-GB" altLang="zh-CN" sz="900" dirty="0">
                <a:solidFill>
                  <a:srgbClr val="57627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93620" y="1761490"/>
            <a:ext cx="7604760" cy="1981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31360" y="4501515"/>
            <a:ext cx="3314700" cy="1531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13560" y="3936365"/>
            <a:ext cx="641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数据增强设置下进一步将 CoFi 与 TinyBERT4 进行了比较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814195" y="1233805"/>
            <a:ext cx="5741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ym typeface="+mn-ea"/>
              </a:rPr>
              <a:t>Cofi与TinyBERT4在不同任务上进行比较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8618" y="452382"/>
            <a:ext cx="3015261" cy="646331"/>
            <a:chOff x="4188234" y="2127273"/>
            <a:chExt cx="3015261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——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消融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03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9060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900" dirty="0">
                  <a:solidFill>
                    <a:srgbClr val="576271"/>
                  </a:solidFill>
                </a:rPr>
                <a:t>EXPERIMENTS</a:t>
              </a:r>
              <a:endParaRPr lang="en-GB" altLang="zh-CN" sz="900" dirty="0">
                <a:solidFill>
                  <a:srgbClr val="57627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12340" y="1885315"/>
            <a:ext cx="7528560" cy="1744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49090" y="4732655"/>
            <a:ext cx="3893820" cy="1455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4820" y="948690"/>
            <a:ext cx="7343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修剪单元：</a:t>
            </a:r>
            <a:endParaRPr lang="zh-CN" altLang="en-US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探究不同的修剪单元对</a:t>
            </a:r>
            <a:r>
              <a:rPr lang="en-US" altLang="zh-CN"/>
              <a:t>CoFi</a:t>
            </a:r>
            <a:r>
              <a:rPr lang="zh-CN" altLang="en-US"/>
              <a:t>模型性能和推理加速的影响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861820" y="3658870"/>
            <a:ext cx="7343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蒸馏</a:t>
            </a:r>
            <a:r>
              <a:rPr lang="zh-CN" altLang="en-US" b="1"/>
              <a:t>目标：</a:t>
            </a:r>
            <a:endParaRPr lang="zh-CN" altLang="en-US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探究不同的蒸馏</a:t>
            </a:r>
            <a:r>
              <a:rPr lang="zh-CN" altLang="en-US">
                <a:solidFill>
                  <a:schemeClr val="tx1"/>
                </a:solidFill>
              </a:rPr>
              <a:t>目标对</a:t>
            </a:r>
            <a:r>
              <a:rPr lang="en-US" altLang="zh-CN"/>
              <a:t>CoFi</a:t>
            </a:r>
            <a:r>
              <a:rPr lang="zh-CN" altLang="en-US"/>
              <a:t>模型性能的影响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8618" y="452382"/>
            <a:ext cx="4541520" cy="646331"/>
            <a:chOff x="4188234" y="2127273"/>
            <a:chExt cx="4541520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509" y="2215538"/>
              <a:ext cx="3992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实验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——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修剪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后模型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结构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03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9060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zh-CN" sz="900" dirty="0">
                  <a:solidFill>
                    <a:srgbClr val="576271"/>
                  </a:solidFill>
                </a:rPr>
                <a:t>EXPERIMENTS</a:t>
              </a:r>
              <a:endParaRPr lang="en-GB" altLang="zh-CN" sz="900" dirty="0">
                <a:solidFill>
                  <a:srgbClr val="57627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3810" y="1936750"/>
            <a:ext cx="391668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69430" y="1936750"/>
            <a:ext cx="3726180" cy="343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3810" y="1428750"/>
            <a:ext cx="530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在不同稀疏率设置下，</a:t>
            </a:r>
            <a:r>
              <a:rPr lang="en-US" altLang="zh-CN" b="1"/>
              <a:t>CoFi</a:t>
            </a:r>
            <a:r>
              <a:rPr lang="zh-CN" altLang="en-US" b="1"/>
              <a:t>方法修剪后的模型</a:t>
            </a:r>
            <a:r>
              <a:rPr lang="zh-CN" altLang="en-US" b="1"/>
              <a:t>结构</a:t>
            </a:r>
            <a:endParaRPr lang="zh-CN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2215" y="3168111"/>
            <a:ext cx="480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 spc="1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总结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51681" y="3766691"/>
            <a:ext cx="10839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altLang="zh-CN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474" y="2521780"/>
            <a:ext cx="309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PART  FOUR 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3015261" cy="646331"/>
            <a:chOff x="4188234" y="2127273"/>
            <a:chExt cx="3015261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总结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04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9573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rgbClr val="576271"/>
                  </a:solidFill>
                </a:rPr>
                <a:t>CONCLUSION</a:t>
              </a:r>
              <a:endParaRPr lang="zh-CN" altLang="en-US" sz="900" dirty="0">
                <a:solidFill>
                  <a:srgbClr val="576271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59311" y="1305753"/>
            <a:ext cx="10383703" cy="433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针对问题</a:t>
            </a:r>
            <a:endParaRPr lang="zh-CN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剪枝方法可以显著减小模型大小，但很难达到蒸馏方法那样的推理速度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蒸馏方法需要大量的未标注数据来进行训练</a:t>
            </a:r>
            <a:endParaRPr lang="zh-CN" altLang="en-US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提出了</a:t>
            </a:r>
            <a:r>
              <a:rPr lang="en-US" altLang="zh-CN" sz="2000" b="1" dirty="0"/>
              <a:t>CoFi</a:t>
            </a:r>
            <a:r>
              <a:rPr lang="zh-CN" altLang="en-US" sz="2000" b="1" dirty="0"/>
              <a:t>模型：</a:t>
            </a:r>
            <a:endParaRPr lang="zh-CN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联合剪枝和蒸馏</a:t>
            </a:r>
            <a:r>
              <a:rPr lang="zh-CN" altLang="en-US" dirty="0"/>
              <a:t>方法，在transformer模型基础上得到的一个小型模型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提供了高度并行的子网络，实现了与知识蒸馏相当的高精度、低延迟，且不需要依赖大量的</a:t>
            </a:r>
            <a:r>
              <a:rPr lang="zh-CN" altLang="en-US" dirty="0"/>
              <a:t>无标注数据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采用分层蒸馏</a:t>
            </a:r>
            <a:r>
              <a:rPr lang="zh-CN" altLang="en-US" dirty="0"/>
              <a:t>策略，在优化过程中，将知识从未修剪的模型转移到修剪后的子网络模型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在GLUE和SQuAD数据集上进行的实验并比较分析，CoFi模型具有超过10倍的加速率，精度下降很小，与以前的修剪和蒸馏方法相比，具有更高的效率和有效性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08721" y="3075057"/>
            <a:ext cx="617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200" dirty="0">
                <a:solidFill>
                  <a:schemeClr val="accent1">
                    <a:lumMod val="75000"/>
                  </a:schemeClr>
                </a:solidFill>
              </a:rPr>
              <a:t>欢迎各位批评指正</a:t>
            </a:r>
            <a:endParaRPr lang="zh-CN" altLang="en-US" sz="4000" b="1" spc="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89369" y="3782943"/>
            <a:ext cx="4911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WELCOME TO CRITICIZE</a:t>
            </a:r>
            <a:endParaRPr lang="zh-CN" altLang="en-US" sz="1600" dirty="0"/>
          </a:p>
        </p:txBody>
      </p:sp>
      <p:pic>
        <p:nvPicPr>
          <p:cNvPr id="13" name="图片 12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4583726" y="1903911"/>
            <a:ext cx="2627565" cy="55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110086" y="2143885"/>
            <a:ext cx="5909912" cy="6131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10086" y="2875214"/>
            <a:ext cx="5909912" cy="61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10086" y="3606543"/>
            <a:ext cx="5909912" cy="6131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10086" y="4337872"/>
            <a:ext cx="5909912" cy="61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95960" y="1126773"/>
            <a:ext cx="1145107" cy="1446550"/>
            <a:chOff x="1395960" y="1126773"/>
            <a:chExt cx="1145107" cy="1446550"/>
          </a:xfrm>
        </p:grpSpPr>
        <p:sp>
          <p:nvSpPr>
            <p:cNvPr id="12" name="文本框 11"/>
            <p:cNvSpPr txBox="1"/>
            <p:nvPr/>
          </p:nvSpPr>
          <p:spPr>
            <a:xfrm>
              <a:off x="1673801" y="1126773"/>
              <a:ext cx="86726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accent6">
                      <a:lumMod val="75000"/>
                    </a:schemeClr>
                  </a:solidFill>
                </a:rPr>
                <a:t>目录</a:t>
              </a:r>
              <a:endParaRPr lang="zh-CN" altLang="en-US" sz="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rot="5400000">
              <a:off x="879920" y="1687951"/>
              <a:ext cx="1401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CONTENTS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188234" y="2127273"/>
            <a:ext cx="3042422" cy="646331"/>
            <a:chOff x="4188234" y="2127273"/>
            <a:chExt cx="3042422" cy="646331"/>
          </a:xfrm>
        </p:grpSpPr>
        <p:sp>
          <p:nvSpPr>
            <p:cNvPr id="15" name="文本框 14"/>
            <p:cNvSpPr txBox="1"/>
            <p:nvPr/>
          </p:nvSpPr>
          <p:spPr>
            <a:xfrm>
              <a:off x="4764606" y="2178455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chemeClr val="bg1"/>
                  </a:solidFill>
                </a:rPr>
                <a:t>背景</a:t>
              </a:r>
              <a:endParaRPr lang="zh-CN" altLang="en-US" b="1" spc="100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88234" y="2127273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alpha val="50000"/>
                    </a:schemeClr>
                  </a:solidFill>
                </a:rPr>
                <a:t>01</a:t>
              </a:r>
              <a:endParaRPr lang="zh-CN" altLang="en-US" sz="3600" b="1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64606" y="2478049"/>
              <a:ext cx="10182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</a:rPr>
                <a:t>BACKGROUN</a:t>
              </a:r>
              <a:r>
                <a:rPr lang="en-US" altLang="zh-CN" sz="900" dirty="0">
                  <a:solidFill>
                    <a:schemeClr val="bg1"/>
                  </a:solidFill>
                </a:rPr>
                <a:t>D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88234" y="2847381"/>
            <a:ext cx="3473926" cy="646331"/>
            <a:chOff x="4188234" y="2127273"/>
            <a:chExt cx="3473926" cy="646331"/>
          </a:xfrm>
        </p:grpSpPr>
        <p:sp>
          <p:nvSpPr>
            <p:cNvPr id="19" name="文本框 18"/>
            <p:cNvSpPr txBox="1"/>
            <p:nvPr/>
          </p:nvSpPr>
          <p:spPr>
            <a:xfrm>
              <a:off x="4764605" y="2178455"/>
              <a:ext cx="28975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chemeClr val="bg1"/>
                  </a:solidFill>
                </a:rPr>
                <a:t>方法</a:t>
              </a:r>
              <a:endParaRPr lang="zh-CN" altLang="en-US" b="1" spc="1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188234" y="2127273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alpha val="50000"/>
                    </a:schemeClr>
                  </a:solidFill>
                </a:rPr>
                <a:t>02</a:t>
              </a:r>
              <a:endParaRPr lang="zh-CN" altLang="en-US" sz="3600" b="1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64606" y="2478049"/>
              <a:ext cx="692150" cy="2298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</a:rPr>
                <a:t>METHOD</a:t>
              </a:r>
              <a:r>
                <a:rPr lang="zh-CN" altLang="en-US" sz="900" dirty="0">
                  <a:solidFill>
                    <a:schemeClr val="bg1"/>
                  </a:solidFill>
                </a:rPr>
                <a:t> 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88234" y="3620824"/>
            <a:ext cx="3042422" cy="646331"/>
            <a:chOff x="4188234" y="2127273"/>
            <a:chExt cx="3042422" cy="646331"/>
          </a:xfrm>
        </p:grpSpPr>
        <p:sp>
          <p:nvSpPr>
            <p:cNvPr id="23" name="文本框 22"/>
            <p:cNvSpPr txBox="1"/>
            <p:nvPr/>
          </p:nvSpPr>
          <p:spPr>
            <a:xfrm>
              <a:off x="4764606" y="2178455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chemeClr val="bg1"/>
                  </a:solidFill>
                </a:rPr>
                <a:t>实验</a:t>
              </a:r>
              <a:endParaRPr lang="zh-CN" altLang="en-US" b="1" spc="1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188234" y="2127273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alpha val="50000"/>
                    </a:schemeClr>
                  </a:solidFill>
                </a:rPr>
                <a:t>03</a:t>
              </a:r>
              <a:endParaRPr lang="zh-CN" altLang="en-US" sz="3600" b="1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764606" y="2478049"/>
              <a:ext cx="90601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</a:rPr>
                <a:t>EXPERIMENTS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88234" y="4340932"/>
            <a:ext cx="3473926" cy="646331"/>
            <a:chOff x="4188234" y="2127273"/>
            <a:chExt cx="3473926" cy="646331"/>
          </a:xfrm>
        </p:grpSpPr>
        <p:sp>
          <p:nvSpPr>
            <p:cNvPr id="27" name="文本框 26"/>
            <p:cNvSpPr txBox="1"/>
            <p:nvPr/>
          </p:nvSpPr>
          <p:spPr>
            <a:xfrm>
              <a:off x="4764605" y="2178455"/>
              <a:ext cx="2897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chemeClr val="bg1"/>
                  </a:solidFill>
                </a:rPr>
                <a:t>总结</a:t>
              </a:r>
              <a:endParaRPr lang="zh-CN" altLang="en-US" b="1" spc="1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88234" y="2127273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bg1">
                      <a:alpha val="50000"/>
                    </a:schemeClr>
                  </a:solidFill>
                </a:rPr>
                <a:t>04</a:t>
              </a:r>
              <a:endParaRPr lang="zh-CN" altLang="en-US" sz="3600" b="1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64606" y="2478049"/>
              <a:ext cx="9573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chemeClr val="bg1"/>
                  </a:solidFill>
                </a:rPr>
                <a:t>CONCLUSION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8362" y="3039365"/>
            <a:ext cx="1297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 spc="100">
                <a:solidFill>
                  <a:schemeClr val="bg1"/>
                </a:solidFill>
              </a:defRPr>
            </a:lvl1pPr>
          </a:lstStyle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背景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3982" y="3624140"/>
            <a:ext cx="11544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</a:rPr>
              <a:t>BACKGROUND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7877" y="2406316"/>
            <a:ext cx="261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PART  ONE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71600" y="123253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Transformer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多头注意力机制层</a:t>
            </a:r>
            <a:r>
              <a:rPr lang="en-US" altLang="zh-CN" sz="1600"/>
              <a:t>——MHA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FFN</a:t>
            </a:r>
            <a:r>
              <a:rPr lang="zh-CN" altLang="en-US" sz="1600"/>
              <a:t>层</a:t>
            </a:r>
            <a:endParaRPr lang="zh-CN" altLang="en-US" sz="16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3015261" cy="645160"/>
            <a:chOff x="4188234" y="2127273"/>
            <a:chExt cx="3015261" cy="645160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背景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69469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01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10182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rgbClr val="576271"/>
                  </a:solidFill>
                </a:rPr>
                <a:t>BACKGROUND</a:t>
              </a:r>
              <a:endParaRPr lang="zh-CN" altLang="en-US" sz="900" dirty="0">
                <a:solidFill>
                  <a:srgbClr val="57627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93230" y="1283970"/>
            <a:ext cx="3185160" cy="4290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675" y="1956435"/>
            <a:ext cx="4130040" cy="4114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44675" y="2696845"/>
            <a:ext cx="2819400" cy="43434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1371600" y="3547745"/>
            <a:ext cx="609600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剪枝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Layer pruning</a:t>
            </a:r>
            <a:endParaRPr lang="zh-CN" altLang="en-US" sz="1600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</a:t>
            </a:r>
            <a:r>
              <a:rPr lang="zh-CN" altLang="en-US" sz="1600"/>
              <a:t>去除整个MHA层和FFN层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Head pruning</a:t>
            </a:r>
            <a:endParaRPr lang="zh-CN" altLang="en-US" sz="1600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引入一个mask，将自注意力层中不重要的head修剪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FFN pruning</a:t>
            </a:r>
            <a:endParaRPr lang="zh-CN" altLang="en-US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/>
              <a:t>     修剪FFN中不重要的隐藏层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3015261" cy="646331"/>
            <a:chOff x="4188234" y="2127273"/>
            <a:chExt cx="3015261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背景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01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10182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rgbClr val="576271"/>
                  </a:solidFill>
                </a:rPr>
                <a:t>BACKGROUND</a:t>
              </a:r>
              <a:endParaRPr lang="zh-CN" altLang="en-US" sz="900" dirty="0">
                <a:solidFill>
                  <a:srgbClr val="57627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30300" y="1281430"/>
            <a:ext cx="10342245" cy="3738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剪枝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</a:rPr>
              <a:t>剪枝方法主要关注于在更大的预训练模型中搜索精确的子网络——网络结构搜索；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相关研究：如何从结构上修剪Transformer网络（结构化修剪）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删除整个层 =&gt; 修剪head =&gt; 修剪中间维度 =&gt; 修剪权重矩阵中的块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趋势：趋向于细粒度单元，以得到更加灵活的结构</a:t>
            </a:r>
            <a:endParaRPr lang="zh-CN" altLang="en-US" sz="1600"/>
          </a:p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</a:rPr>
              <a:t>知识蒸馏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先指定一个固定的模型架构，在未标记的语料库上执行一般蒸馏步骤，然后对特定于任务的数据进一步微调或者蒸馏</a:t>
            </a:r>
            <a:endParaRPr lang="zh-CN" altLang="en-US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蒸馏得到的模型推理速度快，表现效果好</a:t>
            </a:r>
            <a:endParaRPr lang="zh-CN" altLang="en-US" sz="16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需要大量未标记数据进行训练，训练速度慢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1130300" y="5019675"/>
            <a:ext cx="10342245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存在</a:t>
            </a:r>
            <a:r>
              <a:rPr lang="zh-CN" altLang="en-US" b="1"/>
              <a:t>问题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</a:rPr>
              <a:t>剪枝方法可以显著减小模型大小，但很难达到蒸馏方法那样的推理速度</a:t>
            </a:r>
            <a:endParaRPr lang="zh-CN" alt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</a:rPr>
              <a:t>蒸馏方法需要大量的未标注数据来进行训练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3015261" cy="646331"/>
            <a:chOff x="4188234" y="2127273"/>
            <a:chExt cx="3015261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445" y="2215726"/>
              <a:ext cx="246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背景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01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101822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solidFill>
                    <a:srgbClr val="576271"/>
                  </a:solidFill>
                </a:rPr>
                <a:t>BACKGROUND</a:t>
              </a:r>
              <a:endParaRPr lang="zh-CN" altLang="en-US" sz="900" dirty="0">
                <a:solidFill>
                  <a:srgbClr val="57627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65300" y="1998345"/>
            <a:ext cx="86614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本论文</a:t>
            </a:r>
            <a:r>
              <a:rPr lang="zh-CN" altLang="en-US"/>
              <a:t>在transformer模型基础上得到的一个小型模型</a:t>
            </a:r>
            <a:r>
              <a:rPr lang="en-US" altLang="zh-CN"/>
              <a:t>——</a:t>
            </a:r>
            <a:r>
              <a:rPr lang="en-US" altLang="zh-CN" b="1"/>
              <a:t>CoFi</a:t>
            </a:r>
            <a:endParaRPr lang="en-US" altLang="zh-CN" b="1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提供了高度可并行化的子网络，并在准确性和延迟方面</a:t>
            </a:r>
            <a:r>
              <a:rPr lang="zh-CN" altLang="en-US">
                <a:solidFill>
                  <a:schemeClr val="tx1"/>
                </a:solidFill>
              </a:rPr>
              <a:t>达到与</a:t>
            </a:r>
            <a:r>
              <a:rPr lang="en-US" altLang="zh-CN">
                <a:solidFill>
                  <a:schemeClr val="tx1"/>
                </a:solidFill>
              </a:rPr>
              <a:t>蒸馏方法</a:t>
            </a:r>
            <a:r>
              <a:rPr lang="zh-CN" altLang="en-US">
                <a:solidFill>
                  <a:schemeClr val="tx1"/>
                </a:solidFill>
              </a:rPr>
              <a:t>相同的效果</a:t>
            </a:r>
            <a:r>
              <a:rPr lang="en-US" altLang="zh-CN">
                <a:solidFill>
                  <a:schemeClr val="tx1"/>
                </a:solidFill>
              </a:rPr>
              <a:t>，而无需求助于任何未标记的数据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联合修剪粗粒度和细粒度模块，用不同粒度的掩码控制每个参数的修剪</a:t>
            </a:r>
            <a:endParaRPr lang="zh-CN" alt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设计了</a:t>
            </a:r>
            <a:r>
              <a:rPr lang="zh-CN" altLang="en-US"/>
              <a:t>一种分层蒸馏策略：在优化过程中，将知识从未修剪的模型转移到修剪后的子网络模型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8362" y="3039365"/>
            <a:ext cx="12971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 spc="100">
                <a:solidFill>
                  <a:schemeClr val="bg1"/>
                </a:solidFill>
              </a:defRPr>
            </a:lvl1pPr>
          </a:lstStyle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方法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4438" y="3624140"/>
            <a:ext cx="73977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ETHOD</a:t>
            </a:r>
            <a:endParaRPr lang="en-US" altLang="zh-CN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7877" y="2406316"/>
            <a:ext cx="261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PART  TWO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5139690" cy="646331"/>
            <a:chOff x="4188234" y="2127273"/>
            <a:chExt cx="5139690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509" y="2215538"/>
              <a:ext cx="45904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模型结构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——</a:t>
              </a:r>
              <a:r>
                <a:rPr lang="en-US" altLang="zh-CN" b="1" spc="100" dirty="0">
                  <a:solidFill>
                    <a:srgbClr val="576271"/>
                  </a:solidFill>
                </a:rPr>
                <a:t>Cofi</a:t>
              </a:r>
              <a:endParaRPr lang="en-US" altLang="zh-CN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02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59343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rgbClr val="576271"/>
                  </a:solidFill>
                </a:rPr>
                <a:t>MODEL</a:t>
              </a:r>
              <a:endParaRPr lang="zh-CN" altLang="en-US" sz="900" dirty="0">
                <a:solidFill>
                  <a:srgbClr val="57627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01140" y="1250315"/>
            <a:ext cx="9410065" cy="4358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175173" y="386837"/>
            <a:ext cx="2597728" cy="54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8618" y="452382"/>
            <a:ext cx="5139690" cy="646331"/>
            <a:chOff x="4188234" y="2127273"/>
            <a:chExt cx="5139690" cy="646331"/>
          </a:xfrm>
        </p:grpSpPr>
        <p:sp>
          <p:nvSpPr>
            <p:cNvPr id="7" name="文本框 6"/>
            <p:cNvSpPr txBox="1"/>
            <p:nvPr/>
          </p:nvSpPr>
          <p:spPr>
            <a:xfrm>
              <a:off x="4737509" y="2215538"/>
              <a:ext cx="45904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b="1" spc="100" dirty="0">
                  <a:solidFill>
                    <a:srgbClr val="576271"/>
                  </a:solidFill>
                </a:rPr>
                <a:t>剪枝和</a:t>
              </a:r>
              <a:r>
                <a:rPr lang="zh-CN" altLang="en-US" b="1" spc="100" dirty="0">
                  <a:solidFill>
                    <a:srgbClr val="576271"/>
                  </a:solidFill>
                </a:rPr>
                <a:t>蒸馏</a:t>
              </a:r>
              <a:endParaRPr lang="zh-CN" altLang="en-US" b="1" spc="100" dirty="0">
                <a:solidFill>
                  <a:srgbClr val="57627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88234" y="2127273"/>
              <a:ext cx="70083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chemeClr val="accent3">
                      <a:lumMod val="75000"/>
                    </a:schemeClr>
                  </a:solidFill>
                </a:rPr>
                <a:t>02</a:t>
              </a:r>
              <a:endParaRPr lang="zh-CN" altLang="en-US" sz="3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37445" y="2515320"/>
              <a:ext cx="59343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rgbClr val="576271"/>
                  </a:solidFill>
                </a:rPr>
                <a:t>MODEL</a:t>
              </a:r>
              <a:endParaRPr lang="zh-CN" altLang="en-US" sz="900" dirty="0">
                <a:solidFill>
                  <a:srgbClr val="57627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9180" y="1174115"/>
            <a:ext cx="4594225" cy="2580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b="1"/>
              <a:t>粗粒度和细粒度修剪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多个掩码变量联合控制一个单个参数的修剪决策，引入了5个mask：z_{MHA}、 z_{FFN}、z_{head}、z_{int}、z_{hidden}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9465" y="3504565"/>
            <a:ext cx="4168140" cy="1478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3460" y="5690235"/>
            <a:ext cx="3726180" cy="7467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59180" y="51314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剪枝目标：</a:t>
            </a:r>
            <a:endParaRPr lang="zh-CN" altLang="en-US" b="1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089660" y="3284855"/>
            <a:ext cx="3090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引入</a:t>
            </a:r>
            <a:r>
              <a:rPr lang="en-US" altLang="zh-CN" b="1"/>
              <a:t>Mask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6129020" y="1174115"/>
            <a:ext cx="6193155" cy="5489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/>
              <a:t>分层蒸馏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动态搜索与学生模型最相似的教师模型的隐藏层</a:t>
            </a:r>
            <a:endParaRPr lang="zh-CN" altLang="en-US"/>
          </a:p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教师模型与学生模型中间层</a:t>
            </a:r>
            <a:r>
              <a:rPr lang="zh-CN" altLang="en-US">
                <a:solidFill>
                  <a:schemeClr val="tx1"/>
                </a:solidFill>
              </a:rPr>
              <a:t>目标</a:t>
            </a: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教师模型与学生模型输出层目标</a:t>
            </a:r>
            <a:endParaRPr lang="zh-CN" altLang="en-US"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整体</a:t>
            </a:r>
            <a:r>
              <a:rPr lang="zh-CN" altLang="en-US">
                <a:solidFill>
                  <a:schemeClr val="tx1"/>
                </a:solidFill>
              </a:rPr>
              <a:t>目标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298055" y="2113280"/>
            <a:ext cx="3055620" cy="6553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200900" y="4583430"/>
            <a:ext cx="1866900" cy="50292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212330" y="5716270"/>
            <a:ext cx="2865120" cy="6629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56120" y="3367405"/>
            <a:ext cx="3223260" cy="708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4d5dcade-da8c-41aa-87ed-ab8aa9107910"/>
  <p:tag name="COMMONDATA" val="eyJoZGlkIjoiZGNjYzU5OTU0MDkyNjc1NDE5ZjNhMTQ1MGUyOTQ3N2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演示</Application>
  <PresentationFormat>宽屏</PresentationFormat>
  <Paragraphs>232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Wingdings</vt:lpstr>
      <vt:lpstr>Century Gothic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王欣</cp:lastModifiedBy>
  <cp:revision>207</cp:revision>
  <dcterms:created xsi:type="dcterms:W3CDTF">2018-01-29T03:04:00Z</dcterms:created>
  <dcterms:modified xsi:type="dcterms:W3CDTF">2023-04-19T17:32:23Z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RubyTemplateID">
    <vt:lpwstr>8</vt:lpwstr>
  </property>
  <property fmtid="{D5CDD505-2E9C-101B-9397-08002B2CF9AE}" pid="4" name="ICV">
    <vt:lpwstr>0968F9AC8073418EAA0304B876549C4D_13</vt:lpwstr>
  </property>
</Properties>
</file>