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1" r:id="rId5"/>
    <p:sldId id="258" r:id="rId6"/>
    <p:sldId id="340" r:id="rId7"/>
    <p:sldId id="376" r:id="rId8"/>
    <p:sldId id="302" r:id="rId9"/>
    <p:sldId id="339" r:id="rId10"/>
    <p:sldId id="358" r:id="rId11"/>
    <p:sldId id="359" r:id="rId12"/>
    <p:sldId id="374" r:id="rId13"/>
    <p:sldId id="375" r:id="rId14"/>
    <p:sldId id="305" r:id="rId15"/>
    <p:sldId id="326" r:id="rId16"/>
    <p:sldId id="329" r:id="rId17"/>
    <p:sldId id="331" r:id="rId18"/>
    <p:sldId id="335" r:id="rId19"/>
    <p:sldId id="332" r:id="rId20"/>
    <p:sldId id="290" r:id="rId21"/>
    <p:sldId id="303" r:id="rId22"/>
    <p:sldId id="304"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9" userDrawn="1">
          <p15:clr>
            <a:srgbClr val="A4A3A4"/>
          </p15:clr>
        </p15:guide>
        <p15:guide id="2" pos="38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597F"/>
    <a:srgbClr val="0C886A"/>
    <a:srgbClr val="576271"/>
    <a:srgbClr val="106778"/>
    <a:srgbClr val="2F7D6D"/>
    <a:srgbClr val="3FA692"/>
    <a:srgbClr val="6B798B"/>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7" autoAdjust="0"/>
    <p:restoredTop sz="64014"/>
  </p:normalViewPr>
  <p:slideViewPr>
    <p:cSldViewPr snapToGrid="0" showGuides="1">
      <p:cViewPr varScale="1">
        <p:scale>
          <a:sx n="79" d="100"/>
          <a:sy n="79" d="100"/>
        </p:scale>
        <p:origin x="1840" y="200"/>
      </p:cViewPr>
      <p:guideLst>
        <p:guide orient="horz" pos="2129"/>
        <p:guide pos="3834"/>
      </p:guideLst>
    </p:cSldViewPr>
  </p:slideViewPr>
  <p:notesTextViewPr>
    <p:cViewPr>
      <p:scale>
        <a:sx n="90" d="100"/>
        <a:sy n="9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2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5882C-A325-6C49-8753-7A26A6B997E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54D61-AE28-CD43-A768-CEF7F63A305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基于强化学习的疫情控制：拯救生命、保护经济</a:t>
            </a:r>
            <a:endParaRPr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200" b="0" i="0" u="none" strike="noStrike" kern="1200" dirty="0">
                <a:solidFill>
                  <a:schemeClr val="tx1"/>
                </a:solidFill>
                <a:effectLst/>
                <a:latin typeface="+mn-lt"/>
                <a:ea typeface="+mn-ea"/>
                <a:cs typeface="+mn-cs"/>
              </a:rPr>
              <a:t>KDD’20 </a:t>
            </a:r>
            <a:r>
              <a:rPr lang="zh-CN" altLang="en-US" sz="1200" b="0" i="0" u="none" strike="noStrike" kern="1200" dirty="0">
                <a:solidFill>
                  <a:schemeClr val="tx1"/>
                </a:solidFill>
                <a:effectLst/>
                <a:latin typeface="+mn-lt"/>
                <a:ea typeface="+mn-ea"/>
                <a:cs typeface="+mn-cs"/>
              </a:rPr>
              <a:t>针对 </a:t>
            </a:r>
            <a:r>
              <a:rPr lang="en-GB" altLang="zh-CN" sz="1200" b="0" i="0" u="none" strike="noStrike" kern="1200" dirty="0">
                <a:solidFill>
                  <a:schemeClr val="tx1"/>
                </a:solidFill>
                <a:effectLst/>
                <a:latin typeface="+mn-lt"/>
                <a:ea typeface="+mn-ea"/>
                <a:cs typeface="+mn-cs"/>
              </a:rPr>
              <a:t>COVID-19 </a:t>
            </a:r>
            <a:r>
              <a:rPr lang="zh-CN" altLang="en-US" sz="1200" b="0" i="0" u="none" strike="noStrike" kern="1200" dirty="0">
                <a:solidFill>
                  <a:schemeClr val="tx1"/>
                </a:solidFill>
                <a:effectLst/>
                <a:latin typeface="+mn-lt"/>
                <a:ea typeface="+mn-ea"/>
                <a:cs typeface="+mn-cs"/>
              </a:rPr>
              <a:t>的专题征稿中。</a:t>
            </a:r>
            <a:endParaRPr lang="en-US" altLang="zh-CN" sz="1200" b="0" i="0" u="none" strike="noStrike"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4.2</a:t>
            </a:r>
            <a:endParaRPr kumimoji="1" lang="zh-CN" altLang="en-US" dirty="0"/>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R0=beta /gamma</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在实际应用上的局限性</a:t>
            </a:r>
            <a:endParaRPr kumimoji="1" lang="en-US" altLang="zh-CN" dirty="0"/>
          </a:p>
          <a:p>
            <a:r>
              <a:rPr kumimoji="1" lang="zh-CN" altLang="en-US" dirty="0"/>
              <a:t>这个模型是将城市划分为规则的网格区域，并且决策的时间分辨率为</a:t>
            </a:r>
            <a:r>
              <a:rPr kumimoji="1" lang="en-US" altLang="zh-CN" dirty="0"/>
              <a:t>4</a:t>
            </a:r>
            <a:r>
              <a:rPr kumimoji="1" lang="zh-CN" altLang="en-US" dirty="0"/>
              <a:t>小时，且配额是</a:t>
            </a:r>
            <a:r>
              <a:rPr kumimoji="1" lang="en-US" altLang="zh-CN" dirty="0"/>
              <a:t>0-1</a:t>
            </a:r>
            <a:r>
              <a:rPr kumimoji="1" lang="zh-CN" altLang="en-US" dirty="0"/>
              <a:t>范围内的连续值，</a:t>
            </a:r>
            <a:endParaRPr kumimoji="1" lang="en-US" altLang="zh-CN" dirty="0"/>
          </a:p>
          <a:p>
            <a:endParaRPr kumimoji="1" lang="en-US" altLang="zh-CN" dirty="0"/>
          </a:p>
          <a:p>
            <a:r>
              <a:rPr kumimoji="1" lang="zh-CN" altLang="en-US" dirty="0"/>
              <a:t>但在实际应用中很难做到这样的高时空分辨率，一般来说是按行政区或交通小区来划分城市的，改变策略过于频繁也应该受到一定惩罚，更常见的决策行为应该是分</a:t>
            </a:r>
            <a:r>
              <a:rPr kumimoji="1" lang="en-US" altLang="zh-CN" dirty="0"/>
              <a:t>level</a:t>
            </a:r>
            <a:r>
              <a:rPr kumimoji="1" lang="zh-CN" altLang="en-US" dirty="0"/>
              <a:t>的离散值。</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7654D61-AE28-CD43-A768-CEF7F63A3053}"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lumMod val="7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55C41-0F9D-4697-9AE9-E9B3A6ABBF37}" type="slidenum">
              <a:rPr lang="zh-CN" altLang="en-US" smtClean="0"/>
            </a:fld>
            <a:endParaRPr lang="zh-CN" altLang="en-US"/>
          </a:p>
        </p:txBody>
      </p:sp>
      <p:sp>
        <p:nvSpPr>
          <p:cNvPr id="7" name="矩形 6"/>
          <p:cNvSpPr/>
          <p:nvPr userDrawn="1"/>
        </p:nvSpPr>
        <p:spPr>
          <a:xfrm>
            <a:off x="316871" y="289711"/>
            <a:ext cx="11579382" cy="6264998"/>
          </a:xfrm>
          <a:prstGeom prst="rect">
            <a:avLst/>
          </a:prstGeom>
          <a:solidFill>
            <a:schemeClr val="bg1"/>
          </a:soli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2"/>
          <a:srcRect r="47296"/>
          <a:stretch>
            <a:fillRect/>
          </a:stretch>
        </p:blipFill>
        <p:spPr>
          <a:xfrm>
            <a:off x="8949493" y="727072"/>
            <a:ext cx="2939989" cy="5474682"/>
          </a:xfrm>
          <a:prstGeom prst="rect">
            <a:avLst/>
          </a:prstGeom>
        </p:spPr>
      </p:pic>
      <p:pic>
        <p:nvPicPr>
          <p:cNvPr id="9" name="图片 8"/>
          <p:cNvPicPr>
            <a:picLocks noChangeAspect="1"/>
          </p:cNvPicPr>
          <p:nvPr userDrawn="1"/>
        </p:nvPicPr>
        <p:blipFill rotWithShape="1">
          <a:blip r:embed="rId2"/>
          <a:srcRect r="47296"/>
          <a:stretch>
            <a:fillRect/>
          </a:stretch>
        </p:blipFill>
        <p:spPr>
          <a:xfrm flipH="1">
            <a:off x="302518" y="727072"/>
            <a:ext cx="2939989" cy="547468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D55C41-0F9D-4697-9AE9-E9B3A6ABBF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D55C41-0F9D-4697-9AE9-E9B3A6ABBF3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55C41-0F9D-4697-9AE9-E9B3A6ABBF3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55C41-0F9D-4697-9AE9-E9B3A6ABBF3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accent1">
            <a:lumMod val="7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55C41-0F9D-4697-9AE9-E9B3A6ABBF37}" type="slidenum">
              <a:rPr lang="zh-CN" altLang="en-US" smtClean="0"/>
            </a:fld>
            <a:endParaRPr lang="zh-CN" altLang="en-US"/>
          </a:p>
        </p:txBody>
      </p:sp>
      <p:sp>
        <p:nvSpPr>
          <p:cNvPr id="7" name="矩形 6"/>
          <p:cNvSpPr/>
          <p:nvPr userDrawn="1"/>
        </p:nvSpPr>
        <p:spPr>
          <a:xfrm>
            <a:off x="316871" y="289711"/>
            <a:ext cx="11579382" cy="6264998"/>
          </a:xfrm>
          <a:prstGeom prst="rect">
            <a:avLst/>
          </a:prstGeom>
          <a:solidFill>
            <a:schemeClr val="bg1"/>
          </a:soli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stretch>
            <a:fillRect/>
          </a:stretch>
        </p:blipFill>
        <p:spPr>
          <a:xfrm>
            <a:off x="10333513" y="359986"/>
            <a:ext cx="1541616" cy="576837"/>
          </a:xfrm>
          <a:prstGeom prst="rect">
            <a:avLst/>
          </a:prstGeom>
        </p:spPr>
      </p:pic>
      <p:pic>
        <p:nvPicPr>
          <p:cNvPr id="9" name="图片 8"/>
          <p:cNvPicPr>
            <a:picLocks noChangeAspect="1"/>
          </p:cNvPicPr>
          <p:nvPr userDrawn="1"/>
        </p:nvPicPr>
        <p:blipFill rotWithShape="1">
          <a:blip r:embed="rId3"/>
          <a:srcRect l="-1" t="1" r="19505" b="45156"/>
          <a:stretch>
            <a:fillRect/>
          </a:stretch>
        </p:blipFill>
        <p:spPr>
          <a:xfrm>
            <a:off x="7405974" y="3552234"/>
            <a:ext cx="4490280" cy="30024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accent1">
            <a:lumMod val="7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55C41-0F9D-4697-9AE9-E9B3A6ABBF37}" type="slidenum">
              <a:rPr lang="zh-CN" altLang="en-US" smtClean="0"/>
            </a:fld>
            <a:endParaRPr lang="zh-CN" altLang="en-US"/>
          </a:p>
        </p:txBody>
      </p:sp>
      <p:sp>
        <p:nvSpPr>
          <p:cNvPr id="7" name="矩形 6"/>
          <p:cNvSpPr/>
          <p:nvPr userDrawn="1"/>
        </p:nvSpPr>
        <p:spPr>
          <a:xfrm>
            <a:off x="316871" y="289711"/>
            <a:ext cx="11579382" cy="6264998"/>
          </a:xfrm>
          <a:prstGeom prst="rect">
            <a:avLst/>
          </a:prstGeom>
          <a:solidFill>
            <a:schemeClr val="bg1"/>
          </a:soli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stretch>
            <a:fillRect/>
          </a:stretch>
        </p:blipFill>
        <p:spPr>
          <a:xfrm>
            <a:off x="10333513" y="359986"/>
            <a:ext cx="1541616" cy="576837"/>
          </a:xfrm>
          <a:prstGeom prst="rect">
            <a:avLst/>
          </a:prstGeom>
        </p:spPr>
      </p:pic>
      <p:pic>
        <p:nvPicPr>
          <p:cNvPr id="9" name="图片 8"/>
          <p:cNvPicPr>
            <a:picLocks noChangeAspect="1"/>
          </p:cNvPicPr>
          <p:nvPr userDrawn="1"/>
        </p:nvPicPr>
        <p:blipFill rotWithShape="1">
          <a:blip r:embed="rId3"/>
          <a:srcRect l="22634" t="1" r="-694" b="34713"/>
          <a:stretch>
            <a:fillRect/>
          </a:stretch>
        </p:blipFill>
        <p:spPr>
          <a:xfrm>
            <a:off x="316870" y="3177192"/>
            <a:ext cx="4114799" cy="337751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55C41-0F9D-4697-9AE9-E9B3A6ABBF3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55C41-0F9D-4697-9AE9-E9B3A6ABBF3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D55C41-0F9D-4697-9AE9-E9B3A6ABBF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D55C41-0F9D-4697-9AE9-E9B3A6ABBF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D55C41-0F9D-4697-9AE9-E9B3A6ABBF3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038BC5-6867-479C-BF5B-03208C4C527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D55C41-0F9D-4697-9AE9-E9B3A6ABBF3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38BC5-6867-479C-BF5B-03208C4C527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55C41-0F9D-4697-9AE9-E9B3A6ABBF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image" Target="../media/image12.png"/><Relationship Id="rId5" Type="http://schemas.openxmlformats.org/officeDocument/2006/relationships/tags" Target="../tags/tag6.xml"/><Relationship Id="rId4" Type="http://schemas.openxmlformats.org/officeDocument/2006/relationships/image" Target="../media/image11.png"/><Relationship Id="rId3" Type="http://schemas.openxmlformats.org/officeDocument/2006/relationships/tags" Target="../tags/tag5.xml"/><Relationship Id="rId2" Type="http://schemas.openxmlformats.org/officeDocument/2006/relationships/tags" Target="../tags/tag4.xml"/><Relationship Id="rId13" Type="http://schemas.openxmlformats.org/officeDocument/2006/relationships/notesSlide" Target="../notesSlides/notesSlide8.xml"/><Relationship Id="rId12" Type="http://schemas.openxmlformats.org/officeDocument/2006/relationships/slideLayout" Target="../slideLayouts/slideLayout1.xml"/><Relationship Id="rId11" Type="http://schemas.openxmlformats.org/officeDocument/2006/relationships/image" Target="../media/image14.png"/><Relationship Id="rId10" Type="http://schemas.openxmlformats.org/officeDocument/2006/relationships/tags" Target="../tags/tag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image" Target="../media/image16.png"/><Relationship Id="rId5" Type="http://schemas.openxmlformats.org/officeDocument/2006/relationships/tags" Target="../tags/tag12.xml"/><Relationship Id="rId4" Type="http://schemas.openxmlformats.org/officeDocument/2006/relationships/image" Target="../media/image15.png"/><Relationship Id="rId3" Type="http://schemas.openxmlformats.org/officeDocument/2006/relationships/tags" Target="../tags/tag11.xml"/><Relationship Id="rId2" Type="http://schemas.openxmlformats.org/officeDocument/2006/relationships/tags" Target="../tags/tag10.xml"/><Relationship Id="rId13" Type="http://schemas.openxmlformats.org/officeDocument/2006/relationships/notesSlide" Target="../notesSlides/notesSlide9.xml"/><Relationship Id="rId12" Type="http://schemas.openxmlformats.org/officeDocument/2006/relationships/slideLayout" Target="../slideLayouts/slideLayout1.xml"/><Relationship Id="rId11" Type="http://schemas.openxmlformats.org/officeDocument/2006/relationships/image" Target="../media/image18.png"/><Relationship Id="rId10" Type="http://schemas.openxmlformats.org/officeDocument/2006/relationships/tags" Target="../tags/tag15.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17.xml"/><Relationship Id="rId3" Type="http://schemas.openxmlformats.org/officeDocument/2006/relationships/image" Target="../media/image19.png"/><Relationship Id="rId2" Type="http://schemas.openxmlformats.org/officeDocument/2006/relationships/tags" Target="../tags/tag16.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vmlDrawing" Target="../drawings/vmlDrawing2.vml"/><Relationship Id="rId7" Type="http://schemas.openxmlformats.org/officeDocument/2006/relationships/slideLayout" Target="../slideLayouts/slideLayout1.x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 Id="rId3"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tags" Target="../tags/tag19.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tags" Target="../tags/tag21.xml"/><Relationship Id="rId3" Type="http://schemas.openxmlformats.org/officeDocument/2006/relationships/image" Target="../media/image23.png"/><Relationship Id="rId2" Type="http://schemas.openxmlformats.org/officeDocument/2006/relationships/tags" Target="../tags/tag20.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3.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2.bin"/><Relationship Id="rId8" Type="http://schemas.openxmlformats.org/officeDocument/2006/relationships/image" Target="../media/image7.wmf"/><Relationship Id="rId7" Type="http://schemas.openxmlformats.org/officeDocument/2006/relationships/oleObject" Target="../embeddings/oleObject1.bin"/><Relationship Id="rId6" Type="http://schemas.openxmlformats.org/officeDocument/2006/relationships/image" Target="../media/image6.png"/><Relationship Id="rId5" Type="http://schemas.openxmlformats.org/officeDocument/2006/relationships/tags" Target="../tags/tag3.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notesSlide" Target="../notesSlides/notesSlide7.xml"/><Relationship Id="rId16" Type="http://schemas.openxmlformats.org/officeDocument/2006/relationships/vmlDrawing" Target="../drawings/vmlDrawing1.vml"/><Relationship Id="rId15" Type="http://schemas.openxmlformats.org/officeDocument/2006/relationships/slideLayout" Target="../slideLayouts/slideLayout1.xml"/><Relationship Id="rId14" Type="http://schemas.openxmlformats.org/officeDocument/2006/relationships/image" Target="../media/image10.wmf"/><Relationship Id="rId13" Type="http://schemas.openxmlformats.org/officeDocument/2006/relationships/oleObject" Target="../embeddings/oleObject4.bin"/><Relationship Id="rId12" Type="http://schemas.openxmlformats.org/officeDocument/2006/relationships/image" Target="../media/image9.wmf"/><Relationship Id="rId11" Type="http://schemas.openxmlformats.org/officeDocument/2006/relationships/oleObject" Target="../embeddings/oleObject3.bin"/><Relationship Id="rId10" Type="http://schemas.openxmlformats.org/officeDocument/2006/relationships/image" Target="../media/image8.wmf"/><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8136" y="2272188"/>
            <a:ext cx="9455727" cy="1938020"/>
          </a:xfrm>
          <a:prstGeom prst="rect">
            <a:avLst/>
          </a:prstGeom>
          <a:noFill/>
        </p:spPr>
        <p:txBody>
          <a:bodyPr wrap="square" rtlCol="0">
            <a:spAutoFit/>
          </a:bodyPr>
          <a:lstStyle/>
          <a:p>
            <a:pPr algn="ctr"/>
            <a:r>
              <a:rPr lang="en-US" altLang="zh-CN" sz="4000" b="1" spc="200" dirty="0">
                <a:solidFill>
                  <a:schemeClr val="accent1">
                    <a:lumMod val="75000"/>
                  </a:schemeClr>
                </a:solidFill>
              </a:rPr>
              <a:t>Multi-Granularity Structural Knowledge Distillation for Language Model Compression</a:t>
            </a:r>
            <a:endParaRPr lang="en-US" altLang="zh-CN" sz="4000" b="1" spc="200" dirty="0">
              <a:solidFill>
                <a:schemeClr val="accent1">
                  <a:lumMod val="75000"/>
                </a:schemeClr>
              </a:solidFill>
            </a:endParaRPr>
          </a:p>
        </p:txBody>
      </p:sp>
      <p:sp>
        <p:nvSpPr>
          <p:cNvPr id="6" name="文本框 5"/>
          <p:cNvSpPr txBox="1"/>
          <p:nvPr/>
        </p:nvSpPr>
        <p:spPr>
          <a:xfrm>
            <a:off x="3909419" y="4438373"/>
            <a:ext cx="4911365" cy="614045"/>
          </a:xfrm>
          <a:prstGeom prst="rect">
            <a:avLst/>
          </a:prstGeom>
          <a:noFill/>
        </p:spPr>
        <p:txBody>
          <a:bodyPr wrap="square" rtlCol="0">
            <a:spAutoFit/>
          </a:bodyPr>
          <a:lstStyle/>
          <a:p>
            <a:pPr algn="ctr"/>
            <a:r>
              <a:rPr lang="zh-CN" altLang="en-US" b="1" dirty="0">
                <a:solidFill>
                  <a:srgbClr val="31597F"/>
                </a:solidFill>
                <a:latin typeface="宋体" panose="02010600030101010101" pitchFamily="2" charset="-122"/>
                <a:ea typeface="宋体" panose="02010600030101010101" pitchFamily="2" charset="-122"/>
              </a:rPr>
              <a:t>王欣</a:t>
            </a:r>
            <a:r>
              <a:rPr lang="en-US" altLang="zh-CN" b="1" dirty="0">
                <a:solidFill>
                  <a:srgbClr val="31597F"/>
                </a:solidFill>
                <a:latin typeface="宋体" panose="02010600030101010101" pitchFamily="2" charset="-122"/>
                <a:ea typeface="宋体" panose="02010600030101010101" pitchFamily="2" charset="-122"/>
              </a:rPr>
              <a:t>	2023.04.19</a:t>
            </a:r>
            <a:endParaRPr lang="zh-CN" altLang="en-US" b="1" dirty="0">
              <a:solidFill>
                <a:srgbClr val="31597F"/>
              </a:solidFill>
              <a:latin typeface="Times New Roman" panose="02020603050405020304"/>
            </a:endParaRPr>
          </a:p>
          <a:p>
            <a:pPr algn="ctr"/>
            <a:endParaRPr lang="zh-CN" altLang="en-US" sz="1600" dirty="0"/>
          </a:p>
        </p:txBody>
      </p:sp>
      <p:sp>
        <p:nvSpPr>
          <p:cNvPr id="7" name="back_130883"/>
          <p:cNvSpPr>
            <a:spLocks noChangeAspect="1"/>
          </p:cNvSpPr>
          <p:nvPr/>
        </p:nvSpPr>
        <p:spPr bwMode="auto">
          <a:xfrm>
            <a:off x="834148" y="3043026"/>
            <a:ext cx="397886" cy="397286"/>
          </a:xfrm>
          <a:custGeom>
            <a:avLst/>
            <a:gdLst>
              <a:gd name="connsiteX0" fmla="*/ 358951 w 607780"/>
              <a:gd name="connsiteY0" fmla="*/ 151773 h 606863"/>
              <a:gd name="connsiteX1" fmla="*/ 372393 w 607780"/>
              <a:gd name="connsiteY1" fmla="*/ 157448 h 606863"/>
              <a:gd name="connsiteX2" fmla="*/ 372393 w 607780"/>
              <a:gd name="connsiteY2" fmla="*/ 184523 h 606863"/>
              <a:gd name="connsiteX3" fmla="*/ 254671 w 607780"/>
              <a:gd name="connsiteY3" fmla="*/ 303702 h 606863"/>
              <a:gd name="connsiteX4" fmla="*/ 372393 w 607780"/>
              <a:gd name="connsiteY4" fmla="*/ 422881 h 606863"/>
              <a:gd name="connsiteX5" fmla="*/ 372393 w 607780"/>
              <a:gd name="connsiteY5" fmla="*/ 449956 h 606863"/>
              <a:gd name="connsiteX6" fmla="*/ 345509 w 607780"/>
              <a:gd name="connsiteY6" fmla="*/ 449956 h 606863"/>
              <a:gd name="connsiteX7" fmla="*/ 214404 w 607780"/>
              <a:gd name="connsiteY7" fmla="*/ 317299 h 606863"/>
              <a:gd name="connsiteX8" fmla="*/ 214404 w 607780"/>
              <a:gd name="connsiteY8" fmla="*/ 290105 h 606863"/>
              <a:gd name="connsiteX9" fmla="*/ 345509 w 607780"/>
              <a:gd name="connsiteY9" fmla="*/ 157448 h 606863"/>
              <a:gd name="connsiteX10" fmla="*/ 358951 w 607780"/>
              <a:gd name="connsiteY10" fmla="*/ 151773 h 606863"/>
              <a:gd name="connsiteX11" fmla="*/ 303831 w 607780"/>
              <a:gd name="connsiteY11" fmla="*/ 37951 h 606863"/>
              <a:gd name="connsiteX12" fmla="*/ 38008 w 607780"/>
              <a:gd name="connsiteY12" fmla="*/ 303372 h 606863"/>
              <a:gd name="connsiteX13" fmla="*/ 303831 w 607780"/>
              <a:gd name="connsiteY13" fmla="*/ 569503 h 606863"/>
              <a:gd name="connsiteX14" fmla="*/ 569772 w 607780"/>
              <a:gd name="connsiteY14" fmla="*/ 303372 h 606863"/>
              <a:gd name="connsiteX15" fmla="*/ 303831 w 607780"/>
              <a:gd name="connsiteY15" fmla="*/ 37951 h 606863"/>
              <a:gd name="connsiteX16" fmla="*/ 303831 w 607780"/>
              <a:gd name="connsiteY16" fmla="*/ 0 h 606863"/>
              <a:gd name="connsiteX17" fmla="*/ 607780 w 607780"/>
              <a:gd name="connsiteY17" fmla="*/ 303372 h 606863"/>
              <a:gd name="connsiteX18" fmla="*/ 303831 w 607780"/>
              <a:gd name="connsiteY18" fmla="*/ 606863 h 606863"/>
              <a:gd name="connsiteX19" fmla="*/ 0 w 607780"/>
              <a:gd name="connsiteY19" fmla="*/ 303372 h 606863"/>
              <a:gd name="connsiteX20" fmla="*/ 303831 w 607780"/>
              <a:gd name="connsiteY20"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7780" h="606863">
                <a:moveTo>
                  <a:pt x="358951" y="151773"/>
                </a:moveTo>
                <a:cubicBezTo>
                  <a:pt x="363807" y="151773"/>
                  <a:pt x="368662" y="153665"/>
                  <a:pt x="372393" y="157448"/>
                </a:cubicBezTo>
                <a:cubicBezTo>
                  <a:pt x="379854" y="164897"/>
                  <a:pt x="379854" y="177075"/>
                  <a:pt x="372393" y="184523"/>
                </a:cubicBezTo>
                <a:lnTo>
                  <a:pt x="254671" y="303702"/>
                </a:lnTo>
                <a:lnTo>
                  <a:pt x="372393" y="422881"/>
                </a:lnTo>
                <a:cubicBezTo>
                  <a:pt x="379854" y="430330"/>
                  <a:pt x="379854" y="442508"/>
                  <a:pt x="372393" y="449956"/>
                </a:cubicBezTo>
                <a:cubicBezTo>
                  <a:pt x="364932" y="457405"/>
                  <a:pt x="352970" y="457405"/>
                  <a:pt x="345509" y="449956"/>
                </a:cubicBezTo>
                <a:lnTo>
                  <a:pt x="214404" y="317299"/>
                </a:lnTo>
                <a:cubicBezTo>
                  <a:pt x="207180" y="309968"/>
                  <a:pt x="207180" y="297436"/>
                  <a:pt x="214404" y="290105"/>
                </a:cubicBezTo>
                <a:lnTo>
                  <a:pt x="345509" y="157448"/>
                </a:lnTo>
                <a:cubicBezTo>
                  <a:pt x="349239" y="153665"/>
                  <a:pt x="354095" y="151773"/>
                  <a:pt x="358951" y="151773"/>
                </a:cubicBezTo>
                <a:close/>
                <a:moveTo>
                  <a:pt x="303831" y="37951"/>
                </a:moveTo>
                <a:cubicBezTo>
                  <a:pt x="157244" y="37951"/>
                  <a:pt x="38008" y="157006"/>
                  <a:pt x="38008" y="303372"/>
                </a:cubicBezTo>
                <a:cubicBezTo>
                  <a:pt x="38008" y="449857"/>
                  <a:pt x="157244" y="569503"/>
                  <a:pt x="303831" y="569503"/>
                </a:cubicBezTo>
                <a:cubicBezTo>
                  <a:pt x="450536" y="569503"/>
                  <a:pt x="569772" y="449857"/>
                  <a:pt x="569772" y="303372"/>
                </a:cubicBezTo>
                <a:cubicBezTo>
                  <a:pt x="569772" y="157006"/>
                  <a:pt x="450536" y="37951"/>
                  <a:pt x="303831" y="37951"/>
                </a:cubicBezTo>
                <a:close/>
                <a:moveTo>
                  <a:pt x="303831" y="0"/>
                </a:moveTo>
                <a:cubicBezTo>
                  <a:pt x="471731" y="0"/>
                  <a:pt x="607780" y="135844"/>
                  <a:pt x="607780" y="303372"/>
                </a:cubicBezTo>
                <a:cubicBezTo>
                  <a:pt x="607780" y="471019"/>
                  <a:pt x="471731" y="606863"/>
                  <a:pt x="303831" y="606863"/>
                </a:cubicBezTo>
                <a:cubicBezTo>
                  <a:pt x="136049" y="606863"/>
                  <a:pt x="0" y="471019"/>
                  <a:pt x="0" y="303372"/>
                </a:cubicBezTo>
                <a:cubicBezTo>
                  <a:pt x="0" y="135844"/>
                  <a:pt x="136049" y="0"/>
                  <a:pt x="303831" y="0"/>
                </a:cubicBezTo>
                <a:close/>
              </a:path>
            </a:pathLst>
          </a:custGeom>
          <a:solidFill>
            <a:schemeClr val="accent1">
              <a:lumMod val="75000"/>
            </a:schemeClr>
          </a:solidFill>
          <a:ln>
            <a:noFill/>
          </a:ln>
        </p:spPr>
      </p:sp>
      <p:sp>
        <p:nvSpPr>
          <p:cNvPr id="8" name="back_130883"/>
          <p:cNvSpPr>
            <a:spLocks noChangeAspect="1"/>
          </p:cNvSpPr>
          <p:nvPr/>
        </p:nvSpPr>
        <p:spPr bwMode="auto">
          <a:xfrm flipH="1">
            <a:off x="11096814" y="3067127"/>
            <a:ext cx="397886" cy="397286"/>
          </a:xfrm>
          <a:custGeom>
            <a:avLst/>
            <a:gdLst>
              <a:gd name="connsiteX0" fmla="*/ 358951 w 607780"/>
              <a:gd name="connsiteY0" fmla="*/ 151773 h 606863"/>
              <a:gd name="connsiteX1" fmla="*/ 372393 w 607780"/>
              <a:gd name="connsiteY1" fmla="*/ 157448 h 606863"/>
              <a:gd name="connsiteX2" fmla="*/ 372393 w 607780"/>
              <a:gd name="connsiteY2" fmla="*/ 184523 h 606863"/>
              <a:gd name="connsiteX3" fmla="*/ 254671 w 607780"/>
              <a:gd name="connsiteY3" fmla="*/ 303702 h 606863"/>
              <a:gd name="connsiteX4" fmla="*/ 372393 w 607780"/>
              <a:gd name="connsiteY4" fmla="*/ 422881 h 606863"/>
              <a:gd name="connsiteX5" fmla="*/ 372393 w 607780"/>
              <a:gd name="connsiteY5" fmla="*/ 449956 h 606863"/>
              <a:gd name="connsiteX6" fmla="*/ 345509 w 607780"/>
              <a:gd name="connsiteY6" fmla="*/ 449956 h 606863"/>
              <a:gd name="connsiteX7" fmla="*/ 214404 w 607780"/>
              <a:gd name="connsiteY7" fmla="*/ 317299 h 606863"/>
              <a:gd name="connsiteX8" fmla="*/ 214404 w 607780"/>
              <a:gd name="connsiteY8" fmla="*/ 290105 h 606863"/>
              <a:gd name="connsiteX9" fmla="*/ 345509 w 607780"/>
              <a:gd name="connsiteY9" fmla="*/ 157448 h 606863"/>
              <a:gd name="connsiteX10" fmla="*/ 358951 w 607780"/>
              <a:gd name="connsiteY10" fmla="*/ 151773 h 606863"/>
              <a:gd name="connsiteX11" fmla="*/ 303831 w 607780"/>
              <a:gd name="connsiteY11" fmla="*/ 37951 h 606863"/>
              <a:gd name="connsiteX12" fmla="*/ 38008 w 607780"/>
              <a:gd name="connsiteY12" fmla="*/ 303372 h 606863"/>
              <a:gd name="connsiteX13" fmla="*/ 303831 w 607780"/>
              <a:gd name="connsiteY13" fmla="*/ 569503 h 606863"/>
              <a:gd name="connsiteX14" fmla="*/ 569772 w 607780"/>
              <a:gd name="connsiteY14" fmla="*/ 303372 h 606863"/>
              <a:gd name="connsiteX15" fmla="*/ 303831 w 607780"/>
              <a:gd name="connsiteY15" fmla="*/ 37951 h 606863"/>
              <a:gd name="connsiteX16" fmla="*/ 303831 w 607780"/>
              <a:gd name="connsiteY16" fmla="*/ 0 h 606863"/>
              <a:gd name="connsiteX17" fmla="*/ 607780 w 607780"/>
              <a:gd name="connsiteY17" fmla="*/ 303372 h 606863"/>
              <a:gd name="connsiteX18" fmla="*/ 303831 w 607780"/>
              <a:gd name="connsiteY18" fmla="*/ 606863 h 606863"/>
              <a:gd name="connsiteX19" fmla="*/ 0 w 607780"/>
              <a:gd name="connsiteY19" fmla="*/ 303372 h 606863"/>
              <a:gd name="connsiteX20" fmla="*/ 303831 w 607780"/>
              <a:gd name="connsiteY20"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7780" h="606863">
                <a:moveTo>
                  <a:pt x="358951" y="151773"/>
                </a:moveTo>
                <a:cubicBezTo>
                  <a:pt x="363807" y="151773"/>
                  <a:pt x="368662" y="153665"/>
                  <a:pt x="372393" y="157448"/>
                </a:cubicBezTo>
                <a:cubicBezTo>
                  <a:pt x="379854" y="164897"/>
                  <a:pt x="379854" y="177075"/>
                  <a:pt x="372393" y="184523"/>
                </a:cubicBezTo>
                <a:lnTo>
                  <a:pt x="254671" y="303702"/>
                </a:lnTo>
                <a:lnTo>
                  <a:pt x="372393" y="422881"/>
                </a:lnTo>
                <a:cubicBezTo>
                  <a:pt x="379854" y="430330"/>
                  <a:pt x="379854" y="442508"/>
                  <a:pt x="372393" y="449956"/>
                </a:cubicBezTo>
                <a:cubicBezTo>
                  <a:pt x="364932" y="457405"/>
                  <a:pt x="352970" y="457405"/>
                  <a:pt x="345509" y="449956"/>
                </a:cubicBezTo>
                <a:lnTo>
                  <a:pt x="214404" y="317299"/>
                </a:lnTo>
                <a:cubicBezTo>
                  <a:pt x="207180" y="309968"/>
                  <a:pt x="207180" y="297436"/>
                  <a:pt x="214404" y="290105"/>
                </a:cubicBezTo>
                <a:lnTo>
                  <a:pt x="345509" y="157448"/>
                </a:lnTo>
                <a:cubicBezTo>
                  <a:pt x="349239" y="153665"/>
                  <a:pt x="354095" y="151773"/>
                  <a:pt x="358951" y="151773"/>
                </a:cubicBezTo>
                <a:close/>
                <a:moveTo>
                  <a:pt x="303831" y="37951"/>
                </a:moveTo>
                <a:cubicBezTo>
                  <a:pt x="157244" y="37951"/>
                  <a:pt x="38008" y="157006"/>
                  <a:pt x="38008" y="303372"/>
                </a:cubicBezTo>
                <a:cubicBezTo>
                  <a:pt x="38008" y="449857"/>
                  <a:pt x="157244" y="569503"/>
                  <a:pt x="303831" y="569503"/>
                </a:cubicBezTo>
                <a:cubicBezTo>
                  <a:pt x="450536" y="569503"/>
                  <a:pt x="569772" y="449857"/>
                  <a:pt x="569772" y="303372"/>
                </a:cubicBezTo>
                <a:cubicBezTo>
                  <a:pt x="569772" y="157006"/>
                  <a:pt x="450536" y="37951"/>
                  <a:pt x="303831" y="37951"/>
                </a:cubicBezTo>
                <a:close/>
                <a:moveTo>
                  <a:pt x="303831" y="0"/>
                </a:moveTo>
                <a:cubicBezTo>
                  <a:pt x="471731" y="0"/>
                  <a:pt x="607780" y="135844"/>
                  <a:pt x="607780" y="303372"/>
                </a:cubicBezTo>
                <a:cubicBezTo>
                  <a:pt x="607780" y="471019"/>
                  <a:pt x="471731" y="606863"/>
                  <a:pt x="303831" y="606863"/>
                </a:cubicBezTo>
                <a:cubicBezTo>
                  <a:pt x="136049" y="606863"/>
                  <a:pt x="0" y="471019"/>
                  <a:pt x="0" y="303372"/>
                </a:cubicBezTo>
                <a:cubicBezTo>
                  <a:pt x="0" y="135844"/>
                  <a:pt x="136049" y="0"/>
                  <a:pt x="303831" y="0"/>
                </a:cubicBezTo>
                <a:close/>
              </a:path>
            </a:pathLst>
          </a:custGeom>
          <a:solidFill>
            <a:schemeClr val="accent1">
              <a:lumMod val="75000"/>
            </a:schemeClr>
          </a:solidFill>
          <a:ln>
            <a:noFill/>
          </a:ln>
        </p:spPr>
      </p:sp>
      <p:pic>
        <p:nvPicPr>
          <p:cNvPr id="15" name="图片 14" descr="横版组合——透明.png"/>
          <p:cNvPicPr>
            <a:picLocks noChangeAspect="1"/>
          </p:cNvPicPr>
          <p:nvPr/>
        </p:nvPicPr>
        <p:blipFill>
          <a:blip r:embed="rId1" cstate="screen"/>
          <a:srcRect/>
          <a:stretch>
            <a:fillRect/>
          </a:stretch>
        </p:blipFill>
        <p:spPr bwMode="auto">
          <a:xfrm>
            <a:off x="4583726" y="1441631"/>
            <a:ext cx="2627565" cy="55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5139690" cy="646331"/>
            <a:chOff x="4188234" y="2127273"/>
            <a:chExt cx="5139690" cy="646331"/>
          </a:xfrm>
        </p:grpSpPr>
        <p:sp>
          <p:nvSpPr>
            <p:cNvPr id="7" name="文本框 6"/>
            <p:cNvSpPr txBox="1"/>
            <p:nvPr/>
          </p:nvSpPr>
          <p:spPr>
            <a:xfrm>
              <a:off x="4737509" y="2215538"/>
              <a:ext cx="4590415" cy="368300"/>
            </a:xfrm>
            <a:prstGeom prst="rect">
              <a:avLst/>
            </a:prstGeom>
            <a:noFill/>
          </p:spPr>
          <p:txBody>
            <a:bodyPr wrap="square" rtlCol="0">
              <a:spAutoFit/>
            </a:bodyPr>
            <a:lstStyle>
              <a:defPPr>
                <a:defRPr lang="zh-CN"/>
              </a:defPPr>
            </a:lstStyle>
            <a:p>
              <a:r>
                <a:rPr lang="zh-CN" altLang="en-US" b="1" spc="100" dirty="0">
                  <a:solidFill>
                    <a:srgbClr val="576271"/>
                  </a:solidFill>
                </a:rPr>
                <a:t>结构知识</a:t>
              </a:r>
              <a:r>
                <a:rPr lang="zh-CN" altLang="en-US" b="1" spc="100" dirty="0">
                  <a:solidFill>
                    <a:srgbClr val="576271"/>
                  </a:solidFill>
                </a:rPr>
                <a:t>提取</a:t>
              </a:r>
              <a:endParaRPr lang="zh-CN" altLang="en-US" b="1" spc="100" dirty="0">
                <a:solidFill>
                  <a:srgbClr val="576271"/>
                </a:solidFill>
              </a:endParaRPr>
            </a:p>
          </p:txBody>
        </p:sp>
        <p:sp>
          <p:nvSpPr>
            <p:cNvPr id="8" name="矩形 7"/>
            <p:cNvSpPr/>
            <p:nvPr/>
          </p:nvSpPr>
          <p:spPr>
            <a:xfrm>
              <a:off x="4188234" y="2127273"/>
              <a:ext cx="700833" cy="646331"/>
            </a:xfrm>
            <a:prstGeom prst="rect">
              <a:avLst/>
            </a:prstGeom>
          </p:spPr>
          <p:txBody>
            <a:bodyPr wrap="none">
              <a:spAutoFit/>
            </a:bodyPr>
            <a:lstStyle/>
            <a:p>
              <a:r>
                <a:rPr lang="en-US" altLang="zh-CN" sz="3600" b="1" dirty="0">
                  <a:solidFill>
                    <a:schemeClr val="accent3">
                      <a:lumMod val="75000"/>
                    </a:schemeClr>
                  </a:solidFill>
                </a:rPr>
                <a:t>02</a:t>
              </a:r>
              <a:endParaRPr lang="zh-CN" altLang="en-US" sz="3600" b="1" dirty="0">
                <a:solidFill>
                  <a:schemeClr val="accent3">
                    <a:lumMod val="75000"/>
                  </a:schemeClr>
                </a:solidFill>
              </a:endParaRPr>
            </a:p>
          </p:txBody>
        </p:sp>
        <p:sp>
          <p:nvSpPr>
            <p:cNvPr id="9" name="矩形 8"/>
            <p:cNvSpPr/>
            <p:nvPr/>
          </p:nvSpPr>
          <p:spPr>
            <a:xfrm>
              <a:off x="4737445" y="2515320"/>
              <a:ext cx="593432" cy="230832"/>
            </a:xfrm>
            <a:prstGeom prst="rect">
              <a:avLst/>
            </a:prstGeom>
          </p:spPr>
          <p:txBody>
            <a:bodyPr wrap="none">
              <a:spAutoFit/>
            </a:bodyPr>
            <a:lstStyle/>
            <a:p>
              <a:r>
                <a:rPr lang="en-US" altLang="zh-CN" sz="900" dirty="0">
                  <a:solidFill>
                    <a:srgbClr val="576271"/>
                  </a:solidFill>
                </a:rPr>
                <a:t>MODEL</a:t>
              </a:r>
              <a:endParaRPr lang="zh-CN" altLang="en-US" sz="900" dirty="0">
                <a:solidFill>
                  <a:srgbClr val="576271"/>
                </a:solidFill>
              </a:endParaRPr>
            </a:p>
          </p:txBody>
        </p:sp>
      </p:grpSp>
      <p:sp>
        <p:nvSpPr>
          <p:cNvPr id="10" name="文本框 9"/>
          <p:cNvSpPr txBox="1"/>
          <p:nvPr>
            <p:custDataLst>
              <p:tags r:id="rId2"/>
            </p:custDataLst>
          </p:nvPr>
        </p:nvSpPr>
        <p:spPr>
          <a:xfrm>
            <a:off x="1407795" y="1275715"/>
            <a:ext cx="4425950" cy="4662170"/>
          </a:xfrm>
          <a:prstGeom prst="rect">
            <a:avLst/>
          </a:prstGeom>
          <a:noFill/>
        </p:spPr>
        <p:txBody>
          <a:bodyPr wrap="square" rtlCol="0" anchor="t">
            <a:noAutofit/>
          </a:bodyPr>
          <a:p>
            <a:pPr indent="0">
              <a:lnSpc>
                <a:spcPct val="150000"/>
              </a:lnSpc>
              <a:buFont typeface="Arial" panose="020B0604020202020204" pitchFamily="34" charset="0"/>
              <a:buNone/>
            </a:pPr>
            <a:r>
              <a:rPr lang="zh-CN" altLang="en-US" b="1"/>
              <a:t>Multi-head Modeling</a:t>
            </a:r>
            <a:endParaRPr lang="zh-CN" altLang="en-US" b="1"/>
          </a:p>
          <a:p>
            <a:pPr indent="0">
              <a:lnSpc>
                <a:spcPct val="150000"/>
              </a:lnSpc>
              <a:buFont typeface="Arial" panose="020B0604020202020204" pitchFamily="34" charset="0"/>
              <a:buNone/>
            </a:pPr>
            <a:r>
              <a:rPr lang="zh-CN" altLang="en-US" sz="1600">
                <a:solidFill>
                  <a:schemeClr val="tx1"/>
                </a:solidFill>
              </a:rPr>
              <a:t>在提取结构知识前先将表示映射到m个子空间中</a:t>
            </a:r>
            <a:r>
              <a:rPr lang="en-US" altLang="zh-CN" sz="1600">
                <a:solidFill>
                  <a:schemeClr val="tx1"/>
                </a:solidFill>
              </a:rPr>
              <a:t>——</a:t>
            </a:r>
            <a:r>
              <a:rPr lang="zh-CN" altLang="en-US" sz="1600">
                <a:solidFill>
                  <a:schemeClr val="tx1"/>
                </a:solidFill>
              </a:rPr>
              <a:t>线性投影到 m 个维度为 d/m 的子空间</a:t>
            </a:r>
            <a:endParaRPr lang="zh-CN" altLang="en-US" sz="1600">
              <a:solidFill>
                <a:schemeClr val="tx1"/>
              </a:solidFill>
            </a:endParaRPr>
          </a:p>
          <a:p>
            <a:pPr marL="0" lvl="0" indent="0">
              <a:lnSpc>
                <a:spcPct val="150000"/>
              </a:lnSpc>
              <a:buFont typeface="Arial" panose="020B0604020202020204" pitchFamily="34" charset="0"/>
              <a:buNone/>
            </a:pPr>
            <a:r>
              <a:rPr lang="zh-CN" altLang="en-US" b="1">
                <a:solidFill>
                  <a:schemeClr val="tx1"/>
                </a:solidFill>
                <a:sym typeface="+mn-ea"/>
              </a:rPr>
              <a:t>Pair-wise Interaction</a:t>
            </a:r>
            <a:endParaRPr lang="zh-CN" altLang="en-US" b="1">
              <a:solidFill>
                <a:schemeClr val="tx1"/>
              </a:solidFill>
              <a:sym typeface="+mn-ea"/>
            </a:endParaRPr>
          </a:p>
          <a:p>
            <a:pPr marL="0" lvl="0" indent="0">
              <a:lnSpc>
                <a:spcPct val="150000"/>
              </a:lnSpc>
              <a:buFont typeface="Arial" panose="020B0604020202020204" pitchFamily="34" charset="0"/>
              <a:buNone/>
            </a:pPr>
            <a:endParaRPr lang="zh-CN" altLang="en-US" b="1">
              <a:solidFill>
                <a:schemeClr val="tx1"/>
              </a:solidFill>
              <a:sym typeface="+mn-ea"/>
            </a:endParaRPr>
          </a:p>
          <a:p>
            <a:pPr marL="0" lvl="0" indent="0">
              <a:lnSpc>
                <a:spcPct val="150000"/>
              </a:lnSpc>
              <a:buFont typeface="Arial" panose="020B0604020202020204" pitchFamily="34" charset="0"/>
              <a:buNone/>
            </a:pPr>
            <a:endParaRPr lang="zh-CN" altLang="en-US" b="1">
              <a:solidFill>
                <a:schemeClr val="tx1"/>
              </a:solidFill>
              <a:sym typeface="+mn-ea"/>
            </a:endParaRPr>
          </a:p>
          <a:p>
            <a:pPr marL="0" lvl="0" indent="0">
              <a:lnSpc>
                <a:spcPct val="150000"/>
              </a:lnSpc>
              <a:buFont typeface="Arial" panose="020B0604020202020204" pitchFamily="34" charset="0"/>
              <a:buNone/>
            </a:pPr>
            <a:r>
              <a:rPr lang="zh-CN" altLang="en-US" b="1">
                <a:solidFill>
                  <a:schemeClr val="tx1"/>
                </a:solidFill>
                <a:sym typeface="+mn-ea"/>
              </a:rPr>
              <a:t>Triplet-wise Geometric Angle</a:t>
            </a:r>
            <a:endParaRPr lang="zh-CN" altLang="en-US" b="1">
              <a:solidFill>
                <a:schemeClr val="tx1"/>
              </a:solidFill>
              <a:sym typeface="+mn-ea"/>
            </a:endParaRPr>
          </a:p>
          <a:p>
            <a:pPr marL="742950" lvl="1" indent="-285750">
              <a:lnSpc>
                <a:spcPct val="150000"/>
              </a:lnSpc>
              <a:buFont typeface="Arial" panose="020B0604020202020204" pitchFamily="34" charset="0"/>
              <a:buChar char="•"/>
            </a:pPr>
            <a:endParaRPr lang="zh-CN" altLang="en-US">
              <a:solidFill>
                <a:schemeClr val="tx1"/>
              </a:solidFill>
            </a:endParaRPr>
          </a:p>
        </p:txBody>
      </p:sp>
      <p:pic>
        <p:nvPicPr>
          <p:cNvPr id="2" name="图片 1"/>
          <p:cNvPicPr>
            <a:picLocks noChangeAspect="1"/>
          </p:cNvPicPr>
          <p:nvPr>
            <p:custDataLst>
              <p:tags r:id="rId3"/>
            </p:custDataLst>
          </p:nvPr>
        </p:nvPicPr>
        <p:blipFill>
          <a:blip r:embed="rId4"/>
          <a:stretch>
            <a:fillRect/>
          </a:stretch>
        </p:blipFill>
        <p:spPr>
          <a:xfrm>
            <a:off x="2005330" y="4349115"/>
            <a:ext cx="3893820" cy="1028700"/>
          </a:xfrm>
          <a:prstGeom prst="rect">
            <a:avLst/>
          </a:prstGeom>
        </p:spPr>
      </p:pic>
      <p:pic>
        <p:nvPicPr>
          <p:cNvPr id="11" name="图片 10"/>
          <p:cNvPicPr>
            <a:picLocks noChangeAspect="1"/>
          </p:cNvPicPr>
          <p:nvPr>
            <p:custDataLst>
              <p:tags r:id="rId5"/>
            </p:custDataLst>
          </p:nvPr>
        </p:nvPicPr>
        <p:blipFill>
          <a:blip r:embed="rId6"/>
          <a:stretch>
            <a:fillRect/>
          </a:stretch>
        </p:blipFill>
        <p:spPr>
          <a:xfrm>
            <a:off x="2408555" y="2987040"/>
            <a:ext cx="2087880" cy="647700"/>
          </a:xfrm>
          <a:prstGeom prst="rect">
            <a:avLst/>
          </a:prstGeom>
        </p:spPr>
      </p:pic>
      <p:sp>
        <p:nvSpPr>
          <p:cNvPr id="12" name="文本框 11"/>
          <p:cNvSpPr txBox="1"/>
          <p:nvPr>
            <p:custDataLst>
              <p:tags r:id="rId7"/>
            </p:custDataLst>
          </p:nvPr>
        </p:nvSpPr>
        <p:spPr>
          <a:xfrm>
            <a:off x="6292215" y="1402715"/>
            <a:ext cx="4425950" cy="4662170"/>
          </a:xfrm>
          <a:prstGeom prst="rect">
            <a:avLst/>
          </a:prstGeom>
          <a:noFill/>
        </p:spPr>
        <p:txBody>
          <a:bodyPr wrap="square" rtlCol="0" anchor="t">
            <a:noAutofit/>
          </a:bodyPr>
          <a:p>
            <a:pPr indent="0">
              <a:lnSpc>
                <a:spcPct val="150000"/>
              </a:lnSpc>
              <a:buFont typeface="Arial" panose="020B0604020202020204" pitchFamily="34" charset="0"/>
              <a:buNone/>
            </a:pPr>
            <a:r>
              <a:rPr lang="zh-CN" altLang="en-US" b="1"/>
              <a:t>全局显著</a:t>
            </a:r>
            <a:r>
              <a:rPr lang="zh-CN" altLang="en-US" b="1"/>
              <a:t>得分</a:t>
            </a:r>
            <a:endParaRPr lang="zh-CN" altLang="en-US" b="1"/>
          </a:p>
          <a:p>
            <a:pPr indent="0">
              <a:lnSpc>
                <a:spcPct val="150000"/>
              </a:lnSpc>
              <a:buFont typeface="Arial" panose="020B0604020202020204" pitchFamily="34" charset="0"/>
              <a:buNone/>
            </a:pPr>
            <a:r>
              <a:rPr lang="zh-CN" altLang="en-US" sz="1600">
                <a:solidFill>
                  <a:schemeClr val="tx1"/>
                </a:solidFill>
              </a:rPr>
              <a:t>一个语言单元（如单词或子词）与所有其他语言单元之间的注意力权重的总和</a:t>
            </a:r>
            <a:endParaRPr lang="zh-CN" altLang="en-US" sz="1600">
              <a:solidFill>
                <a:schemeClr val="tx1"/>
              </a:solidFill>
            </a:endParaRPr>
          </a:p>
          <a:p>
            <a:pPr indent="0">
              <a:lnSpc>
                <a:spcPct val="150000"/>
              </a:lnSpc>
              <a:buFont typeface="Arial" panose="020B0604020202020204" pitchFamily="34" charset="0"/>
              <a:buNone/>
            </a:pPr>
            <a:endParaRPr lang="zh-CN" altLang="en-US">
              <a:solidFill>
                <a:schemeClr val="tx1"/>
              </a:solidFill>
            </a:endParaRPr>
          </a:p>
          <a:p>
            <a:pPr indent="0">
              <a:lnSpc>
                <a:spcPct val="150000"/>
              </a:lnSpc>
              <a:buFont typeface="Arial" panose="020B0604020202020204" pitchFamily="34" charset="0"/>
              <a:buNone/>
            </a:pPr>
            <a:endParaRPr lang="zh-CN" altLang="en-US" b="1">
              <a:solidFill>
                <a:schemeClr val="tx1"/>
              </a:solidFill>
              <a:sym typeface="+mn-ea"/>
            </a:endParaRPr>
          </a:p>
          <a:p>
            <a:pPr indent="0">
              <a:lnSpc>
                <a:spcPct val="150000"/>
              </a:lnSpc>
              <a:buFont typeface="Arial" panose="020B0604020202020204" pitchFamily="34" charset="0"/>
              <a:buNone/>
            </a:pPr>
            <a:r>
              <a:rPr lang="zh-CN" altLang="en-US" b="1">
                <a:solidFill>
                  <a:schemeClr val="tx1"/>
                </a:solidFill>
                <a:sym typeface="+mn-ea"/>
              </a:rPr>
              <a:t>局部显著</a:t>
            </a:r>
            <a:r>
              <a:rPr lang="zh-CN" altLang="en-US" b="1">
                <a:solidFill>
                  <a:schemeClr val="tx1"/>
                </a:solidFill>
                <a:sym typeface="+mn-ea"/>
              </a:rPr>
              <a:t>得分</a:t>
            </a:r>
            <a:endParaRPr lang="zh-CN" altLang="en-US" b="1">
              <a:solidFill>
                <a:schemeClr val="tx1"/>
              </a:solidFill>
              <a:sym typeface="+mn-ea"/>
            </a:endParaRPr>
          </a:p>
          <a:p>
            <a:pPr indent="0">
              <a:lnSpc>
                <a:spcPct val="150000"/>
              </a:lnSpc>
              <a:buFont typeface="Arial" panose="020B0604020202020204" pitchFamily="34" charset="0"/>
              <a:buNone/>
            </a:pPr>
            <a:r>
              <a:rPr lang="zh-CN" altLang="en-US" sz="1600">
                <a:solidFill>
                  <a:schemeClr val="tx1"/>
                </a:solidFill>
                <a:sym typeface="+mn-ea"/>
              </a:rPr>
              <a:t>在固定的窗口大小内计算语言单元与其他语言单元之间的相似度得分</a:t>
            </a:r>
            <a:endParaRPr lang="zh-CN" altLang="en-US" sz="1600">
              <a:solidFill>
                <a:schemeClr val="tx1"/>
              </a:solidFill>
              <a:sym typeface="+mn-ea"/>
            </a:endParaRPr>
          </a:p>
          <a:p>
            <a:pPr lvl="1" indent="0">
              <a:lnSpc>
                <a:spcPct val="150000"/>
              </a:lnSpc>
              <a:buFont typeface="Arial" panose="020B0604020202020204" pitchFamily="34" charset="0"/>
              <a:buNone/>
            </a:pPr>
            <a:endParaRPr lang="zh-CN" altLang="en-US" sz="1600">
              <a:solidFill>
                <a:schemeClr val="tx1"/>
              </a:solidFill>
              <a:sym typeface="+mn-ea"/>
            </a:endParaRPr>
          </a:p>
        </p:txBody>
      </p:sp>
      <p:pic>
        <p:nvPicPr>
          <p:cNvPr id="13" name="图片 12"/>
          <p:cNvPicPr>
            <a:picLocks noChangeAspect="1"/>
          </p:cNvPicPr>
          <p:nvPr>
            <p:custDataLst>
              <p:tags r:id="rId8"/>
            </p:custDataLst>
          </p:nvPr>
        </p:nvPicPr>
        <p:blipFill>
          <a:blip r:embed="rId9"/>
          <a:stretch>
            <a:fillRect/>
          </a:stretch>
        </p:blipFill>
        <p:spPr>
          <a:xfrm>
            <a:off x="7832725" y="2703830"/>
            <a:ext cx="1760220" cy="746760"/>
          </a:xfrm>
          <a:prstGeom prst="rect">
            <a:avLst/>
          </a:prstGeom>
        </p:spPr>
      </p:pic>
      <p:pic>
        <p:nvPicPr>
          <p:cNvPr id="15" name="图片 14"/>
          <p:cNvPicPr>
            <a:picLocks noChangeAspect="1"/>
          </p:cNvPicPr>
          <p:nvPr>
            <p:custDataLst>
              <p:tags r:id="rId10"/>
            </p:custDataLst>
          </p:nvPr>
        </p:nvPicPr>
        <p:blipFill>
          <a:blip r:embed="rId11"/>
          <a:stretch>
            <a:fillRect/>
          </a:stretch>
        </p:blipFill>
        <p:spPr>
          <a:xfrm>
            <a:off x="7947025" y="4830445"/>
            <a:ext cx="1531620" cy="716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5139690" cy="646331"/>
            <a:chOff x="4188234" y="2127273"/>
            <a:chExt cx="5139690" cy="646331"/>
          </a:xfrm>
        </p:grpSpPr>
        <p:sp>
          <p:nvSpPr>
            <p:cNvPr id="7" name="文本框 6"/>
            <p:cNvSpPr txBox="1"/>
            <p:nvPr/>
          </p:nvSpPr>
          <p:spPr>
            <a:xfrm>
              <a:off x="4737509" y="2215538"/>
              <a:ext cx="4590415" cy="368300"/>
            </a:xfrm>
            <a:prstGeom prst="rect">
              <a:avLst/>
            </a:prstGeom>
            <a:noFill/>
          </p:spPr>
          <p:txBody>
            <a:bodyPr wrap="square" rtlCol="0">
              <a:spAutoFit/>
            </a:bodyPr>
            <a:lstStyle>
              <a:defPPr>
                <a:defRPr lang="zh-CN"/>
              </a:defPPr>
            </a:lstStyle>
            <a:p>
              <a:r>
                <a:rPr lang="zh-CN" altLang="en-US" b="1" spc="100" dirty="0">
                  <a:solidFill>
                    <a:srgbClr val="576271"/>
                  </a:solidFill>
                </a:rPr>
                <a:t>分层</a:t>
              </a:r>
              <a:r>
                <a:rPr lang="zh-CN" altLang="en-US" b="1" spc="100" dirty="0">
                  <a:solidFill>
                    <a:srgbClr val="576271"/>
                  </a:solidFill>
                </a:rPr>
                <a:t>蒸馏</a:t>
              </a:r>
              <a:endParaRPr lang="zh-CN" altLang="en-US" b="1" spc="100" dirty="0">
                <a:solidFill>
                  <a:srgbClr val="576271"/>
                </a:solidFill>
              </a:endParaRPr>
            </a:p>
          </p:txBody>
        </p:sp>
        <p:sp>
          <p:nvSpPr>
            <p:cNvPr id="8" name="矩形 7"/>
            <p:cNvSpPr/>
            <p:nvPr/>
          </p:nvSpPr>
          <p:spPr>
            <a:xfrm>
              <a:off x="4188234" y="2127273"/>
              <a:ext cx="700833" cy="646331"/>
            </a:xfrm>
            <a:prstGeom prst="rect">
              <a:avLst/>
            </a:prstGeom>
          </p:spPr>
          <p:txBody>
            <a:bodyPr wrap="none">
              <a:spAutoFit/>
            </a:bodyPr>
            <a:lstStyle/>
            <a:p>
              <a:r>
                <a:rPr lang="en-US" altLang="zh-CN" sz="3600" b="1" dirty="0">
                  <a:solidFill>
                    <a:schemeClr val="accent3">
                      <a:lumMod val="75000"/>
                    </a:schemeClr>
                  </a:solidFill>
                </a:rPr>
                <a:t>02</a:t>
              </a:r>
              <a:endParaRPr lang="zh-CN" altLang="en-US" sz="3600" b="1" dirty="0">
                <a:solidFill>
                  <a:schemeClr val="accent3">
                    <a:lumMod val="75000"/>
                  </a:schemeClr>
                </a:solidFill>
              </a:endParaRPr>
            </a:p>
          </p:txBody>
        </p:sp>
        <p:sp>
          <p:nvSpPr>
            <p:cNvPr id="9" name="矩形 8"/>
            <p:cNvSpPr/>
            <p:nvPr/>
          </p:nvSpPr>
          <p:spPr>
            <a:xfrm>
              <a:off x="4737445" y="2515320"/>
              <a:ext cx="593432" cy="230832"/>
            </a:xfrm>
            <a:prstGeom prst="rect">
              <a:avLst/>
            </a:prstGeom>
          </p:spPr>
          <p:txBody>
            <a:bodyPr wrap="none">
              <a:spAutoFit/>
            </a:bodyPr>
            <a:lstStyle/>
            <a:p>
              <a:r>
                <a:rPr lang="en-US" altLang="zh-CN" sz="900" dirty="0">
                  <a:solidFill>
                    <a:srgbClr val="576271"/>
                  </a:solidFill>
                </a:rPr>
                <a:t>MODEL</a:t>
              </a:r>
              <a:endParaRPr lang="zh-CN" altLang="en-US" sz="900" dirty="0">
                <a:solidFill>
                  <a:srgbClr val="576271"/>
                </a:solidFill>
              </a:endParaRPr>
            </a:p>
          </p:txBody>
        </p:sp>
      </p:grpSp>
      <p:sp>
        <p:nvSpPr>
          <p:cNvPr id="10" name="文本框 9"/>
          <p:cNvSpPr txBox="1"/>
          <p:nvPr>
            <p:custDataLst>
              <p:tags r:id="rId2"/>
            </p:custDataLst>
          </p:nvPr>
        </p:nvSpPr>
        <p:spPr>
          <a:xfrm>
            <a:off x="1513205" y="1150620"/>
            <a:ext cx="8461375" cy="1440815"/>
          </a:xfrm>
          <a:prstGeom prst="rect">
            <a:avLst/>
          </a:prstGeom>
          <a:noFill/>
        </p:spPr>
        <p:txBody>
          <a:bodyPr wrap="square" rtlCol="0" anchor="t">
            <a:noAutofit/>
          </a:bodyPr>
          <a:p>
            <a:pPr indent="0">
              <a:lnSpc>
                <a:spcPct val="150000"/>
              </a:lnSpc>
              <a:buFont typeface="Arial" panose="020B0604020202020204" pitchFamily="34" charset="0"/>
              <a:buNone/>
            </a:pPr>
            <a:r>
              <a:rPr lang="zh-CN" altLang="en-US" b="1"/>
              <a:t>整体</a:t>
            </a:r>
            <a:r>
              <a:rPr lang="zh-CN" altLang="en-US" b="1"/>
              <a:t>流程</a:t>
            </a:r>
            <a:endParaRPr lang="zh-CN" altLang="en-US" b="1"/>
          </a:p>
          <a:p>
            <a:pPr indent="0">
              <a:lnSpc>
                <a:spcPct val="150000"/>
              </a:lnSpc>
              <a:buFont typeface="Arial" panose="020B0604020202020204" pitchFamily="34" charset="0"/>
              <a:buNone/>
            </a:pPr>
            <a:r>
              <a:rPr lang="zh-CN" altLang="en-US" sz="1600"/>
              <a:t>1. 定义一个层映射g(·)将每一个学生层映射到它学习的教师层，对于g(·)采用</a:t>
            </a:r>
            <a:r>
              <a:rPr lang="zh-CN" altLang="en-US" sz="1600" b="1"/>
              <a:t>统一策略</a:t>
            </a:r>
            <a:endParaRPr lang="zh-CN" altLang="en-US" sz="1600"/>
          </a:p>
          <a:p>
            <a:pPr indent="0">
              <a:lnSpc>
                <a:spcPct val="150000"/>
              </a:lnSpc>
              <a:buFont typeface="Arial" panose="020B0604020202020204" pitchFamily="34" charset="0"/>
              <a:buNone/>
            </a:pPr>
            <a:r>
              <a:rPr lang="zh-CN" altLang="en-US" sz="1600"/>
              <a:t>2. 将token级和span级知识传递给学生模型的前M层，将sample级知识传递给后</a:t>
            </a:r>
            <a:r>
              <a:rPr lang="zh-CN" altLang="en-US" sz="1600"/>
              <a:t>其余层</a:t>
            </a:r>
            <a:endParaRPr lang="zh-CN" altLang="en-US">
              <a:solidFill>
                <a:schemeClr val="tx1"/>
              </a:solidFill>
            </a:endParaRPr>
          </a:p>
        </p:txBody>
      </p:sp>
      <p:sp>
        <p:nvSpPr>
          <p:cNvPr id="2" name="文本框 1"/>
          <p:cNvSpPr txBox="1"/>
          <p:nvPr/>
        </p:nvSpPr>
        <p:spPr>
          <a:xfrm>
            <a:off x="1513205" y="2592070"/>
            <a:ext cx="3985260" cy="2968625"/>
          </a:xfrm>
          <a:prstGeom prst="rect">
            <a:avLst/>
          </a:prstGeom>
          <a:noFill/>
        </p:spPr>
        <p:txBody>
          <a:bodyPr wrap="square" rtlCol="0" anchor="t">
            <a:noAutofit/>
          </a:bodyPr>
          <a:p>
            <a:r>
              <a:rPr lang="zh-CN" altLang="en-US" b="1"/>
              <a:t>Token- and Span-level</a:t>
            </a:r>
            <a:endParaRPr lang="zh-CN" altLang="en-US" b="1"/>
          </a:p>
          <a:p>
            <a:pPr algn="l">
              <a:lnSpc>
                <a:spcPct val="150000"/>
              </a:lnSpc>
              <a:buClrTx/>
              <a:buSzTx/>
              <a:buNone/>
            </a:pPr>
            <a:r>
              <a:rPr lang="zh-CN" altLang="en-US" sz="1600"/>
              <a:t>最小化教师和学生之间表示的结构关系的差异来进行知识传递</a:t>
            </a:r>
            <a:endParaRPr lang="zh-CN" altLang="en-US" sz="1600"/>
          </a:p>
          <a:p>
            <a:pPr algn="l">
              <a:lnSpc>
                <a:spcPct val="150000"/>
              </a:lnSpc>
              <a:buClrTx/>
              <a:buSzTx/>
              <a:buNone/>
            </a:pPr>
            <a:endParaRPr lang="zh-CN" altLang="en-US" sz="1600"/>
          </a:p>
          <a:p>
            <a:pPr algn="l">
              <a:lnSpc>
                <a:spcPct val="150000"/>
              </a:lnSpc>
              <a:buClrTx/>
              <a:buSzTx/>
              <a:buNone/>
            </a:pPr>
            <a:endParaRPr lang="zh-CN" altLang="en-US" sz="1600"/>
          </a:p>
          <a:p>
            <a:pPr algn="l">
              <a:lnSpc>
                <a:spcPct val="150000"/>
              </a:lnSpc>
              <a:buClrTx/>
              <a:buSzTx/>
              <a:buNone/>
            </a:pPr>
            <a:endParaRPr lang="zh-CN" altLang="en-US" sz="1600"/>
          </a:p>
          <a:p>
            <a:pPr algn="l">
              <a:lnSpc>
                <a:spcPct val="150000"/>
              </a:lnSpc>
              <a:buClrTx/>
              <a:buSzTx/>
              <a:buNone/>
            </a:pPr>
            <a:endParaRPr lang="zh-CN" altLang="en-US" sz="1600"/>
          </a:p>
          <a:p>
            <a:pPr algn="l">
              <a:lnSpc>
                <a:spcPct val="150000"/>
              </a:lnSpc>
              <a:buClrTx/>
              <a:buSzTx/>
              <a:buNone/>
            </a:pPr>
            <a:r>
              <a:rPr lang="zh-CN" altLang="en-US" b="1"/>
              <a:t>Sample-level</a:t>
            </a:r>
            <a:endParaRPr lang="zh-CN" altLang="en-US" b="1"/>
          </a:p>
          <a:p>
            <a:pPr algn="l">
              <a:lnSpc>
                <a:spcPct val="150000"/>
              </a:lnSpc>
              <a:buClrTx/>
              <a:buSzTx/>
              <a:buNone/>
            </a:pPr>
            <a:endParaRPr lang="zh-CN" altLang="en-US" b="1"/>
          </a:p>
        </p:txBody>
      </p:sp>
      <p:pic>
        <p:nvPicPr>
          <p:cNvPr id="11" name="图片 10"/>
          <p:cNvPicPr>
            <a:picLocks noChangeAspect="1"/>
          </p:cNvPicPr>
          <p:nvPr>
            <p:custDataLst>
              <p:tags r:id="rId3"/>
            </p:custDataLst>
          </p:nvPr>
        </p:nvPicPr>
        <p:blipFill>
          <a:blip r:embed="rId4"/>
          <a:stretch>
            <a:fillRect/>
          </a:stretch>
        </p:blipFill>
        <p:spPr>
          <a:xfrm>
            <a:off x="1912620" y="3793490"/>
            <a:ext cx="4244340" cy="1249680"/>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2278380" y="5560695"/>
            <a:ext cx="3101340" cy="861060"/>
          </a:xfrm>
          <a:prstGeom prst="rect">
            <a:avLst/>
          </a:prstGeom>
        </p:spPr>
      </p:pic>
      <p:sp>
        <p:nvSpPr>
          <p:cNvPr id="19" name="文本框 18"/>
          <p:cNvSpPr txBox="1"/>
          <p:nvPr>
            <p:custDataLst>
              <p:tags r:id="rId7"/>
            </p:custDataLst>
          </p:nvPr>
        </p:nvSpPr>
        <p:spPr>
          <a:xfrm>
            <a:off x="6638925" y="3004820"/>
            <a:ext cx="3985260" cy="2968625"/>
          </a:xfrm>
          <a:prstGeom prst="rect">
            <a:avLst/>
          </a:prstGeom>
          <a:noFill/>
        </p:spPr>
        <p:txBody>
          <a:bodyPr wrap="square" rtlCol="0" anchor="t">
            <a:noAutofit/>
          </a:bodyPr>
          <a:p>
            <a:r>
              <a:rPr lang="zh-CN" altLang="en-US" b="1"/>
              <a:t>Overall Objectives</a:t>
            </a:r>
            <a:endParaRPr lang="zh-CN" altLang="en-US" b="1"/>
          </a:p>
          <a:p>
            <a:pPr marL="285750" indent="-285750" algn="l">
              <a:lnSpc>
                <a:spcPct val="150000"/>
              </a:lnSpc>
              <a:buClrTx/>
              <a:buSzTx/>
              <a:buFont typeface="Arial" panose="020B0604020202020204" pitchFamily="34" charset="0"/>
              <a:buChar char="•"/>
            </a:pPr>
            <a:r>
              <a:rPr lang="zh-CN" altLang="en-US" sz="1600"/>
              <a:t>多粒度结构知识蒸馏的总体目标</a:t>
            </a:r>
            <a:endParaRPr lang="zh-CN" altLang="en-US" sz="1600"/>
          </a:p>
          <a:p>
            <a:pPr algn="l">
              <a:lnSpc>
                <a:spcPct val="150000"/>
              </a:lnSpc>
              <a:buClrTx/>
              <a:buSzTx/>
              <a:buNone/>
            </a:pPr>
            <a:endParaRPr lang="zh-CN" altLang="en-US" sz="1600"/>
          </a:p>
          <a:p>
            <a:pPr algn="l">
              <a:lnSpc>
                <a:spcPct val="150000"/>
              </a:lnSpc>
              <a:buClrTx/>
              <a:buSzTx/>
              <a:buNone/>
            </a:pPr>
            <a:endParaRPr lang="zh-CN" altLang="en-US" sz="1600"/>
          </a:p>
          <a:p>
            <a:pPr marL="285750" indent="-285750" algn="l">
              <a:lnSpc>
                <a:spcPct val="150000"/>
              </a:lnSpc>
              <a:buClrTx/>
              <a:buSzTx/>
              <a:buFont typeface="Arial" panose="020B0604020202020204" pitchFamily="34" charset="0"/>
              <a:buChar char="•"/>
            </a:pPr>
            <a:r>
              <a:rPr lang="zh-CN" altLang="en-US" sz="1600"/>
              <a:t>学生模型与教师模型的预测分布的差异</a:t>
            </a:r>
            <a:endParaRPr lang="zh-CN" altLang="en-US" sz="1600"/>
          </a:p>
          <a:p>
            <a:pPr algn="l">
              <a:lnSpc>
                <a:spcPct val="150000"/>
              </a:lnSpc>
              <a:buClrTx/>
              <a:buSzTx/>
              <a:buNone/>
            </a:pPr>
            <a:endParaRPr lang="zh-CN" altLang="en-US" b="1"/>
          </a:p>
        </p:txBody>
      </p:sp>
      <p:pic>
        <p:nvPicPr>
          <p:cNvPr id="20" name="图片 19"/>
          <p:cNvPicPr>
            <a:picLocks noChangeAspect="1"/>
          </p:cNvPicPr>
          <p:nvPr>
            <p:custDataLst>
              <p:tags r:id="rId8"/>
            </p:custDataLst>
          </p:nvPr>
        </p:nvPicPr>
        <p:blipFill>
          <a:blip r:embed="rId9"/>
          <a:stretch>
            <a:fillRect/>
          </a:stretch>
        </p:blipFill>
        <p:spPr>
          <a:xfrm>
            <a:off x="7039610" y="3828415"/>
            <a:ext cx="4379595" cy="548640"/>
          </a:xfrm>
          <a:prstGeom prst="rect">
            <a:avLst/>
          </a:prstGeom>
        </p:spPr>
      </p:pic>
      <p:pic>
        <p:nvPicPr>
          <p:cNvPr id="21" name="图片 20"/>
          <p:cNvPicPr>
            <a:picLocks noChangeAspect="1"/>
          </p:cNvPicPr>
          <p:nvPr>
            <p:custDataLst>
              <p:tags r:id="rId10"/>
            </p:custDataLst>
          </p:nvPr>
        </p:nvPicPr>
        <p:blipFill>
          <a:blip r:embed="rId11"/>
          <a:stretch>
            <a:fillRect/>
          </a:stretch>
        </p:blipFill>
        <p:spPr>
          <a:xfrm>
            <a:off x="6902450" y="4925060"/>
            <a:ext cx="2778092" cy="54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3783428" y="3183987"/>
            <a:ext cx="4807569" cy="584775"/>
          </a:xfrm>
          <a:prstGeom prst="rect">
            <a:avLst/>
          </a:prstGeom>
          <a:noFill/>
        </p:spPr>
        <p:txBody>
          <a:bodyPr wrap="square" rtlCol="0">
            <a:spAutoFit/>
          </a:bodyPr>
          <a:lstStyle>
            <a:defPPr>
              <a:defRPr lang="zh-CN"/>
            </a:defPPr>
            <a:lvl1pPr>
              <a:defRPr b="1" spc="100">
                <a:solidFill>
                  <a:schemeClr val="bg1"/>
                </a:solidFill>
              </a:defRPr>
            </a:lvl1pPr>
          </a:lstStyle>
          <a:p>
            <a:pPr algn="ctr"/>
            <a:r>
              <a:rPr lang="zh-CN" altLang="en-US" sz="3200" dirty="0">
                <a:solidFill>
                  <a:schemeClr val="bg2">
                    <a:lumMod val="25000"/>
                  </a:schemeClr>
                </a:solidFill>
              </a:rPr>
              <a:t>实验</a:t>
            </a:r>
            <a:endParaRPr lang="zh-CN" altLang="en-US" sz="3200" dirty="0">
              <a:solidFill>
                <a:schemeClr val="bg2">
                  <a:lumMod val="25000"/>
                </a:schemeClr>
              </a:solidFill>
            </a:endParaRPr>
          </a:p>
        </p:txBody>
      </p:sp>
      <p:sp>
        <p:nvSpPr>
          <p:cNvPr id="7" name="矩形 6"/>
          <p:cNvSpPr/>
          <p:nvPr/>
        </p:nvSpPr>
        <p:spPr>
          <a:xfrm>
            <a:off x="5769586" y="3768762"/>
            <a:ext cx="955711" cy="253916"/>
          </a:xfrm>
          <a:prstGeom prst="rect">
            <a:avLst/>
          </a:prstGeom>
        </p:spPr>
        <p:txBody>
          <a:bodyPr wrap="none">
            <a:spAutoFit/>
          </a:bodyPr>
          <a:lstStyle/>
          <a:p>
            <a:pPr algn="ctr"/>
            <a:r>
              <a:rPr lang="en-US" altLang="zh-CN" sz="1050" dirty="0">
                <a:solidFill>
                  <a:schemeClr val="bg2">
                    <a:lumMod val="50000"/>
                  </a:schemeClr>
                </a:solidFill>
              </a:rPr>
              <a:t>EXPERIMENT</a:t>
            </a:r>
            <a:endParaRPr lang="en-US" altLang="zh-CN" sz="1050" dirty="0">
              <a:solidFill>
                <a:schemeClr val="bg2">
                  <a:lumMod val="50000"/>
                </a:schemeClr>
              </a:solidFill>
            </a:endParaRPr>
          </a:p>
        </p:txBody>
      </p:sp>
      <p:sp>
        <p:nvSpPr>
          <p:cNvPr id="8" name="文本框 7"/>
          <p:cNvSpPr txBox="1"/>
          <p:nvPr/>
        </p:nvSpPr>
        <p:spPr>
          <a:xfrm>
            <a:off x="4695984" y="2505904"/>
            <a:ext cx="2982458" cy="646331"/>
          </a:xfrm>
          <a:prstGeom prst="rect">
            <a:avLst/>
          </a:prstGeom>
          <a:noFill/>
        </p:spPr>
        <p:txBody>
          <a:bodyPr wrap="square" rtlCol="0">
            <a:spAutoFit/>
          </a:bodyPr>
          <a:lstStyle/>
          <a:p>
            <a:pPr algn="ctr"/>
            <a:r>
              <a:rPr lang="en-US" altLang="zh-CN" sz="3600" b="1" dirty="0">
                <a:solidFill>
                  <a:schemeClr val="accent1">
                    <a:lumMod val="75000"/>
                  </a:schemeClr>
                </a:solidFill>
              </a:rPr>
              <a:t>PART  THREE</a:t>
            </a:r>
            <a:endParaRPr lang="zh-CN" altLang="en-US" sz="3600" b="1" dirty="0">
              <a:solidFill>
                <a:schemeClr val="accent1">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3015261" cy="646331"/>
            <a:chOff x="4188234" y="2127273"/>
            <a:chExt cx="3015261" cy="646331"/>
          </a:xfrm>
        </p:grpSpPr>
        <p:sp>
          <p:nvSpPr>
            <p:cNvPr id="7" name="文本框 6"/>
            <p:cNvSpPr txBox="1"/>
            <p:nvPr/>
          </p:nvSpPr>
          <p:spPr>
            <a:xfrm>
              <a:off x="4737445" y="2215726"/>
              <a:ext cx="2466050" cy="369332"/>
            </a:xfrm>
            <a:prstGeom prst="rect">
              <a:avLst/>
            </a:prstGeom>
            <a:noFill/>
          </p:spPr>
          <p:txBody>
            <a:bodyPr wrap="square" rtlCol="0">
              <a:spAutoFit/>
            </a:bodyPr>
            <a:lstStyle>
              <a:defPPr>
                <a:defRPr lang="zh-CN"/>
              </a:defPPr>
            </a:lstStyle>
            <a:p>
              <a:r>
                <a:rPr lang="zh-CN" altLang="en-US" b="1" spc="100" dirty="0">
                  <a:solidFill>
                    <a:srgbClr val="576271"/>
                  </a:solidFill>
                </a:rPr>
                <a:t>实验</a:t>
              </a:r>
              <a:endParaRPr lang="zh-CN" altLang="en-US" b="1" spc="100" dirty="0">
                <a:solidFill>
                  <a:srgbClr val="576271"/>
                </a:solidFill>
              </a:endParaRPr>
            </a:p>
          </p:txBody>
        </p:sp>
        <p:sp>
          <p:nvSpPr>
            <p:cNvPr id="8" name="矩形 7"/>
            <p:cNvSpPr/>
            <p:nvPr/>
          </p:nvSpPr>
          <p:spPr>
            <a:xfrm>
              <a:off x="4188234" y="2127273"/>
              <a:ext cx="700833" cy="646331"/>
            </a:xfrm>
            <a:prstGeom prst="rect">
              <a:avLst/>
            </a:prstGeom>
          </p:spPr>
          <p:txBody>
            <a:bodyPr wrap="none">
              <a:spAutoFit/>
            </a:bodyPr>
            <a:lstStyle/>
            <a:p>
              <a:r>
                <a:rPr lang="en-US" altLang="zh-CN" sz="3600" b="1" dirty="0">
                  <a:solidFill>
                    <a:schemeClr val="accent3">
                      <a:lumMod val="75000"/>
                    </a:schemeClr>
                  </a:solidFill>
                </a:rPr>
                <a:t>03</a:t>
              </a:r>
              <a:endParaRPr lang="zh-CN" altLang="en-US" sz="3600" b="1" dirty="0">
                <a:solidFill>
                  <a:schemeClr val="accent3">
                    <a:lumMod val="75000"/>
                  </a:schemeClr>
                </a:solidFill>
              </a:endParaRPr>
            </a:p>
          </p:txBody>
        </p:sp>
        <p:sp>
          <p:nvSpPr>
            <p:cNvPr id="9" name="矩形 8"/>
            <p:cNvSpPr/>
            <p:nvPr/>
          </p:nvSpPr>
          <p:spPr>
            <a:xfrm>
              <a:off x="4737445" y="2515320"/>
              <a:ext cx="906017" cy="230832"/>
            </a:xfrm>
            <a:prstGeom prst="rect">
              <a:avLst/>
            </a:prstGeom>
          </p:spPr>
          <p:txBody>
            <a:bodyPr wrap="none">
              <a:spAutoFit/>
            </a:bodyPr>
            <a:lstStyle/>
            <a:p>
              <a:r>
                <a:rPr lang="en-GB" altLang="zh-CN" sz="900" dirty="0">
                  <a:solidFill>
                    <a:srgbClr val="576271"/>
                  </a:solidFill>
                </a:rPr>
                <a:t>EXPERIMENTS</a:t>
              </a:r>
              <a:endParaRPr lang="en-GB" altLang="zh-CN" sz="900" dirty="0">
                <a:solidFill>
                  <a:srgbClr val="576271"/>
                </a:solidFill>
              </a:endParaRPr>
            </a:p>
          </p:txBody>
        </p:sp>
      </p:grpSp>
      <p:sp>
        <p:nvSpPr>
          <p:cNvPr id="21" name="文本框 20"/>
          <p:cNvSpPr txBox="1"/>
          <p:nvPr/>
        </p:nvSpPr>
        <p:spPr>
          <a:xfrm>
            <a:off x="1127760" y="1337310"/>
            <a:ext cx="6029325" cy="1903730"/>
          </a:xfrm>
          <a:prstGeom prst="rect">
            <a:avLst/>
          </a:prstGeom>
          <a:noFill/>
        </p:spPr>
        <p:txBody>
          <a:bodyPr wrap="square">
            <a:noAutofit/>
          </a:bodyPr>
          <a:lstStyle/>
          <a:p>
            <a:pPr indent="0">
              <a:lnSpc>
                <a:spcPct val="150000"/>
              </a:lnSpc>
              <a:buFont typeface="Wingdings" panose="05000000000000000000" charset="0"/>
              <a:buNone/>
            </a:pPr>
            <a:r>
              <a:rPr b="1" dirty="0"/>
              <a:t>GLUE数据集</a:t>
            </a:r>
            <a:r>
              <a:rPr dirty="0"/>
              <a:t>：</a:t>
            </a:r>
            <a:endParaRPr dirty="0"/>
          </a:p>
          <a:p>
            <a:pPr marL="285750" indent="-285750">
              <a:lnSpc>
                <a:spcPct val="150000"/>
              </a:lnSpc>
              <a:buFont typeface="Arial" panose="020B0604020202020204" pitchFamily="34" charset="0"/>
              <a:buChar char="•"/>
            </a:pPr>
            <a:r>
              <a:rPr sz="1600" dirty="0">
                <a:solidFill>
                  <a:schemeClr val="tx1"/>
                </a:solidFill>
              </a:rPr>
              <a:t>两个单句任务：SST-2、CoLA</a:t>
            </a:r>
            <a:endParaRPr sz="1600" dirty="0">
              <a:solidFill>
                <a:schemeClr val="tx1"/>
              </a:solidFill>
            </a:endParaRPr>
          </a:p>
          <a:p>
            <a:pPr marL="285750" indent="-285750">
              <a:lnSpc>
                <a:spcPct val="150000"/>
              </a:lnSpc>
              <a:buFont typeface="Arial" panose="020B0604020202020204" pitchFamily="34" charset="0"/>
              <a:buChar char="•"/>
            </a:pPr>
            <a:r>
              <a:rPr sz="1600" dirty="0"/>
              <a:t>三个相似性和释义任务：MRPC、STS-B、QQP</a:t>
            </a:r>
            <a:endParaRPr sz="1600" dirty="0"/>
          </a:p>
          <a:p>
            <a:pPr marL="285750" indent="-285750">
              <a:lnSpc>
                <a:spcPct val="150000"/>
              </a:lnSpc>
              <a:buFont typeface="Arial" panose="020B0604020202020204" pitchFamily="34" charset="0"/>
              <a:buChar char="•"/>
            </a:pPr>
            <a:r>
              <a:rPr sz="1600" dirty="0"/>
              <a:t>四个推断任务：MNLI、QNLI、RTE、WNLI（未用）</a:t>
            </a:r>
            <a:endParaRPr sz="1600" dirty="0"/>
          </a:p>
          <a:p>
            <a:pPr>
              <a:lnSpc>
                <a:spcPct val="150000"/>
              </a:lnSpc>
            </a:pPr>
            <a:endParaRPr sz="1600" dirty="0"/>
          </a:p>
        </p:txBody>
      </p:sp>
      <p:pic>
        <p:nvPicPr>
          <p:cNvPr id="3" name="图片 2"/>
          <p:cNvPicPr>
            <a:picLocks noChangeAspect="1"/>
          </p:cNvPicPr>
          <p:nvPr>
            <p:custDataLst>
              <p:tags r:id="rId2"/>
            </p:custDataLst>
          </p:nvPr>
        </p:nvPicPr>
        <p:blipFill>
          <a:blip r:embed="rId3"/>
          <a:stretch>
            <a:fillRect/>
          </a:stretch>
        </p:blipFill>
        <p:spPr>
          <a:xfrm>
            <a:off x="2933700" y="3507740"/>
            <a:ext cx="6690360" cy="2994025"/>
          </a:xfrm>
          <a:prstGeom prst="rect">
            <a:avLst/>
          </a:prstGeom>
        </p:spPr>
      </p:pic>
      <p:sp>
        <p:nvSpPr>
          <p:cNvPr id="4" name="文本框 3"/>
          <p:cNvSpPr txBox="1"/>
          <p:nvPr>
            <p:custDataLst>
              <p:tags r:id="rId4"/>
            </p:custDataLst>
          </p:nvPr>
        </p:nvSpPr>
        <p:spPr>
          <a:xfrm>
            <a:off x="6736715" y="1328420"/>
            <a:ext cx="6029325" cy="1903730"/>
          </a:xfrm>
          <a:prstGeom prst="rect">
            <a:avLst/>
          </a:prstGeom>
          <a:noFill/>
        </p:spPr>
        <p:txBody>
          <a:bodyPr wrap="square">
            <a:noAutofit/>
          </a:bodyPr>
          <a:p>
            <a:pPr>
              <a:lnSpc>
                <a:spcPct val="150000"/>
              </a:lnSpc>
            </a:pPr>
            <a:r>
              <a:rPr b="1" dirty="0">
                <a:sym typeface="+mn-ea"/>
              </a:rPr>
              <a:t>评价指标</a:t>
            </a:r>
            <a:r>
              <a:rPr dirty="0">
                <a:sym typeface="+mn-ea"/>
              </a:rPr>
              <a:t>：</a:t>
            </a:r>
            <a:endParaRPr dirty="0">
              <a:sym typeface="+mn-ea"/>
            </a:endParaRPr>
          </a:p>
          <a:p>
            <a:pPr marL="285750" indent="-285750">
              <a:lnSpc>
                <a:spcPct val="150000"/>
              </a:lnSpc>
              <a:buFont typeface="Arial" panose="020B0604020202020204" pitchFamily="34" charset="0"/>
              <a:buChar char="•"/>
            </a:pPr>
            <a:r>
              <a:rPr sz="1600" dirty="0">
                <a:sym typeface="+mn-ea"/>
              </a:rPr>
              <a:t>准确率：SST-2, QQP, MNLI, QNLI、RTE</a:t>
            </a:r>
            <a:endParaRPr sz="1600" dirty="0">
              <a:sym typeface="+mn-ea"/>
            </a:endParaRPr>
          </a:p>
          <a:p>
            <a:pPr marL="285750" indent="-285750">
              <a:lnSpc>
                <a:spcPct val="150000"/>
              </a:lnSpc>
              <a:buFont typeface="Arial" panose="020B0604020202020204" pitchFamily="34" charset="0"/>
              <a:buChar char="•"/>
            </a:pPr>
            <a:r>
              <a:rPr sz="1600" dirty="0">
                <a:sym typeface="+mn-ea"/>
              </a:rPr>
              <a:t>F1 score：MRPC</a:t>
            </a:r>
            <a:endParaRPr sz="1600" dirty="0">
              <a:sym typeface="+mn-ea"/>
            </a:endParaRPr>
          </a:p>
          <a:p>
            <a:pPr marL="285750" indent="-285750">
              <a:lnSpc>
                <a:spcPct val="150000"/>
              </a:lnSpc>
              <a:buFont typeface="Arial" panose="020B0604020202020204" pitchFamily="34" charset="0"/>
              <a:buChar char="•"/>
            </a:pPr>
            <a:r>
              <a:rPr sz="1600" dirty="0">
                <a:sym typeface="+mn-ea"/>
              </a:rPr>
              <a:t>Matthews相关系数：CoLA </a:t>
            </a:r>
            <a:endParaRPr sz="1600" dirty="0">
              <a:sym typeface="+mn-ea"/>
            </a:endParaRPr>
          </a:p>
          <a:p>
            <a:pPr marL="285750" indent="-285750">
              <a:lnSpc>
                <a:spcPct val="150000"/>
              </a:lnSpc>
              <a:buFont typeface="Arial" panose="020B0604020202020204" pitchFamily="34" charset="0"/>
              <a:buChar char="•"/>
            </a:pPr>
            <a:r>
              <a:rPr sz="1600" dirty="0">
                <a:sym typeface="+mn-ea"/>
              </a:rPr>
              <a:t>Spearman的等级相关系数：STS-B</a:t>
            </a:r>
            <a:endParaRPr sz="1600" dirty="0"/>
          </a:p>
          <a:p>
            <a:pPr indent="0">
              <a:lnSpc>
                <a:spcPct val="150000"/>
              </a:lnSpc>
              <a:buFont typeface="Wingdings" panose="05000000000000000000" charset="0"/>
              <a:buNone/>
            </a:pP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3015261" cy="646331"/>
            <a:chOff x="4188234" y="2127273"/>
            <a:chExt cx="3015261" cy="646331"/>
          </a:xfrm>
        </p:grpSpPr>
        <p:sp>
          <p:nvSpPr>
            <p:cNvPr id="7" name="文本框 6"/>
            <p:cNvSpPr txBox="1"/>
            <p:nvPr/>
          </p:nvSpPr>
          <p:spPr>
            <a:xfrm>
              <a:off x="4737445" y="2215726"/>
              <a:ext cx="2466050" cy="368300"/>
            </a:xfrm>
            <a:prstGeom prst="rect">
              <a:avLst/>
            </a:prstGeom>
            <a:noFill/>
          </p:spPr>
          <p:txBody>
            <a:bodyPr wrap="square" rtlCol="0">
              <a:spAutoFit/>
            </a:bodyPr>
            <a:lstStyle>
              <a:defPPr>
                <a:defRPr lang="zh-CN"/>
              </a:defPPr>
            </a:lstStyle>
            <a:p>
              <a:r>
                <a:rPr lang="zh-CN" altLang="en-US" b="1" spc="100" dirty="0">
                  <a:solidFill>
                    <a:srgbClr val="576271"/>
                  </a:solidFill>
                </a:rPr>
                <a:t>实验</a:t>
              </a:r>
              <a:r>
                <a:rPr lang="en-US" altLang="zh-CN" b="1" spc="100" dirty="0">
                  <a:solidFill>
                    <a:srgbClr val="576271"/>
                  </a:solidFill>
                </a:rPr>
                <a:t>——</a:t>
              </a:r>
              <a:r>
                <a:rPr lang="zh-CN" altLang="en-US" b="1" spc="100" dirty="0">
                  <a:solidFill>
                    <a:srgbClr val="576271"/>
                  </a:solidFill>
                </a:rPr>
                <a:t>实验</a:t>
              </a:r>
              <a:r>
                <a:rPr lang="zh-CN" altLang="en-US" b="1" spc="100" dirty="0">
                  <a:solidFill>
                    <a:srgbClr val="576271"/>
                  </a:solidFill>
                </a:rPr>
                <a:t>设置</a:t>
              </a:r>
              <a:endParaRPr lang="zh-CN" altLang="en-US" b="1" spc="100" dirty="0">
                <a:solidFill>
                  <a:srgbClr val="576271"/>
                </a:solidFill>
              </a:endParaRPr>
            </a:p>
          </p:txBody>
        </p:sp>
        <p:sp>
          <p:nvSpPr>
            <p:cNvPr id="8" name="矩形 7"/>
            <p:cNvSpPr/>
            <p:nvPr/>
          </p:nvSpPr>
          <p:spPr>
            <a:xfrm>
              <a:off x="4188234" y="2127273"/>
              <a:ext cx="700833" cy="646331"/>
            </a:xfrm>
            <a:prstGeom prst="rect">
              <a:avLst/>
            </a:prstGeom>
          </p:spPr>
          <p:txBody>
            <a:bodyPr wrap="none">
              <a:spAutoFit/>
            </a:bodyPr>
            <a:lstStyle/>
            <a:p>
              <a:r>
                <a:rPr lang="en-US" altLang="zh-CN" sz="3600" b="1" dirty="0">
                  <a:solidFill>
                    <a:schemeClr val="accent3">
                      <a:lumMod val="75000"/>
                    </a:schemeClr>
                  </a:solidFill>
                </a:rPr>
                <a:t>03</a:t>
              </a:r>
              <a:endParaRPr lang="zh-CN" altLang="en-US" sz="3600" b="1" dirty="0">
                <a:solidFill>
                  <a:schemeClr val="accent3">
                    <a:lumMod val="75000"/>
                  </a:schemeClr>
                </a:solidFill>
              </a:endParaRPr>
            </a:p>
          </p:txBody>
        </p:sp>
        <p:sp>
          <p:nvSpPr>
            <p:cNvPr id="9" name="矩形 8"/>
            <p:cNvSpPr/>
            <p:nvPr/>
          </p:nvSpPr>
          <p:spPr>
            <a:xfrm>
              <a:off x="4737445" y="2515320"/>
              <a:ext cx="906017" cy="230832"/>
            </a:xfrm>
            <a:prstGeom prst="rect">
              <a:avLst/>
            </a:prstGeom>
          </p:spPr>
          <p:txBody>
            <a:bodyPr wrap="none">
              <a:spAutoFit/>
            </a:bodyPr>
            <a:lstStyle/>
            <a:p>
              <a:r>
                <a:rPr lang="en-GB" altLang="zh-CN" sz="900" dirty="0">
                  <a:solidFill>
                    <a:srgbClr val="576271"/>
                  </a:solidFill>
                </a:rPr>
                <a:t>EXPERIMENTS</a:t>
              </a:r>
              <a:endParaRPr lang="en-GB" altLang="zh-CN" sz="900" dirty="0">
                <a:solidFill>
                  <a:srgbClr val="576271"/>
                </a:solidFill>
              </a:endParaRPr>
            </a:p>
          </p:txBody>
        </p:sp>
      </p:grpSp>
      <p:sp>
        <p:nvSpPr>
          <p:cNvPr id="10" name="文本框 9"/>
          <p:cNvSpPr txBox="1"/>
          <p:nvPr>
            <p:custDataLst>
              <p:tags r:id="rId2"/>
            </p:custDataLst>
          </p:nvPr>
        </p:nvSpPr>
        <p:spPr>
          <a:xfrm>
            <a:off x="1271905" y="1098550"/>
            <a:ext cx="9648825" cy="4661535"/>
          </a:xfrm>
          <a:prstGeom prst="rect">
            <a:avLst/>
          </a:prstGeom>
          <a:noFill/>
        </p:spPr>
        <p:txBody>
          <a:bodyPr wrap="square">
            <a:spAutoFit/>
          </a:bodyPr>
          <a:p>
            <a:pPr indent="0">
              <a:lnSpc>
                <a:spcPct val="150000"/>
              </a:lnSpc>
              <a:buFont typeface="Wingdings" panose="05000000000000000000" charset="0"/>
              <a:buNone/>
            </a:pPr>
            <a:r>
              <a:rPr lang="zh-CN" b="1" dirty="0"/>
              <a:t>实验设置</a:t>
            </a:r>
            <a:r>
              <a:rPr dirty="0"/>
              <a:t>：</a:t>
            </a:r>
            <a:endParaRPr dirty="0"/>
          </a:p>
          <a:p>
            <a:pPr marL="285750" indent="-285750">
              <a:lnSpc>
                <a:spcPct val="150000"/>
              </a:lnSpc>
              <a:buFont typeface="Arial" panose="020B0604020202020204" pitchFamily="34" charset="0"/>
              <a:buChar char="•"/>
            </a:pPr>
            <a:r>
              <a:rPr sz="1600" b="1" dirty="0">
                <a:solidFill>
                  <a:schemeClr val="tx1"/>
                </a:solidFill>
              </a:rPr>
              <a:t>ELECTRAbase</a:t>
            </a:r>
            <a:r>
              <a:rPr sz="1600" dirty="0">
                <a:solidFill>
                  <a:schemeClr val="tx1"/>
                </a:solidFill>
              </a:rPr>
              <a:t>作为教师模型</a:t>
            </a:r>
            <a:r>
              <a:rPr lang="zh-CN" sz="1600" dirty="0">
                <a:solidFill>
                  <a:schemeClr val="tx1"/>
                </a:solidFill>
              </a:rPr>
              <a:t>，</a:t>
            </a:r>
            <a:r>
              <a:rPr sz="1600" b="1" dirty="0">
                <a:solidFill>
                  <a:schemeClr val="tx1"/>
                </a:solidFill>
              </a:rPr>
              <a:t>TinyBERT</a:t>
            </a:r>
            <a:r>
              <a:rPr sz="1600" dirty="0">
                <a:solidFill>
                  <a:schemeClr val="tx1"/>
                </a:solidFill>
              </a:rPr>
              <a:t>作为学生模型的初始化</a:t>
            </a:r>
            <a:endParaRPr sz="1600" dirty="0">
              <a:solidFill>
                <a:schemeClr val="tx1"/>
              </a:solidFill>
            </a:endParaRPr>
          </a:p>
          <a:p>
            <a:pPr marL="285750" indent="-285750">
              <a:lnSpc>
                <a:spcPct val="150000"/>
              </a:lnSpc>
              <a:buFont typeface="Arial" panose="020B0604020202020204" pitchFamily="34" charset="0"/>
              <a:buChar char="•"/>
            </a:pPr>
            <a:r>
              <a:rPr lang="en-US" altLang="zh-CN" b="1" dirty="0"/>
              <a:t>token</a:t>
            </a:r>
            <a:r>
              <a:rPr lang="zh-CN" altLang="en-US" b="1" dirty="0"/>
              <a:t>和</a:t>
            </a:r>
            <a:r>
              <a:rPr lang="en-US" altLang="zh-CN" b="1" dirty="0"/>
              <a:t>span</a:t>
            </a:r>
            <a:r>
              <a:rPr lang="zh-CN" altLang="en-US" b="1" dirty="0"/>
              <a:t>级</a:t>
            </a:r>
            <a:r>
              <a:rPr lang="en-US" altLang="zh-CN" b="1" dirty="0"/>
              <a:t> </a:t>
            </a:r>
            <a:endParaRPr lang="en-US" altLang="zh-CN" b="1" dirty="0"/>
          </a:p>
          <a:p>
            <a:pPr indent="0">
              <a:lnSpc>
                <a:spcPct val="150000"/>
              </a:lnSpc>
              <a:buFont typeface="Arial" panose="020B0604020202020204" pitchFamily="34" charset="0"/>
              <a:buNone/>
            </a:pPr>
            <a:r>
              <a:rPr lang="en-US" altLang="zh-CN" sz="1600" dirty="0">
                <a:solidFill>
                  <a:schemeClr val="tx1"/>
                </a:solidFill>
              </a:rPr>
              <a:t>     </a:t>
            </a:r>
            <a:r>
              <a:rPr lang="zh-CN" altLang="en-US" sz="1600" dirty="0">
                <a:solidFill>
                  <a:schemeClr val="tx1"/>
                </a:solidFill>
              </a:rPr>
              <a:t>二元组</a:t>
            </a:r>
            <a:r>
              <a:rPr lang="en-US" altLang="zh-CN" sz="1600" dirty="0"/>
              <a:t>head=64</a:t>
            </a:r>
            <a:r>
              <a:rPr lang="zh-CN" altLang="en-US" sz="1600" dirty="0"/>
              <a:t>，三元组</a:t>
            </a:r>
            <a:r>
              <a:rPr lang="en-US" altLang="zh-CN" sz="1600" dirty="0"/>
              <a:t>head=1  k1=k2=20</a:t>
            </a:r>
            <a:endParaRPr lang="zh-CN" altLang="en-US" sz="1600" dirty="0"/>
          </a:p>
          <a:p>
            <a:pPr marL="285750" indent="-285750">
              <a:lnSpc>
                <a:spcPct val="150000"/>
              </a:lnSpc>
              <a:buFont typeface="Arial" panose="020B0604020202020204" pitchFamily="34" charset="0"/>
              <a:buChar char="•"/>
            </a:pPr>
            <a:r>
              <a:rPr lang="en-US" altLang="zh-CN" b="1" dirty="0"/>
              <a:t>sample</a:t>
            </a:r>
            <a:r>
              <a:rPr lang="zh-CN" altLang="en-US" b="1" dirty="0"/>
              <a:t>级</a:t>
            </a:r>
            <a:endParaRPr lang="zh-CN" altLang="en-US" b="1" dirty="0"/>
          </a:p>
          <a:p>
            <a:pPr indent="0">
              <a:lnSpc>
                <a:spcPct val="150000"/>
              </a:lnSpc>
              <a:buFont typeface="Arial" panose="020B0604020202020204" pitchFamily="34" charset="0"/>
              <a:buNone/>
            </a:pPr>
            <a:r>
              <a:rPr lang="en-US" altLang="zh-CN" sz="1600" dirty="0"/>
              <a:t>     </a:t>
            </a:r>
            <a:r>
              <a:rPr lang="zh-CN" altLang="en-US" sz="1600" dirty="0"/>
              <a:t>head = 64 </a:t>
            </a:r>
            <a:r>
              <a:rPr lang="zh-CN" altLang="en-US" sz="1600" dirty="0">
                <a:sym typeface="+mn-ea"/>
              </a:rPr>
              <a:t>k1 = k2 = batch size</a:t>
            </a:r>
            <a:endParaRPr lang="zh-CN" altLang="en-US" sz="1600" dirty="0">
              <a:sym typeface="+mn-ea"/>
            </a:endParaRPr>
          </a:p>
          <a:p>
            <a:pPr marL="285750" indent="-285750">
              <a:lnSpc>
                <a:spcPct val="150000"/>
              </a:lnSpc>
              <a:buFont typeface="Arial" panose="020B0604020202020204" pitchFamily="34" charset="0"/>
              <a:buChar char="•"/>
            </a:pPr>
            <a:r>
              <a:rPr lang="zh-CN" altLang="en-US" sz="1600" dirty="0">
                <a:sym typeface="+mn-ea"/>
              </a:rPr>
              <a:t>结构蒸馏目标设置</a:t>
            </a:r>
            <a:endParaRPr lang="zh-CN" altLang="en-US" sz="1600" dirty="0">
              <a:sym typeface="+mn-ea"/>
            </a:endParaRPr>
          </a:p>
          <a:p>
            <a:pPr marL="285750" indent="-285750">
              <a:lnSpc>
                <a:spcPct val="150000"/>
              </a:lnSpc>
              <a:buFont typeface="Arial" panose="020B0604020202020204" pitchFamily="34" charset="0"/>
              <a:buChar char="•"/>
            </a:pPr>
            <a:r>
              <a:rPr lang="en-US" altLang="zh-CN" sz="1600" dirty="0"/>
              <a:t>多粒度结构知识蒸馏为目标</a:t>
            </a:r>
            <a:endParaRPr lang="en-US" altLang="zh-CN" sz="1600" dirty="0"/>
          </a:p>
          <a:p>
            <a:pPr indent="0">
              <a:lnSpc>
                <a:spcPct val="150000"/>
              </a:lnSpc>
              <a:buFont typeface="Arial" panose="020B0604020202020204" pitchFamily="34" charset="0"/>
              <a:buNone/>
            </a:pPr>
            <a:r>
              <a:rPr lang="en-US" altLang="zh-CN" sz="1600" dirty="0"/>
              <a:t>     CoLA数据集上训练50epoch</a:t>
            </a:r>
            <a:r>
              <a:rPr lang="zh-CN" altLang="en-US" sz="1600" dirty="0"/>
              <a:t>，</a:t>
            </a:r>
            <a:r>
              <a:rPr lang="en-US" altLang="zh-CN" sz="1600" dirty="0"/>
              <a:t>其他数据集上训练20epoch</a:t>
            </a:r>
            <a:r>
              <a:rPr lang="zh-CN" altLang="en-US" sz="1600" dirty="0"/>
              <a:t>，</a:t>
            </a:r>
            <a:r>
              <a:rPr lang="en-US" altLang="zh-CN" sz="1600" dirty="0"/>
              <a:t>学习率设置为1</a:t>
            </a:r>
            <a:r>
              <a:rPr lang="en-US" altLang="zh-CN" sz="1600" dirty="0"/>
              <a:t>e-5、batch szie=32</a:t>
            </a:r>
            <a:endParaRPr lang="en-US" altLang="zh-CN" sz="1600" dirty="0"/>
          </a:p>
          <a:p>
            <a:pPr marL="285750" indent="-285750">
              <a:lnSpc>
                <a:spcPct val="150000"/>
              </a:lnSpc>
              <a:buFont typeface="Arial" panose="020B0604020202020204" pitchFamily="34" charset="0"/>
              <a:buChar char="•"/>
            </a:pPr>
            <a:r>
              <a:rPr lang="en-US" altLang="zh-CN" sz="1600" dirty="0"/>
              <a:t>学生模型与教师模型的预测分布的差异</a:t>
            </a:r>
            <a:endParaRPr lang="en-US" altLang="zh-CN" sz="1600" dirty="0"/>
          </a:p>
          <a:p>
            <a:pPr indent="0">
              <a:lnSpc>
                <a:spcPct val="150000"/>
              </a:lnSpc>
              <a:buFont typeface="Arial" panose="020B0604020202020204" pitchFamily="34" charset="0"/>
              <a:buNone/>
            </a:pPr>
            <a:r>
              <a:rPr lang="en-US" sz="1600" dirty="0">
                <a:sym typeface="+mn-ea"/>
              </a:rPr>
              <a:t>     </a:t>
            </a:r>
            <a:r>
              <a:rPr sz="1600" dirty="0">
                <a:sym typeface="+mn-ea"/>
              </a:rPr>
              <a:t>QQP和CoLA数据集上训练10epoch</a:t>
            </a:r>
            <a:r>
              <a:rPr lang="zh-CN" sz="1600" dirty="0">
                <a:sym typeface="+mn-ea"/>
              </a:rPr>
              <a:t>，</a:t>
            </a:r>
            <a:r>
              <a:rPr sz="1600" dirty="0">
                <a:sym typeface="+mn-ea"/>
              </a:rPr>
              <a:t>其他数据集</a:t>
            </a:r>
            <a:r>
              <a:rPr lang="zh-CN" sz="1600" dirty="0">
                <a:sym typeface="+mn-ea"/>
              </a:rPr>
              <a:t>数据增强后</a:t>
            </a:r>
            <a:r>
              <a:rPr sz="1600" dirty="0">
                <a:sym typeface="+mn-ea"/>
              </a:rPr>
              <a:t>训练3epoch</a:t>
            </a:r>
            <a:r>
              <a:rPr lang="zh-CN" sz="1600" dirty="0">
                <a:sym typeface="+mn-ea"/>
              </a:rPr>
              <a:t>，</a:t>
            </a:r>
            <a:r>
              <a:rPr lang="en-US" altLang="zh-CN" sz="1600" dirty="0"/>
              <a:t>学习率设置为1e-5、batch szie=32</a:t>
            </a:r>
            <a:r>
              <a:rPr lang="zh-CN" altLang="en-US" sz="1600" dirty="0"/>
              <a:t>，</a:t>
            </a:r>
            <a:endParaRPr lang="zh-CN" altLang="en-US" sz="1600" dirty="0"/>
          </a:p>
        </p:txBody>
      </p:sp>
      <p:graphicFrame>
        <p:nvGraphicFramePr>
          <p:cNvPr id="15" name="对象 14">
            <a:hlinkClick r:id="" action="ppaction://ole?verb="/>
          </p:cNvPr>
          <p:cNvGraphicFramePr>
            <a:graphicFrameLocks noChangeAspect="1"/>
          </p:cNvGraphicFramePr>
          <p:nvPr/>
        </p:nvGraphicFramePr>
        <p:xfrm>
          <a:off x="3703955" y="3543300"/>
          <a:ext cx="1457325" cy="305435"/>
        </p:xfrm>
        <a:graphic>
          <a:graphicData uri="http://schemas.openxmlformats.org/presentationml/2006/ole">
            <mc:AlternateContent xmlns:mc="http://schemas.openxmlformats.org/markup-compatibility/2006">
              <mc:Choice xmlns:v="urn:schemas-microsoft-com:vml" Requires="v">
                <p:oleObj spid="_x0000_s2049" name="" r:id="rId3" imgW="1091565" imgH="228600" progId="Equation.KSEE3">
                  <p:embed/>
                </p:oleObj>
              </mc:Choice>
              <mc:Fallback>
                <p:oleObj name="" r:id="rId3" imgW="1091565" imgH="228600" progId="Equation.KSEE3">
                  <p:embed/>
                  <p:pic>
                    <p:nvPicPr>
                      <p:cNvPr id="0" name="图片 2048"/>
                      <p:cNvPicPr/>
                      <p:nvPr/>
                    </p:nvPicPr>
                    <p:blipFill>
                      <a:blip r:embed="rId4"/>
                      <a:stretch>
                        <a:fillRect/>
                      </a:stretch>
                    </p:blipFill>
                    <p:spPr>
                      <a:xfrm>
                        <a:off x="3703955" y="3543300"/>
                        <a:ext cx="1457325" cy="30543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2902585" y="5365433"/>
          <a:ext cx="767742" cy="306000"/>
        </p:xfrm>
        <a:graphic>
          <a:graphicData uri="http://schemas.openxmlformats.org/presentationml/2006/ole">
            <mc:AlternateContent xmlns:mc="http://schemas.openxmlformats.org/markup-compatibility/2006">
              <mc:Choice xmlns:v="urn:schemas-microsoft-com:vml" Requires="v">
                <p:oleObj spid="_x0000_s2050" name="" r:id="rId5" imgW="444500" imgH="177165" progId="Equation.KSEE3">
                  <p:embed/>
                </p:oleObj>
              </mc:Choice>
              <mc:Fallback>
                <p:oleObj name="" r:id="rId5" imgW="444500" imgH="177165" progId="Equation.KSEE3">
                  <p:embed/>
                  <p:pic>
                    <p:nvPicPr>
                      <p:cNvPr id="0" name="图片 2049"/>
                      <p:cNvPicPr/>
                      <p:nvPr/>
                    </p:nvPicPr>
                    <p:blipFill>
                      <a:blip r:embed="rId6"/>
                      <a:stretch>
                        <a:fillRect/>
                      </a:stretch>
                    </p:blipFill>
                    <p:spPr>
                      <a:xfrm>
                        <a:off x="2902585" y="5365433"/>
                        <a:ext cx="767742" cy="30600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3015261" cy="646331"/>
            <a:chOff x="4188234" y="2127273"/>
            <a:chExt cx="3015261" cy="646331"/>
          </a:xfrm>
        </p:grpSpPr>
        <p:sp>
          <p:nvSpPr>
            <p:cNvPr id="7" name="文本框 6"/>
            <p:cNvSpPr txBox="1"/>
            <p:nvPr/>
          </p:nvSpPr>
          <p:spPr>
            <a:xfrm>
              <a:off x="4737445" y="2215726"/>
              <a:ext cx="2466050" cy="369332"/>
            </a:xfrm>
            <a:prstGeom prst="rect">
              <a:avLst/>
            </a:prstGeom>
            <a:noFill/>
          </p:spPr>
          <p:txBody>
            <a:bodyPr wrap="square" rtlCol="0">
              <a:spAutoFit/>
            </a:bodyPr>
            <a:lstStyle>
              <a:defPPr>
                <a:defRPr lang="zh-CN"/>
              </a:defPPr>
            </a:lstStyle>
            <a:p>
              <a:r>
                <a:rPr lang="zh-CN" altLang="en-US" b="1" spc="100" dirty="0">
                  <a:solidFill>
                    <a:srgbClr val="576271"/>
                  </a:solidFill>
                </a:rPr>
                <a:t>实验</a:t>
              </a:r>
              <a:r>
                <a:rPr lang="en-US" altLang="zh-CN" b="1" spc="100" dirty="0">
                  <a:solidFill>
                    <a:srgbClr val="576271"/>
                  </a:solidFill>
                </a:rPr>
                <a:t>——</a:t>
              </a:r>
              <a:r>
                <a:rPr lang="zh-CN" altLang="en-US" b="1" spc="100" dirty="0">
                  <a:solidFill>
                    <a:srgbClr val="576271"/>
                  </a:solidFill>
                </a:rPr>
                <a:t>结果</a:t>
              </a:r>
              <a:endParaRPr lang="zh-CN" altLang="en-US" b="1" spc="100" dirty="0">
                <a:solidFill>
                  <a:srgbClr val="576271"/>
                </a:solidFill>
              </a:endParaRPr>
            </a:p>
          </p:txBody>
        </p:sp>
        <p:sp>
          <p:nvSpPr>
            <p:cNvPr id="8" name="矩形 7"/>
            <p:cNvSpPr/>
            <p:nvPr/>
          </p:nvSpPr>
          <p:spPr>
            <a:xfrm>
              <a:off x="4188234" y="2127273"/>
              <a:ext cx="700833" cy="646331"/>
            </a:xfrm>
            <a:prstGeom prst="rect">
              <a:avLst/>
            </a:prstGeom>
          </p:spPr>
          <p:txBody>
            <a:bodyPr wrap="none">
              <a:spAutoFit/>
            </a:bodyPr>
            <a:lstStyle/>
            <a:p>
              <a:r>
                <a:rPr lang="en-US" altLang="zh-CN" sz="3600" b="1" dirty="0">
                  <a:solidFill>
                    <a:schemeClr val="accent3">
                      <a:lumMod val="75000"/>
                    </a:schemeClr>
                  </a:solidFill>
                </a:rPr>
                <a:t>03</a:t>
              </a:r>
              <a:endParaRPr lang="zh-CN" altLang="en-US" sz="3600" b="1" dirty="0">
                <a:solidFill>
                  <a:schemeClr val="accent3">
                    <a:lumMod val="75000"/>
                  </a:schemeClr>
                </a:solidFill>
              </a:endParaRPr>
            </a:p>
          </p:txBody>
        </p:sp>
        <p:sp>
          <p:nvSpPr>
            <p:cNvPr id="9" name="矩形 8"/>
            <p:cNvSpPr/>
            <p:nvPr/>
          </p:nvSpPr>
          <p:spPr>
            <a:xfrm>
              <a:off x="4737445" y="2515320"/>
              <a:ext cx="906017" cy="230832"/>
            </a:xfrm>
            <a:prstGeom prst="rect">
              <a:avLst/>
            </a:prstGeom>
          </p:spPr>
          <p:txBody>
            <a:bodyPr wrap="none">
              <a:spAutoFit/>
            </a:bodyPr>
            <a:lstStyle/>
            <a:p>
              <a:r>
                <a:rPr lang="en-GB" altLang="zh-CN" sz="900" dirty="0">
                  <a:solidFill>
                    <a:srgbClr val="576271"/>
                  </a:solidFill>
                </a:rPr>
                <a:t>EXPERIMENTS</a:t>
              </a:r>
              <a:endParaRPr lang="en-GB" altLang="zh-CN" sz="900" dirty="0">
                <a:solidFill>
                  <a:srgbClr val="576271"/>
                </a:solidFill>
              </a:endParaRPr>
            </a:p>
          </p:txBody>
        </p:sp>
      </p:grpSp>
      <p:pic>
        <p:nvPicPr>
          <p:cNvPr id="4" name="图片 3"/>
          <p:cNvPicPr>
            <a:picLocks noChangeAspect="1"/>
          </p:cNvPicPr>
          <p:nvPr>
            <p:custDataLst>
              <p:tags r:id="rId2"/>
            </p:custDataLst>
          </p:nvPr>
        </p:nvPicPr>
        <p:blipFill>
          <a:blip r:embed="rId3"/>
          <a:stretch>
            <a:fillRect/>
          </a:stretch>
        </p:blipFill>
        <p:spPr>
          <a:xfrm>
            <a:off x="1344930" y="1371600"/>
            <a:ext cx="9502140" cy="4114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3015261" cy="646331"/>
            <a:chOff x="4188234" y="2127273"/>
            <a:chExt cx="3015261" cy="646331"/>
          </a:xfrm>
        </p:grpSpPr>
        <p:sp>
          <p:nvSpPr>
            <p:cNvPr id="7" name="文本框 6"/>
            <p:cNvSpPr txBox="1"/>
            <p:nvPr/>
          </p:nvSpPr>
          <p:spPr>
            <a:xfrm>
              <a:off x="4737445" y="2215726"/>
              <a:ext cx="2466050" cy="368300"/>
            </a:xfrm>
            <a:prstGeom prst="rect">
              <a:avLst/>
            </a:prstGeom>
            <a:noFill/>
          </p:spPr>
          <p:txBody>
            <a:bodyPr wrap="square" rtlCol="0">
              <a:spAutoFit/>
            </a:bodyPr>
            <a:lstStyle>
              <a:defPPr>
                <a:defRPr lang="zh-CN"/>
              </a:defPPr>
            </a:lstStyle>
            <a:p>
              <a:r>
                <a:rPr lang="zh-CN" altLang="en-US" b="1" spc="100" dirty="0">
                  <a:solidFill>
                    <a:srgbClr val="576271"/>
                  </a:solidFill>
                </a:rPr>
                <a:t>实验</a:t>
              </a:r>
              <a:r>
                <a:rPr lang="en-US" altLang="zh-CN" b="1" spc="100" dirty="0">
                  <a:solidFill>
                    <a:srgbClr val="576271"/>
                  </a:solidFill>
                </a:rPr>
                <a:t>——</a:t>
              </a:r>
              <a:r>
                <a:rPr lang="zh-CN" altLang="en-US" b="1" spc="100" dirty="0">
                  <a:solidFill>
                    <a:srgbClr val="576271"/>
                  </a:solidFill>
                </a:rPr>
                <a:t>讨论</a:t>
              </a:r>
              <a:endParaRPr lang="zh-CN" altLang="en-US" b="1" spc="100" dirty="0">
                <a:solidFill>
                  <a:srgbClr val="576271"/>
                </a:solidFill>
              </a:endParaRPr>
            </a:p>
          </p:txBody>
        </p:sp>
        <p:sp>
          <p:nvSpPr>
            <p:cNvPr id="8" name="矩形 7"/>
            <p:cNvSpPr/>
            <p:nvPr/>
          </p:nvSpPr>
          <p:spPr>
            <a:xfrm>
              <a:off x="4188234" y="2127273"/>
              <a:ext cx="700833" cy="646331"/>
            </a:xfrm>
            <a:prstGeom prst="rect">
              <a:avLst/>
            </a:prstGeom>
          </p:spPr>
          <p:txBody>
            <a:bodyPr wrap="none">
              <a:spAutoFit/>
            </a:bodyPr>
            <a:lstStyle/>
            <a:p>
              <a:r>
                <a:rPr lang="en-US" altLang="zh-CN" sz="3600" b="1" dirty="0">
                  <a:solidFill>
                    <a:schemeClr val="accent3">
                      <a:lumMod val="75000"/>
                    </a:schemeClr>
                  </a:solidFill>
                </a:rPr>
                <a:t>03</a:t>
              </a:r>
              <a:endParaRPr lang="zh-CN" altLang="en-US" sz="3600" b="1" dirty="0">
                <a:solidFill>
                  <a:schemeClr val="accent3">
                    <a:lumMod val="75000"/>
                  </a:schemeClr>
                </a:solidFill>
              </a:endParaRPr>
            </a:p>
          </p:txBody>
        </p:sp>
        <p:sp>
          <p:nvSpPr>
            <p:cNvPr id="9" name="矩形 8"/>
            <p:cNvSpPr/>
            <p:nvPr/>
          </p:nvSpPr>
          <p:spPr>
            <a:xfrm>
              <a:off x="4737445" y="2515320"/>
              <a:ext cx="906017" cy="230832"/>
            </a:xfrm>
            <a:prstGeom prst="rect">
              <a:avLst/>
            </a:prstGeom>
          </p:spPr>
          <p:txBody>
            <a:bodyPr wrap="none">
              <a:spAutoFit/>
            </a:bodyPr>
            <a:lstStyle/>
            <a:p>
              <a:r>
                <a:rPr lang="en-GB" altLang="zh-CN" sz="900" dirty="0">
                  <a:solidFill>
                    <a:srgbClr val="576271"/>
                  </a:solidFill>
                </a:rPr>
                <a:t>EXPERIMENTS</a:t>
              </a:r>
              <a:endParaRPr lang="en-GB" altLang="zh-CN" sz="900" dirty="0">
                <a:solidFill>
                  <a:srgbClr val="576271"/>
                </a:solidFill>
              </a:endParaRPr>
            </a:p>
          </p:txBody>
        </p:sp>
      </p:grpSp>
      <p:sp>
        <p:nvSpPr>
          <p:cNvPr id="3" name="文本框 2"/>
          <p:cNvSpPr txBox="1"/>
          <p:nvPr/>
        </p:nvSpPr>
        <p:spPr>
          <a:xfrm>
            <a:off x="1059180" y="1370965"/>
            <a:ext cx="609600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b="1"/>
              <a:t>关系头的影响</a:t>
            </a:r>
            <a:endParaRPr lang="zh-CN" altLang="en-US" b="1"/>
          </a:p>
        </p:txBody>
      </p:sp>
      <p:pic>
        <p:nvPicPr>
          <p:cNvPr id="4" name="图片 3"/>
          <p:cNvPicPr>
            <a:picLocks noChangeAspect="1"/>
          </p:cNvPicPr>
          <p:nvPr>
            <p:custDataLst>
              <p:tags r:id="rId2"/>
            </p:custDataLst>
          </p:nvPr>
        </p:nvPicPr>
        <p:blipFill>
          <a:blip r:embed="rId3"/>
          <a:stretch>
            <a:fillRect/>
          </a:stretch>
        </p:blipFill>
        <p:spPr>
          <a:xfrm>
            <a:off x="1170305" y="1880235"/>
            <a:ext cx="4411980" cy="2286000"/>
          </a:xfrm>
          <a:prstGeom prst="rect">
            <a:avLst/>
          </a:prstGeom>
        </p:spPr>
      </p:pic>
      <p:pic>
        <p:nvPicPr>
          <p:cNvPr id="12" name="图片 11"/>
          <p:cNvPicPr>
            <a:picLocks noChangeAspect="1"/>
          </p:cNvPicPr>
          <p:nvPr>
            <p:custDataLst>
              <p:tags r:id="rId4"/>
            </p:custDataLst>
          </p:nvPr>
        </p:nvPicPr>
        <p:blipFill>
          <a:blip r:embed="rId5"/>
          <a:stretch>
            <a:fillRect/>
          </a:stretch>
        </p:blipFill>
        <p:spPr>
          <a:xfrm>
            <a:off x="6654165" y="1880235"/>
            <a:ext cx="4343400" cy="3726180"/>
          </a:xfrm>
          <a:prstGeom prst="rect">
            <a:avLst/>
          </a:prstGeom>
        </p:spPr>
      </p:pic>
      <p:sp>
        <p:nvSpPr>
          <p:cNvPr id="13" name="文本框 12"/>
          <p:cNvSpPr txBox="1"/>
          <p:nvPr/>
        </p:nvSpPr>
        <p:spPr>
          <a:xfrm>
            <a:off x="6533515" y="1370965"/>
            <a:ext cx="609600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b="1"/>
              <a:t>知识粒度的消融实验</a:t>
            </a:r>
            <a:endParaRPr lang="zh-CN" alt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8618" y="452382"/>
            <a:ext cx="3015261" cy="646331"/>
            <a:chOff x="4188234" y="2127273"/>
            <a:chExt cx="3015261" cy="646331"/>
          </a:xfrm>
        </p:grpSpPr>
        <p:sp>
          <p:nvSpPr>
            <p:cNvPr id="7" name="文本框 6"/>
            <p:cNvSpPr txBox="1"/>
            <p:nvPr/>
          </p:nvSpPr>
          <p:spPr>
            <a:xfrm>
              <a:off x="4737445" y="2215726"/>
              <a:ext cx="2466050" cy="368300"/>
            </a:xfrm>
            <a:prstGeom prst="rect">
              <a:avLst/>
            </a:prstGeom>
            <a:noFill/>
          </p:spPr>
          <p:txBody>
            <a:bodyPr wrap="square" rtlCol="0">
              <a:spAutoFit/>
            </a:bodyPr>
            <a:lstStyle>
              <a:defPPr>
                <a:defRPr lang="zh-CN"/>
              </a:defPPr>
            </a:lstStyle>
            <a:p>
              <a:r>
                <a:rPr lang="zh-CN" altLang="en-US" b="1" spc="100" dirty="0">
                  <a:solidFill>
                    <a:srgbClr val="576271"/>
                  </a:solidFill>
                </a:rPr>
                <a:t>实验</a:t>
              </a:r>
              <a:r>
                <a:rPr lang="en-US" altLang="zh-CN" b="1" spc="100" dirty="0">
                  <a:solidFill>
                    <a:srgbClr val="576271"/>
                  </a:solidFill>
                </a:rPr>
                <a:t>——</a:t>
              </a:r>
              <a:r>
                <a:rPr lang="zh-CN" altLang="en-US" b="1" spc="100" dirty="0">
                  <a:solidFill>
                    <a:srgbClr val="576271"/>
                  </a:solidFill>
                </a:rPr>
                <a:t>消融</a:t>
              </a:r>
              <a:r>
                <a:rPr lang="zh-CN" altLang="en-US" b="1" spc="100" dirty="0">
                  <a:solidFill>
                    <a:srgbClr val="576271"/>
                  </a:solidFill>
                </a:rPr>
                <a:t>实验</a:t>
              </a:r>
              <a:endParaRPr lang="zh-CN" altLang="en-US" b="1" spc="100" dirty="0">
                <a:solidFill>
                  <a:srgbClr val="576271"/>
                </a:solidFill>
              </a:endParaRPr>
            </a:p>
          </p:txBody>
        </p:sp>
        <p:sp>
          <p:nvSpPr>
            <p:cNvPr id="8" name="矩形 7"/>
            <p:cNvSpPr/>
            <p:nvPr/>
          </p:nvSpPr>
          <p:spPr>
            <a:xfrm>
              <a:off x="4188234" y="2127273"/>
              <a:ext cx="700833" cy="646331"/>
            </a:xfrm>
            <a:prstGeom prst="rect">
              <a:avLst/>
            </a:prstGeom>
          </p:spPr>
          <p:txBody>
            <a:bodyPr wrap="none">
              <a:spAutoFit/>
            </a:bodyPr>
            <a:lstStyle/>
            <a:p>
              <a:r>
                <a:rPr lang="en-US" altLang="zh-CN" sz="3600" b="1" dirty="0">
                  <a:solidFill>
                    <a:schemeClr val="accent3">
                      <a:lumMod val="75000"/>
                    </a:schemeClr>
                  </a:solidFill>
                </a:rPr>
                <a:t>03</a:t>
              </a:r>
              <a:endParaRPr lang="zh-CN" altLang="en-US" sz="3600" b="1" dirty="0">
                <a:solidFill>
                  <a:schemeClr val="accent3">
                    <a:lumMod val="75000"/>
                  </a:schemeClr>
                </a:solidFill>
              </a:endParaRPr>
            </a:p>
          </p:txBody>
        </p:sp>
        <p:sp>
          <p:nvSpPr>
            <p:cNvPr id="9" name="矩形 8"/>
            <p:cNvSpPr/>
            <p:nvPr/>
          </p:nvSpPr>
          <p:spPr>
            <a:xfrm>
              <a:off x="4737445" y="2515320"/>
              <a:ext cx="906017" cy="230832"/>
            </a:xfrm>
            <a:prstGeom prst="rect">
              <a:avLst/>
            </a:prstGeom>
          </p:spPr>
          <p:txBody>
            <a:bodyPr wrap="none">
              <a:spAutoFit/>
            </a:bodyPr>
            <a:lstStyle/>
            <a:p>
              <a:r>
                <a:rPr lang="en-GB" altLang="zh-CN" sz="900" dirty="0">
                  <a:solidFill>
                    <a:srgbClr val="576271"/>
                  </a:solidFill>
                </a:rPr>
                <a:t>EXPERIMENTS</a:t>
              </a:r>
              <a:endParaRPr lang="en-GB" altLang="zh-CN" sz="900" dirty="0">
                <a:solidFill>
                  <a:srgbClr val="576271"/>
                </a:solidFill>
              </a:endParaRPr>
            </a:p>
          </p:txBody>
        </p:sp>
      </p:grpSp>
      <p:pic>
        <p:nvPicPr>
          <p:cNvPr id="2" name="图片 1"/>
          <p:cNvPicPr>
            <a:picLocks noChangeAspect="1"/>
          </p:cNvPicPr>
          <p:nvPr>
            <p:custDataLst>
              <p:tags r:id="rId1"/>
            </p:custDataLst>
          </p:nvPr>
        </p:nvPicPr>
        <p:blipFill>
          <a:blip r:embed="rId2"/>
          <a:stretch>
            <a:fillRect/>
          </a:stretch>
        </p:blipFill>
        <p:spPr>
          <a:xfrm>
            <a:off x="998220" y="1885950"/>
            <a:ext cx="10195560" cy="3086100"/>
          </a:xfrm>
          <a:prstGeom prst="rect">
            <a:avLst/>
          </a:prstGeom>
        </p:spPr>
      </p:pic>
      <p:sp>
        <p:nvSpPr>
          <p:cNvPr id="10" name="文本框 9"/>
          <p:cNvSpPr txBox="1"/>
          <p:nvPr/>
        </p:nvSpPr>
        <p:spPr>
          <a:xfrm>
            <a:off x="1059180" y="1294765"/>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ltLang="zh-CN" b="1"/>
              <a:t>k1</a:t>
            </a:r>
            <a:r>
              <a:rPr lang="zh-CN" altLang="en-US" b="1"/>
              <a:t>和</a:t>
            </a:r>
            <a:r>
              <a:rPr lang="en-US" altLang="zh-CN" b="1"/>
              <a:t>k2</a:t>
            </a:r>
            <a:r>
              <a:rPr lang="zh-CN" altLang="en-US" b="1"/>
              <a:t>对于计算角度的影响</a:t>
            </a:r>
            <a:endParaRPr lang="zh-CN" altLang="en-US" b="1"/>
          </a:p>
        </p:txBody>
      </p:sp>
      <p:sp>
        <p:nvSpPr>
          <p:cNvPr id="12" name="文本框 11"/>
          <p:cNvSpPr txBox="1"/>
          <p:nvPr/>
        </p:nvSpPr>
        <p:spPr>
          <a:xfrm>
            <a:off x="7843520" y="1294765"/>
            <a:ext cx="606044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b="1"/>
              <a:t>边界层M的选择对模型性能的影响</a:t>
            </a:r>
            <a:endParaRPr lang="zh-CN" alt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92215" y="3168111"/>
            <a:ext cx="4807569" cy="584775"/>
          </a:xfrm>
          <a:prstGeom prst="rect">
            <a:avLst/>
          </a:prstGeom>
          <a:noFill/>
        </p:spPr>
        <p:txBody>
          <a:bodyPr wrap="square" rtlCol="0">
            <a:spAutoFit/>
          </a:bodyPr>
          <a:lstStyle>
            <a:defPPr>
              <a:defRPr lang="zh-CN"/>
            </a:defPPr>
            <a:lvl1pPr>
              <a:defRPr b="1" spc="100">
                <a:solidFill>
                  <a:schemeClr val="bg1"/>
                </a:solidFill>
              </a:defRPr>
            </a:lvl1pPr>
          </a:lstStyle>
          <a:p>
            <a:pPr algn="ctr"/>
            <a:r>
              <a:rPr lang="zh-CN" altLang="en-US" sz="3200" dirty="0">
                <a:solidFill>
                  <a:schemeClr val="bg2">
                    <a:lumMod val="25000"/>
                  </a:schemeClr>
                </a:solidFill>
              </a:rPr>
              <a:t>总结</a:t>
            </a:r>
            <a:endParaRPr lang="zh-CN" altLang="en-US" sz="3200" dirty="0">
              <a:solidFill>
                <a:schemeClr val="bg2">
                  <a:lumMod val="25000"/>
                </a:schemeClr>
              </a:solidFill>
            </a:endParaRPr>
          </a:p>
        </p:txBody>
      </p:sp>
      <p:sp>
        <p:nvSpPr>
          <p:cNvPr id="4" name="矩形 3"/>
          <p:cNvSpPr/>
          <p:nvPr/>
        </p:nvSpPr>
        <p:spPr>
          <a:xfrm>
            <a:off x="5551681" y="3766691"/>
            <a:ext cx="1083951" cy="253916"/>
          </a:xfrm>
          <a:prstGeom prst="rect">
            <a:avLst/>
          </a:prstGeom>
        </p:spPr>
        <p:txBody>
          <a:bodyPr wrap="none">
            <a:spAutoFit/>
          </a:bodyPr>
          <a:lstStyle/>
          <a:p>
            <a:pPr algn="ctr"/>
            <a:r>
              <a:rPr lang="en-US" altLang="zh-CN" sz="1050" dirty="0">
                <a:solidFill>
                  <a:schemeClr val="bg2">
                    <a:lumMod val="50000"/>
                  </a:schemeClr>
                </a:solidFill>
              </a:rPr>
              <a:t>CONCLUSION</a:t>
            </a:r>
            <a:endParaRPr lang="en-US" altLang="zh-CN" sz="1050" dirty="0">
              <a:solidFill>
                <a:schemeClr val="bg2">
                  <a:lumMod val="50000"/>
                </a:schemeClr>
              </a:solidFill>
            </a:endParaRPr>
          </a:p>
        </p:txBody>
      </p:sp>
      <p:sp>
        <p:nvSpPr>
          <p:cNvPr id="2" name="文本框 1"/>
          <p:cNvSpPr txBox="1"/>
          <p:nvPr/>
        </p:nvSpPr>
        <p:spPr>
          <a:xfrm>
            <a:off x="4546474" y="2521780"/>
            <a:ext cx="3099050" cy="646331"/>
          </a:xfrm>
          <a:prstGeom prst="rect">
            <a:avLst/>
          </a:prstGeom>
          <a:noFill/>
        </p:spPr>
        <p:txBody>
          <a:bodyPr wrap="square" rtlCol="0">
            <a:spAutoFit/>
          </a:bodyPr>
          <a:lstStyle/>
          <a:p>
            <a:pPr algn="ctr"/>
            <a:r>
              <a:rPr lang="en-US" altLang="zh-CN" sz="3600" b="1" dirty="0">
                <a:solidFill>
                  <a:schemeClr val="accent1">
                    <a:lumMod val="75000"/>
                  </a:schemeClr>
                </a:solidFill>
              </a:rPr>
              <a:t>PART  FOUR </a:t>
            </a:r>
            <a:endParaRPr lang="zh-CN" altLang="en-US" sz="3600" b="1" dirty="0">
              <a:solidFill>
                <a:schemeClr val="accent1">
                  <a:lumMod val="75000"/>
                </a:schemeClr>
              </a:solidFill>
            </a:endParaRPr>
          </a:p>
        </p:txBody>
      </p:sp>
      <p:pic>
        <p:nvPicPr>
          <p:cNvPr id="7" name="图片 6"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3015261" cy="646331"/>
            <a:chOff x="4188234" y="2127273"/>
            <a:chExt cx="3015261" cy="646331"/>
          </a:xfrm>
        </p:grpSpPr>
        <p:sp>
          <p:nvSpPr>
            <p:cNvPr id="7" name="文本框 6"/>
            <p:cNvSpPr txBox="1"/>
            <p:nvPr/>
          </p:nvSpPr>
          <p:spPr>
            <a:xfrm>
              <a:off x="4737445" y="2215726"/>
              <a:ext cx="2466050" cy="369332"/>
            </a:xfrm>
            <a:prstGeom prst="rect">
              <a:avLst/>
            </a:prstGeom>
            <a:noFill/>
          </p:spPr>
          <p:txBody>
            <a:bodyPr wrap="square" rtlCol="0">
              <a:spAutoFit/>
            </a:bodyPr>
            <a:lstStyle>
              <a:defPPr>
                <a:defRPr lang="zh-CN"/>
              </a:defPPr>
            </a:lstStyle>
            <a:p>
              <a:r>
                <a:rPr lang="zh-CN" altLang="en-US" b="1" spc="100" dirty="0">
                  <a:solidFill>
                    <a:srgbClr val="576271"/>
                  </a:solidFill>
                </a:rPr>
                <a:t>总结</a:t>
              </a:r>
              <a:endParaRPr lang="zh-CN" altLang="en-US" b="1" spc="100" dirty="0">
                <a:solidFill>
                  <a:srgbClr val="576271"/>
                </a:solidFill>
              </a:endParaRPr>
            </a:p>
          </p:txBody>
        </p:sp>
        <p:sp>
          <p:nvSpPr>
            <p:cNvPr id="8" name="矩形 7"/>
            <p:cNvSpPr/>
            <p:nvPr/>
          </p:nvSpPr>
          <p:spPr>
            <a:xfrm>
              <a:off x="4188234" y="2127273"/>
              <a:ext cx="700833" cy="646331"/>
            </a:xfrm>
            <a:prstGeom prst="rect">
              <a:avLst/>
            </a:prstGeom>
          </p:spPr>
          <p:txBody>
            <a:bodyPr wrap="none">
              <a:spAutoFit/>
            </a:bodyPr>
            <a:lstStyle/>
            <a:p>
              <a:r>
                <a:rPr lang="en-US" altLang="zh-CN" sz="3600" b="1" dirty="0">
                  <a:solidFill>
                    <a:schemeClr val="accent3">
                      <a:lumMod val="75000"/>
                    </a:schemeClr>
                  </a:solidFill>
                </a:rPr>
                <a:t>04</a:t>
              </a:r>
              <a:endParaRPr lang="zh-CN" altLang="en-US" sz="3600" b="1" dirty="0">
                <a:solidFill>
                  <a:schemeClr val="accent3">
                    <a:lumMod val="75000"/>
                  </a:schemeClr>
                </a:solidFill>
              </a:endParaRPr>
            </a:p>
          </p:txBody>
        </p:sp>
        <p:sp>
          <p:nvSpPr>
            <p:cNvPr id="9" name="矩形 8"/>
            <p:cNvSpPr/>
            <p:nvPr/>
          </p:nvSpPr>
          <p:spPr>
            <a:xfrm>
              <a:off x="4737445" y="2515320"/>
              <a:ext cx="957313" cy="230832"/>
            </a:xfrm>
            <a:prstGeom prst="rect">
              <a:avLst/>
            </a:prstGeom>
          </p:spPr>
          <p:txBody>
            <a:bodyPr wrap="none">
              <a:spAutoFit/>
            </a:bodyPr>
            <a:lstStyle/>
            <a:p>
              <a:r>
                <a:rPr lang="en-US" altLang="zh-CN" sz="900" dirty="0">
                  <a:solidFill>
                    <a:srgbClr val="576271"/>
                  </a:solidFill>
                </a:rPr>
                <a:t>CONCLUSION</a:t>
              </a:r>
              <a:endParaRPr lang="zh-CN" altLang="en-US" sz="900" dirty="0">
                <a:solidFill>
                  <a:srgbClr val="576271"/>
                </a:solidFill>
              </a:endParaRPr>
            </a:p>
          </p:txBody>
        </p:sp>
      </p:grpSp>
      <p:sp>
        <p:nvSpPr>
          <p:cNvPr id="10" name="文本框 9"/>
          <p:cNvSpPr txBox="1"/>
          <p:nvPr/>
        </p:nvSpPr>
        <p:spPr>
          <a:xfrm>
            <a:off x="1059311" y="1305753"/>
            <a:ext cx="10383703" cy="4338320"/>
          </a:xfrm>
          <a:prstGeom prst="rect">
            <a:avLst/>
          </a:prstGeom>
          <a:noFill/>
        </p:spPr>
        <p:txBody>
          <a:bodyPr wrap="square">
            <a:spAutoFit/>
          </a:bodyPr>
          <a:lstStyle/>
          <a:p>
            <a:pPr indent="0">
              <a:lnSpc>
                <a:spcPct val="150000"/>
              </a:lnSpc>
              <a:buFont typeface="Arial" panose="020B0604020202020204" pitchFamily="34" charset="0"/>
              <a:buNone/>
            </a:pPr>
            <a:r>
              <a:rPr lang="zh-CN" altLang="en-US" sz="2000" b="1" dirty="0"/>
              <a:t>针对问题</a:t>
            </a:r>
            <a:endParaRPr lang="zh-CN" altLang="en-US" sz="2000" b="1" dirty="0"/>
          </a:p>
          <a:p>
            <a:pPr marL="342900" indent="-342900">
              <a:lnSpc>
                <a:spcPct val="150000"/>
              </a:lnSpc>
              <a:buFont typeface="Arial" panose="020B0604020202020204" pitchFamily="34" charset="0"/>
              <a:buChar char="•"/>
            </a:pPr>
            <a:r>
              <a:rPr lang="zh-CN" altLang="en-US" dirty="0"/>
              <a:t>只能适应单粒度语言单元的表示（token级和文本级），而忽略了其他粒度</a:t>
            </a:r>
            <a:endParaRPr lang="zh-CN" altLang="en-US" dirty="0"/>
          </a:p>
          <a:p>
            <a:pPr marL="342900" indent="-342900">
              <a:lnSpc>
                <a:spcPct val="150000"/>
              </a:lnSpc>
              <a:buFont typeface="Arial" panose="020B0604020202020204" pitchFamily="34" charset="0"/>
              <a:buChar char="•"/>
            </a:pPr>
            <a:r>
              <a:rPr lang="zh-CN" altLang="en-US" dirty="0"/>
              <a:t>蒸馏目标是对齐教师和学生的相应表示或者注意力依赖关系，无法捕获表示之间更复杂的结构关系</a:t>
            </a:r>
            <a:endParaRPr lang="zh-CN" altLang="en-US" dirty="0"/>
          </a:p>
          <a:p>
            <a:pPr indent="0">
              <a:lnSpc>
                <a:spcPct val="150000"/>
              </a:lnSpc>
              <a:buFont typeface="Arial" panose="020B0604020202020204" pitchFamily="34" charset="0"/>
              <a:buNone/>
            </a:pPr>
            <a:r>
              <a:rPr lang="zh-CN" altLang="en-US" sz="2000" b="1" dirty="0"/>
              <a:t>提出了一个新的知识蒸馏框架</a:t>
            </a:r>
            <a:r>
              <a:rPr lang="en-US" altLang="zh-CN" sz="2000" b="1" dirty="0"/>
              <a:t>——MGSKD</a:t>
            </a:r>
            <a:endParaRPr lang="zh-CN" altLang="en-US" sz="2000" b="1" dirty="0"/>
          </a:p>
          <a:p>
            <a:pPr marL="342900" indent="-342900">
              <a:lnSpc>
                <a:spcPct val="150000"/>
              </a:lnSpc>
              <a:buFont typeface="Arial" panose="020B0604020202020204" pitchFamily="34" charset="0"/>
              <a:buChar char="•"/>
            </a:pPr>
            <a:r>
              <a:rPr lang="zh-CN" altLang="en-US" dirty="0"/>
              <a:t>从多粒度语义中提取中间表示（tokens、spans和samples）</a:t>
            </a:r>
            <a:endParaRPr lang="zh-CN" altLang="en-US" dirty="0"/>
          </a:p>
          <a:p>
            <a:pPr marL="342900" indent="-342900">
              <a:lnSpc>
                <a:spcPct val="150000"/>
              </a:lnSpc>
              <a:buFont typeface="Arial" panose="020B0604020202020204" pitchFamily="34" charset="0"/>
              <a:buChar char="•"/>
            </a:pPr>
            <a:r>
              <a:rPr lang="zh-CN" altLang="en-US" dirty="0"/>
              <a:t>将知识形成为更复杂的结构关系，指定为基于多粒度表示的二元交互pair-wise interactions和三元几何角度triplet-wise geometric angles等结构关系</a:t>
            </a:r>
            <a:endParaRPr lang="zh-CN" altLang="en-US" dirty="0"/>
          </a:p>
          <a:p>
            <a:pPr marL="342900" indent="-342900">
              <a:lnSpc>
                <a:spcPct val="150000"/>
              </a:lnSpc>
              <a:buFont typeface="Arial" panose="020B0604020202020204" pitchFamily="34" charset="0"/>
              <a:buChar char="•"/>
            </a:pPr>
            <a:r>
              <a:rPr lang="zh-CN" altLang="en-US" dirty="0"/>
              <a:t>将组织良好的多粒度结构知识按层蒸馏给学生模型</a:t>
            </a:r>
            <a:endParaRPr lang="zh-CN" altLang="en-US" dirty="0"/>
          </a:p>
          <a:p>
            <a:pPr marL="342900" indent="-342900">
              <a:lnSpc>
                <a:spcPct val="150000"/>
              </a:lnSpc>
              <a:buFont typeface="Arial" panose="020B0604020202020204" pitchFamily="34" charset="0"/>
              <a:buChar char="•"/>
            </a:pPr>
            <a:r>
              <a:rPr lang="zh-CN" altLang="en-US" dirty="0"/>
              <a:t>通过实验证明，论文中提到的多粒度结构知识框架在</a:t>
            </a:r>
            <a:r>
              <a:rPr lang="en-US" altLang="zh-CN" dirty="0"/>
              <a:t>GLUE</a:t>
            </a:r>
            <a:r>
              <a:rPr lang="zh-CN" altLang="en-US" dirty="0"/>
              <a:t>基准测试集上大多数任务</a:t>
            </a:r>
            <a:r>
              <a:rPr lang="zh-CN" altLang="en-US" dirty="0"/>
              <a:t>中取得了</a:t>
            </a:r>
            <a:r>
              <a:rPr lang="en-US" altLang="zh-CN" dirty="0"/>
              <a:t>SOTA</a:t>
            </a:r>
            <a:r>
              <a:rPr lang="zh-CN" altLang="en-US" dirty="0"/>
              <a:t>的</a:t>
            </a:r>
            <a:r>
              <a:rPr lang="zh-CN" altLang="en-US" dirty="0"/>
              <a:t>效果</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110086" y="2143885"/>
            <a:ext cx="5909912" cy="6131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10086" y="2875214"/>
            <a:ext cx="5909912" cy="61310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10086" y="3606543"/>
            <a:ext cx="5909912" cy="6131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110086" y="4337872"/>
            <a:ext cx="5909912" cy="61310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395960" y="1126773"/>
            <a:ext cx="1145107" cy="1446550"/>
            <a:chOff x="1395960" y="1126773"/>
            <a:chExt cx="1145107" cy="1446550"/>
          </a:xfrm>
        </p:grpSpPr>
        <p:sp>
          <p:nvSpPr>
            <p:cNvPr id="12" name="文本框 11"/>
            <p:cNvSpPr txBox="1"/>
            <p:nvPr/>
          </p:nvSpPr>
          <p:spPr>
            <a:xfrm>
              <a:off x="1673801" y="1126773"/>
              <a:ext cx="867266" cy="1446550"/>
            </a:xfrm>
            <a:prstGeom prst="rect">
              <a:avLst/>
            </a:prstGeom>
            <a:noFill/>
          </p:spPr>
          <p:txBody>
            <a:bodyPr wrap="square" rtlCol="0">
              <a:spAutoFit/>
            </a:bodyPr>
            <a:lstStyle/>
            <a:p>
              <a:r>
                <a:rPr lang="zh-CN" altLang="en-US" sz="4400" b="1" dirty="0">
                  <a:solidFill>
                    <a:schemeClr val="accent6">
                      <a:lumMod val="75000"/>
                    </a:schemeClr>
                  </a:solidFill>
                </a:rPr>
                <a:t>目录</a:t>
              </a:r>
              <a:endParaRPr lang="zh-CN" altLang="en-US" sz="4400" b="1" dirty="0">
                <a:solidFill>
                  <a:schemeClr val="accent6">
                    <a:lumMod val="75000"/>
                  </a:schemeClr>
                </a:solidFill>
              </a:endParaRPr>
            </a:p>
          </p:txBody>
        </p:sp>
        <p:sp>
          <p:nvSpPr>
            <p:cNvPr id="13" name="文本框 12"/>
            <p:cNvSpPr txBox="1"/>
            <p:nvPr/>
          </p:nvSpPr>
          <p:spPr>
            <a:xfrm rot="5400000">
              <a:off x="879920" y="1687951"/>
              <a:ext cx="1401411" cy="369332"/>
            </a:xfrm>
            <a:prstGeom prst="rect">
              <a:avLst/>
            </a:prstGeom>
            <a:noFill/>
          </p:spPr>
          <p:txBody>
            <a:bodyPr wrap="square" rtlCol="0">
              <a:spAutoFit/>
            </a:bodyPr>
            <a:lstStyle/>
            <a:p>
              <a:r>
                <a:rPr lang="en-US" altLang="zh-CN" dirty="0">
                  <a:solidFill>
                    <a:schemeClr val="accent6">
                      <a:lumMod val="75000"/>
                    </a:schemeClr>
                  </a:solidFill>
                </a:rPr>
                <a:t>CONTENTS</a:t>
              </a:r>
              <a:endParaRPr lang="zh-CN" altLang="en-US" dirty="0">
                <a:solidFill>
                  <a:schemeClr val="accent6">
                    <a:lumMod val="75000"/>
                  </a:schemeClr>
                </a:solidFill>
              </a:endParaRPr>
            </a:p>
          </p:txBody>
        </p:sp>
      </p:grpSp>
      <p:grpSp>
        <p:nvGrpSpPr>
          <p:cNvPr id="14" name="组合 13"/>
          <p:cNvGrpSpPr/>
          <p:nvPr/>
        </p:nvGrpSpPr>
        <p:grpSpPr>
          <a:xfrm>
            <a:off x="4188234" y="2127273"/>
            <a:ext cx="3042422" cy="646331"/>
            <a:chOff x="4188234" y="2127273"/>
            <a:chExt cx="3042422" cy="646331"/>
          </a:xfrm>
        </p:grpSpPr>
        <p:sp>
          <p:nvSpPr>
            <p:cNvPr id="15" name="文本框 14"/>
            <p:cNvSpPr txBox="1"/>
            <p:nvPr/>
          </p:nvSpPr>
          <p:spPr>
            <a:xfrm>
              <a:off x="4764606" y="2178455"/>
              <a:ext cx="2466050" cy="369332"/>
            </a:xfrm>
            <a:prstGeom prst="rect">
              <a:avLst/>
            </a:prstGeom>
            <a:noFill/>
          </p:spPr>
          <p:txBody>
            <a:bodyPr wrap="square" rtlCol="0">
              <a:spAutoFit/>
            </a:bodyPr>
            <a:lstStyle>
              <a:defPPr>
                <a:defRPr lang="zh-CN"/>
              </a:defPPr>
            </a:lstStyle>
            <a:p>
              <a:r>
                <a:rPr lang="zh-CN" altLang="en-US" b="1" spc="100" dirty="0">
                  <a:solidFill>
                    <a:schemeClr val="bg1"/>
                  </a:solidFill>
                </a:rPr>
                <a:t>背景</a:t>
              </a:r>
              <a:endParaRPr lang="zh-CN" altLang="en-US" b="1" spc="100" dirty="0">
                <a:solidFill>
                  <a:schemeClr val="bg1"/>
                </a:solidFill>
              </a:endParaRPr>
            </a:p>
          </p:txBody>
        </p:sp>
        <p:sp>
          <p:nvSpPr>
            <p:cNvPr id="16" name="矩形 15"/>
            <p:cNvSpPr/>
            <p:nvPr/>
          </p:nvSpPr>
          <p:spPr>
            <a:xfrm>
              <a:off x="4188234" y="2127273"/>
              <a:ext cx="697627" cy="646331"/>
            </a:xfrm>
            <a:prstGeom prst="rect">
              <a:avLst/>
            </a:prstGeom>
          </p:spPr>
          <p:txBody>
            <a:bodyPr wrap="none">
              <a:spAutoFit/>
            </a:bodyPr>
            <a:lstStyle/>
            <a:p>
              <a:r>
                <a:rPr lang="en-US" altLang="zh-CN" sz="3600" b="1" dirty="0">
                  <a:solidFill>
                    <a:schemeClr val="bg1">
                      <a:alpha val="50000"/>
                    </a:schemeClr>
                  </a:solidFill>
                </a:rPr>
                <a:t>01</a:t>
              </a:r>
              <a:endParaRPr lang="zh-CN" altLang="en-US" sz="3600" b="1" dirty="0">
                <a:solidFill>
                  <a:schemeClr val="bg1">
                    <a:alpha val="50000"/>
                  </a:schemeClr>
                </a:solidFill>
              </a:endParaRPr>
            </a:p>
          </p:txBody>
        </p:sp>
        <p:sp>
          <p:nvSpPr>
            <p:cNvPr id="17" name="矩形 16"/>
            <p:cNvSpPr/>
            <p:nvPr/>
          </p:nvSpPr>
          <p:spPr>
            <a:xfrm>
              <a:off x="4764606" y="2478049"/>
              <a:ext cx="1018227" cy="230832"/>
            </a:xfrm>
            <a:prstGeom prst="rect">
              <a:avLst/>
            </a:prstGeom>
          </p:spPr>
          <p:txBody>
            <a:bodyPr wrap="none">
              <a:spAutoFit/>
            </a:bodyPr>
            <a:lstStyle/>
            <a:p>
              <a:r>
                <a:rPr lang="zh-CN" altLang="en-US" sz="900" dirty="0">
                  <a:solidFill>
                    <a:schemeClr val="bg1"/>
                  </a:solidFill>
                </a:rPr>
                <a:t>BACKGROUN</a:t>
              </a:r>
              <a:r>
                <a:rPr lang="en-US" altLang="zh-CN" sz="900" dirty="0">
                  <a:solidFill>
                    <a:schemeClr val="bg1"/>
                  </a:solidFill>
                </a:rPr>
                <a:t>D</a:t>
              </a:r>
              <a:endParaRPr lang="zh-CN" altLang="en-US" sz="900" dirty="0">
                <a:solidFill>
                  <a:schemeClr val="bg1"/>
                </a:solidFill>
              </a:endParaRPr>
            </a:p>
          </p:txBody>
        </p:sp>
      </p:grpSp>
      <p:grpSp>
        <p:nvGrpSpPr>
          <p:cNvPr id="18" name="组合 17"/>
          <p:cNvGrpSpPr/>
          <p:nvPr/>
        </p:nvGrpSpPr>
        <p:grpSpPr>
          <a:xfrm>
            <a:off x="4188234" y="2847381"/>
            <a:ext cx="3473926" cy="646331"/>
            <a:chOff x="4188234" y="2127273"/>
            <a:chExt cx="3473926" cy="646331"/>
          </a:xfrm>
        </p:grpSpPr>
        <p:sp>
          <p:nvSpPr>
            <p:cNvPr id="19" name="文本框 18"/>
            <p:cNvSpPr txBox="1"/>
            <p:nvPr/>
          </p:nvSpPr>
          <p:spPr>
            <a:xfrm>
              <a:off x="4764605" y="2178455"/>
              <a:ext cx="2897555" cy="368300"/>
            </a:xfrm>
            <a:prstGeom prst="rect">
              <a:avLst/>
            </a:prstGeom>
            <a:noFill/>
          </p:spPr>
          <p:txBody>
            <a:bodyPr wrap="square" rtlCol="0">
              <a:spAutoFit/>
            </a:bodyPr>
            <a:lstStyle>
              <a:defPPr>
                <a:defRPr lang="zh-CN"/>
              </a:defPPr>
            </a:lstStyle>
            <a:p>
              <a:r>
                <a:rPr lang="zh-CN" altLang="en-US" b="1" spc="100" dirty="0">
                  <a:solidFill>
                    <a:schemeClr val="bg1"/>
                  </a:solidFill>
                </a:rPr>
                <a:t>方法</a:t>
              </a:r>
              <a:endParaRPr lang="zh-CN" altLang="en-US" b="1" spc="100" dirty="0">
                <a:solidFill>
                  <a:schemeClr val="bg1"/>
                </a:solidFill>
              </a:endParaRPr>
            </a:p>
          </p:txBody>
        </p:sp>
        <p:sp>
          <p:nvSpPr>
            <p:cNvPr id="20" name="矩形 19"/>
            <p:cNvSpPr/>
            <p:nvPr/>
          </p:nvSpPr>
          <p:spPr>
            <a:xfrm>
              <a:off x="4188234" y="2127273"/>
              <a:ext cx="697627" cy="646331"/>
            </a:xfrm>
            <a:prstGeom prst="rect">
              <a:avLst/>
            </a:prstGeom>
          </p:spPr>
          <p:txBody>
            <a:bodyPr wrap="none">
              <a:spAutoFit/>
            </a:bodyPr>
            <a:lstStyle/>
            <a:p>
              <a:r>
                <a:rPr lang="en-US" altLang="zh-CN" sz="3600" b="1" dirty="0">
                  <a:solidFill>
                    <a:schemeClr val="bg1">
                      <a:alpha val="50000"/>
                    </a:schemeClr>
                  </a:solidFill>
                </a:rPr>
                <a:t>02</a:t>
              </a:r>
              <a:endParaRPr lang="zh-CN" altLang="en-US" sz="3600" b="1" dirty="0">
                <a:solidFill>
                  <a:schemeClr val="bg1">
                    <a:alpha val="50000"/>
                  </a:schemeClr>
                </a:solidFill>
              </a:endParaRPr>
            </a:p>
          </p:txBody>
        </p:sp>
        <p:sp>
          <p:nvSpPr>
            <p:cNvPr id="21" name="矩形 20"/>
            <p:cNvSpPr/>
            <p:nvPr/>
          </p:nvSpPr>
          <p:spPr>
            <a:xfrm>
              <a:off x="4764606" y="2478049"/>
              <a:ext cx="692150" cy="229870"/>
            </a:xfrm>
            <a:prstGeom prst="rect">
              <a:avLst/>
            </a:prstGeom>
          </p:spPr>
          <p:txBody>
            <a:bodyPr wrap="none">
              <a:spAutoFit/>
            </a:bodyPr>
            <a:lstStyle/>
            <a:p>
              <a:r>
                <a:rPr lang="en-US" altLang="zh-CN" sz="900" dirty="0">
                  <a:solidFill>
                    <a:schemeClr val="bg1"/>
                  </a:solidFill>
                </a:rPr>
                <a:t>METHOD</a:t>
              </a:r>
              <a:r>
                <a:rPr lang="zh-CN" altLang="en-US" sz="900" dirty="0">
                  <a:solidFill>
                    <a:schemeClr val="bg1"/>
                  </a:solidFill>
                </a:rPr>
                <a:t> </a:t>
              </a:r>
              <a:endParaRPr lang="zh-CN" altLang="en-US" sz="900" dirty="0">
                <a:solidFill>
                  <a:schemeClr val="bg1"/>
                </a:solidFill>
              </a:endParaRPr>
            </a:p>
          </p:txBody>
        </p:sp>
      </p:grpSp>
      <p:grpSp>
        <p:nvGrpSpPr>
          <p:cNvPr id="22" name="组合 21"/>
          <p:cNvGrpSpPr/>
          <p:nvPr/>
        </p:nvGrpSpPr>
        <p:grpSpPr>
          <a:xfrm>
            <a:off x="4188234" y="3620824"/>
            <a:ext cx="3042422" cy="646331"/>
            <a:chOff x="4188234" y="2127273"/>
            <a:chExt cx="3042422" cy="646331"/>
          </a:xfrm>
        </p:grpSpPr>
        <p:sp>
          <p:nvSpPr>
            <p:cNvPr id="23" name="文本框 22"/>
            <p:cNvSpPr txBox="1"/>
            <p:nvPr/>
          </p:nvSpPr>
          <p:spPr>
            <a:xfrm>
              <a:off x="4764606" y="2178455"/>
              <a:ext cx="2466050" cy="369332"/>
            </a:xfrm>
            <a:prstGeom prst="rect">
              <a:avLst/>
            </a:prstGeom>
            <a:noFill/>
          </p:spPr>
          <p:txBody>
            <a:bodyPr wrap="square" rtlCol="0">
              <a:spAutoFit/>
            </a:bodyPr>
            <a:lstStyle>
              <a:defPPr>
                <a:defRPr lang="zh-CN"/>
              </a:defPPr>
            </a:lstStyle>
            <a:p>
              <a:r>
                <a:rPr lang="zh-CN" altLang="en-US" b="1" spc="100" dirty="0">
                  <a:solidFill>
                    <a:schemeClr val="bg1"/>
                  </a:solidFill>
                </a:rPr>
                <a:t>实验</a:t>
              </a:r>
              <a:endParaRPr lang="zh-CN" altLang="en-US" b="1" spc="100" dirty="0">
                <a:solidFill>
                  <a:schemeClr val="bg1"/>
                </a:solidFill>
              </a:endParaRPr>
            </a:p>
          </p:txBody>
        </p:sp>
        <p:sp>
          <p:nvSpPr>
            <p:cNvPr id="24" name="矩形 23"/>
            <p:cNvSpPr/>
            <p:nvPr/>
          </p:nvSpPr>
          <p:spPr>
            <a:xfrm>
              <a:off x="4188234" y="2127273"/>
              <a:ext cx="697627" cy="646331"/>
            </a:xfrm>
            <a:prstGeom prst="rect">
              <a:avLst/>
            </a:prstGeom>
          </p:spPr>
          <p:txBody>
            <a:bodyPr wrap="none">
              <a:spAutoFit/>
            </a:bodyPr>
            <a:lstStyle/>
            <a:p>
              <a:r>
                <a:rPr lang="en-US" altLang="zh-CN" sz="3600" b="1" dirty="0">
                  <a:solidFill>
                    <a:schemeClr val="bg1">
                      <a:alpha val="50000"/>
                    </a:schemeClr>
                  </a:solidFill>
                </a:rPr>
                <a:t>03</a:t>
              </a:r>
              <a:endParaRPr lang="zh-CN" altLang="en-US" sz="3600" b="1" dirty="0">
                <a:solidFill>
                  <a:schemeClr val="bg1">
                    <a:alpha val="50000"/>
                  </a:schemeClr>
                </a:solidFill>
              </a:endParaRPr>
            </a:p>
          </p:txBody>
        </p:sp>
        <p:sp>
          <p:nvSpPr>
            <p:cNvPr id="25" name="矩形 24"/>
            <p:cNvSpPr/>
            <p:nvPr/>
          </p:nvSpPr>
          <p:spPr>
            <a:xfrm>
              <a:off x="4764606" y="2478049"/>
              <a:ext cx="906017" cy="230832"/>
            </a:xfrm>
            <a:prstGeom prst="rect">
              <a:avLst/>
            </a:prstGeom>
          </p:spPr>
          <p:txBody>
            <a:bodyPr wrap="none">
              <a:spAutoFit/>
            </a:bodyPr>
            <a:lstStyle/>
            <a:p>
              <a:r>
                <a:rPr lang="en-US" altLang="zh-CN" sz="900" dirty="0">
                  <a:solidFill>
                    <a:schemeClr val="bg1"/>
                  </a:solidFill>
                </a:rPr>
                <a:t>EXPERIMENTS</a:t>
              </a:r>
              <a:endParaRPr lang="zh-CN" altLang="en-US" sz="900" dirty="0">
                <a:solidFill>
                  <a:schemeClr val="bg1"/>
                </a:solidFill>
              </a:endParaRPr>
            </a:p>
          </p:txBody>
        </p:sp>
      </p:grpSp>
      <p:grpSp>
        <p:nvGrpSpPr>
          <p:cNvPr id="26" name="组合 25"/>
          <p:cNvGrpSpPr/>
          <p:nvPr/>
        </p:nvGrpSpPr>
        <p:grpSpPr>
          <a:xfrm>
            <a:off x="4188234" y="4340932"/>
            <a:ext cx="3473926" cy="646331"/>
            <a:chOff x="4188234" y="2127273"/>
            <a:chExt cx="3473926" cy="646331"/>
          </a:xfrm>
        </p:grpSpPr>
        <p:sp>
          <p:nvSpPr>
            <p:cNvPr id="27" name="文本框 26"/>
            <p:cNvSpPr txBox="1"/>
            <p:nvPr/>
          </p:nvSpPr>
          <p:spPr>
            <a:xfrm>
              <a:off x="4764605" y="2178455"/>
              <a:ext cx="2897555" cy="369332"/>
            </a:xfrm>
            <a:prstGeom prst="rect">
              <a:avLst/>
            </a:prstGeom>
            <a:noFill/>
          </p:spPr>
          <p:txBody>
            <a:bodyPr wrap="square" rtlCol="0">
              <a:spAutoFit/>
            </a:bodyPr>
            <a:lstStyle>
              <a:defPPr>
                <a:defRPr lang="zh-CN"/>
              </a:defPPr>
            </a:lstStyle>
            <a:p>
              <a:r>
                <a:rPr lang="zh-CN" altLang="en-US" b="1" spc="100" dirty="0">
                  <a:solidFill>
                    <a:schemeClr val="bg1"/>
                  </a:solidFill>
                </a:rPr>
                <a:t>总结</a:t>
              </a:r>
              <a:endParaRPr lang="zh-CN" altLang="en-US" b="1" spc="100" dirty="0">
                <a:solidFill>
                  <a:schemeClr val="bg1"/>
                </a:solidFill>
              </a:endParaRPr>
            </a:p>
          </p:txBody>
        </p:sp>
        <p:sp>
          <p:nvSpPr>
            <p:cNvPr id="28" name="矩形 27"/>
            <p:cNvSpPr/>
            <p:nvPr/>
          </p:nvSpPr>
          <p:spPr>
            <a:xfrm>
              <a:off x="4188234" y="2127273"/>
              <a:ext cx="697627" cy="646331"/>
            </a:xfrm>
            <a:prstGeom prst="rect">
              <a:avLst/>
            </a:prstGeom>
          </p:spPr>
          <p:txBody>
            <a:bodyPr wrap="none">
              <a:spAutoFit/>
            </a:bodyPr>
            <a:lstStyle/>
            <a:p>
              <a:r>
                <a:rPr lang="en-US" altLang="zh-CN" sz="3600" b="1" dirty="0">
                  <a:solidFill>
                    <a:schemeClr val="bg1">
                      <a:alpha val="50000"/>
                    </a:schemeClr>
                  </a:solidFill>
                </a:rPr>
                <a:t>04</a:t>
              </a:r>
              <a:endParaRPr lang="zh-CN" altLang="en-US" sz="3600" b="1" dirty="0">
                <a:solidFill>
                  <a:schemeClr val="bg1">
                    <a:alpha val="50000"/>
                  </a:schemeClr>
                </a:solidFill>
              </a:endParaRPr>
            </a:p>
          </p:txBody>
        </p:sp>
        <p:sp>
          <p:nvSpPr>
            <p:cNvPr id="29" name="矩形 28"/>
            <p:cNvSpPr/>
            <p:nvPr/>
          </p:nvSpPr>
          <p:spPr>
            <a:xfrm>
              <a:off x="4764606" y="2478049"/>
              <a:ext cx="957313" cy="230832"/>
            </a:xfrm>
            <a:prstGeom prst="rect">
              <a:avLst/>
            </a:prstGeom>
          </p:spPr>
          <p:txBody>
            <a:bodyPr wrap="none">
              <a:spAutoFit/>
            </a:bodyPr>
            <a:lstStyle/>
            <a:p>
              <a:r>
                <a:rPr lang="en-US" altLang="zh-CN" sz="900" dirty="0">
                  <a:solidFill>
                    <a:schemeClr val="bg1"/>
                  </a:solidFill>
                </a:rPr>
                <a:t>CONCLUSION</a:t>
              </a:r>
              <a:endParaRPr lang="zh-CN" altLang="en-US" sz="900" dirty="0">
                <a:solidFill>
                  <a:schemeClr val="bg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008721" y="3075057"/>
            <a:ext cx="6174557" cy="707886"/>
          </a:xfrm>
          <a:prstGeom prst="rect">
            <a:avLst/>
          </a:prstGeom>
          <a:noFill/>
        </p:spPr>
        <p:txBody>
          <a:bodyPr wrap="square" rtlCol="0">
            <a:spAutoFit/>
          </a:bodyPr>
          <a:lstStyle/>
          <a:p>
            <a:pPr algn="ctr"/>
            <a:r>
              <a:rPr lang="zh-CN" altLang="en-US" sz="4000" b="1" spc="200" dirty="0">
                <a:solidFill>
                  <a:schemeClr val="accent1">
                    <a:lumMod val="75000"/>
                  </a:schemeClr>
                </a:solidFill>
              </a:rPr>
              <a:t>欢迎各位批评指正</a:t>
            </a:r>
            <a:endParaRPr lang="zh-CN" altLang="en-US" sz="4000" b="1" spc="200" dirty="0">
              <a:solidFill>
                <a:schemeClr val="accent1">
                  <a:lumMod val="75000"/>
                </a:schemeClr>
              </a:solidFill>
            </a:endParaRPr>
          </a:p>
        </p:txBody>
      </p:sp>
      <p:sp>
        <p:nvSpPr>
          <p:cNvPr id="12" name="文本框 11"/>
          <p:cNvSpPr txBox="1"/>
          <p:nvPr/>
        </p:nvSpPr>
        <p:spPr>
          <a:xfrm>
            <a:off x="3489369" y="3782943"/>
            <a:ext cx="4911365" cy="338554"/>
          </a:xfrm>
          <a:prstGeom prst="rect">
            <a:avLst/>
          </a:prstGeom>
          <a:noFill/>
        </p:spPr>
        <p:txBody>
          <a:bodyPr wrap="square" rtlCol="0">
            <a:spAutoFit/>
          </a:bodyPr>
          <a:lstStyle/>
          <a:p>
            <a:pPr algn="ctr"/>
            <a:r>
              <a:rPr lang="en-US" altLang="zh-CN" sz="1600" dirty="0"/>
              <a:t>WELCOME TO CRITICIZE</a:t>
            </a:r>
            <a:endParaRPr lang="zh-CN" altLang="en-US" sz="1600" dirty="0"/>
          </a:p>
        </p:txBody>
      </p:sp>
      <p:pic>
        <p:nvPicPr>
          <p:cNvPr id="13" name="图片 12" descr="横版组合——透明.png"/>
          <p:cNvPicPr>
            <a:picLocks noChangeAspect="1"/>
          </p:cNvPicPr>
          <p:nvPr/>
        </p:nvPicPr>
        <p:blipFill>
          <a:blip r:embed="rId1" cstate="screen"/>
          <a:srcRect/>
          <a:stretch>
            <a:fillRect/>
          </a:stretch>
        </p:blipFill>
        <p:spPr bwMode="auto">
          <a:xfrm>
            <a:off x="4583726" y="1903911"/>
            <a:ext cx="2627565" cy="55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38362" y="3039365"/>
            <a:ext cx="1297102" cy="584775"/>
          </a:xfrm>
          <a:prstGeom prst="rect">
            <a:avLst/>
          </a:prstGeom>
          <a:noFill/>
        </p:spPr>
        <p:txBody>
          <a:bodyPr wrap="square" rtlCol="0">
            <a:spAutoFit/>
          </a:bodyPr>
          <a:lstStyle>
            <a:defPPr>
              <a:defRPr lang="zh-CN"/>
            </a:defPPr>
            <a:lvl1pPr>
              <a:defRPr b="1" spc="100">
                <a:solidFill>
                  <a:schemeClr val="bg1"/>
                </a:solidFill>
              </a:defRPr>
            </a:lvl1pPr>
          </a:lstStyle>
          <a:p>
            <a:r>
              <a:rPr lang="zh-CN" altLang="en-US" sz="3200" dirty="0">
                <a:solidFill>
                  <a:schemeClr val="bg2">
                    <a:lumMod val="25000"/>
                  </a:schemeClr>
                </a:solidFill>
              </a:rPr>
              <a:t>背景</a:t>
            </a:r>
            <a:endParaRPr lang="zh-CN" altLang="en-US" sz="3200" dirty="0">
              <a:solidFill>
                <a:schemeClr val="bg2">
                  <a:lumMod val="25000"/>
                </a:schemeClr>
              </a:solidFill>
            </a:endParaRPr>
          </a:p>
        </p:txBody>
      </p:sp>
      <p:sp>
        <p:nvSpPr>
          <p:cNvPr id="4" name="矩形 3"/>
          <p:cNvSpPr/>
          <p:nvPr/>
        </p:nvSpPr>
        <p:spPr>
          <a:xfrm>
            <a:off x="5233982" y="3624140"/>
            <a:ext cx="1154483" cy="253916"/>
          </a:xfrm>
          <a:prstGeom prst="rect">
            <a:avLst/>
          </a:prstGeom>
        </p:spPr>
        <p:txBody>
          <a:bodyPr wrap="none">
            <a:spAutoFit/>
          </a:bodyPr>
          <a:lstStyle/>
          <a:p>
            <a:r>
              <a:rPr lang="zh-CN" altLang="en-US" sz="1050" dirty="0">
                <a:solidFill>
                  <a:schemeClr val="bg2">
                    <a:lumMod val="50000"/>
                  </a:schemeClr>
                </a:solidFill>
              </a:rPr>
              <a:t>BACKGROUND</a:t>
            </a:r>
            <a:endParaRPr lang="zh-CN" altLang="en-US" sz="1050" dirty="0">
              <a:solidFill>
                <a:schemeClr val="bg2">
                  <a:lumMod val="50000"/>
                </a:schemeClr>
              </a:solidFill>
            </a:endParaRPr>
          </a:p>
        </p:txBody>
      </p:sp>
      <p:sp>
        <p:nvSpPr>
          <p:cNvPr id="2" name="文本框 1"/>
          <p:cNvSpPr txBox="1"/>
          <p:nvPr/>
        </p:nvSpPr>
        <p:spPr>
          <a:xfrm>
            <a:off x="4677877" y="2406316"/>
            <a:ext cx="2618072" cy="646331"/>
          </a:xfrm>
          <a:prstGeom prst="rect">
            <a:avLst/>
          </a:prstGeom>
          <a:noFill/>
        </p:spPr>
        <p:txBody>
          <a:bodyPr wrap="square" rtlCol="0">
            <a:spAutoFit/>
          </a:bodyPr>
          <a:lstStyle/>
          <a:p>
            <a:r>
              <a:rPr lang="en-US" altLang="zh-CN" sz="3600" b="1" dirty="0">
                <a:solidFill>
                  <a:schemeClr val="accent1">
                    <a:lumMod val="75000"/>
                  </a:schemeClr>
                </a:solidFill>
              </a:rPr>
              <a:t>PART  ONE</a:t>
            </a:r>
            <a:endParaRPr lang="zh-CN" altLang="en-US" sz="3600" b="1" dirty="0">
              <a:solidFill>
                <a:schemeClr val="accent1">
                  <a:lumMod val="75000"/>
                </a:schemeClr>
              </a:solidFill>
            </a:endParaRPr>
          </a:p>
        </p:txBody>
      </p:sp>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3015261" cy="646331"/>
            <a:chOff x="4188234" y="2127273"/>
            <a:chExt cx="3015261" cy="646331"/>
          </a:xfrm>
        </p:grpSpPr>
        <p:sp>
          <p:nvSpPr>
            <p:cNvPr id="7" name="文本框 6"/>
            <p:cNvSpPr txBox="1"/>
            <p:nvPr/>
          </p:nvSpPr>
          <p:spPr>
            <a:xfrm>
              <a:off x="4737445" y="2215726"/>
              <a:ext cx="2466050" cy="369332"/>
            </a:xfrm>
            <a:prstGeom prst="rect">
              <a:avLst/>
            </a:prstGeom>
            <a:noFill/>
          </p:spPr>
          <p:txBody>
            <a:bodyPr wrap="square" rtlCol="0">
              <a:spAutoFit/>
            </a:bodyPr>
            <a:lstStyle>
              <a:defPPr>
                <a:defRPr lang="zh-CN"/>
              </a:defPPr>
            </a:lstStyle>
            <a:p>
              <a:r>
                <a:rPr lang="zh-CN" altLang="en-US" b="1" spc="100" dirty="0">
                  <a:solidFill>
                    <a:srgbClr val="576271"/>
                  </a:solidFill>
                </a:rPr>
                <a:t>背景</a:t>
              </a:r>
              <a:endParaRPr lang="zh-CN" altLang="en-US" b="1" spc="100" dirty="0">
                <a:solidFill>
                  <a:srgbClr val="576271"/>
                </a:solidFill>
              </a:endParaRPr>
            </a:p>
          </p:txBody>
        </p:sp>
        <p:sp>
          <p:nvSpPr>
            <p:cNvPr id="8" name="矩形 7"/>
            <p:cNvSpPr/>
            <p:nvPr/>
          </p:nvSpPr>
          <p:spPr>
            <a:xfrm>
              <a:off x="4188234" y="2127273"/>
              <a:ext cx="697627" cy="646331"/>
            </a:xfrm>
            <a:prstGeom prst="rect">
              <a:avLst/>
            </a:prstGeom>
          </p:spPr>
          <p:txBody>
            <a:bodyPr wrap="none">
              <a:spAutoFit/>
            </a:bodyPr>
            <a:lstStyle/>
            <a:p>
              <a:r>
                <a:rPr lang="en-US" altLang="zh-CN" sz="3600" b="1" dirty="0">
                  <a:solidFill>
                    <a:schemeClr val="accent3">
                      <a:lumMod val="75000"/>
                    </a:schemeClr>
                  </a:solidFill>
                </a:rPr>
                <a:t>01</a:t>
              </a:r>
              <a:endParaRPr lang="zh-CN" altLang="en-US" sz="3600" b="1" dirty="0">
                <a:solidFill>
                  <a:schemeClr val="accent3">
                    <a:lumMod val="75000"/>
                  </a:schemeClr>
                </a:solidFill>
              </a:endParaRPr>
            </a:p>
          </p:txBody>
        </p:sp>
        <p:sp>
          <p:nvSpPr>
            <p:cNvPr id="9" name="矩形 8"/>
            <p:cNvSpPr/>
            <p:nvPr/>
          </p:nvSpPr>
          <p:spPr>
            <a:xfrm>
              <a:off x="4737445" y="2515320"/>
              <a:ext cx="1018227" cy="230832"/>
            </a:xfrm>
            <a:prstGeom prst="rect">
              <a:avLst/>
            </a:prstGeom>
          </p:spPr>
          <p:txBody>
            <a:bodyPr wrap="none">
              <a:spAutoFit/>
            </a:bodyPr>
            <a:lstStyle/>
            <a:p>
              <a:r>
                <a:rPr lang="zh-CN" altLang="en-US" sz="900" dirty="0">
                  <a:solidFill>
                    <a:srgbClr val="576271"/>
                  </a:solidFill>
                </a:rPr>
                <a:t>BACKGROUND</a:t>
              </a:r>
              <a:endParaRPr lang="zh-CN" altLang="en-US" sz="900" dirty="0">
                <a:solidFill>
                  <a:srgbClr val="576271"/>
                </a:solidFill>
              </a:endParaRPr>
            </a:p>
          </p:txBody>
        </p:sp>
      </p:grpSp>
      <p:sp>
        <p:nvSpPr>
          <p:cNvPr id="3" name="文本框 2"/>
          <p:cNvSpPr txBox="1"/>
          <p:nvPr/>
        </p:nvSpPr>
        <p:spPr>
          <a:xfrm>
            <a:off x="1130300" y="1281430"/>
            <a:ext cx="10342245"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预训练语言模型基于Transformer架构和使用自监督目标在大规模语料库进行预训练，在自然语言理解和生成任务上取得了很大的成功。但这些PLMs往往参数量巨大，需要极高的计算量和内存占用，不适用于资源受限的设备，如手机和嵌入式设备。</a:t>
            </a:r>
            <a:endParaRPr lang="zh-CN" altLang="en-US"/>
          </a:p>
        </p:txBody>
      </p:sp>
      <p:sp>
        <p:nvSpPr>
          <p:cNvPr id="4" name="文本框 3"/>
          <p:cNvSpPr txBox="1"/>
          <p:nvPr/>
        </p:nvSpPr>
        <p:spPr>
          <a:xfrm>
            <a:off x="1130300" y="2330450"/>
            <a:ext cx="10342245"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模型压缩主要就是在最小性能损失的前提下，将大型的更复杂模型压缩成参数量小、计算量更小的模型；</a:t>
            </a:r>
            <a:r>
              <a:rPr lang="zh-CN" altLang="en-US"/>
              <a:t>量化——将模型参数转换为低精度表示；剪枝——识别不重要的单个权重和结构；知识蒸馏就是目前比较主流的模型压缩方法。</a:t>
            </a:r>
            <a:endParaRPr lang="zh-CN" altLang="en-US"/>
          </a:p>
        </p:txBody>
      </p:sp>
      <p:sp>
        <p:nvSpPr>
          <p:cNvPr id="10" name="文本框 9"/>
          <p:cNvSpPr txBox="1"/>
          <p:nvPr/>
        </p:nvSpPr>
        <p:spPr>
          <a:xfrm>
            <a:off x="1130300" y="3364865"/>
            <a:ext cx="10342245"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现有的知识蒸馏方法：基于师生模型、提炼的知识可以来着输出信息和中间表示，从教师模型中提炼token级表示和attention依赖并传递给学生模型</a:t>
            </a:r>
            <a:endParaRPr lang="zh-CN" altLang="en-US"/>
          </a:p>
        </p:txBody>
      </p:sp>
      <p:sp>
        <p:nvSpPr>
          <p:cNvPr id="2" name="文本框 1"/>
          <p:cNvSpPr txBox="1"/>
          <p:nvPr/>
        </p:nvSpPr>
        <p:spPr>
          <a:xfrm>
            <a:off x="1130300" y="4162425"/>
            <a:ext cx="10342245" cy="1337945"/>
          </a:xfrm>
          <a:prstGeom prst="rect">
            <a:avLst/>
          </a:prstGeom>
          <a:noFill/>
        </p:spPr>
        <p:txBody>
          <a:bodyPr wrap="square" rtlCol="0" anchor="t">
            <a:spAutoFit/>
          </a:bodyPr>
          <a:p>
            <a:pPr>
              <a:lnSpc>
                <a:spcPct val="150000"/>
              </a:lnSpc>
            </a:pPr>
            <a:r>
              <a:rPr lang="zh-CN" altLang="en-US" b="1"/>
              <a:t>存在</a:t>
            </a:r>
            <a:r>
              <a:rPr lang="zh-CN" altLang="en-US" b="1"/>
              <a:t>问题</a:t>
            </a:r>
            <a:r>
              <a:rPr lang="zh-CN" altLang="en-US"/>
              <a:t>：</a:t>
            </a:r>
            <a:endParaRPr lang="zh-CN" altLang="en-US"/>
          </a:p>
          <a:p>
            <a:pPr marL="742950" lvl="1" indent="-285750">
              <a:lnSpc>
                <a:spcPct val="150000"/>
              </a:lnSpc>
              <a:buFont typeface="Arial" panose="020B0604020202020204" pitchFamily="34" charset="0"/>
              <a:buChar char="•"/>
            </a:pPr>
            <a:r>
              <a:rPr lang="zh-CN" altLang="en-US">
                <a:solidFill>
                  <a:schemeClr val="tx1"/>
                </a:solidFill>
              </a:rPr>
              <a:t>只能适应单粒度语言单元的表示（token级和文本级），而忽略了其他粒度</a:t>
            </a:r>
            <a:endParaRPr lang="zh-CN" altLang="en-US">
              <a:solidFill>
                <a:schemeClr val="tx1"/>
              </a:solidFill>
            </a:endParaRPr>
          </a:p>
          <a:p>
            <a:pPr marL="742950" lvl="1" indent="-285750">
              <a:lnSpc>
                <a:spcPct val="150000"/>
              </a:lnSpc>
              <a:buFont typeface="Arial" panose="020B0604020202020204" pitchFamily="34" charset="0"/>
              <a:buChar char="•"/>
            </a:pPr>
            <a:r>
              <a:rPr lang="zh-CN" altLang="en-US"/>
              <a:t>蒸馏目标是对齐教师和学生的表示或者注意力依赖关系，无法捕获表示之间更复杂的结构关系</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3015261" cy="646331"/>
            <a:chOff x="4188234" y="2127273"/>
            <a:chExt cx="3015261" cy="646331"/>
          </a:xfrm>
        </p:grpSpPr>
        <p:sp>
          <p:nvSpPr>
            <p:cNvPr id="7" name="文本框 6"/>
            <p:cNvSpPr txBox="1"/>
            <p:nvPr/>
          </p:nvSpPr>
          <p:spPr>
            <a:xfrm>
              <a:off x="4737445" y="2215726"/>
              <a:ext cx="2466050" cy="369332"/>
            </a:xfrm>
            <a:prstGeom prst="rect">
              <a:avLst/>
            </a:prstGeom>
            <a:noFill/>
          </p:spPr>
          <p:txBody>
            <a:bodyPr wrap="square" rtlCol="0">
              <a:spAutoFit/>
            </a:bodyPr>
            <a:lstStyle>
              <a:defPPr>
                <a:defRPr lang="zh-CN"/>
              </a:defPPr>
            </a:lstStyle>
            <a:p>
              <a:r>
                <a:rPr lang="zh-CN" altLang="en-US" b="1" spc="100" dirty="0">
                  <a:solidFill>
                    <a:srgbClr val="576271"/>
                  </a:solidFill>
                </a:rPr>
                <a:t>背景</a:t>
              </a:r>
              <a:endParaRPr lang="zh-CN" altLang="en-US" b="1" spc="100" dirty="0">
                <a:solidFill>
                  <a:srgbClr val="576271"/>
                </a:solidFill>
              </a:endParaRPr>
            </a:p>
          </p:txBody>
        </p:sp>
        <p:sp>
          <p:nvSpPr>
            <p:cNvPr id="8" name="矩形 7"/>
            <p:cNvSpPr/>
            <p:nvPr/>
          </p:nvSpPr>
          <p:spPr>
            <a:xfrm>
              <a:off x="4188234" y="2127273"/>
              <a:ext cx="697627" cy="646331"/>
            </a:xfrm>
            <a:prstGeom prst="rect">
              <a:avLst/>
            </a:prstGeom>
          </p:spPr>
          <p:txBody>
            <a:bodyPr wrap="none">
              <a:spAutoFit/>
            </a:bodyPr>
            <a:lstStyle/>
            <a:p>
              <a:r>
                <a:rPr lang="en-US" altLang="zh-CN" sz="3600" b="1" dirty="0">
                  <a:solidFill>
                    <a:schemeClr val="accent3">
                      <a:lumMod val="75000"/>
                    </a:schemeClr>
                  </a:solidFill>
                </a:rPr>
                <a:t>01</a:t>
              </a:r>
              <a:endParaRPr lang="zh-CN" altLang="en-US" sz="3600" b="1" dirty="0">
                <a:solidFill>
                  <a:schemeClr val="accent3">
                    <a:lumMod val="75000"/>
                  </a:schemeClr>
                </a:solidFill>
              </a:endParaRPr>
            </a:p>
          </p:txBody>
        </p:sp>
        <p:sp>
          <p:nvSpPr>
            <p:cNvPr id="9" name="矩形 8"/>
            <p:cNvSpPr/>
            <p:nvPr/>
          </p:nvSpPr>
          <p:spPr>
            <a:xfrm>
              <a:off x="4737445" y="2515320"/>
              <a:ext cx="1018227" cy="230832"/>
            </a:xfrm>
            <a:prstGeom prst="rect">
              <a:avLst/>
            </a:prstGeom>
          </p:spPr>
          <p:txBody>
            <a:bodyPr wrap="none">
              <a:spAutoFit/>
            </a:bodyPr>
            <a:lstStyle/>
            <a:p>
              <a:r>
                <a:rPr lang="zh-CN" altLang="en-US" sz="900" dirty="0">
                  <a:solidFill>
                    <a:srgbClr val="576271"/>
                  </a:solidFill>
                </a:rPr>
                <a:t>BACKGROUND</a:t>
              </a:r>
              <a:endParaRPr lang="zh-CN" altLang="en-US" sz="900" dirty="0">
                <a:solidFill>
                  <a:srgbClr val="576271"/>
                </a:solidFill>
              </a:endParaRPr>
            </a:p>
          </p:txBody>
        </p:sp>
      </p:grpSp>
      <p:sp>
        <p:nvSpPr>
          <p:cNvPr id="2" name="文本框 1"/>
          <p:cNvSpPr txBox="1"/>
          <p:nvPr/>
        </p:nvSpPr>
        <p:spPr>
          <a:xfrm>
            <a:off x="1765300" y="1998345"/>
            <a:ext cx="8661400" cy="2861310"/>
          </a:xfrm>
          <a:prstGeom prst="rect">
            <a:avLst/>
          </a:prstGeom>
          <a:noFill/>
        </p:spPr>
        <p:txBody>
          <a:bodyPr wrap="square" rtlCol="0" anchor="t">
            <a:spAutoFit/>
          </a:bodyPr>
          <a:p>
            <a:pPr>
              <a:lnSpc>
                <a:spcPct val="200000"/>
              </a:lnSpc>
            </a:pPr>
            <a:r>
              <a:rPr lang="zh-CN" altLang="en-US"/>
              <a:t>本论文提出了一个新的知识蒸馏框架</a:t>
            </a:r>
            <a:r>
              <a:rPr lang="en-US" altLang="zh-CN"/>
              <a:t>——</a:t>
            </a:r>
            <a:r>
              <a:rPr lang="en-US" altLang="zh-CN" b="1"/>
              <a:t>MGSKD</a:t>
            </a:r>
            <a:endParaRPr lang="en-US" altLang="zh-CN" b="1"/>
          </a:p>
          <a:p>
            <a:pPr marL="742950" lvl="1" indent="-285750">
              <a:lnSpc>
                <a:spcPct val="200000"/>
              </a:lnSpc>
              <a:buFont typeface="Arial" panose="020B0604020202020204" pitchFamily="34" charset="0"/>
              <a:buChar char="•"/>
            </a:pPr>
            <a:r>
              <a:rPr lang="zh-CN" altLang="en-US">
                <a:solidFill>
                  <a:schemeClr val="tx1"/>
                </a:solidFill>
              </a:rPr>
              <a:t>从多粒度语义中提取中间表示（tokens、spans和samples）</a:t>
            </a:r>
            <a:endParaRPr lang="zh-CN" altLang="en-US">
              <a:solidFill>
                <a:schemeClr val="tx1"/>
              </a:solidFill>
            </a:endParaRPr>
          </a:p>
          <a:p>
            <a:pPr marL="742950" lvl="1" indent="-285750">
              <a:lnSpc>
                <a:spcPct val="200000"/>
              </a:lnSpc>
              <a:buFont typeface="Arial" panose="020B0604020202020204" pitchFamily="34" charset="0"/>
              <a:buChar char="•"/>
            </a:pPr>
            <a:r>
              <a:rPr lang="zh-CN" altLang="en-US"/>
              <a:t>将知识形成为更复杂的结构关系，指定为基于多粒度表示的</a:t>
            </a:r>
            <a:r>
              <a:rPr lang="zh-CN" altLang="en-US" b="1"/>
              <a:t>二元交互</a:t>
            </a:r>
            <a:r>
              <a:rPr lang="zh-CN" altLang="en-US"/>
              <a:t>pair-wise interactions和</a:t>
            </a:r>
            <a:r>
              <a:rPr lang="zh-CN" altLang="en-US" b="1"/>
              <a:t>三元几何角度</a:t>
            </a:r>
            <a:r>
              <a:rPr lang="zh-CN" altLang="en-US"/>
              <a:t>triplet-wise geometric angles</a:t>
            </a:r>
            <a:endParaRPr lang="zh-CN" altLang="en-US"/>
          </a:p>
          <a:p>
            <a:pPr marL="742950" lvl="1" indent="-285750">
              <a:lnSpc>
                <a:spcPct val="200000"/>
              </a:lnSpc>
              <a:buFont typeface="Arial" panose="020B0604020202020204" pitchFamily="34" charset="0"/>
              <a:buChar char="•"/>
            </a:pPr>
            <a:r>
              <a:rPr lang="zh-CN" altLang="en-US"/>
              <a:t>将组织良好的多粒度结构知识</a:t>
            </a:r>
            <a:r>
              <a:rPr lang="zh-CN" altLang="en-US" b="1"/>
              <a:t>分层蒸馏</a:t>
            </a:r>
            <a:r>
              <a:rPr lang="zh-CN" altLang="en-US"/>
              <a:t>给学生模型</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38362" y="3039365"/>
            <a:ext cx="1297102" cy="583565"/>
          </a:xfrm>
          <a:prstGeom prst="rect">
            <a:avLst/>
          </a:prstGeom>
          <a:noFill/>
        </p:spPr>
        <p:txBody>
          <a:bodyPr wrap="square" rtlCol="0">
            <a:spAutoFit/>
          </a:bodyPr>
          <a:lstStyle>
            <a:defPPr>
              <a:defRPr lang="zh-CN"/>
            </a:defPPr>
            <a:lvl1pPr>
              <a:defRPr b="1" spc="100">
                <a:solidFill>
                  <a:schemeClr val="bg1"/>
                </a:solidFill>
              </a:defRPr>
            </a:lvl1pPr>
          </a:lstStyle>
          <a:p>
            <a:r>
              <a:rPr lang="zh-CN" altLang="en-US" sz="3200" dirty="0">
                <a:solidFill>
                  <a:schemeClr val="bg2">
                    <a:lumMod val="25000"/>
                  </a:schemeClr>
                </a:solidFill>
              </a:rPr>
              <a:t>方法</a:t>
            </a:r>
            <a:endParaRPr lang="zh-CN" altLang="en-US" sz="3200" dirty="0">
              <a:solidFill>
                <a:schemeClr val="bg2">
                  <a:lumMod val="25000"/>
                </a:schemeClr>
              </a:solidFill>
            </a:endParaRPr>
          </a:p>
        </p:txBody>
      </p:sp>
      <p:sp>
        <p:nvSpPr>
          <p:cNvPr id="4" name="矩形 3"/>
          <p:cNvSpPr/>
          <p:nvPr/>
        </p:nvSpPr>
        <p:spPr>
          <a:xfrm>
            <a:off x="5524438" y="3624140"/>
            <a:ext cx="739775" cy="252730"/>
          </a:xfrm>
          <a:prstGeom prst="rect">
            <a:avLst/>
          </a:prstGeom>
        </p:spPr>
        <p:txBody>
          <a:bodyPr wrap="none">
            <a:spAutoFit/>
          </a:bodyPr>
          <a:lstStyle/>
          <a:p>
            <a:r>
              <a:rPr lang="en-US" altLang="zh-CN" sz="1050" dirty="0">
                <a:solidFill>
                  <a:schemeClr val="bg2">
                    <a:lumMod val="50000"/>
                  </a:schemeClr>
                </a:solidFill>
              </a:rPr>
              <a:t>M</a:t>
            </a:r>
            <a:r>
              <a:rPr lang="en-US" altLang="zh-CN" sz="1050" dirty="0">
                <a:solidFill>
                  <a:schemeClr val="bg2">
                    <a:lumMod val="50000"/>
                  </a:schemeClr>
                </a:solidFill>
              </a:rPr>
              <a:t>ETHOD</a:t>
            </a:r>
            <a:endParaRPr lang="en-US" altLang="zh-CN" sz="1050" dirty="0">
              <a:solidFill>
                <a:schemeClr val="bg2">
                  <a:lumMod val="50000"/>
                </a:schemeClr>
              </a:solidFill>
            </a:endParaRPr>
          </a:p>
        </p:txBody>
      </p:sp>
      <p:sp>
        <p:nvSpPr>
          <p:cNvPr id="2" name="文本框 1"/>
          <p:cNvSpPr txBox="1"/>
          <p:nvPr/>
        </p:nvSpPr>
        <p:spPr>
          <a:xfrm>
            <a:off x="4677877" y="2406316"/>
            <a:ext cx="2618072" cy="646331"/>
          </a:xfrm>
          <a:prstGeom prst="rect">
            <a:avLst/>
          </a:prstGeom>
          <a:noFill/>
        </p:spPr>
        <p:txBody>
          <a:bodyPr wrap="square" rtlCol="0">
            <a:spAutoFit/>
          </a:bodyPr>
          <a:lstStyle/>
          <a:p>
            <a:r>
              <a:rPr lang="en-US" altLang="zh-CN" sz="3600" b="1" dirty="0">
                <a:solidFill>
                  <a:schemeClr val="accent1">
                    <a:lumMod val="75000"/>
                  </a:schemeClr>
                </a:solidFill>
              </a:rPr>
              <a:t>PART  TWO</a:t>
            </a:r>
            <a:endParaRPr lang="zh-CN" altLang="en-US" sz="3600" b="1" dirty="0">
              <a:solidFill>
                <a:schemeClr val="accent1">
                  <a:lumMod val="75000"/>
                </a:schemeClr>
              </a:solidFill>
            </a:endParaRPr>
          </a:p>
        </p:txBody>
      </p:sp>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5139690" cy="646331"/>
            <a:chOff x="4188234" y="2127273"/>
            <a:chExt cx="5139690" cy="646331"/>
          </a:xfrm>
        </p:grpSpPr>
        <p:sp>
          <p:nvSpPr>
            <p:cNvPr id="7" name="文本框 6"/>
            <p:cNvSpPr txBox="1"/>
            <p:nvPr/>
          </p:nvSpPr>
          <p:spPr>
            <a:xfrm>
              <a:off x="4737509" y="2215538"/>
              <a:ext cx="4590415" cy="368300"/>
            </a:xfrm>
            <a:prstGeom prst="rect">
              <a:avLst/>
            </a:prstGeom>
            <a:noFill/>
          </p:spPr>
          <p:txBody>
            <a:bodyPr wrap="square" rtlCol="0">
              <a:spAutoFit/>
            </a:bodyPr>
            <a:lstStyle>
              <a:defPPr>
                <a:defRPr lang="zh-CN"/>
              </a:defPPr>
            </a:lstStyle>
            <a:p>
              <a:r>
                <a:rPr lang="en-US" altLang="zh-CN" b="1" spc="100" dirty="0">
                  <a:solidFill>
                    <a:srgbClr val="576271"/>
                  </a:solidFill>
                </a:rPr>
                <a:t>多粒度结构知识蒸馏——MGSKD</a:t>
              </a:r>
              <a:endParaRPr lang="en-US" altLang="zh-CN" b="1" spc="100" dirty="0">
                <a:solidFill>
                  <a:srgbClr val="576271"/>
                </a:solidFill>
              </a:endParaRPr>
            </a:p>
          </p:txBody>
        </p:sp>
        <p:sp>
          <p:nvSpPr>
            <p:cNvPr id="8" name="矩形 7"/>
            <p:cNvSpPr/>
            <p:nvPr/>
          </p:nvSpPr>
          <p:spPr>
            <a:xfrm>
              <a:off x="4188234" y="2127273"/>
              <a:ext cx="700833" cy="646331"/>
            </a:xfrm>
            <a:prstGeom prst="rect">
              <a:avLst/>
            </a:prstGeom>
          </p:spPr>
          <p:txBody>
            <a:bodyPr wrap="none">
              <a:spAutoFit/>
            </a:bodyPr>
            <a:lstStyle/>
            <a:p>
              <a:r>
                <a:rPr lang="en-US" altLang="zh-CN" sz="3600" b="1" dirty="0">
                  <a:solidFill>
                    <a:schemeClr val="accent3">
                      <a:lumMod val="75000"/>
                    </a:schemeClr>
                  </a:solidFill>
                </a:rPr>
                <a:t>02</a:t>
              </a:r>
              <a:endParaRPr lang="zh-CN" altLang="en-US" sz="3600" b="1" dirty="0">
                <a:solidFill>
                  <a:schemeClr val="accent3">
                    <a:lumMod val="75000"/>
                  </a:schemeClr>
                </a:solidFill>
              </a:endParaRPr>
            </a:p>
          </p:txBody>
        </p:sp>
        <p:sp>
          <p:nvSpPr>
            <p:cNvPr id="9" name="矩形 8"/>
            <p:cNvSpPr/>
            <p:nvPr/>
          </p:nvSpPr>
          <p:spPr>
            <a:xfrm>
              <a:off x="4737445" y="2515320"/>
              <a:ext cx="593432" cy="230832"/>
            </a:xfrm>
            <a:prstGeom prst="rect">
              <a:avLst/>
            </a:prstGeom>
          </p:spPr>
          <p:txBody>
            <a:bodyPr wrap="none">
              <a:spAutoFit/>
            </a:bodyPr>
            <a:lstStyle/>
            <a:p>
              <a:r>
                <a:rPr lang="en-US" altLang="zh-CN" sz="900" dirty="0">
                  <a:solidFill>
                    <a:srgbClr val="576271"/>
                  </a:solidFill>
                </a:rPr>
                <a:t>MODEL</a:t>
              </a:r>
              <a:endParaRPr lang="zh-CN" altLang="en-US" sz="900" dirty="0">
                <a:solidFill>
                  <a:srgbClr val="576271"/>
                </a:solidFill>
              </a:endParaRPr>
            </a:p>
          </p:txBody>
        </p:sp>
      </p:grpSp>
      <p:sp>
        <p:nvSpPr>
          <p:cNvPr id="3" name="文本框 2"/>
          <p:cNvSpPr txBox="1"/>
          <p:nvPr/>
        </p:nvSpPr>
        <p:spPr>
          <a:xfrm>
            <a:off x="1670685" y="1447165"/>
            <a:ext cx="8938260" cy="3803015"/>
          </a:xfrm>
          <a:prstGeom prst="rect">
            <a:avLst/>
          </a:prstGeom>
          <a:noFill/>
        </p:spPr>
        <p:txBody>
          <a:bodyPr wrap="square" rtlCol="0" anchor="t">
            <a:noAutofit/>
          </a:bodyPr>
          <a:p>
            <a:pPr indent="0">
              <a:lnSpc>
                <a:spcPct val="150000"/>
              </a:lnSpc>
              <a:buFont typeface="Arial" panose="020B0604020202020204" pitchFamily="34" charset="0"/>
              <a:buNone/>
            </a:pPr>
            <a:r>
              <a:rPr lang="zh-CN" altLang="en-US"/>
              <a:t>which——知识应该属于哪个粒度</a:t>
            </a:r>
            <a:endParaRPr lang="zh-CN" altLang="en-US"/>
          </a:p>
          <a:p>
            <a:pPr marL="742950" lvl="1" indent="-285750">
              <a:lnSpc>
                <a:spcPct val="150000"/>
              </a:lnSpc>
              <a:buFont typeface="Arial" panose="020B0604020202020204" pitchFamily="34" charset="0"/>
              <a:buChar char="•"/>
            </a:pPr>
            <a:r>
              <a:rPr lang="zh-CN" altLang="en-US">
                <a:solidFill>
                  <a:schemeClr val="tx1"/>
                </a:solidFill>
              </a:rPr>
              <a:t>三个粒度：token、span、sample</a:t>
            </a:r>
            <a:endParaRPr lang="zh-CN" altLang="en-US">
              <a:solidFill>
                <a:schemeClr val="tx1"/>
              </a:solidFill>
            </a:endParaRPr>
          </a:p>
          <a:p>
            <a:pPr marL="742950" lvl="1" indent="-285750">
              <a:lnSpc>
                <a:spcPct val="150000"/>
              </a:lnSpc>
              <a:buFont typeface="Arial" panose="020B0604020202020204" pitchFamily="34" charset="0"/>
              <a:buChar char="•"/>
            </a:pPr>
            <a:r>
              <a:rPr lang="zh-CN" altLang="en-US">
                <a:solidFill>
                  <a:schemeClr val="tx1"/>
                </a:solidFill>
              </a:rPr>
              <a:t>使用</a:t>
            </a:r>
            <a:r>
              <a:rPr lang="zh-CN" altLang="en-US" b="1">
                <a:solidFill>
                  <a:schemeClr val="tx1"/>
                </a:solidFill>
              </a:rPr>
              <a:t>平均池化</a:t>
            </a:r>
            <a:r>
              <a:rPr lang="zh-CN" altLang="en-US">
                <a:solidFill>
                  <a:schemeClr val="tx1"/>
                </a:solidFill>
              </a:rPr>
              <a:t>来获得基于token表示的span表示和sample表示</a:t>
            </a:r>
            <a:endParaRPr lang="zh-CN" altLang="en-US">
              <a:solidFill>
                <a:schemeClr val="tx1"/>
              </a:solidFill>
            </a:endParaRPr>
          </a:p>
          <a:p>
            <a:pPr marL="0" lvl="0" indent="0">
              <a:lnSpc>
                <a:spcPct val="150000"/>
              </a:lnSpc>
              <a:buNone/>
            </a:pPr>
            <a:r>
              <a:rPr lang="zh-CN" altLang="en-US">
                <a:sym typeface="+mn-ea"/>
              </a:rPr>
              <a:t>what——知识被表示成什么形式能够更高效地转移</a:t>
            </a:r>
            <a:endParaRPr lang="zh-CN" altLang="en-US">
              <a:sym typeface="+mn-ea"/>
            </a:endParaRPr>
          </a:p>
          <a:p>
            <a:pPr marL="742950" lvl="1" indent="-285750">
              <a:lnSpc>
                <a:spcPct val="150000"/>
              </a:lnSpc>
              <a:buFont typeface="Arial" panose="020B0604020202020204" pitchFamily="34" charset="0"/>
              <a:buChar char="•"/>
            </a:pPr>
            <a:r>
              <a:rPr lang="zh-CN" altLang="en-US">
                <a:solidFill>
                  <a:schemeClr val="tx1"/>
                </a:solidFill>
              </a:rPr>
              <a:t>不是直接将教师模型和学生模型的相应表示进行对齐</a:t>
            </a:r>
            <a:endParaRPr lang="zh-CN" altLang="en-US">
              <a:solidFill>
                <a:schemeClr val="tx1"/>
              </a:solidFill>
            </a:endParaRPr>
          </a:p>
          <a:p>
            <a:pPr marL="742950" lvl="1" indent="-285750">
              <a:lnSpc>
                <a:spcPct val="150000"/>
              </a:lnSpc>
              <a:buFont typeface="Arial" panose="020B0604020202020204" pitchFamily="34" charset="0"/>
              <a:buChar char="•"/>
            </a:pPr>
            <a:r>
              <a:rPr lang="zh-CN" altLang="en-US">
                <a:solidFill>
                  <a:schemeClr val="tx1"/>
                </a:solidFill>
              </a:rPr>
              <a:t>把表示的pair-wise interactions和triplet-wise geometric angles等结构关系信息作为知识</a:t>
            </a:r>
            <a:endParaRPr lang="zh-CN" altLang="en-US">
              <a:solidFill>
                <a:schemeClr val="tx1"/>
              </a:solidFill>
            </a:endParaRPr>
          </a:p>
          <a:p>
            <a:pPr marL="0" lvl="0" indent="0">
              <a:lnSpc>
                <a:spcPct val="150000"/>
              </a:lnSpc>
              <a:buNone/>
            </a:pPr>
            <a:r>
              <a:rPr lang="zh-CN" altLang="en-US">
                <a:sym typeface="+mn-ea"/>
              </a:rPr>
              <a:t>how——如何将知识转移到学生模型</a:t>
            </a:r>
            <a:endParaRPr lang="zh-CN" altLang="en-US">
              <a:sym typeface="+mn-ea"/>
            </a:endParaRPr>
          </a:p>
          <a:p>
            <a:pPr marL="742950" lvl="1" indent="-285750">
              <a:lnSpc>
                <a:spcPct val="150000"/>
              </a:lnSpc>
              <a:buFont typeface="Arial" panose="020B0604020202020204" pitchFamily="34" charset="0"/>
              <a:buChar char="•"/>
            </a:pPr>
            <a:r>
              <a:rPr lang="zh-CN" altLang="en-US">
                <a:solidFill>
                  <a:schemeClr val="tx1"/>
                </a:solidFill>
              </a:rPr>
              <a:t>底层捕获语法特征，上层编码语义特征</a:t>
            </a:r>
            <a:endParaRPr lang="zh-CN" altLang="en-US">
              <a:solidFill>
                <a:schemeClr val="tx1"/>
              </a:solidFill>
            </a:endParaRPr>
          </a:p>
          <a:p>
            <a:pPr marL="742950" lvl="1" indent="-285750">
              <a:lnSpc>
                <a:spcPct val="150000"/>
              </a:lnSpc>
              <a:buFont typeface="Arial" panose="020B0604020202020204" pitchFamily="34" charset="0"/>
              <a:buChar char="•"/>
            </a:pPr>
            <a:r>
              <a:rPr lang="zh-CN" altLang="en-US">
                <a:solidFill>
                  <a:schemeClr val="tx1"/>
                </a:solidFill>
              </a:rPr>
              <a:t>分层蒸馏——学生底层学习token级和span级特征，上层学习sample级特征</a:t>
            </a:r>
            <a:endParaRPr lang="zh-CN" alt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5139690" cy="646331"/>
            <a:chOff x="4188234" y="2127273"/>
            <a:chExt cx="5139690" cy="646331"/>
          </a:xfrm>
        </p:grpSpPr>
        <p:sp>
          <p:nvSpPr>
            <p:cNvPr id="7" name="文本框 6"/>
            <p:cNvSpPr txBox="1"/>
            <p:nvPr/>
          </p:nvSpPr>
          <p:spPr>
            <a:xfrm>
              <a:off x="4737509" y="2215538"/>
              <a:ext cx="4590415" cy="368300"/>
            </a:xfrm>
            <a:prstGeom prst="rect">
              <a:avLst/>
            </a:prstGeom>
            <a:noFill/>
          </p:spPr>
          <p:txBody>
            <a:bodyPr wrap="square" rtlCol="0">
              <a:spAutoFit/>
            </a:bodyPr>
            <a:lstStyle>
              <a:defPPr>
                <a:defRPr lang="zh-CN"/>
              </a:defPPr>
            </a:lstStyle>
            <a:p>
              <a:r>
                <a:rPr lang="en-US" altLang="zh-CN" b="1" spc="100" dirty="0">
                  <a:solidFill>
                    <a:srgbClr val="576271"/>
                  </a:solidFill>
                </a:rPr>
                <a:t>多粒度结构知识蒸馏——MGSKD</a:t>
              </a:r>
              <a:endParaRPr lang="en-US" altLang="zh-CN" b="1" spc="100" dirty="0">
                <a:solidFill>
                  <a:srgbClr val="576271"/>
                </a:solidFill>
              </a:endParaRPr>
            </a:p>
          </p:txBody>
        </p:sp>
        <p:sp>
          <p:nvSpPr>
            <p:cNvPr id="8" name="矩形 7"/>
            <p:cNvSpPr/>
            <p:nvPr/>
          </p:nvSpPr>
          <p:spPr>
            <a:xfrm>
              <a:off x="4188234" y="2127273"/>
              <a:ext cx="700833" cy="646331"/>
            </a:xfrm>
            <a:prstGeom prst="rect">
              <a:avLst/>
            </a:prstGeom>
          </p:spPr>
          <p:txBody>
            <a:bodyPr wrap="none">
              <a:spAutoFit/>
            </a:bodyPr>
            <a:lstStyle/>
            <a:p>
              <a:r>
                <a:rPr lang="en-US" altLang="zh-CN" sz="3600" b="1" dirty="0">
                  <a:solidFill>
                    <a:schemeClr val="accent3">
                      <a:lumMod val="75000"/>
                    </a:schemeClr>
                  </a:solidFill>
                </a:rPr>
                <a:t>02</a:t>
              </a:r>
              <a:endParaRPr lang="zh-CN" altLang="en-US" sz="3600" b="1" dirty="0">
                <a:solidFill>
                  <a:schemeClr val="accent3">
                    <a:lumMod val="75000"/>
                  </a:schemeClr>
                </a:solidFill>
              </a:endParaRPr>
            </a:p>
          </p:txBody>
        </p:sp>
        <p:sp>
          <p:nvSpPr>
            <p:cNvPr id="9" name="矩形 8"/>
            <p:cNvSpPr/>
            <p:nvPr/>
          </p:nvSpPr>
          <p:spPr>
            <a:xfrm>
              <a:off x="4737445" y="2515320"/>
              <a:ext cx="593432" cy="230832"/>
            </a:xfrm>
            <a:prstGeom prst="rect">
              <a:avLst/>
            </a:prstGeom>
          </p:spPr>
          <p:txBody>
            <a:bodyPr wrap="none">
              <a:spAutoFit/>
            </a:bodyPr>
            <a:lstStyle/>
            <a:p>
              <a:r>
                <a:rPr lang="en-US" altLang="zh-CN" sz="900" dirty="0">
                  <a:solidFill>
                    <a:srgbClr val="576271"/>
                  </a:solidFill>
                </a:rPr>
                <a:t>MODEL</a:t>
              </a:r>
              <a:endParaRPr lang="zh-CN" altLang="en-US" sz="900" dirty="0">
                <a:solidFill>
                  <a:srgbClr val="576271"/>
                </a:solidFill>
              </a:endParaRPr>
            </a:p>
          </p:txBody>
        </p:sp>
      </p:grpSp>
      <p:pic>
        <p:nvPicPr>
          <p:cNvPr id="4" name="图片 3" descr="2b86ab6bac08566dac7d58245280898b_2_Figure_1"/>
          <p:cNvPicPr>
            <a:picLocks noChangeAspect="1"/>
          </p:cNvPicPr>
          <p:nvPr/>
        </p:nvPicPr>
        <p:blipFill>
          <a:blip r:embed="rId2"/>
          <a:stretch>
            <a:fillRect/>
          </a:stretch>
        </p:blipFill>
        <p:spPr>
          <a:xfrm>
            <a:off x="1339850" y="1285875"/>
            <a:ext cx="9566275" cy="46659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横版组合——透明.png"/>
          <p:cNvPicPr>
            <a:picLocks noChangeAspect="1"/>
          </p:cNvPicPr>
          <p:nvPr/>
        </p:nvPicPr>
        <p:blipFill>
          <a:blip r:embed="rId1" cstate="screen"/>
          <a:srcRect/>
          <a:stretch>
            <a:fillRect/>
          </a:stretch>
        </p:blipFill>
        <p:spPr bwMode="auto">
          <a:xfrm>
            <a:off x="9175173" y="386837"/>
            <a:ext cx="2597728" cy="5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358618" y="452382"/>
            <a:ext cx="5139690" cy="646331"/>
            <a:chOff x="4188234" y="2127273"/>
            <a:chExt cx="5139690" cy="646331"/>
          </a:xfrm>
        </p:grpSpPr>
        <p:sp>
          <p:nvSpPr>
            <p:cNvPr id="7" name="文本框 6"/>
            <p:cNvSpPr txBox="1"/>
            <p:nvPr/>
          </p:nvSpPr>
          <p:spPr>
            <a:xfrm>
              <a:off x="4737509" y="2215538"/>
              <a:ext cx="4590415" cy="368300"/>
            </a:xfrm>
            <a:prstGeom prst="rect">
              <a:avLst/>
            </a:prstGeom>
            <a:noFill/>
          </p:spPr>
          <p:txBody>
            <a:bodyPr wrap="square" rtlCol="0">
              <a:spAutoFit/>
            </a:bodyPr>
            <a:lstStyle>
              <a:defPPr>
                <a:defRPr lang="zh-CN"/>
              </a:defPPr>
            </a:lstStyle>
            <a:p>
              <a:r>
                <a:rPr lang="zh-CN" altLang="en-US" b="1" spc="100" dirty="0">
                  <a:solidFill>
                    <a:srgbClr val="576271"/>
                  </a:solidFill>
                </a:rPr>
                <a:t>多</a:t>
              </a:r>
              <a:r>
                <a:rPr lang="zh-CN" altLang="en-US" b="1" spc="100" dirty="0">
                  <a:solidFill>
                    <a:srgbClr val="576271"/>
                  </a:solidFill>
                </a:rPr>
                <a:t>粒度表示</a:t>
              </a:r>
              <a:endParaRPr lang="zh-CN" altLang="en-US" b="1" spc="100" dirty="0">
                <a:solidFill>
                  <a:srgbClr val="576271"/>
                </a:solidFill>
              </a:endParaRPr>
            </a:p>
          </p:txBody>
        </p:sp>
        <p:sp>
          <p:nvSpPr>
            <p:cNvPr id="8" name="矩形 7"/>
            <p:cNvSpPr/>
            <p:nvPr/>
          </p:nvSpPr>
          <p:spPr>
            <a:xfrm>
              <a:off x="4188234" y="2127273"/>
              <a:ext cx="700833" cy="646331"/>
            </a:xfrm>
            <a:prstGeom prst="rect">
              <a:avLst/>
            </a:prstGeom>
          </p:spPr>
          <p:txBody>
            <a:bodyPr wrap="none">
              <a:spAutoFit/>
            </a:bodyPr>
            <a:lstStyle/>
            <a:p>
              <a:r>
                <a:rPr lang="en-US" altLang="zh-CN" sz="3600" b="1" dirty="0">
                  <a:solidFill>
                    <a:schemeClr val="accent3">
                      <a:lumMod val="75000"/>
                    </a:schemeClr>
                  </a:solidFill>
                </a:rPr>
                <a:t>02</a:t>
              </a:r>
              <a:endParaRPr lang="zh-CN" altLang="en-US" sz="3600" b="1" dirty="0">
                <a:solidFill>
                  <a:schemeClr val="accent3">
                    <a:lumMod val="75000"/>
                  </a:schemeClr>
                </a:solidFill>
              </a:endParaRPr>
            </a:p>
          </p:txBody>
        </p:sp>
        <p:sp>
          <p:nvSpPr>
            <p:cNvPr id="9" name="矩形 8"/>
            <p:cNvSpPr/>
            <p:nvPr/>
          </p:nvSpPr>
          <p:spPr>
            <a:xfrm>
              <a:off x="4737445" y="2515320"/>
              <a:ext cx="593432" cy="230832"/>
            </a:xfrm>
            <a:prstGeom prst="rect">
              <a:avLst/>
            </a:prstGeom>
          </p:spPr>
          <p:txBody>
            <a:bodyPr wrap="none">
              <a:spAutoFit/>
            </a:bodyPr>
            <a:lstStyle/>
            <a:p>
              <a:r>
                <a:rPr lang="en-US" altLang="zh-CN" sz="900" dirty="0">
                  <a:solidFill>
                    <a:srgbClr val="576271"/>
                  </a:solidFill>
                </a:rPr>
                <a:t>MODEL</a:t>
              </a:r>
              <a:endParaRPr lang="zh-CN" altLang="en-US" sz="900" dirty="0">
                <a:solidFill>
                  <a:srgbClr val="576271"/>
                </a:solidFill>
              </a:endParaRPr>
            </a:p>
          </p:txBody>
        </p:sp>
      </p:grpSp>
      <p:sp>
        <p:nvSpPr>
          <p:cNvPr id="10" name="文本框 9"/>
          <p:cNvSpPr txBox="1"/>
          <p:nvPr>
            <p:custDataLst>
              <p:tags r:id="rId2"/>
            </p:custDataLst>
          </p:nvPr>
        </p:nvSpPr>
        <p:spPr>
          <a:xfrm>
            <a:off x="1670685" y="1138555"/>
            <a:ext cx="8938260" cy="3803015"/>
          </a:xfrm>
          <a:prstGeom prst="rect">
            <a:avLst/>
          </a:prstGeom>
          <a:noFill/>
        </p:spPr>
        <p:txBody>
          <a:bodyPr wrap="square" rtlCol="0" anchor="t">
            <a:noAutofit/>
          </a:bodyPr>
          <a:p>
            <a:pPr indent="0">
              <a:lnSpc>
                <a:spcPct val="150000"/>
              </a:lnSpc>
              <a:buFont typeface="Arial" panose="020B0604020202020204" pitchFamily="34" charset="0"/>
              <a:buNone/>
            </a:pPr>
            <a:r>
              <a:rPr lang="zh-CN" altLang="en-US" b="1"/>
              <a:t>Token Representation</a:t>
            </a:r>
            <a:endParaRPr lang="zh-CN" altLang="en-US" b="1"/>
          </a:p>
          <a:p>
            <a:pPr marL="742950" lvl="1" indent="-285750">
              <a:lnSpc>
                <a:spcPct val="150000"/>
              </a:lnSpc>
              <a:buFont typeface="Arial" panose="020B0604020202020204" pitchFamily="34" charset="0"/>
              <a:buChar char="•"/>
            </a:pPr>
            <a:r>
              <a:rPr lang="zh-CN" altLang="en-US">
                <a:solidFill>
                  <a:schemeClr val="tx1"/>
                </a:solidFill>
              </a:rPr>
              <a:t>通过一个分词器（WordPiece）被划分成n个token</a:t>
            </a:r>
            <a:endParaRPr lang="zh-CN" altLang="en-US">
              <a:solidFill>
                <a:schemeClr val="tx1"/>
              </a:solidFill>
            </a:endParaRPr>
          </a:p>
          <a:p>
            <a:pPr marL="742950" lvl="1" indent="-285750">
              <a:lnSpc>
                <a:spcPct val="150000"/>
              </a:lnSpc>
              <a:buFont typeface="Arial" panose="020B0604020202020204" pitchFamily="34" charset="0"/>
              <a:buChar char="•"/>
            </a:pPr>
            <a:r>
              <a:rPr lang="zh-CN" altLang="en-US">
                <a:solidFill>
                  <a:schemeClr val="tx1"/>
                </a:solidFill>
              </a:rPr>
              <a:t>接着通过一个Embedding层形成一系列连续的表示</a:t>
            </a:r>
            <a:endParaRPr lang="zh-CN" altLang="en-US">
              <a:solidFill>
                <a:schemeClr val="tx1"/>
              </a:solidFill>
            </a:endParaRPr>
          </a:p>
          <a:p>
            <a:pPr marL="742950" lvl="1" indent="-285750">
              <a:lnSpc>
                <a:spcPct val="150000"/>
              </a:lnSpc>
              <a:buFont typeface="Arial" panose="020B0604020202020204" pitchFamily="34" charset="0"/>
              <a:buChar char="•"/>
            </a:pPr>
            <a:r>
              <a:rPr lang="zh-CN" altLang="en-US">
                <a:solidFill>
                  <a:schemeClr val="tx1"/>
                </a:solidFill>
              </a:rPr>
              <a:t>最后通过L层堆叠的transformer层形成最终的token表示</a:t>
            </a:r>
            <a:endParaRPr lang="zh-CN" altLang="en-US">
              <a:solidFill>
                <a:schemeClr val="tx1"/>
              </a:solidFill>
            </a:endParaRPr>
          </a:p>
          <a:p>
            <a:pPr marL="0" lvl="0" indent="0">
              <a:lnSpc>
                <a:spcPct val="150000"/>
              </a:lnSpc>
              <a:buFont typeface="Arial" panose="020B0604020202020204" pitchFamily="34" charset="0"/>
              <a:buNone/>
            </a:pPr>
            <a:r>
              <a:rPr lang="zh-CN" altLang="en-US" b="1">
                <a:solidFill>
                  <a:schemeClr val="tx1"/>
                </a:solidFill>
                <a:sym typeface="+mn-ea"/>
              </a:rPr>
              <a:t>Span Representation</a:t>
            </a:r>
            <a:endParaRPr lang="zh-CN" altLang="en-US" b="1">
              <a:solidFill>
                <a:schemeClr val="tx1"/>
              </a:solidFill>
              <a:sym typeface="+mn-ea"/>
            </a:endParaRPr>
          </a:p>
          <a:p>
            <a:pPr marL="742950" lvl="1" indent="-285750">
              <a:lnSpc>
                <a:spcPct val="150000"/>
              </a:lnSpc>
              <a:buFont typeface="Arial" panose="020B0604020202020204" pitchFamily="34" charset="0"/>
              <a:buChar char="•"/>
            </a:pPr>
            <a:r>
              <a:rPr lang="zh-CN" altLang="en-US">
                <a:solidFill>
                  <a:schemeClr val="tx1"/>
                </a:solidFill>
              </a:rPr>
              <a:t>单词和短语作为span，单词通过WordPiece获得，训练一个分块器来提取</a:t>
            </a:r>
            <a:r>
              <a:rPr lang="zh-CN" altLang="en-US">
                <a:solidFill>
                  <a:schemeClr val="tx1"/>
                </a:solidFill>
              </a:rPr>
              <a:t>短语</a:t>
            </a:r>
            <a:endParaRPr lang="zh-CN" altLang="en-US">
              <a:solidFill>
                <a:schemeClr val="tx1"/>
              </a:solidFill>
            </a:endParaRPr>
          </a:p>
          <a:p>
            <a:pPr marL="742950" lvl="1" indent="-285750">
              <a:lnSpc>
                <a:spcPct val="150000"/>
              </a:lnSpc>
              <a:buFont typeface="Arial" panose="020B0604020202020204" pitchFamily="34" charset="0"/>
              <a:buChar char="•"/>
            </a:pPr>
            <a:r>
              <a:rPr lang="zh-CN" altLang="en-US">
                <a:solidFill>
                  <a:schemeClr val="tx1"/>
                </a:solidFill>
              </a:rPr>
              <a:t>通过WordPiece分词器来获得标记，并将生成的token表示通过</a:t>
            </a:r>
            <a:r>
              <a:rPr lang="zh-CN" altLang="en-US" b="1">
                <a:solidFill>
                  <a:schemeClr val="tx1"/>
                </a:solidFill>
              </a:rPr>
              <a:t>平均池化</a:t>
            </a:r>
            <a:r>
              <a:rPr lang="zh-CN" altLang="en-US">
                <a:solidFill>
                  <a:schemeClr val="tx1"/>
                </a:solidFill>
              </a:rPr>
              <a:t>获得最后的span表示</a:t>
            </a:r>
            <a:endParaRPr lang="zh-CN" altLang="en-US">
              <a:solidFill>
                <a:schemeClr val="tx1"/>
              </a:solidFill>
            </a:endParaRPr>
          </a:p>
          <a:p>
            <a:pPr marL="0" lvl="0" indent="0">
              <a:lnSpc>
                <a:spcPct val="150000"/>
              </a:lnSpc>
              <a:buFont typeface="Arial" panose="020B0604020202020204" pitchFamily="34" charset="0"/>
              <a:buNone/>
            </a:pPr>
            <a:r>
              <a:rPr lang="zh-CN" altLang="en-US" b="1">
                <a:solidFill>
                  <a:schemeClr val="tx1"/>
                </a:solidFill>
                <a:sym typeface="+mn-ea"/>
              </a:rPr>
              <a:t>Sample Representation</a:t>
            </a:r>
            <a:endParaRPr lang="zh-CN" altLang="en-US" b="1">
              <a:solidFill>
                <a:schemeClr val="tx1"/>
              </a:solidFill>
              <a:sym typeface="+mn-ea"/>
            </a:endParaRPr>
          </a:p>
          <a:p>
            <a:pPr marL="742950" lvl="1" indent="-285750">
              <a:lnSpc>
                <a:spcPct val="150000"/>
              </a:lnSpc>
              <a:buFont typeface="Arial" panose="020B0604020202020204" pitchFamily="34" charset="0"/>
              <a:buChar char="•"/>
            </a:pPr>
            <a:r>
              <a:rPr lang="zh-CN" altLang="en-US">
                <a:solidFill>
                  <a:schemeClr val="tx1"/>
                </a:solidFill>
              </a:rPr>
              <a:t>使用平均池化聚合所有的token表示   </a:t>
            </a:r>
            <a:endParaRPr lang="zh-CN" altLang="en-US">
              <a:solidFill>
                <a:schemeClr val="tx1"/>
              </a:solidFill>
            </a:endParaRPr>
          </a:p>
        </p:txBody>
      </p:sp>
      <p:pic>
        <p:nvPicPr>
          <p:cNvPr id="3" name="图片 2"/>
          <p:cNvPicPr>
            <a:picLocks noChangeAspect="1"/>
          </p:cNvPicPr>
          <p:nvPr>
            <p:custDataLst>
              <p:tags r:id="rId3"/>
            </p:custDataLst>
          </p:nvPr>
        </p:nvPicPr>
        <p:blipFill>
          <a:blip r:embed="rId4"/>
          <a:stretch>
            <a:fillRect/>
          </a:stretch>
        </p:blipFill>
        <p:spPr>
          <a:xfrm>
            <a:off x="5078730" y="4221480"/>
            <a:ext cx="2034540" cy="434340"/>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5280660" y="5481320"/>
            <a:ext cx="1630680" cy="403860"/>
          </a:xfrm>
          <a:prstGeom prst="rect">
            <a:avLst/>
          </a:prstGeom>
        </p:spPr>
      </p:pic>
      <p:graphicFrame>
        <p:nvGraphicFramePr>
          <p:cNvPr id="14" name="对象 13">
            <a:hlinkClick r:id="" action="ppaction://ole?verb="/>
          </p:cNvPr>
          <p:cNvGraphicFramePr>
            <a:graphicFrameLocks noChangeAspect="1"/>
          </p:cNvGraphicFramePr>
          <p:nvPr/>
        </p:nvGraphicFramePr>
        <p:xfrm>
          <a:off x="9633585" y="2122170"/>
          <a:ext cx="820420" cy="323850"/>
        </p:xfrm>
        <a:graphic>
          <a:graphicData uri="http://schemas.openxmlformats.org/presentationml/2006/ole">
            <mc:AlternateContent xmlns:mc="http://schemas.openxmlformats.org/markup-compatibility/2006">
              <mc:Choice xmlns:v="urn:schemas-microsoft-com:vml" Requires="v">
                <p:oleObj spid="_x0000_s1028" name="" r:id="rId7" imgW="482600" imgH="190500" progId="Equation.KSEE3">
                  <p:embed/>
                </p:oleObj>
              </mc:Choice>
              <mc:Fallback>
                <p:oleObj name="" r:id="rId7" imgW="482600" imgH="190500" progId="Equation.KSEE3">
                  <p:embed/>
                  <p:pic>
                    <p:nvPicPr>
                      <p:cNvPr id="0" name="图片 1027"/>
                      <p:cNvPicPr/>
                      <p:nvPr/>
                    </p:nvPicPr>
                    <p:blipFill>
                      <a:blip r:embed="rId8"/>
                      <a:stretch>
                        <a:fillRect/>
                      </a:stretch>
                    </p:blipFill>
                    <p:spPr>
                      <a:xfrm>
                        <a:off x="9633585" y="2122170"/>
                        <a:ext cx="820420" cy="32385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7770813" y="2101850"/>
          <a:ext cx="1760220" cy="364490"/>
        </p:xfrm>
        <a:graphic>
          <a:graphicData uri="http://schemas.openxmlformats.org/presentationml/2006/ole">
            <mc:AlternateContent xmlns:mc="http://schemas.openxmlformats.org/markup-compatibility/2006">
              <mc:Choice xmlns:v="urn:schemas-microsoft-com:vml" Requires="v">
                <p:oleObj spid="_x0000_s1030" name="" r:id="rId9" imgW="1104900" imgH="228600" progId="Equation.KSEE3">
                  <p:embed/>
                </p:oleObj>
              </mc:Choice>
              <mc:Fallback>
                <p:oleObj name="" r:id="rId9" imgW="1104900" imgH="228600" progId="Equation.KSEE3">
                  <p:embed/>
                  <p:pic>
                    <p:nvPicPr>
                      <p:cNvPr id="0" name="图片 1029"/>
                      <p:cNvPicPr/>
                      <p:nvPr/>
                    </p:nvPicPr>
                    <p:blipFill>
                      <a:blip r:embed="rId10"/>
                      <a:stretch>
                        <a:fillRect/>
                      </a:stretch>
                    </p:blipFill>
                    <p:spPr>
                      <a:xfrm>
                        <a:off x="7770813" y="2101850"/>
                        <a:ext cx="1760220" cy="36449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7750410" y="1686635"/>
          <a:ext cx="1681480" cy="364490"/>
        </p:xfrm>
        <a:graphic>
          <a:graphicData uri="http://schemas.openxmlformats.org/presentationml/2006/ole">
            <mc:AlternateContent xmlns:mc="http://schemas.openxmlformats.org/markup-compatibility/2006">
              <mc:Choice xmlns:v="urn:schemas-microsoft-com:vml" Requires="v">
                <p:oleObj spid="_x0000_s1031" name="" r:id="rId11" imgW="1054100" imgH="228600" progId="Equation.KSEE3">
                  <p:embed/>
                </p:oleObj>
              </mc:Choice>
              <mc:Fallback>
                <p:oleObj name="" r:id="rId11" imgW="1054100" imgH="228600" progId="Equation.KSEE3">
                  <p:embed/>
                  <p:pic>
                    <p:nvPicPr>
                      <p:cNvPr id="0" name="图片 1030"/>
                      <p:cNvPicPr/>
                      <p:nvPr/>
                    </p:nvPicPr>
                    <p:blipFill>
                      <a:blip r:embed="rId12"/>
                      <a:stretch>
                        <a:fillRect/>
                      </a:stretch>
                    </p:blipFill>
                    <p:spPr>
                      <a:xfrm>
                        <a:off x="7750410" y="1686635"/>
                        <a:ext cx="1681480" cy="36449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8255635" y="2480310"/>
          <a:ext cx="324000" cy="324000"/>
        </p:xfrm>
        <a:graphic>
          <a:graphicData uri="http://schemas.openxmlformats.org/presentationml/2006/ole">
            <mc:AlternateContent xmlns:mc="http://schemas.openxmlformats.org/markup-compatibility/2006">
              <mc:Choice xmlns:v="urn:schemas-microsoft-com:vml" Requires="v">
                <p:oleObj spid="_x0000_s1032" name="" r:id="rId13" imgW="190500" imgH="190500" progId="Equation.KSEE3">
                  <p:embed/>
                </p:oleObj>
              </mc:Choice>
              <mc:Fallback>
                <p:oleObj name="" r:id="rId13" imgW="190500" imgH="190500" progId="Equation.KSEE3">
                  <p:embed/>
                  <p:pic>
                    <p:nvPicPr>
                      <p:cNvPr id="0" name="图片 1031"/>
                      <p:cNvPicPr/>
                      <p:nvPr/>
                    </p:nvPicPr>
                    <p:blipFill>
                      <a:blip r:embed="rId14"/>
                      <a:stretch>
                        <a:fillRect/>
                      </a:stretch>
                    </p:blipFill>
                    <p:spPr>
                      <a:xfrm>
                        <a:off x="8255635" y="2480310"/>
                        <a:ext cx="324000" cy="324000"/>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PP_MARK_KEY" val="4d5dcade-da8c-41aa-87ed-ab8aa9107910"/>
  <p:tag name="COMMONDATA" val="eyJoZGlkIjoiZGNjYzU5OTU0MDkyNjc1NDE5ZjNhMTQ1MGUyOTQ3N2Y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自定义 1">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2752</Words>
  <Application>WPS 演示</Application>
  <PresentationFormat>宽屏</PresentationFormat>
  <Paragraphs>252</Paragraphs>
  <Slides>20</Slides>
  <Notes>16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vt:i4>
      </vt:variant>
      <vt:variant>
        <vt:lpstr>幻灯片标题</vt:lpstr>
      </vt:variant>
      <vt:variant>
        <vt:i4>20</vt:i4>
      </vt:variant>
    </vt:vector>
  </HeadingPairs>
  <TitlesOfParts>
    <vt:vector size="36" baseType="lpstr">
      <vt:lpstr>Arial</vt:lpstr>
      <vt:lpstr>宋体</vt:lpstr>
      <vt:lpstr>Wingdings</vt:lpstr>
      <vt:lpstr>Times New Roman</vt:lpstr>
      <vt:lpstr>Century Gothic</vt:lpstr>
      <vt:lpstr>微软雅黑</vt:lpstr>
      <vt:lpstr>Arial Unicode MS</vt:lpstr>
      <vt:lpstr>等线</vt:lpstr>
      <vt:lpstr>Wingdings</vt:lpstr>
      <vt:lpstr>Office 主题​​</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王欣</cp:lastModifiedBy>
  <cp:revision>202</cp:revision>
  <dcterms:created xsi:type="dcterms:W3CDTF">2018-01-29T03:04:00Z</dcterms:created>
  <dcterms:modified xsi:type="dcterms:W3CDTF">2023-04-19T17:31:39Z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RubyTemplateID">
    <vt:lpwstr>8</vt:lpwstr>
  </property>
  <property fmtid="{D5CDD505-2E9C-101B-9397-08002B2CF9AE}" pid="4" name="ICV">
    <vt:lpwstr>D5C47D2BC692455BB36EF823589C2445_13</vt:lpwstr>
  </property>
</Properties>
</file>