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2" r:id="rId2"/>
    <p:sldId id="264" r:id="rId3"/>
    <p:sldId id="268" r:id="rId4"/>
    <p:sldId id="270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301"/>
    <a:srgbClr val="F9E8E8"/>
    <a:srgbClr val="F4CCCD"/>
    <a:srgbClr val="E1242A"/>
    <a:srgbClr val="F14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250"/>
  </p:normalViewPr>
  <p:slideViewPr>
    <p:cSldViewPr snapToGrid="0">
      <p:cViewPr varScale="1">
        <p:scale>
          <a:sx n="124" d="100"/>
          <a:sy n="124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404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5C63F-2105-BE4D-B527-2F529C382CE3}" type="datetimeFigureOut">
              <a:rPr lang="en-US" smtClean="0"/>
              <a:t>8/28/25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0D45A-1484-DB4B-83CB-187353F04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49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1D14-E545-4274-2243-5442F7CCF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6759E-4061-F90F-D9BA-F70FD82FF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DDFB6-1F28-CB1E-59B9-C2CB7F1C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52D5-78E2-A847-9C3B-189A3B26818D}" type="datetime1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EF3A5-93F7-EB52-7C7F-79EA2F53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5ECBC-97CA-88CA-92BD-E5CC5609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CB07-9DDD-1F40-BE7F-8CEE463C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2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E1F07-530E-19D8-B0D2-14CBBFB38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BCC-99E6-FE44-9ACC-953181C011A7}" type="datetime1">
              <a:rPr lang="en-US" smtClean="0"/>
              <a:t>8/28/25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AEA31-D74C-1939-DEC6-DB77D84E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FBF02-269C-223E-B1F9-BB00866E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CB07-9DDD-1F40-BE7F-8CEE463C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FDBE8A3-EB9F-E607-610A-F822E49EFF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081" y="1005523"/>
            <a:ext cx="6146959" cy="313975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EA1A38F-2DEE-DA69-64C7-DA8A62F660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35114" y="1005523"/>
            <a:ext cx="2743199" cy="4389437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EDEAFAA-573F-6D6D-C302-CB7B19B818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78313" y="1005523"/>
            <a:ext cx="2743199" cy="43894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3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476A-9F82-81AB-0F72-D0F0589A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5D29B-E6A2-3879-94C0-93A21D145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172A5-FBF9-6057-211B-D3502951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48B6B-F1AB-B84A-84D7-8652902395E6}" type="datetime1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7AFC8-22FC-5BEF-290F-4331CF09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5E002-BD51-02F3-5C30-2E73F3D8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CB07-9DDD-1F40-BE7F-8CEE463C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83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5874FC-9850-B6F7-BE89-870A8DA8C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ADF3A-EC39-A226-50B5-EF335F2F6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5207B-45B3-F4F1-7D65-7141DC61F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A80F-23F3-D14B-A04A-2443AD3C8C1D}" type="datetime1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1FCF2-3209-38E5-0572-F7FD22704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0A8F2-BE93-0542-78A9-7F33B626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CB07-9DDD-1F40-BE7F-8CEE463C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9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7DE2-B427-3EE2-5936-C70522CA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419C6-9C72-B5C2-6B5D-7BDAE9F58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4F947-06BE-73CA-DD2D-F65A4355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4098-444B-1F4A-964D-453B90BB09B8}" type="datetime1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B5D57-C2DA-89FF-6A64-0E88929A8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FE5B0-BD41-716F-7064-A6CB34A2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CB07-9DDD-1F40-BE7F-8CEE463C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3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3523-4FA0-0941-DD96-AA1A2F626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9CAFD-3A90-0D20-AAC3-348A4DDC4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40FEA-9A61-5283-2777-6B474873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80EC-5C39-424E-BCDB-7253578D21E1}" type="datetime1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89371-DE38-A6E7-458E-662135B5E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30F1D-810A-C04A-D53D-4BFAC3C0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CB07-9DDD-1F40-BE7F-8CEE463C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8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8BDD-4B23-E610-B5A1-1767F326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A945A-9CFB-5037-A912-582C00115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F768A-D24F-37AD-BB9B-B0249D8F9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11412-AC54-A1D1-F5FC-B8DF4138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E381-6531-BD4E-A14F-C7F7891665A3}" type="datetime1">
              <a:rPr lang="en-US" smtClean="0"/>
              <a:t>8/28/25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66AFA-CF69-C061-097D-11649A253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533D5-C542-9875-1601-AF92D396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CB07-9DDD-1F40-BE7F-8CEE463C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8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CC34-C726-6E1B-28A3-C2BA3828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EDC64-A137-D457-48D0-B13AAE0D0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87494-2B28-963F-7A34-5C33BC933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65E8A-7C3E-F2A8-7676-EA7808915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5C48AF-5D8E-5B57-1732-09DA0531E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2B3C49-071C-29DF-82B4-ACDB3EF69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B324-5E84-A143-AFFD-96C685045931}" type="datetime1">
              <a:rPr lang="en-US" smtClean="0"/>
              <a:t>8/28/25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C4FA0-493A-6097-5BEA-9963A33D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0436F-8FA0-E624-28AC-766EC3D9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CB07-9DDD-1F40-BE7F-8CEE463C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4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4FE8C-BA68-F34B-793E-B041122A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2ADB6E-5843-7CBC-E721-10E025490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C108-A023-064E-AD84-0599AE6A4C7B}" type="datetime1">
              <a:rPr lang="en-US" smtClean="0"/>
              <a:t>8/28/25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C8DF8-991B-91A2-EF18-3CDD649FB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8281E-3FF4-81B4-8F99-DDA7696D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CB07-9DDD-1F40-BE7F-8CEE463C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2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A88CA-4C68-E945-77B3-9EDAA6EF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6E7B-7EA4-1F45-811E-6318427F47B0}" type="datetime1">
              <a:rPr lang="en-US" smtClean="0"/>
              <a:t>8/28/25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0D9716-544C-2466-6347-7E94F30D0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72B30-2A96-E065-AF55-7F7DC7C9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CB07-9DDD-1F40-BE7F-8CEE463CE5E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6EFF83B-B5E1-CA4A-BEFC-B3CC5CE3C1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2563" y="873760"/>
            <a:ext cx="5913437" cy="53540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303B444-B53D-B5DF-6BA2-4D1BA0271C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31560" y="873760"/>
            <a:ext cx="5892800" cy="535400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6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40B-9806-F3C2-D2AB-CC6FFF57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D1615-0E9B-6A3E-0071-8FF4EDA4D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0FBE6-ABEA-17E3-226D-2773B41D5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1E012-0F98-35C9-26B8-1CBBAF6D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6094-AAF0-DD4B-96E2-22EFC6CFCC8A}" type="datetime1">
              <a:rPr lang="en-US" smtClean="0"/>
              <a:t>8/28/25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CFC44-F134-D9ED-FE41-1CF32E79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EF82A-EF16-EC02-9089-BCF2B884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CB07-9DDD-1F40-BE7F-8CEE463C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4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E627-1EEF-3D0E-A965-9E91A40E9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91538-33A1-7EEC-9923-F1955BAC7F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52080" y="457200"/>
            <a:ext cx="3603308" cy="52628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C3A1A-9357-8A12-CD9B-7A1E5E5C0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3FD23-2EDB-92EE-E2CA-EF7D6F27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4551-8571-4843-9360-5BE0706F1087}" type="datetime1">
              <a:rPr lang="en-US" smtClean="0"/>
              <a:t>8/28/25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C89F8-672D-3336-AC15-B391984C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78530-4B8D-589F-F922-DF7A1D13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CB07-9DDD-1F40-BE7F-8CEE463C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3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63FBE2-5595-C4C5-C3F6-1458E3653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DFCA2-6786-FBCC-A1DA-ECCE67650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1C5AE-0E1B-E6A8-4B32-91FB75657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DDEE6-831A-1840-B23B-63315631BC70}" type="datetime1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C6028-A49A-BD56-BF23-1414FA1BD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5DEFF-251E-148B-A733-6D5BE4059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3CB07-9DDD-1F40-BE7F-8CEE463C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9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3A7A44-1829-ED35-39ED-CC7DEE9F5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567612" y="822960"/>
            <a:ext cx="3481388" cy="4873625"/>
          </a:xfrm>
        </p:spPr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312A7-7FAB-8549-976F-7C7458FA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321560" y="6401752"/>
            <a:ext cx="2743200" cy="365125"/>
          </a:xfrm>
        </p:spPr>
        <p:txBody>
          <a:bodyPr/>
          <a:lstStyle/>
          <a:p>
            <a:fld id="{E193CB07-9DDD-1F40-BE7F-8CEE463CE5E8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1D51B9-9CE8-929B-1E8C-936AC841B1E1}"/>
              </a:ext>
            </a:extLst>
          </p:cNvPr>
          <p:cNvSpPr txBox="1">
            <a:spLocks/>
          </p:cNvSpPr>
          <p:nvPr/>
        </p:nvSpPr>
        <p:spPr>
          <a:xfrm>
            <a:off x="157480" y="27368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lt"/>
              </a:rPr>
              <a:t>Target Protein Passport – Protein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ECAE27-FD0A-E5AD-5166-B099EC62FF60}"/>
              </a:ext>
            </a:extLst>
          </p:cNvPr>
          <p:cNvSpPr txBox="1"/>
          <p:nvPr/>
        </p:nvSpPr>
        <p:spPr>
          <a:xfrm>
            <a:off x="7430452" y="5701867"/>
            <a:ext cx="361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PDB id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C35035B-3577-E672-9583-0212CAEC1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308471"/>
              </p:ext>
            </p:extLst>
          </p:nvPr>
        </p:nvGraphicFramePr>
        <p:xfrm>
          <a:off x="304800" y="822960"/>
          <a:ext cx="6978332" cy="4048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8338">
                  <a:extLst>
                    <a:ext uri="{9D8B030D-6E8A-4147-A177-3AD203B41FA5}">
                      <a16:colId xmlns:a16="http://schemas.microsoft.com/office/drawing/2014/main" val="687053389"/>
                    </a:ext>
                  </a:extLst>
                </a:gridCol>
                <a:gridCol w="4729994">
                  <a:extLst>
                    <a:ext uri="{9D8B030D-6E8A-4147-A177-3AD203B41FA5}">
                      <a16:colId xmlns:a16="http://schemas.microsoft.com/office/drawing/2014/main" val="2665600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 Name and Aliases</a:t>
                      </a:r>
                    </a:p>
                  </a:txBody>
                  <a:tcPr>
                    <a:solidFill>
                      <a:srgbClr val="E124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Protein Name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Aliases: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(Gene id: Gene ID,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UniProtKB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–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Uniprot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ID)</a:t>
                      </a:r>
                    </a:p>
                  </a:txBody>
                  <a:tcPr>
                    <a:solidFill>
                      <a:srgbClr val="E124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114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 Type</a:t>
                      </a:r>
                    </a:p>
                  </a:txBody>
                  <a:tcPr>
                    <a:solidFill>
                      <a:srgbClr val="E1242A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4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352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Interacting Ligands</a:t>
                      </a:r>
                    </a:p>
                  </a:txBody>
                  <a:tcPr>
                    <a:solidFill>
                      <a:srgbClr val="E1242A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21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Nature of the Target</a:t>
                      </a:r>
                    </a:p>
                  </a:txBody>
                  <a:tcPr>
                    <a:solidFill>
                      <a:srgbClr val="E1242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4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69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Ortholog Identity </a:t>
                      </a:r>
                    </a:p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(ECD)</a:t>
                      </a:r>
                    </a:p>
                  </a:txBody>
                  <a:tcPr>
                    <a:solidFill>
                      <a:srgbClr val="E124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Mus musculus:</a:t>
                      </a:r>
                    </a:p>
                    <a:p>
                      <a:r>
                        <a:rPr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Rattus norvegicus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Vicugna pacos: 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Macaca </a:t>
                      </a:r>
                      <a:r>
                        <a:rPr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fascicularis</a:t>
                      </a:r>
                      <a:r>
                        <a:rPr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</a:p>
                  </a:txBody>
                  <a:tcPr>
                    <a:solidFill>
                      <a:srgbClr val="F9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323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Structure Information</a:t>
                      </a:r>
                    </a:p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E124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Experimental PDBs:</a:t>
                      </a:r>
                    </a:p>
                    <a:p>
                      <a:r>
                        <a:rPr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Predicted: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4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766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Normal Expression Pattern</a:t>
                      </a:r>
                    </a:p>
                  </a:txBody>
                  <a:tcPr>
                    <a:solidFill>
                      <a:srgbClr val="E1242A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285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Known Activity</a:t>
                      </a:r>
                    </a:p>
                  </a:txBody>
                  <a:tcPr>
                    <a:solidFill>
                      <a:srgbClr val="E1242A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4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155626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65FC99-4254-3D7D-EBA9-818C7267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02800" y="6401752"/>
            <a:ext cx="2280920" cy="365125"/>
          </a:xfrm>
        </p:spPr>
        <p:txBody>
          <a:bodyPr/>
          <a:lstStyle/>
          <a:p>
            <a:r>
              <a:rPr lang="en-US" dirty="0"/>
              <a:t>Name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063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8D5A7E-99F4-25CB-D003-8661E45A7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640" y="987425"/>
            <a:ext cx="11242040" cy="4873625"/>
          </a:xfrm>
        </p:spPr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F2703-A441-DD5D-636C-58A89C36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321560" y="6399280"/>
            <a:ext cx="2743200" cy="365125"/>
          </a:xfrm>
        </p:spPr>
        <p:txBody>
          <a:bodyPr/>
          <a:lstStyle/>
          <a:p>
            <a:fld id="{E193CB07-9DDD-1F40-BE7F-8CEE463CE5E8}" type="slidenum">
              <a:rPr lang="en-US" smtClean="0"/>
              <a:t>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71C37F5-FE65-EE1E-0C4F-84CF5B3988D4}"/>
              </a:ext>
            </a:extLst>
          </p:cNvPr>
          <p:cNvSpPr txBox="1">
            <a:spLocks/>
          </p:cNvSpPr>
          <p:nvPr/>
        </p:nvSpPr>
        <p:spPr>
          <a:xfrm>
            <a:off x="157480" y="27368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lt"/>
              </a:rPr>
              <a:t>Protein Name - Human Seq Annotated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643AB091-40BA-14DC-E04A-F0A300EAE286}"/>
              </a:ext>
            </a:extLst>
          </p:cNvPr>
          <p:cNvSpPr txBox="1">
            <a:spLocks/>
          </p:cNvSpPr>
          <p:nvPr/>
        </p:nvSpPr>
        <p:spPr>
          <a:xfrm>
            <a:off x="421640" y="6401752"/>
            <a:ext cx="3017520" cy="365125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Private and confidential. For internal use only.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F8A598-3526-FB83-BE91-F65F40E8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82480" y="6399279"/>
            <a:ext cx="2291080" cy="365125"/>
          </a:xfrm>
        </p:spPr>
        <p:txBody>
          <a:bodyPr/>
          <a:lstStyle/>
          <a:p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86662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5BD49-C58E-BE4C-47A3-E8C8C0D6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88825" y="6401752"/>
            <a:ext cx="2301240" cy="365125"/>
          </a:xfrm>
        </p:spPr>
        <p:txBody>
          <a:bodyPr/>
          <a:lstStyle/>
          <a:p>
            <a:r>
              <a:rPr lang="en-US" dirty="0"/>
              <a:t>Name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19D074-4F81-1903-CC09-2551FED7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347119" y="6401752"/>
            <a:ext cx="2743200" cy="365125"/>
          </a:xfrm>
        </p:spPr>
        <p:txBody>
          <a:bodyPr/>
          <a:lstStyle/>
          <a:p>
            <a:fld id="{E193CB07-9DDD-1F40-BE7F-8CEE463CE5E8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5E2DDBC-3936-219E-5A7F-6DA09C130C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30EFC86-24E5-E369-68B1-BE93F7ADE0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09A835E-C928-9748-0F68-1390279FBE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FE2D43-E158-F720-0033-1B243AB86EC6}"/>
              </a:ext>
            </a:extLst>
          </p:cNvPr>
          <p:cNvSpPr txBox="1">
            <a:spLocks/>
          </p:cNvSpPr>
          <p:nvPr/>
        </p:nvSpPr>
        <p:spPr>
          <a:xfrm>
            <a:off x="157480" y="27368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lt"/>
              </a:rPr>
              <a:t>Seq Alignment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A6F0C3B4-5EE7-E331-1472-14ADC0D217F3}"/>
              </a:ext>
            </a:extLst>
          </p:cNvPr>
          <p:cNvSpPr txBox="1">
            <a:spLocks/>
          </p:cNvSpPr>
          <p:nvPr/>
        </p:nvSpPr>
        <p:spPr>
          <a:xfrm>
            <a:off x="421640" y="6401752"/>
            <a:ext cx="3017520" cy="365125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Private and confidential. For internal use only.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8D341-7E42-1398-82E1-3075E2DE87A2}"/>
              </a:ext>
            </a:extLst>
          </p:cNvPr>
          <p:cNvSpPr txBox="1"/>
          <p:nvPr/>
        </p:nvSpPr>
        <p:spPr>
          <a:xfrm>
            <a:off x="6635114" y="5405120"/>
            <a:ext cx="209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Caption</a:t>
            </a:r>
          </a:p>
          <a:p>
            <a:r>
              <a:rPr lang="en-US" sz="1400" dirty="0"/>
              <a:t>RMSD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E13003-908E-E3CB-003C-4432E4BB39A2}"/>
              </a:ext>
            </a:extLst>
          </p:cNvPr>
          <p:cNvSpPr txBox="1"/>
          <p:nvPr/>
        </p:nvSpPr>
        <p:spPr>
          <a:xfrm>
            <a:off x="9378313" y="5405120"/>
            <a:ext cx="209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Caption</a:t>
            </a:r>
          </a:p>
          <a:p>
            <a:r>
              <a:rPr lang="en-US" sz="1400" dirty="0"/>
              <a:t>RMSD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E17381C-10F0-7D10-717F-D85898436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480188"/>
              </p:ext>
            </p:extLst>
          </p:nvPr>
        </p:nvGraphicFramePr>
        <p:xfrm>
          <a:off x="347591" y="4193080"/>
          <a:ext cx="5195272" cy="2160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57">
                  <a:extLst>
                    <a:ext uri="{9D8B030D-6E8A-4147-A177-3AD203B41FA5}">
                      <a16:colId xmlns:a16="http://schemas.microsoft.com/office/drawing/2014/main" val="2594228102"/>
                    </a:ext>
                  </a:extLst>
                </a:gridCol>
                <a:gridCol w="1833625">
                  <a:extLst>
                    <a:ext uri="{9D8B030D-6E8A-4147-A177-3AD203B41FA5}">
                      <a16:colId xmlns:a16="http://schemas.microsoft.com/office/drawing/2014/main" val="3039191876"/>
                    </a:ext>
                  </a:extLst>
                </a:gridCol>
                <a:gridCol w="2169790">
                  <a:extLst>
                    <a:ext uri="{9D8B030D-6E8A-4147-A177-3AD203B41FA5}">
                      <a16:colId xmlns:a16="http://schemas.microsoft.com/office/drawing/2014/main" val="3927897351"/>
                    </a:ext>
                  </a:extLst>
                </a:gridCol>
              </a:tblGrid>
              <a:tr h="319699">
                <a:tc>
                  <a:txBody>
                    <a:bodyPr/>
                    <a:lstStyle/>
                    <a:p>
                      <a:r>
                        <a:rPr lang="en-US" sz="1400" dirty="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Sequence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ECD % Identity to Human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178521"/>
                  </a:ext>
                </a:extLst>
              </a:tr>
              <a:tr h="306862">
                <a:tc>
                  <a:txBody>
                    <a:bodyPr/>
                    <a:lstStyle/>
                    <a:p>
                      <a:r>
                        <a:rPr lang="en-US" sz="14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091391"/>
                  </a:ext>
                </a:extLst>
              </a:tr>
              <a:tr h="30686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527711"/>
                  </a:ext>
                </a:extLst>
              </a:tr>
              <a:tr h="30686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215588"/>
                  </a:ext>
                </a:extLst>
              </a:tr>
              <a:tr h="30686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199002"/>
                  </a:ext>
                </a:extLst>
              </a:tr>
              <a:tr h="30686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488487"/>
                  </a:ext>
                </a:extLst>
              </a:tr>
              <a:tr h="30686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369731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EA40172E-85A3-B9EF-4E81-B8F4E2EC07BC}"/>
              </a:ext>
            </a:extLst>
          </p:cNvPr>
          <p:cNvSpPr/>
          <p:nvPr/>
        </p:nvSpPr>
        <p:spPr>
          <a:xfrm>
            <a:off x="6756400" y="5928340"/>
            <a:ext cx="213360" cy="198140"/>
          </a:xfrm>
          <a:prstGeom prst="rect">
            <a:avLst/>
          </a:prstGeom>
          <a:solidFill>
            <a:srgbClr val="00E3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719C7D-8D24-F84B-AC45-BE66307B2A18}"/>
              </a:ext>
            </a:extLst>
          </p:cNvPr>
          <p:cNvSpPr txBox="1"/>
          <p:nvPr/>
        </p:nvSpPr>
        <p:spPr>
          <a:xfrm>
            <a:off x="6960550" y="5871962"/>
            <a:ext cx="2092326" cy="3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Human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ED6B50-A328-EBB0-121B-EA456F5DE8C6}"/>
              </a:ext>
            </a:extLst>
          </p:cNvPr>
          <p:cNvSpPr/>
          <p:nvPr/>
        </p:nvSpPr>
        <p:spPr>
          <a:xfrm>
            <a:off x="9532610" y="5928340"/>
            <a:ext cx="213360" cy="198140"/>
          </a:xfrm>
          <a:prstGeom prst="rect">
            <a:avLst/>
          </a:prstGeom>
          <a:solidFill>
            <a:srgbClr val="00E3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8F3D2A-C3B8-A7C0-801C-77EE3FDB56F4}"/>
              </a:ext>
            </a:extLst>
          </p:cNvPr>
          <p:cNvSpPr txBox="1"/>
          <p:nvPr/>
        </p:nvSpPr>
        <p:spPr>
          <a:xfrm>
            <a:off x="9718654" y="5872279"/>
            <a:ext cx="2092326" cy="3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Human</a:t>
            </a:r>
          </a:p>
        </p:txBody>
      </p:sp>
    </p:spTree>
    <p:extLst>
      <p:ext uri="{BB962C8B-B14F-4D97-AF65-F5344CB8AC3E}">
        <p14:creationId xmlns:p14="http://schemas.microsoft.com/office/powerpoint/2010/main" val="332913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96EE3C-0C5B-50EC-9A92-32515CF2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92640" y="6401752"/>
            <a:ext cx="2331720" cy="365125"/>
          </a:xfrm>
        </p:spPr>
        <p:txBody>
          <a:bodyPr/>
          <a:lstStyle/>
          <a:p>
            <a:r>
              <a:rPr lang="en-US"/>
              <a:t>Name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4574C5-E1A9-FF00-47B6-31698AA89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321560" y="6401752"/>
            <a:ext cx="2743200" cy="365125"/>
          </a:xfrm>
        </p:spPr>
        <p:txBody>
          <a:bodyPr/>
          <a:lstStyle/>
          <a:p>
            <a:fld id="{E193CB07-9DDD-1F40-BE7F-8CEE463CE5E8}" type="slidenum">
              <a:rPr lang="en-US" smtClean="0"/>
              <a:t>4</a:t>
            </a:fld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7658D97-841D-F0A9-F8F5-DB6836A4AC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0F001C2-774D-922D-11F5-69C609ACE77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FB1908-4401-B3C1-9205-3E6083C6C0A2}"/>
              </a:ext>
            </a:extLst>
          </p:cNvPr>
          <p:cNvSpPr txBox="1">
            <a:spLocks/>
          </p:cNvSpPr>
          <p:nvPr/>
        </p:nvSpPr>
        <p:spPr>
          <a:xfrm>
            <a:off x="157480" y="27368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lt"/>
              </a:rPr>
              <a:t>Interaction reported by STRING database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D9471412-6B89-B35C-4B49-EAF88ECCBFEE}"/>
              </a:ext>
            </a:extLst>
          </p:cNvPr>
          <p:cNvSpPr txBox="1">
            <a:spLocks/>
          </p:cNvSpPr>
          <p:nvPr/>
        </p:nvSpPr>
        <p:spPr>
          <a:xfrm>
            <a:off x="421640" y="6401752"/>
            <a:ext cx="3017520" cy="365125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Private and confidential. For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188064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8D5A7E-99F4-25CB-D003-8661E45A7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640" y="987425"/>
            <a:ext cx="11242040" cy="4873625"/>
          </a:xfrm>
        </p:spPr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F2703-A441-DD5D-636C-58A89C36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321560" y="6399280"/>
            <a:ext cx="2743200" cy="365125"/>
          </a:xfrm>
        </p:spPr>
        <p:txBody>
          <a:bodyPr/>
          <a:lstStyle/>
          <a:p>
            <a:fld id="{E193CB07-9DDD-1F40-BE7F-8CEE463CE5E8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71C37F5-FE65-EE1E-0C4F-84CF5B3988D4}"/>
              </a:ext>
            </a:extLst>
          </p:cNvPr>
          <p:cNvSpPr txBox="1">
            <a:spLocks/>
          </p:cNvSpPr>
          <p:nvPr/>
        </p:nvSpPr>
        <p:spPr>
          <a:xfrm>
            <a:off x="157480" y="27368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lt"/>
              </a:rPr>
              <a:t>Competitive Intelligence Reported by TABS Database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643AB091-40BA-14DC-E04A-F0A300EAE286}"/>
              </a:ext>
            </a:extLst>
          </p:cNvPr>
          <p:cNvSpPr txBox="1">
            <a:spLocks/>
          </p:cNvSpPr>
          <p:nvPr/>
        </p:nvSpPr>
        <p:spPr>
          <a:xfrm>
            <a:off x="421640" y="6401752"/>
            <a:ext cx="3017520" cy="365125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Private and confidential. For internal use only.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602B2A-A30E-38E6-5D0D-F2E1F4B60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92640" y="6399279"/>
            <a:ext cx="2291080" cy="365125"/>
          </a:xfrm>
        </p:spPr>
        <p:txBody>
          <a:bodyPr/>
          <a:lstStyle/>
          <a:p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19858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146</Words>
  <Application>Microsoft Macintosh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 Protein Passport – Protein Name</dc:title>
  <dc:creator>Curie Cha</dc:creator>
  <cp:lastModifiedBy>Curie Cha</cp:lastModifiedBy>
  <cp:revision>29</cp:revision>
  <dcterms:created xsi:type="dcterms:W3CDTF">2025-08-26T15:18:34Z</dcterms:created>
  <dcterms:modified xsi:type="dcterms:W3CDTF">2025-08-28T22:31:49Z</dcterms:modified>
</cp:coreProperties>
</file>