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4" r:id="rId6"/>
    <p:sldId id="260" r:id="rId7"/>
    <p:sldId id="266" r:id="rId8"/>
    <p:sldId id="265" r:id="rId9"/>
    <p:sldId id="261" r:id="rId10"/>
    <p:sldId id="262" r:id="rId1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21"/>
  </p:normalViewPr>
  <p:slideViewPr>
    <p:cSldViewPr snapToGrid="0">
      <p:cViewPr varScale="1">
        <p:scale>
          <a:sx n="145" d="100"/>
          <a:sy n="145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96593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7590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58" name="Shape 107"/>
          <p:cNvSpPr/>
          <p:nvPr/>
        </p:nvSpPr>
        <p:spPr>
          <a:xfrm>
            <a:off x="880799" y="1828434"/>
            <a:ext cx="5326570" cy="861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US" sz="4400" dirty="0"/>
              <a:t>Thanks For Watching !</a:t>
            </a:r>
            <a:endParaRPr sz="4400" dirty="0"/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35082" y="1439800"/>
            <a:ext cx="5459402" cy="2416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3200"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3200"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3200"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3200" dirty="0"/>
              <a:t>Marketing Strategy</a:t>
            </a:r>
            <a:endParaRPr sz="3200" dirty="0"/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3693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CA" dirty="0"/>
              <a:t>Business Objective: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Sprocket Central Pty Ltd aims to locate the next target customers group in new customer list.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Setting marketing strategy.</a:t>
            </a:r>
          </a:p>
          <a:p>
            <a:endParaRPr lang="en-CA" dirty="0"/>
          </a:p>
          <a:p>
            <a:r>
              <a:rPr lang="en-CA" dirty="0"/>
              <a:t>Our Solutions: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Use RFM Model to analyze old customers.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Use K Means Algorism to segment potential customers.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Build marketing strategies based on customer </a:t>
            </a:r>
          </a:p>
          <a:p>
            <a:r>
              <a:rPr lang="en-CA" dirty="0"/>
              <a:t>     insights. </a:t>
            </a:r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B545E63-A6B2-42AE-909A-7B38BC5FA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325" y="4262366"/>
            <a:ext cx="2996544" cy="102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76438" y="908877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CA" dirty="0"/>
              <a:t>3 Datasets of old customers and 1 dataset of potential customers</a:t>
            </a:r>
            <a:r>
              <a:rPr dirty="0"/>
              <a:t>.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179D59-CB1B-4F0B-BE08-0D5B1F3388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914" y="2185988"/>
            <a:ext cx="2778746" cy="1378743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3F9613-471D-4D68-9AA4-395D963D6C5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29" y="2128472"/>
            <a:ext cx="5774293" cy="1083299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1516D850-DE67-4285-8D35-CE7D627C304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1" y="3692973"/>
            <a:ext cx="5581413" cy="10832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EC2608-4FB6-4CB5-AF4D-710F35D37BD1}"/>
              </a:ext>
            </a:extLst>
          </p:cNvPr>
          <p:cNvSpPr txBox="1"/>
          <p:nvPr/>
        </p:nvSpPr>
        <p:spPr>
          <a:xfrm>
            <a:off x="205024" y="1394321"/>
            <a:ext cx="8812531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CA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Old customers datasets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CA" dirty="0"/>
              <a:t>1. Transactions Table                                                                                  2. Address Table</a:t>
            </a:r>
            <a:endParaRPr kumimoji="0" lang="en-CA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54D5D3-162A-4774-BE50-0C7853C30477}"/>
              </a:ext>
            </a:extLst>
          </p:cNvPr>
          <p:cNvSpPr txBox="1"/>
          <p:nvPr/>
        </p:nvSpPr>
        <p:spPr>
          <a:xfrm>
            <a:off x="76438" y="3309776"/>
            <a:ext cx="413480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A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3. Demographic Table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76438" y="908877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CA" dirty="0"/>
              <a:t>3 Datasets of old customers and 1 dataset of potential customers</a:t>
            </a:r>
            <a:r>
              <a:rPr dirty="0"/>
              <a:t>.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466FC3-3607-44D1-8BEF-825ADCB653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96" y="1970774"/>
            <a:ext cx="3927542" cy="15627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F2535B-F634-4604-AA16-6B626C1283B7}"/>
              </a:ext>
            </a:extLst>
          </p:cNvPr>
          <p:cNvSpPr txBox="1"/>
          <p:nvPr/>
        </p:nvSpPr>
        <p:spPr>
          <a:xfrm>
            <a:off x="258696" y="1505413"/>
            <a:ext cx="418471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CA" dirty="0"/>
              <a:t> New Customer List</a:t>
            </a:r>
            <a:endParaRPr kumimoji="0" lang="en-CA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964325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CA" dirty="0"/>
              <a:t>Use RFM Model to evaluate customer value and segment customers</a:t>
            </a:r>
            <a:r>
              <a:rPr dirty="0"/>
              <a:t>.</a:t>
            </a:r>
          </a:p>
        </p:txBody>
      </p:sp>
      <p:sp>
        <p:nvSpPr>
          <p:cNvPr id="142" name="Shape 91"/>
          <p:cNvSpPr/>
          <p:nvPr/>
        </p:nvSpPr>
        <p:spPr>
          <a:xfrm>
            <a:off x="737763" y="1963715"/>
            <a:ext cx="4263188" cy="1216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CA" sz="2000" dirty="0"/>
              <a:t>R: Recency</a:t>
            </a:r>
          </a:p>
          <a:p>
            <a:r>
              <a:rPr lang="en-CA" sz="2000" dirty="0"/>
              <a:t>F: Frequency</a:t>
            </a:r>
          </a:p>
          <a:p>
            <a:r>
              <a:rPr lang="en-CA" sz="2000" dirty="0"/>
              <a:t>M: Monetary</a:t>
            </a:r>
            <a:endParaRPr sz="2000"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1A5C2C-BEC2-432C-8522-6593EE250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969" y="1772089"/>
            <a:ext cx="4084268" cy="327740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440769" y="790742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CA" dirty="0"/>
              <a:t>Age distribution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AFB7392-8FDF-4AE9-9670-940609F9B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921" y="2276296"/>
            <a:ext cx="3121708" cy="2076462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AB042D-03CC-4099-956D-A91E3B8FC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2" y="2354865"/>
            <a:ext cx="3121708" cy="19978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B7AA6D-DA93-40B9-8ABC-074F1FE6F81B}"/>
              </a:ext>
            </a:extLst>
          </p:cNvPr>
          <p:cNvSpPr txBox="1"/>
          <p:nvPr/>
        </p:nvSpPr>
        <p:spPr>
          <a:xfrm>
            <a:off x="86512" y="1644007"/>
            <a:ext cx="822770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CA" dirty="0"/>
              <a:t>As we can see, middle aged customers have greater intention on buying bike.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B92D01-9DB2-419F-9A2A-7150E14861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550" y="2354865"/>
            <a:ext cx="2328075" cy="1805192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4654AF61-958A-4C4F-ABC0-E41FFB45332A}"/>
              </a:ext>
            </a:extLst>
          </p:cNvPr>
          <p:cNvSpPr/>
          <p:nvPr/>
        </p:nvSpPr>
        <p:spPr>
          <a:xfrm>
            <a:off x="6442549" y="2550319"/>
            <a:ext cx="2265681" cy="300037"/>
          </a:xfrm>
          <a:prstGeom prst="ellips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A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C03BFAD9-B748-4116-BD90-6BDBE473123A}"/>
              </a:ext>
            </a:extLst>
          </p:cNvPr>
          <p:cNvSpPr/>
          <p:nvPr/>
        </p:nvSpPr>
        <p:spPr>
          <a:xfrm>
            <a:off x="6555891" y="1110356"/>
            <a:ext cx="1843087" cy="1067302"/>
          </a:xfrm>
          <a:prstGeom prst="wedgeEllipseCallout">
            <a:avLst>
              <a:gd name="adj1" fmla="val -19780"/>
              <a:gd name="adj2" fmla="val 85036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A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641D3B-EE7F-4254-A83A-8A9384A3B5B4}"/>
              </a:ext>
            </a:extLst>
          </p:cNvPr>
          <p:cNvSpPr txBox="1"/>
          <p:nvPr/>
        </p:nvSpPr>
        <p:spPr>
          <a:xfrm>
            <a:off x="6786965" y="1337449"/>
            <a:ext cx="1335479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A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Mean of Best Customers’ age</a:t>
            </a:r>
          </a:p>
        </p:txBody>
      </p:sp>
    </p:spTree>
    <p:extLst>
      <p:ext uri="{BB962C8B-B14F-4D97-AF65-F5344CB8AC3E}">
        <p14:creationId xmlns:p14="http://schemas.microsoft.com/office/powerpoint/2010/main" val="11804303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728470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CA" dirty="0"/>
              <a:t>K-Means Algorithm</a:t>
            </a:r>
            <a:r>
              <a:rPr dirty="0"/>
              <a:t>.</a:t>
            </a:r>
          </a:p>
        </p:txBody>
      </p:sp>
      <p:sp>
        <p:nvSpPr>
          <p:cNvPr id="142" name="Shape 91"/>
          <p:cNvSpPr/>
          <p:nvPr/>
        </p:nvSpPr>
        <p:spPr>
          <a:xfrm>
            <a:off x="585788" y="1601714"/>
            <a:ext cx="4672337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lang="en-CA" sz="2000"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8FC878B-2320-4A72-9224-6E683535E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93" y="2571750"/>
            <a:ext cx="7615237" cy="26315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967C98-E148-408A-AC57-851BF5325C51}"/>
              </a:ext>
            </a:extLst>
          </p:cNvPr>
          <p:cNvSpPr txBox="1"/>
          <p:nvPr/>
        </p:nvSpPr>
        <p:spPr>
          <a:xfrm>
            <a:off x="205025" y="1126993"/>
            <a:ext cx="8565600" cy="1384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CA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Segment by two features: age and past 3 years bike related purchase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CA" dirty="0"/>
              <a:t>      1. Age: As we analyzed, different age groups have different preference on buying bike.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CA" dirty="0"/>
              <a:t>      2. Past 3 years bike related purchase: For new customer list, there’s no transaction records, so we focus  on related purchase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We want to find potential customers having highest value. Higher value means higher purchase power, so we don’t focus on personal information</a:t>
            </a:r>
            <a:endParaRPr kumimoji="0" lang="en-CA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457927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Marketing Strategy</a:t>
            </a:r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12256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People with higher related purchase and age around 42  have higher potential values</a:t>
            </a:r>
            <a:r>
              <a:rPr dirty="0"/>
              <a:t>.</a:t>
            </a:r>
            <a:r>
              <a:rPr lang="en-US" dirty="0"/>
              <a:t> Therefore, our resource of marketing campaigns should lean to people with these attributes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/>
              <a:t>.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881865-AF11-D748-9481-67758710C6E3}"/>
              </a:ext>
            </a:extLst>
          </p:cNvPr>
          <p:cNvSpPr txBox="1"/>
          <p:nvPr/>
        </p:nvSpPr>
        <p:spPr>
          <a:xfrm>
            <a:off x="205025" y="2290415"/>
            <a:ext cx="5785338" cy="28007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Product:</a:t>
            </a:r>
            <a:r>
              <a:rPr kumimoji="0" lang="en-US" sz="2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en-US" sz="2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Standard products are the most popular product line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b="1" dirty="0"/>
              <a:t>Price</a:t>
            </a:r>
            <a:r>
              <a:rPr lang="en-US" sz="2400" dirty="0"/>
              <a:t>: </a:t>
            </a:r>
            <a:r>
              <a:rPr lang="en-US" sz="2000" dirty="0"/>
              <a:t>Apply some discount for family purchase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Place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: </a:t>
            </a: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Family Cycling </a:t>
            </a:r>
            <a:r>
              <a:rPr kumimoji="0" lang="en-US" sz="2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events&amp;Bike</a:t>
            </a: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Amateurs Club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b="1" dirty="0"/>
              <a:t>Promotion</a:t>
            </a:r>
            <a:r>
              <a:rPr lang="en-US" sz="2000" dirty="0"/>
              <a:t>: Design some advertisements for families &amp; bike amateurs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814A98-C876-3049-8F55-2AFDD6D13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442" y="2383149"/>
            <a:ext cx="2672862" cy="267286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659</Words>
  <Application>Microsoft Macintosh PowerPoint</Application>
  <PresentationFormat>On-screen Show (16:9)</PresentationFormat>
  <Paragraphs>59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Open Sans</vt:lpstr>
      <vt:lpstr>Open Sans Extrabold</vt:lpstr>
      <vt:lpstr>Open Sans Light</vt:lpstr>
      <vt:lpstr>Arial</vt:lpstr>
      <vt:lpstr>Calibri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Can Cui</cp:lastModifiedBy>
  <cp:revision>16</cp:revision>
  <dcterms:modified xsi:type="dcterms:W3CDTF">2020-06-23T18:48:52Z</dcterms:modified>
</cp:coreProperties>
</file>