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3"/>
    <p:sldId id="258" r:id="rId4"/>
    <p:sldId id="259" r:id="rId5"/>
    <p:sldId id="263" r:id="rId6"/>
    <p:sldId id="265" r:id="rId7"/>
    <p:sldId id="261" r:id="rId8"/>
    <p:sldId id="267" r:id="rId9"/>
    <p:sldId id="264" r:id="rId10"/>
    <p:sldId id="277" r:id="rId11"/>
    <p:sldId id="278" r:id="rId12"/>
    <p:sldId id="279" r:id="rId13"/>
    <p:sldId id="280" r:id="rId14"/>
    <p:sldId id="286" r:id="rId15"/>
    <p:sldId id="287" r:id="rId16"/>
    <p:sldId id="289" r:id="rId17"/>
    <p:sldId id="290" r:id="rId18"/>
    <p:sldId id="301" r:id="rId19"/>
    <p:sldId id="297" r:id="rId20"/>
    <p:sldId id="302" r:id="rId21"/>
    <p:sldId id="298" r:id="rId22"/>
  </p:sldIdLst>
  <p:sldSz cx="12192000" cy="6858000"/>
  <p:notesSz cx="6858000" cy="9144000"/>
  <p:embeddedFontLst>
    <p:embeddedFont>
      <p:font typeface="微软雅黑" pitchFamily="34" charset="-122"/>
      <p:regular r:id="rId28"/>
    </p:embeddedFont>
    <p:embeddedFont>
      <p:font typeface="汉仪中黑S" pitchFamily="18" charset="-122"/>
      <p:regular r:id="rId29"/>
    </p:embeddedFont>
    <p:embeddedFont>
      <p:font typeface="汉仪君黑-45简" pitchFamily="34" charset="-122"/>
      <p:regular r:id="rId30"/>
    </p:embeddedFont>
    <p:embeddedFont>
      <p:font typeface="汉仪雅酷黑简" panose="00020600040101010101" charset="-122"/>
      <p:regular r:id="rId31"/>
    </p:embeddedFont>
    <p:embeddedFont>
      <p:font typeface="Calibri" panose="020F0502020204030204"/>
      <p:regular r:id="rId32"/>
    </p:embeddedFont>
    <p:embeddedFont>
      <p:font typeface="Calibri Light" charset="0"/>
      <p:regular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AC03B"/>
    <a:srgbClr val="C59A36"/>
    <a:srgbClr val="49BD9D"/>
    <a:srgbClr val="217DA1"/>
    <a:srgbClr val="005F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5.xml"/><Relationship Id="rId33" Type="http://schemas.openxmlformats.org/officeDocument/2006/relationships/font" Target="fonts/font6.fntdata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6F37-8FC3-4293-B370-195D84C9DD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D44B-E0E6-4379-BFAE-7102495EA2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sv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0" y="2537926"/>
            <a:ext cx="1483567" cy="1231641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978727" y="2165353"/>
            <a:ext cx="6417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/>
            <a:r>
              <a:rPr lang="zh-CN" altLang="en-US" sz="5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基于迁移学习的</a:t>
            </a:r>
            <a:endParaRPr lang="en-US" altLang="zh-CN" sz="5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200"/>
            <a:r>
              <a:rPr lang="zh-CN" altLang="en-US" sz="5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痤疮检测与评级方法</a:t>
            </a:r>
            <a:endParaRPr lang="zh-CN" altLang="en-US" sz="5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18129" y="4538263"/>
            <a:ext cx="2755739" cy="620949"/>
          </a:xfrm>
          <a:prstGeom prst="rect">
            <a:avLst/>
          </a:prstGeom>
          <a:solidFill>
            <a:srgbClr val="FAC03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873640" y="4670776"/>
            <a:ext cx="2755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sym typeface="汉仪中黑S" pitchFamily="18" charset="-122"/>
              </a:rPr>
              <a:t>队伍：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sym typeface="汉仪中黑S" pitchFamily="18" charset="-122"/>
              </a:rPr>
              <a:t>wakuwaku</a:t>
            </a:r>
            <a:endParaRPr lang="en-US" altLang="zh-CN" sz="2000" b="1" dirty="0">
              <a:latin typeface="微软雅黑" pitchFamily="34" charset="-122"/>
              <a:ea typeface="微软雅黑" pitchFamily="34" charset="-122"/>
              <a:sym typeface="汉仪中黑S" pitchFamily="18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38538" y="1912774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29816" y="188944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809427" y="188944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94871" y="188944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任意多边形 53"/>
          <p:cNvSpPr/>
          <p:nvPr/>
        </p:nvSpPr>
        <p:spPr>
          <a:xfrm flipV="1">
            <a:off x="9838032" y="11347"/>
            <a:ext cx="2259277" cy="1315616"/>
          </a:xfrm>
          <a:custGeom>
            <a:avLst/>
            <a:gdLst>
              <a:gd name="connsiteX0" fmla="*/ 1530221 w 3060442"/>
              <a:gd name="connsiteY0" fmla="*/ 0 h 1782148"/>
              <a:gd name="connsiteX1" fmla="*/ 3060442 w 3060442"/>
              <a:gd name="connsiteY1" fmla="*/ 1530221 h 1782148"/>
              <a:gd name="connsiteX2" fmla="*/ 3052542 w 3060442"/>
              <a:gd name="connsiteY2" fmla="*/ 1686678 h 1782148"/>
              <a:gd name="connsiteX3" fmla="*/ 3037971 w 3060442"/>
              <a:gd name="connsiteY3" fmla="*/ 1782148 h 1782148"/>
              <a:gd name="connsiteX4" fmla="*/ 22471 w 3060442"/>
              <a:gd name="connsiteY4" fmla="*/ 1782148 h 1782148"/>
              <a:gd name="connsiteX5" fmla="*/ 7901 w 3060442"/>
              <a:gd name="connsiteY5" fmla="*/ 1686678 h 1782148"/>
              <a:gd name="connsiteX6" fmla="*/ 0 w 3060442"/>
              <a:gd name="connsiteY6" fmla="*/ 1530221 h 1782148"/>
              <a:gd name="connsiteX7" fmla="*/ 1530221 w 3060442"/>
              <a:gd name="connsiteY7" fmla="*/ 0 h 1782148"/>
              <a:gd name="connsiteX0-1" fmla="*/ 22471 w 3060442"/>
              <a:gd name="connsiteY0-2" fmla="*/ 1782148 h 1873588"/>
              <a:gd name="connsiteX1-3" fmla="*/ 7901 w 3060442"/>
              <a:gd name="connsiteY1-4" fmla="*/ 1686678 h 1873588"/>
              <a:gd name="connsiteX2-5" fmla="*/ 0 w 3060442"/>
              <a:gd name="connsiteY2-6" fmla="*/ 1530221 h 1873588"/>
              <a:gd name="connsiteX3-7" fmla="*/ 1530221 w 3060442"/>
              <a:gd name="connsiteY3-8" fmla="*/ 0 h 1873588"/>
              <a:gd name="connsiteX4-9" fmla="*/ 3060442 w 3060442"/>
              <a:gd name="connsiteY4-10" fmla="*/ 1530221 h 1873588"/>
              <a:gd name="connsiteX5-11" fmla="*/ 3052542 w 3060442"/>
              <a:gd name="connsiteY5-12" fmla="*/ 1686678 h 1873588"/>
              <a:gd name="connsiteX6-13" fmla="*/ 3037971 w 3060442"/>
              <a:gd name="connsiteY6-14" fmla="*/ 1782148 h 1873588"/>
              <a:gd name="connsiteX7-15" fmla="*/ 113911 w 3060442"/>
              <a:gd name="connsiteY7-16" fmla="*/ 1873588 h 1873588"/>
              <a:gd name="connsiteX0-17" fmla="*/ 22471 w 3060442"/>
              <a:gd name="connsiteY0-18" fmla="*/ 1782148 h 1782148"/>
              <a:gd name="connsiteX1-19" fmla="*/ 7901 w 3060442"/>
              <a:gd name="connsiteY1-20" fmla="*/ 1686678 h 1782148"/>
              <a:gd name="connsiteX2-21" fmla="*/ 0 w 3060442"/>
              <a:gd name="connsiteY2-22" fmla="*/ 1530221 h 1782148"/>
              <a:gd name="connsiteX3-23" fmla="*/ 1530221 w 3060442"/>
              <a:gd name="connsiteY3-24" fmla="*/ 0 h 1782148"/>
              <a:gd name="connsiteX4-25" fmla="*/ 3060442 w 3060442"/>
              <a:gd name="connsiteY4-26" fmla="*/ 1530221 h 1782148"/>
              <a:gd name="connsiteX5-27" fmla="*/ 3052542 w 3060442"/>
              <a:gd name="connsiteY5-28" fmla="*/ 1686678 h 1782148"/>
              <a:gd name="connsiteX6-29" fmla="*/ 3037971 w 3060442"/>
              <a:gd name="connsiteY6-30" fmla="*/ 1782148 h 1782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60442" h="1782148">
                <a:moveTo>
                  <a:pt x="22471" y="1782148"/>
                </a:moveTo>
                <a:lnTo>
                  <a:pt x="7901" y="1686678"/>
                </a:lnTo>
                <a:cubicBezTo>
                  <a:pt x="2677" y="1635236"/>
                  <a:pt x="0" y="1583041"/>
                  <a:pt x="0" y="1530221"/>
                </a:cubicBezTo>
                <a:cubicBezTo>
                  <a:pt x="0" y="685103"/>
                  <a:pt x="685103" y="0"/>
                  <a:pt x="1530221" y="0"/>
                </a:cubicBezTo>
                <a:cubicBezTo>
                  <a:pt x="2375339" y="0"/>
                  <a:pt x="3060442" y="685103"/>
                  <a:pt x="3060442" y="1530221"/>
                </a:cubicBezTo>
                <a:cubicBezTo>
                  <a:pt x="3060442" y="1583041"/>
                  <a:pt x="3057766" y="1635236"/>
                  <a:pt x="3052542" y="1686678"/>
                </a:cubicBezTo>
                <a:lnTo>
                  <a:pt x="3037971" y="1782148"/>
                </a:lnTo>
              </a:path>
            </a:pathLst>
          </a:custGeom>
          <a:noFill/>
          <a:ln w="1651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9489233" y="5762904"/>
            <a:ext cx="2702767" cy="1095096"/>
          </a:xfrm>
          <a:custGeom>
            <a:avLst/>
            <a:gdLst>
              <a:gd name="connsiteX0" fmla="*/ 1496857 w 2993715"/>
              <a:gd name="connsiteY0" fmla="*/ 0 h 1212981"/>
              <a:gd name="connsiteX1" fmla="*/ 2958283 w 2993715"/>
              <a:gd name="connsiteY1" fmla="*/ 1075180 h 1212981"/>
              <a:gd name="connsiteX2" fmla="*/ 2993715 w 2993715"/>
              <a:gd name="connsiteY2" fmla="*/ 1212981 h 1212981"/>
              <a:gd name="connsiteX3" fmla="*/ 0 w 2993715"/>
              <a:gd name="connsiteY3" fmla="*/ 1212981 h 1212981"/>
              <a:gd name="connsiteX4" fmla="*/ 35432 w 2993715"/>
              <a:gd name="connsiteY4" fmla="*/ 1075180 h 1212981"/>
              <a:gd name="connsiteX5" fmla="*/ 1496857 w 2993715"/>
              <a:gd name="connsiteY5" fmla="*/ 0 h 121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3715" h="1212981">
                <a:moveTo>
                  <a:pt x="1496857" y="0"/>
                </a:moveTo>
                <a:cubicBezTo>
                  <a:pt x="2183516" y="0"/>
                  <a:pt x="2764539" y="452275"/>
                  <a:pt x="2958283" y="1075180"/>
                </a:cubicBezTo>
                <a:lnTo>
                  <a:pt x="2993715" y="1212981"/>
                </a:lnTo>
                <a:lnTo>
                  <a:pt x="0" y="1212981"/>
                </a:lnTo>
                <a:lnTo>
                  <a:pt x="35432" y="1075180"/>
                </a:lnTo>
                <a:cubicBezTo>
                  <a:pt x="229176" y="452275"/>
                  <a:pt x="810199" y="0"/>
                  <a:pt x="1496857" y="0"/>
                </a:cubicBezTo>
                <a:close/>
              </a:path>
            </a:pathLst>
          </a:cu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V="1">
            <a:off x="8499723" y="11347"/>
            <a:ext cx="1338309" cy="669155"/>
          </a:xfrm>
          <a:custGeom>
            <a:avLst/>
            <a:gdLst>
              <a:gd name="connsiteX0" fmla="*/ 881743 w 1763486"/>
              <a:gd name="connsiteY0" fmla="*/ 0 h 881743"/>
              <a:gd name="connsiteX1" fmla="*/ 1763486 w 1763486"/>
              <a:gd name="connsiteY1" fmla="*/ 881743 h 881743"/>
              <a:gd name="connsiteX2" fmla="*/ 0 w 1763486"/>
              <a:gd name="connsiteY2" fmla="*/ 881743 h 881743"/>
              <a:gd name="connsiteX3" fmla="*/ 881743 w 1763486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486" h="881743">
                <a:moveTo>
                  <a:pt x="881743" y="0"/>
                </a:moveTo>
                <a:cubicBezTo>
                  <a:pt x="1368716" y="0"/>
                  <a:pt x="1763486" y="394770"/>
                  <a:pt x="1763486" y="881743"/>
                </a:cubicBezTo>
                <a:lnTo>
                  <a:pt x="0" y="881743"/>
                </a:lnTo>
                <a:cubicBezTo>
                  <a:pt x="0" y="394770"/>
                  <a:pt x="394770" y="0"/>
                  <a:pt x="881743" y="0"/>
                </a:cubicBezTo>
                <a:close/>
              </a:path>
            </a:pathLst>
          </a:custGeom>
          <a:pattFill prst="wdUpDiag">
            <a:fgClr>
              <a:srgbClr val="49BD9D"/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148717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39995" y="6369393"/>
            <a:ext cx="337732" cy="48519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19606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05050" y="6310452"/>
            <a:ext cx="378760" cy="544134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875915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067193" y="6484776"/>
            <a:ext cx="250922" cy="36047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246804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432248" y="6484776"/>
            <a:ext cx="257417" cy="36981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-19234" y="6369393"/>
            <a:ext cx="335355" cy="481778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789290" y="6397427"/>
            <a:ext cx="337702" cy="48514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1980568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160179" y="6484776"/>
            <a:ext cx="267158" cy="383805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345623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2516488" y="6484776"/>
            <a:ext cx="276900" cy="39780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2707766" y="5907527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2887377" y="6449684"/>
            <a:ext cx="291585" cy="418897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3072821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621338" y="591344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2115" y="2781006"/>
            <a:ext cx="4191635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effectLst>
                  <a:reflection blurRad="1104" stA="10000" endA="300" endPos="35000" dist="63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使用彩色恢复多尺度 </a:t>
            </a:r>
            <a:r>
              <a:rPr lang="zh-CN" altLang="en-US" sz="2400" b="1" dirty="0">
                <a:solidFill>
                  <a:srgbClr val="FFC000"/>
                </a:solidFill>
                <a:effectLst>
                  <a:reflection blurRad="1104" stA="10000" endA="300" endPos="35000" dist="63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MSRCR</a:t>
            </a:r>
            <a:r>
              <a:rPr lang="zh-CN" altLang="en-US" sz="2400" b="1" dirty="0">
                <a:solidFill>
                  <a:schemeClr val="bg1"/>
                </a:solidFill>
                <a:effectLst>
                  <a:reflection blurRad="1104" stA="10000" endA="300" endPos="35000" dist="63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微软雅黑" pitchFamily="34" charset="-122"/>
                <a:sym typeface="+mn-ea"/>
              </a:rPr>
              <a:t> 算法来削弱手机光线条件不同对评级结果的影响</a:t>
            </a:r>
            <a:endParaRPr lang="zh-CN" altLang="en-US" sz="2400" b="1" dirty="0">
              <a:solidFill>
                <a:schemeClr val="bg1"/>
              </a:solidFill>
              <a:effectLst>
                <a:reflection blurRad="1104" stA="10000" endA="300" endPos="35000" dist="63500" dir="5400000" sy="-100000" algn="bl" rotWithShape="0"/>
              </a:effectLst>
              <a:latin typeface="微软雅黑" pitchFamily="34" charset="-122"/>
              <a:ea typeface="微软雅黑" pitchFamily="34" charset="-122"/>
              <a:cs typeface="微软雅黑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06747" y="503435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汉仪中黑S" pitchFamily="18" charset="-122"/>
              </a:rPr>
              <a:t>原图像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汉仪中黑S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14183" y="4896395"/>
            <a:ext cx="239649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经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MSRCR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处理后图像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数据集的制作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10" y="2429510"/>
            <a:ext cx="2303780" cy="23920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2783" r="69022" b="40695"/>
          <a:stretch>
            <a:fillRect/>
          </a:stretch>
        </p:blipFill>
        <p:spPr>
          <a:xfrm>
            <a:off x="8923020" y="2430145"/>
            <a:ext cx="2329815" cy="23914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右箭头 11"/>
          <p:cNvSpPr/>
          <p:nvPr/>
        </p:nvSpPr>
        <p:spPr>
          <a:xfrm>
            <a:off x="7786370" y="3448685"/>
            <a:ext cx="669290" cy="312420"/>
          </a:xfrm>
          <a:prstGeom prst="rightArrow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32313539313434363b32313539313132383bcad6bbf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6330" y="5920740"/>
            <a:ext cx="914400" cy="914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351250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2.3</a:t>
            </a: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模型和优化器的选择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098465" y="1389357"/>
            <a:ext cx="2242185" cy="1079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 flipH="1">
            <a:off x="1622572" y="1335456"/>
            <a:ext cx="940016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在使用不同模型对数据集进行训练时，得到的测试集准确率分别如下所示：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02386" y="1866449"/>
          <a:ext cx="9482765" cy="2567878"/>
        </p:xfrm>
        <a:graphic>
          <a:graphicData uri="http://schemas.openxmlformats.org/drawingml/2006/table">
            <a:tbl>
              <a:tblPr firstRow="1" bandRow="1" bandCol="1">
                <a:effectLst/>
                <a:tableStyleId>{5C22544A-7EE6-4342-B048-85BDC9FD1C3A}</a:tableStyleId>
              </a:tblPr>
              <a:tblGrid>
                <a:gridCol w="5061014"/>
                <a:gridCol w="4421751"/>
              </a:tblGrid>
              <a:tr h="4887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模型</a:t>
                      </a:r>
                      <a:endParaRPr lang="en-US" altLang="zh-CN" sz="16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1600" kern="1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准确率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3B"/>
                    </a:solidFill>
                  </a:tcPr>
                </a:tc>
              </a:tr>
              <a:tr h="4739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Xception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95.6%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16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InceptionV3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89.4</a:t>
                      </a:r>
                      <a:r>
                        <a:rPr 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37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NASNetLarge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87.5</a:t>
                      </a:r>
                      <a:r>
                        <a:rPr lang="zh-CN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7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InceptionResNetV2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90.6</a:t>
                      </a:r>
                      <a:r>
                        <a:rPr lang="zh-CN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EfficientNetB7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18.8</a:t>
                      </a:r>
                      <a:r>
                        <a:rPr lang="zh-CN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alt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 flipH="1">
            <a:off x="1662480" y="4825502"/>
            <a:ext cx="940016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所以选用其中准确率最高的</a:t>
            </a:r>
            <a:r>
              <a:rPr lang="en-US" altLang="zh-CN" sz="1600" b="1" dirty="0" err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Xception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作为要迁移的模型。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702386" y="4434327"/>
          <a:ext cx="9482765" cy="393993"/>
        </p:xfrm>
        <a:graphic>
          <a:graphicData uri="http://schemas.openxmlformats.org/drawingml/2006/table">
            <a:tbl>
              <a:tblPr firstRow="1" bandRow="1" bandCol="1">
                <a:effectLst/>
                <a:tableStyleId>{5C22544A-7EE6-4342-B048-85BDC9FD1C3A}</a:tableStyleId>
              </a:tblPr>
              <a:tblGrid>
                <a:gridCol w="5061014"/>
                <a:gridCol w="4421751"/>
              </a:tblGrid>
              <a:tr h="393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MobileNetV2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0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39.1%</a:t>
                      </a:r>
                      <a:endParaRPr lang="zh-CN" sz="1400" b="0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H="1" flipV="1">
            <a:off x="5098406" y="5802653"/>
            <a:ext cx="2371090" cy="10795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 flipH="1">
            <a:off x="824230" y="5872480"/>
            <a:ext cx="10378440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对比了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Xception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网络使用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RMS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SGD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Adam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优化器时的准确率，发现使用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Adam 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时准确率最高，所以选用</a:t>
            </a: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Adam</a:t>
            </a:r>
            <a:r>
              <a:rPr lang="zh-CN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4878845" y="5316051"/>
            <a:ext cx="265900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优化器的选择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8"/>
          <p:cNvSpPr txBox="1"/>
          <p:nvPr/>
        </p:nvSpPr>
        <p:spPr>
          <a:xfrm>
            <a:off x="4748268" y="894997"/>
            <a:ext cx="28261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模型的选择</a:t>
            </a:r>
            <a:endParaRPr lang="zh-CN" altLang="en-US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1973617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迁移学习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60" y="1235990"/>
            <a:ext cx="6106795" cy="469011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</p:pic>
      <p:sp>
        <p:nvSpPr>
          <p:cNvPr id="24" name="文本框 18"/>
          <p:cNvSpPr txBox="1"/>
          <p:nvPr/>
        </p:nvSpPr>
        <p:spPr>
          <a:xfrm>
            <a:off x="8333105" y="5939790"/>
            <a:ext cx="192913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Xception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网络结构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3383" y="1235990"/>
            <a:ext cx="5437505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将在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ImageNet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上训练好的模型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权重参数迁移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至基于 </a:t>
            </a:r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Xception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的痤疮严重程度分级的网络中。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9424" y="2339037"/>
            <a:ext cx="5285421" cy="2951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保持原始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Xception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网络最后一层之前各层参数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删除网络最后一层全连接层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加入一层池化层和全连接层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加入痤疮图像集对模型参数进行微调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加入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dropout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层处理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分类函数：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softmax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输出类别个数：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（不同严重程度）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2.4</a:t>
            </a: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迁移学习</a:t>
            </a:r>
            <a:endParaRPr lang="en-US" altLang="zh-CN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92335" y="1122054"/>
            <a:ext cx="6938118" cy="46138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        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dir="2700000" algn="tl" rotWithShape="0">
                    <a:srgbClr val="FFFF00"/>
                  </a:outerShdw>
                  <a:reflection blurRad="1104" stA="10000" endA="300" endPos="35000" dist="63500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汉仪雅酷黑简" panose="00020600040101010101" charset="-122"/>
                <a:sym typeface="+mn-ea"/>
              </a:rPr>
              <a:t>缩小学习率          提升模型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dir="2700000" algn="tl" rotWithShape="0">
                  <a:srgbClr val="FFFF00"/>
                </a:outerShdw>
                <a:reflection blurRad="1104" stA="10000" endA="300" endPos="35000" dist="63500" dir="5400000" sy="-100000" algn="bl" rotWithShape="0"/>
              </a:effectLst>
              <a:uLnTx/>
              <a:uFillTx/>
              <a:latin typeface="微软雅黑" pitchFamily="34" charset="-122"/>
              <a:ea typeface="微软雅黑" pitchFamily="34" charset="-122"/>
              <a:cs typeface="汉仪雅酷黑简" panose="00020600040101010101" charset="-122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033836" y="1459746"/>
            <a:ext cx="589280" cy="346075"/>
          </a:xfrm>
          <a:prstGeom prst="rightArrow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681140" y="2369780"/>
            <a:ext cx="671805" cy="671805"/>
          </a:xfrm>
          <a:prstGeom prst="ellipse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5" name="Shape 23229"/>
          <p:cNvSpPr/>
          <p:nvPr/>
        </p:nvSpPr>
        <p:spPr>
          <a:xfrm>
            <a:off x="2823780" y="2544998"/>
            <a:ext cx="386524" cy="321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2" extrusionOk="0">
                <a:moveTo>
                  <a:pt x="3554" y="7297"/>
                </a:moveTo>
                <a:cubicBezTo>
                  <a:pt x="3955" y="7332"/>
                  <a:pt x="4453" y="7290"/>
                  <a:pt x="5005" y="7054"/>
                </a:cubicBezTo>
                <a:cubicBezTo>
                  <a:pt x="6349" y="6477"/>
                  <a:pt x="7491" y="4996"/>
                  <a:pt x="8406" y="2649"/>
                </a:cubicBezTo>
                <a:lnTo>
                  <a:pt x="8422" y="2598"/>
                </a:lnTo>
                <a:cubicBezTo>
                  <a:pt x="8426" y="2583"/>
                  <a:pt x="8908" y="945"/>
                  <a:pt x="9828" y="944"/>
                </a:cubicBezTo>
                <a:cubicBezTo>
                  <a:pt x="9832" y="945"/>
                  <a:pt x="10275" y="958"/>
                  <a:pt x="10499" y="1412"/>
                </a:cubicBezTo>
                <a:cubicBezTo>
                  <a:pt x="10721" y="1863"/>
                  <a:pt x="10884" y="3062"/>
                  <a:pt x="9482" y="6033"/>
                </a:cubicBezTo>
                <a:lnTo>
                  <a:pt x="9306" y="6404"/>
                </a:lnTo>
                <a:lnTo>
                  <a:pt x="9598" y="6649"/>
                </a:lnTo>
                <a:cubicBezTo>
                  <a:pt x="9651" y="6694"/>
                  <a:pt x="10140" y="7078"/>
                  <a:pt x="11176" y="7078"/>
                </a:cubicBezTo>
                <a:lnTo>
                  <a:pt x="19661" y="7078"/>
                </a:lnTo>
                <a:cubicBezTo>
                  <a:pt x="20292" y="7078"/>
                  <a:pt x="20807" y="7690"/>
                  <a:pt x="20807" y="8438"/>
                </a:cubicBezTo>
                <a:cubicBezTo>
                  <a:pt x="20807" y="9188"/>
                  <a:pt x="20292" y="9800"/>
                  <a:pt x="19661" y="9800"/>
                </a:cubicBezTo>
                <a:lnTo>
                  <a:pt x="15506" y="9800"/>
                </a:lnTo>
                <a:cubicBezTo>
                  <a:pt x="15473" y="9789"/>
                  <a:pt x="15438" y="9779"/>
                  <a:pt x="15402" y="9779"/>
                </a:cubicBezTo>
                <a:lnTo>
                  <a:pt x="13395" y="9779"/>
                </a:lnTo>
                <a:cubicBezTo>
                  <a:pt x="13176" y="9779"/>
                  <a:pt x="12999" y="9991"/>
                  <a:pt x="12999" y="10252"/>
                </a:cubicBezTo>
                <a:cubicBezTo>
                  <a:pt x="12999" y="10512"/>
                  <a:pt x="13176" y="10724"/>
                  <a:pt x="13395" y="10724"/>
                </a:cubicBezTo>
                <a:lnTo>
                  <a:pt x="13566" y="10724"/>
                </a:lnTo>
                <a:lnTo>
                  <a:pt x="13566" y="10741"/>
                </a:lnTo>
                <a:cubicBezTo>
                  <a:pt x="13566" y="10741"/>
                  <a:pt x="13617" y="10741"/>
                  <a:pt x="13708" y="10741"/>
                </a:cubicBezTo>
                <a:cubicBezTo>
                  <a:pt x="13716" y="10751"/>
                  <a:pt x="13722" y="10761"/>
                  <a:pt x="13730" y="10770"/>
                </a:cubicBezTo>
                <a:cubicBezTo>
                  <a:pt x="14809" y="11852"/>
                  <a:pt x="14221" y="13736"/>
                  <a:pt x="14216" y="13754"/>
                </a:cubicBezTo>
                <a:cubicBezTo>
                  <a:pt x="14208" y="13775"/>
                  <a:pt x="14204" y="13798"/>
                  <a:pt x="14200" y="13821"/>
                </a:cubicBezTo>
                <a:cubicBezTo>
                  <a:pt x="14163" y="13904"/>
                  <a:pt x="14146" y="14001"/>
                  <a:pt x="14158" y="14103"/>
                </a:cubicBezTo>
                <a:cubicBezTo>
                  <a:pt x="14167" y="14177"/>
                  <a:pt x="14347" y="15914"/>
                  <a:pt x="13175" y="17322"/>
                </a:cubicBezTo>
                <a:lnTo>
                  <a:pt x="13147" y="17362"/>
                </a:lnTo>
                <a:cubicBezTo>
                  <a:pt x="12922" y="17699"/>
                  <a:pt x="12843" y="18132"/>
                  <a:pt x="12766" y="18550"/>
                </a:cubicBezTo>
                <a:cubicBezTo>
                  <a:pt x="12616" y="19370"/>
                  <a:pt x="12486" y="20076"/>
                  <a:pt x="11404" y="20328"/>
                </a:cubicBezTo>
                <a:cubicBezTo>
                  <a:pt x="11143" y="20352"/>
                  <a:pt x="8273" y="20612"/>
                  <a:pt x="6707" y="19928"/>
                </a:cubicBezTo>
                <a:cubicBezTo>
                  <a:pt x="6099" y="19662"/>
                  <a:pt x="5761" y="19430"/>
                  <a:pt x="5463" y="19226"/>
                </a:cubicBezTo>
                <a:cubicBezTo>
                  <a:pt x="4927" y="18857"/>
                  <a:pt x="4547" y="18629"/>
                  <a:pt x="3554" y="18535"/>
                </a:cubicBezTo>
                <a:cubicBezTo>
                  <a:pt x="3554" y="18535"/>
                  <a:pt x="3554" y="7297"/>
                  <a:pt x="3554" y="7297"/>
                </a:cubicBezTo>
                <a:close/>
                <a:moveTo>
                  <a:pt x="0" y="19645"/>
                </a:moveTo>
                <a:cubicBezTo>
                  <a:pt x="0" y="20163"/>
                  <a:pt x="354" y="20584"/>
                  <a:pt x="790" y="20584"/>
                </a:cubicBezTo>
                <a:lnTo>
                  <a:pt x="2765" y="20584"/>
                </a:lnTo>
                <a:cubicBezTo>
                  <a:pt x="3200" y="20584"/>
                  <a:pt x="3554" y="20163"/>
                  <a:pt x="3554" y="19645"/>
                </a:cubicBezTo>
                <a:lnTo>
                  <a:pt x="3554" y="19481"/>
                </a:lnTo>
                <a:cubicBezTo>
                  <a:pt x="4371" y="19567"/>
                  <a:pt x="4648" y="19755"/>
                  <a:pt x="5065" y="20043"/>
                </a:cubicBezTo>
                <a:cubicBezTo>
                  <a:pt x="5375" y="20254"/>
                  <a:pt x="5760" y="20521"/>
                  <a:pt x="6434" y="20814"/>
                </a:cubicBezTo>
                <a:cubicBezTo>
                  <a:pt x="8235" y="21600"/>
                  <a:pt x="11361" y="21279"/>
                  <a:pt x="11492" y="21265"/>
                </a:cubicBezTo>
                <a:lnTo>
                  <a:pt x="11532" y="21258"/>
                </a:lnTo>
                <a:cubicBezTo>
                  <a:pt x="13149" y="20897"/>
                  <a:pt x="13386" y="19607"/>
                  <a:pt x="13541" y="18751"/>
                </a:cubicBezTo>
                <a:cubicBezTo>
                  <a:pt x="13600" y="18434"/>
                  <a:pt x="13655" y="18136"/>
                  <a:pt x="13758" y="17963"/>
                </a:cubicBezTo>
                <a:cubicBezTo>
                  <a:pt x="14449" y="17122"/>
                  <a:pt x="14752" y="16187"/>
                  <a:pt x="14879" y="15434"/>
                </a:cubicBezTo>
                <a:cubicBezTo>
                  <a:pt x="14877" y="14948"/>
                  <a:pt x="14916" y="14446"/>
                  <a:pt x="15005" y="13919"/>
                </a:cubicBezTo>
                <a:cubicBezTo>
                  <a:pt x="15132" y="13426"/>
                  <a:pt x="15414" y="11967"/>
                  <a:pt x="14751" y="10739"/>
                </a:cubicBezTo>
                <a:cubicBezTo>
                  <a:pt x="16494" y="10734"/>
                  <a:pt x="19586" y="10727"/>
                  <a:pt x="19966" y="10727"/>
                </a:cubicBezTo>
                <a:cubicBezTo>
                  <a:pt x="20619" y="10727"/>
                  <a:pt x="21223" y="9800"/>
                  <a:pt x="21223" y="9800"/>
                </a:cubicBezTo>
                <a:cubicBezTo>
                  <a:pt x="21458" y="9416"/>
                  <a:pt x="21600" y="8949"/>
                  <a:pt x="21600" y="8438"/>
                </a:cubicBezTo>
                <a:cubicBezTo>
                  <a:pt x="21600" y="7169"/>
                  <a:pt x="20731" y="6135"/>
                  <a:pt x="19661" y="6135"/>
                </a:cubicBezTo>
                <a:lnTo>
                  <a:pt x="11176" y="6135"/>
                </a:lnTo>
                <a:cubicBezTo>
                  <a:pt x="10831" y="6135"/>
                  <a:pt x="10571" y="6085"/>
                  <a:pt x="10389" y="6028"/>
                </a:cubicBezTo>
                <a:cubicBezTo>
                  <a:pt x="11429" y="3689"/>
                  <a:pt x="11698" y="1978"/>
                  <a:pt x="11184" y="934"/>
                </a:cubicBezTo>
                <a:cubicBezTo>
                  <a:pt x="10729" y="12"/>
                  <a:pt x="9865" y="0"/>
                  <a:pt x="9828" y="0"/>
                </a:cubicBezTo>
                <a:cubicBezTo>
                  <a:pt x="8399" y="0"/>
                  <a:pt x="7758" y="1999"/>
                  <a:pt x="7676" y="2274"/>
                </a:cubicBezTo>
                <a:cubicBezTo>
                  <a:pt x="6199" y="6057"/>
                  <a:pt x="4465" y="6459"/>
                  <a:pt x="3554" y="6357"/>
                </a:cubicBezTo>
                <a:lnTo>
                  <a:pt x="3554" y="6193"/>
                </a:lnTo>
                <a:cubicBezTo>
                  <a:pt x="3554" y="5675"/>
                  <a:pt x="3200" y="5255"/>
                  <a:pt x="2765" y="5255"/>
                </a:cubicBezTo>
                <a:lnTo>
                  <a:pt x="790" y="5255"/>
                </a:lnTo>
                <a:cubicBezTo>
                  <a:pt x="354" y="5255"/>
                  <a:pt x="0" y="5675"/>
                  <a:pt x="0" y="6193"/>
                </a:cubicBezTo>
                <a:cubicBezTo>
                  <a:pt x="0" y="6193"/>
                  <a:pt x="0" y="19645"/>
                  <a:pt x="0" y="1964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sym typeface="Gill Sans" panose="020B0502020104020203"/>
            </a:endParaRPr>
          </a:p>
        </p:txBody>
      </p:sp>
      <p:sp>
        <p:nvSpPr>
          <p:cNvPr id="32" name="等腰三角形 31"/>
          <p:cNvSpPr/>
          <p:nvPr/>
        </p:nvSpPr>
        <p:spPr>
          <a:xfrm rot="16200000" flipH="1" flipV="1">
            <a:off x="3411914" y="2627117"/>
            <a:ext cx="236381" cy="203777"/>
          </a:xfrm>
          <a:prstGeom prst="triangle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96135" y="2408734"/>
            <a:ext cx="62166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使用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keras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中的回调函数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ReduceLROnPlateau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691300" y="3673296"/>
            <a:ext cx="671805" cy="671805"/>
          </a:xfrm>
          <a:prstGeom prst="ellipse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3" name="Shape 23229"/>
          <p:cNvSpPr/>
          <p:nvPr/>
        </p:nvSpPr>
        <p:spPr>
          <a:xfrm>
            <a:off x="2833940" y="3848514"/>
            <a:ext cx="386524" cy="321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2" extrusionOk="0">
                <a:moveTo>
                  <a:pt x="3554" y="7297"/>
                </a:moveTo>
                <a:cubicBezTo>
                  <a:pt x="3955" y="7332"/>
                  <a:pt x="4453" y="7290"/>
                  <a:pt x="5005" y="7054"/>
                </a:cubicBezTo>
                <a:cubicBezTo>
                  <a:pt x="6349" y="6477"/>
                  <a:pt x="7491" y="4996"/>
                  <a:pt x="8406" y="2649"/>
                </a:cubicBezTo>
                <a:lnTo>
                  <a:pt x="8422" y="2598"/>
                </a:lnTo>
                <a:cubicBezTo>
                  <a:pt x="8426" y="2583"/>
                  <a:pt x="8908" y="945"/>
                  <a:pt x="9828" y="944"/>
                </a:cubicBezTo>
                <a:cubicBezTo>
                  <a:pt x="9832" y="945"/>
                  <a:pt x="10275" y="958"/>
                  <a:pt x="10499" y="1412"/>
                </a:cubicBezTo>
                <a:cubicBezTo>
                  <a:pt x="10721" y="1863"/>
                  <a:pt x="10884" y="3062"/>
                  <a:pt x="9482" y="6033"/>
                </a:cubicBezTo>
                <a:lnTo>
                  <a:pt x="9306" y="6404"/>
                </a:lnTo>
                <a:lnTo>
                  <a:pt x="9598" y="6649"/>
                </a:lnTo>
                <a:cubicBezTo>
                  <a:pt x="9651" y="6694"/>
                  <a:pt x="10140" y="7078"/>
                  <a:pt x="11176" y="7078"/>
                </a:cubicBezTo>
                <a:lnTo>
                  <a:pt x="19661" y="7078"/>
                </a:lnTo>
                <a:cubicBezTo>
                  <a:pt x="20292" y="7078"/>
                  <a:pt x="20807" y="7690"/>
                  <a:pt x="20807" y="8438"/>
                </a:cubicBezTo>
                <a:cubicBezTo>
                  <a:pt x="20807" y="9188"/>
                  <a:pt x="20292" y="9800"/>
                  <a:pt x="19661" y="9800"/>
                </a:cubicBezTo>
                <a:lnTo>
                  <a:pt x="15506" y="9800"/>
                </a:lnTo>
                <a:cubicBezTo>
                  <a:pt x="15473" y="9789"/>
                  <a:pt x="15438" y="9779"/>
                  <a:pt x="15402" y="9779"/>
                </a:cubicBezTo>
                <a:lnTo>
                  <a:pt x="13395" y="9779"/>
                </a:lnTo>
                <a:cubicBezTo>
                  <a:pt x="13176" y="9779"/>
                  <a:pt x="12999" y="9991"/>
                  <a:pt x="12999" y="10252"/>
                </a:cubicBezTo>
                <a:cubicBezTo>
                  <a:pt x="12999" y="10512"/>
                  <a:pt x="13176" y="10724"/>
                  <a:pt x="13395" y="10724"/>
                </a:cubicBezTo>
                <a:lnTo>
                  <a:pt x="13566" y="10724"/>
                </a:lnTo>
                <a:lnTo>
                  <a:pt x="13566" y="10741"/>
                </a:lnTo>
                <a:cubicBezTo>
                  <a:pt x="13566" y="10741"/>
                  <a:pt x="13617" y="10741"/>
                  <a:pt x="13708" y="10741"/>
                </a:cubicBezTo>
                <a:cubicBezTo>
                  <a:pt x="13716" y="10751"/>
                  <a:pt x="13722" y="10761"/>
                  <a:pt x="13730" y="10770"/>
                </a:cubicBezTo>
                <a:cubicBezTo>
                  <a:pt x="14809" y="11852"/>
                  <a:pt x="14221" y="13736"/>
                  <a:pt x="14216" y="13754"/>
                </a:cubicBezTo>
                <a:cubicBezTo>
                  <a:pt x="14208" y="13775"/>
                  <a:pt x="14204" y="13798"/>
                  <a:pt x="14200" y="13821"/>
                </a:cubicBezTo>
                <a:cubicBezTo>
                  <a:pt x="14163" y="13904"/>
                  <a:pt x="14146" y="14001"/>
                  <a:pt x="14158" y="14103"/>
                </a:cubicBezTo>
                <a:cubicBezTo>
                  <a:pt x="14167" y="14177"/>
                  <a:pt x="14347" y="15914"/>
                  <a:pt x="13175" y="17322"/>
                </a:cubicBezTo>
                <a:lnTo>
                  <a:pt x="13147" y="17362"/>
                </a:lnTo>
                <a:cubicBezTo>
                  <a:pt x="12922" y="17699"/>
                  <a:pt x="12843" y="18132"/>
                  <a:pt x="12766" y="18550"/>
                </a:cubicBezTo>
                <a:cubicBezTo>
                  <a:pt x="12616" y="19370"/>
                  <a:pt x="12486" y="20076"/>
                  <a:pt x="11404" y="20328"/>
                </a:cubicBezTo>
                <a:cubicBezTo>
                  <a:pt x="11143" y="20352"/>
                  <a:pt x="8273" y="20612"/>
                  <a:pt x="6707" y="19928"/>
                </a:cubicBezTo>
                <a:cubicBezTo>
                  <a:pt x="6099" y="19662"/>
                  <a:pt x="5761" y="19430"/>
                  <a:pt x="5463" y="19226"/>
                </a:cubicBezTo>
                <a:cubicBezTo>
                  <a:pt x="4927" y="18857"/>
                  <a:pt x="4547" y="18629"/>
                  <a:pt x="3554" y="18535"/>
                </a:cubicBezTo>
                <a:cubicBezTo>
                  <a:pt x="3554" y="18535"/>
                  <a:pt x="3554" y="7297"/>
                  <a:pt x="3554" y="7297"/>
                </a:cubicBezTo>
                <a:close/>
                <a:moveTo>
                  <a:pt x="0" y="19645"/>
                </a:moveTo>
                <a:cubicBezTo>
                  <a:pt x="0" y="20163"/>
                  <a:pt x="354" y="20584"/>
                  <a:pt x="790" y="20584"/>
                </a:cubicBezTo>
                <a:lnTo>
                  <a:pt x="2765" y="20584"/>
                </a:lnTo>
                <a:cubicBezTo>
                  <a:pt x="3200" y="20584"/>
                  <a:pt x="3554" y="20163"/>
                  <a:pt x="3554" y="19645"/>
                </a:cubicBezTo>
                <a:lnTo>
                  <a:pt x="3554" y="19481"/>
                </a:lnTo>
                <a:cubicBezTo>
                  <a:pt x="4371" y="19567"/>
                  <a:pt x="4648" y="19755"/>
                  <a:pt x="5065" y="20043"/>
                </a:cubicBezTo>
                <a:cubicBezTo>
                  <a:pt x="5375" y="20254"/>
                  <a:pt x="5760" y="20521"/>
                  <a:pt x="6434" y="20814"/>
                </a:cubicBezTo>
                <a:cubicBezTo>
                  <a:pt x="8235" y="21600"/>
                  <a:pt x="11361" y="21279"/>
                  <a:pt x="11492" y="21265"/>
                </a:cubicBezTo>
                <a:lnTo>
                  <a:pt x="11532" y="21258"/>
                </a:lnTo>
                <a:cubicBezTo>
                  <a:pt x="13149" y="20897"/>
                  <a:pt x="13386" y="19607"/>
                  <a:pt x="13541" y="18751"/>
                </a:cubicBezTo>
                <a:cubicBezTo>
                  <a:pt x="13600" y="18434"/>
                  <a:pt x="13655" y="18136"/>
                  <a:pt x="13758" y="17963"/>
                </a:cubicBezTo>
                <a:cubicBezTo>
                  <a:pt x="14449" y="17122"/>
                  <a:pt x="14752" y="16187"/>
                  <a:pt x="14879" y="15434"/>
                </a:cubicBezTo>
                <a:cubicBezTo>
                  <a:pt x="14877" y="14948"/>
                  <a:pt x="14916" y="14446"/>
                  <a:pt x="15005" y="13919"/>
                </a:cubicBezTo>
                <a:cubicBezTo>
                  <a:pt x="15132" y="13426"/>
                  <a:pt x="15414" y="11967"/>
                  <a:pt x="14751" y="10739"/>
                </a:cubicBezTo>
                <a:cubicBezTo>
                  <a:pt x="16494" y="10734"/>
                  <a:pt x="19586" y="10727"/>
                  <a:pt x="19966" y="10727"/>
                </a:cubicBezTo>
                <a:cubicBezTo>
                  <a:pt x="20619" y="10727"/>
                  <a:pt x="21223" y="9800"/>
                  <a:pt x="21223" y="9800"/>
                </a:cubicBezTo>
                <a:cubicBezTo>
                  <a:pt x="21458" y="9416"/>
                  <a:pt x="21600" y="8949"/>
                  <a:pt x="21600" y="8438"/>
                </a:cubicBezTo>
                <a:cubicBezTo>
                  <a:pt x="21600" y="7169"/>
                  <a:pt x="20731" y="6135"/>
                  <a:pt x="19661" y="6135"/>
                </a:cubicBezTo>
                <a:lnTo>
                  <a:pt x="11176" y="6135"/>
                </a:lnTo>
                <a:cubicBezTo>
                  <a:pt x="10831" y="6135"/>
                  <a:pt x="10571" y="6085"/>
                  <a:pt x="10389" y="6028"/>
                </a:cubicBezTo>
                <a:cubicBezTo>
                  <a:pt x="11429" y="3689"/>
                  <a:pt x="11698" y="1978"/>
                  <a:pt x="11184" y="934"/>
                </a:cubicBezTo>
                <a:cubicBezTo>
                  <a:pt x="10729" y="12"/>
                  <a:pt x="9865" y="0"/>
                  <a:pt x="9828" y="0"/>
                </a:cubicBezTo>
                <a:cubicBezTo>
                  <a:pt x="8399" y="0"/>
                  <a:pt x="7758" y="1999"/>
                  <a:pt x="7676" y="2274"/>
                </a:cubicBezTo>
                <a:cubicBezTo>
                  <a:pt x="6199" y="6057"/>
                  <a:pt x="4465" y="6459"/>
                  <a:pt x="3554" y="6357"/>
                </a:cubicBezTo>
                <a:lnTo>
                  <a:pt x="3554" y="6193"/>
                </a:lnTo>
                <a:cubicBezTo>
                  <a:pt x="3554" y="5675"/>
                  <a:pt x="3200" y="5255"/>
                  <a:pt x="2765" y="5255"/>
                </a:cubicBezTo>
                <a:lnTo>
                  <a:pt x="790" y="5255"/>
                </a:lnTo>
                <a:cubicBezTo>
                  <a:pt x="354" y="5255"/>
                  <a:pt x="0" y="5675"/>
                  <a:pt x="0" y="6193"/>
                </a:cubicBezTo>
                <a:cubicBezTo>
                  <a:pt x="0" y="6193"/>
                  <a:pt x="0" y="19645"/>
                  <a:pt x="0" y="1964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sym typeface="Gill Sans" panose="020B0502020104020203"/>
            </a:endParaRPr>
          </a:p>
        </p:txBody>
      </p:sp>
      <p:sp>
        <p:nvSpPr>
          <p:cNvPr id="14" name="等腰三角形 13"/>
          <p:cNvSpPr/>
          <p:nvPr/>
        </p:nvSpPr>
        <p:spPr>
          <a:xfrm rot="16200000" flipH="1" flipV="1">
            <a:off x="3422074" y="3930633"/>
            <a:ext cx="236381" cy="203777"/>
          </a:xfrm>
          <a:prstGeom prst="triangle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96135" y="3724950"/>
            <a:ext cx="5662295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初始的学习率过小，会需要非常多次的迭代才能使模型达到最优状态，训练缓慢；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691300" y="4953423"/>
            <a:ext cx="671805" cy="671805"/>
          </a:xfrm>
          <a:prstGeom prst="ellipse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7" name="Shape 23229"/>
          <p:cNvSpPr/>
          <p:nvPr/>
        </p:nvSpPr>
        <p:spPr>
          <a:xfrm>
            <a:off x="2833940" y="5128641"/>
            <a:ext cx="386524" cy="3213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2" extrusionOk="0">
                <a:moveTo>
                  <a:pt x="3554" y="7297"/>
                </a:moveTo>
                <a:cubicBezTo>
                  <a:pt x="3955" y="7332"/>
                  <a:pt x="4453" y="7290"/>
                  <a:pt x="5005" y="7054"/>
                </a:cubicBezTo>
                <a:cubicBezTo>
                  <a:pt x="6349" y="6477"/>
                  <a:pt x="7491" y="4996"/>
                  <a:pt x="8406" y="2649"/>
                </a:cubicBezTo>
                <a:lnTo>
                  <a:pt x="8422" y="2598"/>
                </a:lnTo>
                <a:cubicBezTo>
                  <a:pt x="8426" y="2583"/>
                  <a:pt x="8908" y="945"/>
                  <a:pt x="9828" y="944"/>
                </a:cubicBezTo>
                <a:cubicBezTo>
                  <a:pt x="9832" y="945"/>
                  <a:pt x="10275" y="958"/>
                  <a:pt x="10499" y="1412"/>
                </a:cubicBezTo>
                <a:cubicBezTo>
                  <a:pt x="10721" y="1863"/>
                  <a:pt x="10884" y="3062"/>
                  <a:pt x="9482" y="6033"/>
                </a:cubicBezTo>
                <a:lnTo>
                  <a:pt x="9306" y="6404"/>
                </a:lnTo>
                <a:lnTo>
                  <a:pt x="9598" y="6649"/>
                </a:lnTo>
                <a:cubicBezTo>
                  <a:pt x="9651" y="6694"/>
                  <a:pt x="10140" y="7078"/>
                  <a:pt x="11176" y="7078"/>
                </a:cubicBezTo>
                <a:lnTo>
                  <a:pt x="19661" y="7078"/>
                </a:lnTo>
                <a:cubicBezTo>
                  <a:pt x="20292" y="7078"/>
                  <a:pt x="20807" y="7690"/>
                  <a:pt x="20807" y="8438"/>
                </a:cubicBezTo>
                <a:cubicBezTo>
                  <a:pt x="20807" y="9188"/>
                  <a:pt x="20292" y="9800"/>
                  <a:pt x="19661" y="9800"/>
                </a:cubicBezTo>
                <a:lnTo>
                  <a:pt x="15506" y="9800"/>
                </a:lnTo>
                <a:cubicBezTo>
                  <a:pt x="15473" y="9789"/>
                  <a:pt x="15438" y="9779"/>
                  <a:pt x="15402" y="9779"/>
                </a:cubicBezTo>
                <a:lnTo>
                  <a:pt x="13395" y="9779"/>
                </a:lnTo>
                <a:cubicBezTo>
                  <a:pt x="13176" y="9779"/>
                  <a:pt x="12999" y="9991"/>
                  <a:pt x="12999" y="10252"/>
                </a:cubicBezTo>
                <a:cubicBezTo>
                  <a:pt x="12999" y="10512"/>
                  <a:pt x="13176" y="10724"/>
                  <a:pt x="13395" y="10724"/>
                </a:cubicBezTo>
                <a:lnTo>
                  <a:pt x="13566" y="10724"/>
                </a:lnTo>
                <a:lnTo>
                  <a:pt x="13566" y="10741"/>
                </a:lnTo>
                <a:cubicBezTo>
                  <a:pt x="13566" y="10741"/>
                  <a:pt x="13617" y="10741"/>
                  <a:pt x="13708" y="10741"/>
                </a:cubicBezTo>
                <a:cubicBezTo>
                  <a:pt x="13716" y="10751"/>
                  <a:pt x="13722" y="10761"/>
                  <a:pt x="13730" y="10770"/>
                </a:cubicBezTo>
                <a:cubicBezTo>
                  <a:pt x="14809" y="11852"/>
                  <a:pt x="14221" y="13736"/>
                  <a:pt x="14216" y="13754"/>
                </a:cubicBezTo>
                <a:cubicBezTo>
                  <a:pt x="14208" y="13775"/>
                  <a:pt x="14204" y="13798"/>
                  <a:pt x="14200" y="13821"/>
                </a:cubicBezTo>
                <a:cubicBezTo>
                  <a:pt x="14163" y="13904"/>
                  <a:pt x="14146" y="14001"/>
                  <a:pt x="14158" y="14103"/>
                </a:cubicBezTo>
                <a:cubicBezTo>
                  <a:pt x="14167" y="14177"/>
                  <a:pt x="14347" y="15914"/>
                  <a:pt x="13175" y="17322"/>
                </a:cubicBezTo>
                <a:lnTo>
                  <a:pt x="13147" y="17362"/>
                </a:lnTo>
                <a:cubicBezTo>
                  <a:pt x="12922" y="17699"/>
                  <a:pt x="12843" y="18132"/>
                  <a:pt x="12766" y="18550"/>
                </a:cubicBezTo>
                <a:cubicBezTo>
                  <a:pt x="12616" y="19370"/>
                  <a:pt x="12486" y="20076"/>
                  <a:pt x="11404" y="20328"/>
                </a:cubicBezTo>
                <a:cubicBezTo>
                  <a:pt x="11143" y="20352"/>
                  <a:pt x="8273" y="20612"/>
                  <a:pt x="6707" y="19928"/>
                </a:cubicBezTo>
                <a:cubicBezTo>
                  <a:pt x="6099" y="19662"/>
                  <a:pt x="5761" y="19430"/>
                  <a:pt x="5463" y="19226"/>
                </a:cubicBezTo>
                <a:cubicBezTo>
                  <a:pt x="4927" y="18857"/>
                  <a:pt x="4547" y="18629"/>
                  <a:pt x="3554" y="18535"/>
                </a:cubicBezTo>
                <a:cubicBezTo>
                  <a:pt x="3554" y="18535"/>
                  <a:pt x="3554" y="7297"/>
                  <a:pt x="3554" y="7297"/>
                </a:cubicBezTo>
                <a:close/>
                <a:moveTo>
                  <a:pt x="0" y="19645"/>
                </a:moveTo>
                <a:cubicBezTo>
                  <a:pt x="0" y="20163"/>
                  <a:pt x="354" y="20584"/>
                  <a:pt x="790" y="20584"/>
                </a:cubicBezTo>
                <a:lnTo>
                  <a:pt x="2765" y="20584"/>
                </a:lnTo>
                <a:cubicBezTo>
                  <a:pt x="3200" y="20584"/>
                  <a:pt x="3554" y="20163"/>
                  <a:pt x="3554" y="19645"/>
                </a:cubicBezTo>
                <a:lnTo>
                  <a:pt x="3554" y="19481"/>
                </a:lnTo>
                <a:cubicBezTo>
                  <a:pt x="4371" y="19567"/>
                  <a:pt x="4648" y="19755"/>
                  <a:pt x="5065" y="20043"/>
                </a:cubicBezTo>
                <a:cubicBezTo>
                  <a:pt x="5375" y="20254"/>
                  <a:pt x="5760" y="20521"/>
                  <a:pt x="6434" y="20814"/>
                </a:cubicBezTo>
                <a:cubicBezTo>
                  <a:pt x="8235" y="21600"/>
                  <a:pt x="11361" y="21279"/>
                  <a:pt x="11492" y="21265"/>
                </a:cubicBezTo>
                <a:lnTo>
                  <a:pt x="11532" y="21258"/>
                </a:lnTo>
                <a:cubicBezTo>
                  <a:pt x="13149" y="20897"/>
                  <a:pt x="13386" y="19607"/>
                  <a:pt x="13541" y="18751"/>
                </a:cubicBezTo>
                <a:cubicBezTo>
                  <a:pt x="13600" y="18434"/>
                  <a:pt x="13655" y="18136"/>
                  <a:pt x="13758" y="17963"/>
                </a:cubicBezTo>
                <a:cubicBezTo>
                  <a:pt x="14449" y="17122"/>
                  <a:pt x="14752" y="16187"/>
                  <a:pt x="14879" y="15434"/>
                </a:cubicBezTo>
                <a:cubicBezTo>
                  <a:pt x="14877" y="14948"/>
                  <a:pt x="14916" y="14446"/>
                  <a:pt x="15005" y="13919"/>
                </a:cubicBezTo>
                <a:cubicBezTo>
                  <a:pt x="15132" y="13426"/>
                  <a:pt x="15414" y="11967"/>
                  <a:pt x="14751" y="10739"/>
                </a:cubicBezTo>
                <a:cubicBezTo>
                  <a:pt x="16494" y="10734"/>
                  <a:pt x="19586" y="10727"/>
                  <a:pt x="19966" y="10727"/>
                </a:cubicBezTo>
                <a:cubicBezTo>
                  <a:pt x="20619" y="10727"/>
                  <a:pt x="21223" y="9800"/>
                  <a:pt x="21223" y="9800"/>
                </a:cubicBezTo>
                <a:cubicBezTo>
                  <a:pt x="21458" y="9416"/>
                  <a:pt x="21600" y="8949"/>
                  <a:pt x="21600" y="8438"/>
                </a:cubicBezTo>
                <a:cubicBezTo>
                  <a:pt x="21600" y="7169"/>
                  <a:pt x="20731" y="6135"/>
                  <a:pt x="19661" y="6135"/>
                </a:cubicBezTo>
                <a:lnTo>
                  <a:pt x="11176" y="6135"/>
                </a:lnTo>
                <a:cubicBezTo>
                  <a:pt x="10831" y="6135"/>
                  <a:pt x="10571" y="6085"/>
                  <a:pt x="10389" y="6028"/>
                </a:cubicBezTo>
                <a:cubicBezTo>
                  <a:pt x="11429" y="3689"/>
                  <a:pt x="11698" y="1978"/>
                  <a:pt x="11184" y="934"/>
                </a:cubicBezTo>
                <a:cubicBezTo>
                  <a:pt x="10729" y="12"/>
                  <a:pt x="9865" y="0"/>
                  <a:pt x="9828" y="0"/>
                </a:cubicBezTo>
                <a:cubicBezTo>
                  <a:pt x="8399" y="0"/>
                  <a:pt x="7758" y="1999"/>
                  <a:pt x="7676" y="2274"/>
                </a:cubicBezTo>
                <a:cubicBezTo>
                  <a:pt x="6199" y="6057"/>
                  <a:pt x="4465" y="6459"/>
                  <a:pt x="3554" y="6357"/>
                </a:cubicBezTo>
                <a:lnTo>
                  <a:pt x="3554" y="6193"/>
                </a:lnTo>
                <a:cubicBezTo>
                  <a:pt x="3554" y="5675"/>
                  <a:pt x="3200" y="5255"/>
                  <a:pt x="2765" y="5255"/>
                </a:cubicBezTo>
                <a:lnTo>
                  <a:pt x="790" y="5255"/>
                </a:lnTo>
                <a:cubicBezTo>
                  <a:pt x="354" y="5255"/>
                  <a:pt x="0" y="5675"/>
                  <a:pt x="0" y="6193"/>
                </a:cubicBezTo>
                <a:cubicBezTo>
                  <a:pt x="0" y="6193"/>
                  <a:pt x="0" y="19645"/>
                  <a:pt x="0" y="19645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kumimoji="0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 panose="020B0502020104020203"/>
              <a:sym typeface="Gill Sans" panose="020B0502020104020203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 flipH="1" flipV="1">
            <a:off x="3422074" y="5210760"/>
            <a:ext cx="236381" cy="203777"/>
          </a:xfrm>
          <a:prstGeom prst="triangle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30425" y="5013967"/>
            <a:ext cx="55829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给定一个较大的初始学习率，能够快速收敛，再通过训练过程中不断地缩小学习率，可以快速又精确地获得最优模型。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2004695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模型优化</a:t>
            </a:r>
            <a:endParaRPr lang="en-US" altLang="zh-CN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汉仪雅酷黑简" panose="00020600040101010101" charset="-122"/>
              <a:ea typeface="汉仪雅酷黑简" panose="0002060004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4862" y="2049145"/>
            <a:ext cx="428508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将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Xception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和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InceptionResNet-V2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两个模型</a:t>
            </a: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提取到的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特征融合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4332" y="1379426"/>
            <a:ext cx="1826141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dir="2700000" algn="tl" rotWithShape="0">
                    <a:srgbClr val="FFFF00"/>
                  </a:outerShdw>
                  <a:reflection blurRad="1104" stA="10000" endA="300" endPos="35000" dist="63500" dir="5400000" sy="-100000" algn="bl" rotWithShape="0"/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汉仪雅酷黑简" panose="00020600040101010101" charset="-122"/>
              </a:rPr>
              <a:t>特征融合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/>
          <a:srcRect l="48125" t="31806" r="2500" b="39028"/>
          <a:stretch>
            <a:fillRect/>
          </a:stretch>
        </p:blipFill>
        <p:spPr>
          <a:xfrm>
            <a:off x="727814" y="2948078"/>
            <a:ext cx="4635672" cy="257544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82031" y="5693410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特征融合原理图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t="35392" r="51087"/>
          <a:stretch>
            <a:fillRect/>
          </a:stretch>
        </p:blipFill>
        <p:spPr>
          <a:xfrm>
            <a:off x="7950726" y="1078230"/>
            <a:ext cx="3415030" cy="22866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6" t="35448" r="36762" b="2182"/>
          <a:stretch>
            <a:fillRect/>
          </a:stretch>
        </p:blipFill>
        <p:spPr>
          <a:xfrm>
            <a:off x="7951996" y="4169410"/>
            <a:ext cx="3413760" cy="2245995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6284486" y="3537585"/>
            <a:ext cx="843280" cy="379730"/>
          </a:xfrm>
          <a:prstGeom prst="rightArrow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37491" y="3427730"/>
            <a:ext cx="1676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准确率：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98.4%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29641" y="64897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  <a:t>损失值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2615565" cy="82994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2.6</a:t>
            </a: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结果对比分析</a:t>
            </a:r>
            <a:endParaRPr lang="en-US" altLang="zh-CN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汉仪雅酷黑简" panose="00020600040101010101" charset="-122"/>
              <a:ea typeface="汉仪雅酷黑简" panose="00020600040101010101" charset="-122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58172" y="1586285"/>
          <a:ext cx="9008828" cy="2579413"/>
        </p:xfrm>
        <a:graphic>
          <a:graphicData uri="http://schemas.openxmlformats.org/drawingml/2006/table">
            <a:tbl>
              <a:tblPr firstRow="1" bandRow="1" bandCol="1">
                <a:effectLst/>
                <a:tableStyleId>{5C22544A-7EE6-4342-B048-85BDC9FD1C3A}</a:tableStyleId>
              </a:tblPr>
              <a:tblGrid>
                <a:gridCol w="4808072"/>
                <a:gridCol w="4200756"/>
              </a:tblGrid>
              <a:tr h="490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评级方法</a:t>
                      </a:r>
                      <a:endParaRPr lang="zh-CN" altLang="en-US" sz="16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3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1600" b="1" kern="100" dirty="0"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准确率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3B"/>
                    </a:solidFill>
                  </a:tcPr>
                </a:tc>
              </a:tr>
              <a:tr h="4761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单反拍摄的脸部图像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en-US" altLang="zh-CN" sz="1400" b="1" kern="100" dirty="0" err="1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ResNet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神经网络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72</a:t>
                      </a:r>
                      <a:r>
                        <a:rPr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3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单反拍摄的脸部图像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+Faster R-CNN</a:t>
                      </a:r>
                      <a:r>
                        <a:rPr lang="zh-CN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神经网络</a:t>
                      </a:r>
                      <a:endParaRPr lang="zh-CN" alt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76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55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皮肤镜影像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模糊循环神经网络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96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皮肤镜影像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人工诊断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%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5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手机自拍图像</a:t>
                      </a: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lang="zh-CN" alt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迁移学习（本方案）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ct val="0"/>
                        </a:spcAft>
                      </a:pPr>
                      <a:r>
                        <a:rPr lang="en-US" alt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98%</a:t>
                      </a:r>
                      <a:endParaRPr lang="en-US" altLang="zh-CN" sz="1400" b="1" kern="1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文本框 18"/>
          <p:cNvSpPr txBox="1"/>
          <p:nvPr/>
        </p:nvSpPr>
        <p:spPr>
          <a:xfrm>
            <a:off x="1886405" y="5275043"/>
            <a:ext cx="8850110" cy="90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参考文献：</a:t>
            </a:r>
            <a:endParaRPr kumimoji="0" lang="en-US" altLang="zh-CN" sz="18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[1]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杨聚加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段然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吴亚光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冉杰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朱浩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数据分类算法智慧诊疗模型在皮肤痤疮诊断中的研究与应用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[J].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重庆医学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,2022,51(03):507-511.</a:t>
            </a:r>
            <a:endParaRPr kumimoji="0" lang="en-US" altLang="zh-CN" sz="18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[2]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温妮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. 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基于卷积神经网络的面部痤疮分级评估方法研究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[D].</a:t>
            </a:r>
            <a:r>
              <a:rPr kumimoji="0" lang="zh-CN" altLang="en-US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北京协和医学院</a:t>
            </a:r>
            <a:r>
              <a:rPr kumimoji="0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,2018.</a:t>
            </a:r>
            <a:endParaRPr kumimoji="0" lang="en-US" altLang="zh-CN" sz="18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2775" y="4363720"/>
            <a:ext cx="8469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由上表各评级方法得出的准确率可知，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+mn-ea"/>
              </a:rPr>
              <a:t>本方案所使用的方法能获得较高的准确率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 flipH="1">
            <a:off x="148717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39995" y="6369393"/>
            <a:ext cx="337732" cy="48519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19606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05050" y="6310452"/>
            <a:ext cx="378760" cy="544134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875915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067193" y="6484776"/>
            <a:ext cx="250922" cy="36047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246804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432248" y="6484776"/>
            <a:ext cx="257417" cy="36981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789290" y="6397427"/>
            <a:ext cx="337702" cy="48514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1980568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160179" y="6484776"/>
            <a:ext cx="267158" cy="383805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345623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2516488" y="6484776"/>
            <a:ext cx="276900" cy="39780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2707766" y="5907527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2887377" y="6449684"/>
            <a:ext cx="291585" cy="418897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3072821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621338" y="591344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 flipV="1">
            <a:off x="9671590" y="0"/>
            <a:ext cx="1714488" cy="998376"/>
          </a:xfrm>
          <a:custGeom>
            <a:avLst/>
            <a:gdLst>
              <a:gd name="connsiteX0" fmla="*/ 1530221 w 3060442"/>
              <a:gd name="connsiteY0" fmla="*/ 0 h 1782148"/>
              <a:gd name="connsiteX1" fmla="*/ 3060442 w 3060442"/>
              <a:gd name="connsiteY1" fmla="*/ 1530221 h 1782148"/>
              <a:gd name="connsiteX2" fmla="*/ 3052542 w 3060442"/>
              <a:gd name="connsiteY2" fmla="*/ 1686678 h 1782148"/>
              <a:gd name="connsiteX3" fmla="*/ 3037971 w 3060442"/>
              <a:gd name="connsiteY3" fmla="*/ 1782148 h 1782148"/>
              <a:gd name="connsiteX4" fmla="*/ 22471 w 3060442"/>
              <a:gd name="connsiteY4" fmla="*/ 1782148 h 1782148"/>
              <a:gd name="connsiteX5" fmla="*/ 7901 w 3060442"/>
              <a:gd name="connsiteY5" fmla="*/ 1686678 h 1782148"/>
              <a:gd name="connsiteX6" fmla="*/ 0 w 3060442"/>
              <a:gd name="connsiteY6" fmla="*/ 1530221 h 1782148"/>
              <a:gd name="connsiteX7" fmla="*/ 1530221 w 3060442"/>
              <a:gd name="connsiteY7" fmla="*/ 0 h 1782148"/>
              <a:gd name="connsiteX0-1" fmla="*/ 22471 w 3060442"/>
              <a:gd name="connsiteY0-2" fmla="*/ 1782148 h 1873588"/>
              <a:gd name="connsiteX1-3" fmla="*/ 7901 w 3060442"/>
              <a:gd name="connsiteY1-4" fmla="*/ 1686678 h 1873588"/>
              <a:gd name="connsiteX2-5" fmla="*/ 0 w 3060442"/>
              <a:gd name="connsiteY2-6" fmla="*/ 1530221 h 1873588"/>
              <a:gd name="connsiteX3-7" fmla="*/ 1530221 w 3060442"/>
              <a:gd name="connsiteY3-8" fmla="*/ 0 h 1873588"/>
              <a:gd name="connsiteX4-9" fmla="*/ 3060442 w 3060442"/>
              <a:gd name="connsiteY4-10" fmla="*/ 1530221 h 1873588"/>
              <a:gd name="connsiteX5-11" fmla="*/ 3052542 w 3060442"/>
              <a:gd name="connsiteY5-12" fmla="*/ 1686678 h 1873588"/>
              <a:gd name="connsiteX6-13" fmla="*/ 3037971 w 3060442"/>
              <a:gd name="connsiteY6-14" fmla="*/ 1782148 h 1873588"/>
              <a:gd name="connsiteX7-15" fmla="*/ 113911 w 3060442"/>
              <a:gd name="connsiteY7-16" fmla="*/ 1873588 h 1873588"/>
              <a:gd name="connsiteX0-17" fmla="*/ 22471 w 3060442"/>
              <a:gd name="connsiteY0-18" fmla="*/ 1782148 h 1782148"/>
              <a:gd name="connsiteX1-19" fmla="*/ 7901 w 3060442"/>
              <a:gd name="connsiteY1-20" fmla="*/ 1686678 h 1782148"/>
              <a:gd name="connsiteX2-21" fmla="*/ 0 w 3060442"/>
              <a:gd name="connsiteY2-22" fmla="*/ 1530221 h 1782148"/>
              <a:gd name="connsiteX3-23" fmla="*/ 1530221 w 3060442"/>
              <a:gd name="connsiteY3-24" fmla="*/ 0 h 1782148"/>
              <a:gd name="connsiteX4-25" fmla="*/ 3060442 w 3060442"/>
              <a:gd name="connsiteY4-26" fmla="*/ 1530221 h 1782148"/>
              <a:gd name="connsiteX5-27" fmla="*/ 3052542 w 3060442"/>
              <a:gd name="connsiteY5-28" fmla="*/ 1686678 h 1782148"/>
              <a:gd name="connsiteX6-29" fmla="*/ 3037971 w 3060442"/>
              <a:gd name="connsiteY6-30" fmla="*/ 1782148 h 1782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60442" h="1782148">
                <a:moveTo>
                  <a:pt x="22471" y="1782148"/>
                </a:moveTo>
                <a:lnTo>
                  <a:pt x="7901" y="1686678"/>
                </a:lnTo>
                <a:cubicBezTo>
                  <a:pt x="2677" y="1635236"/>
                  <a:pt x="0" y="1583041"/>
                  <a:pt x="0" y="1530221"/>
                </a:cubicBezTo>
                <a:cubicBezTo>
                  <a:pt x="0" y="685103"/>
                  <a:pt x="685103" y="0"/>
                  <a:pt x="1530221" y="0"/>
                </a:cubicBezTo>
                <a:cubicBezTo>
                  <a:pt x="2375339" y="0"/>
                  <a:pt x="3060442" y="685103"/>
                  <a:pt x="3060442" y="1530221"/>
                </a:cubicBezTo>
                <a:cubicBezTo>
                  <a:pt x="3060442" y="1583041"/>
                  <a:pt x="3057766" y="1635236"/>
                  <a:pt x="3052542" y="1686678"/>
                </a:cubicBezTo>
                <a:lnTo>
                  <a:pt x="3037971" y="1782148"/>
                </a:lnTo>
              </a:path>
            </a:pathLst>
          </a:custGeom>
          <a:noFill/>
          <a:ln w="1651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47" name="任意多边形 46"/>
          <p:cNvSpPr/>
          <p:nvPr/>
        </p:nvSpPr>
        <p:spPr>
          <a:xfrm flipV="1">
            <a:off x="8250911" y="0"/>
            <a:ext cx="1338309" cy="669155"/>
          </a:xfrm>
          <a:custGeom>
            <a:avLst/>
            <a:gdLst>
              <a:gd name="connsiteX0" fmla="*/ 881743 w 1763486"/>
              <a:gd name="connsiteY0" fmla="*/ 0 h 881743"/>
              <a:gd name="connsiteX1" fmla="*/ 1763486 w 1763486"/>
              <a:gd name="connsiteY1" fmla="*/ 881743 h 881743"/>
              <a:gd name="connsiteX2" fmla="*/ 0 w 1763486"/>
              <a:gd name="connsiteY2" fmla="*/ 881743 h 881743"/>
              <a:gd name="connsiteX3" fmla="*/ 881743 w 1763486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486" h="881743">
                <a:moveTo>
                  <a:pt x="881743" y="0"/>
                </a:moveTo>
                <a:cubicBezTo>
                  <a:pt x="1368716" y="0"/>
                  <a:pt x="1763486" y="394770"/>
                  <a:pt x="1763486" y="881743"/>
                </a:cubicBezTo>
                <a:lnTo>
                  <a:pt x="0" y="881743"/>
                </a:lnTo>
                <a:cubicBezTo>
                  <a:pt x="0" y="394770"/>
                  <a:pt x="394770" y="0"/>
                  <a:pt x="881743" y="0"/>
                </a:cubicBezTo>
                <a:close/>
              </a:path>
            </a:pathLst>
          </a:custGeom>
          <a:pattFill prst="wdUpDiag">
            <a:fgClr>
              <a:srgbClr val="49BD9D"/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9041364" y="5750159"/>
            <a:ext cx="2702767" cy="1095096"/>
          </a:xfrm>
          <a:custGeom>
            <a:avLst/>
            <a:gdLst>
              <a:gd name="connsiteX0" fmla="*/ 1496857 w 2993715"/>
              <a:gd name="connsiteY0" fmla="*/ 0 h 1212981"/>
              <a:gd name="connsiteX1" fmla="*/ 2958283 w 2993715"/>
              <a:gd name="connsiteY1" fmla="*/ 1075180 h 1212981"/>
              <a:gd name="connsiteX2" fmla="*/ 2993715 w 2993715"/>
              <a:gd name="connsiteY2" fmla="*/ 1212981 h 1212981"/>
              <a:gd name="connsiteX3" fmla="*/ 0 w 2993715"/>
              <a:gd name="connsiteY3" fmla="*/ 1212981 h 1212981"/>
              <a:gd name="connsiteX4" fmla="*/ 35432 w 2993715"/>
              <a:gd name="connsiteY4" fmla="*/ 1075180 h 1212981"/>
              <a:gd name="connsiteX5" fmla="*/ 1496857 w 2993715"/>
              <a:gd name="connsiteY5" fmla="*/ 0 h 121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3715" h="1212981">
                <a:moveTo>
                  <a:pt x="1496857" y="0"/>
                </a:moveTo>
                <a:cubicBezTo>
                  <a:pt x="2183516" y="0"/>
                  <a:pt x="2764539" y="452275"/>
                  <a:pt x="2958283" y="1075180"/>
                </a:cubicBezTo>
                <a:lnTo>
                  <a:pt x="2993715" y="1212981"/>
                </a:lnTo>
                <a:lnTo>
                  <a:pt x="0" y="1212981"/>
                </a:lnTo>
                <a:lnTo>
                  <a:pt x="35432" y="1075180"/>
                </a:lnTo>
                <a:cubicBezTo>
                  <a:pt x="229176" y="452275"/>
                  <a:pt x="810199" y="0"/>
                  <a:pt x="1496857" y="0"/>
                </a:cubicBezTo>
                <a:close/>
              </a:path>
            </a:pathLst>
          </a:cu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103" name="任意多边形 102"/>
          <p:cNvSpPr/>
          <p:nvPr/>
        </p:nvSpPr>
        <p:spPr>
          <a:xfrm rot="10800000" flipH="1">
            <a:off x="0" y="1727880"/>
            <a:ext cx="1194318" cy="79310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9003" y="1707524"/>
            <a:ext cx="25431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1200" cap="none" spc="0" normalizeH="0" baseline="0" noProof="0" dirty="0">
                <a:ln>
                  <a:noFill/>
                </a:ln>
                <a:solidFill>
                  <a:srgbClr val="FAC03B"/>
                </a:solidFill>
                <a:effectLst/>
                <a:uLnTx/>
                <a:uFillTx/>
                <a:latin typeface="汉仪君黑-45简" pitchFamily="34" charset="-122"/>
                <a:ea typeface="汉仪君黑-45简" pitchFamily="34" charset="-122"/>
                <a:cs typeface="+mn-cs"/>
              </a:rPr>
              <a:t>PART 03</a:t>
            </a:r>
            <a:endParaRPr kumimoji="0" lang="zh-CN" altLang="en-US" sz="4800" b="1" i="1" u="none" strike="noStrike" kern="1200" cap="none" spc="0" normalizeH="0" baseline="0" noProof="0" dirty="0">
              <a:ln>
                <a:noFill/>
              </a:ln>
              <a:solidFill>
                <a:srgbClr val="FAC03B"/>
              </a:solidFill>
              <a:effectLst/>
              <a:uLnTx/>
              <a:uFillTx/>
              <a:latin typeface="汉仪君黑-45简" pitchFamily="34" charset="-122"/>
              <a:ea typeface="汉仪君黑-45简" pitchFamily="34" charset="-122"/>
              <a:cs typeface="+mn-cs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881118" y="3557399"/>
            <a:ext cx="2318561" cy="593554"/>
          </a:xfrm>
          <a:custGeom>
            <a:avLst/>
            <a:gdLst>
              <a:gd name="connsiteX0" fmla="*/ 0 w 3193034"/>
              <a:gd name="connsiteY0" fmla="*/ 0 h 785797"/>
              <a:gd name="connsiteX1" fmla="*/ 3193034 w 3193034"/>
              <a:gd name="connsiteY1" fmla="*/ 0 h 785797"/>
              <a:gd name="connsiteX2" fmla="*/ 3193034 w 3193034"/>
              <a:gd name="connsiteY2" fmla="*/ 101729 h 785797"/>
              <a:gd name="connsiteX3" fmla="*/ 107712 w 3193034"/>
              <a:gd name="connsiteY3" fmla="*/ 101729 h 785797"/>
              <a:gd name="connsiteX4" fmla="*/ 107712 w 3193034"/>
              <a:gd name="connsiteY4" fmla="*/ 684067 h 785797"/>
              <a:gd name="connsiteX5" fmla="*/ 3193034 w 3193034"/>
              <a:gd name="connsiteY5" fmla="*/ 684067 h 785797"/>
              <a:gd name="connsiteX6" fmla="*/ 3193034 w 3193034"/>
              <a:gd name="connsiteY6" fmla="*/ 785797 h 785797"/>
              <a:gd name="connsiteX7" fmla="*/ 0 w 3193034"/>
              <a:gd name="connsiteY7" fmla="*/ 785797 h 78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3034" h="785797">
                <a:moveTo>
                  <a:pt x="0" y="0"/>
                </a:moveTo>
                <a:lnTo>
                  <a:pt x="3193034" y="0"/>
                </a:lnTo>
                <a:lnTo>
                  <a:pt x="3193034" y="101729"/>
                </a:lnTo>
                <a:lnTo>
                  <a:pt x="107712" y="101729"/>
                </a:lnTo>
                <a:lnTo>
                  <a:pt x="107712" y="684067"/>
                </a:lnTo>
                <a:lnTo>
                  <a:pt x="3193034" y="684067"/>
                </a:lnTo>
                <a:lnTo>
                  <a:pt x="3193034" y="785797"/>
                </a:lnTo>
                <a:lnTo>
                  <a:pt x="0" y="785797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5005" y="3291205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改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进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计</a:t>
            </a: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划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终止 7"/>
          <p:cNvSpPr/>
          <p:nvPr/>
        </p:nvSpPr>
        <p:spPr>
          <a:xfrm>
            <a:off x="558797" y="4346401"/>
            <a:ext cx="2586508" cy="669925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AC03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114661" y="2583417"/>
            <a:ext cx="0" cy="63448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菱形 21"/>
          <p:cNvSpPr/>
          <p:nvPr/>
        </p:nvSpPr>
        <p:spPr>
          <a:xfrm>
            <a:off x="5041641" y="595994"/>
            <a:ext cx="2146040" cy="2146040"/>
          </a:xfrm>
          <a:prstGeom prst="diamond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8" t="10503" r="29990" b="10503"/>
          <a:stretch>
            <a:fillRect/>
          </a:stretch>
        </p:blipFill>
        <p:spPr>
          <a:xfrm>
            <a:off x="5312229" y="847917"/>
            <a:ext cx="1642188" cy="1642188"/>
          </a:xfrm>
          <a:custGeom>
            <a:avLst/>
            <a:gdLst>
              <a:gd name="connsiteX0" fmla="*/ 1203649 w 2407298"/>
              <a:gd name="connsiteY0" fmla="*/ 0 h 2407298"/>
              <a:gd name="connsiteX1" fmla="*/ 2407298 w 2407298"/>
              <a:gd name="connsiteY1" fmla="*/ 1203649 h 2407298"/>
              <a:gd name="connsiteX2" fmla="*/ 1203649 w 2407298"/>
              <a:gd name="connsiteY2" fmla="*/ 2407298 h 2407298"/>
              <a:gd name="connsiteX3" fmla="*/ 0 w 2407298"/>
              <a:gd name="connsiteY3" fmla="*/ 1203649 h 240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7298" h="2407298">
                <a:moveTo>
                  <a:pt x="1203649" y="0"/>
                </a:moveTo>
                <a:lnTo>
                  <a:pt x="2407298" y="1203649"/>
                </a:lnTo>
                <a:lnTo>
                  <a:pt x="1203649" y="2407298"/>
                </a:lnTo>
                <a:lnTo>
                  <a:pt x="0" y="1203649"/>
                </a:lnTo>
                <a:close/>
              </a:path>
            </a:pathLst>
          </a:custGeom>
        </p:spPr>
      </p:pic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854972" y="3217900"/>
            <a:ext cx="863483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854972" y="3220647"/>
            <a:ext cx="0" cy="699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62031" y="3219198"/>
            <a:ext cx="0" cy="699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810490" y="3220010"/>
            <a:ext cx="0" cy="699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/>
          <p:cNvSpPr/>
          <p:nvPr/>
        </p:nvSpPr>
        <p:spPr>
          <a:xfrm>
            <a:off x="1493907" y="3476846"/>
            <a:ext cx="716288" cy="716288"/>
          </a:xfrm>
          <a:prstGeom prst="diamond">
            <a:avLst/>
          </a:prstGeom>
          <a:solidFill>
            <a:srgbClr val="FFC000"/>
          </a:solidFill>
          <a:ln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7203887" y="3494448"/>
            <a:ext cx="716288" cy="716288"/>
          </a:xfrm>
          <a:prstGeom prst="diamond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4452346" y="3495260"/>
            <a:ext cx="716288" cy="716288"/>
          </a:xfrm>
          <a:prstGeom prst="diamond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8586" y="5139868"/>
            <a:ext cx="204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结合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HOG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算子连成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通道图片输入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CNN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53544" y="3610225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54251" y="5184005"/>
            <a:ext cx="223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人工提取特征+神经网络提取特征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59177" y="3608776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519217" y="5156405"/>
            <a:ext cx="258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试验者与市场部均可接入平台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04224" y="3609588"/>
            <a:ext cx="385113" cy="52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17678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改进计划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4668" y="4452079"/>
            <a:ext cx="279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融合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HOG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CNN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0491906" y="3212968"/>
            <a:ext cx="0" cy="6997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/>
          <p:cNvSpPr/>
          <p:nvPr/>
        </p:nvSpPr>
        <p:spPr>
          <a:xfrm>
            <a:off x="10133762" y="3488218"/>
            <a:ext cx="716288" cy="716288"/>
          </a:xfrm>
          <a:prstGeom prst="diamond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224864" y="5178945"/>
            <a:ext cx="258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对比分析多种数据增强方法，选出最优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285640" y="3602546"/>
            <a:ext cx="385113" cy="52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2" name="流程图: 终止 41"/>
          <p:cNvSpPr/>
          <p:nvPr/>
        </p:nvSpPr>
        <p:spPr>
          <a:xfrm>
            <a:off x="9256827" y="4358153"/>
            <a:ext cx="2496185" cy="669925"/>
          </a:xfrm>
          <a:prstGeom prst="flowChartTerminator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367317" y="4445661"/>
            <a:ext cx="238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数据增强方法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流程图: 终止 33"/>
          <p:cNvSpPr/>
          <p:nvPr/>
        </p:nvSpPr>
        <p:spPr>
          <a:xfrm>
            <a:off x="6331897" y="4358153"/>
            <a:ext cx="2677277" cy="669925"/>
          </a:xfrm>
          <a:prstGeom prst="flowChartTerminator">
            <a:avLst/>
          </a:prstGeom>
          <a:solidFill>
            <a:srgbClr val="FFC000"/>
          </a:solidFill>
          <a:ln>
            <a:solidFill>
              <a:srgbClr val="FAC03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38731" y="4445661"/>
            <a:ext cx="279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其他特征融合算法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流程图: 终止 43"/>
          <p:cNvSpPr/>
          <p:nvPr/>
        </p:nvSpPr>
        <p:spPr>
          <a:xfrm>
            <a:off x="3519217" y="4358575"/>
            <a:ext cx="2496185" cy="669925"/>
          </a:xfrm>
          <a:prstGeom prst="flowChartTerminator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17641" y="4463590"/>
            <a:ext cx="238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在线检测平台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024059" y="1344698"/>
            <a:ext cx="5536616" cy="600076"/>
          </a:xfrm>
          <a:prstGeom prst="rect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00138" y="1402687"/>
            <a:ext cx="49844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  <a:sym typeface="汉仪中黑S" pitchFamily="18" charset="-122"/>
              </a:rPr>
              <a:t>融合 HOG 与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  <a:sym typeface="汉仪中黑S" pitchFamily="18" charset="-122"/>
              </a:rPr>
              <a:t>模型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  <a:sym typeface="汉仪中黑S" pitchFamily="18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4996" y="2849912"/>
            <a:ext cx="5962614" cy="287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方法：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HOG 算子提取图像的局部纹理特征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将特征向量与原图像的矩阵连接形成</a:t>
            </a:r>
            <a:r>
              <a:rPr lang="zh-CN" altLang="en-US" sz="1600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5通道图片</a:t>
            </a:r>
            <a:endParaRPr lang="en-US" altLang="zh-CN" sz="1600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输入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模型训练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优点：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提高模型对图像线条的敏感度。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有效提高数据的鲁棒性，提高图像的平均正确识别率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17678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改进计划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725" y="2849912"/>
            <a:ext cx="5273103" cy="2975447"/>
          </a:xfrm>
          <a:prstGeom prst="rect">
            <a:avLst/>
          </a:prstGeom>
          <a:noFill/>
          <a:ln w="5715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024354" y="2862185"/>
            <a:ext cx="5786070" cy="1984369"/>
          </a:xfrm>
          <a:prstGeom prst="rect">
            <a:avLst/>
          </a:prstGeom>
          <a:noFill/>
          <a:ln w="76200"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71186" y="2450603"/>
            <a:ext cx="5659820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HOG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算子：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灰度化（将图像看做一个 </a:t>
            </a:r>
            <a:r>
              <a:rPr lang="en-US" altLang="zh-CN" sz="1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x,y,z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（灰度）的三维图像）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划分成小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cells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2*2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）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计算每个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cell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中每个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pixel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gradient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统计每个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cell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的梯度直方图，形成每个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cell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descriptor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17232" y="1299235"/>
            <a:ext cx="4433811" cy="599440"/>
          </a:xfrm>
          <a:prstGeom prst="rect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23498" y="1368768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汉仪中黑S" pitchFamily="18" charset="-122"/>
              </a:rPr>
              <a:t>建立在线检测平台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汉仪中黑S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1035" y="460375"/>
            <a:ext cx="176784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改进计划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306" y="2866467"/>
            <a:ext cx="5057528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初期：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根据对应产品划分志愿者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志愿者按照要求上传自拍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对志愿者使用产品前后的自拍进行痤疮评级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据此判断产品对痤疮的影响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产品部可根据评估结果对产品进一步改良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035" y="2866467"/>
            <a:ext cx="5273103" cy="2463067"/>
          </a:xfrm>
          <a:prstGeom prst="rect">
            <a:avLst/>
          </a:prstGeom>
          <a:noFill/>
          <a:ln w="5715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40664" y="2878740"/>
            <a:ext cx="5273103" cy="2080586"/>
          </a:xfrm>
          <a:prstGeom prst="rect">
            <a:avLst/>
          </a:prstGeom>
          <a:noFill/>
          <a:ln w="76200"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63846" y="2571813"/>
            <a:ext cx="4956847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后期：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加入更多功能，如自动对比志愿者前后多次脸部痤疮情况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根据需求推出更多检测模板，如色斑检测等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进一步扩充数据集，注意区分各种皮肤疾病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任意多边形 104"/>
          <p:cNvSpPr/>
          <p:nvPr/>
        </p:nvSpPr>
        <p:spPr>
          <a:xfrm>
            <a:off x="10402710" y="5951215"/>
            <a:ext cx="1847594" cy="648066"/>
          </a:xfrm>
          <a:custGeom>
            <a:avLst/>
            <a:gdLst>
              <a:gd name="connsiteX0" fmla="*/ 0 w 3193034"/>
              <a:gd name="connsiteY0" fmla="*/ 0 h 785797"/>
              <a:gd name="connsiteX1" fmla="*/ 3193034 w 3193034"/>
              <a:gd name="connsiteY1" fmla="*/ 0 h 785797"/>
              <a:gd name="connsiteX2" fmla="*/ 3193034 w 3193034"/>
              <a:gd name="connsiteY2" fmla="*/ 101729 h 785797"/>
              <a:gd name="connsiteX3" fmla="*/ 107712 w 3193034"/>
              <a:gd name="connsiteY3" fmla="*/ 101729 h 785797"/>
              <a:gd name="connsiteX4" fmla="*/ 107712 w 3193034"/>
              <a:gd name="connsiteY4" fmla="*/ 684067 h 785797"/>
              <a:gd name="connsiteX5" fmla="*/ 3193034 w 3193034"/>
              <a:gd name="connsiteY5" fmla="*/ 684067 h 785797"/>
              <a:gd name="connsiteX6" fmla="*/ 3193034 w 3193034"/>
              <a:gd name="connsiteY6" fmla="*/ 785797 h 785797"/>
              <a:gd name="connsiteX7" fmla="*/ 0 w 3193034"/>
              <a:gd name="connsiteY7" fmla="*/ 785797 h 78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3034" h="785797">
                <a:moveTo>
                  <a:pt x="0" y="0"/>
                </a:moveTo>
                <a:lnTo>
                  <a:pt x="3193034" y="0"/>
                </a:lnTo>
                <a:lnTo>
                  <a:pt x="3193034" y="101729"/>
                </a:lnTo>
                <a:lnTo>
                  <a:pt x="107712" y="101729"/>
                </a:lnTo>
                <a:lnTo>
                  <a:pt x="107712" y="684067"/>
                </a:lnTo>
                <a:lnTo>
                  <a:pt x="3193034" y="684067"/>
                </a:lnTo>
                <a:lnTo>
                  <a:pt x="3193034" y="785797"/>
                </a:lnTo>
                <a:lnTo>
                  <a:pt x="0" y="785797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148717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39995" y="6369393"/>
            <a:ext cx="337732" cy="48519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19606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05050" y="6310452"/>
            <a:ext cx="378760" cy="544134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875915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067193" y="6484776"/>
            <a:ext cx="250922" cy="36047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246804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432248" y="6484776"/>
            <a:ext cx="257417" cy="36981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789290" y="6397427"/>
            <a:ext cx="337702" cy="48514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1980568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160179" y="6484776"/>
            <a:ext cx="267158" cy="383805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345623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2516488" y="6484776"/>
            <a:ext cx="276900" cy="39780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2707766" y="5907527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2887377" y="6449684"/>
            <a:ext cx="291585" cy="418897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3072821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621338" y="591344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 flipV="1">
            <a:off x="10188827" y="0"/>
            <a:ext cx="1714488" cy="998376"/>
          </a:xfrm>
          <a:custGeom>
            <a:avLst/>
            <a:gdLst>
              <a:gd name="connsiteX0" fmla="*/ 1530221 w 3060442"/>
              <a:gd name="connsiteY0" fmla="*/ 0 h 1782148"/>
              <a:gd name="connsiteX1" fmla="*/ 3060442 w 3060442"/>
              <a:gd name="connsiteY1" fmla="*/ 1530221 h 1782148"/>
              <a:gd name="connsiteX2" fmla="*/ 3052542 w 3060442"/>
              <a:gd name="connsiteY2" fmla="*/ 1686678 h 1782148"/>
              <a:gd name="connsiteX3" fmla="*/ 3037971 w 3060442"/>
              <a:gd name="connsiteY3" fmla="*/ 1782148 h 1782148"/>
              <a:gd name="connsiteX4" fmla="*/ 22471 w 3060442"/>
              <a:gd name="connsiteY4" fmla="*/ 1782148 h 1782148"/>
              <a:gd name="connsiteX5" fmla="*/ 7901 w 3060442"/>
              <a:gd name="connsiteY5" fmla="*/ 1686678 h 1782148"/>
              <a:gd name="connsiteX6" fmla="*/ 0 w 3060442"/>
              <a:gd name="connsiteY6" fmla="*/ 1530221 h 1782148"/>
              <a:gd name="connsiteX7" fmla="*/ 1530221 w 3060442"/>
              <a:gd name="connsiteY7" fmla="*/ 0 h 1782148"/>
              <a:gd name="connsiteX0-1" fmla="*/ 22471 w 3060442"/>
              <a:gd name="connsiteY0-2" fmla="*/ 1782148 h 1873588"/>
              <a:gd name="connsiteX1-3" fmla="*/ 7901 w 3060442"/>
              <a:gd name="connsiteY1-4" fmla="*/ 1686678 h 1873588"/>
              <a:gd name="connsiteX2-5" fmla="*/ 0 w 3060442"/>
              <a:gd name="connsiteY2-6" fmla="*/ 1530221 h 1873588"/>
              <a:gd name="connsiteX3-7" fmla="*/ 1530221 w 3060442"/>
              <a:gd name="connsiteY3-8" fmla="*/ 0 h 1873588"/>
              <a:gd name="connsiteX4-9" fmla="*/ 3060442 w 3060442"/>
              <a:gd name="connsiteY4-10" fmla="*/ 1530221 h 1873588"/>
              <a:gd name="connsiteX5-11" fmla="*/ 3052542 w 3060442"/>
              <a:gd name="connsiteY5-12" fmla="*/ 1686678 h 1873588"/>
              <a:gd name="connsiteX6-13" fmla="*/ 3037971 w 3060442"/>
              <a:gd name="connsiteY6-14" fmla="*/ 1782148 h 1873588"/>
              <a:gd name="connsiteX7-15" fmla="*/ 113911 w 3060442"/>
              <a:gd name="connsiteY7-16" fmla="*/ 1873588 h 1873588"/>
              <a:gd name="connsiteX0-17" fmla="*/ 22471 w 3060442"/>
              <a:gd name="connsiteY0-18" fmla="*/ 1782148 h 1782148"/>
              <a:gd name="connsiteX1-19" fmla="*/ 7901 w 3060442"/>
              <a:gd name="connsiteY1-20" fmla="*/ 1686678 h 1782148"/>
              <a:gd name="connsiteX2-21" fmla="*/ 0 w 3060442"/>
              <a:gd name="connsiteY2-22" fmla="*/ 1530221 h 1782148"/>
              <a:gd name="connsiteX3-23" fmla="*/ 1530221 w 3060442"/>
              <a:gd name="connsiteY3-24" fmla="*/ 0 h 1782148"/>
              <a:gd name="connsiteX4-25" fmla="*/ 3060442 w 3060442"/>
              <a:gd name="connsiteY4-26" fmla="*/ 1530221 h 1782148"/>
              <a:gd name="connsiteX5-27" fmla="*/ 3052542 w 3060442"/>
              <a:gd name="connsiteY5-28" fmla="*/ 1686678 h 1782148"/>
              <a:gd name="connsiteX6-29" fmla="*/ 3037971 w 3060442"/>
              <a:gd name="connsiteY6-30" fmla="*/ 1782148 h 1782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60442" h="1782148">
                <a:moveTo>
                  <a:pt x="22471" y="1782148"/>
                </a:moveTo>
                <a:lnTo>
                  <a:pt x="7901" y="1686678"/>
                </a:lnTo>
                <a:cubicBezTo>
                  <a:pt x="2677" y="1635236"/>
                  <a:pt x="0" y="1583041"/>
                  <a:pt x="0" y="1530221"/>
                </a:cubicBezTo>
                <a:cubicBezTo>
                  <a:pt x="0" y="685103"/>
                  <a:pt x="685103" y="0"/>
                  <a:pt x="1530221" y="0"/>
                </a:cubicBezTo>
                <a:cubicBezTo>
                  <a:pt x="2375339" y="0"/>
                  <a:pt x="3060442" y="685103"/>
                  <a:pt x="3060442" y="1530221"/>
                </a:cubicBezTo>
                <a:cubicBezTo>
                  <a:pt x="3060442" y="1583041"/>
                  <a:pt x="3057766" y="1635236"/>
                  <a:pt x="3052542" y="1686678"/>
                </a:cubicBezTo>
                <a:lnTo>
                  <a:pt x="3037971" y="1782148"/>
                </a:lnTo>
              </a:path>
            </a:pathLst>
          </a:custGeom>
          <a:noFill/>
          <a:ln w="1651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V="1">
            <a:off x="8768148" y="0"/>
            <a:ext cx="1338309" cy="669155"/>
          </a:xfrm>
          <a:custGeom>
            <a:avLst/>
            <a:gdLst>
              <a:gd name="connsiteX0" fmla="*/ 881743 w 1763486"/>
              <a:gd name="connsiteY0" fmla="*/ 0 h 881743"/>
              <a:gd name="connsiteX1" fmla="*/ 1763486 w 1763486"/>
              <a:gd name="connsiteY1" fmla="*/ 881743 h 881743"/>
              <a:gd name="connsiteX2" fmla="*/ 0 w 1763486"/>
              <a:gd name="connsiteY2" fmla="*/ 881743 h 881743"/>
              <a:gd name="connsiteX3" fmla="*/ 881743 w 1763486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486" h="881743">
                <a:moveTo>
                  <a:pt x="881743" y="0"/>
                </a:moveTo>
                <a:cubicBezTo>
                  <a:pt x="1368716" y="0"/>
                  <a:pt x="1763486" y="394770"/>
                  <a:pt x="1763486" y="881743"/>
                </a:cubicBezTo>
                <a:lnTo>
                  <a:pt x="0" y="881743"/>
                </a:lnTo>
                <a:cubicBezTo>
                  <a:pt x="0" y="394770"/>
                  <a:pt x="394770" y="0"/>
                  <a:pt x="881743" y="0"/>
                </a:cubicBezTo>
                <a:close/>
              </a:path>
            </a:pathLst>
          </a:custGeom>
          <a:pattFill prst="wdUpDiag">
            <a:fgClr>
              <a:srgbClr val="49BD9D"/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1467385" y="3663749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251156" y="3663749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09573" y="3663749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467385" y="4064965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2251156" y="4064965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109573" y="4064965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60690" y="225863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目录</a:t>
            </a:r>
            <a:endParaRPr lang="zh-CN" altLang="en-US" sz="54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295122" y="1611863"/>
            <a:ext cx="349899" cy="349899"/>
          </a:xfrm>
          <a:prstGeom prst="rect">
            <a:avLst/>
          </a:prstGeom>
          <a:noFill/>
          <a:ln w="508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288772" y="2857904"/>
            <a:ext cx="349899" cy="349899"/>
          </a:xfrm>
          <a:prstGeom prst="rect">
            <a:avLst/>
          </a:prstGeom>
          <a:noFill/>
          <a:ln w="508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288772" y="4011314"/>
            <a:ext cx="349899" cy="349899"/>
          </a:xfrm>
          <a:prstGeom prst="rect">
            <a:avLst/>
          </a:prstGeom>
          <a:noFill/>
          <a:ln w="508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rot="5400000">
            <a:off x="1953077" y="-4005"/>
            <a:ext cx="785091" cy="79310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96965" y="152582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问题分析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7094" y="2771868"/>
            <a:ext cx="2685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方案实施与结果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96965" y="3925278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改进计划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0" y="2537926"/>
            <a:ext cx="1483567" cy="1231641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62063" y="2388636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谢谢观看</a:t>
            </a:r>
            <a:endParaRPr lang="zh-CN" altLang="en-US" sz="60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93290" y="3769360"/>
            <a:ext cx="3153410" cy="568325"/>
          </a:xfrm>
          <a:prstGeom prst="rect">
            <a:avLst/>
          </a:prstGeom>
          <a:solidFill>
            <a:srgbClr val="FAC03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46811" y="386916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cs typeface="微软雅黑" pitchFamily="34" charset="-122"/>
                <a:sym typeface="汉仪中黑S" pitchFamily="18" charset="-122"/>
              </a:rPr>
              <a:t>队伍：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cs typeface="微软雅黑" pitchFamily="34" charset="-122"/>
                <a:sym typeface="汉仪中黑S" pitchFamily="18" charset="-122"/>
              </a:rPr>
              <a:t>wakuwaku</a:t>
            </a:r>
            <a:endParaRPr lang="en-US" altLang="zh-CN" b="1" dirty="0">
              <a:latin typeface="微软雅黑" pitchFamily="34" charset="-122"/>
              <a:ea typeface="微软雅黑" pitchFamily="34" charset="-122"/>
              <a:cs typeface="微软雅黑" pitchFamily="34" charset="-122"/>
              <a:sym typeface="汉仪中黑S" pitchFamily="18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38538" y="1912774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29816" y="188944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809427" y="188944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994871" y="188944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9116008" y="3638939"/>
            <a:ext cx="1978090" cy="3219061"/>
          </a:xfrm>
          <a:custGeom>
            <a:avLst/>
            <a:gdLst>
              <a:gd name="connsiteX0" fmla="*/ 0 w 1978090"/>
              <a:gd name="connsiteY0" fmla="*/ 0 h 3219061"/>
              <a:gd name="connsiteX1" fmla="*/ 1978090 w 1978090"/>
              <a:gd name="connsiteY1" fmla="*/ 0 h 3219061"/>
              <a:gd name="connsiteX2" fmla="*/ 1978090 w 1978090"/>
              <a:gd name="connsiteY2" fmla="*/ 3219061 h 3219061"/>
              <a:gd name="connsiteX3" fmla="*/ 1777482 w 1978090"/>
              <a:gd name="connsiteY3" fmla="*/ 3219061 h 3219061"/>
              <a:gd name="connsiteX4" fmla="*/ 1777482 w 1978090"/>
              <a:gd name="connsiteY4" fmla="*/ 205273 h 3219061"/>
              <a:gd name="connsiteX5" fmla="*/ 200608 w 1978090"/>
              <a:gd name="connsiteY5" fmla="*/ 205273 h 3219061"/>
              <a:gd name="connsiteX6" fmla="*/ 200608 w 1978090"/>
              <a:gd name="connsiteY6" fmla="*/ 3219061 h 3219061"/>
              <a:gd name="connsiteX7" fmla="*/ 0 w 1978090"/>
              <a:gd name="connsiteY7" fmla="*/ 3219061 h 32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8090" h="3219061">
                <a:moveTo>
                  <a:pt x="0" y="0"/>
                </a:moveTo>
                <a:lnTo>
                  <a:pt x="1978090" y="0"/>
                </a:lnTo>
                <a:lnTo>
                  <a:pt x="1978090" y="3219061"/>
                </a:lnTo>
                <a:lnTo>
                  <a:pt x="1777482" y="3219061"/>
                </a:lnTo>
                <a:lnTo>
                  <a:pt x="1777482" y="205273"/>
                </a:lnTo>
                <a:lnTo>
                  <a:pt x="200608" y="205273"/>
                </a:lnTo>
                <a:lnTo>
                  <a:pt x="200608" y="3219061"/>
                </a:lnTo>
                <a:lnTo>
                  <a:pt x="0" y="3219061"/>
                </a:lnTo>
                <a:close/>
              </a:path>
            </a:pathLst>
          </a:cu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 flipV="1">
            <a:off x="7861450" y="0"/>
            <a:ext cx="2259277" cy="1315616"/>
          </a:xfrm>
          <a:custGeom>
            <a:avLst/>
            <a:gdLst>
              <a:gd name="connsiteX0" fmla="*/ 1530221 w 3060442"/>
              <a:gd name="connsiteY0" fmla="*/ 0 h 1782148"/>
              <a:gd name="connsiteX1" fmla="*/ 3060442 w 3060442"/>
              <a:gd name="connsiteY1" fmla="*/ 1530221 h 1782148"/>
              <a:gd name="connsiteX2" fmla="*/ 3052542 w 3060442"/>
              <a:gd name="connsiteY2" fmla="*/ 1686678 h 1782148"/>
              <a:gd name="connsiteX3" fmla="*/ 3037971 w 3060442"/>
              <a:gd name="connsiteY3" fmla="*/ 1782148 h 1782148"/>
              <a:gd name="connsiteX4" fmla="*/ 22471 w 3060442"/>
              <a:gd name="connsiteY4" fmla="*/ 1782148 h 1782148"/>
              <a:gd name="connsiteX5" fmla="*/ 7901 w 3060442"/>
              <a:gd name="connsiteY5" fmla="*/ 1686678 h 1782148"/>
              <a:gd name="connsiteX6" fmla="*/ 0 w 3060442"/>
              <a:gd name="connsiteY6" fmla="*/ 1530221 h 1782148"/>
              <a:gd name="connsiteX7" fmla="*/ 1530221 w 3060442"/>
              <a:gd name="connsiteY7" fmla="*/ 0 h 1782148"/>
              <a:gd name="connsiteX0-1" fmla="*/ 22471 w 3060442"/>
              <a:gd name="connsiteY0-2" fmla="*/ 1782148 h 1873588"/>
              <a:gd name="connsiteX1-3" fmla="*/ 7901 w 3060442"/>
              <a:gd name="connsiteY1-4" fmla="*/ 1686678 h 1873588"/>
              <a:gd name="connsiteX2-5" fmla="*/ 0 w 3060442"/>
              <a:gd name="connsiteY2-6" fmla="*/ 1530221 h 1873588"/>
              <a:gd name="connsiteX3-7" fmla="*/ 1530221 w 3060442"/>
              <a:gd name="connsiteY3-8" fmla="*/ 0 h 1873588"/>
              <a:gd name="connsiteX4-9" fmla="*/ 3060442 w 3060442"/>
              <a:gd name="connsiteY4-10" fmla="*/ 1530221 h 1873588"/>
              <a:gd name="connsiteX5-11" fmla="*/ 3052542 w 3060442"/>
              <a:gd name="connsiteY5-12" fmla="*/ 1686678 h 1873588"/>
              <a:gd name="connsiteX6-13" fmla="*/ 3037971 w 3060442"/>
              <a:gd name="connsiteY6-14" fmla="*/ 1782148 h 1873588"/>
              <a:gd name="connsiteX7-15" fmla="*/ 113911 w 3060442"/>
              <a:gd name="connsiteY7-16" fmla="*/ 1873588 h 1873588"/>
              <a:gd name="connsiteX0-17" fmla="*/ 22471 w 3060442"/>
              <a:gd name="connsiteY0-18" fmla="*/ 1782148 h 1782148"/>
              <a:gd name="connsiteX1-19" fmla="*/ 7901 w 3060442"/>
              <a:gd name="connsiteY1-20" fmla="*/ 1686678 h 1782148"/>
              <a:gd name="connsiteX2-21" fmla="*/ 0 w 3060442"/>
              <a:gd name="connsiteY2-22" fmla="*/ 1530221 h 1782148"/>
              <a:gd name="connsiteX3-23" fmla="*/ 1530221 w 3060442"/>
              <a:gd name="connsiteY3-24" fmla="*/ 0 h 1782148"/>
              <a:gd name="connsiteX4-25" fmla="*/ 3060442 w 3060442"/>
              <a:gd name="connsiteY4-26" fmla="*/ 1530221 h 1782148"/>
              <a:gd name="connsiteX5-27" fmla="*/ 3052542 w 3060442"/>
              <a:gd name="connsiteY5-28" fmla="*/ 1686678 h 1782148"/>
              <a:gd name="connsiteX6-29" fmla="*/ 3037971 w 3060442"/>
              <a:gd name="connsiteY6-30" fmla="*/ 1782148 h 1782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60442" h="1782148">
                <a:moveTo>
                  <a:pt x="22471" y="1782148"/>
                </a:moveTo>
                <a:lnTo>
                  <a:pt x="7901" y="1686678"/>
                </a:lnTo>
                <a:cubicBezTo>
                  <a:pt x="2677" y="1635236"/>
                  <a:pt x="0" y="1583041"/>
                  <a:pt x="0" y="1530221"/>
                </a:cubicBezTo>
                <a:cubicBezTo>
                  <a:pt x="0" y="685103"/>
                  <a:pt x="685103" y="0"/>
                  <a:pt x="1530221" y="0"/>
                </a:cubicBezTo>
                <a:cubicBezTo>
                  <a:pt x="2375339" y="0"/>
                  <a:pt x="3060442" y="685103"/>
                  <a:pt x="3060442" y="1530221"/>
                </a:cubicBezTo>
                <a:cubicBezTo>
                  <a:pt x="3060442" y="1583041"/>
                  <a:pt x="3057766" y="1635236"/>
                  <a:pt x="3052542" y="1686678"/>
                </a:cubicBezTo>
                <a:lnTo>
                  <a:pt x="3037971" y="1782148"/>
                </a:lnTo>
              </a:path>
            </a:pathLst>
          </a:custGeom>
          <a:noFill/>
          <a:ln w="1651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9489233" y="5762904"/>
            <a:ext cx="2702767" cy="1095096"/>
          </a:xfrm>
          <a:custGeom>
            <a:avLst/>
            <a:gdLst>
              <a:gd name="connsiteX0" fmla="*/ 1496857 w 2993715"/>
              <a:gd name="connsiteY0" fmla="*/ 0 h 1212981"/>
              <a:gd name="connsiteX1" fmla="*/ 2958283 w 2993715"/>
              <a:gd name="connsiteY1" fmla="*/ 1075180 h 1212981"/>
              <a:gd name="connsiteX2" fmla="*/ 2993715 w 2993715"/>
              <a:gd name="connsiteY2" fmla="*/ 1212981 h 1212981"/>
              <a:gd name="connsiteX3" fmla="*/ 0 w 2993715"/>
              <a:gd name="connsiteY3" fmla="*/ 1212981 h 1212981"/>
              <a:gd name="connsiteX4" fmla="*/ 35432 w 2993715"/>
              <a:gd name="connsiteY4" fmla="*/ 1075180 h 1212981"/>
              <a:gd name="connsiteX5" fmla="*/ 1496857 w 2993715"/>
              <a:gd name="connsiteY5" fmla="*/ 0 h 121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3715" h="1212981">
                <a:moveTo>
                  <a:pt x="1496857" y="0"/>
                </a:moveTo>
                <a:cubicBezTo>
                  <a:pt x="2183516" y="0"/>
                  <a:pt x="2764539" y="452275"/>
                  <a:pt x="2958283" y="1075180"/>
                </a:cubicBezTo>
                <a:lnTo>
                  <a:pt x="2993715" y="1212981"/>
                </a:lnTo>
                <a:lnTo>
                  <a:pt x="0" y="1212981"/>
                </a:lnTo>
                <a:lnTo>
                  <a:pt x="35432" y="1075180"/>
                </a:lnTo>
                <a:cubicBezTo>
                  <a:pt x="229176" y="452275"/>
                  <a:pt x="810199" y="0"/>
                  <a:pt x="1496857" y="0"/>
                </a:cubicBezTo>
                <a:close/>
              </a:path>
            </a:pathLst>
          </a:cu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V="1">
            <a:off x="6440772" y="0"/>
            <a:ext cx="1338309" cy="669155"/>
          </a:xfrm>
          <a:custGeom>
            <a:avLst/>
            <a:gdLst>
              <a:gd name="connsiteX0" fmla="*/ 881743 w 1763486"/>
              <a:gd name="connsiteY0" fmla="*/ 0 h 881743"/>
              <a:gd name="connsiteX1" fmla="*/ 1763486 w 1763486"/>
              <a:gd name="connsiteY1" fmla="*/ 881743 h 881743"/>
              <a:gd name="connsiteX2" fmla="*/ 0 w 1763486"/>
              <a:gd name="connsiteY2" fmla="*/ 881743 h 881743"/>
              <a:gd name="connsiteX3" fmla="*/ 881743 w 1763486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486" h="881743">
                <a:moveTo>
                  <a:pt x="881743" y="0"/>
                </a:moveTo>
                <a:cubicBezTo>
                  <a:pt x="1368716" y="0"/>
                  <a:pt x="1763486" y="394770"/>
                  <a:pt x="1763486" y="881743"/>
                </a:cubicBezTo>
                <a:lnTo>
                  <a:pt x="0" y="881743"/>
                </a:lnTo>
                <a:cubicBezTo>
                  <a:pt x="0" y="394770"/>
                  <a:pt x="394770" y="0"/>
                  <a:pt x="881743" y="0"/>
                </a:cubicBezTo>
                <a:close/>
              </a:path>
            </a:pathLst>
          </a:custGeom>
          <a:pattFill prst="wdUpDiag">
            <a:fgClr>
              <a:srgbClr val="49BD9D"/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346441" y="5641606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6130212" y="5641606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6988629" y="5641606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346441" y="6042822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6130212" y="6042822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988629" y="6042822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9199984" y="2579913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9983755" y="2579913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842172" y="2579913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9199984" y="2981129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9983755" y="2981129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10842172" y="2981129"/>
            <a:ext cx="121298" cy="121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8187612" y="2666221"/>
            <a:ext cx="349899" cy="349899"/>
          </a:xfrm>
          <a:prstGeom prst="rect">
            <a:avLst/>
          </a:prstGeom>
          <a:noFill/>
          <a:ln w="508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 flipH="1">
            <a:off x="148717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39995" y="6369393"/>
            <a:ext cx="337732" cy="48519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19606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05050" y="6310452"/>
            <a:ext cx="378760" cy="544134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875915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067193" y="6484776"/>
            <a:ext cx="250922" cy="36047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246804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432248" y="6484776"/>
            <a:ext cx="257417" cy="36981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-19234" y="6369393"/>
            <a:ext cx="335355" cy="481778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789290" y="6397427"/>
            <a:ext cx="337702" cy="48514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1980568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160179" y="6484776"/>
            <a:ext cx="267158" cy="383805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345623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2516488" y="6484776"/>
            <a:ext cx="276900" cy="39780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2707766" y="5907527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2887377" y="6449684"/>
            <a:ext cx="291585" cy="418897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3072821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621338" y="591344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 flipH="1">
            <a:off x="148717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39995" y="6369393"/>
            <a:ext cx="337732" cy="48519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19606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05050" y="6310452"/>
            <a:ext cx="378760" cy="544134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875915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067193" y="6484776"/>
            <a:ext cx="250922" cy="36047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246804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432248" y="6484776"/>
            <a:ext cx="257417" cy="36981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789290" y="6397427"/>
            <a:ext cx="337702" cy="48514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1980568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160179" y="6484776"/>
            <a:ext cx="267158" cy="383805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345623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2516488" y="6484776"/>
            <a:ext cx="276900" cy="39780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2707766" y="5907527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2887377" y="6449684"/>
            <a:ext cx="291585" cy="418897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3072821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621338" y="591344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 flipV="1">
            <a:off x="9671590" y="0"/>
            <a:ext cx="1714488" cy="998376"/>
          </a:xfrm>
          <a:custGeom>
            <a:avLst/>
            <a:gdLst>
              <a:gd name="connsiteX0" fmla="*/ 1530221 w 3060442"/>
              <a:gd name="connsiteY0" fmla="*/ 0 h 1782148"/>
              <a:gd name="connsiteX1" fmla="*/ 3060442 w 3060442"/>
              <a:gd name="connsiteY1" fmla="*/ 1530221 h 1782148"/>
              <a:gd name="connsiteX2" fmla="*/ 3052542 w 3060442"/>
              <a:gd name="connsiteY2" fmla="*/ 1686678 h 1782148"/>
              <a:gd name="connsiteX3" fmla="*/ 3037971 w 3060442"/>
              <a:gd name="connsiteY3" fmla="*/ 1782148 h 1782148"/>
              <a:gd name="connsiteX4" fmla="*/ 22471 w 3060442"/>
              <a:gd name="connsiteY4" fmla="*/ 1782148 h 1782148"/>
              <a:gd name="connsiteX5" fmla="*/ 7901 w 3060442"/>
              <a:gd name="connsiteY5" fmla="*/ 1686678 h 1782148"/>
              <a:gd name="connsiteX6" fmla="*/ 0 w 3060442"/>
              <a:gd name="connsiteY6" fmla="*/ 1530221 h 1782148"/>
              <a:gd name="connsiteX7" fmla="*/ 1530221 w 3060442"/>
              <a:gd name="connsiteY7" fmla="*/ 0 h 1782148"/>
              <a:gd name="connsiteX0-1" fmla="*/ 22471 w 3060442"/>
              <a:gd name="connsiteY0-2" fmla="*/ 1782148 h 1873588"/>
              <a:gd name="connsiteX1-3" fmla="*/ 7901 w 3060442"/>
              <a:gd name="connsiteY1-4" fmla="*/ 1686678 h 1873588"/>
              <a:gd name="connsiteX2-5" fmla="*/ 0 w 3060442"/>
              <a:gd name="connsiteY2-6" fmla="*/ 1530221 h 1873588"/>
              <a:gd name="connsiteX3-7" fmla="*/ 1530221 w 3060442"/>
              <a:gd name="connsiteY3-8" fmla="*/ 0 h 1873588"/>
              <a:gd name="connsiteX4-9" fmla="*/ 3060442 w 3060442"/>
              <a:gd name="connsiteY4-10" fmla="*/ 1530221 h 1873588"/>
              <a:gd name="connsiteX5-11" fmla="*/ 3052542 w 3060442"/>
              <a:gd name="connsiteY5-12" fmla="*/ 1686678 h 1873588"/>
              <a:gd name="connsiteX6-13" fmla="*/ 3037971 w 3060442"/>
              <a:gd name="connsiteY6-14" fmla="*/ 1782148 h 1873588"/>
              <a:gd name="connsiteX7-15" fmla="*/ 113911 w 3060442"/>
              <a:gd name="connsiteY7-16" fmla="*/ 1873588 h 1873588"/>
              <a:gd name="connsiteX0-17" fmla="*/ 22471 w 3060442"/>
              <a:gd name="connsiteY0-18" fmla="*/ 1782148 h 1782148"/>
              <a:gd name="connsiteX1-19" fmla="*/ 7901 w 3060442"/>
              <a:gd name="connsiteY1-20" fmla="*/ 1686678 h 1782148"/>
              <a:gd name="connsiteX2-21" fmla="*/ 0 w 3060442"/>
              <a:gd name="connsiteY2-22" fmla="*/ 1530221 h 1782148"/>
              <a:gd name="connsiteX3-23" fmla="*/ 1530221 w 3060442"/>
              <a:gd name="connsiteY3-24" fmla="*/ 0 h 1782148"/>
              <a:gd name="connsiteX4-25" fmla="*/ 3060442 w 3060442"/>
              <a:gd name="connsiteY4-26" fmla="*/ 1530221 h 1782148"/>
              <a:gd name="connsiteX5-27" fmla="*/ 3052542 w 3060442"/>
              <a:gd name="connsiteY5-28" fmla="*/ 1686678 h 1782148"/>
              <a:gd name="connsiteX6-29" fmla="*/ 3037971 w 3060442"/>
              <a:gd name="connsiteY6-30" fmla="*/ 1782148 h 1782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60442" h="1782148">
                <a:moveTo>
                  <a:pt x="22471" y="1782148"/>
                </a:moveTo>
                <a:lnTo>
                  <a:pt x="7901" y="1686678"/>
                </a:lnTo>
                <a:cubicBezTo>
                  <a:pt x="2677" y="1635236"/>
                  <a:pt x="0" y="1583041"/>
                  <a:pt x="0" y="1530221"/>
                </a:cubicBezTo>
                <a:cubicBezTo>
                  <a:pt x="0" y="685103"/>
                  <a:pt x="685103" y="0"/>
                  <a:pt x="1530221" y="0"/>
                </a:cubicBezTo>
                <a:cubicBezTo>
                  <a:pt x="2375339" y="0"/>
                  <a:pt x="3060442" y="685103"/>
                  <a:pt x="3060442" y="1530221"/>
                </a:cubicBezTo>
                <a:cubicBezTo>
                  <a:pt x="3060442" y="1583041"/>
                  <a:pt x="3057766" y="1635236"/>
                  <a:pt x="3052542" y="1686678"/>
                </a:cubicBezTo>
                <a:lnTo>
                  <a:pt x="3037971" y="1782148"/>
                </a:lnTo>
              </a:path>
            </a:pathLst>
          </a:custGeom>
          <a:noFill/>
          <a:ln w="1651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V="1">
            <a:off x="8250911" y="0"/>
            <a:ext cx="1338309" cy="669155"/>
          </a:xfrm>
          <a:custGeom>
            <a:avLst/>
            <a:gdLst>
              <a:gd name="connsiteX0" fmla="*/ 881743 w 1763486"/>
              <a:gd name="connsiteY0" fmla="*/ 0 h 881743"/>
              <a:gd name="connsiteX1" fmla="*/ 1763486 w 1763486"/>
              <a:gd name="connsiteY1" fmla="*/ 881743 h 881743"/>
              <a:gd name="connsiteX2" fmla="*/ 0 w 1763486"/>
              <a:gd name="connsiteY2" fmla="*/ 881743 h 881743"/>
              <a:gd name="connsiteX3" fmla="*/ 881743 w 1763486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486" h="881743">
                <a:moveTo>
                  <a:pt x="881743" y="0"/>
                </a:moveTo>
                <a:cubicBezTo>
                  <a:pt x="1368716" y="0"/>
                  <a:pt x="1763486" y="394770"/>
                  <a:pt x="1763486" y="881743"/>
                </a:cubicBezTo>
                <a:lnTo>
                  <a:pt x="0" y="881743"/>
                </a:lnTo>
                <a:cubicBezTo>
                  <a:pt x="0" y="394770"/>
                  <a:pt x="394770" y="0"/>
                  <a:pt x="881743" y="0"/>
                </a:cubicBezTo>
                <a:close/>
              </a:path>
            </a:pathLst>
          </a:custGeom>
          <a:pattFill prst="wdUpDiag">
            <a:fgClr>
              <a:srgbClr val="49BD9D"/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9041364" y="5750159"/>
            <a:ext cx="2702767" cy="1095096"/>
          </a:xfrm>
          <a:custGeom>
            <a:avLst/>
            <a:gdLst>
              <a:gd name="connsiteX0" fmla="*/ 1496857 w 2993715"/>
              <a:gd name="connsiteY0" fmla="*/ 0 h 1212981"/>
              <a:gd name="connsiteX1" fmla="*/ 2958283 w 2993715"/>
              <a:gd name="connsiteY1" fmla="*/ 1075180 h 1212981"/>
              <a:gd name="connsiteX2" fmla="*/ 2993715 w 2993715"/>
              <a:gd name="connsiteY2" fmla="*/ 1212981 h 1212981"/>
              <a:gd name="connsiteX3" fmla="*/ 0 w 2993715"/>
              <a:gd name="connsiteY3" fmla="*/ 1212981 h 1212981"/>
              <a:gd name="connsiteX4" fmla="*/ 35432 w 2993715"/>
              <a:gd name="connsiteY4" fmla="*/ 1075180 h 1212981"/>
              <a:gd name="connsiteX5" fmla="*/ 1496857 w 2993715"/>
              <a:gd name="connsiteY5" fmla="*/ 0 h 121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3715" h="1212981">
                <a:moveTo>
                  <a:pt x="1496857" y="0"/>
                </a:moveTo>
                <a:cubicBezTo>
                  <a:pt x="2183516" y="0"/>
                  <a:pt x="2764539" y="452275"/>
                  <a:pt x="2958283" y="1075180"/>
                </a:cubicBezTo>
                <a:lnTo>
                  <a:pt x="2993715" y="1212981"/>
                </a:lnTo>
                <a:lnTo>
                  <a:pt x="0" y="1212981"/>
                </a:lnTo>
                <a:lnTo>
                  <a:pt x="35432" y="1075180"/>
                </a:lnTo>
                <a:cubicBezTo>
                  <a:pt x="229176" y="452275"/>
                  <a:pt x="810199" y="0"/>
                  <a:pt x="1496857" y="0"/>
                </a:cubicBezTo>
                <a:close/>
              </a:path>
            </a:pathLst>
          </a:cu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rot="10800000" flipH="1">
            <a:off x="0" y="1727880"/>
            <a:ext cx="1194318" cy="79310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9003" y="1707524"/>
            <a:ext cx="2568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>
                <a:solidFill>
                  <a:srgbClr val="FAC03B"/>
                </a:solidFill>
                <a:latin typeface="汉仪君黑-45简" pitchFamily="34" charset="-122"/>
                <a:ea typeface="汉仪君黑-45简" pitchFamily="34" charset="-122"/>
              </a:rPr>
              <a:t>PART 01</a:t>
            </a:r>
            <a:endParaRPr lang="zh-CN" altLang="en-US" sz="4800" b="1" i="1" dirty="0">
              <a:solidFill>
                <a:srgbClr val="FAC03B"/>
              </a:solidFill>
              <a:latin typeface="汉仪君黑-45简" pitchFamily="34" charset="-122"/>
              <a:ea typeface="汉仪君黑-45简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85005" y="3291205"/>
            <a:ext cx="3539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析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 descr="7b0a2020202022776f7264617274223a20227b5c2269645c223a32353030343830352c5c227469645c223a31333439337d220a7d0a"/>
          <p:cNvSpPr/>
          <p:nvPr/>
        </p:nvSpPr>
        <p:spPr>
          <a:xfrm>
            <a:off x="2039853" y="2345815"/>
            <a:ext cx="2821196" cy="102733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许多产品需要进行临床的痤疮测试，痤疮严重程度分级依靠皮肤科医生的诊断。</a:t>
            </a:r>
            <a:endParaRPr lang="zh-CN" altLang="en-US" sz="1600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汉仪雅酷黑简" panose="00020600040101010101" charset="-122"/>
              <a:ea typeface="汉仪雅酷黑简" panose="0002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768" y="415717"/>
            <a:ext cx="18604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问题分析</a:t>
            </a:r>
            <a:endParaRPr lang="zh-CN" altLang="en-US" sz="28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37014" y="2106474"/>
            <a:ext cx="3537946" cy="1607370"/>
          </a:xfrm>
          <a:prstGeom prst="rect">
            <a:avLst/>
          </a:prstGeom>
          <a:noFill/>
          <a:ln w="762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37014" y="4196240"/>
            <a:ext cx="3537946" cy="1607370"/>
          </a:xfrm>
          <a:prstGeom prst="rect">
            <a:avLst/>
          </a:prstGeom>
          <a:noFill/>
          <a:ln w="76200"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85995" y="2567095"/>
            <a:ext cx="286398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可以实现基于图像分析的痤疮检测评级，但仍是辅助手段。</a:t>
            </a:r>
            <a:endParaRPr lang="zh-CN" alt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94831" y="4164454"/>
            <a:ext cx="2222312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诊断标准不同</a:t>
            </a:r>
            <a:endParaRPr lang="en-US" altLang="zh-CN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疫情期间不方便</a:t>
            </a:r>
            <a:endParaRPr lang="en-US" altLang="zh-CN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经济性差</a:t>
            </a:r>
            <a:endParaRPr lang="zh-CN" alt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64776" y="2106474"/>
            <a:ext cx="3537946" cy="1607370"/>
          </a:xfrm>
          <a:prstGeom prst="rect">
            <a:avLst/>
          </a:prstGeom>
          <a:noFill/>
          <a:ln w="762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464776" y="4196240"/>
            <a:ext cx="3553980" cy="1607370"/>
          </a:xfrm>
          <a:prstGeom prst="rect">
            <a:avLst/>
          </a:prstGeom>
          <a:noFill/>
          <a:ln w="76200"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017219" y="4179881"/>
            <a:ext cx="2819476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分辨率和环境光线不同</a:t>
            </a:r>
            <a:endParaRPr lang="en-US" altLang="zh-CN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拍摄角度和焦距不同</a:t>
            </a:r>
            <a:endParaRPr lang="en-US" altLang="zh-CN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没有专业设备辅助</a:t>
            </a:r>
            <a:endParaRPr lang="zh-CN" altLang="en-US" sz="16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8" name="矩形 27" descr="7b0a2020202022776f7264617274223a20227b5c2269645c223a32353030343830352c5c227469645c223a31333439337d220a7d0a"/>
          <p:cNvSpPr/>
          <p:nvPr/>
        </p:nvSpPr>
        <p:spPr>
          <a:xfrm>
            <a:off x="2396191" y="1390959"/>
            <a:ext cx="1410528" cy="46294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医生诊断</a:t>
            </a:r>
            <a:endParaRPr lang="zh-CN" alt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2" name="矩形 31" descr="7b0a2020202022776f7264617274223a20227b5c2269645c223a32353030343830352c5c227469645c223a31333439337d220a7d0a"/>
          <p:cNvSpPr/>
          <p:nvPr/>
        </p:nvSpPr>
        <p:spPr>
          <a:xfrm>
            <a:off x="8370392" y="1396665"/>
            <a:ext cx="1410528" cy="45724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  <a:sym typeface="+mn-ea"/>
              </a:rPr>
              <a:t>算法评级</a:t>
            </a:r>
            <a:endParaRPr lang="zh-CN" altLang="en-US" sz="20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3" name="右箭头 11"/>
          <p:cNvSpPr/>
          <p:nvPr/>
        </p:nvSpPr>
        <p:spPr>
          <a:xfrm>
            <a:off x="5796005" y="3654225"/>
            <a:ext cx="947726" cy="52565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262840" y="3662030"/>
            <a:ext cx="391888" cy="337835"/>
          </a:xfrm>
          <a:prstGeom prst="triangle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265125" y="1809107"/>
            <a:ext cx="2024742" cy="3973692"/>
          </a:xfrm>
          <a:custGeom>
            <a:avLst/>
            <a:gdLst>
              <a:gd name="connsiteX0" fmla="*/ 32657 w 1744825"/>
              <a:gd name="connsiteY0" fmla="*/ 0 h 3424336"/>
              <a:gd name="connsiteX1" fmla="*/ 1744825 w 1744825"/>
              <a:gd name="connsiteY1" fmla="*/ 1712168 h 3424336"/>
              <a:gd name="connsiteX2" fmla="*/ 32657 w 1744825"/>
              <a:gd name="connsiteY2" fmla="*/ 3424336 h 3424336"/>
              <a:gd name="connsiteX3" fmla="*/ 0 w 1744825"/>
              <a:gd name="connsiteY3" fmla="*/ 3422687 h 3424336"/>
              <a:gd name="connsiteX4" fmla="*/ 0 w 1744825"/>
              <a:gd name="connsiteY4" fmla="*/ 1649 h 3424336"/>
              <a:gd name="connsiteX0-1" fmla="*/ 0 w 1744825"/>
              <a:gd name="connsiteY0-2" fmla="*/ 1649 h 3424336"/>
              <a:gd name="connsiteX1-3" fmla="*/ 32657 w 1744825"/>
              <a:gd name="connsiteY1-4" fmla="*/ 0 h 3424336"/>
              <a:gd name="connsiteX2-5" fmla="*/ 1744825 w 1744825"/>
              <a:gd name="connsiteY2-6" fmla="*/ 1712168 h 3424336"/>
              <a:gd name="connsiteX3-7" fmla="*/ 32657 w 1744825"/>
              <a:gd name="connsiteY3-8" fmla="*/ 3424336 h 3424336"/>
              <a:gd name="connsiteX4-9" fmla="*/ 0 w 1744825"/>
              <a:gd name="connsiteY4-10" fmla="*/ 3422687 h 3424336"/>
              <a:gd name="connsiteX5" fmla="*/ 91440 w 1744825"/>
              <a:gd name="connsiteY5" fmla="*/ 93089 h 3424336"/>
              <a:gd name="connsiteX0-11" fmla="*/ 0 w 1744825"/>
              <a:gd name="connsiteY0-12" fmla="*/ 1649 h 3424336"/>
              <a:gd name="connsiteX1-13" fmla="*/ 32657 w 1744825"/>
              <a:gd name="connsiteY1-14" fmla="*/ 0 h 3424336"/>
              <a:gd name="connsiteX2-15" fmla="*/ 1744825 w 1744825"/>
              <a:gd name="connsiteY2-16" fmla="*/ 1712168 h 3424336"/>
              <a:gd name="connsiteX3-17" fmla="*/ 32657 w 1744825"/>
              <a:gd name="connsiteY3-18" fmla="*/ 3424336 h 3424336"/>
              <a:gd name="connsiteX4-19" fmla="*/ 0 w 1744825"/>
              <a:gd name="connsiteY4-20" fmla="*/ 3422687 h 34243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44825" h="3424336">
                <a:moveTo>
                  <a:pt x="0" y="1649"/>
                </a:moveTo>
                <a:lnTo>
                  <a:pt x="32657" y="0"/>
                </a:lnTo>
                <a:cubicBezTo>
                  <a:pt x="978261" y="0"/>
                  <a:pt x="1744825" y="766564"/>
                  <a:pt x="1744825" y="1712168"/>
                </a:cubicBezTo>
                <a:cubicBezTo>
                  <a:pt x="1744825" y="2657772"/>
                  <a:pt x="978261" y="3424336"/>
                  <a:pt x="32657" y="3424336"/>
                </a:cubicBezTo>
                <a:lnTo>
                  <a:pt x="0" y="3422687"/>
                </a:lnTo>
              </a:path>
            </a:pathLst>
          </a:custGeom>
          <a:noFill/>
          <a:ln w="381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82254" y="360403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汉仪中黑S" pitchFamily="18" charset="-122"/>
              </a:rPr>
              <a:t>初步确定方案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汉仪中黑S" pitchFamily="18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521800" y="5326931"/>
            <a:ext cx="914400" cy="914400"/>
          </a:xfrm>
          <a:prstGeom prst="ellipse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21800" y="1650675"/>
            <a:ext cx="958793" cy="961189"/>
          </a:xfrm>
          <a:prstGeom prst="ellipse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521800" y="3415468"/>
            <a:ext cx="914400" cy="914400"/>
          </a:xfrm>
          <a:prstGeom prst="ellipse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Shape 23126"/>
          <p:cNvSpPr/>
          <p:nvPr/>
        </p:nvSpPr>
        <p:spPr>
          <a:xfrm>
            <a:off x="4805357" y="5622179"/>
            <a:ext cx="357176" cy="36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92" y="0"/>
                </a:moveTo>
                <a:cubicBezTo>
                  <a:pt x="1790" y="0"/>
                  <a:pt x="0" y="1728"/>
                  <a:pt x="0" y="3857"/>
                </a:cubicBezTo>
                <a:cubicBezTo>
                  <a:pt x="0" y="4935"/>
                  <a:pt x="553" y="5869"/>
                  <a:pt x="1346" y="6590"/>
                </a:cubicBezTo>
                <a:cubicBezTo>
                  <a:pt x="520" y="8026"/>
                  <a:pt x="0" y="9662"/>
                  <a:pt x="0" y="11417"/>
                </a:cubicBezTo>
                <a:cubicBezTo>
                  <a:pt x="0" y="14423"/>
                  <a:pt x="1401" y="17098"/>
                  <a:pt x="3581" y="18933"/>
                </a:cubicBezTo>
                <a:lnTo>
                  <a:pt x="2327" y="20520"/>
                </a:lnTo>
                <a:cubicBezTo>
                  <a:pt x="2093" y="20815"/>
                  <a:pt x="2158" y="21241"/>
                  <a:pt x="2463" y="21468"/>
                </a:cubicBezTo>
                <a:cubicBezTo>
                  <a:pt x="2588" y="21559"/>
                  <a:pt x="2726" y="21600"/>
                  <a:pt x="2874" y="21600"/>
                </a:cubicBezTo>
                <a:cubicBezTo>
                  <a:pt x="3083" y="21600"/>
                  <a:pt x="3307" y="21507"/>
                  <a:pt x="3444" y="21336"/>
                </a:cubicBezTo>
                <a:lnTo>
                  <a:pt x="4676" y="19771"/>
                </a:lnTo>
                <a:cubicBezTo>
                  <a:pt x="6307" y="20807"/>
                  <a:pt x="8262" y="21424"/>
                  <a:pt x="10355" y="21424"/>
                </a:cubicBezTo>
                <a:cubicBezTo>
                  <a:pt x="12366" y="21424"/>
                  <a:pt x="14239" y="20843"/>
                  <a:pt x="15829" y="19881"/>
                </a:cubicBezTo>
                <a:lnTo>
                  <a:pt x="16993" y="21336"/>
                </a:lnTo>
                <a:cubicBezTo>
                  <a:pt x="17130" y="21507"/>
                  <a:pt x="17331" y="21600"/>
                  <a:pt x="17540" y="21600"/>
                </a:cubicBezTo>
                <a:cubicBezTo>
                  <a:pt x="17688" y="21600"/>
                  <a:pt x="17846" y="21559"/>
                  <a:pt x="17973" y="21468"/>
                </a:cubicBezTo>
                <a:cubicBezTo>
                  <a:pt x="18277" y="21241"/>
                  <a:pt x="18321" y="20815"/>
                  <a:pt x="18087" y="20520"/>
                </a:cubicBezTo>
                <a:lnTo>
                  <a:pt x="16947" y="19065"/>
                </a:lnTo>
                <a:cubicBezTo>
                  <a:pt x="19227" y="17229"/>
                  <a:pt x="20710" y="14503"/>
                  <a:pt x="20710" y="11417"/>
                </a:cubicBezTo>
                <a:cubicBezTo>
                  <a:pt x="20710" y="9887"/>
                  <a:pt x="20322" y="8440"/>
                  <a:pt x="19684" y="7141"/>
                </a:cubicBezTo>
                <a:cubicBezTo>
                  <a:pt x="19707" y="7130"/>
                  <a:pt x="19731" y="7133"/>
                  <a:pt x="19752" y="7119"/>
                </a:cubicBezTo>
                <a:cubicBezTo>
                  <a:pt x="20905" y="6406"/>
                  <a:pt x="21600" y="5180"/>
                  <a:pt x="21600" y="3857"/>
                </a:cubicBezTo>
                <a:cubicBezTo>
                  <a:pt x="21600" y="1728"/>
                  <a:pt x="19812" y="0"/>
                  <a:pt x="17608" y="0"/>
                </a:cubicBezTo>
                <a:cubicBezTo>
                  <a:pt x="16111" y="0"/>
                  <a:pt x="14806" y="853"/>
                  <a:pt x="14119" y="2116"/>
                </a:cubicBezTo>
                <a:cubicBezTo>
                  <a:pt x="12947" y="1670"/>
                  <a:pt x="11689" y="1411"/>
                  <a:pt x="10355" y="1411"/>
                </a:cubicBezTo>
                <a:cubicBezTo>
                  <a:pt x="9284" y="1411"/>
                  <a:pt x="8272" y="1624"/>
                  <a:pt x="7299" y="1918"/>
                </a:cubicBezTo>
                <a:cubicBezTo>
                  <a:pt x="6579" y="791"/>
                  <a:pt x="5394" y="0"/>
                  <a:pt x="3992" y="0"/>
                </a:cubicBezTo>
                <a:close/>
                <a:moveTo>
                  <a:pt x="3992" y="1344"/>
                </a:moveTo>
                <a:cubicBezTo>
                  <a:pt x="4807" y="1344"/>
                  <a:pt x="5489" y="1780"/>
                  <a:pt x="5976" y="2380"/>
                </a:cubicBezTo>
                <a:cubicBezTo>
                  <a:pt x="4427" y="3083"/>
                  <a:pt x="3115" y="4133"/>
                  <a:pt x="2098" y="5444"/>
                </a:cubicBezTo>
                <a:cubicBezTo>
                  <a:pt x="1696" y="4993"/>
                  <a:pt x="1391" y="4472"/>
                  <a:pt x="1391" y="3857"/>
                </a:cubicBezTo>
                <a:cubicBezTo>
                  <a:pt x="1391" y="2468"/>
                  <a:pt x="2554" y="1344"/>
                  <a:pt x="3992" y="1344"/>
                </a:cubicBezTo>
                <a:close/>
                <a:moveTo>
                  <a:pt x="17608" y="1344"/>
                </a:moveTo>
                <a:cubicBezTo>
                  <a:pt x="19046" y="1344"/>
                  <a:pt x="20209" y="2468"/>
                  <a:pt x="20209" y="3857"/>
                </a:cubicBezTo>
                <a:cubicBezTo>
                  <a:pt x="20209" y="4709"/>
                  <a:pt x="19758" y="5482"/>
                  <a:pt x="19023" y="5951"/>
                </a:cubicBezTo>
                <a:cubicBezTo>
                  <a:pt x="18101" y="4588"/>
                  <a:pt x="16827" y="3506"/>
                  <a:pt x="15350" y="2711"/>
                </a:cubicBezTo>
                <a:cubicBezTo>
                  <a:pt x="15800" y="1895"/>
                  <a:pt x="16637" y="1344"/>
                  <a:pt x="17608" y="1344"/>
                </a:cubicBezTo>
                <a:close/>
                <a:moveTo>
                  <a:pt x="10355" y="2755"/>
                </a:moveTo>
                <a:cubicBezTo>
                  <a:pt x="15297" y="2755"/>
                  <a:pt x="19319" y="6639"/>
                  <a:pt x="19319" y="11417"/>
                </a:cubicBezTo>
                <a:cubicBezTo>
                  <a:pt x="19319" y="16192"/>
                  <a:pt x="15297" y="20079"/>
                  <a:pt x="10355" y="20079"/>
                </a:cubicBezTo>
                <a:cubicBezTo>
                  <a:pt x="5411" y="20079"/>
                  <a:pt x="1391" y="16192"/>
                  <a:pt x="1391" y="11417"/>
                </a:cubicBezTo>
                <a:cubicBezTo>
                  <a:pt x="1391" y="6639"/>
                  <a:pt x="5411" y="2755"/>
                  <a:pt x="10355" y="2755"/>
                </a:cubicBezTo>
                <a:close/>
                <a:moveTo>
                  <a:pt x="10925" y="5642"/>
                </a:moveTo>
                <a:cubicBezTo>
                  <a:pt x="10543" y="5642"/>
                  <a:pt x="10218" y="5933"/>
                  <a:pt x="10218" y="6304"/>
                </a:cubicBezTo>
                <a:lnTo>
                  <a:pt x="10218" y="11616"/>
                </a:lnTo>
                <a:cubicBezTo>
                  <a:pt x="10218" y="11790"/>
                  <a:pt x="10181" y="11975"/>
                  <a:pt x="10310" y="12100"/>
                </a:cubicBezTo>
                <a:lnTo>
                  <a:pt x="12180" y="14018"/>
                </a:lnTo>
                <a:cubicBezTo>
                  <a:pt x="12316" y="14152"/>
                  <a:pt x="12504" y="14216"/>
                  <a:pt x="12682" y="14216"/>
                </a:cubicBezTo>
                <a:cubicBezTo>
                  <a:pt x="12858" y="14216"/>
                  <a:pt x="13094" y="14148"/>
                  <a:pt x="13229" y="14018"/>
                </a:cubicBezTo>
                <a:cubicBezTo>
                  <a:pt x="13502" y="13760"/>
                  <a:pt x="13544" y="13334"/>
                  <a:pt x="13275" y="13070"/>
                </a:cubicBezTo>
                <a:lnTo>
                  <a:pt x="11610" y="11351"/>
                </a:lnTo>
                <a:lnTo>
                  <a:pt x="11610" y="6304"/>
                </a:lnTo>
                <a:cubicBezTo>
                  <a:pt x="11610" y="5933"/>
                  <a:pt x="11309" y="5642"/>
                  <a:pt x="10925" y="5642"/>
                </a:cubicBezTo>
                <a:close/>
                <a:moveTo>
                  <a:pt x="3262" y="11285"/>
                </a:moveTo>
                <a:cubicBezTo>
                  <a:pt x="3071" y="11285"/>
                  <a:pt x="2920" y="11430"/>
                  <a:pt x="2920" y="11616"/>
                </a:cubicBezTo>
                <a:cubicBezTo>
                  <a:pt x="2920" y="14327"/>
                  <a:pt x="4444" y="16844"/>
                  <a:pt x="6888" y="18184"/>
                </a:cubicBezTo>
                <a:cubicBezTo>
                  <a:pt x="6942" y="18213"/>
                  <a:pt x="6990" y="18228"/>
                  <a:pt x="7048" y="18228"/>
                </a:cubicBezTo>
                <a:cubicBezTo>
                  <a:pt x="7168" y="18228"/>
                  <a:pt x="7282" y="18161"/>
                  <a:pt x="7344" y="18051"/>
                </a:cubicBezTo>
                <a:cubicBezTo>
                  <a:pt x="7440" y="17891"/>
                  <a:pt x="7396" y="17700"/>
                  <a:pt x="7230" y="17611"/>
                </a:cubicBezTo>
                <a:cubicBezTo>
                  <a:pt x="5003" y="16388"/>
                  <a:pt x="3627" y="14084"/>
                  <a:pt x="3627" y="11616"/>
                </a:cubicBezTo>
                <a:cubicBezTo>
                  <a:pt x="3627" y="11430"/>
                  <a:pt x="3453" y="11285"/>
                  <a:pt x="3262" y="11285"/>
                </a:cubicBezTo>
                <a:close/>
                <a:moveTo>
                  <a:pt x="9146" y="18338"/>
                </a:moveTo>
                <a:cubicBezTo>
                  <a:pt x="8956" y="18313"/>
                  <a:pt x="8786" y="18442"/>
                  <a:pt x="8759" y="18624"/>
                </a:cubicBezTo>
                <a:cubicBezTo>
                  <a:pt x="8729" y="18808"/>
                  <a:pt x="8865" y="18973"/>
                  <a:pt x="9055" y="18999"/>
                </a:cubicBezTo>
                <a:cubicBezTo>
                  <a:pt x="9202" y="19021"/>
                  <a:pt x="9360" y="19052"/>
                  <a:pt x="9511" y="19065"/>
                </a:cubicBezTo>
                <a:cubicBezTo>
                  <a:pt x="9521" y="19065"/>
                  <a:pt x="9524" y="19065"/>
                  <a:pt x="9534" y="19065"/>
                </a:cubicBezTo>
                <a:cubicBezTo>
                  <a:pt x="9712" y="19065"/>
                  <a:pt x="9861" y="18933"/>
                  <a:pt x="9876" y="18757"/>
                </a:cubicBezTo>
                <a:cubicBezTo>
                  <a:pt x="9895" y="18572"/>
                  <a:pt x="9749" y="18399"/>
                  <a:pt x="9557" y="18382"/>
                </a:cubicBezTo>
                <a:cubicBezTo>
                  <a:pt x="9421" y="18369"/>
                  <a:pt x="9280" y="18358"/>
                  <a:pt x="9146" y="1833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719579" y="5032157"/>
            <a:ext cx="3516630" cy="1285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评价方式的选择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汉仪中黑S" pitchFamily="18" charset="-122"/>
              </a:rPr>
              <a:t>分级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汉仪中黑S" pitchFamily="18" charset="-122"/>
              </a:rPr>
              <a:t>/ 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汉仪中黑S" pitchFamily="18" charset="-122"/>
              </a:rPr>
              <a:t>计数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汉仪中黑S" pitchFamily="18" charset="-122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本方案以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分级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panose="05000000000000000000" pitchFamily="2" charset="2"/>
              </a:rPr>
              <a:t>的方法作为评价标准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Wingdings" panose="05000000000000000000" pitchFamily="2" charset="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19579" y="1880979"/>
            <a:ext cx="5975350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近年来，计算机视觉算法广泛应用于医疗行业，已有研究说明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卷积神经网络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可以在皮肤病的鉴别中取得较好的效果。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19757" y="149594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国内外研究现状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9579" y="3652531"/>
            <a:ext cx="5975350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选用卷积神经网络来实现痤疮严重程度的评级。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收集到的数据集较小，所以采用</a:t>
            </a:r>
            <a:r>
              <a:rPr lang="zh-CN" altLang="en-US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迁移学习的方法结合深度学习网络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来搭建评级模型。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19757" y="3290377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算法的确定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6768" y="4157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问题分析</a:t>
            </a:r>
            <a:endParaRPr lang="zh-CN" altLang="en-US" sz="28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Shape 23229"/>
          <p:cNvSpPr/>
          <p:nvPr/>
        </p:nvSpPr>
        <p:spPr>
          <a:xfrm>
            <a:off x="4788595" y="1879302"/>
            <a:ext cx="517405" cy="46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42" extrusionOk="0">
                <a:moveTo>
                  <a:pt x="3554" y="7297"/>
                </a:moveTo>
                <a:cubicBezTo>
                  <a:pt x="3955" y="7332"/>
                  <a:pt x="4453" y="7290"/>
                  <a:pt x="5005" y="7054"/>
                </a:cubicBezTo>
                <a:cubicBezTo>
                  <a:pt x="6349" y="6477"/>
                  <a:pt x="7491" y="4996"/>
                  <a:pt x="8406" y="2649"/>
                </a:cubicBezTo>
                <a:lnTo>
                  <a:pt x="8422" y="2598"/>
                </a:lnTo>
                <a:cubicBezTo>
                  <a:pt x="8426" y="2583"/>
                  <a:pt x="8908" y="945"/>
                  <a:pt x="9828" y="944"/>
                </a:cubicBezTo>
                <a:cubicBezTo>
                  <a:pt x="9832" y="945"/>
                  <a:pt x="10275" y="958"/>
                  <a:pt x="10499" y="1412"/>
                </a:cubicBezTo>
                <a:cubicBezTo>
                  <a:pt x="10721" y="1863"/>
                  <a:pt x="10884" y="3062"/>
                  <a:pt x="9482" y="6033"/>
                </a:cubicBezTo>
                <a:lnTo>
                  <a:pt x="9306" y="6404"/>
                </a:lnTo>
                <a:lnTo>
                  <a:pt x="9598" y="6649"/>
                </a:lnTo>
                <a:cubicBezTo>
                  <a:pt x="9651" y="6694"/>
                  <a:pt x="10140" y="7078"/>
                  <a:pt x="11176" y="7078"/>
                </a:cubicBezTo>
                <a:lnTo>
                  <a:pt x="19661" y="7078"/>
                </a:lnTo>
                <a:cubicBezTo>
                  <a:pt x="20292" y="7078"/>
                  <a:pt x="20807" y="7690"/>
                  <a:pt x="20807" y="8438"/>
                </a:cubicBezTo>
                <a:cubicBezTo>
                  <a:pt x="20807" y="9188"/>
                  <a:pt x="20292" y="9800"/>
                  <a:pt x="19661" y="9800"/>
                </a:cubicBezTo>
                <a:lnTo>
                  <a:pt x="15506" y="9800"/>
                </a:lnTo>
                <a:cubicBezTo>
                  <a:pt x="15473" y="9789"/>
                  <a:pt x="15438" y="9779"/>
                  <a:pt x="15402" y="9779"/>
                </a:cubicBezTo>
                <a:lnTo>
                  <a:pt x="13395" y="9779"/>
                </a:lnTo>
                <a:cubicBezTo>
                  <a:pt x="13176" y="9779"/>
                  <a:pt x="12999" y="9991"/>
                  <a:pt x="12999" y="10252"/>
                </a:cubicBezTo>
                <a:cubicBezTo>
                  <a:pt x="12999" y="10512"/>
                  <a:pt x="13176" y="10724"/>
                  <a:pt x="13395" y="10724"/>
                </a:cubicBezTo>
                <a:lnTo>
                  <a:pt x="13566" y="10724"/>
                </a:lnTo>
                <a:lnTo>
                  <a:pt x="13566" y="10741"/>
                </a:lnTo>
                <a:cubicBezTo>
                  <a:pt x="13566" y="10741"/>
                  <a:pt x="13617" y="10741"/>
                  <a:pt x="13708" y="10741"/>
                </a:cubicBezTo>
                <a:cubicBezTo>
                  <a:pt x="13716" y="10751"/>
                  <a:pt x="13722" y="10761"/>
                  <a:pt x="13730" y="10770"/>
                </a:cubicBezTo>
                <a:cubicBezTo>
                  <a:pt x="14809" y="11852"/>
                  <a:pt x="14221" y="13736"/>
                  <a:pt x="14216" y="13754"/>
                </a:cubicBezTo>
                <a:cubicBezTo>
                  <a:pt x="14208" y="13775"/>
                  <a:pt x="14204" y="13798"/>
                  <a:pt x="14200" y="13821"/>
                </a:cubicBezTo>
                <a:cubicBezTo>
                  <a:pt x="14163" y="13904"/>
                  <a:pt x="14146" y="14001"/>
                  <a:pt x="14158" y="14103"/>
                </a:cubicBezTo>
                <a:cubicBezTo>
                  <a:pt x="14167" y="14177"/>
                  <a:pt x="14347" y="15914"/>
                  <a:pt x="13175" y="17322"/>
                </a:cubicBezTo>
                <a:lnTo>
                  <a:pt x="13147" y="17362"/>
                </a:lnTo>
                <a:cubicBezTo>
                  <a:pt x="12922" y="17699"/>
                  <a:pt x="12843" y="18132"/>
                  <a:pt x="12766" y="18550"/>
                </a:cubicBezTo>
                <a:cubicBezTo>
                  <a:pt x="12616" y="19370"/>
                  <a:pt x="12486" y="20076"/>
                  <a:pt x="11404" y="20328"/>
                </a:cubicBezTo>
                <a:cubicBezTo>
                  <a:pt x="11143" y="20352"/>
                  <a:pt x="8273" y="20612"/>
                  <a:pt x="6707" y="19928"/>
                </a:cubicBezTo>
                <a:cubicBezTo>
                  <a:pt x="6099" y="19662"/>
                  <a:pt x="5761" y="19430"/>
                  <a:pt x="5463" y="19226"/>
                </a:cubicBezTo>
                <a:cubicBezTo>
                  <a:pt x="4927" y="18857"/>
                  <a:pt x="4547" y="18629"/>
                  <a:pt x="3554" y="18535"/>
                </a:cubicBezTo>
                <a:cubicBezTo>
                  <a:pt x="3554" y="18535"/>
                  <a:pt x="3554" y="7297"/>
                  <a:pt x="3554" y="7297"/>
                </a:cubicBezTo>
                <a:close/>
                <a:moveTo>
                  <a:pt x="0" y="19645"/>
                </a:moveTo>
                <a:cubicBezTo>
                  <a:pt x="0" y="20163"/>
                  <a:pt x="354" y="20584"/>
                  <a:pt x="790" y="20584"/>
                </a:cubicBezTo>
                <a:lnTo>
                  <a:pt x="2765" y="20584"/>
                </a:lnTo>
                <a:cubicBezTo>
                  <a:pt x="3200" y="20584"/>
                  <a:pt x="3554" y="20163"/>
                  <a:pt x="3554" y="19645"/>
                </a:cubicBezTo>
                <a:lnTo>
                  <a:pt x="3554" y="19481"/>
                </a:lnTo>
                <a:cubicBezTo>
                  <a:pt x="4371" y="19567"/>
                  <a:pt x="4648" y="19755"/>
                  <a:pt x="5065" y="20043"/>
                </a:cubicBezTo>
                <a:cubicBezTo>
                  <a:pt x="5375" y="20254"/>
                  <a:pt x="5760" y="20521"/>
                  <a:pt x="6434" y="20814"/>
                </a:cubicBezTo>
                <a:cubicBezTo>
                  <a:pt x="8235" y="21600"/>
                  <a:pt x="11361" y="21279"/>
                  <a:pt x="11492" y="21265"/>
                </a:cubicBezTo>
                <a:lnTo>
                  <a:pt x="11532" y="21258"/>
                </a:lnTo>
                <a:cubicBezTo>
                  <a:pt x="13149" y="20897"/>
                  <a:pt x="13386" y="19607"/>
                  <a:pt x="13541" y="18751"/>
                </a:cubicBezTo>
                <a:cubicBezTo>
                  <a:pt x="13600" y="18434"/>
                  <a:pt x="13655" y="18136"/>
                  <a:pt x="13758" y="17963"/>
                </a:cubicBezTo>
                <a:cubicBezTo>
                  <a:pt x="14449" y="17122"/>
                  <a:pt x="14752" y="16187"/>
                  <a:pt x="14879" y="15434"/>
                </a:cubicBezTo>
                <a:cubicBezTo>
                  <a:pt x="14877" y="14948"/>
                  <a:pt x="14916" y="14446"/>
                  <a:pt x="15005" y="13919"/>
                </a:cubicBezTo>
                <a:cubicBezTo>
                  <a:pt x="15132" y="13426"/>
                  <a:pt x="15414" y="11967"/>
                  <a:pt x="14751" y="10739"/>
                </a:cubicBezTo>
                <a:cubicBezTo>
                  <a:pt x="16494" y="10734"/>
                  <a:pt x="19586" y="10727"/>
                  <a:pt x="19966" y="10727"/>
                </a:cubicBezTo>
                <a:cubicBezTo>
                  <a:pt x="20619" y="10727"/>
                  <a:pt x="21223" y="9800"/>
                  <a:pt x="21223" y="9800"/>
                </a:cubicBezTo>
                <a:cubicBezTo>
                  <a:pt x="21458" y="9416"/>
                  <a:pt x="21600" y="8949"/>
                  <a:pt x="21600" y="8438"/>
                </a:cubicBezTo>
                <a:cubicBezTo>
                  <a:pt x="21600" y="7169"/>
                  <a:pt x="20731" y="6135"/>
                  <a:pt x="19661" y="6135"/>
                </a:cubicBezTo>
                <a:lnTo>
                  <a:pt x="11176" y="6135"/>
                </a:lnTo>
                <a:cubicBezTo>
                  <a:pt x="10831" y="6135"/>
                  <a:pt x="10571" y="6085"/>
                  <a:pt x="10389" y="6028"/>
                </a:cubicBezTo>
                <a:cubicBezTo>
                  <a:pt x="11429" y="3689"/>
                  <a:pt x="11698" y="1978"/>
                  <a:pt x="11184" y="934"/>
                </a:cubicBezTo>
                <a:cubicBezTo>
                  <a:pt x="10729" y="12"/>
                  <a:pt x="9865" y="0"/>
                  <a:pt x="9828" y="0"/>
                </a:cubicBezTo>
                <a:cubicBezTo>
                  <a:pt x="8399" y="0"/>
                  <a:pt x="7758" y="1999"/>
                  <a:pt x="7676" y="2274"/>
                </a:cubicBezTo>
                <a:cubicBezTo>
                  <a:pt x="6199" y="6057"/>
                  <a:pt x="4465" y="6459"/>
                  <a:pt x="3554" y="6357"/>
                </a:cubicBezTo>
                <a:lnTo>
                  <a:pt x="3554" y="6193"/>
                </a:lnTo>
                <a:cubicBezTo>
                  <a:pt x="3554" y="5675"/>
                  <a:pt x="3200" y="5255"/>
                  <a:pt x="2765" y="5255"/>
                </a:cubicBezTo>
                <a:lnTo>
                  <a:pt x="790" y="5255"/>
                </a:lnTo>
                <a:cubicBezTo>
                  <a:pt x="354" y="5255"/>
                  <a:pt x="0" y="5675"/>
                  <a:pt x="0" y="6193"/>
                </a:cubicBezTo>
                <a:cubicBezTo>
                  <a:pt x="0" y="6193"/>
                  <a:pt x="0" y="19645"/>
                  <a:pt x="0" y="19645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25" name="Shape 23193"/>
          <p:cNvSpPr/>
          <p:nvPr/>
        </p:nvSpPr>
        <p:spPr>
          <a:xfrm>
            <a:off x="4805357" y="3655129"/>
            <a:ext cx="360083" cy="480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43" y="0"/>
                  <a:pt x="0" y="3614"/>
                  <a:pt x="0" y="8076"/>
                </a:cubicBezTo>
                <a:cubicBezTo>
                  <a:pt x="0" y="10681"/>
                  <a:pt x="1700" y="13157"/>
                  <a:pt x="4528" y="14671"/>
                </a:cubicBezTo>
                <a:lnTo>
                  <a:pt x="4656" y="14735"/>
                </a:lnTo>
                <a:cubicBezTo>
                  <a:pt x="5314" y="15024"/>
                  <a:pt x="5396" y="15951"/>
                  <a:pt x="5379" y="16120"/>
                </a:cubicBezTo>
                <a:lnTo>
                  <a:pt x="5379" y="18860"/>
                </a:lnTo>
                <a:cubicBezTo>
                  <a:pt x="5379" y="19367"/>
                  <a:pt x="5759" y="19835"/>
                  <a:pt x="6357" y="20071"/>
                </a:cubicBezTo>
                <a:lnTo>
                  <a:pt x="9992" y="21457"/>
                </a:lnTo>
                <a:cubicBezTo>
                  <a:pt x="10247" y="21556"/>
                  <a:pt x="10518" y="21600"/>
                  <a:pt x="10800" y="21600"/>
                </a:cubicBezTo>
                <a:cubicBezTo>
                  <a:pt x="11080" y="21600"/>
                  <a:pt x="11353" y="21556"/>
                  <a:pt x="11608" y="21457"/>
                </a:cubicBezTo>
                <a:lnTo>
                  <a:pt x="15286" y="20071"/>
                </a:lnTo>
                <a:cubicBezTo>
                  <a:pt x="15892" y="19842"/>
                  <a:pt x="16285" y="19374"/>
                  <a:pt x="16285" y="18860"/>
                </a:cubicBezTo>
                <a:lnTo>
                  <a:pt x="16285" y="16216"/>
                </a:lnTo>
                <a:cubicBezTo>
                  <a:pt x="16285" y="14887"/>
                  <a:pt x="17360" y="14448"/>
                  <a:pt x="17369" y="14448"/>
                </a:cubicBezTo>
                <a:lnTo>
                  <a:pt x="17773" y="14257"/>
                </a:lnTo>
                <a:cubicBezTo>
                  <a:pt x="20207" y="12711"/>
                  <a:pt x="21600" y="10457"/>
                  <a:pt x="21600" y="8076"/>
                </a:cubicBezTo>
                <a:cubicBezTo>
                  <a:pt x="21600" y="3614"/>
                  <a:pt x="16746" y="0"/>
                  <a:pt x="10800" y="0"/>
                </a:cubicBezTo>
                <a:close/>
                <a:moveTo>
                  <a:pt x="10800" y="1338"/>
                </a:moveTo>
                <a:cubicBezTo>
                  <a:pt x="15763" y="1338"/>
                  <a:pt x="19793" y="4350"/>
                  <a:pt x="19793" y="8076"/>
                </a:cubicBezTo>
                <a:cubicBezTo>
                  <a:pt x="19793" y="10143"/>
                  <a:pt x="18553" y="11997"/>
                  <a:pt x="16604" y="13237"/>
                </a:cubicBezTo>
                <a:cubicBezTo>
                  <a:pt x="16604" y="13237"/>
                  <a:pt x="15393" y="13644"/>
                  <a:pt x="14797" y="14814"/>
                </a:cubicBezTo>
                <a:lnTo>
                  <a:pt x="6888" y="14814"/>
                </a:lnTo>
                <a:cubicBezTo>
                  <a:pt x="6660" y="14349"/>
                  <a:pt x="6264" y="13880"/>
                  <a:pt x="5570" y="13572"/>
                </a:cubicBezTo>
                <a:cubicBezTo>
                  <a:pt x="3285" y="12353"/>
                  <a:pt x="1807" y="10339"/>
                  <a:pt x="1807" y="8076"/>
                </a:cubicBezTo>
                <a:cubicBezTo>
                  <a:pt x="1807" y="4350"/>
                  <a:pt x="5827" y="1338"/>
                  <a:pt x="10800" y="1338"/>
                </a:cubicBezTo>
                <a:close/>
                <a:moveTo>
                  <a:pt x="11778" y="2549"/>
                </a:moveTo>
                <a:cubicBezTo>
                  <a:pt x="11286" y="2549"/>
                  <a:pt x="10885" y="2843"/>
                  <a:pt x="10885" y="3218"/>
                </a:cubicBezTo>
                <a:cubicBezTo>
                  <a:pt x="10885" y="3593"/>
                  <a:pt x="11286" y="3887"/>
                  <a:pt x="11778" y="3887"/>
                </a:cubicBezTo>
                <a:cubicBezTo>
                  <a:pt x="13808" y="3887"/>
                  <a:pt x="16285" y="5274"/>
                  <a:pt x="16285" y="7327"/>
                </a:cubicBezTo>
                <a:cubicBezTo>
                  <a:pt x="16285" y="7702"/>
                  <a:pt x="16698" y="7996"/>
                  <a:pt x="17199" y="7996"/>
                </a:cubicBezTo>
                <a:cubicBezTo>
                  <a:pt x="17692" y="7996"/>
                  <a:pt x="18092" y="7702"/>
                  <a:pt x="18092" y="7327"/>
                </a:cubicBezTo>
                <a:cubicBezTo>
                  <a:pt x="18092" y="4253"/>
                  <a:pt x="14870" y="2549"/>
                  <a:pt x="11778" y="2549"/>
                </a:cubicBezTo>
                <a:close/>
                <a:moveTo>
                  <a:pt x="7186" y="16168"/>
                </a:moveTo>
                <a:lnTo>
                  <a:pt x="14478" y="16168"/>
                </a:lnTo>
                <a:cubicBezTo>
                  <a:pt x="14478" y="16168"/>
                  <a:pt x="14478" y="16216"/>
                  <a:pt x="14478" y="16216"/>
                </a:cubicBezTo>
                <a:lnTo>
                  <a:pt x="14478" y="17522"/>
                </a:lnTo>
                <a:lnTo>
                  <a:pt x="7186" y="17522"/>
                </a:lnTo>
                <a:lnTo>
                  <a:pt x="7186" y="16168"/>
                </a:lnTo>
                <a:close/>
                <a:moveTo>
                  <a:pt x="7186" y="18860"/>
                </a:moveTo>
                <a:lnTo>
                  <a:pt x="14478" y="18860"/>
                </a:lnTo>
                <a:cubicBezTo>
                  <a:pt x="14478" y="18860"/>
                  <a:pt x="10800" y="20246"/>
                  <a:pt x="10800" y="20246"/>
                </a:cubicBezTo>
                <a:lnTo>
                  <a:pt x="7186" y="18860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接连接符 77"/>
          <p:cNvCxnSpPr/>
          <p:nvPr/>
        </p:nvCxnSpPr>
        <p:spPr>
          <a:xfrm flipH="1">
            <a:off x="148717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339995" y="6369393"/>
            <a:ext cx="337732" cy="48519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19606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705050" y="6310452"/>
            <a:ext cx="378760" cy="544134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875915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067193" y="6484776"/>
            <a:ext cx="250922" cy="36047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246804" y="590286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432248" y="6484776"/>
            <a:ext cx="257417" cy="36981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>
            <a:off x="1789290" y="6397427"/>
            <a:ext cx="337702" cy="485149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1980568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2160179" y="6484776"/>
            <a:ext cx="267158" cy="383805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2345623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>
            <a:off x="2516488" y="6484776"/>
            <a:ext cx="276900" cy="397800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2707766" y="5907527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2887377" y="6449684"/>
            <a:ext cx="291585" cy="418897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3072821" y="5916858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621338" y="5913443"/>
            <a:ext cx="662474" cy="951723"/>
          </a:xfrm>
          <a:prstGeom prst="line">
            <a:avLst/>
          </a:prstGeom>
          <a:ln>
            <a:solidFill>
              <a:srgbClr val="49B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 flipV="1">
            <a:off x="9671590" y="0"/>
            <a:ext cx="1714488" cy="998376"/>
          </a:xfrm>
          <a:custGeom>
            <a:avLst/>
            <a:gdLst>
              <a:gd name="connsiteX0" fmla="*/ 1530221 w 3060442"/>
              <a:gd name="connsiteY0" fmla="*/ 0 h 1782148"/>
              <a:gd name="connsiteX1" fmla="*/ 3060442 w 3060442"/>
              <a:gd name="connsiteY1" fmla="*/ 1530221 h 1782148"/>
              <a:gd name="connsiteX2" fmla="*/ 3052542 w 3060442"/>
              <a:gd name="connsiteY2" fmla="*/ 1686678 h 1782148"/>
              <a:gd name="connsiteX3" fmla="*/ 3037971 w 3060442"/>
              <a:gd name="connsiteY3" fmla="*/ 1782148 h 1782148"/>
              <a:gd name="connsiteX4" fmla="*/ 22471 w 3060442"/>
              <a:gd name="connsiteY4" fmla="*/ 1782148 h 1782148"/>
              <a:gd name="connsiteX5" fmla="*/ 7901 w 3060442"/>
              <a:gd name="connsiteY5" fmla="*/ 1686678 h 1782148"/>
              <a:gd name="connsiteX6" fmla="*/ 0 w 3060442"/>
              <a:gd name="connsiteY6" fmla="*/ 1530221 h 1782148"/>
              <a:gd name="connsiteX7" fmla="*/ 1530221 w 3060442"/>
              <a:gd name="connsiteY7" fmla="*/ 0 h 1782148"/>
              <a:gd name="connsiteX0-1" fmla="*/ 22471 w 3060442"/>
              <a:gd name="connsiteY0-2" fmla="*/ 1782148 h 1873588"/>
              <a:gd name="connsiteX1-3" fmla="*/ 7901 w 3060442"/>
              <a:gd name="connsiteY1-4" fmla="*/ 1686678 h 1873588"/>
              <a:gd name="connsiteX2-5" fmla="*/ 0 w 3060442"/>
              <a:gd name="connsiteY2-6" fmla="*/ 1530221 h 1873588"/>
              <a:gd name="connsiteX3-7" fmla="*/ 1530221 w 3060442"/>
              <a:gd name="connsiteY3-8" fmla="*/ 0 h 1873588"/>
              <a:gd name="connsiteX4-9" fmla="*/ 3060442 w 3060442"/>
              <a:gd name="connsiteY4-10" fmla="*/ 1530221 h 1873588"/>
              <a:gd name="connsiteX5-11" fmla="*/ 3052542 w 3060442"/>
              <a:gd name="connsiteY5-12" fmla="*/ 1686678 h 1873588"/>
              <a:gd name="connsiteX6-13" fmla="*/ 3037971 w 3060442"/>
              <a:gd name="connsiteY6-14" fmla="*/ 1782148 h 1873588"/>
              <a:gd name="connsiteX7-15" fmla="*/ 113911 w 3060442"/>
              <a:gd name="connsiteY7-16" fmla="*/ 1873588 h 1873588"/>
              <a:gd name="connsiteX0-17" fmla="*/ 22471 w 3060442"/>
              <a:gd name="connsiteY0-18" fmla="*/ 1782148 h 1782148"/>
              <a:gd name="connsiteX1-19" fmla="*/ 7901 w 3060442"/>
              <a:gd name="connsiteY1-20" fmla="*/ 1686678 h 1782148"/>
              <a:gd name="connsiteX2-21" fmla="*/ 0 w 3060442"/>
              <a:gd name="connsiteY2-22" fmla="*/ 1530221 h 1782148"/>
              <a:gd name="connsiteX3-23" fmla="*/ 1530221 w 3060442"/>
              <a:gd name="connsiteY3-24" fmla="*/ 0 h 1782148"/>
              <a:gd name="connsiteX4-25" fmla="*/ 3060442 w 3060442"/>
              <a:gd name="connsiteY4-26" fmla="*/ 1530221 h 1782148"/>
              <a:gd name="connsiteX5-27" fmla="*/ 3052542 w 3060442"/>
              <a:gd name="connsiteY5-28" fmla="*/ 1686678 h 1782148"/>
              <a:gd name="connsiteX6-29" fmla="*/ 3037971 w 3060442"/>
              <a:gd name="connsiteY6-30" fmla="*/ 1782148 h 17821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3060442" h="1782148">
                <a:moveTo>
                  <a:pt x="22471" y="1782148"/>
                </a:moveTo>
                <a:lnTo>
                  <a:pt x="7901" y="1686678"/>
                </a:lnTo>
                <a:cubicBezTo>
                  <a:pt x="2677" y="1635236"/>
                  <a:pt x="0" y="1583041"/>
                  <a:pt x="0" y="1530221"/>
                </a:cubicBezTo>
                <a:cubicBezTo>
                  <a:pt x="0" y="685103"/>
                  <a:pt x="685103" y="0"/>
                  <a:pt x="1530221" y="0"/>
                </a:cubicBezTo>
                <a:cubicBezTo>
                  <a:pt x="2375339" y="0"/>
                  <a:pt x="3060442" y="685103"/>
                  <a:pt x="3060442" y="1530221"/>
                </a:cubicBezTo>
                <a:cubicBezTo>
                  <a:pt x="3060442" y="1583041"/>
                  <a:pt x="3057766" y="1635236"/>
                  <a:pt x="3052542" y="1686678"/>
                </a:cubicBezTo>
                <a:lnTo>
                  <a:pt x="3037971" y="1782148"/>
                </a:lnTo>
              </a:path>
            </a:pathLst>
          </a:custGeom>
          <a:noFill/>
          <a:ln w="1651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V="1">
            <a:off x="8250911" y="0"/>
            <a:ext cx="1338309" cy="669155"/>
          </a:xfrm>
          <a:custGeom>
            <a:avLst/>
            <a:gdLst>
              <a:gd name="connsiteX0" fmla="*/ 881743 w 1763486"/>
              <a:gd name="connsiteY0" fmla="*/ 0 h 881743"/>
              <a:gd name="connsiteX1" fmla="*/ 1763486 w 1763486"/>
              <a:gd name="connsiteY1" fmla="*/ 881743 h 881743"/>
              <a:gd name="connsiteX2" fmla="*/ 0 w 1763486"/>
              <a:gd name="connsiteY2" fmla="*/ 881743 h 881743"/>
              <a:gd name="connsiteX3" fmla="*/ 881743 w 1763486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486" h="881743">
                <a:moveTo>
                  <a:pt x="881743" y="0"/>
                </a:moveTo>
                <a:cubicBezTo>
                  <a:pt x="1368716" y="0"/>
                  <a:pt x="1763486" y="394770"/>
                  <a:pt x="1763486" y="881743"/>
                </a:cubicBezTo>
                <a:lnTo>
                  <a:pt x="0" y="881743"/>
                </a:lnTo>
                <a:cubicBezTo>
                  <a:pt x="0" y="394770"/>
                  <a:pt x="394770" y="0"/>
                  <a:pt x="881743" y="0"/>
                </a:cubicBezTo>
                <a:close/>
              </a:path>
            </a:pathLst>
          </a:custGeom>
          <a:pattFill prst="wdUpDiag">
            <a:fgClr>
              <a:srgbClr val="49BD9D"/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9041364" y="5750159"/>
            <a:ext cx="2702767" cy="1095096"/>
          </a:xfrm>
          <a:custGeom>
            <a:avLst/>
            <a:gdLst>
              <a:gd name="connsiteX0" fmla="*/ 1496857 w 2993715"/>
              <a:gd name="connsiteY0" fmla="*/ 0 h 1212981"/>
              <a:gd name="connsiteX1" fmla="*/ 2958283 w 2993715"/>
              <a:gd name="connsiteY1" fmla="*/ 1075180 h 1212981"/>
              <a:gd name="connsiteX2" fmla="*/ 2993715 w 2993715"/>
              <a:gd name="connsiteY2" fmla="*/ 1212981 h 1212981"/>
              <a:gd name="connsiteX3" fmla="*/ 0 w 2993715"/>
              <a:gd name="connsiteY3" fmla="*/ 1212981 h 1212981"/>
              <a:gd name="connsiteX4" fmla="*/ 35432 w 2993715"/>
              <a:gd name="connsiteY4" fmla="*/ 1075180 h 1212981"/>
              <a:gd name="connsiteX5" fmla="*/ 1496857 w 2993715"/>
              <a:gd name="connsiteY5" fmla="*/ 0 h 121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3715" h="1212981">
                <a:moveTo>
                  <a:pt x="1496857" y="0"/>
                </a:moveTo>
                <a:cubicBezTo>
                  <a:pt x="2183516" y="0"/>
                  <a:pt x="2764539" y="452275"/>
                  <a:pt x="2958283" y="1075180"/>
                </a:cubicBezTo>
                <a:lnTo>
                  <a:pt x="2993715" y="1212981"/>
                </a:lnTo>
                <a:lnTo>
                  <a:pt x="0" y="1212981"/>
                </a:lnTo>
                <a:lnTo>
                  <a:pt x="35432" y="1075180"/>
                </a:lnTo>
                <a:cubicBezTo>
                  <a:pt x="229176" y="452275"/>
                  <a:pt x="810199" y="0"/>
                  <a:pt x="1496857" y="0"/>
                </a:cubicBezTo>
                <a:close/>
              </a:path>
            </a:pathLst>
          </a:cu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rot="10800000" flipH="1">
            <a:off x="0" y="1727880"/>
            <a:ext cx="1194318" cy="79310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49003" y="1707524"/>
            <a:ext cx="2568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i="1" dirty="0">
                <a:solidFill>
                  <a:srgbClr val="FAC03B"/>
                </a:solidFill>
                <a:latin typeface="汉仪君黑-45简" pitchFamily="34" charset="-122"/>
                <a:ea typeface="汉仪君黑-45简" pitchFamily="34" charset="-122"/>
              </a:rPr>
              <a:t>PART 02</a:t>
            </a:r>
            <a:endParaRPr lang="zh-CN" altLang="en-US" sz="4800" b="1" i="1" dirty="0">
              <a:solidFill>
                <a:srgbClr val="FAC03B"/>
              </a:solidFill>
              <a:latin typeface="汉仪君黑-45简" pitchFamily="34" charset="-122"/>
              <a:ea typeface="汉仪君黑-45简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9881118" y="3557399"/>
            <a:ext cx="2318561" cy="593554"/>
          </a:xfrm>
          <a:custGeom>
            <a:avLst/>
            <a:gdLst>
              <a:gd name="connsiteX0" fmla="*/ 0 w 3193034"/>
              <a:gd name="connsiteY0" fmla="*/ 0 h 785797"/>
              <a:gd name="connsiteX1" fmla="*/ 3193034 w 3193034"/>
              <a:gd name="connsiteY1" fmla="*/ 0 h 785797"/>
              <a:gd name="connsiteX2" fmla="*/ 3193034 w 3193034"/>
              <a:gd name="connsiteY2" fmla="*/ 101729 h 785797"/>
              <a:gd name="connsiteX3" fmla="*/ 107712 w 3193034"/>
              <a:gd name="connsiteY3" fmla="*/ 101729 h 785797"/>
              <a:gd name="connsiteX4" fmla="*/ 107712 w 3193034"/>
              <a:gd name="connsiteY4" fmla="*/ 684067 h 785797"/>
              <a:gd name="connsiteX5" fmla="*/ 3193034 w 3193034"/>
              <a:gd name="connsiteY5" fmla="*/ 684067 h 785797"/>
              <a:gd name="connsiteX6" fmla="*/ 3193034 w 3193034"/>
              <a:gd name="connsiteY6" fmla="*/ 785797 h 785797"/>
              <a:gd name="connsiteX7" fmla="*/ 0 w 3193034"/>
              <a:gd name="connsiteY7" fmla="*/ 785797 h 78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3034" h="785797">
                <a:moveTo>
                  <a:pt x="0" y="0"/>
                </a:moveTo>
                <a:lnTo>
                  <a:pt x="3193034" y="0"/>
                </a:lnTo>
                <a:lnTo>
                  <a:pt x="3193034" y="101729"/>
                </a:lnTo>
                <a:lnTo>
                  <a:pt x="107712" y="101729"/>
                </a:lnTo>
                <a:lnTo>
                  <a:pt x="107712" y="684067"/>
                </a:lnTo>
                <a:lnTo>
                  <a:pt x="3193034" y="684067"/>
                </a:lnTo>
                <a:lnTo>
                  <a:pt x="3193034" y="785797"/>
                </a:lnTo>
                <a:lnTo>
                  <a:pt x="0" y="785797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59564" y="3295029"/>
            <a:ext cx="627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en-US" altLang="zh-CN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施 与 结 果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7651" y="3419343"/>
            <a:ext cx="1440815" cy="395605"/>
          </a:xfrm>
          <a:prstGeom prst="rect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边形 2"/>
          <p:cNvSpPr/>
          <p:nvPr/>
        </p:nvSpPr>
        <p:spPr>
          <a:xfrm rot="16200000">
            <a:off x="541611" y="2307458"/>
            <a:ext cx="1572895" cy="1440815"/>
          </a:xfrm>
          <a:prstGeom prst="homePlate">
            <a:avLst>
              <a:gd name="adj" fmla="val 28571"/>
            </a:avLst>
          </a:prstGeom>
          <a:noFill/>
          <a:ln w="889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0315" y="3419343"/>
            <a:ext cx="744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7001" y="3399658"/>
            <a:ext cx="1457960" cy="415290"/>
          </a:xfrm>
          <a:prstGeom prst="rect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五边形 8"/>
          <p:cNvSpPr/>
          <p:nvPr/>
        </p:nvSpPr>
        <p:spPr>
          <a:xfrm rot="16200000">
            <a:off x="2952706" y="2316348"/>
            <a:ext cx="1572260" cy="1423670"/>
          </a:xfrm>
          <a:prstGeom prst="homePlate">
            <a:avLst>
              <a:gd name="adj" fmla="val 28571"/>
            </a:avLst>
          </a:prstGeom>
          <a:noFill/>
          <a:ln w="88900"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70549" y="3417825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8581" y="3383783"/>
            <a:ext cx="1428750" cy="431165"/>
          </a:xfrm>
          <a:prstGeom prst="rect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rot="16200000">
            <a:off x="5434921" y="2311268"/>
            <a:ext cx="1576705" cy="1429385"/>
          </a:xfrm>
          <a:prstGeom prst="homePlate">
            <a:avLst>
              <a:gd name="adj" fmla="val 28571"/>
            </a:avLst>
          </a:prstGeom>
          <a:noFill/>
          <a:ln w="889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49353" y="3394966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277431" y="3423153"/>
            <a:ext cx="1322705" cy="391795"/>
          </a:xfrm>
          <a:prstGeom prst="rect">
            <a:avLst/>
          </a:pr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五边形 14"/>
          <p:cNvSpPr/>
          <p:nvPr/>
        </p:nvSpPr>
        <p:spPr>
          <a:xfrm rot="16200000">
            <a:off x="10149796" y="2364608"/>
            <a:ext cx="1577975" cy="1322070"/>
          </a:xfrm>
          <a:prstGeom prst="homePlate">
            <a:avLst>
              <a:gd name="adj" fmla="val 28571"/>
            </a:avLst>
          </a:prstGeom>
          <a:noFill/>
          <a:ln w="88900">
            <a:solidFill>
              <a:srgbClr val="FAC0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651244" y="3417825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52149" y="281460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32596" y="281460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48322" y="283746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05909" y="283746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15404" y="279174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72991" y="279174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24" name="Shape 23235"/>
          <p:cNvSpPr/>
          <p:nvPr/>
        </p:nvSpPr>
        <p:spPr>
          <a:xfrm>
            <a:off x="1068169" y="2588187"/>
            <a:ext cx="490293" cy="649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4" y="0"/>
                </a:moveTo>
                <a:cubicBezTo>
                  <a:pt x="1068" y="0"/>
                  <a:pt x="0" y="806"/>
                  <a:pt x="0" y="1807"/>
                </a:cubicBezTo>
                <a:lnTo>
                  <a:pt x="0" y="18555"/>
                </a:lnTo>
                <a:cubicBezTo>
                  <a:pt x="0" y="19374"/>
                  <a:pt x="733" y="20056"/>
                  <a:pt x="1722" y="20280"/>
                </a:cubicBezTo>
                <a:lnTo>
                  <a:pt x="1722" y="15023"/>
                </a:lnTo>
                <a:cubicBezTo>
                  <a:pt x="1722" y="14676"/>
                  <a:pt x="1858" y="14357"/>
                  <a:pt x="2098" y="14089"/>
                </a:cubicBezTo>
                <a:lnTo>
                  <a:pt x="2098" y="1949"/>
                </a:lnTo>
                <a:cubicBezTo>
                  <a:pt x="2098" y="1731"/>
                  <a:pt x="2347" y="1543"/>
                  <a:pt x="2636" y="1543"/>
                </a:cubicBezTo>
                <a:lnTo>
                  <a:pt x="18964" y="1543"/>
                </a:lnTo>
                <a:cubicBezTo>
                  <a:pt x="19253" y="1543"/>
                  <a:pt x="19502" y="1731"/>
                  <a:pt x="19502" y="1949"/>
                </a:cubicBezTo>
                <a:lnTo>
                  <a:pt x="19502" y="16647"/>
                </a:lnTo>
                <a:cubicBezTo>
                  <a:pt x="19502" y="16865"/>
                  <a:pt x="19253" y="17032"/>
                  <a:pt x="18964" y="17032"/>
                </a:cubicBezTo>
                <a:lnTo>
                  <a:pt x="15198" y="17032"/>
                </a:lnTo>
                <a:lnTo>
                  <a:pt x="12266" y="20382"/>
                </a:lnTo>
                <a:lnTo>
                  <a:pt x="19206" y="20382"/>
                </a:lnTo>
                <a:cubicBezTo>
                  <a:pt x="20531" y="20382"/>
                  <a:pt x="21600" y="19556"/>
                  <a:pt x="21600" y="18555"/>
                </a:cubicBezTo>
                <a:lnTo>
                  <a:pt x="21600" y="1807"/>
                </a:lnTo>
                <a:cubicBezTo>
                  <a:pt x="21600" y="806"/>
                  <a:pt x="20531" y="0"/>
                  <a:pt x="19206" y="0"/>
                </a:cubicBezTo>
                <a:lnTo>
                  <a:pt x="2394" y="0"/>
                </a:lnTo>
                <a:close/>
                <a:moveTo>
                  <a:pt x="11109" y="4547"/>
                </a:moveTo>
                <a:cubicBezTo>
                  <a:pt x="9367" y="4547"/>
                  <a:pt x="7621" y="5049"/>
                  <a:pt x="6294" y="6050"/>
                </a:cubicBezTo>
                <a:cubicBezTo>
                  <a:pt x="5010" y="7019"/>
                  <a:pt x="4304" y="8312"/>
                  <a:pt x="4304" y="9683"/>
                </a:cubicBezTo>
                <a:cubicBezTo>
                  <a:pt x="4304" y="10657"/>
                  <a:pt x="4656" y="11577"/>
                  <a:pt x="5326" y="12383"/>
                </a:cubicBezTo>
                <a:cubicBezTo>
                  <a:pt x="5535" y="12334"/>
                  <a:pt x="5767" y="12302"/>
                  <a:pt x="5999" y="12302"/>
                </a:cubicBezTo>
                <a:cubicBezTo>
                  <a:pt x="6248" y="12302"/>
                  <a:pt x="6499" y="12346"/>
                  <a:pt x="6725" y="12404"/>
                </a:cubicBezTo>
                <a:cubicBezTo>
                  <a:pt x="6789" y="12333"/>
                  <a:pt x="6862" y="12263"/>
                  <a:pt x="6940" y="12201"/>
                </a:cubicBezTo>
                <a:cubicBezTo>
                  <a:pt x="6173" y="11483"/>
                  <a:pt x="5730" y="10618"/>
                  <a:pt x="5730" y="9683"/>
                </a:cubicBezTo>
                <a:cubicBezTo>
                  <a:pt x="5730" y="8600"/>
                  <a:pt x="6301" y="7587"/>
                  <a:pt x="7317" y="6821"/>
                </a:cubicBezTo>
                <a:cubicBezTo>
                  <a:pt x="9411" y="5242"/>
                  <a:pt x="12808" y="5242"/>
                  <a:pt x="14902" y="6821"/>
                </a:cubicBezTo>
                <a:cubicBezTo>
                  <a:pt x="15917" y="7587"/>
                  <a:pt x="16489" y="8600"/>
                  <a:pt x="16489" y="9683"/>
                </a:cubicBezTo>
                <a:cubicBezTo>
                  <a:pt x="16489" y="10766"/>
                  <a:pt x="15917" y="11780"/>
                  <a:pt x="14902" y="12546"/>
                </a:cubicBezTo>
                <a:cubicBezTo>
                  <a:pt x="14669" y="12722"/>
                  <a:pt x="14637" y="12989"/>
                  <a:pt x="14795" y="13195"/>
                </a:cubicBezTo>
                <a:cubicBezTo>
                  <a:pt x="14872" y="13190"/>
                  <a:pt x="14958" y="13175"/>
                  <a:pt x="15037" y="13175"/>
                </a:cubicBezTo>
                <a:cubicBezTo>
                  <a:pt x="15339" y="13175"/>
                  <a:pt x="15623" y="13229"/>
                  <a:pt x="15897" y="13317"/>
                </a:cubicBezTo>
                <a:cubicBezTo>
                  <a:pt x="15904" y="13313"/>
                  <a:pt x="15918" y="13322"/>
                  <a:pt x="15924" y="13317"/>
                </a:cubicBezTo>
                <a:cubicBezTo>
                  <a:pt x="17210" y="12347"/>
                  <a:pt x="17915" y="11055"/>
                  <a:pt x="17915" y="9683"/>
                </a:cubicBezTo>
                <a:cubicBezTo>
                  <a:pt x="17915" y="8312"/>
                  <a:pt x="17210" y="7019"/>
                  <a:pt x="15924" y="6050"/>
                </a:cubicBezTo>
                <a:cubicBezTo>
                  <a:pt x="14598" y="5049"/>
                  <a:pt x="12851" y="4547"/>
                  <a:pt x="11109" y="4547"/>
                </a:cubicBezTo>
                <a:close/>
                <a:moveTo>
                  <a:pt x="10813" y="6496"/>
                </a:moveTo>
                <a:cubicBezTo>
                  <a:pt x="9766" y="6496"/>
                  <a:pt x="8783" y="6811"/>
                  <a:pt x="8043" y="7369"/>
                </a:cubicBezTo>
                <a:cubicBezTo>
                  <a:pt x="7303" y="7928"/>
                  <a:pt x="6886" y="8669"/>
                  <a:pt x="6886" y="9460"/>
                </a:cubicBezTo>
                <a:cubicBezTo>
                  <a:pt x="6886" y="10217"/>
                  <a:pt x="7280" y="10920"/>
                  <a:pt x="7962" y="11470"/>
                </a:cubicBezTo>
                <a:cubicBezTo>
                  <a:pt x="8064" y="11459"/>
                  <a:pt x="8154" y="11450"/>
                  <a:pt x="8258" y="11450"/>
                </a:cubicBezTo>
                <a:cubicBezTo>
                  <a:pt x="8344" y="11450"/>
                  <a:pt x="8416" y="11442"/>
                  <a:pt x="8500" y="11450"/>
                </a:cubicBezTo>
                <a:lnTo>
                  <a:pt x="8500" y="10171"/>
                </a:lnTo>
                <a:cubicBezTo>
                  <a:pt x="8374" y="9944"/>
                  <a:pt x="8312" y="9713"/>
                  <a:pt x="8312" y="9460"/>
                </a:cubicBezTo>
                <a:cubicBezTo>
                  <a:pt x="8312" y="8959"/>
                  <a:pt x="8568" y="8475"/>
                  <a:pt x="9038" y="8120"/>
                </a:cubicBezTo>
                <a:cubicBezTo>
                  <a:pt x="9977" y="7412"/>
                  <a:pt x="11622" y="7412"/>
                  <a:pt x="12562" y="8120"/>
                </a:cubicBezTo>
                <a:cubicBezTo>
                  <a:pt x="13031" y="8475"/>
                  <a:pt x="13288" y="8959"/>
                  <a:pt x="13288" y="9460"/>
                </a:cubicBezTo>
                <a:cubicBezTo>
                  <a:pt x="13288" y="9778"/>
                  <a:pt x="13188" y="10082"/>
                  <a:pt x="12992" y="10353"/>
                </a:cubicBezTo>
                <a:cubicBezTo>
                  <a:pt x="12992" y="10353"/>
                  <a:pt x="12992" y="11693"/>
                  <a:pt x="12992" y="11693"/>
                </a:cubicBezTo>
                <a:cubicBezTo>
                  <a:pt x="13022" y="11695"/>
                  <a:pt x="13044" y="11693"/>
                  <a:pt x="13073" y="11693"/>
                </a:cubicBezTo>
                <a:cubicBezTo>
                  <a:pt x="13255" y="11693"/>
                  <a:pt x="13444" y="11657"/>
                  <a:pt x="13584" y="11551"/>
                </a:cubicBezTo>
                <a:cubicBezTo>
                  <a:pt x="14325" y="10993"/>
                  <a:pt x="14714" y="10250"/>
                  <a:pt x="14714" y="9460"/>
                </a:cubicBezTo>
                <a:cubicBezTo>
                  <a:pt x="14714" y="8669"/>
                  <a:pt x="14325" y="7928"/>
                  <a:pt x="13584" y="7369"/>
                </a:cubicBezTo>
                <a:cubicBezTo>
                  <a:pt x="12844" y="6811"/>
                  <a:pt x="11860" y="6496"/>
                  <a:pt x="10813" y="6496"/>
                </a:cubicBezTo>
                <a:close/>
                <a:moveTo>
                  <a:pt x="11486" y="8445"/>
                </a:moveTo>
                <a:cubicBezTo>
                  <a:pt x="10779" y="8445"/>
                  <a:pt x="10195" y="8887"/>
                  <a:pt x="10195" y="9420"/>
                </a:cubicBezTo>
                <a:lnTo>
                  <a:pt x="10195" y="12911"/>
                </a:lnTo>
                <a:cubicBezTo>
                  <a:pt x="10026" y="12528"/>
                  <a:pt x="9550" y="12241"/>
                  <a:pt x="8984" y="12241"/>
                </a:cubicBezTo>
                <a:cubicBezTo>
                  <a:pt x="8277" y="12241"/>
                  <a:pt x="7720" y="12682"/>
                  <a:pt x="7720" y="13216"/>
                </a:cubicBezTo>
                <a:lnTo>
                  <a:pt x="7720" y="13865"/>
                </a:lnTo>
                <a:cubicBezTo>
                  <a:pt x="7720" y="13331"/>
                  <a:pt x="7135" y="12891"/>
                  <a:pt x="6429" y="12891"/>
                </a:cubicBezTo>
                <a:cubicBezTo>
                  <a:pt x="5722" y="12891"/>
                  <a:pt x="5138" y="13331"/>
                  <a:pt x="5138" y="13865"/>
                </a:cubicBezTo>
                <a:lnTo>
                  <a:pt x="5138" y="14231"/>
                </a:lnTo>
                <a:cubicBezTo>
                  <a:pt x="5004" y="14194"/>
                  <a:pt x="4886" y="14190"/>
                  <a:pt x="4734" y="14190"/>
                </a:cubicBezTo>
                <a:cubicBezTo>
                  <a:pt x="4029" y="14190"/>
                  <a:pt x="3443" y="14611"/>
                  <a:pt x="3443" y="15144"/>
                </a:cubicBezTo>
                <a:lnTo>
                  <a:pt x="3443" y="21214"/>
                </a:lnTo>
                <a:cubicBezTo>
                  <a:pt x="3443" y="21425"/>
                  <a:pt x="3673" y="21600"/>
                  <a:pt x="3954" y="21600"/>
                </a:cubicBezTo>
                <a:lnTo>
                  <a:pt x="10652" y="21600"/>
                </a:lnTo>
                <a:cubicBezTo>
                  <a:pt x="10821" y="21600"/>
                  <a:pt x="10962" y="21523"/>
                  <a:pt x="11056" y="21417"/>
                </a:cubicBezTo>
                <a:lnTo>
                  <a:pt x="16516" y="15246"/>
                </a:lnTo>
                <a:cubicBezTo>
                  <a:pt x="16909" y="14802"/>
                  <a:pt x="16755" y="14202"/>
                  <a:pt x="16166" y="13906"/>
                </a:cubicBezTo>
                <a:cubicBezTo>
                  <a:pt x="15948" y="13797"/>
                  <a:pt x="15711" y="13764"/>
                  <a:pt x="15467" y="13764"/>
                </a:cubicBezTo>
                <a:cubicBezTo>
                  <a:pt x="15054" y="13764"/>
                  <a:pt x="14639" y="13911"/>
                  <a:pt x="14391" y="14190"/>
                </a:cubicBezTo>
                <a:lnTo>
                  <a:pt x="12965" y="15794"/>
                </a:lnTo>
                <a:cubicBezTo>
                  <a:pt x="12944" y="15818"/>
                  <a:pt x="12895" y="15835"/>
                  <a:pt x="12858" y="15835"/>
                </a:cubicBezTo>
                <a:cubicBezTo>
                  <a:pt x="12847" y="15835"/>
                  <a:pt x="12843" y="15836"/>
                  <a:pt x="12831" y="15835"/>
                </a:cubicBezTo>
                <a:cubicBezTo>
                  <a:pt x="12783" y="15823"/>
                  <a:pt x="12750" y="15790"/>
                  <a:pt x="12750" y="15753"/>
                </a:cubicBezTo>
                <a:lnTo>
                  <a:pt x="12750" y="9420"/>
                </a:lnTo>
                <a:cubicBezTo>
                  <a:pt x="12750" y="8887"/>
                  <a:pt x="12192" y="8445"/>
                  <a:pt x="11486" y="8445"/>
                </a:cubicBezTo>
                <a:close/>
              </a:path>
            </a:pathLst>
          </a:custGeom>
          <a:solidFill>
            <a:srgbClr val="FAC03B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26" name="Shape 23238"/>
          <p:cNvSpPr/>
          <p:nvPr/>
        </p:nvSpPr>
        <p:spPr>
          <a:xfrm>
            <a:off x="3554691" y="2791742"/>
            <a:ext cx="424815" cy="436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495" extrusionOk="0">
                <a:moveTo>
                  <a:pt x="1114" y="0"/>
                </a:moveTo>
                <a:cubicBezTo>
                  <a:pt x="502" y="0"/>
                  <a:pt x="0" y="445"/>
                  <a:pt x="0" y="985"/>
                </a:cubicBezTo>
                <a:cubicBezTo>
                  <a:pt x="0" y="1345"/>
                  <a:pt x="229" y="1639"/>
                  <a:pt x="557" y="1806"/>
                </a:cubicBezTo>
                <a:lnTo>
                  <a:pt x="557" y="13066"/>
                </a:lnTo>
                <a:cubicBezTo>
                  <a:pt x="855" y="12824"/>
                  <a:pt x="1203" y="12532"/>
                  <a:pt x="1644" y="12174"/>
                </a:cubicBezTo>
                <a:lnTo>
                  <a:pt x="1644" y="1947"/>
                </a:lnTo>
                <a:lnTo>
                  <a:pt x="19888" y="1947"/>
                </a:lnTo>
                <a:lnTo>
                  <a:pt x="19888" y="12691"/>
                </a:lnTo>
                <a:lnTo>
                  <a:pt x="5648" y="12691"/>
                </a:lnTo>
                <a:cubicBezTo>
                  <a:pt x="5279" y="13048"/>
                  <a:pt x="4943" y="13384"/>
                  <a:pt x="4640" y="13676"/>
                </a:cubicBezTo>
                <a:lnTo>
                  <a:pt x="5622" y="13676"/>
                </a:lnTo>
                <a:lnTo>
                  <a:pt x="3633" y="20267"/>
                </a:lnTo>
                <a:cubicBezTo>
                  <a:pt x="3475" y="20790"/>
                  <a:pt x="3811" y="21323"/>
                  <a:pt x="4402" y="21464"/>
                </a:cubicBezTo>
                <a:cubicBezTo>
                  <a:pt x="4987" y="21600"/>
                  <a:pt x="5599" y="21280"/>
                  <a:pt x="5754" y="20760"/>
                </a:cubicBezTo>
                <a:lnTo>
                  <a:pt x="7743" y="14168"/>
                </a:lnTo>
                <a:lnTo>
                  <a:pt x="13789" y="14168"/>
                </a:lnTo>
                <a:lnTo>
                  <a:pt x="15778" y="20760"/>
                </a:lnTo>
                <a:cubicBezTo>
                  <a:pt x="15909" y="21195"/>
                  <a:pt x="16351" y="21487"/>
                  <a:pt x="16838" y="21487"/>
                </a:cubicBezTo>
                <a:cubicBezTo>
                  <a:pt x="16934" y="21487"/>
                  <a:pt x="17035" y="21486"/>
                  <a:pt x="17130" y="21464"/>
                </a:cubicBezTo>
                <a:cubicBezTo>
                  <a:pt x="17721" y="21323"/>
                  <a:pt x="18056" y="20787"/>
                  <a:pt x="17899" y="20267"/>
                </a:cubicBezTo>
                <a:lnTo>
                  <a:pt x="15910" y="13676"/>
                </a:lnTo>
                <a:lnTo>
                  <a:pt x="20418" y="13676"/>
                </a:lnTo>
                <a:cubicBezTo>
                  <a:pt x="20723" y="13676"/>
                  <a:pt x="20975" y="13451"/>
                  <a:pt x="20975" y="13183"/>
                </a:cubicBezTo>
                <a:lnTo>
                  <a:pt x="20975" y="1806"/>
                </a:lnTo>
                <a:cubicBezTo>
                  <a:pt x="21304" y="1639"/>
                  <a:pt x="21532" y="1345"/>
                  <a:pt x="21532" y="985"/>
                </a:cubicBezTo>
                <a:cubicBezTo>
                  <a:pt x="21532" y="445"/>
                  <a:pt x="21029" y="0"/>
                  <a:pt x="20418" y="0"/>
                </a:cubicBezTo>
                <a:lnTo>
                  <a:pt x="1114" y="0"/>
                </a:lnTo>
                <a:close/>
                <a:moveTo>
                  <a:pt x="14691" y="2252"/>
                </a:moveTo>
                <a:cubicBezTo>
                  <a:pt x="14080" y="2252"/>
                  <a:pt x="13577" y="2699"/>
                  <a:pt x="13577" y="3237"/>
                </a:cubicBezTo>
                <a:lnTo>
                  <a:pt x="13577" y="10321"/>
                </a:lnTo>
                <a:cubicBezTo>
                  <a:pt x="13577" y="10861"/>
                  <a:pt x="14080" y="11283"/>
                  <a:pt x="14691" y="11283"/>
                </a:cubicBezTo>
                <a:cubicBezTo>
                  <a:pt x="15298" y="11283"/>
                  <a:pt x="15778" y="10860"/>
                  <a:pt x="15778" y="10321"/>
                </a:cubicBezTo>
                <a:lnTo>
                  <a:pt x="15778" y="3237"/>
                </a:lnTo>
                <a:cubicBezTo>
                  <a:pt x="15778" y="2699"/>
                  <a:pt x="15298" y="2252"/>
                  <a:pt x="14691" y="2252"/>
                </a:cubicBezTo>
                <a:close/>
                <a:moveTo>
                  <a:pt x="18085" y="4504"/>
                </a:moveTo>
                <a:cubicBezTo>
                  <a:pt x="17474" y="4504"/>
                  <a:pt x="16971" y="4951"/>
                  <a:pt x="16971" y="5489"/>
                </a:cubicBezTo>
                <a:lnTo>
                  <a:pt x="16971" y="10603"/>
                </a:lnTo>
                <a:cubicBezTo>
                  <a:pt x="16971" y="11144"/>
                  <a:pt x="17474" y="11588"/>
                  <a:pt x="18085" y="11588"/>
                </a:cubicBezTo>
                <a:cubicBezTo>
                  <a:pt x="18693" y="11588"/>
                  <a:pt x="19172" y="11141"/>
                  <a:pt x="19172" y="10603"/>
                </a:cubicBezTo>
                <a:lnTo>
                  <a:pt x="19172" y="5489"/>
                </a:lnTo>
                <a:cubicBezTo>
                  <a:pt x="19172" y="4951"/>
                  <a:pt x="18693" y="4504"/>
                  <a:pt x="18085" y="4504"/>
                </a:cubicBezTo>
                <a:close/>
                <a:moveTo>
                  <a:pt x="10448" y="6005"/>
                </a:moveTo>
                <a:cubicBezTo>
                  <a:pt x="9837" y="6005"/>
                  <a:pt x="9334" y="6450"/>
                  <a:pt x="9334" y="6990"/>
                </a:cubicBezTo>
                <a:lnTo>
                  <a:pt x="9334" y="10650"/>
                </a:lnTo>
                <a:cubicBezTo>
                  <a:pt x="9334" y="11191"/>
                  <a:pt x="9837" y="11611"/>
                  <a:pt x="10448" y="11611"/>
                </a:cubicBezTo>
                <a:cubicBezTo>
                  <a:pt x="11056" y="11611"/>
                  <a:pt x="11535" y="11188"/>
                  <a:pt x="11535" y="10650"/>
                </a:cubicBezTo>
                <a:lnTo>
                  <a:pt x="11535" y="6990"/>
                </a:lnTo>
                <a:cubicBezTo>
                  <a:pt x="11535" y="6450"/>
                  <a:pt x="11056" y="6005"/>
                  <a:pt x="10448" y="6005"/>
                </a:cubicBezTo>
                <a:close/>
                <a:moveTo>
                  <a:pt x="7637" y="8327"/>
                </a:moveTo>
                <a:cubicBezTo>
                  <a:pt x="7637" y="8327"/>
                  <a:pt x="247" y="14301"/>
                  <a:pt x="212" y="14333"/>
                </a:cubicBezTo>
                <a:cubicBezTo>
                  <a:pt x="-68" y="14581"/>
                  <a:pt x="-68" y="14976"/>
                  <a:pt x="212" y="15224"/>
                </a:cubicBezTo>
                <a:cubicBezTo>
                  <a:pt x="492" y="15472"/>
                  <a:pt x="940" y="15472"/>
                  <a:pt x="1220" y="15224"/>
                </a:cubicBezTo>
                <a:cubicBezTo>
                  <a:pt x="1255" y="15193"/>
                  <a:pt x="8008" y="8656"/>
                  <a:pt x="8008" y="8656"/>
                </a:cubicBezTo>
                <a:cubicBezTo>
                  <a:pt x="8114" y="8562"/>
                  <a:pt x="8114" y="8421"/>
                  <a:pt x="8008" y="8327"/>
                </a:cubicBezTo>
                <a:cubicBezTo>
                  <a:pt x="7902" y="8236"/>
                  <a:pt x="7743" y="8236"/>
                  <a:pt x="7637" y="8327"/>
                </a:cubicBezTo>
                <a:close/>
              </a:path>
            </a:pathLst>
          </a:custGeom>
          <a:solidFill>
            <a:srgbClr val="49BD9D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27" name="文本框 26"/>
          <p:cNvSpPr txBox="1"/>
          <p:nvPr/>
        </p:nvSpPr>
        <p:spPr>
          <a:xfrm>
            <a:off x="501708" y="425062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数据集的准备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8842" y="4665441"/>
            <a:ext cx="1792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制作数据集，对数据集中的图片进行增强和预处理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40658" y="425062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模型的选择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892205" y="4700085"/>
            <a:ext cx="1811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对比不同模型在数据集上训练的准确率，选择最优的模型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649842" y="428703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训练模型</a:t>
            </a:r>
            <a:endParaRPr lang="zh-CN" altLang="en-US" sz="2400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77446" y="4720103"/>
            <a:ext cx="1774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 defTabSz="914400">
              <a:lnSpc>
                <a:spcPct val="100000"/>
              </a:lnSpc>
              <a:buClrTx/>
              <a:buSzTx/>
              <a:buFontTx/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迁移并微调Xception 网络模型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64189" y="43013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模型优化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08881" y="4717758"/>
            <a:ext cx="167867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使用特征融合方法优化模型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08881" y="3400928"/>
            <a:ext cx="1457960" cy="415290"/>
          </a:xfrm>
          <a:prstGeom prst="rect">
            <a:avLst/>
          </a:prstGeom>
          <a:solidFill>
            <a:srgbClr val="49B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五边形 16"/>
          <p:cNvSpPr/>
          <p:nvPr/>
        </p:nvSpPr>
        <p:spPr>
          <a:xfrm rot="16200000">
            <a:off x="7834586" y="2317618"/>
            <a:ext cx="1572260" cy="1423670"/>
          </a:xfrm>
          <a:prstGeom prst="homePlate">
            <a:avLst>
              <a:gd name="adj" fmla="val 28571"/>
            </a:avLst>
          </a:prstGeom>
          <a:noFill/>
          <a:ln w="88900"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358259" y="3383783"/>
            <a:ext cx="5588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482684" y="279301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63131" y="2793012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汉仪中黑S" pitchFamily="18" charset="-122"/>
                <a:ea typeface="汉仪中黑S" pitchFamily="18" charset="-122"/>
                <a:sym typeface="汉仪中黑S" pitchFamily="18" charset="-122"/>
              </a:rPr>
              <a:t>&gt;</a:t>
            </a:r>
            <a:endParaRPr lang="zh-CN" altLang="en-US" sz="3200" dirty="0">
              <a:solidFill>
                <a:schemeClr val="bg1"/>
              </a:solidFill>
              <a:latin typeface="汉仪中黑S" pitchFamily="18" charset="-122"/>
              <a:ea typeface="汉仪中黑S" pitchFamily="18" charset="-122"/>
              <a:sym typeface="汉仪中黑S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441563" y="43013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获得结果</a:t>
            </a:r>
            <a:endParaRPr lang="zh-CN" altLang="en-US" sz="2400" dirty="0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201663" y="4717758"/>
            <a:ext cx="1678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将优化后所得结果与其他文献的结果进行对比分析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1035" y="460375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400" b="1" dirty="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实施步骤</a:t>
            </a:r>
            <a:endParaRPr lang="zh-CN" altLang="en-US" sz="24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Shape 23194"/>
          <p:cNvSpPr/>
          <p:nvPr/>
        </p:nvSpPr>
        <p:spPr>
          <a:xfrm>
            <a:off x="5967928" y="2656867"/>
            <a:ext cx="493531" cy="56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739" y="0"/>
                </a:moveTo>
                <a:cubicBezTo>
                  <a:pt x="5138" y="0"/>
                  <a:pt x="4664" y="405"/>
                  <a:pt x="4664" y="917"/>
                </a:cubicBezTo>
                <a:lnTo>
                  <a:pt x="4664" y="1742"/>
                </a:lnTo>
                <a:lnTo>
                  <a:pt x="2944" y="1742"/>
                </a:lnTo>
                <a:cubicBezTo>
                  <a:pt x="1328" y="1742"/>
                  <a:pt x="0" y="2856"/>
                  <a:pt x="0" y="4236"/>
                </a:cubicBezTo>
                <a:lnTo>
                  <a:pt x="0" y="19106"/>
                </a:lnTo>
                <a:cubicBezTo>
                  <a:pt x="0" y="20486"/>
                  <a:pt x="1328" y="21600"/>
                  <a:pt x="2944" y="21600"/>
                </a:cubicBezTo>
                <a:lnTo>
                  <a:pt x="18677" y="21600"/>
                </a:lnTo>
                <a:cubicBezTo>
                  <a:pt x="20294" y="21600"/>
                  <a:pt x="21600" y="20486"/>
                  <a:pt x="21600" y="19106"/>
                </a:cubicBezTo>
                <a:lnTo>
                  <a:pt x="21600" y="4236"/>
                </a:lnTo>
                <a:cubicBezTo>
                  <a:pt x="21600" y="2856"/>
                  <a:pt x="20294" y="1742"/>
                  <a:pt x="18677" y="1742"/>
                </a:cubicBezTo>
                <a:lnTo>
                  <a:pt x="17387" y="1742"/>
                </a:lnTo>
                <a:lnTo>
                  <a:pt x="17387" y="917"/>
                </a:lnTo>
                <a:cubicBezTo>
                  <a:pt x="17387" y="405"/>
                  <a:pt x="16913" y="0"/>
                  <a:pt x="16313" y="0"/>
                </a:cubicBezTo>
                <a:lnTo>
                  <a:pt x="15904" y="0"/>
                </a:lnTo>
                <a:cubicBezTo>
                  <a:pt x="15305" y="0"/>
                  <a:pt x="14830" y="405"/>
                  <a:pt x="14830" y="917"/>
                </a:cubicBezTo>
                <a:lnTo>
                  <a:pt x="14830" y="1742"/>
                </a:lnTo>
                <a:lnTo>
                  <a:pt x="7221" y="1742"/>
                </a:lnTo>
                <a:lnTo>
                  <a:pt x="7221" y="917"/>
                </a:lnTo>
                <a:cubicBezTo>
                  <a:pt x="7221" y="405"/>
                  <a:pt x="6748" y="0"/>
                  <a:pt x="6147" y="0"/>
                </a:cubicBezTo>
                <a:lnTo>
                  <a:pt x="5739" y="0"/>
                </a:lnTo>
                <a:close/>
                <a:moveTo>
                  <a:pt x="2944" y="3246"/>
                </a:moveTo>
                <a:lnTo>
                  <a:pt x="4664" y="3246"/>
                </a:lnTo>
                <a:lnTo>
                  <a:pt x="4664" y="4437"/>
                </a:lnTo>
                <a:cubicBezTo>
                  <a:pt x="4664" y="4949"/>
                  <a:pt x="5138" y="5354"/>
                  <a:pt x="5739" y="5354"/>
                </a:cubicBezTo>
                <a:lnTo>
                  <a:pt x="6147" y="5354"/>
                </a:lnTo>
                <a:cubicBezTo>
                  <a:pt x="6748" y="5354"/>
                  <a:pt x="7221" y="4949"/>
                  <a:pt x="7221" y="4437"/>
                </a:cubicBezTo>
                <a:lnTo>
                  <a:pt x="7221" y="3246"/>
                </a:lnTo>
                <a:lnTo>
                  <a:pt x="14830" y="3246"/>
                </a:lnTo>
                <a:lnTo>
                  <a:pt x="14830" y="4437"/>
                </a:lnTo>
                <a:cubicBezTo>
                  <a:pt x="14830" y="4949"/>
                  <a:pt x="15305" y="5354"/>
                  <a:pt x="15904" y="5354"/>
                </a:cubicBezTo>
                <a:lnTo>
                  <a:pt x="16313" y="5354"/>
                </a:lnTo>
                <a:cubicBezTo>
                  <a:pt x="16913" y="5354"/>
                  <a:pt x="17387" y="4949"/>
                  <a:pt x="17387" y="4437"/>
                </a:cubicBezTo>
                <a:lnTo>
                  <a:pt x="17387" y="3246"/>
                </a:lnTo>
                <a:lnTo>
                  <a:pt x="18677" y="3246"/>
                </a:lnTo>
                <a:cubicBezTo>
                  <a:pt x="19320" y="3246"/>
                  <a:pt x="19838" y="3687"/>
                  <a:pt x="19838" y="4236"/>
                </a:cubicBezTo>
                <a:cubicBezTo>
                  <a:pt x="19838" y="4236"/>
                  <a:pt x="19838" y="19106"/>
                  <a:pt x="19838" y="19106"/>
                </a:cubicBezTo>
                <a:cubicBezTo>
                  <a:pt x="19838" y="19655"/>
                  <a:pt x="19320" y="20096"/>
                  <a:pt x="18677" y="20096"/>
                </a:cubicBezTo>
                <a:lnTo>
                  <a:pt x="2944" y="20096"/>
                </a:lnTo>
                <a:cubicBezTo>
                  <a:pt x="2302" y="20096"/>
                  <a:pt x="1784" y="19655"/>
                  <a:pt x="1784" y="19106"/>
                </a:cubicBezTo>
                <a:lnTo>
                  <a:pt x="1784" y="4236"/>
                </a:lnTo>
                <a:cubicBezTo>
                  <a:pt x="1784" y="3687"/>
                  <a:pt x="2302" y="3245"/>
                  <a:pt x="2944" y="3246"/>
                </a:cubicBezTo>
                <a:close/>
                <a:moveTo>
                  <a:pt x="5008" y="7628"/>
                </a:moveTo>
                <a:cubicBezTo>
                  <a:pt x="4521" y="7628"/>
                  <a:pt x="4127" y="7964"/>
                  <a:pt x="4127" y="8380"/>
                </a:cubicBezTo>
                <a:cubicBezTo>
                  <a:pt x="4127" y="8796"/>
                  <a:pt x="4521" y="9131"/>
                  <a:pt x="5008" y="9131"/>
                </a:cubicBezTo>
                <a:lnTo>
                  <a:pt x="16614" y="9131"/>
                </a:lnTo>
                <a:cubicBezTo>
                  <a:pt x="17101" y="9131"/>
                  <a:pt x="17516" y="8796"/>
                  <a:pt x="17516" y="8380"/>
                </a:cubicBezTo>
                <a:cubicBezTo>
                  <a:pt x="17516" y="7964"/>
                  <a:pt x="17101" y="7628"/>
                  <a:pt x="16614" y="7628"/>
                </a:cubicBezTo>
                <a:lnTo>
                  <a:pt x="5008" y="7628"/>
                </a:lnTo>
                <a:close/>
                <a:moveTo>
                  <a:pt x="5008" y="10562"/>
                </a:moveTo>
                <a:cubicBezTo>
                  <a:pt x="4521" y="10562"/>
                  <a:pt x="4127" y="10897"/>
                  <a:pt x="4127" y="11313"/>
                </a:cubicBezTo>
                <a:cubicBezTo>
                  <a:pt x="4127" y="11729"/>
                  <a:pt x="4521" y="12065"/>
                  <a:pt x="5008" y="12065"/>
                </a:cubicBezTo>
                <a:lnTo>
                  <a:pt x="16614" y="12065"/>
                </a:lnTo>
                <a:cubicBezTo>
                  <a:pt x="17102" y="12065"/>
                  <a:pt x="17516" y="11729"/>
                  <a:pt x="17516" y="11313"/>
                </a:cubicBezTo>
                <a:cubicBezTo>
                  <a:pt x="17516" y="10897"/>
                  <a:pt x="17102" y="10562"/>
                  <a:pt x="16614" y="10562"/>
                </a:cubicBezTo>
                <a:lnTo>
                  <a:pt x="5008" y="10562"/>
                </a:lnTo>
                <a:close/>
                <a:moveTo>
                  <a:pt x="5008" y="13495"/>
                </a:moveTo>
                <a:cubicBezTo>
                  <a:pt x="4521" y="13495"/>
                  <a:pt x="4127" y="13831"/>
                  <a:pt x="4127" y="14247"/>
                </a:cubicBezTo>
                <a:cubicBezTo>
                  <a:pt x="4127" y="14663"/>
                  <a:pt x="4521" y="14999"/>
                  <a:pt x="5008" y="14999"/>
                </a:cubicBezTo>
                <a:lnTo>
                  <a:pt x="16614" y="14999"/>
                </a:lnTo>
                <a:cubicBezTo>
                  <a:pt x="17101" y="14999"/>
                  <a:pt x="17516" y="14663"/>
                  <a:pt x="17516" y="14247"/>
                </a:cubicBezTo>
                <a:cubicBezTo>
                  <a:pt x="17516" y="13831"/>
                  <a:pt x="17101" y="13495"/>
                  <a:pt x="16614" y="13495"/>
                </a:cubicBezTo>
                <a:lnTo>
                  <a:pt x="5008" y="13495"/>
                </a:lnTo>
                <a:close/>
                <a:moveTo>
                  <a:pt x="5008" y="16429"/>
                </a:moveTo>
                <a:cubicBezTo>
                  <a:pt x="4521" y="16429"/>
                  <a:pt x="4127" y="16765"/>
                  <a:pt x="4127" y="17181"/>
                </a:cubicBezTo>
                <a:cubicBezTo>
                  <a:pt x="4127" y="17597"/>
                  <a:pt x="4521" y="17933"/>
                  <a:pt x="5008" y="17933"/>
                </a:cubicBezTo>
                <a:lnTo>
                  <a:pt x="16614" y="17933"/>
                </a:lnTo>
                <a:cubicBezTo>
                  <a:pt x="17101" y="17933"/>
                  <a:pt x="17516" y="17597"/>
                  <a:pt x="17516" y="17181"/>
                </a:cubicBezTo>
                <a:cubicBezTo>
                  <a:pt x="17516" y="16765"/>
                  <a:pt x="17101" y="16429"/>
                  <a:pt x="16614" y="16429"/>
                </a:cubicBezTo>
                <a:lnTo>
                  <a:pt x="5008" y="16429"/>
                </a:lnTo>
                <a:close/>
              </a:path>
            </a:pathLst>
          </a:custGeom>
          <a:solidFill>
            <a:srgbClr val="FFC000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  <p:sp>
        <p:nvSpPr>
          <p:cNvPr id="46" name="Shape 23157"/>
          <p:cNvSpPr/>
          <p:nvPr/>
        </p:nvSpPr>
        <p:spPr>
          <a:xfrm>
            <a:off x="8338694" y="2624189"/>
            <a:ext cx="553720" cy="658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600" extrusionOk="0">
                <a:moveTo>
                  <a:pt x="20270" y="12587"/>
                </a:moveTo>
                <a:lnTo>
                  <a:pt x="11292" y="12587"/>
                </a:lnTo>
                <a:lnTo>
                  <a:pt x="11292" y="20248"/>
                </a:lnTo>
                <a:lnTo>
                  <a:pt x="20270" y="20248"/>
                </a:lnTo>
                <a:cubicBezTo>
                  <a:pt x="20270" y="20248"/>
                  <a:pt x="20270" y="12587"/>
                  <a:pt x="20270" y="12587"/>
                </a:cubicBezTo>
                <a:close/>
                <a:moveTo>
                  <a:pt x="21492" y="11911"/>
                </a:moveTo>
                <a:lnTo>
                  <a:pt x="21492" y="20924"/>
                </a:lnTo>
                <a:cubicBezTo>
                  <a:pt x="21492" y="21298"/>
                  <a:pt x="21218" y="21600"/>
                  <a:pt x="20881" y="21600"/>
                </a:cubicBezTo>
                <a:lnTo>
                  <a:pt x="10681" y="21600"/>
                </a:lnTo>
                <a:cubicBezTo>
                  <a:pt x="10344" y="21600"/>
                  <a:pt x="10070" y="21298"/>
                  <a:pt x="10070" y="20924"/>
                </a:cubicBezTo>
                <a:lnTo>
                  <a:pt x="10070" y="11911"/>
                </a:lnTo>
                <a:cubicBezTo>
                  <a:pt x="10070" y="11538"/>
                  <a:pt x="10344" y="11235"/>
                  <a:pt x="10681" y="11235"/>
                </a:cubicBezTo>
                <a:lnTo>
                  <a:pt x="20881" y="11235"/>
                </a:lnTo>
                <a:cubicBezTo>
                  <a:pt x="21218" y="11235"/>
                  <a:pt x="21492" y="11538"/>
                  <a:pt x="21492" y="11911"/>
                </a:cubicBezTo>
                <a:cubicBezTo>
                  <a:pt x="21492" y="11911"/>
                  <a:pt x="21492" y="11911"/>
                  <a:pt x="21492" y="11911"/>
                </a:cubicBezTo>
                <a:close/>
                <a:moveTo>
                  <a:pt x="12342" y="3106"/>
                </a:moveTo>
                <a:cubicBezTo>
                  <a:pt x="12342" y="3187"/>
                  <a:pt x="12336" y="3272"/>
                  <a:pt x="12325" y="3358"/>
                </a:cubicBezTo>
                <a:cubicBezTo>
                  <a:pt x="12301" y="3551"/>
                  <a:pt x="12352" y="3747"/>
                  <a:pt x="12468" y="3895"/>
                </a:cubicBezTo>
                <a:cubicBezTo>
                  <a:pt x="12583" y="4042"/>
                  <a:pt x="12750" y="4128"/>
                  <a:pt x="12927" y="4129"/>
                </a:cubicBezTo>
                <a:cubicBezTo>
                  <a:pt x="15511" y="4143"/>
                  <a:pt x="17687" y="6196"/>
                  <a:pt x="18102" y="9011"/>
                </a:cubicBezTo>
                <a:cubicBezTo>
                  <a:pt x="18156" y="9379"/>
                  <a:pt x="18470" y="9629"/>
                  <a:pt x="18803" y="9569"/>
                </a:cubicBezTo>
                <a:cubicBezTo>
                  <a:pt x="19136" y="9509"/>
                  <a:pt x="19362" y="9162"/>
                  <a:pt x="19308" y="8793"/>
                </a:cubicBezTo>
                <a:cubicBezTo>
                  <a:pt x="19064" y="7137"/>
                  <a:pt x="18293" y="5618"/>
                  <a:pt x="17138" y="4516"/>
                </a:cubicBezTo>
                <a:cubicBezTo>
                  <a:pt x="16127" y="3553"/>
                  <a:pt x="14872" y="2960"/>
                  <a:pt x="13551" y="2813"/>
                </a:cubicBezTo>
                <a:cubicBezTo>
                  <a:pt x="13418" y="1237"/>
                  <a:pt x="12215" y="0"/>
                  <a:pt x="10756" y="0"/>
                </a:cubicBezTo>
                <a:cubicBezTo>
                  <a:pt x="9985" y="0"/>
                  <a:pt x="9265" y="343"/>
                  <a:pt x="8742" y="939"/>
                </a:cubicBezTo>
                <a:cubicBezTo>
                  <a:pt x="8156" y="649"/>
                  <a:pt x="7517" y="498"/>
                  <a:pt x="6869" y="498"/>
                </a:cubicBezTo>
                <a:cubicBezTo>
                  <a:pt x="4342" y="498"/>
                  <a:pt x="2287" y="2771"/>
                  <a:pt x="2287" y="5565"/>
                </a:cubicBezTo>
                <a:cubicBezTo>
                  <a:pt x="2287" y="5984"/>
                  <a:pt x="2332" y="6395"/>
                  <a:pt x="2423" y="6795"/>
                </a:cubicBezTo>
                <a:cubicBezTo>
                  <a:pt x="1613" y="7247"/>
                  <a:pt x="968" y="7951"/>
                  <a:pt x="538" y="8858"/>
                </a:cubicBezTo>
                <a:cubicBezTo>
                  <a:pt x="59" y="9868"/>
                  <a:pt x="-108" y="11056"/>
                  <a:pt x="69" y="12203"/>
                </a:cubicBezTo>
                <a:cubicBezTo>
                  <a:pt x="251" y="13384"/>
                  <a:pt x="792" y="14448"/>
                  <a:pt x="1593" y="15200"/>
                </a:cubicBezTo>
                <a:cubicBezTo>
                  <a:pt x="2491" y="16042"/>
                  <a:pt x="3696" y="16487"/>
                  <a:pt x="5078" y="16487"/>
                </a:cubicBezTo>
                <a:lnTo>
                  <a:pt x="8290" y="16487"/>
                </a:lnTo>
                <a:cubicBezTo>
                  <a:pt x="8628" y="16487"/>
                  <a:pt x="8901" y="16184"/>
                  <a:pt x="8901" y="15811"/>
                </a:cubicBezTo>
                <a:cubicBezTo>
                  <a:pt x="8901" y="15438"/>
                  <a:pt x="8628" y="15135"/>
                  <a:pt x="8290" y="15135"/>
                </a:cubicBezTo>
                <a:lnTo>
                  <a:pt x="5078" y="15135"/>
                </a:lnTo>
                <a:cubicBezTo>
                  <a:pt x="2632" y="15135"/>
                  <a:pt x="1509" y="13503"/>
                  <a:pt x="1274" y="11976"/>
                </a:cubicBezTo>
                <a:cubicBezTo>
                  <a:pt x="1040" y="10454"/>
                  <a:pt x="1598" y="8503"/>
                  <a:pt x="3376" y="7813"/>
                </a:cubicBezTo>
                <a:cubicBezTo>
                  <a:pt x="3533" y="7752"/>
                  <a:pt x="3660" y="7623"/>
                  <a:pt x="3729" y="7456"/>
                </a:cubicBezTo>
                <a:cubicBezTo>
                  <a:pt x="3798" y="7289"/>
                  <a:pt x="3803" y="7098"/>
                  <a:pt x="3742" y="6927"/>
                </a:cubicBezTo>
                <a:cubicBezTo>
                  <a:pt x="3587" y="6494"/>
                  <a:pt x="3509" y="6035"/>
                  <a:pt x="3509" y="5565"/>
                </a:cubicBezTo>
                <a:cubicBezTo>
                  <a:pt x="3509" y="3516"/>
                  <a:pt x="5016" y="1850"/>
                  <a:pt x="6869" y="1850"/>
                </a:cubicBezTo>
                <a:cubicBezTo>
                  <a:pt x="7477" y="1850"/>
                  <a:pt x="8072" y="2031"/>
                  <a:pt x="8591" y="2374"/>
                </a:cubicBezTo>
                <a:cubicBezTo>
                  <a:pt x="8874" y="2562"/>
                  <a:pt x="9241" y="2467"/>
                  <a:pt x="9419" y="2160"/>
                </a:cubicBezTo>
                <a:cubicBezTo>
                  <a:pt x="9713" y="1654"/>
                  <a:pt x="10212" y="1352"/>
                  <a:pt x="10756" y="1352"/>
                </a:cubicBezTo>
                <a:cubicBezTo>
                  <a:pt x="11630" y="1352"/>
                  <a:pt x="12342" y="2139"/>
                  <a:pt x="12342" y="3106"/>
                </a:cubicBezTo>
                <a:cubicBezTo>
                  <a:pt x="12342" y="3106"/>
                  <a:pt x="12342" y="3106"/>
                  <a:pt x="12342" y="3106"/>
                </a:cubicBezTo>
                <a:close/>
                <a:moveTo>
                  <a:pt x="12506" y="15422"/>
                </a:moveTo>
                <a:cubicBezTo>
                  <a:pt x="12313" y="15115"/>
                  <a:pt x="12381" y="14694"/>
                  <a:pt x="12658" y="14480"/>
                </a:cubicBezTo>
                <a:cubicBezTo>
                  <a:pt x="12935" y="14267"/>
                  <a:pt x="13316" y="14342"/>
                  <a:pt x="13509" y="14648"/>
                </a:cubicBezTo>
                <a:lnTo>
                  <a:pt x="14199" y="15742"/>
                </a:lnTo>
                <a:lnTo>
                  <a:pt x="17363" y="15742"/>
                </a:lnTo>
                <a:lnTo>
                  <a:pt x="18053" y="14648"/>
                </a:lnTo>
                <a:cubicBezTo>
                  <a:pt x="18246" y="14342"/>
                  <a:pt x="18627" y="14267"/>
                  <a:pt x="18904" y="14480"/>
                </a:cubicBezTo>
                <a:cubicBezTo>
                  <a:pt x="19181" y="14694"/>
                  <a:pt x="19249" y="15115"/>
                  <a:pt x="19055" y="15422"/>
                </a:cubicBezTo>
                <a:lnTo>
                  <a:pt x="18427" y="16417"/>
                </a:lnTo>
                <a:lnTo>
                  <a:pt x="19056" y="17414"/>
                </a:lnTo>
                <a:cubicBezTo>
                  <a:pt x="19249" y="17720"/>
                  <a:pt x="19181" y="18141"/>
                  <a:pt x="18904" y="18355"/>
                </a:cubicBezTo>
                <a:cubicBezTo>
                  <a:pt x="18797" y="18437"/>
                  <a:pt x="18675" y="18477"/>
                  <a:pt x="18555" y="18477"/>
                </a:cubicBezTo>
                <a:cubicBezTo>
                  <a:pt x="18362" y="18477"/>
                  <a:pt x="18172" y="18376"/>
                  <a:pt x="18053" y="18187"/>
                </a:cubicBezTo>
                <a:lnTo>
                  <a:pt x="17363" y="17094"/>
                </a:lnTo>
                <a:lnTo>
                  <a:pt x="14199" y="17094"/>
                </a:lnTo>
                <a:lnTo>
                  <a:pt x="13509" y="18187"/>
                </a:lnTo>
                <a:cubicBezTo>
                  <a:pt x="13316" y="18493"/>
                  <a:pt x="12935" y="18568"/>
                  <a:pt x="12658" y="18355"/>
                </a:cubicBezTo>
                <a:cubicBezTo>
                  <a:pt x="12381" y="18141"/>
                  <a:pt x="12314" y="17720"/>
                  <a:pt x="12506" y="17414"/>
                </a:cubicBezTo>
                <a:lnTo>
                  <a:pt x="13135" y="16417"/>
                </a:lnTo>
                <a:cubicBezTo>
                  <a:pt x="13135" y="16417"/>
                  <a:pt x="12506" y="15422"/>
                  <a:pt x="12506" y="15422"/>
                </a:cubicBezTo>
                <a:close/>
              </a:path>
            </a:pathLst>
          </a:custGeom>
          <a:solidFill>
            <a:srgbClr val="49BD9D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 dirty="0"/>
          </a:p>
        </p:txBody>
      </p:sp>
      <p:sp>
        <p:nvSpPr>
          <p:cNvPr id="47" name="Shape 23192"/>
          <p:cNvSpPr/>
          <p:nvPr/>
        </p:nvSpPr>
        <p:spPr>
          <a:xfrm>
            <a:off x="10621001" y="2702554"/>
            <a:ext cx="619286" cy="6152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0" h="21600" extrusionOk="0">
                <a:moveTo>
                  <a:pt x="18848" y="7946"/>
                </a:moveTo>
                <a:lnTo>
                  <a:pt x="17741" y="9089"/>
                </a:lnTo>
                <a:cubicBezTo>
                  <a:pt x="17741" y="8938"/>
                  <a:pt x="17761" y="8793"/>
                  <a:pt x="17745" y="8634"/>
                </a:cubicBezTo>
                <a:cubicBezTo>
                  <a:pt x="17630" y="7329"/>
                  <a:pt x="17036" y="6067"/>
                  <a:pt x="16073" y="5079"/>
                </a:cubicBezTo>
                <a:cubicBezTo>
                  <a:pt x="15005" y="3981"/>
                  <a:pt x="13584" y="3349"/>
                  <a:pt x="12179" y="3345"/>
                </a:cubicBezTo>
                <a:lnTo>
                  <a:pt x="13270" y="2218"/>
                </a:lnTo>
                <a:cubicBezTo>
                  <a:pt x="13812" y="1658"/>
                  <a:pt x="14572" y="1352"/>
                  <a:pt x="15402" y="1352"/>
                </a:cubicBezTo>
                <a:cubicBezTo>
                  <a:pt x="16462" y="1352"/>
                  <a:pt x="17545" y="1843"/>
                  <a:pt x="18383" y="2696"/>
                </a:cubicBezTo>
                <a:cubicBezTo>
                  <a:pt x="19165" y="3500"/>
                  <a:pt x="19633" y="4498"/>
                  <a:pt x="19701" y="5511"/>
                </a:cubicBezTo>
                <a:cubicBezTo>
                  <a:pt x="19763" y="6453"/>
                  <a:pt x="19457" y="7317"/>
                  <a:pt x="18848" y="7946"/>
                </a:cubicBezTo>
                <a:cubicBezTo>
                  <a:pt x="18848" y="7946"/>
                  <a:pt x="18848" y="7946"/>
                  <a:pt x="18848" y="7946"/>
                </a:cubicBezTo>
                <a:close/>
                <a:moveTo>
                  <a:pt x="5828" y="19329"/>
                </a:moveTo>
                <a:cubicBezTo>
                  <a:pt x="5812" y="18423"/>
                  <a:pt x="5456" y="17481"/>
                  <a:pt x="4731" y="16739"/>
                </a:cubicBezTo>
                <a:cubicBezTo>
                  <a:pt x="4048" y="16033"/>
                  <a:pt x="3150" y="15628"/>
                  <a:pt x="2259" y="15592"/>
                </a:cubicBezTo>
                <a:lnTo>
                  <a:pt x="2912" y="13157"/>
                </a:lnTo>
                <a:cubicBezTo>
                  <a:pt x="2957" y="12994"/>
                  <a:pt x="3054" y="12833"/>
                  <a:pt x="3169" y="12695"/>
                </a:cubicBezTo>
                <a:cubicBezTo>
                  <a:pt x="4488" y="11726"/>
                  <a:pt x="6512" y="12012"/>
                  <a:pt x="7919" y="13460"/>
                </a:cubicBezTo>
                <a:cubicBezTo>
                  <a:pt x="9411" y="14989"/>
                  <a:pt x="9638" y="17230"/>
                  <a:pt x="8494" y="18568"/>
                </a:cubicBezTo>
                <a:cubicBezTo>
                  <a:pt x="8417" y="18611"/>
                  <a:pt x="8340" y="18647"/>
                  <a:pt x="8257" y="18673"/>
                </a:cubicBezTo>
                <a:cubicBezTo>
                  <a:pt x="8257" y="18673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79"/>
                  <a:pt x="2445" y="20239"/>
                  <a:pt x="2294" y="20249"/>
                </a:cubicBezTo>
                <a:cubicBezTo>
                  <a:pt x="1752" y="20242"/>
                  <a:pt x="1316" y="19790"/>
                  <a:pt x="1316" y="19237"/>
                </a:cubicBezTo>
                <a:cubicBezTo>
                  <a:pt x="1322" y="19122"/>
                  <a:pt x="1366" y="18927"/>
                  <a:pt x="1380" y="18858"/>
                </a:cubicBezTo>
                <a:lnTo>
                  <a:pt x="2072" y="16284"/>
                </a:lnTo>
                <a:cubicBezTo>
                  <a:pt x="2823" y="16261"/>
                  <a:pt x="3631" y="16561"/>
                  <a:pt x="4266" y="17217"/>
                </a:cubicBezTo>
                <a:cubicBezTo>
                  <a:pt x="4911" y="17879"/>
                  <a:pt x="5216" y="18723"/>
                  <a:pt x="5183" y="19503"/>
                </a:cubicBezTo>
                <a:cubicBezTo>
                  <a:pt x="5183" y="19503"/>
                  <a:pt x="2737" y="20164"/>
                  <a:pt x="2737" y="20164"/>
                </a:cubicBezTo>
                <a:close/>
                <a:moveTo>
                  <a:pt x="6890" y="11179"/>
                </a:moveTo>
                <a:cubicBezTo>
                  <a:pt x="6281" y="10929"/>
                  <a:pt x="5642" y="10784"/>
                  <a:pt x="5003" y="10774"/>
                </a:cubicBezTo>
                <a:lnTo>
                  <a:pt x="10065" y="5536"/>
                </a:lnTo>
                <a:cubicBezTo>
                  <a:pt x="10839" y="4759"/>
                  <a:pt x="11967" y="4535"/>
                  <a:pt x="13077" y="4818"/>
                </a:cubicBezTo>
                <a:cubicBezTo>
                  <a:pt x="13077" y="4818"/>
                  <a:pt x="6890" y="11179"/>
                  <a:pt x="6890" y="11179"/>
                </a:cubicBezTo>
                <a:close/>
                <a:moveTo>
                  <a:pt x="9720" y="13671"/>
                </a:moveTo>
                <a:cubicBezTo>
                  <a:pt x="9472" y="13258"/>
                  <a:pt x="9192" y="12860"/>
                  <a:pt x="8850" y="12504"/>
                </a:cubicBezTo>
                <a:cubicBezTo>
                  <a:pt x="8449" y="12092"/>
                  <a:pt x="7987" y="11769"/>
                  <a:pt x="7506" y="11499"/>
                </a:cubicBezTo>
                <a:lnTo>
                  <a:pt x="13767" y="5066"/>
                </a:lnTo>
                <a:cubicBezTo>
                  <a:pt x="14261" y="5290"/>
                  <a:pt x="14729" y="5607"/>
                  <a:pt x="15146" y="6034"/>
                </a:cubicBezTo>
                <a:cubicBezTo>
                  <a:pt x="15502" y="6400"/>
                  <a:pt x="15775" y="6806"/>
                  <a:pt x="15987" y="7231"/>
                </a:cubicBezTo>
                <a:cubicBezTo>
                  <a:pt x="15987" y="7231"/>
                  <a:pt x="9720" y="13671"/>
                  <a:pt x="9720" y="13671"/>
                </a:cubicBezTo>
                <a:close/>
                <a:moveTo>
                  <a:pt x="10521" y="16060"/>
                </a:moveTo>
                <a:cubicBezTo>
                  <a:pt x="10467" y="15450"/>
                  <a:pt x="10300" y="14853"/>
                  <a:pt x="10046" y="14287"/>
                </a:cubicBezTo>
                <a:lnTo>
                  <a:pt x="16259" y="7906"/>
                </a:lnTo>
                <a:cubicBezTo>
                  <a:pt x="16638" y="9139"/>
                  <a:pt x="16443" y="10427"/>
                  <a:pt x="15612" y="11285"/>
                </a:cubicBezTo>
                <a:cubicBezTo>
                  <a:pt x="15606" y="11287"/>
                  <a:pt x="15599" y="11295"/>
                  <a:pt x="15596" y="11298"/>
                </a:cubicBezTo>
                <a:lnTo>
                  <a:pt x="15606" y="11308"/>
                </a:lnTo>
                <a:lnTo>
                  <a:pt x="10528" y="16564"/>
                </a:lnTo>
                <a:cubicBezTo>
                  <a:pt x="10528" y="16396"/>
                  <a:pt x="10534" y="16231"/>
                  <a:pt x="10521" y="16060"/>
                </a:cubicBezTo>
                <a:cubicBezTo>
                  <a:pt x="10521" y="16060"/>
                  <a:pt x="10521" y="16060"/>
                  <a:pt x="10521" y="16060"/>
                </a:cubicBezTo>
                <a:close/>
                <a:moveTo>
                  <a:pt x="19310" y="1739"/>
                </a:moveTo>
                <a:cubicBezTo>
                  <a:pt x="18229" y="632"/>
                  <a:pt x="16808" y="0"/>
                  <a:pt x="15402" y="0"/>
                </a:cubicBezTo>
                <a:cubicBezTo>
                  <a:pt x="14223" y="0"/>
                  <a:pt x="13132" y="451"/>
                  <a:pt x="12336" y="1266"/>
                </a:cubicBezTo>
                <a:lnTo>
                  <a:pt x="9138" y="4579"/>
                </a:lnTo>
                <a:cubicBezTo>
                  <a:pt x="9129" y="4588"/>
                  <a:pt x="9120" y="4591"/>
                  <a:pt x="9110" y="4604"/>
                </a:cubicBezTo>
                <a:cubicBezTo>
                  <a:pt x="9103" y="4607"/>
                  <a:pt x="9100" y="4615"/>
                  <a:pt x="9093" y="4621"/>
                </a:cubicBezTo>
                <a:lnTo>
                  <a:pt x="9098" y="4621"/>
                </a:lnTo>
                <a:lnTo>
                  <a:pt x="2310" y="11647"/>
                </a:lnTo>
                <a:cubicBezTo>
                  <a:pt x="1999" y="11967"/>
                  <a:pt x="1771" y="12366"/>
                  <a:pt x="1646" y="12797"/>
                </a:cubicBezTo>
                <a:lnTo>
                  <a:pt x="103" y="18542"/>
                </a:lnTo>
                <a:cubicBezTo>
                  <a:pt x="100" y="18554"/>
                  <a:pt x="0" y="19006"/>
                  <a:pt x="0" y="19237"/>
                </a:cubicBezTo>
                <a:cubicBezTo>
                  <a:pt x="0" y="20539"/>
                  <a:pt x="1029" y="21600"/>
                  <a:pt x="2303" y="21600"/>
                </a:cubicBezTo>
                <a:cubicBezTo>
                  <a:pt x="2553" y="21600"/>
                  <a:pt x="3044" y="21475"/>
                  <a:pt x="3063" y="21471"/>
                </a:cubicBezTo>
                <a:lnTo>
                  <a:pt x="8632" y="19969"/>
                </a:lnTo>
                <a:cubicBezTo>
                  <a:pt x="9054" y="19837"/>
                  <a:pt x="9440" y="19603"/>
                  <a:pt x="9751" y="19283"/>
                </a:cubicBezTo>
                <a:lnTo>
                  <a:pt x="19778" y="8898"/>
                </a:lnTo>
                <a:cubicBezTo>
                  <a:pt x="21600" y="7023"/>
                  <a:pt x="21394" y="3882"/>
                  <a:pt x="19310" y="1739"/>
                </a:cubicBezTo>
                <a:cubicBezTo>
                  <a:pt x="19310" y="1739"/>
                  <a:pt x="19310" y="1739"/>
                  <a:pt x="19310" y="1739"/>
                </a:cubicBezTo>
                <a:close/>
              </a:path>
            </a:pathLst>
          </a:custGeom>
          <a:solidFill>
            <a:srgbClr val="FAC03B"/>
          </a:solidFill>
          <a:ln w="12700">
            <a:solidFill>
              <a:srgbClr val="FAC03B"/>
            </a:solidFill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61035" y="460375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数据集的制作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228482" y="4304230"/>
            <a:ext cx="9707245" cy="107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等腰三角形 35"/>
          <p:cNvSpPr/>
          <p:nvPr/>
        </p:nvSpPr>
        <p:spPr>
          <a:xfrm rot="5400000">
            <a:off x="5958556" y="5193250"/>
            <a:ext cx="403985" cy="20892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5400000">
            <a:off x="8515300" y="5218487"/>
            <a:ext cx="403985" cy="20892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3451081" y="5186351"/>
            <a:ext cx="403985" cy="20892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30" y="4556419"/>
            <a:ext cx="1442364" cy="14978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270" y="4550170"/>
            <a:ext cx="1481283" cy="148128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40" y="4539690"/>
            <a:ext cx="1480334" cy="14803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10" y="4548072"/>
            <a:ext cx="1471316" cy="14713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4" name="文本框 43"/>
          <p:cNvSpPr txBox="1"/>
          <p:nvPr/>
        </p:nvSpPr>
        <p:spPr>
          <a:xfrm>
            <a:off x="1781088" y="6230844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轻度痤疮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5" name="文本框 18"/>
          <p:cNvSpPr txBox="1"/>
          <p:nvPr/>
        </p:nvSpPr>
        <p:spPr>
          <a:xfrm>
            <a:off x="6521175" y="6226992"/>
            <a:ext cx="209165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中度（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III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级）痤疮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462295" y="6212840"/>
            <a:ext cx="128400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重度痤疮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95005" y="1155087"/>
            <a:ext cx="7734810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三度四级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的分级方法：轻度、中度（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级）、中度（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级）和重度四类；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通过互联网收集手机自拍图片</a:t>
            </a:r>
            <a:r>
              <a:rPr lang="en-US" altLang="zh-CN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356</a:t>
            </a: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张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，其中：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轻度痤疮图片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94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张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中度（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级）痤疮图片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90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张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中度（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级）痤疮图片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89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张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重度痤疮图片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83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张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收集的图像如下图所示 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只截取图片部分）。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878473" y="6212840"/>
            <a:ext cx="192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中度（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II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级）痤疮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任意多边形 102"/>
          <p:cNvSpPr/>
          <p:nvPr/>
        </p:nvSpPr>
        <p:spPr>
          <a:xfrm rot="10800000" flipH="1">
            <a:off x="0" y="475861"/>
            <a:ext cx="606768" cy="402932"/>
          </a:xfrm>
          <a:custGeom>
            <a:avLst/>
            <a:gdLst>
              <a:gd name="connsiteX0" fmla="*/ 0 w 1483567"/>
              <a:gd name="connsiteY0" fmla="*/ 0 h 1231641"/>
              <a:gd name="connsiteX1" fmla="*/ 1483567 w 1483567"/>
              <a:gd name="connsiteY1" fmla="*/ 0 h 1231641"/>
              <a:gd name="connsiteX2" fmla="*/ 1483567 w 1483567"/>
              <a:gd name="connsiteY2" fmla="*/ 1231641 h 1231641"/>
              <a:gd name="connsiteX3" fmla="*/ 0 w 1483567"/>
              <a:gd name="connsiteY3" fmla="*/ 1231641 h 1231641"/>
              <a:gd name="connsiteX4" fmla="*/ 0 w 1483567"/>
              <a:gd name="connsiteY4" fmla="*/ 1082350 h 1231641"/>
              <a:gd name="connsiteX5" fmla="*/ 1352939 w 1483567"/>
              <a:gd name="connsiteY5" fmla="*/ 1082350 h 1231641"/>
              <a:gd name="connsiteX6" fmla="*/ 1352939 w 1483567"/>
              <a:gd name="connsiteY6" fmla="*/ 149290 h 1231641"/>
              <a:gd name="connsiteX7" fmla="*/ 0 w 1483567"/>
              <a:gd name="connsiteY7" fmla="*/ 149290 h 123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3567" h="1231641">
                <a:moveTo>
                  <a:pt x="0" y="0"/>
                </a:moveTo>
                <a:lnTo>
                  <a:pt x="1483567" y="0"/>
                </a:lnTo>
                <a:lnTo>
                  <a:pt x="1483567" y="1231641"/>
                </a:lnTo>
                <a:lnTo>
                  <a:pt x="0" y="1231641"/>
                </a:lnTo>
                <a:lnTo>
                  <a:pt x="0" y="1082350"/>
                </a:lnTo>
                <a:lnTo>
                  <a:pt x="1352939" y="1082350"/>
                </a:lnTo>
                <a:lnTo>
                  <a:pt x="1352939" y="149290"/>
                </a:lnTo>
                <a:lnTo>
                  <a:pt x="0" y="149290"/>
                </a:lnTo>
                <a:close/>
              </a:path>
            </a:pathLst>
          </a:custGeom>
          <a:solidFill>
            <a:srgbClr val="FAC0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Shape 23157"/>
          <p:cNvSpPr/>
          <p:nvPr/>
        </p:nvSpPr>
        <p:spPr>
          <a:xfrm>
            <a:off x="5988883" y="909636"/>
            <a:ext cx="553720" cy="658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2" h="21600" extrusionOk="0">
                <a:moveTo>
                  <a:pt x="20270" y="12587"/>
                </a:moveTo>
                <a:lnTo>
                  <a:pt x="11292" y="12587"/>
                </a:lnTo>
                <a:lnTo>
                  <a:pt x="11292" y="20248"/>
                </a:lnTo>
                <a:lnTo>
                  <a:pt x="20270" y="20248"/>
                </a:lnTo>
                <a:cubicBezTo>
                  <a:pt x="20270" y="20248"/>
                  <a:pt x="20270" y="12587"/>
                  <a:pt x="20270" y="12587"/>
                </a:cubicBezTo>
                <a:close/>
                <a:moveTo>
                  <a:pt x="21492" y="11911"/>
                </a:moveTo>
                <a:lnTo>
                  <a:pt x="21492" y="20924"/>
                </a:lnTo>
                <a:cubicBezTo>
                  <a:pt x="21492" y="21298"/>
                  <a:pt x="21218" y="21600"/>
                  <a:pt x="20881" y="21600"/>
                </a:cubicBezTo>
                <a:lnTo>
                  <a:pt x="10681" y="21600"/>
                </a:lnTo>
                <a:cubicBezTo>
                  <a:pt x="10344" y="21600"/>
                  <a:pt x="10070" y="21298"/>
                  <a:pt x="10070" y="20924"/>
                </a:cubicBezTo>
                <a:lnTo>
                  <a:pt x="10070" y="11911"/>
                </a:lnTo>
                <a:cubicBezTo>
                  <a:pt x="10070" y="11538"/>
                  <a:pt x="10344" y="11235"/>
                  <a:pt x="10681" y="11235"/>
                </a:cubicBezTo>
                <a:lnTo>
                  <a:pt x="20881" y="11235"/>
                </a:lnTo>
                <a:cubicBezTo>
                  <a:pt x="21218" y="11235"/>
                  <a:pt x="21492" y="11538"/>
                  <a:pt x="21492" y="11911"/>
                </a:cubicBezTo>
                <a:cubicBezTo>
                  <a:pt x="21492" y="11911"/>
                  <a:pt x="21492" y="11911"/>
                  <a:pt x="21492" y="11911"/>
                </a:cubicBezTo>
                <a:close/>
                <a:moveTo>
                  <a:pt x="12342" y="3106"/>
                </a:moveTo>
                <a:cubicBezTo>
                  <a:pt x="12342" y="3187"/>
                  <a:pt x="12336" y="3272"/>
                  <a:pt x="12325" y="3358"/>
                </a:cubicBezTo>
                <a:cubicBezTo>
                  <a:pt x="12301" y="3551"/>
                  <a:pt x="12352" y="3747"/>
                  <a:pt x="12468" y="3895"/>
                </a:cubicBezTo>
                <a:cubicBezTo>
                  <a:pt x="12583" y="4042"/>
                  <a:pt x="12750" y="4128"/>
                  <a:pt x="12927" y="4129"/>
                </a:cubicBezTo>
                <a:cubicBezTo>
                  <a:pt x="15511" y="4143"/>
                  <a:pt x="17687" y="6196"/>
                  <a:pt x="18102" y="9011"/>
                </a:cubicBezTo>
                <a:cubicBezTo>
                  <a:pt x="18156" y="9379"/>
                  <a:pt x="18470" y="9629"/>
                  <a:pt x="18803" y="9569"/>
                </a:cubicBezTo>
                <a:cubicBezTo>
                  <a:pt x="19136" y="9509"/>
                  <a:pt x="19362" y="9162"/>
                  <a:pt x="19308" y="8793"/>
                </a:cubicBezTo>
                <a:cubicBezTo>
                  <a:pt x="19064" y="7137"/>
                  <a:pt x="18293" y="5618"/>
                  <a:pt x="17138" y="4516"/>
                </a:cubicBezTo>
                <a:cubicBezTo>
                  <a:pt x="16127" y="3553"/>
                  <a:pt x="14872" y="2960"/>
                  <a:pt x="13551" y="2813"/>
                </a:cubicBezTo>
                <a:cubicBezTo>
                  <a:pt x="13418" y="1237"/>
                  <a:pt x="12215" y="0"/>
                  <a:pt x="10756" y="0"/>
                </a:cubicBezTo>
                <a:cubicBezTo>
                  <a:pt x="9985" y="0"/>
                  <a:pt x="9265" y="343"/>
                  <a:pt x="8742" y="939"/>
                </a:cubicBezTo>
                <a:cubicBezTo>
                  <a:pt x="8156" y="649"/>
                  <a:pt x="7517" y="498"/>
                  <a:pt x="6869" y="498"/>
                </a:cubicBezTo>
                <a:cubicBezTo>
                  <a:pt x="4342" y="498"/>
                  <a:pt x="2287" y="2771"/>
                  <a:pt x="2287" y="5565"/>
                </a:cubicBezTo>
                <a:cubicBezTo>
                  <a:pt x="2287" y="5984"/>
                  <a:pt x="2332" y="6395"/>
                  <a:pt x="2423" y="6795"/>
                </a:cubicBezTo>
                <a:cubicBezTo>
                  <a:pt x="1613" y="7247"/>
                  <a:pt x="968" y="7951"/>
                  <a:pt x="538" y="8858"/>
                </a:cubicBezTo>
                <a:cubicBezTo>
                  <a:pt x="59" y="9868"/>
                  <a:pt x="-108" y="11056"/>
                  <a:pt x="69" y="12203"/>
                </a:cubicBezTo>
                <a:cubicBezTo>
                  <a:pt x="251" y="13384"/>
                  <a:pt x="792" y="14448"/>
                  <a:pt x="1593" y="15200"/>
                </a:cubicBezTo>
                <a:cubicBezTo>
                  <a:pt x="2491" y="16042"/>
                  <a:pt x="3696" y="16487"/>
                  <a:pt x="5078" y="16487"/>
                </a:cubicBezTo>
                <a:lnTo>
                  <a:pt x="8290" y="16487"/>
                </a:lnTo>
                <a:cubicBezTo>
                  <a:pt x="8628" y="16487"/>
                  <a:pt x="8901" y="16184"/>
                  <a:pt x="8901" y="15811"/>
                </a:cubicBezTo>
                <a:cubicBezTo>
                  <a:pt x="8901" y="15438"/>
                  <a:pt x="8628" y="15135"/>
                  <a:pt x="8290" y="15135"/>
                </a:cubicBezTo>
                <a:lnTo>
                  <a:pt x="5078" y="15135"/>
                </a:lnTo>
                <a:cubicBezTo>
                  <a:pt x="2632" y="15135"/>
                  <a:pt x="1509" y="13503"/>
                  <a:pt x="1274" y="11976"/>
                </a:cubicBezTo>
                <a:cubicBezTo>
                  <a:pt x="1040" y="10454"/>
                  <a:pt x="1598" y="8503"/>
                  <a:pt x="3376" y="7813"/>
                </a:cubicBezTo>
                <a:cubicBezTo>
                  <a:pt x="3533" y="7752"/>
                  <a:pt x="3660" y="7623"/>
                  <a:pt x="3729" y="7456"/>
                </a:cubicBezTo>
                <a:cubicBezTo>
                  <a:pt x="3798" y="7289"/>
                  <a:pt x="3803" y="7098"/>
                  <a:pt x="3742" y="6927"/>
                </a:cubicBezTo>
                <a:cubicBezTo>
                  <a:pt x="3587" y="6494"/>
                  <a:pt x="3509" y="6035"/>
                  <a:pt x="3509" y="5565"/>
                </a:cubicBezTo>
                <a:cubicBezTo>
                  <a:pt x="3509" y="3516"/>
                  <a:pt x="5016" y="1850"/>
                  <a:pt x="6869" y="1850"/>
                </a:cubicBezTo>
                <a:cubicBezTo>
                  <a:pt x="7477" y="1850"/>
                  <a:pt x="8072" y="2031"/>
                  <a:pt x="8591" y="2374"/>
                </a:cubicBezTo>
                <a:cubicBezTo>
                  <a:pt x="8874" y="2562"/>
                  <a:pt x="9241" y="2467"/>
                  <a:pt x="9419" y="2160"/>
                </a:cubicBezTo>
                <a:cubicBezTo>
                  <a:pt x="9713" y="1654"/>
                  <a:pt x="10212" y="1352"/>
                  <a:pt x="10756" y="1352"/>
                </a:cubicBezTo>
                <a:cubicBezTo>
                  <a:pt x="11630" y="1352"/>
                  <a:pt x="12342" y="2139"/>
                  <a:pt x="12342" y="3106"/>
                </a:cubicBezTo>
                <a:cubicBezTo>
                  <a:pt x="12342" y="3106"/>
                  <a:pt x="12342" y="3106"/>
                  <a:pt x="12342" y="3106"/>
                </a:cubicBezTo>
                <a:close/>
                <a:moveTo>
                  <a:pt x="12506" y="15422"/>
                </a:moveTo>
                <a:cubicBezTo>
                  <a:pt x="12313" y="15115"/>
                  <a:pt x="12381" y="14694"/>
                  <a:pt x="12658" y="14480"/>
                </a:cubicBezTo>
                <a:cubicBezTo>
                  <a:pt x="12935" y="14267"/>
                  <a:pt x="13316" y="14342"/>
                  <a:pt x="13509" y="14648"/>
                </a:cubicBezTo>
                <a:lnTo>
                  <a:pt x="14199" y="15742"/>
                </a:lnTo>
                <a:lnTo>
                  <a:pt x="17363" y="15742"/>
                </a:lnTo>
                <a:lnTo>
                  <a:pt x="18053" y="14648"/>
                </a:lnTo>
                <a:cubicBezTo>
                  <a:pt x="18246" y="14342"/>
                  <a:pt x="18627" y="14267"/>
                  <a:pt x="18904" y="14480"/>
                </a:cubicBezTo>
                <a:cubicBezTo>
                  <a:pt x="19181" y="14694"/>
                  <a:pt x="19249" y="15115"/>
                  <a:pt x="19055" y="15422"/>
                </a:cubicBezTo>
                <a:lnTo>
                  <a:pt x="18427" y="16417"/>
                </a:lnTo>
                <a:lnTo>
                  <a:pt x="19056" y="17414"/>
                </a:lnTo>
                <a:cubicBezTo>
                  <a:pt x="19249" y="17720"/>
                  <a:pt x="19181" y="18141"/>
                  <a:pt x="18904" y="18355"/>
                </a:cubicBezTo>
                <a:cubicBezTo>
                  <a:pt x="18797" y="18437"/>
                  <a:pt x="18675" y="18477"/>
                  <a:pt x="18555" y="18477"/>
                </a:cubicBezTo>
                <a:cubicBezTo>
                  <a:pt x="18362" y="18477"/>
                  <a:pt x="18172" y="18376"/>
                  <a:pt x="18053" y="18187"/>
                </a:cubicBezTo>
                <a:lnTo>
                  <a:pt x="17363" y="17094"/>
                </a:lnTo>
                <a:lnTo>
                  <a:pt x="14199" y="17094"/>
                </a:lnTo>
                <a:lnTo>
                  <a:pt x="13509" y="18187"/>
                </a:lnTo>
                <a:cubicBezTo>
                  <a:pt x="13316" y="18493"/>
                  <a:pt x="12935" y="18568"/>
                  <a:pt x="12658" y="18355"/>
                </a:cubicBezTo>
                <a:cubicBezTo>
                  <a:pt x="12381" y="18141"/>
                  <a:pt x="12314" y="17720"/>
                  <a:pt x="12506" y="17414"/>
                </a:cubicBezTo>
                <a:lnTo>
                  <a:pt x="13135" y="16417"/>
                </a:lnTo>
                <a:cubicBezTo>
                  <a:pt x="13135" y="16417"/>
                  <a:pt x="12506" y="15422"/>
                  <a:pt x="12506" y="15422"/>
                </a:cubicBezTo>
                <a:close/>
              </a:path>
            </a:pathLst>
          </a:custGeom>
          <a:solidFill>
            <a:srgbClr val="49BD9D"/>
          </a:solidFill>
          <a:ln w="12700">
            <a:miter lim="400000"/>
          </a:ln>
        </p:spPr>
        <p:txBody>
          <a:bodyPr lIns="19051" tIns="19051" rIns="19051" bIns="1905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  <a:endParaRPr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661035" y="460375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400" b="1" dirty="0"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34" charset="-122"/>
                <a:ea typeface="微软雅黑" pitchFamily="34" charset="-122"/>
              </a:rPr>
              <a:t>数据集的制作</a:t>
            </a:r>
            <a:endParaRPr lang="zh-CN" altLang="en-US" sz="2400" b="1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3225" y="1066463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模拟不同型号手机在不同光线条件下的拍摄效果。</a:t>
            </a:r>
            <a:endParaRPr lang="zh-CN" altLang="en-US" dirty="0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2527" y="205760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镜像翻转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 flipH="1">
            <a:off x="8174495" y="1795228"/>
            <a:ext cx="222524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给图像增加噪点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34" y="2244850"/>
            <a:ext cx="958373" cy="9946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2" name="文本框 18"/>
          <p:cNvSpPr txBox="1"/>
          <p:nvPr/>
        </p:nvSpPr>
        <p:spPr>
          <a:xfrm>
            <a:off x="7707146" y="3185067"/>
            <a:ext cx="66554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原图像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4592" t="23116" r="54491" b="19350"/>
          <a:stretch>
            <a:fillRect/>
          </a:stretch>
        </p:blipFill>
        <p:spPr bwMode="auto">
          <a:xfrm>
            <a:off x="9458528" y="2233102"/>
            <a:ext cx="958373" cy="100315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7" name="文本框 18"/>
          <p:cNvSpPr txBox="1"/>
          <p:nvPr/>
        </p:nvSpPr>
        <p:spPr>
          <a:xfrm>
            <a:off x="9569472" y="3177335"/>
            <a:ext cx="92787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增加噪声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 flipH="1">
            <a:off x="8171879" y="3425965"/>
            <a:ext cx="180282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图像模糊处理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061" y="3845410"/>
            <a:ext cx="958373" cy="9946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0" name="文本框 18"/>
          <p:cNvSpPr txBox="1"/>
          <p:nvPr/>
        </p:nvSpPr>
        <p:spPr>
          <a:xfrm>
            <a:off x="7754793" y="4756807"/>
            <a:ext cx="76431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原图像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954" y="3835673"/>
            <a:ext cx="958373" cy="99386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6" name="文本框 18"/>
          <p:cNvSpPr txBox="1"/>
          <p:nvPr/>
        </p:nvSpPr>
        <p:spPr>
          <a:xfrm>
            <a:off x="9634217" y="4785019"/>
            <a:ext cx="86312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模糊处理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8171879" y="5038649"/>
            <a:ext cx="209323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调整图片曝光率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86" y="5469464"/>
            <a:ext cx="1019175" cy="10477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41" y="5469464"/>
            <a:ext cx="958373" cy="9946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5" name="文本框 18"/>
          <p:cNvSpPr txBox="1"/>
          <p:nvPr/>
        </p:nvSpPr>
        <p:spPr>
          <a:xfrm>
            <a:off x="7249223" y="6443426"/>
            <a:ext cx="76431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原图像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18"/>
          <p:cNvSpPr txBox="1"/>
          <p:nvPr/>
        </p:nvSpPr>
        <p:spPr>
          <a:xfrm>
            <a:off x="8614998" y="6464155"/>
            <a:ext cx="877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增强曝光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43" y="5469464"/>
            <a:ext cx="1019175" cy="10477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9" name="文本框 18"/>
          <p:cNvSpPr txBox="1"/>
          <p:nvPr/>
        </p:nvSpPr>
        <p:spPr>
          <a:xfrm>
            <a:off x="10033408" y="6464155"/>
            <a:ext cx="877621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减弱曝光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8750935" y="2654300"/>
            <a:ext cx="496570" cy="277495"/>
          </a:xfrm>
          <a:prstGeom prst="rightArrow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786495" y="4198620"/>
            <a:ext cx="496570" cy="277495"/>
          </a:xfrm>
          <a:prstGeom prst="rightArrow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74" y="2446203"/>
            <a:ext cx="967563" cy="994691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81548" y="3877293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左右各旋转</a:t>
            </a: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30</a:t>
            </a: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度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93" y="2446203"/>
            <a:ext cx="958373" cy="9946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7" name="文本框 18"/>
          <p:cNvSpPr txBox="1"/>
          <p:nvPr/>
        </p:nvSpPr>
        <p:spPr>
          <a:xfrm>
            <a:off x="1551601" y="3378962"/>
            <a:ext cx="66554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原图像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18"/>
          <p:cNvSpPr txBox="1"/>
          <p:nvPr/>
        </p:nvSpPr>
        <p:spPr>
          <a:xfrm>
            <a:off x="3313603" y="3378962"/>
            <a:ext cx="95837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镜像翻转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840" y="4332196"/>
            <a:ext cx="994691" cy="994691"/>
          </a:xfrm>
          <a:prstGeom prst="rect">
            <a:avLst/>
          </a:prstGeom>
        </p:spPr>
      </p:pic>
      <p:sp>
        <p:nvSpPr>
          <p:cNvPr id="41" name="文本框 18"/>
          <p:cNvSpPr txBox="1"/>
          <p:nvPr/>
        </p:nvSpPr>
        <p:spPr>
          <a:xfrm>
            <a:off x="3306457" y="5280647"/>
            <a:ext cx="85637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旋转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93" y="4319140"/>
            <a:ext cx="958373" cy="99469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5" name="文本框 18"/>
          <p:cNvSpPr txBox="1"/>
          <p:nvPr/>
        </p:nvSpPr>
        <p:spPr>
          <a:xfrm>
            <a:off x="1594110" y="5279553"/>
            <a:ext cx="66554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原图像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832957" y="788707"/>
            <a:ext cx="6118291" cy="928121"/>
          </a:xfrm>
          <a:prstGeom prst="rect">
            <a:avLst/>
          </a:prstGeom>
          <a:noFill/>
          <a:ln w="76200"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11"/>
          <p:cNvSpPr/>
          <p:nvPr/>
        </p:nvSpPr>
        <p:spPr>
          <a:xfrm>
            <a:off x="2557470" y="2907572"/>
            <a:ext cx="496570" cy="277495"/>
          </a:xfrm>
          <a:prstGeom prst="rightArrow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11"/>
          <p:cNvSpPr/>
          <p:nvPr/>
        </p:nvSpPr>
        <p:spPr>
          <a:xfrm>
            <a:off x="2531867" y="4756807"/>
            <a:ext cx="496570" cy="277495"/>
          </a:xfrm>
          <a:prstGeom prst="rightArrow">
            <a:avLst/>
          </a:prstGeom>
          <a:solidFill>
            <a:srgbClr val="49BD9D"/>
          </a:solidFill>
          <a:ln>
            <a:solidFill>
              <a:srgbClr val="49B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>
</file>

<file path=ppt/tags/tag1.xml><?xml version="1.0" encoding="utf-8"?>
<p:tagLst xmlns:p="http://schemas.openxmlformats.org/presentationml/2006/main">
  <p:tag name="KSO_WM_UNIT_PLACING_PICTURE_USER_VIEWPORT" val="{&quot;height&quot;:3156,&quot;width&quot;:3039}"/>
</p:tagLst>
</file>

<file path=ppt/tags/tag2.xml><?xml version="1.0" encoding="utf-8"?>
<p:tagLst xmlns:p="http://schemas.openxmlformats.org/presentationml/2006/main">
  <p:tag name="KSO_WM_UNIT_PLACING_PICTURE_USER_VIEWPORT" val="{&quot;height&quot;:2980.151181102362,&quot;width&quot;:2980.151181102362}"/>
</p:tagLst>
</file>

<file path=ppt/tags/tag3.xml><?xml version="1.0" encoding="utf-8"?>
<p:tagLst xmlns:p="http://schemas.openxmlformats.org/presentationml/2006/main">
  <p:tag name="KSO_WM_UNIT_TABLE_BEAUTIFY" val="smartTable{f8b75192-5244-431c-9636-2e156bf10a11}"/>
  <p:tag name="TABLE_ENDDRAG_ORIGIN_RECT" val="663*261"/>
  <p:tag name="TABLE_ENDDRAG_RECT" val="129*218*663*261"/>
</p:tagLst>
</file>

<file path=ppt/tags/tag4.xml><?xml version="1.0" encoding="utf-8"?>
<p:tagLst xmlns:p="http://schemas.openxmlformats.org/presentationml/2006/main">
  <p:tag name="KSO_WM_UNIT_TABLE_BEAUTIFY" val="smartTable{f8b75192-5244-431c-9636-2e156bf10a11}"/>
  <p:tag name="TABLE_ENDDRAG_ORIGIN_RECT" val="663*261"/>
  <p:tag name="TABLE_ENDDRAG_RECT" val="129*218*663*261"/>
</p:tagLst>
</file>

<file path=ppt/tags/tag5.xml><?xml version="1.0" encoding="utf-8"?>
<p:tagLst xmlns:p="http://schemas.openxmlformats.org/presentationml/2006/main">
  <p:tag name="COMMONDATA" val="eyJjb3VudCI6MiwiaGRpZCI6IjZkYmJlMzAzMWNkN2ExNTJlZTcwMjFlYWM1NDQwYWExIiwidXNlckNvdW50Ijoy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2279</Words>
  <Application>WPS 演示</Application>
  <PresentationFormat>宽屏</PresentationFormat>
  <Paragraphs>361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汉仪中黑S</vt:lpstr>
      <vt:lpstr>汉仪君黑-45简</vt:lpstr>
      <vt:lpstr>汉仪雅酷黑简</vt:lpstr>
      <vt:lpstr>Gill Sans</vt:lpstr>
      <vt:lpstr>Wingdings</vt:lpstr>
      <vt:lpstr>Calibri</vt:lpstr>
      <vt:lpstr>汉仪书宋二KW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WPS_1604470737</cp:lastModifiedBy>
  <cp:revision>150</cp:revision>
  <dcterms:created xsi:type="dcterms:W3CDTF">2022-07-21T07:29:05Z</dcterms:created>
  <dcterms:modified xsi:type="dcterms:W3CDTF">2022-07-21T07:29:05Z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KSOTemplateUUID">
    <vt:lpwstr>v1.0_mb_dZ8lsaKc+Q6hnAIQif7U+w==</vt:lpwstr>
  </property>
  <property fmtid="{D5CDD505-2E9C-101B-9397-08002B2CF9AE}" pid="4" name="ICV">
    <vt:lpwstr>9713D976412FFC004000D962D3C359C0</vt:lpwstr>
  </property>
</Properties>
</file>