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48" r:id="rId2"/>
  </p:sldMasterIdLst>
  <p:notesMasterIdLst>
    <p:notesMasterId r:id="rId22"/>
  </p:notesMasterIdLst>
  <p:sldIdLst>
    <p:sldId id="259" r:id="rId3"/>
    <p:sldId id="313" r:id="rId4"/>
    <p:sldId id="312" r:id="rId5"/>
    <p:sldId id="294" r:id="rId6"/>
    <p:sldId id="289" r:id="rId7"/>
    <p:sldId id="306" r:id="rId8"/>
    <p:sldId id="287" r:id="rId9"/>
    <p:sldId id="292" r:id="rId10"/>
    <p:sldId id="300" r:id="rId11"/>
    <p:sldId id="295" r:id="rId12"/>
    <p:sldId id="311" r:id="rId13"/>
    <p:sldId id="297" r:id="rId14"/>
    <p:sldId id="296" r:id="rId15"/>
    <p:sldId id="304" r:id="rId16"/>
    <p:sldId id="298" r:id="rId17"/>
    <p:sldId id="310" r:id="rId18"/>
    <p:sldId id="309" r:id="rId19"/>
    <p:sldId id="301" r:id="rId20"/>
    <p:sldId id="302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ibre Baskerville" panose="020B0604020202020204" charset="0"/>
      <p:regular r:id="rId27"/>
      <p:bold r:id="rId28"/>
      <p:italic r:id="rId29"/>
    </p:embeddedFont>
    <p:embeddedFont>
      <p:font typeface="Libre Baskerville" panose="020B0604020202020204" charset="0"/>
      <p:regular r:id="rId27"/>
      <p:bold r:id="rId28"/>
      <p:italic r:id="rId29"/>
    </p:embeddedFont>
    <p:embeddedFont>
      <p:font typeface="Montserra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0002"/>
    <a:srgbClr val="CF0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F151C-85DE-99B2-D667-9C56247D4810}" v="5" dt="2020-11-29T21:05:46.961"/>
    <p1510:client id="{15624F80-6FD1-909F-9574-B78679D9C7ED}" v="1022" dt="2020-12-01T04:11:51.981"/>
    <p1510:client id="{1912965D-CD9C-9EF7-9FFB-14BD0902178D}" v="15" dt="2020-11-30T03:21:01.295"/>
    <p1510:client id="{5AF3BD3A-2374-645F-7BF0-DB7FAE984E0E}" v="667" dt="2020-12-01T01:39:31.832"/>
    <p1510:client id="{6C1539F4-E6B2-ACB9-E3C0-86935A8CE362}" v="1135" dt="2020-11-30T00:02:04.941"/>
    <p1510:client id="{6D5D751E-7766-46F5-8158-C2BB86B2BFD6}" v="437" dt="2020-11-29T22:14:38.365"/>
    <p1510:client id="{6FD14363-8F7D-5CCD-A0FF-2A38153DED01}" v="907" dt="2020-11-29T23:19:16.363"/>
    <p1510:client id="{A04D4AEB-16AD-4F7E-A491-85EF76E5F833}" v="2620" dt="2020-11-29T23:33:52.397"/>
    <p1510:client id="{D92E0BB3-842B-CAAA-4465-ED6E76C8FC3F}" v="46" dt="2020-11-29T22:47:12.309"/>
    <p1510:client id="{E27F9639-D89C-B39D-E6D8-7657169FE412}" v="226" dt="2020-11-30T18:27:17.081"/>
    <p1510:client id="{EE2FDD0A-1D1A-A8C6-B9CE-DD4EE13B91D3}" v="186" dt="2020-11-29T21:53:29.636"/>
    <p1510:client id="{F5AA4058-B7ED-4DDF-EFFD-2DDC8B8DEAED}" v="1271" dt="2020-11-29T21:00:54.543"/>
  </p1510:revLst>
</p1510:revInfo>
</file>

<file path=ppt/tableStyles.xml><?xml version="1.0" encoding="utf-8"?>
<a:tblStyleLst xmlns:a="http://schemas.openxmlformats.org/drawingml/2006/main" def="{29891D9B-29D7-4771-83BA-C320437A1821}">
  <a:tblStyle styleId="{29891D9B-29D7-4771-83BA-C320437A18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6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182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1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28981"/>
            <a:ext cx="9144000" cy="17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15850" y="0"/>
            <a:ext cx="6912300" cy="3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d">
  <p:cSld name="BLANK_1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327546"/>
            <a:ext cx="9144000" cy="244197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1790700" y="1"/>
            <a:ext cx="5562600" cy="51435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00250" y="0"/>
            <a:ext cx="5143500" cy="51435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4343839" y="2962274"/>
            <a:ext cx="456323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436" y="843534"/>
            <a:ext cx="4457700" cy="1947672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41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88336" y="3236976"/>
            <a:ext cx="3771900" cy="665226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400" b="1" spc="225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lvl="0" indent="-171450" algn="ctr"/>
            <a:r>
              <a:rPr lang="en-US" noProof="0"/>
              <a:t>Subtitle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80855" y="4335068"/>
            <a:ext cx="2186862" cy="21698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900" b="0" spc="225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71450" lvl="0" indent="-171450" algn="ctr"/>
            <a:r>
              <a:rPr lang="en-US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3992307" y="748420"/>
            <a:ext cx="5151693" cy="4395081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82244" y="938359"/>
            <a:ext cx="4961756" cy="4197292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2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378315"/>
            <a:ext cx="3858695" cy="111053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0060" y="1867162"/>
            <a:ext cx="3098960" cy="253457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3584973" cy="4809798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3409659" cy="4634483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1847" y="378315"/>
            <a:ext cx="4803522" cy="111053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11847" y="1894593"/>
            <a:ext cx="2263140" cy="246888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defRPr lang="en-US" sz="11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52229" y="1894593"/>
            <a:ext cx="2263140" cy="246888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defRPr lang="en-US" sz="11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noProof="0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1803318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9144000" cy="4904343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7C6A0E-9AD9-4DAE-A8F9-47352997DD40}"/>
              </a:ext>
            </a:extLst>
          </p:cNvPr>
          <p:cNvSpPr/>
          <p:nvPr/>
        </p:nvSpPr>
        <p:spPr>
          <a:xfrm>
            <a:off x="1" y="1"/>
            <a:ext cx="3584972" cy="4809798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1"/>
            <a:ext cx="3409660" cy="4634484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1847" y="378315"/>
            <a:ext cx="4803522" cy="111053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11847" y="1894593"/>
            <a:ext cx="2263140" cy="246888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defRPr lang="en-US" sz="11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52229" y="1894593"/>
            <a:ext cx="2263140" cy="246888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defRPr lang="en-US" sz="11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noProof="0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3584973" cy="4809798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3409659" cy="4634483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1847" y="378315"/>
            <a:ext cx="4803522" cy="111053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4870268" y="79756"/>
            <a:ext cx="4231370" cy="42313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029670" y="239157"/>
            <a:ext cx="3915918" cy="3915918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0060" y="378315"/>
            <a:ext cx="4432571" cy="111053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480060" y="1894593"/>
            <a:ext cx="1988820" cy="2739891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defRPr lang="en-US" sz="11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95545" y="1894593"/>
            <a:ext cx="1988820" cy="2739891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defRPr lang="en-US" sz="11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5E165C-C0B1-4DBC-9626-FFD61EB2A3C6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 flipV="1">
            <a:off x="0" y="1803318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9144000" cy="51435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4870268" y="79756"/>
            <a:ext cx="4231370" cy="42313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029670" y="239157"/>
            <a:ext cx="3915918" cy="3915918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0060" y="378315"/>
            <a:ext cx="4432571" cy="111053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480060" y="1894593"/>
            <a:ext cx="1988820" cy="2739891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defRPr lang="en-US" sz="11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95545" y="1894593"/>
            <a:ext cx="1988820" cy="2739891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defRPr lang="en-US" sz="11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E096E-920F-4CEE-BF9A-07CA664FED23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i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9144000" cy="244197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23887" y="2540794"/>
            <a:ext cx="4260056" cy="127565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3500" b="1" spc="-113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327162" y="3457570"/>
            <a:ext cx="163949" cy="1639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623887" y="3873273"/>
            <a:ext cx="4260056" cy="808941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200" spc="225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4883944" y="98822"/>
            <a:ext cx="4062412" cy="4062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036980" y="251858"/>
            <a:ext cx="3758184" cy="375818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6"/>
            <a:ext cx="9144000" cy="17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40600" y="2040550"/>
            <a:ext cx="586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40600" y="3373454"/>
            <a:ext cx="5862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i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i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9144000" cy="244197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23887" y="2540794"/>
            <a:ext cx="4260056" cy="127565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3500" b="1" spc="-113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327162" y="3457570"/>
            <a:ext cx="163949" cy="1639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623887" y="3873273"/>
            <a:ext cx="4260056" cy="808941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200" spc="225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9144000" cy="244197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23887" y="2540794"/>
            <a:ext cx="4260056" cy="127565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3500" b="1" spc="-113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327162" y="3457570"/>
            <a:ext cx="163949" cy="16394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623887" y="3873273"/>
            <a:ext cx="4260056" cy="808941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200" spc="225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4883944" y="98822"/>
            <a:ext cx="4062412" cy="4062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036980" y="251858"/>
            <a:ext cx="3758184" cy="375818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75369"/>
            <a:ext cx="8235310" cy="37006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026638" y="-725320"/>
            <a:ext cx="6212282" cy="244197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43421" y="1807029"/>
            <a:ext cx="4765895" cy="2683397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318004" y="1050472"/>
            <a:ext cx="2774054" cy="27740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421877" y="1154345"/>
            <a:ext cx="2566309" cy="256630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308738" y="1442812"/>
            <a:ext cx="600075" cy="1128938"/>
          </a:xfrm>
          <a:prstGeom prst="rect">
            <a:avLst/>
          </a:prstGeom>
          <a:noFill/>
        </p:spPr>
        <p:txBody>
          <a:bodyPr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006" indent="-68580" algn="ctr">
              <a:lnSpc>
                <a:spcPct val="105000"/>
              </a:lnSpc>
              <a:spcAft>
                <a:spcPts val="600"/>
              </a:spcAft>
            </a:pPr>
            <a:r>
              <a:rPr lang="en-US" sz="7200" b="1" i="0" noProof="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D117CE-38D2-4C42-9DB4-4A2E280B0DDF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37828-887B-41E4-BAE4-D56B689E999B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CB14C0-E2E4-43A3-BF4F-3245EC9D047E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026638" y="-725320"/>
            <a:ext cx="6212282" cy="244197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43421" y="1807029"/>
            <a:ext cx="4765895" cy="2683397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318004" y="1050472"/>
            <a:ext cx="2774054" cy="2774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421877" y="1154345"/>
            <a:ext cx="2566309" cy="256630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308738" y="1442812"/>
            <a:ext cx="600075" cy="1128938"/>
          </a:xfrm>
          <a:prstGeom prst="rect">
            <a:avLst/>
          </a:prstGeom>
          <a:noFill/>
        </p:spPr>
        <p:txBody>
          <a:bodyPr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006" indent="-68580" algn="ctr">
              <a:lnSpc>
                <a:spcPct val="105000"/>
              </a:lnSpc>
              <a:spcAft>
                <a:spcPts val="600"/>
              </a:spcAft>
            </a:pPr>
            <a:r>
              <a:rPr lang="en-US" sz="72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F7B2FA-9CC6-4114-86A4-1AFC7AB8DC4E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EB9D3-1AE0-4506-94BF-5A0560B20E83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EF5E30-7D94-4346-8B55-79B1AFC23045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Cu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231291" y="202581"/>
            <a:ext cx="9569722" cy="262569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332577" y="3564116"/>
            <a:ext cx="7260431" cy="983226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18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3537436" cy="3112015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3393380" cy="2967959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9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32503" y="3356396"/>
            <a:ext cx="600075" cy="1128938"/>
          </a:xfrm>
          <a:prstGeom prst="rect">
            <a:avLst/>
          </a:prstGeom>
          <a:noFill/>
        </p:spPr>
        <p:txBody>
          <a:bodyPr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006" indent="-68580" algn="ctr">
              <a:lnSpc>
                <a:spcPct val="105000"/>
              </a:lnSpc>
              <a:spcAft>
                <a:spcPts val="600"/>
              </a:spcAft>
            </a:pPr>
            <a:r>
              <a:rPr lang="en-US" sz="72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D67CF-75C0-4B27-B3F2-C99382A990DA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D26E31-DFC7-4619-9B7C-D90ABC8CCB4A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57D515-267D-428B-AD8D-9917FC8D1170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327546"/>
            <a:ext cx="9144000" cy="244197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1790700" y="1"/>
            <a:ext cx="5562600" cy="51435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00250" y="0"/>
            <a:ext cx="5143500" cy="51435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4343839" y="2962274"/>
            <a:ext cx="456323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436" y="843534"/>
            <a:ext cx="4457700" cy="1947672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41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07949" y="3317080"/>
            <a:ext cx="2771405" cy="20774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9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07949" y="3644455"/>
            <a:ext cx="2771405" cy="20774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9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7949" y="3971830"/>
            <a:ext cx="2771405" cy="20774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9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7949" y="4299205"/>
            <a:ext cx="2771405" cy="20774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9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3387158" y="3317080"/>
            <a:ext cx="0" cy="1189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4268" y="3338867"/>
            <a:ext cx="164175" cy="164175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4268" y="3993617"/>
            <a:ext cx="164175" cy="164175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44268" y="3666242"/>
            <a:ext cx="164175" cy="164175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4560" y="4311283"/>
            <a:ext cx="183590" cy="1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327546"/>
            <a:ext cx="9144000" cy="244197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1790700" y="1"/>
            <a:ext cx="5562600" cy="51435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00250" y="0"/>
            <a:ext cx="5143500" cy="51435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4343839" y="2962274"/>
            <a:ext cx="456323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436" y="843534"/>
            <a:ext cx="4457700" cy="1947672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41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07949" y="3317080"/>
            <a:ext cx="2771405" cy="20774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9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07949" y="3644455"/>
            <a:ext cx="2771405" cy="20774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9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7949" y="3971830"/>
            <a:ext cx="2771405" cy="20774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9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7949" y="4299205"/>
            <a:ext cx="2771405" cy="20774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9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3387158" y="3317080"/>
            <a:ext cx="0" cy="1189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4268" y="3338867"/>
            <a:ext cx="164175" cy="164175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4268" y="3993617"/>
            <a:ext cx="164175" cy="164175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44268" y="3666242"/>
            <a:ext cx="164175" cy="164175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4560" y="4311283"/>
            <a:ext cx="183590" cy="1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327546"/>
            <a:ext cx="9144000" cy="244197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1790700" y="1"/>
            <a:ext cx="5562600" cy="51435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71726A-1E0A-434B-A802-4FCC15A82D01}"/>
              </a:ext>
            </a:extLst>
          </p:cNvPr>
          <p:cNvSpPr/>
          <p:nvPr userDrawn="1"/>
        </p:nvSpPr>
        <p:spPr>
          <a:xfrm>
            <a:off x="2005554" y="15909"/>
            <a:ext cx="5132894" cy="513289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68580" tIns="34290" rIns="68580" bIns="3429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en-US" sz="12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4343839" y="2962274"/>
            <a:ext cx="456323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436" y="843534"/>
            <a:ext cx="4457700" cy="1947672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41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88336" y="3236976"/>
            <a:ext cx="3771900" cy="665226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400" b="1" spc="225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lvl="0" indent="-171450" algn="ctr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1803318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9144000" cy="4904343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4140" y="184690"/>
            <a:ext cx="6071229" cy="130415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4B03F13-A59A-4526-9D17-27A3B8C63BCD}"/>
              </a:ext>
            </a:extLst>
          </p:cNvPr>
          <p:cNvSpPr/>
          <p:nvPr userDrawn="1"/>
        </p:nvSpPr>
        <p:spPr>
          <a:xfrm>
            <a:off x="-1" y="-12048"/>
            <a:ext cx="2986269" cy="1879211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A1E45B6-C7EC-4687-B8D8-10D1DBC47018}"/>
              </a:ext>
            </a:extLst>
          </p:cNvPr>
          <p:cNvSpPr/>
          <p:nvPr userDrawn="1"/>
        </p:nvSpPr>
        <p:spPr>
          <a:xfrm>
            <a:off x="0" y="-12047"/>
            <a:ext cx="2846361" cy="1681547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en-US" sz="12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9529"/>
            <a:ext cx="8086712" cy="287319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940950"/>
            <a:ext cx="9144000" cy="326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568225" y="2161800"/>
            <a:ext cx="6007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▪"/>
              <a:defRPr sz="3000" i="1">
                <a:solidFill>
                  <a:schemeClr val="dk2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3"/>
            <a:ext cx="1957200" cy="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1803318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9144000" cy="4904343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4140" y="184690"/>
            <a:ext cx="6071229" cy="130415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0"/>
            <a:ext cx="3440512" cy="181427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3256052" cy="1671334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en-US" sz="12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7993"/>
            <a:ext cx="3886200" cy="280472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9165" y="1803283"/>
            <a:ext cx="3886200" cy="282944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1803318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9144000" cy="4904343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4140" y="184690"/>
            <a:ext cx="6071229" cy="130415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0"/>
            <a:ext cx="3440512" cy="181427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3256052" cy="1671334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en-US" sz="12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592498"/>
            <a:ext cx="3868340" cy="4699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129399"/>
            <a:ext cx="3868340" cy="25128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27978" y="1592498"/>
            <a:ext cx="3887391" cy="4699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27978" y="2129399"/>
            <a:ext cx="3887391" cy="25128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3992307" y="748420"/>
            <a:ext cx="5151693" cy="4395081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4182244" y="938358"/>
            <a:ext cx="4961756" cy="4218859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378315"/>
            <a:ext cx="3858695" cy="111053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060" y="1894593"/>
            <a:ext cx="2851475" cy="2739891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buNone/>
              <a:defRPr lang="en-US" sz="11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ABD40F-74C4-48BF-BEBE-FD456D424166}"/>
              </a:ext>
            </a:extLst>
          </p:cNvPr>
          <p:cNvSpPr/>
          <p:nvPr userDrawn="1"/>
        </p:nvSpPr>
        <p:spPr>
          <a:xfrm>
            <a:off x="3634740" y="0"/>
            <a:ext cx="5509260" cy="518049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378315"/>
            <a:ext cx="3004899" cy="111053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BAA80-2B02-4FB1-AE39-6D8426AB4FB7}"/>
              </a:ext>
            </a:extLst>
          </p:cNvPr>
          <p:cNvSpPr/>
          <p:nvPr userDrawn="1"/>
        </p:nvSpPr>
        <p:spPr>
          <a:xfrm>
            <a:off x="3992307" y="235519"/>
            <a:ext cx="5151693" cy="4944973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05740" tIns="480060" rIns="68580" bIns="3429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en-US" sz="12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94" y="1110532"/>
            <a:ext cx="3858696" cy="3523952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1803318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9144000" cy="4904343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13325" y="1508525"/>
            <a:ext cx="7117200" cy="31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712350"/>
            <a:ext cx="9144000" cy="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538675"/>
            <a:ext cx="3994500" cy="31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92275" y="1538675"/>
            <a:ext cx="3994500" cy="31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712350"/>
            <a:ext cx="9144000" cy="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544700"/>
            <a:ext cx="2631900" cy="3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223963" y="1544700"/>
            <a:ext cx="2631900" cy="3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990725" y="1544700"/>
            <a:ext cx="2631900" cy="3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712350"/>
            <a:ext cx="9144000" cy="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0" y="712350"/>
            <a:ext cx="9144000" cy="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 i="1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0" y="3968825"/>
            <a:ext cx="9144000" cy="35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Reverse">
  <p:cSld name="CAPTION_ONLY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rot="10800000" flipH="1">
            <a:off x="0" y="4318800"/>
            <a:ext cx="9144000" cy="82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/>
          <p:nvPr/>
        </p:nvSpPr>
        <p:spPr>
          <a:xfrm rot="10800000" flipH="1">
            <a:off x="0" y="125"/>
            <a:ext cx="9144000" cy="396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3325" y="1737125"/>
            <a:ext cx="7117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▪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87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75369"/>
            <a:ext cx="8235310" cy="11134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91648"/>
            <a:ext cx="8235310" cy="2741074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A1F076-A89C-4CB0-B989-3D0025F57611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C3D765-86AA-4427-A0B6-8B18C4317F15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6A1F9-49AB-4FE6-BBD0-DD68FF6EB753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13">
            <a:extLst>
              <a:ext uri="{FF2B5EF4-FFF2-40B4-BE49-F238E27FC236}">
                <a16:creationId xmlns:a16="http://schemas.microsoft.com/office/drawing/2014/main" id="{29D59CF2-D6BF-4D1C-A6DF-A7F782F9531D}"/>
              </a:ext>
            </a:extLst>
          </p:cNvPr>
          <p:cNvSpPr txBox="1">
            <a:spLocks/>
          </p:cNvSpPr>
          <p:nvPr/>
        </p:nvSpPr>
        <p:spPr>
          <a:xfrm>
            <a:off x="16812" y="-600808"/>
            <a:ext cx="9103049" cy="225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Libre baskerville"/>
              </a:rPr>
              <a:t>Marist Syllabus Evaluator</a:t>
            </a:r>
          </a:p>
          <a:p>
            <a:r>
              <a:rPr lang="en-US" sz="1600" i="1">
                <a:solidFill>
                  <a:srgbClr val="000000"/>
                </a:solidFill>
                <a:latin typeface="Libre baskerville"/>
              </a:rPr>
              <a:t>A Software Application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108C467-B645-46AD-8959-108F32D12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7351" y="2574821"/>
            <a:ext cx="7313630" cy="7848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/>
              <a:t>Developers: </a:t>
            </a:r>
            <a:r>
              <a:rPr lang="en-US" i="0"/>
              <a:t>Chris Crawley, Emily Doran, Tommy Burda</a:t>
            </a:r>
          </a:p>
          <a:p>
            <a:pPr algn="l">
              <a:lnSpc>
                <a:spcPct val="150000"/>
              </a:lnSpc>
            </a:pPr>
            <a:r>
              <a:rPr lang="en-US"/>
              <a:t>IT Professional/Designer: </a:t>
            </a:r>
            <a:r>
              <a:rPr lang="en-US" i="0"/>
              <a:t>Brendan Bartow</a:t>
            </a:r>
          </a:p>
          <a:p>
            <a:pPr algn="l">
              <a:lnSpc>
                <a:spcPct val="150000"/>
              </a:lnSpc>
            </a:pPr>
            <a:r>
              <a:rPr lang="en-US"/>
              <a:t>Project Manager: </a:t>
            </a:r>
            <a:r>
              <a:rPr lang="en-US" i="0"/>
              <a:t>Abel Simon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9CB1A56-FCC1-463E-93BC-75117404E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77207"/>
            <a:ext cx="2069124" cy="2069124"/>
          </a:xfrm>
          <a:prstGeom prst="rect">
            <a:avLst/>
          </a:prstGeom>
        </p:spPr>
      </p:pic>
      <p:sp>
        <p:nvSpPr>
          <p:cNvPr id="3" name="Subtitle 8">
            <a:extLst>
              <a:ext uri="{FF2B5EF4-FFF2-40B4-BE49-F238E27FC236}">
                <a16:creationId xmlns:a16="http://schemas.microsoft.com/office/drawing/2014/main" id="{CD18808E-7D9F-4634-BACB-754EBB3B9B7E}"/>
              </a:ext>
            </a:extLst>
          </p:cNvPr>
          <p:cNvSpPr txBox="1">
            <a:spLocks/>
          </p:cNvSpPr>
          <p:nvPr/>
        </p:nvSpPr>
        <p:spPr>
          <a:xfrm>
            <a:off x="3719981" y="4690835"/>
            <a:ext cx="5423285" cy="35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 b="0" i="1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 b="0" i="1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 b="0" i="1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None/>
              <a:defRPr sz="2400" b="0" i="1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None/>
              <a:defRPr sz="2400" b="0" i="1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None/>
              <a:defRPr sz="2400" b="0" i="1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None/>
              <a:defRPr sz="2400" b="0" i="1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None/>
              <a:defRPr sz="2400" b="0" i="1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None/>
              <a:defRPr sz="2400" b="0" i="1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200" dirty="0"/>
              <a:t>"It's pretty good!" </a:t>
            </a:r>
            <a:r>
              <a:rPr lang="en-US" sz="1200" i="0" dirty="0"/>
              <a:t>- Professor Glomski</a:t>
            </a:r>
            <a:endParaRPr 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3FD27-DBFC-42FE-B998-CAA63257A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5" name="Google Shape;61;p13">
            <a:extLst>
              <a:ext uri="{FF2B5EF4-FFF2-40B4-BE49-F238E27FC236}">
                <a16:creationId xmlns:a16="http://schemas.microsoft.com/office/drawing/2014/main" id="{F79AE01E-370C-4939-B574-AE674D771B2A}"/>
              </a:ext>
            </a:extLst>
          </p:cNvPr>
          <p:cNvSpPr txBox="1">
            <a:spLocks/>
          </p:cNvSpPr>
          <p:nvPr/>
        </p:nvSpPr>
        <p:spPr>
          <a:xfrm>
            <a:off x="-34475" y="-468923"/>
            <a:ext cx="9103049" cy="13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>
                <a:solidFill>
                  <a:srgbClr val="FFFFFF"/>
                </a:solidFill>
              </a:rPr>
              <a:t>Admin Privileges - Checklist</a:t>
            </a:r>
            <a:endParaRPr lang="en-US" sz="4000"/>
          </a:p>
        </p:txBody>
      </p:sp>
      <p:pic>
        <p:nvPicPr>
          <p:cNvPr id="4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117B3A3B-BA1F-40E6-B4B7-8CDDB93E2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602" y="1125711"/>
            <a:ext cx="3187700" cy="3451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109;p18">
            <a:extLst>
              <a:ext uri="{FF2B5EF4-FFF2-40B4-BE49-F238E27FC236}">
                <a16:creationId xmlns:a16="http://schemas.microsoft.com/office/drawing/2014/main" id="{622B2DD8-AD3E-47AA-B458-6BB360D29869}"/>
              </a:ext>
            </a:extLst>
          </p:cNvPr>
          <p:cNvSpPr txBox="1">
            <a:spLocks/>
          </p:cNvSpPr>
          <p:nvPr/>
        </p:nvSpPr>
        <p:spPr>
          <a:xfrm>
            <a:off x="456478" y="1222773"/>
            <a:ext cx="4025240" cy="3335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indent="-285750">
              <a:buFont typeface="Wingdings"/>
              <a:buChar char="§"/>
            </a:pPr>
            <a:r>
              <a:rPr lang="en">
                <a:solidFill>
                  <a:schemeClr val="bg1"/>
                </a:solidFill>
                <a:latin typeface="Libre baskerville"/>
              </a:rPr>
              <a:t>Admins are able to modify checklist of search requirements</a:t>
            </a:r>
          </a:p>
          <a:p>
            <a:pPr marL="76200"/>
            <a:endParaRPr lang="en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Font typeface="Wingdings"/>
              <a:buChar char="§"/>
            </a:pPr>
            <a:r>
              <a:rPr lang="en">
                <a:solidFill>
                  <a:schemeClr val="bg1"/>
                </a:solidFill>
                <a:latin typeface="Libre baskerville"/>
              </a:rPr>
              <a:t>Only selected items will be searched and scored during syllabus evaluation</a:t>
            </a:r>
          </a:p>
          <a:p>
            <a:pPr marL="76200"/>
            <a:endParaRPr lang="en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Font typeface="Wingdings"/>
              <a:buChar char="§"/>
            </a:pPr>
            <a:r>
              <a:rPr lang="en">
                <a:solidFill>
                  <a:schemeClr val="bg1"/>
                </a:solidFill>
                <a:latin typeface="Libre baskerville"/>
              </a:rPr>
              <a:t>Users cannot access this checklist</a:t>
            </a:r>
          </a:p>
          <a:p>
            <a:pPr marL="361950" indent="-285750">
              <a:buFont typeface="Wingdings"/>
              <a:buChar char="§"/>
            </a:pPr>
            <a:endParaRPr lang="en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Font typeface="Wingdings"/>
              <a:buChar char="§"/>
            </a:pPr>
            <a:r>
              <a:rPr lang="en">
                <a:solidFill>
                  <a:schemeClr val="bg1"/>
                </a:solidFill>
                <a:latin typeface="Libre baskerville"/>
              </a:rPr>
              <a:t>Affects grading</a:t>
            </a:r>
          </a:p>
          <a:p>
            <a:pPr marL="361950" indent="-285750">
              <a:buFont typeface="Wingdings"/>
              <a:buChar char="§"/>
            </a:pPr>
            <a:endParaRPr lang="en">
              <a:solidFill>
                <a:schemeClr val="bg1"/>
              </a:solidFill>
            </a:endParaRPr>
          </a:p>
          <a:p>
            <a:pPr marL="361950" indent="-285750">
              <a:buFont typeface="Wingdings"/>
              <a:buChar char="§"/>
            </a:pPr>
            <a:endParaRPr lang="en">
              <a:solidFill>
                <a:schemeClr val="bg1"/>
              </a:solidFill>
            </a:endParaRPr>
          </a:p>
          <a:p>
            <a:pPr marL="361950" indent="-285750">
              <a:buFont typeface="Wingdings"/>
              <a:buChar char="§"/>
            </a:pPr>
            <a:endParaRPr lang="en">
              <a:solidFill>
                <a:schemeClr val="bg1"/>
              </a:solidFill>
            </a:endParaRPr>
          </a:p>
          <a:p>
            <a:pPr marL="361950" indent="-285750">
              <a:buSzPts val="2400"/>
            </a:pPr>
            <a:endParaRPr lang="en">
              <a:solidFill>
                <a:schemeClr val="bg1"/>
              </a:solidFill>
            </a:endParaRPr>
          </a:p>
          <a:p>
            <a:pPr marL="76200">
              <a:buSzPts val="2400"/>
            </a:pPr>
            <a:endParaRPr lang="e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56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9;p18">
            <a:extLst>
              <a:ext uri="{FF2B5EF4-FFF2-40B4-BE49-F238E27FC236}">
                <a16:creationId xmlns:a16="http://schemas.microsoft.com/office/drawing/2014/main" id="{97FFF88F-B958-4DD4-98F2-8CC13BE5C4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3925" y="1286510"/>
            <a:ext cx="6180920" cy="2845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 algn="l">
              <a:spcBef>
                <a:spcPts val="0"/>
              </a:spcBef>
              <a:buSzPts val="2400"/>
              <a:buFont typeface="Wingdings,Sans-Serif"/>
              <a:buChar char="§"/>
            </a:pPr>
            <a:r>
              <a:rPr lang="en" sz="1400" i="0" dirty="0">
                <a:solidFill>
                  <a:srgbClr val="000000"/>
                </a:solidFill>
              </a:rPr>
              <a:t>Users can view a selection of sample syllabi</a:t>
            </a:r>
            <a:endParaRPr lang="en-US" sz="1400" i="0"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SzPts val="2400"/>
            </a:pPr>
            <a:endParaRPr lang="en" sz="1400" i="0" dirty="0">
              <a:solidFill>
                <a:srgbClr val="000000"/>
              </a:solidFill>
            </a:endParaRPr>
          </a:p>
          <a:p>
            <a:pPr marL="361950" indent="-285750" algn="l">
              <a:spcBef>
                <a:spcPts val="0"/>
              </a:spcBef>
              <a:buSzPts val="2400"/>
              <a:buFont typeface="Wingdings,Sans-Serif"/>
              <a:buChar char="§"/>
            </a:pPr>
            <a:r>
              <a:rPr lang="en" sz="1400" i="0" dirty="0">
                <a:solidFill>
                  <a:srgbClr val="000000"/>
                </a:solidFill>
              </a:rPr>
              <a:t>Samples have been run through system and scored grades of B or higher </a:t>
            </a:r>
            <a:endParaRPr lang="en-US" sz="1400" i="0"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SzPts val="2400"/>
            </a:pPr>
            <a:endParaRPr lang="en" sz="1400" i="0" dirty="0">
              <a:solidFill>
                <a:srgbClr val="000000"/>
              </a:solidFill>
            </a:endParaRPr>
          </a:p>
          <a:p>
            <a:pPr marL="361950" indent="-285750" algn="l">
              <a:spcBef>
                <a:spcPts val="0"/>
              </a:spcBef>
              <a:buSzPts val="2400"/>
              <a:buFont typeface="Wingdings,Sans-Serif"/>
              <a:buChar char="§"/>
            </a:pPr>
            <a:r>
              <a:rPr lang="en" sz="1400" i="0" dirty="0">
                <a:solidFill>
                  <a:srgbClr val="000000"/>
                </a:solidFill>
              </a:rPr>
              <a:t>Syllabi can be downloaded or viewed in browser depending on file type</a:t>
            </a:r>
            <a:endParaRPr lang="en-US" sz="1400" i="0"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SzPts val="2400"/>
            </a:pPr>
            <a:endParaRPr lang="en" sz="1400" i="0" dirty="0">
              <a:solidFill>
                <a:srgbClr val="000000"/>
              </a:solidFill>
            </a:endParaRPr>
          </a:p>
          <a:p>
            <a:pPr marL="361950" indent="-285750" algn="l">
              <a:spcBef>
                <a:spcPts val="0"/>
              </a:spcBef>
              <a:buSzPts val="2400"/>
              <a:buFont typeface="Wingdings,Sans-Serif"/>
              <a:buChar char="§"/>
            </a:pPr>
            <a:r>
              <a:rPr lang="en" sz="1400" i="0" dirty="0">
                <a:solidFill>
                  <a:srgbClr val="000000"/>
                </a:solidFill>
              </a:rPr>
              <a:t>Majority of requirements are fulfilled in these syllabi</a:t>
            </a:r>
            <a:endParaRPr lang="en" dirty="0">
              <a:solidFill>
                <a:srgbClr val="000000"/>
              </a:solidFill>
            </a:endParaRPr>
          </a:p>
          <a:p>
            <a:pPr marL="361950" indent="-285750" algn="l">
              <a:buSzPts val="2400"/>
            </a:pPr>
            <a:endParaRPr lang="en" sz="1400" i="0">
              <a:solidFill>
                <a:srgbClr val="000000"/>
              </a:solidFill>
            </a:endParaRPr>
          </a:p>
          <a:p>
            <a:pPr marL="76200" indent="0" algn="l">
              <a:buSzPts val="2400"/>
              <a:buNone/>
            </a:pPr>
            <a:endParaRPr lang="en" sz="1400" i="0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2C860-7F69-4281-AD60-713728D6F601}"/>
              </a:ext>
            </a:extLst>
          </p:cNvPr>
          <p:cNvSpPr/>
          <p:nvPr/>
        </p:nvSpPr>
        <p:spPr>
          <a:xfrm>
            <a:off x="41030" y="99645"/>
            <a:ext cx="9100037" cy="791308"/>
          </a:xfrm>
          <a:prstGeom prst="rect">
            <a:avLst/>
          </a:prstGeom>
          <a:solidFill>
            <a:srgbClr val="94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4294967295"/>
          </p:nvPr>
        </p:nvSpPr>
        <p:spPr>
          <a:xfrm>
            <a:off x="1011115" y="102576"/>
            <a:ext cx="7118350" cy="7127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/>
              <a:t>Sample Syllabi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CA8692-6020-426F-BD14-175A7FA80A7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4" name="Picture 6" descr="Logo&#10;&#10;Description automatically generated">
            <a:extLst>
              <a:ext uri="{FF2B5EF4-FFF2-40B4-BE49-F238E27FC236}">
                <a16:creationId xmlns:a16="http://schemas.microsoft.com/office/drawing/2014/main" id="{C0759D77-62DC-4E22-8B88-3D269A5A4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99" y="4292110"/>
            <a:ext cx="501164" cy="5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2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3FD27-DBFC-42FE-B998-CAA63257A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5" name="Google Shape;61;p13">
            <a:extLst>
              <a:ext uri="{FF2B5EF4-FFF2-40B4-BE49-F238E27FC236}">
                <a16:creationId xmlns:a16="http://schemas.microsoft.com/office/drawing/2014/main" id="{F79AE01E-370C-4939-B574-AE674D771B2A}"/>
              </a:ext>
            </a:extLst>
          </p:cNvPr>
          <p:cNvSpPr txBox="1">
            <a:spLocks/>
          </p:cNvSpPr>
          <p:nvPr/>
        </p:nvSpPr>
        <p:spPr>
          <a:xfrm>
            <a:off x="-34475" y="-468923"/>
            <a:ext cx="9103049" cy="13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>
                <a:solidFill>
                  <a:srgbClr val="FFFFFF"/>
                </a:solidFill>
              </a:rPr>
              <a:t>Admin Privileges - Sample Syllabi</a:t>
            </a:r>
            <a:endParaRPr lang="en-US" sz="4000"/>
          </a:p>
        </p:txBody>
      </p:sp>
      <p:pic>
        <p:nvPicPr>
          <p:cNvPr id="4" name="Picture 5" descr="Logo&#10;&#10;Description automatically generated">
            <a:extLst>
              <a:ext uri="{FF2B5EF4-FFF2-40B4-BE49-F238E27FC236}">
                <a16:creationId xmlns:a16="http://schemas.microsoft.com/office/drawing/2014/main" id="{715199B1-E4A6-44C9-8E7B-B28DEA3F1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30" y="3379268"/>
            <a:ext cx="2743200" cy="1366854"/>
          </a:xfrm>
          <a:prstGeom prst="rect">
            <a:avLst/>
          </a:prstGeom>
        </p:spPr>
      </p:pic>
      <p:sp>
        <p:nvSpPr>
          <p:cNvPr id="7" name="Google Shape;109;p18">
            <a:extLst>
              <a:ext uri="{FF2B5EF4-FFF2-40B4-BE49-F238E27FC236}">
                <a16:creationId xmlns:a16="http://schemas.microsoft.com/office/drawing/2014/main" id="{896BAC21-5B19-438D-97E9-204456C8928B}"/>
              </a:ext>
            </a:extLst>
          </p:cNvPr>
          <p:cNvSpPr txBox="1">
            <a:spLocks/>
          </p:cNvSpPr>
          <p:nvPr/>
        </p:nvSpPr>
        <p:spPr>
          <a:xfrm>
            <a:off x="456478" y="1222773"/>
            <a:ext cx="4025240" cy="3335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indent="-285750">
              <a:buFont typeface="Wingdings"/>
              <a:buChar char="§"/>
            </a:pPr>
            <a:r>
              <a:rPr lang="en" dirty="0">
                <a:solidFill>
                  <a:schemeClr val="bg1"/>
                </a:solidFill>
                <a:latin typeface="Libre baskerville"/>
              </a:rPr>
              <a:t>Admins are able to modify selection of sample syllabi viewable to users</a:t>
            </a:r>
            <a:endParaRPr lang="en-US" dirty="0">
              <a:solidFill>
                <a:schemeClr val="bg1"/>
              </a:solidFill>
            </a:endParaRPr>
          </a:p>
          <a:p>
            <a:pPr marL="76200"/>
            <a:endParaRPr lang="en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Font typeface="Wingdings"/>
              <a:buChar char="§"/>
            </a:pPr>
            <a:r>
              <a:rPr lang="en" dirty="0">
                <a:solidFill>
                  <a:schemeClr val="bg1"/>
                </a:solidFill>
                <a:latin typeface="Libre baskerville"/>
              </a:rPr>
              <a:t>Samples are stored in Cloud Object Store bucket</a:t>
            </a:r>
          </a:p>
          <a:p>
            <a:pPr marL="76200"/>
            <a:endParaRPr lang="en" dirty="0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Font typeface="Wingdings"/>
              <a:buChar char="§"/>
            </a:pPr>
            <a:r>
              <a:rPr lang="en" dirty="0">
                <a:solidFill>
                  <a:schemeClr val="bg1"/>
                </a:solidFill>
                <a:latin typeface="Libre baskerville"/>
              </a:rPr>
              <a:t>Accepts .doc, .docx, .pdf, .pages file types</a:t>
            </a:r>
          </a:p>
          <a:p>
            <a:pPr marL="361950" indent="-285750">
              <a:buFont typeface="Wingdings"/>
              <a:buChar char="§"/>
            </a:pPr>
            <a:endParaRPr lang="en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Font typeface="Wingdings"/>
              <a:buChar char="§"/>
            </a:pPr>
            <a:endParaRPr lang="en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Font typeface="Wingdings"/>
              <a:buChar char="§"/>
            </a:pPr>
            <a:endParaRPr lang="en">
              <a:solidFill>
                <a:schemeClr val="bg1"/>
              </a:solidFill>
            </a:endParaRPr>
          </a:p>
          <a:p>
            <a:pPr marL="361950" indent="-285750">
              <a:buFont typeface="Wingdings"/>
              <a:buChar char="§"/>
            </a:pPr>
            <a:endParaRPr lang="en">
              <a:solidFill>
                <a:schemeClr val="bg1"/>
              </a:solidFill>
            </a:endParaRPr>
          </a:p>
          <a:p>
            <a:pPr marL="361950" indent="-285750">
              <a:buFont typeface="Wingdings"/>
              <a:buChar char="§"/>
            </a:pPr>
            <a:endParaRPr lang="en">
              <a:solidFill>
                <a:schemeClr val="bg1"/>
              </a:solidFill>
            </a:endParaRPr>
          </a:p>
          <a:p>
            <a:pPr marL="361950" indent="-285750">
              <a:buSzPts val="2400"/>
            </a:pPr>
            <a:endParaRPr lang="en">
              <a:solidFill>
                <a:schemeClr val="bg1"/>
              </a:solidFill>
            </a:endParaRPr>
          </a:p>
          <a:p>
            <a:pPr marL="76200">
              <a:buSzPts val="2400"/>
            </a:pPr>
            <a:endParaRPr lang="en">
              <a:solidFill>
                <a:schemeClr val="bg1"/>
              </a:solidFill>
            </a:endParaRPr>
          </a:p>
        </p:txBody>
      </p:sp>
      <p:pic>
        <p:nvPicPr>
          <p:cNvPr id="2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5E3C8BF-44C0-4EB2-BA57-BAC089DA9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320" y="1300524"/>
            <a:ext cx="3890140" cy="15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6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3FD27-DBFC-42FE-B998-CAA63257A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5" name="Google Shape;61;p13">
            <a:extLst>
              <a:ext uri="{FF2B5EF4-FFF2-40B4-BE49-F238E27FC236}">
                <a16:creationId xmlns:a16="http://schemas.microsoft.com/office/drawing/2014/main" id="{F79AE01E-370C-4939-B574-AE674D771B2A}"/>
              </a:ext>
            </a:extLst>
          </p:cNvPr>
          <p:cNvSpPr txBox="1">
            <a:spLocks/>
          </p:cNvSpPr>
          <p:nvPr/>
        </p:nvSpPr>
        <p:spPr>
          <a:xfrm>
            <a:off x="-34475" y="-468923"/>
            <a:ext cx="9103049" cy="13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>
                <a:solidFill>
                  <a:srgbClr val="FFFFFF"/>
                </a:solidFill>
              </a:rPr>
              <a:t>Create Syllabus From Template</a:t>
            </a:r>
            <a:endParaRPr lang="en-US" sz="4000"/>
          </a:p>
        </p:txBody>
      </p:sp>
      <p:sp>
        <p:nvSpPr>
          <p:cNvPr id="2" name="Google Shape;109;p18">
            <a:extLst>
              <a:ext uri="{FF2B5EF4-FFF2-40B4-BE49-F238E27FC236}">
                <a16:creationId xmlns:a16="http://schemas.microsoft.com/office/drawing/2014/main" id="{6E2EF649-743A-4EF5-A2D4-772A46E6E83C}"/>
              </a:ext>
            </a:extLst>
          </p:cNvPr>
          <p:cNvSpPr txBox="1">
            <a:spLocks/>
          </p:cNvSpPr>
          <p:nvPr/>
        </p:nvSpPr>
        <p:spPr>
          <a:xfrm>
            <a:off x="-185206" y="5329320"/>
            <a:ext cx="6223316" cy="3335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indent="-285750"/>
            <a:r>
              <a:rPr lang="en"/>
              <a:t>Download as pdf, doc, </a:t>
            </a:r>
            <a:endParaRPr lang="en-US"/>
          </a:p>
          <a:p>
            <a:pPr marL="361950" indent="-285750"/>
            <a:r>
              <a:rPr lang="en"/>
              <a:t>Select font and header image</a:t>
            </a:r>
          </a:p>
          <a:p>
            <a:pPr marL="76200">
              <a:buSzPts val="2400"/>
            </a:pPr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FC4AB-6938-4804-AB9E-4BE7B9BEECBA}"/>
              </a:ext>
            </a:extLst>
          </p:cNvPr>
          <p:cNvSpPr/>
          <p:nvPr/>
        </p:nvSpPr>
        <p:spPr>
          <a:xfrm>
            <a:off x="1504" y="903872"/>
            <a:ext cx="9143998" cy="3940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09;p18">
            <a:extLst>
              <a:ext uri="{FF2B5EF4-FFF2-40B4-BE49-F238E27FC236}">
                <a16:creationId xmlns:a16="http://schemas.microsoft.com/office/drawing/2014/main" id="{CFDBE8B7-2686-4163-B17E-1ACD15318462}"/>
              </a:ext>
            </a:extLst>
          </p:cNvPr>
          <p:cNvSpPr txBox="1">
            <a:spLocks/>
          </p:cNvSpPr>
          <p:nvPr/>
        </p:nvSpPr>
        <p:spPr>
          <a:xfrm>
            <a:off x="40386" y="1576969"/>
            <a:ext cx="5433744" cy="3222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indent="-285750">
              <a:buFont typeface="Wingdings"/>
              <a:buChar char="§"/>
            </a:pPr>
            <a:r>
              <a:rPr lang="en" dirty="0">
                <a:latin typeface="Libre baskerville"/>
              </a:rPr>
              <a:t>Users have the ability to create their syllabus on the syllabus evaluator website</a:t>
            </a:r>
            <a:endParaRPr lang="en-US"/>
          </a:p>
          <a:p>
            <a:pPr marL="361950" indent="-285750">
              <a:buFont typeface="Wingdings"/>
              <a:buChar char="§"/>
            </a:pPr>
            <a:endParaRPr lang="en" dirty="0">
              <a:latin typeface="Libre baskerville"/>
            </a:endParaRPr>
          </a:p>
          <a:p>
            <a:pPr marL="361950" indent="-285750">
              <a:buFont typeface="Wingdings"/>
              <a:buChar char="§"/>
            </a:pPr>
            <a:r>
              <a:rPr lang="en" dirty="0">
                <a:latin typeface="Libre baskerville"/>
              </a:rPr>
              <a:t>We provide a template with all the required items given thier own text boxes</a:t>
            </a:r>
          </a:p>
          <a:p>
            <a:pPr marL="361950" indent="-285750">
              <a:buFont typeface="Wingdings"/>
              <a:buChar char="§"/>
            </a:pPr>
            <a:endParaRPr lang="en" dirty="0">
              <a:latin typeface="Libre baskerville"/>
            </a:endParaRPr>
          </a:p>
          <a:p>
            <a:pPr marL="361950" indent="-285750">
              <a:buFont typeface="Wingdings"/>
              <a:buChar char="§"/>
            </a:pPr>
            <a:r>
              <a:rPr lang="en" dirty="0">
                <a:latin typeface="Libre baskerville"/>
              </a:rPr>
              <a:t>Once the template is filled out the users can choose </a:t>
            </a:r>
            <a:r>
              <a:rPr lang="en">
                <a:latin typeface="Libre baskerville"/>
              </a:rPr>
              <a:t>to download their syllabus as a fully formatted PDF </a:t>
            </a:r>
            <a:r>
              <a:rPr lang="en" dirty="0">
                <a:latin typeface="Libre baskerville"/>
              </a:rPr>
              <a:t>or just the text in a word document for them to design and add to themselves</a:t>
            </a:r>
          </a:p>
          <a:p>
            <a:pPr marL="361950" indent="-285750">
              <a:buFont typeface="Wingdings"/>
              <a:buChar char="§"/>
            </a:pPr>
            <a:endParaRPr lang="en" dirty="0">
              <a:latin typeface="Libre baskerville"/>
            </a:endParaRPr>
          </a:p>
          <a:p>
            <a:pPr marL="361950" indent="-285750">
              <a:buFont typeface="Wingdings"/>
              <a:buChar char="§"/>
            </a:pPr>
            <a:r>
              <a:rPr lang="en" dirty="0">
                <a:latin typeface="Libre baskerville"/>
              </a:rPr>
              <a:t>The template is made entirely on the client side using the </a:t>
            </a:r>
            <a:r>
              <a:rPr lang="en" err="1">
                <a:latin typeface="Libre baskerville"/>
              </a:rPr>
              <a:t>JSpdf</a:t>
            </a:r>
            <a:r>
              <a:rPr lang="en" dirty="0">
                <a:latin typeface="Libre baskerville"/>
              </a:rPr>
              <a:t> and the </a:t>
            </a:r>
            <a:r>
              <a:rPr lang="en" err="1">
                <a:latin typeface="Libre baskerville"/>
              </a:rPr>
              <a:t>DOCXjs</a:t>
            </a:r>
            <a:r>
              <a:rPr lang="en" dirty="0">
                <a:latin typeface="Libre baskerville"/>
              </a:rPr>
              <a:t> libraries </a:t>
            </a:r>
          </a:p>
          <a:p>
            <a:pPr marL="361950" indent="-285750">
              <a:buChar char="•"/>
            </a:pPr>
            <a:endParaRPr lang="en"/>
          </a:p>
          <a:p>
            <a:pPr marL="76200"/>
            <a:endParaRPr lang="en"/>
          </a:p>
          <a:p>
            <a:pPr marL="361950" indent="-285750">
              <a:buChar char="•"/>
            </a:pPr>
            <a:endParaRPr lang="en"/>
          </a:p>
          <a:p>
            <a:pPr marL="76200">
              <a:buSzPts val="2400"/>
            </a:pPr>
            <a:endParaRPr lang="en"/>
          </a:p>
        </p:txBody>
      </p:sp>
      <p:pic>
        <p:nvPicPr>
          <p:cNvPr id="7" name="Picture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444E6BB-D7A7-46AA-819E-F6693ACA5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" r="204" b="2506"/>
          <a:stretch/>
        </p:blipFill>
        <p:spPr>
          <a:xfrm>
            <a:off x="5397082" y="1577685"/>
            <a:ext cx="3683172" cy="2907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45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3FD27-DBFC-42FE-B998-CAA63257A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5" name="Google Shape;61;p13">
            <a:extLst>
              <a:ext uri="{FF2B5EF4-FFF2-40B4-BE49-F238E27FC236}">
                <a16:creationId xmlns:a16="http://schemas.microsoft.com/office/drawing/2014/main" id="{F79AE01E-370C-4939-B574-AE674D771B2A}"/>
              </a:ext>
            </a:extLst>
          </p:cNvPr>
          <p:cNvSpPr txBox="1">
            <a:spLocks/>
          </p:cNvSpPr>
          <p:nvPr/>
        </p:nvSpPr>
        <p:spPr>
          <a:xfrm>
            <a:off x="-34475" y="-468923"/>
            <a:ext cx="9103049" cy="13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>
                <a:solidFill>
                  <a:srgbClr val="FFFFFF"/>
                </a:solidFill>
              </a:rPr>
              <a:t>User Syllabi</a:t>
            </a:r>
            <a:endParaRPr lang="en-US"/>
          </a:p>
        </p:txBody>
      </p:sp>
      <p:sp>
        <p:nvSpPr>
          <p:cNvPr id="2" name="Google Shape;109;p18">
            <a:extLst>
              <a:ext uri="{FF2B5EF4-FFF2-40B4-BE49-F238E27FC236}">
                <a16:creationId xmlns:a16="http://schemas.microsoft.com/office/drawing/2014/main" id="{6E2EF649-743A-4EF5-A2D4-772A46E6E83C}"/>
              </a:ext>
            </a:extLst>
          </p:cNvPr>
          <p:cNvSpPr txBox="1">
            <a:spLocks/>
          </p:cNvSpPr>
          <p:nvPr/>
        </p:nvSpPr>
        <p:spPr>
          <a:xfrm>
            <a:off x="1694728" y="1479215"/>
            <a:ext cx="6223316" cy="3335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indent="-285750"/>
            <a:endParaRPr lang="en"/>
          </a:p>
          <a:p>
            <a:pPr marL="76200">
              <a:buSzPts val="2400"/>
            </a:pPr>
            <a:endParaRPr lang="en"/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11C02A-FE33-4C9A-9964-24F31FA2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816" y="3044670"/>
            <a:ext cx="4777067" cy="1869711"/>
          </a:xfrm>
          <a:prstGeom prst="rect">
            <a:avLst/>
          </a:prstGeom>
        </p:spPr>
      </p:pic>
      <p:sp>
        <p:nvSpPr>
          <p:cNvPr id="6" name="Google Shape;109;p18">
            <a:extLst>
              <a:ext uri="{FF2B5EF4-FFF2-40B4-BE49-F238E27FC236}">
                <a16:creationId xmlns:a16="http://schemas.microsoft.com/office/drawing/2014/main" id="{68CD8740-A128-4955-B289-CBC592591497}"/>
              </a:ext>
            </a:extLst>
          </p:cNvPr>
          <p:cNvSpPr txBox="1">
            <a:spLocks/>
          </p:cNvSpPr>
          <p:nvPr/>
        </p:nvSpPr>
        <p:spPr>
          <a:xfrm>
            <a:off x="1424853" y="992585"/>
            <a:ext cx="6771614" cy="3335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indent="-285750">
              <a:buFont typeface="Wingdings"/>
              <a:buChar char="§"/>
            </a:pPr>
            <a:r>
              <a:rPr lang="en">
                <a:solidFill>
                  <a:schemeClr val="bg1"/>
                </a:solidFill>
                <a:latin typeface="Libre baskerville"/>
              </a:rPr>
              <a:t>The system also includes a page where all users can view and edit their previously submitted syllabi</a:t>
            </a:r>
          </a:p>
          <a:p>
            <a:pPr marL="76200"/>
            <a:endParaRPr lang="en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Font typeface="Wingdings"/>
              <a:buChar char="§"/>
            </a:pPr>
            <a:r>
              <a:rPr lang="en">
                <a:solidFill>
                  <a:schemeClr val="bg1"/>
                </a:solidFill>
                <a:latin typeface="Libre baskerville"/>
              </a:rPr>
              <a:t>Users can also download their syllabi from this page</a:t>
            </a:r>
          </a:p>
          <a:p>
            <a:pPr marL="76200"/>
            <a:endParaRPr lang="en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Font typeface="Wingdings"/>
              <a:buChar char="§"/>
            </a:pPr>
            <a:r>
              <a:rPr lang="en">
                <a:solidFill>
                  <a:schemeClr val="bg1"/>
                </a:solidFill>
                <a:latin typeface="Libre baskerville"/>
              </a:rPr>
              <a:t>Each user has a dedicated 'bucket' in the Cloud Object Store for simple retrieval of their stored syllabi</a:t>
            </a:r>
          </a:p>
          <a:p>
            <a:pPr marL="361950" indent="-285750">
              <a:buFont typeface="Wingdings"/>
              <a:buChar char="§"/>
            </a:pPr>
            <a:endParaRPr lang="en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Font typeface="Wingdings"/>
              <a:buChar char="§"/>
            </a:pPr>
            <a:endParaRPr lang="en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Font typeface="Wingdings"/>
              <a:buChar char="§"/>
            </a:pPr>
            <a:endParaRPr lang="en">
              <a:solidFill>
                <a:schemeClr val="bg1"/>
              </a:solidFill>
            </a:endParaRPr>
          </a:p>
          <a:p>
            <a:pPr marL="361950" indent="-285750">
              <a:buFont typeface="Wingdings"/>
              <a:buChar char="§"/>
            </a:pPr>
            <a:endParaRPr lang="en">
              <a:solidFill>
                <a:schemeClr val="bg1"/>
              </a:solidFill>
            </a:endParaRPr>
          </a:p>
          <a:p>
            <a:pPr marL="361950" indent="-285750">
              <a:buFont typeface="Wingdings"/>
              <a:buChar char="§"/>
            </a:pPr>
            <a:endParaRPr lang="en">
              <a:solidFill>
                <a:schemeClr val="bg1"/>
              </a:solidFill>
            </a:endParaRPr>
          </a:p>
          <a:p>
            <a:pPr marL="361950" indent="-285750">
              <a:buSzPts val="2400"/>
            </a:pPr>
            <a:endParaRPr lang="en">
              <a:solidFill>
                <a:schemeClr val="bg1"/>
              </a:solidFill>
            </a:endParaRPr>
          </a:p>
          <a:p>
            <a:pPr marL="76200">
              <a:buSzPts val="2400"/>
            </a:pPr>
            <a:endParaRPr lang="e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437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3FD27-DBFC-42FE-B998-CAA63257A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5" name="Google Shape;61;p13">
            <a:extLst>
              <a:ext uri="{FF2B5EF4-FFF2-40B4-BE49-F238E27FC236}">
                <a16:creationId xmlns:a16="http://schemas.microsoft.com/office/drawing/2014/main" id="{F79AE01E-370C-4939-B574-AE674D771B2A}"/>
              </a:ext>
            </a:extLst>
          </p:cNvPr>
          <p:cNvSpPr txBox="1">
            <a:spLocks/>
          </p:cNvSpPr>
          <p:nvPr/>
        </p:nvSpPr>
        <p:spPr>
          <a:xfrm>
            <a:off x="-34475" y="-468923"/>
            <a:ext cx="9103049" cy="13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>
                <a:solidFill>
                  <a:srgbClr val="FFFFFF"/>
                </a:solidFill>
              </a:rPr>
              <a:t>Additional Features</a:t>
            </a:r>
            <a:endParaRPr lang="en-US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C26C0-65C4-4BE4-8038-7F709C30E186}"/>
              </a:ext>
            </a:extLst>
          </p:cNvPr>
          <p:cNvSpPr txBox="1"/>
          <p:nvPr/>
        </p:nvSpPr>
        <p:spPr>
          <a:xfrm>
            <a:off x="540166" y="1425949"/>
            <a:ext cx="519728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">
                <a:solidFill>
                  <a:schemeClr val="bg1"/>
                </a:solidFill>
                <a:latin typeface="Libre baskerville"/>
              </a:rPr>
              <a:t>Using the natural </a:t>
            </a:r>
            <a:r>
              <a:rPr lang="en" err="1">
                <a:solidFill>
                  <a:schemeClr val="bg1"/>
                </a:solidFill>
                <a:latin typeface="Libre baskerville"/>
              </a:rPr>
              <a:t>npm</a:t>
            </a:r>
            <a:r>
              <a:rPr lang="en" dirty="0">
                <a:solidFill>
                  <a:schemeClr val="bg1"/>
                </a:solidFill>
                <a:latin typeface="Libre baskerville"/>
              </a:rPr>
              <a:t> </a:t>
            </a:r>
            <a:r>
              <a:rPr lang="en">
                <a:solidFill>
                  <a:schemeClr val="bg1"/>
                </a:solidFill>
                <a:latin typeface="Libre baskerville"/>
              </a:rPr>
              <a:t>package, we are able to utilize the Sentiment Analysis function in order to get a read on the Sentiment of the Syllabus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r>
              <a:rPr lang="en" dirty="0">
                <a:solidFill>
                  <a:schemeClr val="bg1"/>
                </a:solidFill>
                <a:latin typeface="Libre baskerville"/>
              </a:rPr>
              <a:t>The sentiment analysis is based on a simple algorithm that assigns polarity to words.</a:t>
            </a:r>
          </a:p>
          <a:p>
            <a:pPr marL="285750" indent="-285750">
              <a:buChar char="•"/>
            </a:pPr>
            <a:r>
              <a:rPr lang="en" dirty="0">
                <a:solidFill>
                  <a:schemeClr val="bg1"/>
                </a:solidFill>
                <a:latin typeface="Libre baskerville"/>
              </a:rPr>
              <a:t>If a statement is negative it will return a negative sentiment, if a statement is positive it will return a positive sentiment.</a:t>
            </a:r>
          </a:p>
          <a:p>
            <a:pPr marL="285750" indent="-285750">
              <a:buChar char="•"/>
            </a:pPr>
            <a:r>
              <a:rPr lang="en" dirty="0">
                <a:solidFill>
                  <a:schemeClr val="bg1"/>
                </a:solidFill>
                <a:latin typeface="Libre baskerville"/>
              </a:rPr>
              <a:t>We then normalize this value to fit on a 0-100 scale, 0 being a low or negative sentiment, 100 being a high or positive sentiment</a:t>
            </a:r>
          </a:p>
          <a:p>
            <a:pPr marL="285750" indent="-285750">
              <a:buChar char="•"/>
            </a:pPr>
            <a:endParaRPr lang="en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DB247-5338-4EBA-B7F2-079E722B0536}"/>
              </a:ext>
            </a:extLst>
          </p:cNvPr>
          <p:cNvSpPr txBox="1"/>
          <p:nvPr/>
        </p:nvSpPr>
        <p:spPr>
          <a:xfrm>
            <a:off x="540166" y="841001"/>
            <a:ext cx="2870947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000" b="1" dirty="0">
                <a:solidFill>
                  <a:schemeClr val="bg1"/>
                </a:solidFill>
                <a:latin typeface="Libre baskerville"/>
              </a:rPr>
              <a:t>Sentiment Analysis</a:t>
            </a:r>
            <a:r>
              <a:rPr lang="en" sz="2000" dirty="0">
                <a:solidFill>
                  <a:schemeClr val="bg1"/>
                </a:solidFill>
                <a:latin typeface="Libre baskerville"/>
              </a:rPr>
              <a:t>:</a:t>
            </a:r>
            <a:endParaRPr lang="en-US" sz="2000" dirty="0">
              <a:solidFill>
                <a:schemeClr val="bg1"/>
              </a:solidFill>
              <a:latin typeface="Libre baskerville"/>
            </a:endParaRPr>
          </a:p>
          <a:p>
            <a:endParaRPr lang="en" dirty="0">
              <a:solidFill>
                <a:schemeClr val="bg1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165457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3FD27-DBFC-42FE-B998-CAA63257A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5" name="Google Shape;61;p13">
            <a:extLst>
              <a:ext uri="{FF2B5EF4-FFF2-40B4-BE49-F238E27FC236}">
                <a16:creationId xmlns:a16="http://schemas.microsoft.com/office/drawing/2014/main" id="{F79AE01E-370C-4939-B574-AE674D771B2A}"/>
              </a:ext>
            </a:extLst>
          </p:cNvPr>
          <p:cNvSpPr txBox="1">
            <a:spLocks/>
          </p:cNvSpPr>
          <p:nvPr/>
        </p:nvSpPr>
        <p:spPr>
          <a:xfrm>
            <a:off x="-34475" y="-468923"/>
            <a:ext cx="9103049" cy="13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/>
              <a:t>Additional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79F36-532B-42BA-8E11-F25C10E59D46}"/>
              </a:ext>
            </a:extLst>
          </p:cNvPr>
          <p:cNvSpPr txBox="1"/>
          <p:nvPr/>
        </p:nvSpPr>
        <p:spPr>
          <a:xfrm>
            <a:off x="519393" y="1504390"/>
            <a:ext cx="3946711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">
                <a:solidFill>
                  <a:schemeClr val="bg1"/>
                </a:solidFill>
                <a:latin typeface="Libre baskerville"/>
              </a:rPr>
              <a:t>Using the spell-checker-</a:t>
            </a:r>
            <a:r>
              <a:rPr lang="en" err="1">
                <a:solidFill>
                  <a:schemeClr val="bg1"/>
                </a:solidFill>
                <a:latin typeface="Libre baskerville"/>
              </a:rPr>
              <a:t>js</a:t>
            </a:r>
            <a:r>
              <a:rPr lang="en" dirty="0">
                <a:solidFill>
                  <a:schemeClr val="bg1"/>
                </a:solidFill>
                <a:latin typeface="Libre baskerville"/>
              </a:rPr>
              <a:t> </a:t>
            </a:r>
            <a:r>
              <a:rPr lang="en" err="1">
                <a:solidFill>
                  <a:schemeClr val="bg1"/>
                </a:solidFill>
                <a:latin typeface="Libre baskerville"/>
              </a:rPr>
              <a:t>npm</a:t>
            </a:r>
            <a:r>
              <a:rPr lang="en" dirty="0">
                <a:solidFill>
                  <a:schemeClr val="bg1"/>
                </a:solidFill>
                <a:latin typeface="Libre baskerville"/>
              </a:rPr>
              <a:t> </a:t>
            </a:r>
            <a:r>
              <a:rPr lang="en">
                <a:solidFill>
                  <a:schemeClr val="bg1"/>
                </a:solidFill>
                <a:latin typeface="Libre baskerville"/>
              </a:rPr>
              <a:t>package we are able to find misspelled words. </a:t>
            </a:r>
            <a:endParaRPr lang="en" dirty="0">
              <a:solidFill>
                <a:schemeClr val="bg1"/>
              </a:solidFill>
              <a:latin typeface="Libre baskerville"/>
            </a:endParaRPr>
          </a:p>
          <a:p>
            <a:pPr marL="285750" indent="-285750">
              <a:buChar char="•"/>
            </a:pPr>
            <a:r>
              <a:rPr lang="en" dirty="0">
                <a:solidFill>
                  <a:schemeClr val="bg1"/>
                </a:solidFill>
                <a:latin typeface="Libre baskerville"/>
              </a:rPr>
              <a:t>Spell-checker-</a:t>
            </a:r>
            <a:r>
              <a:rPr lang="en" dirty="0" err="1">
                <a:solidFill>
                  <a:schemeClr val="bg1"/>
                </a:solidFill>
                <a:latin typeface="Libre baskerville"/>
              </a:rPr>
              <a:t>js</a:t>
            </a:r>
            <a:r>
              <a:rPr lang="en" dirty="0">
                <a:solidFill>
                  <a:schemeClr val="bg1"/>
                </a:solidFill>
                <a:latin typeface="Libre baskerville"/>
              </a:rPr>
              <a:t> uses two dictionaries to check for words. The English dictionary provided with the package, and a custom dictionary with uncommon words that aren't in the provided English dictionary.</a:t>
            </a:r>
          </a:p>
          <a:p>
            <a:pPr marL="285750" indent="-285750">
              <a:buChar char="•"/>
            </a:pPr>
            <a:r>
              <a:rPr lang="en" dirty="0">
                <a:solidFill>
                  <a:schemeClr val="bg1"/>
                </a:solidFill>
                <a:latin typeface="Libre baskerville"/>
              </a:rPr>
              <a:t>The spellchecker function then compares the syllabi against the two dictionary to see if any of the words are misspelled.</a:t>
            </a:r>
          </a:p>
          <a:p>
            <a:pPr marL="285750" indent="-285750">
              <a:buChar char="•"/>
            </a:pPr>
            <a:r>
              <a:rPr lang="en" dirty="0">
                <a:solidFill>
                  <a:schemeClr val="bg1"/>
                </a:solidFill>
                <a:latin typeface="Libre baskerville"/>
              </a:rPr>
              <a:t>If a word is misspelled we return it to the results page.</a:t>
            </a:r>
          </a:p>
          <a:p>
            <a:pPr marL="285750" indent="-285750">
              <a:buChar char="•"/>
            </a:pPr>
            <a:endParaRPr lang="en" dirty="0">
              <a:solidFill>
                <a:schemeClr val="bg1"/>
              </a:solidFill>
              <a:latin typeface="Libre baskerville"/>
            </a:endParaRPr>
          </a:p>
          <a:p>
            <a:pPr marL="285750" indent="-285750">
              <a:buChar char="•"/>
            </a:pPr>
            <a:endParaRPr lang="en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56CAC-CB34-4028-ABF3-EF5A39FDBD96}"/>
              </a:ext>
            </a:extLst>
          </p:cNvPr>
          <p:cNvSpPr txBox="1"/>
          <p:nvPr/>
        </p:nvSpPr>
        <p:spPr>
          <a:xfrm>
            <a:off x="539563" y="979954"/>
            <a:ext cx="2870947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" sz="2000" dirty="0">
                <a:solidFill>
                  <a:schemeClr val="bg1"/>
                </a:solidFill>
                <a:latin typeface="Libre baskerville"/>
              </a:rPr>
              <a:t>Spellchecker:</a:t>
            </a:r>
          </a:p>
          <a:p>
            <a:endParaRPr lang="en" dirty="0">
              <a:solidFill>
                <a:schemeClr val="bg1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343005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3FD27-DBFC-42FE-B998-CAA63257A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5" name="Google Shape;61;p13">
            <a:extLst>
              <a:ext uri="{FF2B5EF4-FFF2-40B4-BE49-F238E27FC236}">
                <a16:creationId xmlns:a16="http://schemas.microsoft.com/office/drawing/2014/main" id="{F79AE01E-370C-4939-B574-AE674D771B2A}"/>
              </a:ext>
            </a:extLst>
          </p:cNvPr>
          <p:cNvSpPr txBox="1">
            <a:spLocks/>
          </p:cNvSpPr>
          <p:nvPr/>
        </p:nvSpPr>
        <p:spPr>
          <a:xfrm>
            <a:off x="-34475" y="-468923"/>
            <a:ext cx="9103049" cy="13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>
                <a:solidFill>
                  <a:srgbClr val="FFFFFF"/>
                </a:solidFill>
              </a:rPr>
              <a:t>Additional Features</a:t>
            </a:r>
            <a:endParaRPr lang="en-US" sz="4000"/>
          </a:p>
        </p:txBody>
      </p:sp>
      <p:sp>
        <p:nvSpPr>
          <p:cNvPr id="2" name="Google Shape;109;p18">
            <a:extLst>
              <a:ext uri="{FF2B5EF4-FFF2-40B4-BE49-F238E27FC236}">
                <a16:creationId xmlns:a16="http://schemas.microsoft.com/office/drawing/2014/main" id="{6E2EF649-743A-4EF5-A2D4-772A46E6E83C}"/>
              </a:ext>
            </a:extLst>
          </p:cNvPr>
          <p:cNvSpPr txBox="1">
            <a:spLocks/>
          </p:cNvSpPr>
          <p:nvPr/>
        </p:nvSpPr>
        <p:spPr>
          <a:xfrm>
            <a:off x="517248" y="1343280"/>
            <a:ext cx="5166084" cy="3698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bg1"/>
                </a:solidFill>
                <a:latin typeface="Libre baskerville"/>
              </a:rPr>
              <a:t>Hosted as IBM Cloud Foundry Application, </a:t>
            </a:r>
            <a:r>
              <a:rPr lang="en">
                <a:solidFill>
                  <a:schemeClr val="bg1"/>
                </a:solidFill>
                <a:latin typeface="Libre baskerville"/>
              </a:rPr>
              <a:t>Instructions for easy Docker installation, Smartphone functionality</a:t>
            </a:r>
            <a:endParaRPr lang="en-US">
              <a:solidFill>
                <a:schemeClr val="bg1"/>
              </a:solidFill>
            </a:endParaRPr>
          </a:p>
          <a:p>
            <a:pPr marL="361950" indent="-285750">
              <a:buSzPts val="2400"/>
            </a:pPr>
            <a:endParaRPr lang="en">
              <a:solidFill>
                <a:schemeClr val="bg1"/>
              </a:solidFill>
            </a:endParaRPr>
          </a:p>
          <a:p>
            <a:pPr marL="76200">
              <a:buSzPts val="2400"/>
            </a:pPr>
            <a:endParaRPr lang="e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00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053073-7C15-4C1A-BA9F-41F0BB4EB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542" y="1923319"/>
            <a:ext cx="5862900" cy="617609"/>
          </a:xfrm>
        </p:spPr>
        <p:txBody>
          <a:bodyPr/>
          <a:lstStyle/>
          <a:p>
            <a:r>
              <a:rPr lang="en-US"/>
              <a:t>Demo: Cloud Site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A0A530A-B864-4F41-A453-990C15B7D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447" y="2516204"/>
            <a:ext cx="7929091" cy="784800"/>
          </a:xfrm>
        </p:spPr>
        <p:txBody>
          <a:bodyPr/>
          <a:lstStyle/>
          <a:p>
            <a:r>
              <a:rPr lang="en-US" i="0"/>
              <a:t>https://syllabus-eval.us-south.cf.appdomain.cloud/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15C6EF-BF0F-40C0-8466-38E5F24B18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6394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053073-7C15-4C1A-BA9F-41F0BB4EB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542" y="1923319"/>
            <a:ext cx="5862900" cy="617609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15C6EF-BF0F-40C0-8466-38E5F24B18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4E68077-DCFD-48DC-BFA9-8F7DE1220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388" y="2574819"/>
            <a:ext cx="5862900" cy="784800"/>
          </a:xfrm>
        </p:spPr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9073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EF760DD9-38A0-49F0-93FC-AE124EBC288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6653" r="16653"/>
          <a:stretch/>
        </p:blipFill>
        <p:spPr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3" y="583468"/>
            <a:ext cx="4828224" cy="524380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  <a:latin typeface="Libre Baskerville"/>
                <a:cs typeface="Arial"/>
              </a:rPr>
              <a:t>Why Is The System Useful?</a:t>
            </a:r>
            <a:endParaRPr lang="en-US" sz="2400" dirty="0">
              <a:solidFill>
                <a:schemeClr val="tx1"/>
              </a:solidFill>
              <a:latin typeface="Libre Baskerville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45F8B-93EF-4EBF-BF22-D8CD342E4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387" y="1286458"/>
            <a:ext cx="1988820" cy="76162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200" b="1">
                <a:cs typeface="Arial"/>
              </a:rPr>
              <a:t>Automate</a:t>
            </a:r>
            <a:r>
              <a:rPr lang="en-US" sz="1200">
                <a:cs typeface="Arial"/>
              </a:rPr>
              <a:t> the syllabi validation process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5B1021-B8A7-4282-BA7C-5E1062B6E2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27">
            <a:extLst>
              <a:ext uri="{FF2B5EF4-FFF2-40B4-BE49-F238E27FC236}">
                <a16:creationId xmlns:a16="http://schemas.microsoft.com/office/drawing/2014/main" id="{7232F503-5804-46D9-ADEB-914E6869A183}"/>
              </a:ext>
            </a:extLst>
          </p:cNvPr>
          <p:cNvSpPr>
            <a:spLocks noGrp="1"/>
          </p:cNvSpPr>
          <p:nvPr/>
        </p:nvSpPr>
        <p:spPr>
          <a:xfrm>
            <a:off x="8374987" y="4702453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B4E619-4CA9-4A22-920F-20396BF504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9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/>
              <a:t>Why Is The System Useful?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2C2E083-9C55-471E-876F-36B30B55E75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8" name="Google Shape;145;p21">
            <a:extLst>
              <a:ext uri="{FF2B5EF4-FFF2-40B4-BE49-F238E27FC236}">
                <a16:creationId xmlns:a16="http://schemas.microsoft.com/office/drawing/2014/main" id="{08E4AB3D-3E2D-476E-8188-E10875E15A9E}"/>
              </a:ext>
            </a:extLst>
          </p:cNvPr>
          <p:cNvSpPr txBox="1">
            <a:spLocks noGrp="1"/>
          </p:cNvSpPr>
          <p:nvPr/>
        </p:nvSpPr>
        <p:spPr>
          <a:xfrm>
            <a:off x="3341593" y="2573400"/>
            <a:ext cx="2504150" cy="1444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▪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 algn="ctr">
              <a:buNone/>
            </a:pPr>
            <a:r>
              <a:rPr lang="en" sz="1400" b="1"/>
              <a:t>One Stop </a:t>
            </a:r>
            <a:r>
              <a:rPr lang="en" sz="1400" b="1" dirty="0"/>
              <a:t>Syllabus Suite</a:t>
            </a:r>
            <a:endParaRPr lang="en-US" dirty="0"/>
          </a:p>
          <a:p>
            <a:pPr marL="0" indent="0" algn="ctr">
              <a:buNone/>
            </a:pPr>
            <a:r>
              <a:rPr lang="en" sz="1400" dirty="0"/>
              <a:t>Create and/or validate </a:t>
            </a:r>
            <a:r>
              <a:rPr lang="en" sz="1400"/>
              <a:t>syllabi in the system</a:t>
            </a:r>
            <a:endParaRPr lang="en" sz="1400" dirty="0"/>
          </a:p>
          <a:p>
            <a:pPr marL="0" indent="0" algn="ctr">
              <a:buNone/>
            </a:pPr>
            <a:endParaRPr lang="en" b="1" dirty="0"/>
          </a:p>
          <a:p>
            <a:pPr marL="0" indent="0">
              <a:buNone/>
            </a:pPr>
            <a:endParaRPr lang="en" b="1" dirty="0"/>
          </a:p>
          <a:p>
            <a:pPr marL="0" indent="0">
              <a:buNone/>
            </a:pPr>
            <a:endParaRPr lang="en" b="1" dirty="0"/>
          </a:p>
          <a:p>
            <a:pPr marL="0" indent="0">
              <a:buNone/>
            </a:pPr>
            <a:endParaRPr lang="en" b="1" dirty="0"/>
          </a:p>
        </p:txBody>
      </p:sp>
      <p:sp>
        <p:nvSpPr>
          <p:cNvPr id="9" name="Google Shape;145;p21">
            <a:extLst>
              <a:ext uri="{FF2B5EF4-FFF2-40B4-BE49-F238E27FC236}">
                <a16:creationId xmlns:a16="http://schemas.microsoft.com/office/drawing/2014/main" id="{03EBA6B4-29EA-4CA7-89DA-D3D2FBEC6D89}"/>
              </a:ext>
            </a:extLst>
          </p:cNvPr>
          <p:cNvSpPr txBox="1">
            <a:spLocks noGrp="1"/>
          </p:cNvSpPr>
          <p:nvPr/>
        </p:nvSpPr>
        <p:spPr>
          <a:xfrm>
            <a:off x="6582337" y="3084388"/>
            <a:ext cx="2295722" cy="1411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▪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 algn="ctr">
              <a:buNone/>
            </a:pPr>
            <a:r>
              <a:rPr lang="en" sz="1400" b="1"/>
              <a:t>High Functionality</a:t>
            </a:r>
          </a:p>
          <a:p>
            <a:pPr marL="0" indent="0" algn="ctr">
              <a:buNone/>
            </a:pPr>
            <a:r>
              <a:rPr lang="en" sz="1400"/>
              <a:t>Offers complimentary that features faculty will </a:t>
            </a:r>
            <a:r>
              <a:rPr lang="en" sz="1400" dirty="0"/>
              <a:t>enjoy</a:t>
            </a:r>
          </a:p>
          <a:p>
            <a:pPr marL="0" indent="0">
              <a:buNone/>
            </a:pPr>
            <a:endParaRPr lang="en" b="1" dirty="0"/>
          </a:p>
        </p:txBody>
      </p:sp>
      <p:sp>
        <p:nvSpPr>
          <p:cNvPr id="15" name="Google Shape;145;p21">
            <a:extLst>
              <a:ext uri="{FF2B5EF4-FFF2-40B4-BE49-F238E27FC236}">
                <a16:creationId xmlns:a16="http://schemas.microsoft.com/office/drawing/2014/main" id="{FE3AF8B5-981C-4B7D-85A4-2EADCC5B36B6}"/>
              </a:ext>
            </a:extLst>
          </p:cNvPr>
          <p:cNvSpPr txBox="1">
            <a:spLocks noGrp="1"/>
          </p:cNvSpPr>
          <p:nvPr/>
        </p:nvSpPr>
        <p:spPr>
          <a:xfrm>
            <a:off x="578224" y="1638830"/>
            <a:ext cx="2443638" cy="1444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▪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Baskerville"/>
              <a:buChar char="▫"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 algn="ctr">
              <a:buNone/>
            </a:pPr>
            <a:r>
              <a:rPr lang="en" sz="1400" b="1"/>
              <a:t>Automation</a:t>
            </a:r>
            <a:endParaRPr lang="en-US"/>
          </a:p>
          <a:p>
            <a:pPr marL="0" indent="0" algn="ctr">
              <a:buNone/>
            </a:pPr>
            <a:r>
              <a:rPr lang="en" sz="1400" dirty="0"/>
              <a:t>Eases the job of the Marist Curriculum </a:t>
            </a:r>
            <a:r>
              <a:rPr lang="en" sz="1400"/>
              <a:t>Committee's members</a:t>
            </a:r>
            <a:endParaRPr lang="en" sz="1400" dirty="0"/>
          </a:p>
          <a:p>
            <a:pPr marL="0" indent="0" algn="ctr">
              <a:buNone/>
            </a:pPr>
            <a:endParaRPr lang="en" sz="1400" b="1" dirty="0"/>
          </a:p>
          <a:p>
            <a:pPr marL="0" indent="0" algn="ctr">
              <a:buNone/>
            </a:pPr>
            <a:endParaRPr lang="en" b="1" dirty="0"/>
          </a:p>
          <a:p>
            <a:pPr marL="0" indent="0">
              <a:buNone/>
            </a:pPr>
            <a:endParaRPr lang="en" b="1" dirty="0"/>
          </a:p>
          <a:p>
            <a:pPr marL="0" indent="0">
              <a:buNone/>
            </a:pPr>
            <a:endParaRPr lang="en" b="1" dirty="0"/>
          </a:p>
          <a:p>
            <a:pPr marL="0" indent="0">
              <a:buNone/>
            </a:pPr>
            <a:endParaRPr lang="en" b="1" dirty="0"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6229764A-D129-4326-938B-CFB5A82F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99" y="4292110"/>
            <a:ext cx="501164" cy="501164"/>
          </a:xfrm>
          <a:prstGeom prst="rect">
            <a:avLst/>
          </a:prstGeom>
        </p:spPr>
      </p:pic>
      <p:sp>
        <p:nvSpPr>
          <p:cNvPr id="12" name="Google Shape;157;p22">
            <a:extLst>
              <a:ext uri="{FF2B5EF4-FFF2-40B4-BE49-F238E27FC236}">
                <a16:creationId xmlns:a16="http://schemas.microsoft.com/office/drawing/2014/main" id="{BEC16968-8025-4FFF-AC40-0ACC46791487}"/>
              </a:ext>
            </a:extLst>
          </p:cNvPr>
          <p:cNvSpPr/>
          <p:nvPr/>
        </p:nvSpPr>
        <p:spPr>
          <a:xfrm>
            <a:off x="4369200" y="855631"/>
            <a:ext cx="405600" cy="39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645" y="57866"/>
                </a:moveTo>
                <a:cubicBezTo>
                  <a:pt x="73203" y="57842"/>
                  <a:pt x="68076" y="57296"/>
                  <a:pt x="62996" y="56353"/>
                </a:cubicBezTo>
                <a:cubicBezTo>
                  <a:pt x="61841" y="56155"/>
                  <a:pt x="61095" y="56353"/>
                  <a:pt x="60469" y="57346"/>
                </a:cubicBezTo>
                <a:cubicBezTo>
                  <a:pt x="59097" y="59454"/>
                  <a:pt x="57604" y="61488"/>
                  <a:pt x="56353" y="63670"/>
                </a:cubicBezTo>
                <a:cubicBezTo>
                  <a:pt x="54932" y="66176"/>
                  <a:pt x="54788" y="69028"/>
                  <a:pt x="54788" y="71880"/>
                </a:cubicBezTo>
                <a:cubicBezTo>
                  <a:pt x="54788" y="72054"/>
                  <a:pt x="54884" y="72327"/>
                  <a:pt x="55005" y="72377"/>
                </a:cubicBezTo>
                <a:cubicBezTo>
                  <a:pt x="55149" y="72426"/>
                  <a:pt x="55414" y="72302"/>
                  <a:pt x="55534" y="72178"/>
                </a:cubicBezTo>
                <a:cubicBezTo>
                  <a:pt x="56280" y="71310"/>
                  <a:pt x="57027" y="70417"/>
                  <a:pt x="57749" y="69524"/>
                </a:cubicBezTo>
                <a:cubicBezTo>
                  <a:pt x="62347" y="63819"/>
                  <a:pt x="70002" y="64787"/>
                  <a:pt x="74022" y="67292"/>
                </a:cubicBezTo>
                <a:cubicBezTo>
                  <a:pt x="74431" y="67540"/>
                  <a:pt x="74816" y="67862"/>
                  <a:pt x="75081" y="68234"/>
                </a:cubicBezTo>
                <a:cubicBezTo>
                  <a:pt x="77151" y="71161"/>
                  <a:pt x="78427" y="74386"/>
                  <a:pt x="78042" y="78057"/>
                </a:cubicBezTo>
                <a:cubicBezTo>
                  <a:pt x="77897" y="79446"/>
                  <a:pt x="77488" y="80934"/>
                  <a:pt x="76814" y="82149"/>
                </a:cubicBezTo>
                <a:cubicBezTo>
                  <a:pt x="75105" y="85101"/>
                  <a:pt x="73155" y="87879"/>
                  <a:pt x="71374" y="90806"/>
                </a:cubicBezTo>
                <a:cubicBezTo>
                  <a:pt x="69905" y="93187"/>
                  <a:pt x="68437" y="95568"/>
                  <a:pt x="67233" y="98073"/>
                </a:cubicBezTo>
                <a:cubicBezTo>
                  <a:pt x="65789" y="101099"/>
                  <a:pt x="65957" y="104274"/>
                  <a:pt x="67474" y="107250"/>
                </a:cubicBezTo>
                <a:cubicBezTo>
                  <a:pt x="68341" y="108912"/>
                  <a:pt x="69424" y="110549"/>
                  <a:pt x="70651" y="111963"/>
                </a:cubicBezTo>
                <a:cubicBezTo>
                  <a:pt x="72240" y="113774"/>
                  <a:pt x="74551" y="114270"/>
                  <a:pt x="76766" y="114791"/>
                </a:cubicBezTo>
                <a:cubicBezTo>
                  <a:pt x="85311" y="116775"/>
                  <a:pt x="91907" y="111789"/>
                  <a:pt x="95181" y="105589"/>
                </a:cubicBezTo>
                <a:cubicBezTo>
                  <a:pt x="96529" y="103009"/>
                  <a:pt x="97396" y="100281"/>
                  <a:pt x="97227" y="97304"/>
                </a:cubicBezTo>
                <a:cubicBezTo>
                  <a:pt x="97059" y="93856"/>
                  <a:pt x="95013" y="91674"/>
                  <a:pt x="91691" y="91326"/>
                </a:cubicBezTo>
                <a:cubicBezTo>
                  <a:pt x="90680" y="91227"/>
                  <a:pt x="89693" y="91277"/>
                  <a:pt x="88970" y="92219"/>
                </a:cubicBezTo>
                <a:cubicBezTo>
                  <a:pt x="88802" y="92418"/>
                  <a:pt x="88609" y="92616"/>
                  <a:pt x="88369" y="92740"/>
                </a:cubicBezTo>
                <a:cubicBezTo>
                  <a:pt x="88224" y="92840"/>
                  <a:pt x="87983" y="92864"/>
                  <a:pt x="87839" y="92790"/>
                </a:cubicBezTo>
                <a:cubicBezTo>
                  <a:pt x="87743" y="92740"/>
                  <a:pt x="87695" y="92393"/>
                  <a:pt x="87767" y="92294"/>
                </a:cubicBezTo>
                <a:cubicBezTo>
                  <a:pt x="89187" y="90235"/>
                  <a:pt x="90824" y="88449"/>
                  <a:pt x="93327" y="87829"/>
                </a:cubicBezTo>
                <a:cubicBezTo>
                  <a:pt x="93833" y="87705"/>
                  <a:pt x="94387" y="87656"/>
                  <a:pt x="94916" y="87680"/>
                </a:cubicBezTo>
                <a:cubicBezTo>
                  <a:pt x="98286" y="87953"/>
                  <a:pt x="101801" y="92120"/>
                  <a:pt x="101512" y="95618"/>
                </a:cubicBezTo>
                <a:cubicBezTo>
                  <a:pt x="101271" y="98569"/>
                  <a:pt x="100670" y="101471"/>
                  <a:pt x="99586" y="104224"/>
                </a:cubicBezTo>
                <a:cubicBezTo>
                  <a:pt x="96577" y="111914"/>
                  <a:pt x="90920" y="116453"/>
                  <a:pt x="83289" y="118511"/>
                </a:cubicBezTo>
                <a:cubicBezTo>
                  <a:pt x="79727" y="119454"/>
                  <a:pt x="76068" y="120000"/>
                  <a:pt x="72385" y="119826"/>
                </a:cubicBezTo>
                <a:cubicBezTo>
                  <a:pt x="64561" y="119429"/>
                  <a:pt x="56810" y="118462"/>
                  <a:pt x="49588" y="114989"/>
                </a:cubicBezTo>
                <a:cubicBezTo>
                  <a:pt x="40296" y="110525"/>
                  <a:pt x="33797" y="103505"/>
                  <a:pt x="31390" y="93038"/>
                </a:cubicBezTo>
                <a:cubicBezTo>
                  <a:pt x="29753" y="85969"/>
                  <a:pt x="30355" y="79049"/>
                  <a:pt x="33917" y="72649"/>
                </a:cubicBezTo>
                <a:cubicBezTo>
                  <a:pt x="35891" y="69152"/>
                  <a:pt x="38611" y="66473"/>
                  <a:pt x="42583" y="65481"/>
                </a:cubicBezTo>
                <a:cubicBezTo>
                  <a:pt x="43233" y="65332"/>
                  <a:pt x="43907" y="65233"/>
                  <a:pt x="44557" y="65183"/>
                </a:cubicBezTo>
                <a:cubicBezTo>
                  <a:pt x="48312" y="64960"/>
                  <a:pt x="49540" y="65779"/>
                  <a:pt x="50984" y="69350"/>
                </a:cubicBezTo>
                <a:cubicBezTo>
                  <a:pt x="51057" y="69524"/>
                  <a:pt x="51201" y="69673"/>
                  <a:pt x="51321" y="69822"/>
                </a:cubicBezTo>
                <a:cubicBezTo>
                  <a:pt x="51418" y="69673"/>
                  <a:pt x="51562" y="69549"/>
                  <a:pt x="51586" y="69400"/>
                </a:cubicBezTo>
                <a:cubicBezTo>
                  <a:pt x="52477" y="64762"/>
                  <a:pt x="54716" y="60793"/>
                  <a:pt x="57243" y="56949"/>
                </a:cubicBezTo>
                <a:cubicBezTo>
                  <a:pt x="57388" y="56725"/>
                  <a:pt x="57556" y="56502"/>
                  <a:pt x="57725" y="56304"/>
                </a:cubicBezTo>
                <a:cubicBezTo>
                  <a:pt x="58134" y="55733"/>
                  <a:pt x="57917" y="55485"/>
                  <a:pt x="57364" y="55262"/>
                </a:cubicBezTo>
                <a:cubicBezTo>
                  <a:pt x="54980" y="54344"/>
                  <a:pt x="52573" y="53501"/>
                  <a:pt x="50262" y="52410"/>
                </a:cubicBezTo>
                <a:cubicBezTo>
                  <a:pt x="43522" y="49185"/>
                  <a:pt x="38876" y="43877"/>
                  <a:pt x="36324" y="36684"/>
                </a:cubicBezTo>
                <a:cubicBezTo>
                  <a:pt x="35025" y="32988"/>
                  <a:pt x="34326" y="29144"/>
                  <a:pt x="34182" y="25175"/>
                </a:cubicBezTo>
                <a:cubicBezTo>
                  <a:pt x="34110" y="22273"/>
                  <a:pt x="34062" y="19421"/>
                  <a:pt x="34471" y="16544"/>
                </a:cubicBezTo>
                <a:cubicBezTo>
                  <a:pt x="34808" y="14113"/>
                  <a:pt x="33773" y="12079"/>
                  <a:pt x="32184" y="10392"/>
                </a:cubicBezTo>
                <a:cubicBezTo>
                  <a:pt x="28573" y="6548"/>
                  <a:pt x="24072" y="5159"/>
                  <a:pt x="19017" y="5878"/>
                </a:cubicBezTo>
                <a:cubicBezTo>
                  <a:pt x="11458" y="6969"/>
                  <a:pt x="7606" y="13691"/>
                  <a:pt x="6812" y="18503"/>
                </a:cubicBezTo>
                <a:cubicBezTo>
                  <a:pt x="6234" y="21827"/>
                  <a:pt x="7462" y="24754"/>
                  <a:pt x="9821" y="27085"/>
                </a:cubicBezTo>
                <a:cubicBezTo>
                  <a:pt x="11289" y="28524"/>
                  <a:pt x="12974" y="29020"/>
                  <a:pt x="14972" y="28052"/>
                </a:cubicBezTo>
                <a:cubicBezTo>
                  <a:pt x="16224" y="27432"/>
                  <a:pt x="16657" y="27829"/>
                  <a:pt x="16585" y="29268"/>
                </a:cubicBezTo>
                <a:cubicBezTo>
                  <a:pt x="16513" y="31326"/>
                  <a:pt x="15430" y="32691"/>
                  <a:pt x="13552" y="33410"/>
                </a:cubicBezTo>
                <a:cubicBezTo>
                  <a:pt x="10688" y="34526"/>
                  <a:pt x="8328" y="33534"/>
                  <a:pt x="6162" y="31649"/>
                </a:cubicBezTo>
                <a:cubicBezTo>
                  <a:pt x="4597" y="30260"/>
                  <a:pt x="3634" y="28474"/>
                  <a:pt x="2984" y="26465"/>
                </a:cubicBezTo>
                <a:cubicBezTo>
                  <a:pt x="0" y="17015"/>
                  <a:pt x="5199" y="4415"/>
                  <a:pt x="17307" y="2033"/>
                </a:cubicBezTo>
                <a:cubicBezTo>
                  <a:pt x="19883" y="1537"/>
                  <a:pt x="22483" y="1264"/>
                  <a:pt x="25083" y="1711"/>
                </a:cubicBezTo>
                <a:cubicBezTo>
                  <a:pt x="31558" y="2827"/>
                  <a:pt x="35675" y="6845"/>
                  <a:pt x="37865" y="13121"/>
                </a:cubicBezTo>
                <a:cubicBezTo>
                  <a:pt x="37961" y="13393"/>
                  <a:pt x="38010" y="13666"/>
                  <a:pt x="38106" y="13914"/>
                </a:cubicBezTo>
                <a:cubicBezTo>
                  <a:pt x="38226" y="14262"/>
                  <a:pt x="38395" y="14609"/>
                  <a:pt x="38539" y="14956"/>
                </a:cubicBezTo>
                <a:cubicBezTo>
                  <a:pt x="38780" y="14733"/>
                  <a:pt x="39021" y="14510"/>
                  <a:pt x="39237" y="14237"/>
                </a:cubicBezTo>
                <a:cubicBezTo>
                  <a:pt x="43787" y="8334"/>
                  <a:pt x="49757" y="5481"/>
                  <a:pt x="57051" y="5630"/>
                </a:cubicBezTo>
                <a:cubicBezTo>
                  <a:pt x="59434" y="5704"/>
                  <a:pt x="61889" y="5729"/>
                  <a:pt x="64224" y="6225"/>
                </a:cubicBezTo>
                <a:cubicBezTo>
                  <a:pt x="72072" y="7862"/>
                  <a:pt x="77753" y="12302"/>
                  <a:pt x="80256" y="20363"/>
                </a:cubicBezTo>
                <a:cubicBezTo>
                  <a:pt x="81941" y="25795"/>
                  <a:pt x="81147" y="31128"/>
                  <a:pt x="78836" y="36238"/>
                </a:cubicBezTo>
                <a:cubicBezTo>
                  <a:pt x="76140" y="42190"/>
                  <a:pt x="72240" y="47201"/>
                  <a:pt x="67233" y="51293"/>
                </a:cubicBezTo>
                <a:cubicBezTo>
                  <a:pt x="66896" y="51541"/>
                  <a:pt x="66559" y="51765"/>
                  <a:pt x="66270" y="52038"/>
                </a:cubicBezTo>
                <a:cubicBezTo>
                  <a:pt x="66126" y="52162"/>
                  <a:pt x="66006" y="52335"/>
                  <a:pt x="65885" y="52484"/>
                </a:cubicBezTo>
                <a:cubicBezTo>
                  <a:pt x="66078" y="52608"/>
                  <a:pt x="66270" y="52831"/>
                  <a:pt x="66463" y="52856"/>
                </a:cubicBezTo>
                <a:cubicBezTo>
                  <a:pt x="69713" y="53253"/>
                  <a:pt x="72962" y="53799"/>
                  <a:pt x="76212" y="53972"/>
                </a:cubicBezTo>
                <a:cubicBezTo>
                  <a:pt x="82471" y="54319"/>
                  <a:pt x="88609" y="53551"/>
                  <a:pt x="94651" y="51839"/>
                </a:cubicBezTo>
                <a:cubicBezTo>
                  <a:pt x="101464" y="49880"/>
                  <a:pt x="106206" y="45440"/>
                  <a:pt x="109456" y="39115"/>
                </a:cubicBezTo>
                <a:cubicBezTo>
                  <a:pt x="110635" y="36808"/>
                  <a:pt x="111695" y="34427"/>
                  <a:pt x="111863" y="31748"/>
                </a:cubicBezTo>
                <a:cubicBezTo>
                  <a:pt x="111863" y="31674"/>
                  <a:pt x="111887" y="31599"/>
                  <a:pt x="111887" y="31525"/>
                </a:cubicBezTo>
                <a:cubicBezTo>
                  <a:pt x="112056" y="26936"/>
                  <a:pt x="111285" y="26738"/>
                  <a:pt x="107915" y="26539"/>
                </a:cubicBezTo>
                <a:cubicBezTo>
                  <a:pt x="104882" y="26366"/>
                  <a:pt x="102980" y="24803"/>
                  <a:pt x="101945" y="21901"/>
                </a:cubicBezTo>
                <a:cubicBezTo>
                  <a:pt x="101247" y="19966"/>
                  <a:pt x="100405" y="18131"/>
                  <a:pt x="100405" y="15973"/>
                </a:cubicBezTo>
                <a:cubicBezTo>
                  <a:pt x="100429" y="13716"/>
                  <a:pt x="100910" y="11632"/>
                  <a:pt x="101921" y="9623"/>
                </a:cubicBezTo>
                <a:cubicBezTo>
                  <a:pt x="102355" y="8755"/>
                  <a:pt x="102643" y="7689"/>
                  <a:pt x="102619" y="6696"/>
                </a:cubicBezTo>
                <a:cubicBezTo>
                  <a:pt x="102571" y="4489"/>
                  <a:pt x="101295" y="3373"/>
                  <a:pt x="99129" y="3348"/>
                </a:cubicBezTo>
                <a:cubicBezTo>
                  <a:pt x="98455" y="3323"/>
                  <a:pt x="97781" y="3447"/>
                  <a:pt x="97131" y="3323"/>
                </a:cubicBezTo>
                <a:cubicBezTo>
                  <a:pt x="96770" y="3249"/>
                  <a:pt x="96337" y="2852"/>
                  <a:pt x="96168" y="2505"/>
                </a:cubicBezTo>
                <a:cubicBezTo>
                  <a:pt x="96096" y="2356"/>
                  <a:pt x="96481" y="1761"/>
                  <a:pt x="96794" y="1612"/>
                </a:cubicBezTo>
                <a:cubicBezTo>
                  <a:pt x="98936" y="545"/>
                  <a:pt x="101103" y="0"/>
                  <a:pt x="103558" y="595"/>
                </a:cubicBezTo>
                <a:cubicBezTo>
                  <a:pt x="109167" y="1959"/>
                  <a:pt x="112633" y="5952"/>
                  <a:pt x="115305" y="10789"/>
                </a:cubicBezTo>
                <a:cubicBezTo>
                  <a:pt x="119013" y="17461"/>
                  <a:pt x="119999" y="24704"/>
                  <a:pt x="118074" y="32145"/>
                </a:cubicBezTo>
                <a:cubicBezTo>
                  <a:pt x="116678" y="37577"/>
                  <a:pt x="113741" y="42315"/>
                  <a:pt x="110130" y="46581"/>
                </a:cubicBezTo>
                <a:cubicBezTo>
                  <a:pt x="107049" y="50227"/>
                  <a:pt x="103293" y="52856"/>
                  <a:pt x="98816" y="54468"/>
                </a:cubicBezTo>
                <a:cubicBezTo>
                  <a:pt x="92196" y="56849"/>
                  <a:pt x="85360" y="57891"/>
                  <a:pt x="76645" y="57866"/>
                </a:cubicBezTo>
                <a:close/>
                <a:moveTo>
                  <a:pt x="76236" y="26316"/>
                </a:moveTo>
                <a:cubicBezTo>
                  <a:pt x="76164" y="25126"/>
                  <a:pt x="76164" y="24233"/>
                  <a:pt x="76068" y="23340"/>
                </a:cubicBezTo>
                <a:cubicBezTo>
                  <a:pt x="75490" y="18453"/>
                  <a:pt x="73059" y="14882"/>
                  <a:pt x="68774" y="12724"/>
                </a:cubicBezTo>
                <a:cubicBezTo>
                  <a:pt x="67715" y="12178"/>
                  <a:pt x="66583" y="11707"/>
                  <a:pt x="65452" y="11310"/>
                </a:cubicBezTo>
                <a:cubicBezTo>
                  <a:pt x="56569" y="8259"/>
                  <a:pt x="48794" y="9946"/>
                  <a:pt x="42126" y="16891"/>
                </a:cubicBezTo>
                <a:cubicBezTo>
                  <a:pt x="39117" y="20041"/>
                  <a:pt x="38106" y="23761"/>
                  <a:pt x="38539" y="28028"/>
                </a:cubicBezTo>
                <a:cubicBezTo>
                  <a:pt x="38900" y="31773"/>
                  <a:pt x="39983" y="35295"/>
                  <a:pt x="41572" y="38644"/>
                </a:cubicBezTo>
                <a:cubicBezTo>
                  <a:pt x="42752" y="41124"/>
                  <a:pt x="44148" y="43505"/>
                  <a:pt x="46363" y="45167"/>
                </a:cubicBezTo>
                <a:cubicBezTo>
                  <a:pt x="50094" y="47945"/>
                  <a:pt x="54234" y="49731"/>
                  <a:pt x="58736" y="50797"/>
                </a:cubicBezTo>
                <a:cubicBezTo>
                  <a:pt x="60565" y="51219"/>
                  <a:pt x="62010" y="50797"/>
                  <a:pt x="63358" y="49632"/>
                </a:cubicBezTo>
                <a:cubicBezTo>
                  <a:pt x="66054" y="47275"/>
                  <a:pt x="68557" y="44720"/>
                  <a:pt x="70772" y="41868"/>
                </a:cubicBezTo>
                <a:cubicBezTo>
                  <a:pt x="74431" y="37205"/>
                  <a:pt x="75875" y="31847"/>
                  <a:pt x="76236" y="26316"/>
                </a:cubicBez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B2C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821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9;p18">
            <a:extLst>
              <a:ext uri="{FF2B5EF4-FFF2-40B4-BE49-F238E27FC236}">
                <a16:creationId xmlns:a16="http://schemas.microsoft.com/office/drawing/2014/main" id="{97FFF88F-B958-4DD4-98F2-8CC13BE5C4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93993" y="1282569"/>
            <a:ext cx="6007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 algn="l">
              <a:buSzPts val="2400"/>
            </a:pPr>
            <a:r>
              <a:rPr lang="en" sz="1400" i="0">
                <a:solidFill>
                  <a:schemeClr val="tx1"/>
                </a:solidFill>
              </a:rPr>
              <a:t>Allow users to login securely</a:t>
            </a:r>
            <a:endParaRPr lang="en-US" i="0">
              <a:solidFill>
                <a:schemeClr val="tx1"/>
              </a:solidFill>
            </a:endParaRPr>
          </a:p>
          <a:p>
            <a:pPr marL="361950" indent="-285750" algn="l">
              <a:buSzPts val="2400"/>
            </a:pPr>
            <a:r>
              <a:rPr lang="en" sz="1400" i="0">
                <a:solidFill>
                  <a:schemeClr val="tx1"/>
                </a:solidFill>
              </a:rPr>
              <a:t>Accept pdf, docx, and pages files</a:t>
            </a:r>
          </a:p>
          <a:p>
            <a:pPr marL="361950" indent="-285750" algn="l">
              <a:buSzPts val="2400"/>
            </a:pPr>
            <a:r>
              <a:rPr lang="en" sz="1400" i="0">
                <a:solidFill>
                  <a:schemeClr val="tx1"/>
                </a:solidFill>
              </a:rPr>
              <a:t>Score syllabi based on missing elements</a:t>
            </a:r>
          </a:p>
          <a:p>
            <a:pPr marL="361950" indent="-285750" algn="l">
              <a:buSzPts val="2400"/>
            </a:pPr>
            <a:r>
              <a:rPr lang="en" sz="1400" i="0">
                <a:solidFill>
                  <a:schemeClr val="tx1"/>
                </a:solidFill>
              </a:rPr>
              <a:t>Analyze syllabi sentiment</a:t>
            </a:r>
          </a:p>
          <a:p>
            <a:pPr marL="361950" indent="-285750" algn="l">
              <a:buSzPts val="2400"/>
            </a:pPr>
            <a:r>
              <a:rPr lang="en" sz="1400" i="0">
                <a:solidFill>
                  <a:schemeClr val="tx1"/>
                </a:solidFill>
              </a:rPr>
              <a:t>Viewable sample syllabi</a:t>
            </a:r>
          </a:p>
          <a:p>
            <a:pPr marL="361950" indent="-285750" algn="l">
              <a:buSzPts val="2400"/>
            </a:pPr>
            <a:r>
              <a:rPr lang="en" sz="1400" i="0">
                <a:solidFill>
                  <a:schemeClr val="tx1"/>
                </a:solidFill>
              </a:rPr>
              <a:t>Admins accounts with elevated privileges</a:t>
            </a:r>
          </a:p>
          <a:p>
            <a:pPr marL="361950" indent="-285750" algn="l">
              <a:buSzPts val="2400"/>
            </a:pPr>
            <a:r>
              <a:rPr lang="en" sz="1400" i="0">
                <a:solidFill>
                  <a:schemeClr val="tx1"/>
                </a:solidFill>
              </a:rPr>
              <a:t>Syllabi creation</a:t>
            </a:r>
          </a:p>
          <a:p>
            <a:pPr marL="361950" indent="-285750" algn="l">
              <a:buSzPts val="2400"/>
            </a:pPr>
            <a:r>
              <a:rPr lang="en" sz="1400" i="0">
                <a:solidFill>
                  <a:schemeClr val="tx1"/>
                </a:solidFill>
              </a:rPr>
              <a:t>Store syllabi in the system</a:t>
            </a:r>
          </a:p>
          <a:p>
            <a:pPr marL="361950" indent="-285750" algn="l">
              <a:buSzPts val="2400"/>
            </a:pPr>
            <a:endParaRPr lang="en" sz="1400" i="0">
              <a:solidFill>
                <a:schemeClr val="tx1"/>
              </a:solidFill>
            </a:endParaRPr>
          </a:p>
          <a:p>
            <a:pPr marL="76200" indent="0" algn="l">
              <a:buSzPts val="2400"/>
              <a:buNone/>
            </a:pPr>
            <a:endParaRPr lang="en" sz="1400" i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2C860-7F69-4281-AD60-713728D6F601}"/>
              </a:ext>
            </a:extLst>
          </p:cNvPr>
          <p:cNvSpPr/>
          <p:nvPr/>
        </p:nvSpPr>
        <p:spPr>
          <a:xfrm>
            <a:off x="41030" y="99645"/>
            <a:ext cx="9100037" cy="791308"/>
          </a:xfrm>
          <a:prstGeom prst="rect">
            <a:avLst/>
          </a:prstGeom>
          <a:solidFill>
            <a:srgbClr val="94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4294967295"/>
          </p:nvPr>
        </p:nvSpPr>
        <p:spPr>
          <a:xfrm>
            <a:off x="1011115" y="102576"/>
            <a:ext cx="7118350" cy="7127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/>
              <a:t>Functional Requirements</a:t>
            </a:r>
            <a:endParaRPr lang="en-US" sz="4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CA8692-6020-426F-BD14-175A7FA80A7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4" name="Picture 6" descr="Logo&#10;&#10;Description automatically generated">
            <a:extLst>
              <a:ext uri="{FF2B5EF4-FFF2-40B4-BE49-F238E27FC236}">
                <a16:creationId xmlns:a16="http://schemas.microsoft.com/office/drawing/2014/main" id="{C0759D77-62DC-4E22-8B88-3D269A5A4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99" y="4292110"/>
            <a:ext cx="501164" cy="5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1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3FD27-DBFC-42FE-B998-CAA63257A17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38100" y="4749800"/>
            <a:ext cx="9105900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5" name="Google Shape;61;p13">
            <a:extLst>
              <a:ext uri="{FF2B5EF4-FFF2-40B4-BE49-F238E27FC236}">
                <a16:creationId xmlns:a16="http://schemas.microsoft.com/office/drawing/2014/main" id="{F79AE01E-370C-4939-B574-AE674D771B2A}"/>
              </a:ext>
            </a:extLst>
          </p:cNvPr>
          <p:cNvSpPr txBox="1">
            <a:spLocks/>
          </p:cNvSpPr>
          <p:nvPr/>
        </p:nvSpPr>
        <p:spPr>
          <a:xfrm>
            <a:off x="2159" y="-271097"/>
            <a:ext cx="9103049" cy="13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>
                <a:solidFill>
                  <a:srgbClr val="FFFFFF"/>
                </a:solidFill>
              </a:rPr>
              <a:t>Entity Relationship Diagram</a:t>
            </a:r>
            <a:endParaRPr lang="en-US"/>
          </a:p>
        </p:txBody>
      </p:sp>
      <p:sp>
        <p:nvSpPr>
          <p:cNvPr id="2" name="Google Shape;109;p18">
            <a:extLst>
              <a:ext uri="{FF2B5EF4-FFF2-40B4-BE49-F238E27FC236}">
                <a16:creationId xmlns:a16="http://schemas.microsoft.com/office/drawing/2014/main" id="{30DD9AEB-FD8E-4659-8E54-4CD0B91CFA97}"/>
              </a:ext>
            </a:extLst>
          </p:cNvPr>
          <p:cNvSpPr txBox="1">
            <a:spLocks/>
          </p:cNvSpPr>
          <p:nvPr/>
        </p:nvSpPr>
        <p:spPr>
          <a:xfrm>
            <a:off x="2405440" y="1259410"/>
            <a:ext cx="4567432" cy="175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indent="-285750">
              <a:buSzPts val="2400"/>
              <a:buFont typeface="Wingdings"/>
              <a:buChar char="§"/>
            </a:pPr>
            <a:r>
              <a:rPr lang="en">
                <a:solidFill>
                  <a:schemeClr val="bg1"/>
                </a:solidFill>
                <a:latin typeface="Libre baskerville"/>
              </a:rPr>
              <a:t>Database is hosted as DB2 on Cloud</a:t>
            </a:r>
            <a:endParaRPr lang="en-US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SzPts val="2400"/>
              <a:buFont typeface="Wingdings"/>
              <a:buChar char="§"/>
            </a:pPr>
            <a:endParaRPr lang="en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SzPts val="2400"/>
              <a:buFont typeface="Wingdings"/>
              <a:buChar char="§"/>
            </a:pPr>
            <a:r>
              <a:rPr lang="en">
                <a:solidFill>
                  <a:schemeClr val="bg1"/>
                </a:solidFill>
                <a:latin typeface="Libre baskerville"/>
              </a:rPr>
              <a:t>User role retrieved from database to determine access level (admin / user)</a:t>
            </a:r>
            <a:endParaRPr lang="en-US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SzPts val="2400"/>
              <a:buFont typeface="Wingdings"/>
              <a:buChar char="§"/>
            </a:pPr>
            <a:endParaRPr lang="en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SzPts val="2400"/>
              <a:buFont typeface="Wingdings"/>
              <a:buChar char="§"/>
            </a:pPr>
            <a:r>
              <a:rPr lang="en">
                <a:solidFill>
                  <a:schemeClr val="bg1"/>
                </a:solidFill>
                <a:latin typeface="Libre baskerville"/>
              </a:rPr>
              <a:t>Checklist entity used to determine items they're graded by, modifiable by admins </a:t>
            </a:r>
            <a:br>
              <a:rPr lang="en">
                <a:latin typeface="Libre baskerville"/>
              </a:rPr>
            </a:br>
            <a:endParaRPr lang="en-US">
              <a:latin typeface="Libre baskerville"/>
            </a:endParaRPr>
          </a:p>
          <a:p>
            <a:pPr marL="361950" indent="-285750">
              <a:buSzPts val="2400"/>
            </a:pPr>
            <a:endParaRPr lang="en">
              <a:latin typeface="Libre baskerville"/>
            </a:endParaRPr>
          </a:p>
          <a:p>
            <a:pPr marL="285750" indent="-285750"/>
            <a:endParaRPr lang="en">
              <a:latin typeface="Libre baskerville"/>
            </a:endParaRPr>
          </a:p>
        </p:txBody>
      </p:sp>
      <p:pic>
        <p:nvPicPr>
          <p:cNvPr id="13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D1E2910A-BFC4-4372-A1CB-96C7090E1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86" y="3519491"/>
            <a:ext cx="3593122" cy="156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5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3FD27-DBFC-42FE-B998-CAA63257A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5" name="Google Shape;61;p13">
            <a:extLst>
              <a:ext uri="{FF2B5EF4-FFF2-40B4-BE49-F238E27FC236}">
                <a16:creationId xmlns:a16="http://schemas.microsoft.com/office/drawing/2014/main" id="{F79AE01E-370C-4939-B574-AE674D771B2A}"/>
              </a:ext>
            </a:extLst>
          </p:cNvPr>
          <p:cNvSpPr txBox="1">
            <a:spLocks/>
          </p:cNvSpPr>
          <p:nvPr/>
        </p:nvSpPr>
        <p:spPr>
          <a:xfrm>
            <a:off x="-78437" y="-468923"/>
            <a:ext cx="9103049" cy="13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>
                <a:solidFill>
                  <a:srgbClr val="FFFFFF"/>
                </a:solidFill>
              </a:rPr>
              <a:t>Login &amp; Security</a:t>
            </a:r>
          </a:p>
        </p:txBody>
      </p:sp>
      <p:pic>
        <p:nvPicPr>
          <p:cNvPr id="10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C7C03A38-DAF3-401C-B746-2C9409812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2" t="943" r="1524" b="-1258"/>
          <a:stretch/>
        </p:blipFill>
        <p:spPr>
          <a:xfrm>
            <a:off x="5324614" y="1579874"/>
            <a:ext cx="3600727" cy="2344595"/>
          </a:xfrm>
          <a:prstGeom prst="rect">
            <a:avLst/>
          </a:prstGeom>
        </p:spPr>
      </p:pic>
      <p:sp>
        <p:nvSpPr>
          <p:cNvPr id="7" name="Google Shape;283;p35">
            <a:extLst>
              <a:ext uri="{FF2B5EF4-FFF2-40B4-BE49-F238E27FC236}">
                <a16:creationId xmlns:a16="http://schemas.microsoft.com/office/drawing/2014/main" id="{DDE0C856-2C14-44F2-87E0-00198864D2E9}"/>
              </a:ext>
            </a:extLst>
          </p:cNvPr>
          <p:cNvSpPr/>
          <p:nvPr/>
        </p:nvSpPr>
        <p:spPr>
          <a:xfrm>
            <a:off x="5184213" y="1406792"/>
            <a:ext cx="3794808" cy="303640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9;p18">
            <a:extLst>
              <a:ext uri="{FF2B5EF4-FFF2-40B4-BE49-F238E27FC236}">
                <a16:creationId xmlns:a16="http://schemas.microsoft.com/office/drawing/2014/main" id="{5C840709-7A71-4CAD-865E-B43CB84777C3}"/>
              </a:ext>
            </a:extLst>
          </p:cNvPr>
          <p:cNvSpPr txBox="1">
            <a:spLocks/>
          </p:cNvSpPr>
          <p:nvPr/>
        </p:nvSpPr>
        <p:spPr>
          <a:xfrm>
            <a:off x="126766" y="986480"/>
            <a:ext cx="4743276" cy="3335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indent="-285750">
              <a:buFont typeface="Wingdings"/>
              <a:buChar char="§"/>
            </a:pPr>
            <a:r>
              <a:rPr lang="en" sz="1200">
                <a:solidFill>
                  <a:schemeClr val="bg1"/>
                </a:solidFill>
                <a:latin typeface="Libre baskerville"/>
              </a:rPr>
              <a:t>IBM App ID Service for Authentication </a:t>
            </a:r>
            <a:endParaRPr lang="en-US" sz="1200">
              <a:solidFill>
                <a:schemeClr val="bg1"/>
              </a:solidFill>
              <a:latin typeface="Libre baskerville"/>
            </a:endParaRPr>
          </a:p>
          <a:p>
            <a:pPr marL="76200"/>
            <a:endParaRPr lang="en" sz="1200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Font typeface="Wingdings"/>
              <a:buChar char="§"/>
            </a:pPr>
            <a:r>
              <a:rPr lang="en" sz="1200">
                <a:solidFill>
                  <a:schemeClr val="bg1"/>
                </a:solidFill>
                <a:latin typeface="Libre baskerville"/>
              </a:rPr>
              <a:t>Node.js integration using Passport</a:t>
            </a:r>
          </a:p>
          <a:p>
            <a:pPr marL="76200"/>
            <a:endParaRPr lang="en" sz="1200">
              <a:solidFill>
                <a:schemeClr val="bg1"/>
              </a:solidFill>
              <a:latin typeface="Libre baskerville"/>
            </a:endParaRPr>
          </a:p>
          <a:p>
            <a:pPr marL="361950" lvl="1" indent="-285750">
              <a:buFont typeface="Wingdings"/>
              <a:buChar char="§"/>
            </a:pPr>
            <a:r>
              <a:rPr lang="en" sz="1200">
                <a:solidFill>
                  <a:schemeClr val="bg1"/>
                </a:solidFill>
                <a:latin typeface="Libre baskerville"/>
              </a:rPr>
              <a:t>Sign up to create an account in Cloud Directory, or login with Google/Facebook Login using Google or Facebook</a:t>
            </a:r>
          </a:p>
          <a:p>
            <a:pPr marL="76200" lvl="1"/>
            <a:endParaRPr lang="en" sz="1200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Font typeface="Wingdings"/>
              <a:buChar char="§"/>
            </a:pPr>
            <a:r>
              <a:rPr lang="en" sz="1200">
                <a:solidFill>
                  <a:schemeClr val="bg1"/>
                </a:solidFill>
                <a:latin typeface="Libre baskerville"/>
              </a:rPr>
              <a:t>User email and role are stored in database</a:t>
            </a:r>
          </a:p>
          <a:p>
            <a:pPr marL="361950" indent="-285750">
              <a:buFont typeface="Wingdings"/>
              <a:buChar char="§"/>
            </a:pPr>
            <a:endParaRPr lang="en" sz="1200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SzPts val="2400"/>
            </a:pPr>
            <a:endParaRPr lang="en" sz="1200">
              <a:solidFill>
                <a:schemeClr val="bg1"/>
              </a:solidFill>
            </a:endParaRPr>
          </a:p>
          <a:p>
            <a:pPr marL="76200">
              <a:buSzPts val="2400"/>
            </a:pPr>
            <a:endParaRPr lang="en" sz="1200">
              <a:solidFill>
                <a:schemeClr val="bg1"/>
              </a:solidFill>
            </a:endParaRPr>
          </a:p>
        </p:txBody>
      </p:sp>
      <p:pic>
        <p:nvPicPr>
          <p:cNvPr id="6" name="Picture 7" descr="A picture containing electronics, clock&#10;&#10;Description automatically generated">
            <a:extLst>
              <a:ext uri="{FF2B5EF4-FFF2-40B4-BE49-F238E27FC236}">
                <a16:creationId xmlns:a16="http://schemas.microsoft.com/office/drawing/2014/main" id="{BD0AACAF-4430-4E10-8A6F-12E17A74D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53" y="2838799"/>
            <a:ext cx="4187825" cy="18434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205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B62FA5-2E78-4BA3-A744-1BC2C8258063}"/>
              </a:ext>
            </a:extLst>
          </p:cNvPr>
          <p:cNvSpPr/>
          <p:nvPr/>
        </p:nvSpPr>
        <p:spPr>
          <a:xfrm>
            <a:off x="-97579" y="805528"/>
            <a:ext cx="9313473" cy="1384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D80757-9B04-4543-B7E7-5971D7684C0C}"/>
              </a:ext>
            </a:extLst>
          </p:cNvPr>
          <p:cNvSpPr/>
          <p:nvPr/>
        </p:nvSpPr>
        <p:spPr>
          <a:xfrm>
            <a:off x="-2932" y="-120162"/>
            <a:ext cx="9143999" cy="915865"/>
          </a:xfrm>
          <a:prstGeom prst="rect">
            <a:avLst/>
          </a:prstGeom>
          <a:solidFill>
            <a:srgbClr val="94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61;p13">
            <a:extLst>
              <a:ext uri="{FF2B5EF4-FFF2-40B4-BE49-F238E27FC236}">
                <a16:creationId xmlns:a16="http://schemas.microsoft.com/office/drawing/2014/main" id="{4A182DEC-4C3C-453E-AAFB-5D80AC32492B}"/>
              </a:ext>
            </a:extLst>
          </p:cNvPr>
          <p:cNvSpPr txBox="1">
            <a:spLocks/>
          </p:cNvSpPr>
          <p:nvPr/>
        </p:nvSpPr>
        <p:spPr>
          <a:xfrm>
            <a:off x="119390" y="-534866"/>
            <a:ext cx="9103049" cy="13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>
                <a:solidFill>
                  <a:srgbClr val="FFFFFF"/>
                </a:solidFill>
              </a:rPr>
              <a:t>Normal User Feature Overview</a:t>
            </a:r>
          </a:p>
        </p:txBody>
      </p:sp>
      <p:sp>
        <p:nvSpPr>
          <p:cNvPr id="24" name="Google Shape;170;p24">
            <a:extLst>
              <a:ext uri="{FF2B5EF4-FFF2-40B4-BE49-F238E27FC236}">
                <a16:creationId xmlns:a16="http://schemas.microsoft.com/office/drawing/2014/main" id="{33739DEA-F01D-4ECA-B175-7F29ACEAD258}"/>
              </a:ext>
            </a:extLst>
          </p:cNvPr>
          <p:cNvSpPr/>
          <p:nvPr/>
        </p:nvSpPr>
        <p:spPr>
          <a:xfrm>
            <a:off x="2425616" y="2506393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latin typeface="Libre Baskerville"/>
                <a:sym typeface="Libre Baskerville"/>
              </a:rPr>
              <a:t>Build Syllabus From Scratch</a:t>
            </a:r>
            <a:endParaRPr lang="en">
              <a:solidFill>
                <a:srgbClr val="FFFFFF"/>
              </a:solidFill>
              <a:latin typeface="Libre Baskerville"/>
            </a:endParaRPr>
          </a:p>
        </p:txBody>
      </p:sp>
      <p:sp>
        <p:nvSpPr>
          <p:cNvPr id="26" name="Google Shape;171;p24">
            <a:extLst>
              <a:ext uri="{FF2B5EF4-FFF2-40B4-BE49-F238E27FC236}">
                <a16:creationId xmlns:a16="http://schemas.microsoft.com/office/drawing/2014/main" id="{68881126-BE7B-438C-AA98-FFF5D4B5B589}"/>
              </a:ext>
            </a:extLst>
          </p:cNvPr>
          <p:cNvSpPr/>
          <p:nvPr/>
        </p:nvSpPr>
        <p:spPr>
          <a:xfrm>
            <a:off x="171202" y="2506392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latin typeface="Libre Baskerville"/>
                <a:sym typeface="Libre Baskerville"/>
              </a:rPr>
              <a:t>Upload Syllabus For Analysis</a:t>
            </a:r>
            <a:endParaRPr lang="en-US"/>
          </a:p>
        </p:txBody>
      </p:sp>
      <p:sp>
        <p:nvSpPr>
          <p:cNvPr id="28" name="Google Shape;172;p24">
            <a:extLst>
              <a:ext uri="{FF2B5EF4-FFF2-40B4-BE49-F238E27FC236}">
                <a16:creationId xmlns:a16="http://schemas.microsoft.com/office/drawing/2014/main" id="{B50641AE-9B27-4EAC-8CA4-41456B4B6ECE}"/>
              </a:ext>
            </a:extLst>
          </p:cNvPr>
          <p:cNvSpPr/>
          <p:nvPr/>
        </p:nvSpPr>
        <p:spPr>
          <a:xfrm>
            <a:off x="4658049" y="2506393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View Example Syllabi </a:t>
            </a:r>
            <a:endParaRPr lang="en">
              <a:solidFill>
                <a:srgbClr val="FFFFFF"/>
              </a:solidFill>
              <a:latin typeface="Libre Baskerville"/>
              <a:ea typeface="Libre Baskerville"/>
              <a:cs typeface="Libre Baskerville"/>
            </a:endParaRPr>
          </a:p>
        </p:txBody>
      </p:sp>
      <p:sp>
        <p:nvSpPr>
          <p:cNvPr id="29" name="Google Shape;172;p24">
            <a:extLst>
              <a:ext uri="{FF2B5EF4-FFF2-40B4-BE49-F238E27FC236}">
                <a16:creationId xmlns:a16="http://schemas.microsoft.com/office/drawing/2014/main" id="{573920EE-B827-4AE2-B7CF-10C6BF8E99DC}"/>
              </a:ext>
            </a:extLst>
          </p:cNvPr>
          <p:cNvSpPr/>
          <p:nvPr/>
        </p:nvSpPr>
        <p:spPr>
          <a:xfrm>
            <a:off x="6892760" y="2506392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latin typeface="Libre Baskerville"/>
                <a:sym typeface="Libre Baskerville"/>
              </a:rPr>
              <a:t>Save Syllabi To Your Account</a:t>
            </a:r>
            <a:endParaRPr lang="en-US"/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55D828C-25C2-4BC8-92F8-5DCD854CA3C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FC9584C-84B3-403B-A98B-EF19EDC9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300" y="837952"/>
            <a:ext cx="1161222" cy="1190516"/>
          </a:xfrm>
          <a:prstGeom prst="rect">
            <a:avLst/>
          </a:prstGeom>
        </p:spPr>
      </p:pic>
      <p:pic>
        <p:nvPicPr>
          <p:cNvPr id="4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11BA0A0C-254A-4320-A4F4-88A651E8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597" y="829669"/>
            <a:ext cx="1202635" cy="1207082"/>
          </a:xfrm>
          <a:prstGeom prst="rect">
            <a:avLst/>
          </a:prstGeom>
        </p:spPr>
      </p:pic>
      <p:pic>
        <p:nvPicPr>
          <p:cNvPr id="5" name="Picture 6" descr="A picture containing plate&#10;&#10;Description automatically generated">
            <a:extLst>
              <a:ext uri="{FF2B5EF4-FFF2-40B4-BE49-F238E27FC236}">
                <a16:creationId xmlns:a16="http://schemas.microsoft.com/office/drawing/2014/main" id="{F10ABBE4-1771-446B-A373-36EA60E54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493" y="847317"/>
            <a:ext cx="1202635" cy="1231675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8ED6FDF4-86ED-4935-8309-EBA3D9774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58" y="847190"/>
            <a:ext cx="1219200" cy="12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7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3FD27-DBFC-42FE-B998-CAA63257A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5" name="Google Shape;61;p13">
            <a:extLst>
              <a:ext uri="{FF2B5EF4-FFF2-40B4-BE49-F238E27FC236}">
                <a16:creationId xmlns:a16="http://schemas.microsoft.com/office/drawing/2014/main" id="{F79AE01E-370C-4939-B574-AE674D771B2A}"/>
              </a:ext>
            </a:extLst>
          </p:cNvPr>
          <p:cNvSpPr txBox="1">
            <a:spLocks/>
          </p:cNvSpPr>
          <p:nvPr/>
        </p:nvSpPr>
        <p:spPr>
          <a:xfrm>
            <a:off x="-78437" y="-468923"/>
            <a:ext cx="9103049" cy="13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>
                <a:solidFill>
                  <a:srgbClr val="FFFFFF"/>
                </a:solidFill>
              </a:rPr>
              <a:t>Syllabus Evaluation</a:t>
            </a:r>
            <a:endParaRPr lang="en-US" sz="4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DD1E60-84E2-4C2B-884D-6378A091BAF6}"/>
              </a:ext>
            </a:extLst>
          </p:cNvPr>
          <p:cNvSpPr txBox="1"/>
          <p:nvPr/>
        </p:nvSpPr>
        <p:spPr>
          <a:xfrm>
            <a:off x="4892341" y="1033731"/>
            <a:ext cx="4096751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ibre baskerville"/>
              </a:rPr>
              <a:t>Level 1: Basic keywords</a:t>
            </a:r>
          </a:p>
          <a:p>
            <a:endParaRPr lang="en-US" sz="1800" dirty="0">
              <a:solidFill>
                <a:schemeClr val="bg1"/>
              </a:solidFill>
              <a:latin typeface="Libre baskerville"/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chemeClr val="bg1"/>
                </a:solidFill>
                <a:latin typeface="Libre baskerville"/>
              </a:rPr>
              <a:t>For some items just a keyword search in the keyword search was adequate</a:t>
            </a:r>
            <a:endParaRPr lang="en-US" sz="1800" dirty="0">
              <a:solidFill>
                <a:schemeClr val="bg1"/>
              </a:solidFill>
              <a:latin typeface="Libre baskerville"/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chemeClr val="bg1"/>
                </a:solidFill>
                <a:latin typeface="Libre baskerville"/>
              </a:rPr>
              <a:t>Teachers all use different wording for different requirements so many keywords are needed for each item</a:t>
            </a:r>
          </a:p>
          <a:p>
            <a:pPr marL="285750" indent="-285750">
              <a:buChar char="•"/>
            </a:pPr>
            <a:r>
              <a:rPr lang="en-US" dirty="0">
                <a:solidFill>
                  <a:schemeClr val="bg1"/>
                </a:solidFill>
                <a:latin typeface="Libre baskerville"/>
              </a:rPr>
              <a:t>Ex: Academic Honesty: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Libre baskerville"/>
              </a:rPr>
              <a:t>Searches: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"academic honesty" , "cheating" , "plagiarism"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AA065C-FA56-4EAF-A53D-E6EAF6352B00}"/>
              </a:ext>
            </a:extLst>
          </p:cNvPr>
          <p:cNvCxnSpPr>
            <a:cxnSpLocks/>
          </p:cNvCxnSpPr>
          <p:nvPr/>
        </p:nvCxnSpPr>
        <p:spPr>
          <a:xfrm flipH="1">
            <a:off x="4581021" y="1106903"/>
            <a:ext cx="7521" cy="3376361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08C792-846C-438D-A32F-D103F5502AF7}"/>
              </a:ext>
            </a:extLst>
          </p:cNvPr>
          <p:cNvSpPr txBox="1"/>
          <p:nvPr/>
        </p:nvSpPr>
        <p:spPr>
          <a:xfrm>
            <a:off x="380498" y="1034715"/>
            <a:ext cx="4096751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ibre baskerville"/>
              </a:rPr>
              <a:t>Basics</a:t>
            </a:r>
            <a:endParaRPr lang="en-US">
              <a:solidFill>
                <a:schemeClr val="bg1"/>
              </a:solidFill>
              <a:latin typeface="Libre baskerville"/>
            </a:endParaRPr>
          </a:p>
          <a:p>
            <a:endParaRPr lang="en-US" sz="1800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chemeClr val="bg1"/>
                </a:solidFill>
                <a:latin typeface="Libre baskerville"/>
              </a:rPr>
              <a:t>The keyword analysis is done on the backend in Python </a:t>
            </a:r>
          </a:p>
          <a:p>
            <a:pPr marL="285750" indent="-285750">
              <a:buChar char="•"/>
            </a:pPr>
            <a:r>
              <a:rPr lang="en-US" dirty="0">
                <a:solidFill>
                  <a:schemeClr val="bg1"/>
                </a:solidFill>
                <a:latin typeface="Libre baskerville"/>
              </a:rPr>
              <a:t>Python was decided on because of its speed relative to JavaScript</a:t>
            </a:r>
          </a:p>
          <a:p>
            <a:pPr marL="285750" indent="-285750">
              <a:buChar char="•"/>
            </a:pPr>
            <a:r>
              <a:rPr lang="en-US" dirty="0">
                <a:solidFill>
                  <a:schemeClr val="bg1"/>
                </a:solidFill>
                <a:latin typeface="Libre baskerville"/>
              </a:rPr>
              <a:t>Each item required in the syllabus is listed as a key in a dictionary that leads to an array of regex expressions to search for each item</a:t>
            </a:r>
          </a:p>
          <a:p>
            <a:pPr marL="285750" indent="-285750">
              <a:buChar char="•"/>
            </a:pPr>
            <a:r>
              <a:rPr lang="en-US" dirty="0">
                <a:solidFill>
                  <a:schemeClr val="bg1"/>
                </a:solidFill>
                <a:latin typeface="Libre baskerville"/>
              </a:rPr>
              <a:t>The program then loops though every search for every item in every line of the syllabus converted to a .txt </a:t>
            </a:r>
          </a:p>
          <a:p>
            <a:pPr marL="285750" indent="-285750"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01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3FD27-DBFC-42FE-B998-CAA63257A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5" name="Google Shape;61;p13">
            <a:extLst>
              <a:ext uri="{FF2B5EF4-FFF2-40B4-BE49-F238E27FC236}">
                <a16:creationId xmlns:a16="http://schemas.microsoft.com/office/drawing/2014/main" id="{F79AE01E-370C-4939-B574-AE674D771B2A}"/>
              </a:ext>
            </a:extLst>
          </p:cNvPr>
          <p:cNvSpPr txBox="1">
            <a:spLocks/>
          </p:cNvSpPr>
          <p:nvPr/>
        </p:nvSpPr>
        <p:spPr>
          <a:xfrm>
            <a:off x="-78437" y="-468923"/>
            <a:ext cx="9103049" cy="13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>
                <a:solidFill>
                  <a:srgbClr val="FFFFFF"/>
                </a:solidFill>
              </a:rPr>
              <a:t>Syllabus Evaluation (cont.)</a:t>
            </a:r>
            <a:endParaRPr 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D325A-5258-4CBB-80A4-3176B415DD78}"/>
              </a:ext>
            </a:extLst>
          </p:cNvPr>
          <p:cNvSpPr txBox="1"/>
          <p:nvPr/>
        </p:nvSpPr>
        <p:spPr>
          <a:xfrm>
            <a:off x="94748" y="787550"/>
            <a:ext cx="4412580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Libre baskerville"/>
              </a:rPr>
              <a:t>Level 2: Regex Searches</a:t>
            </a:r>
          </a:p>
          <a:p>
            <a:endParaRPr lang="en-US" sz="1800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r>
              <a:rPr lang="en-US">
                <a:solidFill>
                  <a:schemeClr val="bg1"/>
                </a:solidFill>
                <a:latin typeface="Libre baskerville"/>
              </a:rPr>
              <a:t>Some items were specific to each class and weren't surrounded by any relevant keywords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bg1"/>
                </a:solidFill>
                <a:latin typeface="Libre baskerville"/>
              </a:rPr>
              <a:t>For these we had to find creative ways to search for them through regex commands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bg1"/>
                </a:solidFill>
                <a:latin typeface="Libre baskerville"/>
              </a:rPr>
              <a:t>Ex: course code</a:t>
            </a:r>
          </a:p>
          <a:p>
            <a:pPr marL="285750" indent="-285750">
              <a:buChar char="•"/>
            </a:pPr>
            <a:endParaRPr lang="en-US" dirty="0">
              <a:solidFill>
                <a:schemeClr val="bg1"/>
              </a:solidFill>
              <a:latin typeface="Libre baskerville"/>
            </a:endParaRPr>
          </a:p>
          <a:p>
            <a:r>
              <a:rPr lang="en-US">
                <a:solidFill>
                  <a:schemeClr val="bg1"/>
                </a:solidFill>
                <a:latin typeface="Libre baskerville"/>
              </a:rPr>
              <a:t>      Search: 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latin typeface="Courier New"/>
              </a:rPr>
              <a:t>"[0-9]{3}( |_)*(</a:t>
            </a:r>
            <a:r>
              <a:rPr lang="en-US" err="1">
                <a:solidFill>
                  <a:schemeClr val="bg1"/>
                </a:solidFill>
                <a:latin typeface="Courier New"/>
              </a:rPr>
              <a:t>N|L|n|l</a:t>
            </a:r>
            <a:r>
              <a:rPr lang="en-US">
                <a:solidFill>
                  <a:schemeClr val="bg1"/>
                </a:solidFill>
                <a:latin typeface="Courier New"/>
              </a:rPr>
              <a:t>)( |_)*[0-9]{3}"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endParaRPr lang="en-US">
              <a:solidFill>
                <a:schemeClr val="bg1"/>
              </a:solidFill>
              <a:latin typeface="Courier New"/>
            </a:endParaRPr>
          </a:p>
          <a:p>
            <a:pPr marL="285750" indent="-285750"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AA065C-FA56-4EAF-A53D-E6EAF6352B00}"/>
              </a:ext>
            </a:extLst>
          </p:cNvPr>
          <p:cNvCxnSpPr>
            <a:cxnSpLocks/>
          </p:cNvCxnSpPr>
          <p:nvPr/>
        </p:nvCxnSpPr>
        <p:spPr>
          <a:xfrm flipH="1">
            <a:off x="4581021" y="1227219"/>
            <a:ext cx="7521" cy="3376361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C4DDA8-AB45-48AD-ACEB-3AA6F1942D1C}"/>
              </a:ext>
            </a:extLst>
          </p:cNvPr>
          <p:cNvSpPr txBox="1"/>
          <p:nvPr/>
        </p:nvSpPr>
        <p:spPr>
          <a:xfrm>
            <a:off x="4749464" y="789364"/>
            <a:ext cx="4126830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Libre baskerville"/>
              </a:rPr>
              <a:t>Level 3: Special cases</a:t>
            </a:r>
          </a:p>
          <a:p>
            <a:endParaRPr lang="en-US" sz="1800" dirty="0">
              <a:solidFill>
                <a:schemeClr val="bg1"/>
              </a:solidFill>
              <a:latin typeface="Libre baskerville"/>
            </a:endParaRPr>
          </a:p>
          <a:p>
            <a:pPr marL="285750" indent="-285750">
              <a:buChar char="•"/>
            </a:pPr>
            <a:r>
              <a:rPr lang="en-US">
                <a:solidFill>
                  <a:schemeClr val="bg1"/>
                </a:solidFill>
                <a:latin typeface="Libre baskerville"/>
              </a:rPr>
              <a:t>For some items there were no universal regex searches that could be hard coded into the system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bg1"/>
                </a:solidFill>
                <a:latin typeface="Libre baskerville"/>
              </a:rPr>
              <a:t>For these we had to add special code to add specialized searches after initially reading the syllabus 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bg1"/>
                </a:solidFill>
                <a:latin typeface="Libre baskerville"/>
              </a:rPr>
              <a:t>Ex: Instructors name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latin typeface="Libre baskerville"/>
              </a:rPr>
              <a:t>Looked for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  <a:latin typeface="Courier New"/>
              </a:rPr>
              <a:t>"@marist.edu"</a:t>
            </a:r>
            <a:r>
              <a:rPr lang="en-US" dirty="0">
                <a:solidFill>
                  <a:schemeClr val="bg1"/>
                </a:solidFill>
              </a:rPr>
              <a:t>  </a:t>
            </a:r>
            <a:r>
              <a:rPr lang="en-US">
                <a:solidFill>
                  <a:schemeClr val="bg1"/>
                </a:solidFill>
                <a:latin typeface="Libre baskerville"/>
              </a:rPr>
              <a:t>then parsed for prof name in e-mail and added that expression to the array for instructor's name</a:t>
            </a:r>
          </a:p>
          <a:p>
            <a:pPr marL="285750" indent="-285750">
              <a:buChar char="•"/>
            </a:pPr>
            <a:endParaRPr lang="en-US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65C0DF3-B11B-449C-8190-31CA29D7D8CB}"/>
              </a:ext>
            </a:extLst>
          </p:cNvPr>
          <p:cNvSpPr/>
          <p:nvPr/>
        </p:nvSpPr>
        <p:spPr>
          <a:xfrm rot="5400000">
            <a:off x="567318" y="3699710"/>
            <a:ext cx="436145" cy="263190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833EF4DE-C7F1-405B-A7E9-3431836D5816}"/>
              </a:ext>
            </a:extLst>
          </p:cNvPr>
          <p:cNvSpPr/>
          <p:nvPr/>
        </p:nvSpPr>
        <p:spPr>
          <a:xfrm rot="5400000">
            <a:off x="3651136" y="3699347"/>
            <a:ext cx="436145" cy="263190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E7DACA7A-3540-4471-89BA-15F8DAF7042A}"/>
              </a:ext>
            </a:extLst>
          </p:cNvPr>
          <p:cNvSpPr/>
          <p:nvPr/>
        </p:nvSpPr>
        <p:spPr>
          <a:xfrm rot="5400000">
            <a:off x="2067686" y="3699347"/>
            <a:ext cx="436145" cy="263190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402F2674-A96E-46A5-BEB6-843F5CD91E75}"/>
              </a:ext>
            </a:extLst>
          </p:cNvPr>
          <p:cNvSpPr/>
          <p:nvPr/>
        </p:nvSpPr>
        <p:spPr>
          <a:xfrm rot="5400000">
            <a:off x="1198975" y="3699347"/>
            <a:ext cx="436145" cy="263190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5AC36B4-A522-40C6-A4C4-1F62FA793932}"/>
              </a:ext>
            </a:extLst>
          </p:cNvPr>
          <p:cNvSpPr/>
          <p:nvPr/>
        </p:nvSpPr>
        <p:spPr>
          <a:xfrm rot="5400000">
            <a:off x="2860836" y="3697220"/>
            <a:ext cx="436145" cy="263190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A2FEF-120E-4B86-8995-8BF1FCCAAF14}"/>
              </a:ext>
            </a:extLst>
          </p:cNvPr>
          <p:cNvSpPr txBox="1"/>
          <p:nvPr/>
        </p:nvSpPr>
        <p:spPr>
          <a:xfrm>
            <a:off x="1719012" y="4685419"/>
            <a:ext cx="1523031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Libre baskerville"/>
              </a:rPr>
              <a:t>475_N_113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EF2418-5A7A-4658-912B-D9161318A691}"/>
              </a:ext>
            </a:extLst>
          </p:cNvPr>
          <p:cNvSpPr txBox="1"/>
          <p:nvPr/>
        </p:nvSpPr>
        <p:spPr>
          <a:xfrm>
            <a:off x="398026" y="4080625"/>
            <a:ext cx="775932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Libre baskerville"/>
              </a:rPr>
              <a:t>Any 3 digits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351877-5E59-45CE-9B83-60792C7E8E2F}"/>
              </a:ext>
            </a:extLst>
          </p:cNvPr>
          <p:cNvSpPr txBox="1"/>
          <p:nvPr/>
        </p:nvSpPr>
        <p:spPr>
          <a:xfrm>
            <a:off x="3537335" y="4077046"/>
            <a:ext cx="783814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Libre baskerville"/>
              </a:rPr>
              <a:t>Any 3 digits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BEB6-DEA9-4147-B8F4-B99B13646323}"/>
              </a:ext>
            </a:extLst>
          </p:cNvPr>
          <p:cNvSpPr txBox="1"/>
          <p:nvPr/>
        </p:nvSpPr>
        <p:spPr>
          <a:xfrm>
            <a:off x="1059400" y="4076683"/>
            <a:ext cx="71287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Libre baskerville"/>
              </a:rPr>
              <a:t>_ or space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5DA7A-DC62-4134-AA3F-05E7C6A0FABE}"/>
              </a:ext>
            </a:extLst>
          </p:cNvPr>
          <p:cNvSpPr txBox="1"/>
          <p:nvPr/>
        </p:nvSpPr>
        <p:spPr>
          <a:xfrm>
            <a:off x="2722714" y="4076683"/>
            <a:ext cx="71287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Libre baskerville"/>
              </a:rPr>
              <a:t>_ or space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E52CA2-08E3-4018-BC10-C9D5E6979F34}"/>
              </a:ext>
            </a:extLst>
          </p:cNvPr>
          <p:cNvSpPr txBox="1"/>
          <p:nvPr/>
        </p:nvSpPr>
        <p:spPr>
          <a:xfrm>
            <a:off x="1873656" y="4183101"/>
            <a:ext cx="823228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Libre baskerville"/>
              </a:rPr>
              <a:t>N or L</a:t>
            </a:r>
          </a:p>
        </p:txBody>
      </p:sp>
    </p:spTree>
    <p:extLst>
      <p:ext uri="{BB962C8B-B14F-4D97-AF65-F5344CB8AC3E}">
        <p14:creationId xmlns:p14="http://schemas.microsoft.com/office/powerpoint/2010/main" val="1017792207"/>
      </p:ext>
    </p:extLst>
  </p:cSld>
  <p:clrMapOvr>
    <a:masterClrMapping/>
  </p:clrMapOvr>
</p:sld>
</file>

<file path=ppt/theme/theme1.xml><?xml version="1.0" encoding="utf-8"?>
<a:theme xmlns:a="http://schemas.openxmlformats.org/drawingml/2006/main" name="Nerissa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8A0A36"/>
      </a:accent1>
      <a:accent2>
        <a:srgbClr val="610323"/>
      </a:accent2>
      <a:accent3>
        <a:srgbClr val="AFB4BD"/>
      </a:accent3>
      <a:accent4>
        <a:srgbClr val="DCE1E9"/>
      </a:accent4>
      <a:accent5>
        <a:srgbClr val="C35A39"/>
      </a:accent5>
      <a:accent6>
        <a:srgbClr val="EB9D7A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580736_Creative red presentation_AAS_v4" id="{92D194E9-A401-43C6-BDAC-5124B887A5F9}" vid="{B9DD00D5-6552-49FD-AE3B-0CB170472141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19</Slides>
  <Notes>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Nerissa template</vt:lpstr>
      <vt:lpstr>Office Theme</vt:lpstr>
      <vt:lpstr>PowerPoint Presentation</vt:lpstr>
      <vt:lpstr>Why Is The System Useful?</vt:lpstr>
      <vt:lpstr>Why Is The System Useful?</vt:lpstr>
      <vt:lpstr>Functional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Syllabi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Demo: Cloud Site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James Simon</dc:creator>
  <cp:revision>448</cp:revision>
  <dcterms:modified xsi:type="dcterms:W3CDTF">2020-12-01T04:13:10Z</dcterms:modified>
</cp:coreProperties>
</file>