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.xml" ContentType="application/vnd.openxmlformats-officedocument.presentationml.tags+xml"/>
  <Override PartName="/ppt/notesSlides/notesSlide27.xml" ContentType="application/vnd.openxmlformats-officedocument.presentationml.notesSlide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6.xml" ContentType="application/vnd.openxmlformats-officedocument.presentationml.tags+xml"/>
  <Override PartName="/ppt/notesSlides/notesSlide30.xml" ContentType="application/vnd.openxmlformats-officedocument.presentationml.notesSlide+xml"/>
  <Override PartName="/ppt/tags/tag7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8.xml" ContentType="application/vnd.openxmlformats-officedocument.presentationml.tags+xml"/>
  <Override PartName="/ppt/notesSlides/notesSlide46.xml" ContentType="application/vnd.openxmlformats-officedocument.presentationml.notesSlide+xml"/>
  <Override PartName="/ppt/tags/tag9.xml" ContentType="application/vnd.openxmlformats-officedocument.presentationml.tags+xml"/>
  <Override PartName="/ppt/notesSlides/notesSlide47.xml" ContentType="application/vnd.openxmlformats-officedocument.presentationml.notesSlide+xml"/>
  <Override PartName="/ppt/tags/tag10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7" r:id="rId2"/>
    <p:sldId id="258" r:id="rId3"/>
    <p:sldId id="325" r:id="rId4"/>
    <p:sldId id="301" r:id="rId5"/>
    <p:sldId id="347" r:id="rId6"/>
    <p:sldId id="299" r:id="rId7"/>
    <p:sldId id="260" r:id="rId8"/>
    <p:sldId id="261" r:id="rId9"/>
    <p:sldId id="302" r:id="rId10"/>
    <p:sldId id="265" r:id="rId11"/>
    <p:sldId id="354" r:id="rId12"/>
    <p:sldId id="317" r:id="rId13"/>
    <p:sldId id="318" r:id="rId14"/>
    <p:sldId id="319" r:id="rId15"/>
    <p:sldId id="320" r:id="rId16"/>
    <p:sldId id="321" r:id="rId17"/>
    <p:sldId id="322" r:id="rId18"/>
    <p:sldId id="349" r:id="rId19"/>
    <p:sldId id="355" r:id="rId20"/>
    <p:sldId id="356" r:id="rId21"/>
    <p:sldId id="357" r:id="rId22"/>
    <p:sldId id="303" r:id="rId23"/>
    <p:sldId id="304" r:id="rId24"/>
    <p:sldId id="306" r:id="rId25"/>
    <p:sldId id="307" r:id="rId26"/>
    <p:sldId id="308" r:id="rId27"/>
    <p:sldId id="309" r:id="rId28"/>
    <p:sldId id="358" r:id="rId29"/>
    <p:sldId id="275" r:id="rId30"/>
    <p:sldId id="276" r:id="rId31"/>
    <p:sldId id="277" r:id="rId32"/>
    <p:sldId id="359" r:id="rId33"/>
    <p:sldId id="279" r:id="rId34"/>
    <p:sldId id="280" r:id="rId35"/>
    <p:sldId id="281" r:id="rId36"/>
    <p:sldId id="282" r:id="rId37"/>
    <p:sldId id="360" r:id="rId38"/>
    <p:sldId id="341" r:id="rId39"/>
    <p:sldId id="283" r:id="rId40"/>
    <p:sldId id="312" r:id="rId41"/>
    <p:sldId id="326" r:id="rId42"/>
    <p:sldId id="327" r:id="rId43"/>
    <p:sldId id="361" r:id="rId44"/>
    <p:sldId id="328" r:id="rId45"/>
    <p:sldId id="329" r:id="rId46"/>
    <p:sldId id="330" r:id="rId47"/>
    <p:sldId id="331" r:id="rId48"/>
    <p:sldId id="332" r:id="rId49"/>
    <p:sldId id="334" r:id="rId50"/>
    <p:sldId id="335" r:id="rId51"/>
    <p:sldId id="337" r:id="rId52"/>
    <p:sldId id="338" r:id="rId53"/>
    <p:sldId id="339" r:id="rId54"/>
    <p:sldId id="340" r:id="rId55"/>
    <p:sldId id="342" r:id="rId56"/>
    <p:sldId id="315" r:id="rId57"/>
    <p:sldId id="316" r:id="rId58"/>
    <p:sldId id="343" r:id="rId59"/>
    <p:sldId id="344" r:id="rId60"/>
    <p:sldId id="345" r:id="rId61"/>
    <p:sldId id="286" r:id="rId62"/>
    <p:sldId id="287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346" r:id="rId73"/>
    <p:sldId id="297" r:id="rId74"/>
    <p:sldId id="298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75" autoAdjust="0"/>
  </p:normalViewPr>
  <p:slideViewPr>
    <p:cSldViewPr snapToObjects="1">
      <p:cViewPr varScale="1">
        <p:scale>
          <a:sx n="88" d="100"/>
          <a:sy n="88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69224-591E-F043-B764-0A43AE778DE1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85F5-1496-B64E-98D4-4A73ACABC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022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CA75E-0EF8-CF44-96E9-6E629AF4A06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D8CA8-2D7B-2141-87C8-C7CDD2D7E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39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3E66B-DE38-294E-844D-6F85F1A1BD69}" type="slidenum">
              <a:rPr lang="en-CA">
                <a:latin typeface="Calibri" charset="0"/>
              </a:rPr>
              <a:pPr eaLnBrk="1" hangingPunct="1"/>
              <a:t>7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46A37D-F3E2-2547-9CC5-4B47D79D5808}" type="slidenum">
              <a:rPr lang="en-CA">
                <a:latin typeface="Calibri" charset="0"/>
              </a:rPr>
              <a:pPr eaLnBrk="1" hangingPunct="1"/>
              <a:t>18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DAC305-9E99-4D4F-90DA-4C6E7408C27B}" type="slidenum">
              <a:rPr lang="en-CA">
                <a:latin typeface="Calibri" charset="0"/>
              </a:rPr>
              <a:pPr eaLnBrk="1" hangingPunct="1"/>
              <a:t>19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24ACF5-C6FB-8F45-84D4-BF5CCA2498C9}" type="slidenum">
              <a:rPr lang="en-CA">
                <a:latin typeface="Calibri" charset="0"/>
              </a:rPr>
              <a:pPr eaLnBrk="1" hangingPunct="1"/>
              <a:t>20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346F-6655-D544-86B6-85FFB2AB73D8}" type="slidenum">
              <a:rPr lang="en-CA">
                <a:latin typeface="Calibri" charset="0"/>
              </a:rPr>
              <a:pPr eaLnBrk="1" hangingPunct="1"/>
              <a:t>21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CE3560-97D5-A742-AB32-8FE4A8AABD6F}" type="slidenum">
              <a:rPr lang="en-CA">
                <a:latin typeface="Calibri" charset="0"/>
              </a:rPr>
              <a:pPr eaLnBrk="1" hangingPunct="1"/>
              <a:t>28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BB02A7-6704-5842-91EF-17616ACCD4EB}" type="slidenum">
              <a:rPr lang="en-CA">
                <a:latin typeface="Calibri" charset="0"/>
              </a:rPr>
              <a:pPr eaLnBrk="1" hangingPunct="1"/>
              <a:t>29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DC1903-5D42-DC4E-AE61-F066F1E3C274}" type="slidenum">
              <a:rPr lang="en-CA">
                <a:latin typeface="Calibri" charset="0"/>
              </a:rPr>
              <a:pPr eaLnBrk="1" hangingPunct="1"/>
              <a:t>30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B51D38-10A2-6A42-820D-DAE066697C46}" type="slidenum">
              <a:rPr lang="en-CA">
                <a:latin typeface="Calibri" charset="0"/>
              </a:rPr>
              <a:pPr eaLnBrk="1" hangingPunct="1"/>
              <a:t>31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DC1903-5D42-DC4E-AE61-F066F1E3C274}" type="slidenum">
              <a:rPr lang="en-CA">
                <a:latin typeface="Calibri" charset="0"/>
              </a:rPr>
              <a:pPr eaLnBrk="1" hangingPunct="1"/>
              <a:t>32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E1CE99-C145-6744-9413-5C6A85C4DA04}" type="slidenum">
              <a:rPr lang="en-CA">
                <a:latin typeface="Calibri" charset="0"/>
              </a:rPr>
              <a:pPr eaLnBrk="1" hangingPunct="1"/>
              <a:t>33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C9CFCF-55DC-7A43-849E-B9AD26B39A47}" type="slidenum">
              <a:rPr lang="en-CA">
                <a:latin typeface="Calibri" charset="0"/>
              </a:rPr>
              <a:pPr eaLnBrk="1" hangingPunct="1"/>
              <a:t>8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82AE05-505C-EF45-ADA3-9DAD300048F1}" type="slidenum">
              <a:rPr lang="en-CA">
                <a:latin typeface="Calibri" charset="0"/>
              </a:rPr>
              <a:pPr eaLnBrk="1" hangingPunct="1"/>
              <a:t>34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AB8335-EEEA-244F-92D7-9124CD762F16}" type="slidenum">
              <a:rPr lang="en-CA">
                <a:latin typeface="Calibri" charset="0"/>
              </a:rPr>
              <a:pPr eaLnBrk="1" hangingPunct="1"/>
              <a:t>35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AE236A-93FE-1D4F-A406-44B842568E4F}" type="slidenum">
              <a:rPr lang="en-CA">
                <a:latin typeface="Calibri" charset="0"/>
              </a:rPr>
              <a:pPr eaLnBrk="1" hangingPunct="1"/>
              <a:t>36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0EC3F5-3DA3-184C-93C8-1A17E324241D}" type="slidenum">
              <a:rPr lang="en-CA">
                <a:latin typeface="Calibri" charset="0"/>
              </a:rPr>
              <a:pPr eaLnBrk="1" hangingPunct="1"/>
              <a:t>37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2125DB-5379-1448-8F92-C5FFAC999919}" type="slidenum">
              <a:rPr lang="en-CA">
                <a:latin typeface="Calibri" charset="0"/>
              </a:rPr>
              <a:pPr eaLnBrk="1" hangingPunct="1"/>
              <a:t>39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E7FCC2-0B1A-AB4E-B4F3-41EE68E73A3A}" type="slidenum">
              <a:rPr lang="en-CA">
                <a:latin typeface="Calibri" charset="0"/>
              </a:rPr>
              <a:pPr eaLnBrk="1" hangingPunct="1"/>
              <a:t>44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BD50A-243E-E443-BD5F-501C96AB61C7}" type="slidenum">
              <a:rPr lang="en-CA">
                <a:latin typeface="Calibri" charset="0"/>
              </a:rPr>
              <a:pPr eaLnBrk="1" hangingPunct="1"/>
              <a:t>45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85F0E6-24E5-114E-A10B-42247A4380EF}" type="slidenum">
              <a:rPr lang="en-CA">
                <a:latin typeface="Calibri" charset="0"/>
              </a:rPr>
              <a:pPr eaLnBrk="1" hangingPunct="1"/>
              <a:t>46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657AF0-BCFD-A447-B915-8958E8434635}" type="slidenum">
              <a:rPr lang="en-CA">
                <a:latin typeface="Calibri" charset="0"/>
              </a:rPr>
              <a:pPr eaLnBrk="1" hangingPunct="1"/>
              <a:t>47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1613D6-9429-2A4D-9080-AC7D95AA55B5}" type="slidenum">
              <a:rPr lang="en-CA">
                <a:latin typeface="Calibri" charset="0"/>
              </a:rPr>
              <a:pPr eaLnBrk="1" hangingPunct="1"/>
              <a:t>48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051BFE-0299-414A-BD2A-89FBCCF8C21C}" type="slidenum">
              <a:rPr lang="en-CA">
                <a:latin typeface="Calibri" charset="0"/>
              </a:rPr>
              <a:pPr eaLnBrk="1" hangingPunct="1"/>
              <a:t>10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1CE988-507A-FB48-B10C-E90531BF2FC6}" type="slidenum">
              <a:rPr lang="en-CA">
                <a:latin typeface="Calibri" charset="0"/>
              </a:rPr>
              <a:pPr eaLnBrk="1" hangingPunct="1"/>
              <a:t>49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4876D5-83D7-ED4C-B3AF-5462E1BDA809}" type="slidenum">
              <a:rPr lang="en-CA">
                <a:latin typeface="Calibri" charset="0"/>
              </a:rPr>
              <a:pPr eaLnBrk="1" hangingPunct="1"/>
              <a:t>50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94C3C2-D68A-F649-A76A-A35D3D24F3F4}" type="slidenum">
              <a:rPr lang="en-CA">
                <a:latin typeface="Calibri" charset="0"/>
              </a:rPr>
              <a:pPr eaLnBrk="1" hangingPunct="1"/>
              <a:t>51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94C3C2-D68A-F649-A76A-A35D3D24F3F4}" type="slidenum">
              <a:rPr lang="en-CA">
                <a:latin typeface="Calibri" charset="0"/>
              </a:rPr>
              <a:pPr eaLnBrk="1" hangingPunct="1"/>
              <a:t>52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6400E4-8B90-9841-9FF4-7C39D909F3C2}" type="slidenum">
              <a:rPr lang="en-CA">
                <a:latin typeface="Calibri" charset="0"/>
              </a:rPr>
              <a:pPr eaLnBrk="1" hangingPunct="1"/>
              <a:t>53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4D21FF-83E3-BD4D-9FA5-DA0BF77636B0}" type="slidenum">
              <a:rPr lang="en-CA">
                <a:latin typeface="Calibri" charset="0"/>
              </a:rPr>
              <a:pPr eaLnBrk="1" hangingPunct="1"/>
              <a:t>54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E9A5C6-8E70-B643-8BE3-066B4666DC89}" type="slidenum">
              <a:rPr lang="en-CA">
                <a:latin typeface="Calibri" charset="0"/>
              </a:rPr>
              <a:pPr eaLnBrk="1" hangingPunct="1"/>
              <a:t>55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CD34C8-67B4-3C4E-B418-B95B3A18CF83}" type="slidenum">
              <a:rPr lang="en-CA">
                <a:latin typeface="Calibri" charset="0"/>
              </a:rPr>
              <a:pPr eaLnBrk="1" hangingPunct="1"/>
              <a:t>58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B5CB0A-197E-8340-A944-9ECA4723D578}" type="slidenum">
              <a:rPr lang="en-CA">
                <a:latin typeface="Calibri" charset="0"/>
              </a:rPr>
              <a:pPr eaLnBrk="1" hangingPunct="1"/>
              <a:t>59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70151B-7C71-484F-B235-99947F31DF6C}" type="slidenum">
              <a:rPr lang="en-CA">
                <a:latin typeface="Calibri" charset="0"/>
              </a:rPr>
              <a:pPr eaLnBrk="1" hangingPunct="1"/>
              <a:t>60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923300-8CAB-3E41-846B-4228162A2ADB}" type="slidenum">
              <a:rPr lang="en-CA">
                <a:latin typeface="Calibri" charset="0"/>
              </a:rPr>
              <a:pPr eaLnBrk="1" hangingPunct="1"/>
              <a:t>12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670CA6-3126-8A42-9361-ACD712F5E408}" type="slidenum">
              <a:rPr lang="en-CA">
                <a:latin typeface="Calibri" charset="0"/>
              </a:rPr>
              <a:pPr eaLnBrk="1" hangingPunct="1"/>
              <a:t>61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0F8E94-B4B9-1746-A30D-58E7CFD05007}" type="slidenum">
              <a:rPr lang="en-CA">
                <a:latin typeface="Calibri" charset="0"/>
              </a:rPr>
              <a:pPr eaLnBrk="1" hangingPunct="1"/>
              <a:t>62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ACDE43-65F3-0A49-ABE5-B2C680D08B0D}" type="slidenum">
              <a:rPr lang="en-CA">
                <a:latin typeface="Calibri" charset="0"/>
              </a:rPr>
              <a:pPr eaLnBrk="1" hangingPunct="1"/>
              <a:t>63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E0ECEC-D1B5-C84F-B2C6-65B2E1DDD031}" type="slidenum">
              <a:rPr lang="en-CA">
                <a:latin typeface="Calibri" charset="0"/>
              </a:rPr>
              <a:pPr eaLnBrk="1" hangingPunct="1"/>
              <a:t>64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850D77-811D-554B-BA48-B11E7079251A}" type="slidenum">
              <a:rPr lang="en-CA">
                <a:latin typeface="Calibri" charset="0"/>
              </a:rPr>
              <a:pPr eaLnBrk="1" hangingPunct="1"/>
              <a:t>65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6CD96C-A0B0-384B-8B20-CD2722F1CB6B}" type="slidenum">
              <a:rPr lang="en-CA">
                <a:latin typeface="Calibri" charset="0"/>
              </a:rPr>
              <a:pPr eaLnBrk="1" hangingPunct="1"/>
              <a:t>66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E4B9A3-7212-ED44-B9E8-172F284964EB}" type="slidenum">
              <a:rPr lang="en-CA">
                <a:latin typeface="Calibri" charset="0"/>
              </a:rPr>
              <a:pPr eaLnBrk="1" hangingPunct="1"/>
              <a:t>67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A97ABA-1F6B-DB42-BBFD-4734707E4A9F}" type="slidenum">
              <a:rPr lang="en-CA">
                <a:latin typeface="Calibri" charset="0"/>
              </a:rPr>
              <a:pPr eaLnBrk="1" hangingPunct="1"/>
              <a:t>68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F34DCD-87C0-294C-BE6E-13D1B8F66756}" type="slidenum">
              <a:rPr lang="en-CA">
                <a:latin typeface="Calibri" charset="0"/>
              </a:rPr>
              <a:pPr eaLnBrk="1" hangingPunct="1"/>
              <a:t>69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59FC8E-FC23-B149-8ACC-94E1F5B3D7AF}" type="slidenum">
              <a:rPr lang="en-CA">
                <a:latin typeface="Calibri" charset="0"/>
              </a:rPr>
              <a:pPr eaLnBrk="1" hangingPunct="1"/>
              <a:t>70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C033B-2E4C-F645-A454-4F74D5791AC4}" type="slidenum">
              <a:rPr lang="en-CA">
                <a:latin typeface="Calibri" charset="0"/>
              </a:rPr>
              <a:pPr eaLnBrk="1" hangingPunct="1"/>
              <a:t>13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E6FEA2-9E04-AB42-8D35-A49F77368EF5}" type="slidenum">
              <a:rPr lang="en-CA">
                <a:latin typeface="Calibri" charset="0"/>
              </a:rPr>
              <a:pPr eaLnBrk="1" hangingPunct="1"/>
              <a:t>71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EA0522-5FFD-7846-B052-494309262C0A}" type="slidenum">
              <a:rPr lang="en-CA">
                <a:latin typeface="Calibri" charset="0"/>
              </a:rPr>
              <a:pPr eaLnBrk="1" hangingPunct="1"/>
              <a:t>73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4DD1BF-99E6-E44D-94C4-04FFBD3C76D9}" type="slidenum">
              <a:rPr lang="en-CA">
                <a:latin typeface="Calibri" charset="0"/>
              </a:rPr>
              <a:pPr eaLnBrk="1" hangingPunct="1"/>
              <a:t>74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DDFA8F-26F8-4B43-9FDE-F77CC765AEDA}" type="slidenum">
              <a:rPr lang="en-CA">
                <a:latin typeface="Calibri" charset="0"/>
              </a:rPr>
              <a:pPr eaLnBrk="1" hangingPunct="1"/>
              <a:t>14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872287-6A00-9C4F-AD1B-00322CEC89E2}" type="slidenum">
              <a:rPr lang="en-CA">
                <a:latin typeface="Calibri" charset="0"/>
              </a:rPr>
              <a:pPr eaLnBrk="1" hangingPunct="1"/>
              <a:t>15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A5F448-5873-3A4A-AFD0-A4C681D142FA}" type="slidenum">
              <a:rPr lang="en-CA">
                <a:latin typeface="Calibri" charset="0"/>
              </a:rPr>
              <a:pPr eaLnBrk="1" hangingPunct="1"/>
              <a:t>16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861255-6B2E-C446-B664-C7C437CD37FC}" type="slidenum">
              <a:rPr lang="en-CA">
                <a:latin typeface="Calibri" charset="0"/>
              </a:rPr>
              <a:pPr eaLnBrk="1" hangingPunct="1"/>
              <a:t>17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49E7-6978-B645-B1CA-A10B4BD50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1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12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13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14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image" Target="../media/image18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image" Target="../media/image19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image" Target="../media/image20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200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C++ Part I</a:t>
            </a:r>
            <a:br>
              <a:rPr lang="en-US" b="1" dirty="0" smtClean="0"/>
            </a:br>
            <a:r>
              <a:rPr lang="en-US" sz="3556" b="1" dirty="0" smtClean="0"/>
              <a:t>(INFO1-CE9264)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New York University </a:t>
            </a:r>
            <a:br>
              <a:rPr lang="en-US" b="1" dirty="0" smtClean="0"/>
            </a:br>
            <a:r>
              <a:rPr lang="en-US" sz="3556" b="1" dirty="0" smtClean="0"/>
              <a:t>School of Professional and </a:t>
            </a:r>
            <a:br>
              <a:rPr lang="en-US" sz="3556" b="1" dirty="0" smtClean="0"/>
            </a:br>
            <a:r>
              <a:rPr lang="en-US" sz="3556" b="1" dirty="0" smtClean="0"/>
              <a:t>Continuous Studies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00FF"/>
                </a:solidFill>
              </a:rPr>
              <a:t>Fall 2014</a:t>
            </a:r>
            <a:endParaRPr lang="en-US" sz="3556" b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Yedidiah Solowiejczyk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Class Notes # 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BD79-84FA-6B47-9C01-E4DBC48445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048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Call-by-Value Pitfall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65750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 Common Mistake: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Declaring parameter "again" inside function:</a:t>
            </a:r>
            <a:br>
              <a:rPr lang="en-US" sz="2400" b="1" dirty="0">
                <a:solidFill>
                  <a:srgbClr val="0000FF"/>
                </a:solidFill>
                <a:latin typeface="Calibri" charset="0"/>
              </a:rPr>
            </a:br>
            <a:r>
              <a:rPr lang="en-US" sz="2400" b="1" dirty="0">
                <a:solidFill>
                  <a:srgbClr val="3366FF"/>
                </a:solidFill>
                <a:latin typeface="Calibri" charset="0"/>
              </a:rPr>
              <a:t>double fee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dirty="0" err="1">
                <a:latin typeface="Calibri" charset="0"/>
              </a:rPr>
              <a:t>int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hours, </a:t>
            </a:r>
            <a:r>
              <a:rPr lang="en-US" sz="2400" dirty="0" err="1">
                <a:latin typeface="Calibri" charset="0"/>
              </a:rPr>
              <a:t>int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minutes</a:t>
            </a:r>
            <a:r>
              <a:rPr lang="en-US" sz="2400" dirty="0" smtClean="0">
                <a:latin typeface="Calibri" charset="0"/>
              </a:rPr>
              <a:t>){</a:t>
            </a:r>
            <a:r>
              <a:rPr lang="en-US" sz="2400" dirty="0">
                <a:latin typeface="Calibri" charset="0"/>
              </a:rPr>
              <a:t/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</a:t>
            </a:r>
            <a:r>
              <a:rPr lang="en-US" sz="2400" dirty="0" err="1">
                <a:latin typeface="Calibri" charset="0"/>
              </a:rPr>
              <a:t>int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err="1">
                <a:latin typeface="Calibri" charset="0"/>
              </a:rPr>
              <a:t>quarterHours</a:t>
            </a:r>
            <a:r>
              <a:rPr lang="en-US" sz="2400" dirty="0">
                <a:latin typeface="Calibri" charset="0"/>
              </a:rPr>
              <a:t>;		</a:t>
            </a:r>
            <a:r>
              <a:rPr lang="en-US" sz="2400" dirty="0" smtClean="0">
                <a:latin typeface="Calibri" charset="0"/>
              </a:rPr>
              <a:t>	/</a:t>
            </a:r>
            <a:r>
              <a:rPr lang="en-US" sz="2400" dirty="0">
                <a:latin typeface="Calibri" charset="0"/>
              </a:rPr>
              <a:t>/ local variable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</a:t>
            </a:r>
            <a:r>
              <a:rPr lang="en-US" sz="2400" b="1" dirty="0" err="1">
                <a:solidFill>
                  <a:srgbClr val="FF0000"/>
                </a:solidFill>
                <a:latin typeface="Calibri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minutes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		/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/ </a:t>
            </a:r>
            <a:r>
              <a:rPr lang="en-US" sz="2400" b="1" dirty="0" smtClean="0">
                <a:solidFill>
                  <a:srgbClr val="FF0000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sym typeface="Webding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  <a:sym typeface="Webdings"/>
              </a:rPr>
              <a:t> …. 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NO!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:::::::::::::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return ….  ;</a:t>
            </a: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/>
            </a:r>
            <a:br>
              <a:rPr lang="en-US" sz="2000" b="1" dirty="0">
                <a:solidFill>
                  <a:srgbClr val="FF0000"/>
                </a:solidFill>
                <a:latin typeface="Calibri" charset="0"/>
              </a:rPr>
            </a:br>
            <a:r>
              <a:rPr lang="en-US" sz="2000" dirty="0">
                <a:latin typeface="Calibri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Compiler error results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"Redefinition error…"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Value arguments ARE like "local variables"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But function gets them "automatically"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124200"/>
            <a:ext cx="4546600" cy="1219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20"/>
            <a:ext cx="8229600" cy="76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6320"/>
            <a:ext cx="8229600" cy="5319843"/>
          </a:xfrm>
          <a:ln>
            <a:solidFill>
              <a:srgbClr val="0000FF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charset="0"/>
              </a:rPr>
              <a:t>References can also be used as 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aliases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for other variables within a function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.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b="1" dirty="0" err="1" smtClean="0">
                <a:solidFill>
                  <a:srgbClr val="0000FF"/>
                </a:solidFill>
                <a:latin typeface="Times New Roman" charset="0"/>
              </a:rPr>
              <a:t>nt</a:t>
            </a:r>
            <a:r>
              <a:rPr lang="en-US" b="1" dirty="0" smtClean="0">
                <a:solidFill>
                  <a:srgbClr val="0000FF"/>
                </a:solidFill>
                <a:latin typeface="Times New Roman" charset="0"/>
              </a:rPr>
              <a:t> X=5;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b="1" dirty="0" err="1" smtClean="0">
                <a:solidFill>
                  <a:srgbClr val="0000FF"/>
                </a:solidFill>
                <a:latin typeface="Times New Roman" charset="0"/>
              </a:rPr>
              <a:t>nt</a:t>
            </a:r>
            <a:r>
              <a:rPr lang="en-US" b="1" dirty="0" smtClean="0">
                <a:solidFill>
                  <a:srgbClr val="0000FF"/>
                </a:solidFill>
                <a:latin typeface="Times New Roman" charset="0"/>
              </a:rPr>
              <a:t> &amp; </a:t>
            </a:r>
            <a:r>
              <a:rPr lang="en-US" b="1" dirty="0" err="1" smtClean="0">
                <a:solidFill>
                  <a:srgbClr val="0000FF"/>
                </a:solidFill>
                <a:latin typeface="Times New Roman" charset="0"/>
              </a:rPr>
              <a:t>X_ref</a:t>
            </a:r>
            <a:r>
              <a:rPr lang="en-US" b="1" dirty="0" smtClean="0">
                <a:solidFill>
                  <a:srgbClr val="0000FF"/>
                </a:solidFill>
                <a:latin typeface="Times New Roman" charset="0"/>
              </a:rPr>
              <a:t> = X;  //only way of declaring reference</a:t>
            </a:r>
            <a:endParaRPr lang="en-US" b="1" dirty="0">
              <a:solidFill>
                <a:srgbClr val="0000FF"/>
              </a:solidFill>
              <a:latin typeface="Times New Roman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</a:rPr>
              <a:t>Reference variables must be initialized in their declarations and </a:t>
            </a:r>
            <a:r>
              <a:rPr lang="en-US" b="1" dirty="0">
                <a:solidFill>
                  <a:srgbClr val="0000FF"/>
                </a:solidFill>
                <a:latin typeface="Times New Roman" charset="0"/>
              </a:rPr>
              <a:t>cannot be reassigned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as aliases to other variables.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</a:rPr>
              <a:t>Once a reference is declared as an alias for another variable, </a:t>
            </a:r>
            <a:r>
              <a:rPr lang="en-US" b="1" i="1" dirty="0">
                <a:solidFill>
                  <a:srgbClr val="000000"/>
                </a:solidFill>
                <a:latin typeface="Times New Roman" charset="0"/>
              </a:rPr>
              <a:t>all </a:t>
            </a:r>
            <a:r>
              <a:rPr lang="en-US" b="1" i="1" dirty="0" smtClean="0">
                <a:solidFill>
                  <a:srgbClr val="000000"/>
                </a:solidFill>
                <a:latin typeface="Times New Roman" charset="0"/>
              </a:rPr>
              <a:t>operations </a:t>
            </a:r>
            <a:r>
              <a:rPr lang="en-US" b="1" i="1" dirty="0">
                <a:solidFill>
                  <a:srgbClr val="000000"/>
                </a:solidFill>
                <a:latin typeface="Times New Roman" charset="0"/>
              </a:rPr>
              <a:t>supposedly performed on the alias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are actually performed on the original variable.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Call-By-Reference Parameters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Used to provide access to </a:t>
            </a:r>
            <a:r>
              <a:rPr lang="en-US" sz="2800" dirty="0" smtClean="0">
                <a:latin typeface="Calibri" charset="0"/>
              </a:rPr>
              <a:t>caller</a:t>
            </a:r>
            <a:r>
              <a:rPr lang="ja-JP" altLang="en-US" sz="2800" dirty="0" smtClean="0">
                <a:latin typeface="Calibri" charset="0"/>
              </a:rPr>
              <a:t>’</a:t>
            </a:r>
            <a:r>
              <a:rPr lang="en-US" sz="2800" dirty="0" smtClean="0">
                <a:latin typeface="Calibri" charset="0"/>
              </a:rPr>
              <a:t>s actual argument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Pointer-like approach</a:t>
            </a:r>
            <a:endParaRPr lang="en-US" sz="2400" b="1" dirty="0">
              <a:solidFill>
                <a:srgbClr val="FF0000"/>
              </a:solidFill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Caller</a:t>
            </a:r>
            <a:r>
              <a:rPr lang="ja-JP" altLang="en-US" sz="2800" dirty="0">
                <a:latin typeface="Calibri" charset="0"/>
              </a:rPr>
              <a:t>’</a:t>
            </a:r>
            <a:r>
              <a:rPr lang="en-US" sz="2800" dirty="0">
                <a:latin typeface="Calibri" charset="0"/>
              </a:rPr>
              <a:t>s data </a:t>
            </a:r>
            <a:r>
              <a:rPr lang="en-US" sz="2800" b="1" dirty="0">
                <a:solidFill>
                  <a:srgbClr val="FF0000"/>
                </a:solidFill>
                <a:latin typeface="Calibri" charset="0"/>
              </a:rPr>
              <a:t>can be modified </a:t>
            </a:r>
            <a:r>
              <a:rPr lang="en-US" sz="2800" dirty="0">
                <a:latin typeface="Calibri" charset="0"/>
              </a:rPr>
              <a:t>by called function!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Typically used for input function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To retrieve data for caller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Data is then "given" to caller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Specified by </a:t>
            </a:r>
            <a:r>
              <a:rPr lang="en-US" sz="2800" b="1" dirty="0">
                <a:solidFill>
                  <a:srgbClr val="FF0000"/>
                </a:solidFill>
                <a:latin typeface="Calibri" charset="0"/>
              </a:rPr>
              <a:t>ampersand, &amp;, </a:t>
            </a:r>
            <a:r>
              <a:rPr lang="en-US" sz="2800" dirty="0">
                <a:latin typeface="Calibri" charset="0"/>
              </a:rPr>
              <a:t>after type 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in formal parameter </a:t>
            </a:r>
            <a:r>
              <a:rPr lang="en-US" sz="2800" dirty="0" smtClean="0">
                <a:latin typeface="Calibri" charset="0"/>
              </a:rPr>
              <a:t>list</a:t>
            </a:r>
          </a:p>
          <a:p>
            <a:pPr lvl="1"/>
            <a:r>
              <a:rPr lang="en-US" sz="2400" dirty="0">
                <a:latin typeface="Calibri" charset="0"/>
              </a:rPr>
              <a:t>f</a:t>
            </a:r>
            <a:r>
              <a:rPr lang="en-US" sz="2400" dirty="0" smtClean="0">
                <a:latin typeface="Calibri" charset="0"/>
              </a:rPr>
              <a:t>oo(</a:t>
            </a:r>
            <a:r>
              <a:rPr lang="en-US" sz="2400" b="1" dirty="0" err="1" smtClean="0">
                <a:solidFill>
                  <a:srgbClr val="FF0000"/>
                </a:solidFill>
                <a:latin typeface="Calibri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 &amp; </a:t>
            </a:r>
            <a:r>
              <a:rPr lang="en-US" sz="2400" dirty="0" smtClean="0">
                <a:latin typeface="Calibri" charset="0"/>
              </a:rPr>
              <a:t>arg1)</a:t>
            </a:r>
            <a:r>
              <a:rPr lang="en-US" sz="2400" dirty="0" smtClean="0">
                <a:latin typeface="Calibri" charset="0"/>
              </a:rPr>
              <a:t>;			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//pass by reference</a:t>
            </a:r>
            <a:endParaRPr lang="en-US" sz="2400" b="1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ea typeface="+mj-ea"/>
              </a:rPr>
              <a:t>Call-By-Reference </a:t>
            </a:r>
          </a:p>
        </p:txBody>
      </p:sp>
      <p:pic>
        <p:nvPicPr>
          <p:cNvPr id="22531" name="Picture 4" descr="C:\WINDOWS\Desktop\Oh_type\sacitch_C++_ppt\gif\savitchc04d02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68463"/>
            <a:ext cx="69151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6400800" y="2284476"/>
            <a:ext cx="1828800" cy="612648"/>
          </a:xfrm>
          <a:prstGeom prst="cloudCallout">
            <a:avLst>
              <a:gd name="adj1" fmla="val -181811"/>
              <a:gd name="adj2" fmla="val 13316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Prototype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5562600" y="5181600"/>
            <a:ext cx="2667000" cy="612648"/>
          </a:xfrm>
          <a:prstGeom prst="cloudCallout">
            <a:avLst>
              <a:gd name="adj1" fmla="val -72238"/>
              <a:gd name="adj2" fmla="val -3878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Driver program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7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ea typeface="+mj-ea"/>
              </a:rPr>
              <a:t>Call-By-Reference </a:t>
            </a:r>
            <a:r>
              <a:rPr lang="en-US" sz="3200" b="1" dirty="0" smtClean="0">
                <a:ea typeface="+mj-ea"/>
              </a:rPr>
              <a:t> </a:t>
            </a:r>
            <a:r>
              <a:rPr lang="en-US" sz="3200" b="1" dirty="0">
                <a:ea typeface="+mj-ea"/>
              </a:rPr>
              <a:t/>
            </a:r>
            <a:br>
              <a:rPr lang="en-US" sz="3200" b="1" dirty="0">
                <a:ea typeface="+mj-ea"/>
              </a:rPr>
            </a:br>
            <a:endParaRPr lang="en-US" sz="3200" b="1" dirty="0">
              <a:ea typeface="+mj-ea"/>
            </a:endParaRPr>
          </a:p>
        </p:txBody>
      </p:sp>
      <p:pic>
        <p:nvPicPr>
          <p:cNvPr id="23555" name="Picture 6" descr="C:\WINDOWS\Desktop\Oh_type\sacitch_C++_ppt\gif\savitchc04d02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787525"/>
            <a:ext cx="49149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6705600" y="2028740"/>
            <a:ext cx="1981200" cy="612648"/>
          </a:xfrm>
          <a:prstGeom prst="cloudCallout">
            <a:avLst>
              <a:gd name="adj1" fmla="val -150368"/>
              <a:gd name="adj2" fmla="val 140228"/>
            </a:avLst>
          </a:prstGeom>
          <a:ln>
            <a:solidFill>
              <a:srgbClr val="0000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Definition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ea typeface="+mj-ea"/>
              </a:rPr>
              <a:t>Call-By-Reference </a:t>
            </a:r>
            <a:r>
              <a:rPr lang="en-US" sz="3200" b="1" dirty="0" smtClean="0">
                <a:ea typeface="+mj-ea"/>
              </a:rPr>
              <a:t> </a:t>
            </a:r>
            <a:r>
              <a:rPr lang="en-US" sz="3200" b="1" dirty="0">
                <a:ea typeface="+mj-ea"/>
              </a:rPr>
              <a:t/>
            </a:r>
            <a:br>
              <a:rPr lang="en-US" sz="3200" b="1" dirty="0">
                <a:ea typeface="+mj-ea"/>
              </a:rPr>
            </a:br>
            <a:endParaRPr lang="en-US" sz="3200" b="1" dirty="0">
              <a:ea typeface="+mj-ea"/>
            </a:endParaRPr>
          </a:p>
        </p:txBody>
      </p:sp>
      <p:pic>
        <p:nvPicPr>
          <p:cNvPr id="24579" name="Picture 4" descr="C:\WINDOWS\Desktop\Oh_type\sacitch_C++_ppt\gif\savitchc04d02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514600"/>
            <a:ext cx="77724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Call-By-Reference Details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What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dirty="0">
                <a:latin typeface="Calibri" charset="0"/>
              </a:rPr>
              <a:t>s really passed in?</a:t>
            </a:r>
          </a:p>
          <a:p>
            <a:pPr eaLnBrk="1" hangingPunct="1"/>
            <a:r>
              <a:rPr lang="en-US" dirty="0">
                <a:latin typeface="Calibri" charset="0"/>
              </a:rPr>
              <a:t>A "reference" back to </a:t>
            </a:r>
            <a:r>
              <a:rPr lang="en-US" dirty="0" smtClean="0">
                <a:latin typeface="Calibri" charset="0"/>
              </a:rPr>
              <a:t>caller</a:t>
            </a:r>
            <a:r>
              <a:rPr lang="ja-JP" altLang="en-US" dirty="0" smtClean="0">
                <a:latin typeface="Calibri" charset="0"/>
              </a:rPr>
              <a:t>’</a:t>
            </a:r>
            <a:r>
              <a:rPr lang="en-US" dirty="0" smtClean="0">
                <a:latin typeface="Calibri" charset="0"/>
              </a:rPr>
              <a:t>s actual </a:t>
            </a:r>
            <a:r>
              <a:rPr lang="en-US" dirty="0">
                <a:latin typeface="Calibri" charset="0"/>
              </a:rPr>
              <a:t>argument!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Refers to memory location of </a:t>
            </a:r>
            <a:r>
              <a:rPr lang="en-US" dirty="0" smtClean="0">
                <a:latin typeface="Calibri" charset="0"/>
              </a:rPr>
              <a:t>actual </a:t>
            </a:r>
            <a:r>
              <a:rPr lang="en-US" dirty="0">
                <a:latin typeface="Calibri" charset="0"/>
              </a:rPr>
              <a:t>argument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Called "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address</a:t>
            </a:r>
            <a:r>
              <a:rPr lang="en-US" dirty="0">
                <a:latin typeface="Calibri" charset="0"/>
              </a:rPr>
              <a:t>", which is a unique number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referring to </a:t>
            </a:r>
            <a:r>
              <a:rPr lang="en-US" dirty="0" smtClean="0">
                <a:latin typeface="Calibri" charset="0"/>
              </a:rPr>
              <a:t>a distinct </a:t>
            </a:r>
            <a:r>
              <a:rPr lang="en-US" dirty="0">
                <a:latin typeface="Calibri" charset="0"/>
              </a:rPr>
              <a:t>place in memory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Constant Reference Parameters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Reference arguments </a:t>
            </a:r>
            <a:r>
              <a:rPr lang="en-US" sz="2800" dirty="0" smtClean="0">
                <a:latin typeface="Calibri" charset="0"/>
              </a:rPr>
              <a:t>inherently "</a:t>
            </a:r>
            <a:r>
              <a:rPr lang="en-US" sz="2800" b="1" dirty="0">
                <a:solidFill>
                  <a:srgbClr val="FF0000"/>
                </a:solidFill>
                <a:latin typeface="Calibri" charset="0"/>
              </a:rPr>
              <a:t>dangerous</a:t>
            </a:r>
            <a:r>
              <a:rPr lang="en-US" sz="2800" dirty="0">
                <a:latin typeface="Calibri" charset="0"/>
              </a:rPr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Caller</a:t>
            </a:r>
            <a:r>
              <a:rPr lang="ja-JP" altLang="en-US" sz="2400" b="1" dirty="0">
                <a:solidFill>
                  <a:srgbClr val="0000FF"/>
                </a:solidFill>
                <a:latin typeface="Calibri" charset="0"/>
              </a:rPr>
              <a:t>’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s data can be 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changed/corrupted</a:t>
            </a:r>
            <a:endParaRPr lang="en-US" sz="2400" b="1" dirty="0">
              <a:solidFill>
                <a:srgbClr val="0000FF"/>
              </a:solidFill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Often this is desired, someti</a:t>
            </a:r>
            <a:r>
              <a:rPr lang="en-US" sz="2400" dirty="0">
                <a:latin typeface="Calibri" charset="0"/>
              </a:rPr>
              <a:t>mes not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To "</a:t>
            </a:r>
            <a:r>
              <a:rPr lang="en-US" sz="2800" b="1" i="1" dirty="0">
                <a:solidFill>
                  <a:srgbClr val="0000FF"/>
                </a:solidFill>
                <a:latin typeface="Calibri" charset="0"/>
              </a:rPr>
              <a:t>protect</a:t>
            </a:r>
            <a:r>
              <a:rPr lang="en-US" sz="2800" dirty="0">
                <a:latin typeface="Calibri" charset="0"/>
              </a:rPr>
              <a:t>" data, &amp; still pass by reference: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Use </a:t>
            </a:r>
            <a:r>
              <a:rPr lang="en-US" sz="2400" b="1" dirty="0" err="1">
                <a:solidFill>
                  <a:srgbClr val="FF0000"/>
                </a:solidFill>
                <a:latin typeface="Calibri" charset="0"/>
              </a:rPr>
              <a:t>const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 keyword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void </a:t>
            </a:r>
            <a:r>
              <a:rPr lang="en-US" dirty="0" err="1">
                <a:latin typeface="Calibri" charset="0"/>
              </a:rPr>
              <a:t>sendConstRef</a:t>
            </a:r>
            <a:r>
              <a:rPr lang="en-US" dirty="0">
                <a:latin typeface="Calibri" charset="0"/>
              </a:rPr>
              <a:t>(	</a:t>
            </a:r>
            <a:r>
              <a:rPr lang="en-US" b="1" dirty="0" err="1">
                <a:solidFill>
                  <a:srgbClr val="FF0000"/>
                </a:solidFill>
                <a:latin typeface="Calibri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&amp; </a:t>
            </a:r>
            <a:r>
              <a:rPr lang="en-US" dirty="0" smtClean="0">
                <a:latin typeface="Calibri" charset="0"/>
              </a:rPr>
              <a:t>par1</a:t>
            </a:r>
            <a:r>
              <a:rPr lang="en-US" dirty="0">
                <a:latin typeface="Calibri" charset="0"/>
              </a:rPr>
              <a:t>,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Calibri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 &amp;</a:t>
            </a:r>
            <a:r>
              <a:rPr lang="en-US" dirty="0">
                <a:latin typeface="Calibri" charset="0"/>
              </a:rPr>
              <a:t>par2);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Makes arguments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"read-only" </a:t>
            </a:r>
            <a:r>
              <a:rPr lang="en-US" dirty="0">
                <a:latin typeface="Calibri" charset="0"/>
              </a:rPr>
              <a:t>by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Calibri" charset="0"/>
              </a:rPr>
              <a:t>No changes allowed inside function 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body</a:t>
            </a:r>
          </a:p>
          <a:p>
            <a:pPr lvl="3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Objects are not </a:t>
            </a:r>
            <a:r>
              <a:rPr lang="en-US" b="1" dirty="0" err="1" smtClean="0">
                <a:solidFill>
                  <a:srgbClr val="FF0000"/>
                </a:solidFill>
                <a:latin typeface="Calibri" charset="0"/>
              </a:rPr>
              <a:t>const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 ….!!!!</a:t>
            </a:r>
            <a:endParaRPr lang="en-US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/>
            <a:r>
              <a:rPr lang="en-US" sz="3200" b="1" dirty="0">
                <a:latin typeface="Calibri" charset="0"/>
              </a:rPr>
              <a:t>Call-By-</a:t>
            </a:r>
            <a:r>
              <a:rPr lang="en-US" sz="3200" b="1" dirty="0" smtClean="0">
                <a:latin typeface="Calibri" charset="0"/>
              </a:rPr>
              <a:t>Reference </a:t>
            </a:r>
            <a:br>
              <a:rPr lang="en-US" sz="3200" b="1" dirty="0" smtClean="0">
                <a:latin typeface="Calibri" charset="0"/>
              </a:rPr>
            </a:br>
            <a:r>
              <a:rPr lang="en-US" sz="3200" b="1" dirty="0" smtClean="0">
                <a:latin typeface="Calibri" charset="0"/>
              </a:rPr>
              <a:t>Advantages &amp; Disadvantages</a:t>
            </a:r>
            <a:endParaRPr lang="en-US" sz="3200" b="1" dirty="0">
              <a:latin typeface="Calibri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4587"/>
            <a:ext cx="8229600" cy="5211763"/>
          </a:xfrm>
          <a:ln>
            <a:solidFill>
              <a:srgbClr val="3366FF"/>
            </a:solidFill>
          </a:ln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2800" dirty="0" smtClean="0">
                <a:latin typeface="Calibri" charset="0"/>
              </a:rPr>
              <a:t>One disadvantage of </a:t>
            </a:r>
            <a:r>
              <a:rPr lang="en-US" sz="2800" b="1" i="1" dirty="0" smtClean="0">
                <a:solidFill>
                  <a:srgbClr val="0000FF"/>
                </a:solidFill>
                <a:latin typeface="Calibri" charset="0"/>
              </a:rPr>
              <a:t>pass-by-value </a:t>
            </a:r>
            <a:r>
              <a:rPr lang="en-US" sz="2800" dirty="0" smtClean="0">
                <a:latin typeface="Calibri" charset="0"/>
              </a:rPr>
              <a:t>is that, if a large data item is being passed(i.e. </a:t>
            </a:r>
            <a:r>
              <a:rPr lang="en-US" sz="2800" b="1" dirty="0" smtClean="0">
                <a:solidFill>
                  <a:srgbClr val="3366FF"/>
                </a:solidFill>
                <a:latin typeface="Calibri" charset="0"/>
              </a:rPr>
              <a:t>structure</a:t>
            </a:r>
            <a:r>
              <a:rPr lang="en-US" sz="2800" dirty="0" smtClean="0">
                <a:latin typeface="Calibri" charset="0"/>
              </a:rPr>
              <a:t>) , copying that data can take a considerable amount of execution time and memory space.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With </a:t>
            </a:r>
            <a:r>
              <a:rPr lang="en-US" sz="2800" b="1" dirty="0">
                <a:solidFill>
                  <a:srgbClr val="3366FF"/>
                </a:solidFill>
                <a:latin typeface="Times New Roman" charset="0"/>
              </a:rPr>
              <a:t>pass-by-reference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, the caller gives the called function the ability to access the caller</a:t>
            </a:r>
            <a:r>
              <a:rPr lang="ja-JP" altLang="en-US" sz="2800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s data directly, and to modify that data.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A </a:t>
            </a: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reference parameter 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is an </a:t>
            </a: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alias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 for its corresponding argument in a function call.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To indicate that a function parameter is </a:t>
            </a: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passed by reference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, simply follow the </a:t>
            </a:r>
            <a:r>
              <a:rPr lang="en-US" sz="2800" dirty="0" smtClean="0">
                <a:solidFill>
                  <a:srgbClr val="000000"/>
                </a:solidFill>
                <a:latin typeface="Times New Roman" charset="0"/>
              </a:rPr>
              <a:t>parameter</a:t>
            </a:r>
            <a:r>
              <a:rPr lang="ja-JP" altLang="en-US" sz="2800" dirty="0" smtClean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en-US" sz="2800" dirty="0" smtClean="0">
                <a:solidFill>
                  <a:srgbClr val="000000"/>
                </a:solidFill>
                <a:latin typeface="Times New Roman" charset="0"/>
              </a:rPr>
              <a:t>s 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type in the function prototype by an ampersand (</a:t>
            </a:r>
            <a:r>
              <a:rPr lang="en-US" sz="2800" b="1" dirty="0">
                <a:solidFill>
                  <a:srgbClr val="0000FF"/>
                </a:solidFill>
                <a:latin typeface="Lucida Console" charset="0"/>
              </a:rPr>
              <a:t>&amp;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); use the same convention when listing the </a:t>
            </a:r>
            <a:r>
              <a:rPr lang="en-US" sz="2800" dirty="0" smtClean="0">
                <a:solidFill>
                  <a:srgbClr val="000000"/>
                </a:solidFill>
                <a:latin typeface="Times New Roman" charset="0"/>
              </a:rPr>
              <a:t>parameter</a:t>
            </a:r>
            <a:r>
              <a:rPr lang="ja-JP" altLang="en-US" sz="2800" dirty="0" smtClean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en-US" sz="2800" dirty="0" smtClean="0">
                <a:solidFill>
                  <a:srgbClr val="000000"/>
                </a:solidFill>
                <a:latin typeface="Times New Roman" charset="0"/>
              </a:rPr>
              <a:t>s 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type in the function header</a:t>
            </a:r>
            <a:r>
              <a:rPr lang="en-US" sz="2800" dirty="0" smtClean="0">
                <a:solidFill>
                  <a:srgbClr val="000000"/>
                </a:solidFill>
                <a:latin typeface="Times New Roman" charset="0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Times New Roman" charset="0"/>
              </a:rPr>
              <a:t>Pass-by-reference </a:t>
            </a:r>
            <a:r>
              <a:rPr lang="en-US" sz="2800" b="1" dirty="0" smtClean="0">
                <a:solidFill>
                  <a:srgbClr val="0000FF"/>
                </a:solidFill>
                <a:latin typeface="Times New Roman" charset="0"/>
              </a:rPr>
              <a:t>eliminates</a:t>
            </a:r>
            <a:r>
              <a:rPr lang="en-US" sz="2800" dirty="0" smtClean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charset="0"/>
              </a:rPr>
              <a:t>the large overhead of pass-by-value but can </a:t>
            </a:r>
            <a:r>
              <a:rPr lang="en-US" sz="2800" b="1" dirty="0" smtClean="0">
                <a:solidFill>
                  <a:srgbClr val="0000FF"/>
                </a:solidFill>
                <a:latin typeface="Times New Roman" charset="0"/>
              </a:rPr>
              <a:t>weaken security since it can corrupt original data</a:t>
            </a:r>
            <a:endParaRPr lang="en-US" sz="2800" b="1" dirty="0">
              <a:solidFill>
                <a:srgbClr val="0000FF"/>
              </a:solidFill>
              <a:latin typeface="Times New Roman" charset="0"/>
            </a:endParaRPr>
          </a:p>
          <a:p>
            <a:pPr eaLnBrk="1" hangingPunct="1"/>
            <a:endParaRPr lang="en-US" sz="2800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0026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Parameters and Arguments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4848"/>
            <a:ext cx="8229600" cy="4906963"/>
          </a:xfrm>
          <a:ln>
            <a:solidFill>
              <a:srgbClr val="3366FF"/>
            </a:solidFill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Confusing terms, often used interchangeably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True meanings:</a:t>
            </a:r>
          </a:p>
          <a:p>
            <a:pPr lvl="1" eaLnBrk="1" hangingPunct="1"/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Formal parameters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In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function declaration </a:t>
            </a:r>
            <a:r>
              <a:rPr lang="en-US" dirty="0">
                <a:latin typeface="Calibri" charset="0"/>
              </a:rPr>
              <a:t>and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function 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definition</a:t>
            </a:r>
          </a:p>
          <a:p>
            <a:pPr lvl="2" eaLnBrk="1" hangingPunct="1"/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How many bytes are to be used on stack &amp; order of passed data</a:t>
            </a:r>
            <a:endParaRPr lang="en-US" b="1" dirty="0">
              <a:solidFill>
                <a:srgbClr val="0000FF"/>
              </a:solidFill>
              <a:latin typeface="Calibri" charset="0"/>
            </a:endParaRPr>
          </a:p>
          <a:p>
            <a:pPr lvl="1" eaLnBrk="1" hangingPunct="1"/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Arguments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Used to "fill-in" a formal parameter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In function call (argument list)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Call-by-value &amp; Call-by-reference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Simply the "</a:t>
            </a:r>
            <a:r>
              <a:rPr lang="en-US" b="1" dirty="0">
                <a:solidFill>
                  <a:srgbClr val="3366FF"/>
                </a:solidFill>
                <a:latin typeface="Calibri" charset="0"/>
              </a:rPr>
              <a:t>mechanism</a:t>
            </a:r>
            <a:r>
              <a:rPr lang="en-US" dirty="0">
                <a:latin typeface="Calibri" charset="0"/>
              </a:rPr>
              <a:t>" used in plug-in process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1801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Synopsis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E534-CCCB-D148-B21B-1D41C34EBA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715687"/>
            <a:ext cx="4191000" cy="563231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Review of Functions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Function prototype declaration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Function definition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Parameter</a:t>
            </a:r>
            <a:r>
              <a:rPr lang="en-US" b="1" dirty="0" smtClean="0">
                <a:solidFill>
                  <a:srgbClr val="0000FF"/>
                </a:solidFill>
              </a:rPr>
              <a:t>s</a:t>
            </a:r>
            <a:r>
              <a:rPr lang="en-US" b="1" dirty="0"/>
              <a:t>   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Call-by-Value Parameters  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First Look at Call-by-Reference Parameters  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Call-by-Reference Mechanism in Detail  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Constant Reference Parameters  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Example: The </a:t>
            </a:r>
            <a:r>
              <a:rPr lang="en-US" sz="2000" dirty="0" err="1"/>
              <a:t>swapValues</a:t>
            </a:r>
            <a:r>
              <a:rPr lang="en-US" sz="2000" dirty="0"/>
              <a:t> Function  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Tip: Think of Actions, Not Code  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Mixed Parameter Lists  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Tip: What Kind of Parameter to Use  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Pitfall: Inadvertent Local Variables  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Tip: Choosing Formal Parameter Names   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953000" y="717181"/>
            <a:ext cx="3733800" cy="5415374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Overloading  </a:t>
            </a:r>
            <a:r>
              <a:rPr lang="en-US" sz="2000" b="1" dirty="0">
                <a:solidFill>
                  <a:srgbClr val="0000FF"/>
                </a:solidFill>
              </a:rPr>
              <a:t>Arguments   </a:t>
            </a: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Introduction to Overloading  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Pitfall: Automatic Type Conversion and Overloading  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Rules for Resolving Overloading  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Example: Revised Pizza-Buying Program   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0000FF"/>
                </a:solidFill>
              </a:rPr>
              <a:t>Default Arguments</a:t>
            </a:r>
            <a:r>
              <a:rPr lang="en-US" sz="2000" dirty="0"/>
              <a:t>  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/>
              <a:t>Testing and Debugging Functions   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assert Macro  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Stubs and Drivers   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/>
              <a:t>Summary </a:t>
            </a:r>
            <a:r>
              <a:rPr lang="en-US" sz="2400" b="1" dirty="0"/>
              <a:t>  </a:t>
            </a:r>
            <a:r>
              <a:rPr lang="en-US" sz="2400" dirty="0"/>
              <a:t> 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Mixed Parameter Lists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3366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Can combine passing mechanisms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Parameter lists can include </a:t>
            </a:r>
            <a:r>
              <a:rPr lang="en-US" sz="2800" b="1" i="1" dirty="0">
                <a:solidFill>
                  <a:srgbClr val="0000FF"/>
                </a:solidFill>
                <a:latin typeface="Calibri" charset="0"/>
              </a:rPr>
              <a:t>pass-by-value</a:t>
            </a:r>
            <a:r>
              <a:rPr lang="en-US" sz="2800" dirty="0">
                <a:latin typeface="Calibri" charset="0"/>
              </a:rPr>
              <a:t/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and </a:t>
            </a:r>
            <a:r>
              <a:rPr lang="en-US" sz="2800" b="1" i="1" dirty="0">
                <a:solidFill>
                  <a:srgbClr val="0000FF"/>
                </a:solidFill>
                <a:latin typeface="Calibri" charset="0"/>
              </a:rPr>
              <a:t>pass-by-reference </a:t>
            </a:r>
            <a:r>
              <a:rPr lang="en-US" sz="2800" dirty="0">
                <a:latin typeface="Calibri" charset="0"/>
              </a:rPr>
              <a:t>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Order of arguments in list is critical: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void </a:t>
            </a:r>
            <a:r>
              <a:rPr lang="en-US" sz="2800" b="1" dirty="0" err="1">
                <a:solidFill>
                  <a:srgbClr val="008000"/>
                </a:solidFill>
                <a:latin typeface="Calibri" charset="0"/>
              </a:rPr>
              <a:t>mixedCall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int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 &amp; par1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Calibri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alibri" charset="0"/>
              </a:rPr>
              <a:t> par2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double &amp; par3</a:t>
            </a:r>
            <a:r>
              <a:rPr lang="en-US" sz="2800" dirty="0">
                <a:latin typeface="Calibri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Function call:</a:t>
            </a:r>
            <a:br>
              <a:rPr lang="en-US" sz="2400" dirty="0">
                <a:latin typeface="Calibri" charset="0"/>
              </a:rPr>
            </a:br>
            <a:r>
              <a:rPr lang="en-US" sz="2400" b="1" dirty="0" err="1">
                <a:solidFill>
                  <a:srgbClr val="008000"/>
                </a:solidFill>
                <a:latin typeface="Calibri" charset="0"/>
              </a:rPr>
              <a:t>mixedCall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(arg1, arg2, arg3);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arg1 must be integer type, is passed by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reference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arg2 must be integer type, is passed by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arg3 must be double type, is passed by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reference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6644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Choosing Formal Parameter Names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6150"/>
          </a:xfrm>
          <a:ln>
            <a:solidFill>
              <a:srgbClr val="3366FF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</a:rPr>
              <a:t>Choose Parameter Name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</a:rPr>
              <a:t>Same </a:t>
            </a:r>
            <a:r>
              <a:rPr lang="en-US" sz="2400" dirty="0">
                <a:latin typeface="Calibri" charset="0"/>
              </a:rPr>
              <a:t>rule as naming any identifier: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Meaningful names!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Functions as "</a:t>
            </a:r>
            <a:r>
              <a:rPr lang="en-US" sz="2800" b="1" i="1" dirty="0">
                <a:latin typeface="Calibri" charset="0"/>
              </a:rPr>
              <a:t>self-contained modules</a:t>
            </a:r>
            <a:r>
              <a:rPr lang="en-US" sz="2800" dirty="0">
                <a:latin typeface="Calibri" charset="0"/>
              </a:rPr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Designed separately from rest of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Assigned to teams of programmers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All must "understand" proper function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3366FF"/>
                </a:solidFill>
                <a:latin typeface="Calibri" charset="0"/>
              </a:rPr>
              <a:t>OK if formal parameter names are same</a:t>
            </a:r>
            <a:br>
              <a:rPr lang="en-US" sz="2400" b="1" dirty="0">
                <a:solidFill>
                  <a:srgbClr val="3366FF"/>
                </a:solidFill>
                <a:latin typeface="Calibri" charset="0"/>
              </a:rPr>
            </a:br>
            <a:r>
              <a:rPr lang="en-US" sz="2400" b="1" dirty="0">
                <a:solidFill>
                  <a:srgbClr val="3366FF"/>
                </a:solidFill>
                <a:latin typeface="Calibri" charset="0"/>
              </a:rPr>
              <a:t>as argument names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Choose function names with same </a:t>
            </a:r>
            <a:r>
              <a:rPr lang="en-US" sz="2800" dirty="0" smtClean="0">
                <a:latin typeface="Calibri" charset="0"/>
              </a:rPr>
              <a:t>rules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latin typeface="Calibri" charset="0"/>
              </a:rPr>
              <a:t>Meaningful names!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sz="2400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25376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81" y="76200"/>
            <a:ext cx="8229600" cy="944562"/>
          </a:xfrm>
        </p:spPr>
        <p:txBody>
          <a:bodyPr/>
          <a:lstStyle/>
          <a:p>
            <a:r>
              <a:rPr lang="en-US" b="1" dirty="0" smtClean="0"/>
              <a:t>Compiler Role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962"/>
            <a:ext cx="8229600" cy="5532438"/>
          </a:xfrm>
          <a:ln>
            <a:solidFill>
              <a:srgbClr val="0000FF"/>
            </a:solidFill>
          </a:ln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spcBef>
                <a:spcPts val="48"/>
              </a:spcBef>
            </a:pPr>
            <a:r>
              <a:rPr lang="en-US" sz="8000" dirty="0">
                <a:solidFill>
                  <a:srgbClr val="000000"/>
                </a:solidFill>
                <a:latin typeface="Times New Roman" charset="0"/>
              </a:rPr>
              <a:t>The compiler refers to the function prototype to check that calls to </a:t>
            </a:r>
            <a:r>
              <a:rPr lang="en-US" sz="8000" b="1" dirty="0" smtClean="0">
                <a:solidFill>
                  <a:srgbClr val="0000FF"/>
                </a:solidFill>
                <a:latin typeface="Times New Roman" charset="0"/>
              </a:rPr>
              <a:t>foo(…. ) </a:t>
            </a:r>
            <a:r>
              <a:rPr lang="en-US" sz="8000" dirty="0" smtClean="0">
                <a:solidFill>
                  <a:srgbClr val="000000"/>
                </a:solidFill>
                <a:latin typeface="Times New Roman" charset="0"/>
              </a:rPr>
              <a:t>contain </a:t>
            </a:r>
            <a:r>
              <a:rPr lang="en-US" sz="8000" dirty="0">
                <a:solidFill>
                  <a:srgbClr val="000000"/>
                </a:solidFill>
                <a:latin typeface="Times New Roman" charset="0"/>
              </a:rPr>
              <a:t>the </a:t>
            </a:r>
            <a:r>
              <a:rPr lang="en-US" sz="8000" b="1" dirty="0">
                <a:solidFill>
                  <a:srgbClr val="0000FF"/>
                </a:solidFill>
                <a:latin typeface="Times New Roman" charset="0"/>
              </a:rPr>
              <a:t>correct number</a:t>
            </a:r>
            <a:r>
              <a:rPr lang="en-US" sz="8000" dirty="0">
                <a:solidFill>
                  <a:srgbClr val="000000"/>
                </a:solidFill>
                <a:latin typeface="Times New Roman" charset="0"/>
              </a:rPr>
              <a:t> and </a:t>
            </a:r>
            <a:r>
              <a:rPr lang="en-US" sz="8000" b="1" dirty="0">
                <a:solidFill>
                  <a:srgbClr val="0000FF"/>
                </a:solidFill>
                <a:latin typeface="Times New Roman" charset="0"/>
              </a:rPr>
              <a:t>types of arguments </a:t>
            </a:r>
            <a:r>
              <a:rPr lang="en-US" sz="8000" dirty="0">
                <a:solidFill>
                  <a:srgbClr val="000000"/>
                </a:solidFill>
                <a:latin typeface="Times New Roman" charset="0"/>
              </a:rPr>
              <a:t>and that the types of the arguments are in the </a:t>
            </a:r>
            <a:r>
              <a:rPr lang="en-US" sz="8000" b="1" dirty="0">
                <a:solidFill>
                  <a:srgbClr val="0000FF"/>
                </a:solidFill>
                <a:latin typeface="Times New Roman" charset="0"/>
              </a:rPr>
              <a:t>correct order</a:t>
            </a:r>
            <a:r>
              <a:rPr lang="en-US" sz="8000" dirty="0">
                <a:solidFill>
                  <a:srgbClr val="000000"/>
                </a:solidFill>
                <a:latin typeface="Times New Roman" charset="0"/>
              </a:rPr>
              <a:t>.</a:t>
            </a:r>
          </a:p>
          <a:p>
            <a:pPr>
              <a:lnSpc>
                <a:spcPct val="170000"/>
              </a:lnSpc>
              <a:spcBef>
                <a:spcPts val="48"/>
              </a:spcBef>
            </a:pPr>
            <a:r>
              <a:rPr lang="en-US" sz="8000" dirty="0">
                <a:solidFill>
                  <a:srgbClr val="000000"/>
                </a:solidFill>
                <a:latin typeface="Times New Roman" charset="0"/>
              </a:rPr>
              <a:t>In addition, the compiler uses the prototype to ensure that the </a:t>
            </a:r>
            <a:r>
              <a:rPr lang="en-US" sz="8000" b="1" dirty="0">
                <a:solidFill>
                  <a:srgbClr val="0000FF"/>
                </a:solidFill>
                <a:latin typeface="Times New Roman" charset="0"/>
              </a:rPr>
              <a:t>value returned</a:t>
            </a:r>
            <a:r>
              <a:rPr lang="en-US" sz="8000" dirty="0">
                <a:solidFill>
                  <a:srgbClr val="000000"/>
                </a:solidFill>
                <a:latin typeface="Times New Roman" charset="0"/>
              </a:rPr>
              <a:t> by the function can be used correctly in the expression that called the function (e.g., a function call that returns </a:t>
            </a:r>
            <a:r>
              <a:rPr lang="en-US" sz="8000" b="1" dirty="0">
                <a:solidFill>
                  <a:srgbClr val="0000FF"/>
                </a:solidFill>
                <a:latin typeface="Lucida Console" charset="0"/>
              </a:rPr>
              <a:t>void</a:t>
            </a:r>
            <a:r>
              <a:rPr lang="en-US" sz="8000" dirty="0">
                <a:solidFill>
                  <a:srgbClr val="000000"/>
                </a:solidFill>
                <a:latin typeface="Times New Roman" charset="0"/>
              </a:rPr>
              <a:t> cannot be used as the right side of an assignment statement).</a:t>
            </a:r>
          </a:p>
          <a:p>
            <a:pPr>
              <a:lnSpc>
                <a:spcPct val="170000"/>
              </a:lnSpc>
              <a:spcBef>
                <a:spcPts val="48"/>
              </a:spcBef>
            </a:pPr>
            <a:r>
              <a:rPr lang="en-US" sz="8000" dirty="0">
                <a:solidFill>
                  <a:srgbClr val="000000"/>
                </a:solidFill>
                <a:latin typeface="Times New Roman" charset="0"/>
              </a:rPr>
              <a:t>Each argument must be consistent with the type of the corresponding parameter.</a:t>
            </a:r>
          </a:p>
          <a:p>
            <a:pPr>
              <a:lnSpc>
                <a:spcPct val="170000"/>
              </a:lnSpc>
              <a:spcBef>
                <a:spcPts val="48"/>
              </a:spcBef>
            </a:pPr>
            <a:r>
              <a:rPr lang="en-US" sz="8000" dirty="0">
                <a:solidFill>
                  <a:srgbClr val="000000"/>
                </a:solidFill>
                <a:latin typeface="Times New Roman" charset="0"/>
              </a:rPr>
              <a:t>If the arguments passed to a function </a:t>
            </a:r>
            <a:r>
              <a:rPr lang="en-US" sz="8000" b="1" dirty="0">
                <a:solidFill>
                  <a:srgbClr val="000000"/>
                </a:solidFill>
                <a:latin typeface="Times New Roman" charset="0"/>
              </a:rPr>
              <a:t>do not match</a:t>
            </a:r>
            <a:r>
              <a:rPr lang="en-US" sz="8000" dirty="0">
                <a:solidFill>
                  <a:srgbClr val="000000"/>
                </a:solidFill>
                <a:latin typeface="Times New Roman" charset="0"/>
              </a:rPr>
              <a:t> the types specified in the function</a:t>
            </a:r>
            <a:r>
              <a:rPr lang="ja-JP" altLang="en-US" sz="8000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en-US" sz="8000" dirty="0">
                <a:solidFill>
                  <a:srgbClr val="000000"/>
                </a:solidFill>
                <a:latin typeface="Times New Roman" charset="0"/>
              </a:rPr>
              <a:t>s prototype, </a:t>
            </a:r>
            <a:r>
              <a:rPr lang="en-US" sz="8000" b="1" dirty="0">
                <a:solidFill>
                  <a:srgbClr val="0000FF"/>
                </a:solidFill>
                <a:latin typeface="Times New Roman" charset="0"/>
              </a:rPr>
              <a:t>the compiler attempts to convert the arguments to those types.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78"/>
            <a:ext cx="8229600" cy="932122"/>
          </a:xfrm>
        </p:spPr>
        <p:txBody>
          <a:bodyPr/>
          <a:lstStyle/>
          <a:p>
            <a:r>
              <a:rPr lang="en-US" b="1" dirty="0" smtClean="0"/>
              <a:t>Compiler Role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 charset="0"/>
              </a:rPr>
              <a:t>There are </a:t>
            </a:r>
            <a:r>
              <a:rPr lang="en-US" b="1" i="1" dirty="0">
                <a:solidFill>
                  <a:srgbClr val="3366FF"/>
                </a:solidFill>
                <a:latin typeface="Times New Roman" charset="0"/>
              </a:rPr>
              <a:t>three ways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to return control to the point at which a function was invoked.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 charset="0"/>
              </a:rPr>
              <a:t>If the function does not return a result (i.e., it has a </a:t>
            </a:r>
            <a:r>
              <a:rPr lang="en-US" b="1" dirty="0">
                <a:solidFill>
                  <a:srgbClr val="0000FF"/>
                </a:solidFill>
                <a:latin typeface="Lucida Console" charset="0"/>
              </a:rPr>
              <a:t>void</a:t>
            </a:r>
            <a:r>
              <a:rPr lang="en-US" b="1" dirty="0">
                <a:solidFill>
                  <a:srgbClr val="0000FF"/>
                </a:solidFill>
                <a:latin typeface="Times New Roman" charset="0"/>
              </a:rPr>
              <a:t> return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type), control returns when the program reaches the function-ending right brace, or by execution of the statement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Lucida Console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 charset="0"/>
              </a:rPr>
              <a:t>If the function does return a result, the statement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Lucida Console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Lucida Console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AGaramond" charset="0"/>
              </a:rPr>
              <a:t>expression</a:t>
            </a:r>
            <a:r>
              <a:rPr lang="en-US" i="1" dirty="0">
                <a:solidFill>
                  <a:srgbClr val="000000"/>
                </a:solidFill>
                <a:latin typeface="Lucida Console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 charset="0"/>
              </a:rPr>
              <a:t>evaluates 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</a:rPr>
              <a:t>expression and returns the value of expression to the caller.</a:t>
            </a:r>
          </a:p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5783263"/>
            <a:ext cx="4521200" cy="6858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11605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16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/>
              </a:rPr>
              <a:t>Function Prototypes and Argument Coercion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562"/>
            <a:ext cx="8229600" cy="5181601"/>
          </a:xfrm>
          <a:ln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 charset="0"/>
              </a:rPr>
              <a:t>An important feature of function prototypes is </a:t>
            </a:r>
            <a:r>
              <a:rPr lang="en-US" sz="2500" b="1" i="1" dirty="0">
                <a:solidFill>
                  <a:srgbClr val="0000FF"/>
                </a:solidFill>
                <a:latin typeface="Times New Roman" charset="0"/>
              </a:rPr>
              <a:t>argument coercion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</a:rPr>
              <a:t>forcing arguments to the appropriate types specified by the parameter declarations.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</a:rPr>
              <a:t>These conversions occur as specified by C++</a:t>
            </a:r>
            <a:r>
              <a:rPr lang="ja-JP" altLang="en-US" sz="2100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en-US" sz="2100" dirty="0">
                <a:solidFill>
                  <a:srgbClr val="000000"/>
                </a:solidFill>
                <a:latin typeface="Times New Roman" charset="0"/>
              </a:rPr>
              <a:t>s </a:t>
            </a:r>
            <a:r>
              <a:rPr lang="en-US" sz="2100" b="1" dirty="0">
                <a:solidFill>
                  <a:srgbClr val="0000FF"/>
                </a:solidFill>
                <a:latin typeface="Times New Roman" charset="0"/>
              </a:rPr>
              <a:t>promotion rules</a:t>
            </a:r>
            <a:r>
              <a:rPr lang="en-US" sz="2100" b="1" dirty="0">
                <a:solidFill>
                  <a:srgbClr val="000000"/>
                </a:solidFill>
                <a:latin typeface="Times New Roman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</a:rPr>
              <a:t>The </a:t>
            </a:r>
            <a:r>
              <a:rPr lang="en-US" sz="2100" b="1" dirty="0">
                <a:solidFill>
                  <a:srgbClr val="0000FF"/>
                </a:solidFill>
                <a:latin typeface="Times New Roman" charset="0"/>
              </a:rPr>
              <a:t>promotion rules </a:t>
            </a:r>
            <a:r>
              <a:rPr lang="en-US" sz="2100" dirty="0">
                <a:solidFill>
                  <a:srgbClr val="000000"/>
                </a:solidFill>
                <a:latin typeface="Times New Roman" charset="0"/>
              </a:rPr>
              <a:t>indicate how to convert between types </a:t>
            </a:r>
            <a:r>
              <a:rPr lang="en-US" sz="2100" b="1" dirty="0">
                <a:solidFill>
                  <a:srgbClr val="000000"/>
                </a:solidFill>
                <a:latin typeface="Times New Roman" charset="0"/>
              </a:rPr>
              <a:t>without losing data</a:t>
            </a:r>
            <a:r>
              <a:rPr lang="en-US" sz="2100" dirty="0">
                <a:solidFill>
                  <a:srgbClr val="000000"/>
                </a:solidFill>
                <a:latin typeface="Times New Roman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 charset="0"/>
              </a:rPr>
              <a:t>The promotion rules apply to expressions containing values of two or more data </a:t>
            </a:r>
            <a:r>
              <a:rPr lang="en-US" sz="2500" dirty="0" smtClean="0">
                <a:solidFill>
                  <a:srgbClr val="000000"/>
                </a:solidFill>
                <a:latin typeface="Times New Roman" charset="0"/>
              </a:rPr>
              <a:t>types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Times New Roman" charset="0"/>
              </a:rPr>
              <a:t>Expression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sym typeface="Wingdings"/>
              </a:rPr>
              <a:t> </a:t>
            </a:r>
            <a:r>
              <a:rPr lang="en-US" sz="2100" b="1" dirty="0" smtClean="0">
                <a:solidFill>
                  <a:srgbClr val="3366FF"/>
                </a:solidFill>
                <a:latin typeface="Times New Roman" charset="0"/>
                <a:sym typeface="Wingdings"/>
              </a:rPr>
              <a:t>float*</a:t>
            </a:r>
            <a:r>
              <a:rPr lang="en-US" sz="2100" b="1" dirty="0" err="1" smtClean="0">
                <a:solidFill>
                  <a:srgbClr val="3366FF"/>
                </a:solidFill>
                <a:latin typeface="Times New Roman" charset="0"/>
                <a:sym typeface="Wingdings"/>
              </a:rPr>
              <a:t>int</a:t>
            </a:r>
            <a:endParaRPr lang="en-US" sz="2100" b="1" dirty="0">
              <a:solidFill>
                <a:srgbClr val="3366FF"/>
              </a:solidFill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also referred to as </a:t>
            </a:r>
            <a:r>
              <a:rPr lang="en-US" sz="2400" b="1" dirty="0">
                <a:solidFill>
                  <a:srgbClr val="0000FF"/>
                </a:solidFill>
                <a:latin typeface="Times New Roman" charset="0"/>
              </a:rPr>
              <a:t>mixed-type expressions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 charset="0"/>
              </a:rPr>
              <a:t>The type of each value in a mixed-type expression is promoted to the </a:t>
            </a:r>
            <a:r>
              <a:rPr lang="ja-JP" altLang="en-US" sz="2500" dirty="0">
                <a:solidFill>
                  <a:srgbClr val="000000"/>
                </a:solidFill>
                <a:latin typeface="Times New Roman" charset="0"/>
              </a:rPr>
              <a:t>“</a:t>
            </a:r>
            <a:r>
              <a:rPr lang="en-US" sz="2500" dirty="0">
                <a:solidFill>
                  <a:srgbClr val="000000"/>
                </a:solidFill>
                <a:latin typeface="Times New Roman" charset="0"/>
              </a:rPr>
              <a:t>highest</a:t>
            </a:r>
            <a:r>
              <a:rPr lang="ja-JP" altLang="en-US" sz="2500" dirty="0">
                <a:solidFill>
                  <a:srgbClr val="000000"/>
                </a:solidFill>
                <a:latin typeface="Times New Roman" charset="0"/>
              </a:rPr>
              <a:t>”</a:t>
            </a:r>
            <a:r>
              <a:rPr lang="en-US" sz="2500" dirty="0">
                <a:solidFill>
                  <a:srgbClr val="000000"/>
                </a:solidFill>
                <a:latin typeface="Times New Roman" charset="0"/>
              </a:rPr>
              <a:t> type in the expression.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6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16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/>
              </a:rPr>
              <a:t>Function Prototypes and Argument Coercion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562"/>
            <a:ext cx="8229600" cy="5181601"/>
          </a:xfrm>
          <a:ln>
            <a:solidFill>
              <a:srgbClr val="3366FF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Promotion also occurs when the type of a function argument does not match the parameter type specified in the function definition or prototype.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Figure </a:t>
            </a:r>
            <a:r>
              <a:rPr lang="en-US" sz="2800" dirty="0" smtClean="0">
                <a:solidFill>
                  <a:srgbClr val="000000"/>
                </a:solidFill>
                <a:latin typeface="Times New Roman" charset="0"/>
              </a:rPr>
              <a:t>below 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lists the fundamental data types in order from </a:t>
            </a:r>
            <a:r>
              <a:rPr lang="ja-JP" altLang="en-US" sz="2800" dirty="0">
                <a:solidFill>
                  <a:srgbClr val="000000"/>
                </a:solidFill>
                <a:latin typeface="Times New Roman" charset="0"/>
              </a:rPr>
              <a:t>“</a:t>
            </a:r>
            <a:r>
              <a:rPr lang="en-US" sz="2800" b="1" dirty="0">
                <a:solidFill>
                  <a:srgbClr val="3366FF"/>
                </a:solidFill>
                <a:latin typeface="Times New Roman" charset="0"/>
              </a:rPr>
              <a:t>highest type</a:t>
            </a:r>
            <a:r>
              <a:rPr lang="ja-JP" altLang="en-US" sz="2800" dirty="0">
                <a:solidFill>
                  <a:srgbClr val="000000"/>
                </a:solidFill>
                <a:latin typeface="Times New Roman" charset="0"/>
              </a:rPr>
              <a:t>”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 to </a:t>
            </a:r>
            <a:r>
              <a:rPr lang="ja-JP" altLang="en-US" sz="2800" dirty="0">
                <a:solidFill>
                  <a:srgbClr val="000000"/>
                </a:solidFill>
                <a:latin typeface="Times New Roman" charset="0"/>
              </a:rPr>
              <a:t>“</a:t>
            </a: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lowest type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ja-JP" altLang="en-US" sz="2800" dirty="0">
                <a:solidFill>
                  <a:srgbClr val="000000"/>
                </a:solidFill>
                <a:latin typeface="Times New Roman" charset="0"/>
              </a:rPr>
              <a:t>”</a:t>
            </a:r>
            <a:endParaRPr lang="en-US" sz="2800" dirty="0">
              <a:solidFill>
                <a:srgbClr val="000000"/>
              </a:solidFill>
              <a:latin typeface="Times New Roman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Converting values to lower fundamental types can result in </a:t>
            </a:r>
            <a:r>
              <a:rPr lang="en-US" sz="2800" b="1" dirty="0">
                <a:solidFill>
                  <a:srgbClr val="FF0000"/>
                </a:solidFill>
                <a:latin typeface="Times New Roman" charset="0"/>
              </a:rPr>
              <a:t>incorrect values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.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Therefore, a value can be </a:t>
            </a:r>
            <a:r>
              <a:rPr lang="en-US" sz="2800" dirty="0">
                <a:solidFill>
                  <a:srgbClr val="3366FF"/>
                </a:solidFill>
                <a:latin typeface="Times New Roman" charset="0"/>
              </a:rPr>
              <a:t>converted to a lower fundamental type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 only by </a:t>
            </a:r>
            <a:r>
              <a:rPr lang="en-US" sz="2800" b="1" dirty="0">
                <a:solidFill>
                  <a:srgbClr val="FF0000"/>
                </a:solidFill>
                <a:latin typeface="Times New Roman" charset="0"/>
              </a:rPr>
              <a:t>explicitly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 assigning the value to a variable of lower type or by using a </a:t>
            </a:r>
            <a:r>
              <a:rPr lang="en-US" sz="2800" b="1" dirty="0">
                <a:solidFill>
                  <a:srgbClr val="3366FF"/>
                </a:solidFill>
                <a:latin typeface="Times New Roman" charset="0"/>
              </a:rPr>
              <a:t>cast operator.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2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762" y="94732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/>
              </a:rPr>
              <a:t>Function Prototypes and Argument Coercion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26" b="26"/>
          <a:stretch>
            <a:fillRect/>
          </a:stretch>
        </p:blipFill>
        <p:spPr>
          <a:xfrm>
            <a:off x="381000" y="914401"/>
            <a:ext cx="7010400" cy="38554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572000"/>
            <a:ext cx="6708330" cy="16865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62200" y="729735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Promotion Hierarchy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5416550"/>
            <a:ext cx="43180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04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9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Arial"/>
              </a:rPr>
              <a:t>Functions with Empty Parameter Lists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2802"/>
            <a:ext cx="8229600" cy="5253362"/>
          </a:xfrm>
          <a:ln>
            <a:solidFill>
              <a:srgbClr val="3366FF"/>
            </a:solidFill>
          </a:ln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charset="0"/>
              </a:rPr>
              <a:t>In C++, an empty parameter list is specified by writing either </a:t>
            </a:r>
            <a:r>
              <a:rPr lang="en-US" b="1" dirty="0">
                <a:solidFill>
                  <a:srgbClr val="0000FF"/>
                </a:solidFill>
                <a:latin typeface="Lucida Console" charset="0"/>
              </a:rPr>
              <a:t>void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or nothing at all in parentheses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.</a:t>
            </a:r>
          </a:p>
          <a:p>
            <a:pPr marL="857250" lvl="2" indent="0">
              <a:buNone/>
            </a:pPr>
            <a:r>
              <a:rPr lang="en-US" sz="2800" b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charset="0"/>
              </a:rPr>
              <a:t>nt</a:t>
            </a:r>
            <a:r>
              <a:rPr lang="en-US" sz="2800" b="1" dirty="0" smtClean="0">
                <a:solidFill>
                  <a:srgbClr val="0000FF"/>
                </a:solidFill>
                <a:latin typeface="Times New Roman" charset="0"/>
              </a:rPr>
              <a:t> foo(void);		//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charset="0"/>
              </a:rPr>
              <a:t>prototye</a:t>
            </a:r>
            <a:endParaRPr lang="en-US" sz="2800" b="1" dirty="0" smtClean="0">
              <a:solidFill>
                <a:srgbClr val="0000FF"/>
              </a:solidFill>
              <a:latin typeface="Times New Roman" charset="0"/>
            </a:endParaRPr>
          </a:p>
          <a:p>
            <a:pPr marL="857250" lvl="2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f</a:t>
            </a:r>
            <a:r>
              <a:rPr lang="en-US" sz="2800" b="1" dirty="0" smtClean="0">
                <a:solidFill>
                  <a:srgbClr val="0000FF"/>
                </a:solidFill>
                <a:latin typeface="Times New Roman" charset="0"/>
              </a:rPr>
              <a:t>loat goo( );</a:t>
            </a:r>
          </a:p>
          <a:p>
            <a:pPr marL="857250" lvl="2" indent="0">
              <a:buNone/>
            </a:pPr>
            <a:r>
              <a:rPr lang="en-US" sz="2800" b="1" dirty="0" err="1">
                <a:solidFill>
                  <a:schemeClr val="tx2"/>
                </a:solidFill>
                <a:latin typeface="Times New Roman" charset="0"/>
              </a:rPr>
              <a:t>i</a:t>
            </a:r>
            <a:r>
              <a:rPr lang="en-US" sz="2800" b="1" dirty="0" err="1" smtClean="0">
                <a:solidFill>
                  <a:schemeClr val="tx2"/>
                </a:solidFill>
                <a:latin typeface="Times New Roman" charset="0"/>
              </a:rPr>
              <a:t>nt</a:t>
            </a:r>
            <a:r>
              <a:rPr lang="en-US" sz="2800" b="1" dirty="0" smtClean="0">
                <a:solidFill>
                  <a:schemeClr val="tx2"/>
                </a:solidFill>
                <a:latin typeface="Times New Roman" charset="0"/>
              </a:rPr>
              <a:t> main( )	// </a:t>
            </a:r>
            <a:r>
              <a:rPr lang="en-US" sz="2800" b="1" dirty="0" err="1" smtClean="0">
                <a:solidFill>
                  <a:schemeClr val="tx2"/>
                </a:solidFill>
                <a:latin typeface="Times New Roman" charset="0"/>
              </a:rPr>
              <a:t>int</a:t>
            </a:r>
            <a:r>
              <a:rPr lang="en-US" sz="2800" b="1" dirty="0" smtClean="0">
                <a:solidFill>
                  <a:schemeClr val="tx2"/>
                </a:solidFill>
                <a:latin typeface="Times New Roman" charset="0"/>
              </a:rPr>
              <a:t> main(void)</a:t>
            </a:r>
          </a:p>
          <a:p>
            <a:pPr marL="857250" lvl="2" indent="0"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Times New Roman" charset="0"/>
              </a:rPr>
              <a:t>{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  <a:latin typeface="Times New Roman" charset="0"/>
              </a:rPr>
              <a:t>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charset="0"/>
              </a:rPr>
              <a:t>int</a:t>
            </a:r>
            <a:r>
              <a:rPr lang="en-US" sz="2800" b="1" dirty="0" smtClean="0">
                <a:solidFill>
                  <a:srgbClr val="0000FF"/>
                </a:solidFill>
                <a:latin typeface="Times New Roman" charset="0"/>
              </a:rPr>
              <a:t> temp = foo( );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  <a:latin typeface="Times New Roman" charset="0"/>
              </a:rPr>
              <a:t>	float Temp = goo(void);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}</a:t>
            </a:r>
            <a:endParaRPr lang="en-US" sz="2800" b="1" dirty="0" smtClean="0">
              <a:solidFill>
                <a:srgbClr val="0000FF"/>
              </a:solidFill>
              <a:latin typeface="Times New Roman" charset="0"/>
            </a:endParaRPr>
          </a:p>
          <a:p>
            <a:pPr marL="857250" lvl="2" indent="0">
              <a:buNone/>
            </a:pPr>
            <a:endParaRPr lang="en-US" sz="2800" b="1" dirty="0" smtClean="0">
              <a:solidFill>
                <a:srgbClr val="0000FF"/>
              </a:solidFill>
              <a:latin typeface="Times New Roman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03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Predefined </a:t>
            </a:r>
            <a:r>
              <a:rPr lang="en-US" b="1" i="1" dirty="0" smtClean="0">
                <a:solidFill>
                  <a:srgbClr val="0000FF"/>
                </a:solidFill>
                <a:latin typeface="Calibri" charset="0"/>
              </a:rPr>
              <a:t>void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85259"/>
            <a:ext cx="8229600" cy="45259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No returned value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Performs an action, but sends no "answer"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When called, </a:t>
            </a:r>
            <a:r>
              <a:rPr lang="en-US" sz="2800" dirty="0" smtClean="0">
                <a:latin typeface="Calibri" charset="0"/>
              </a:rPr>
              <a:t>it</a:t>
            </a:r>
            <a:r>
              <a:rPr lang="en-US" sz="2800" dirty="0" smtClean="0">
                <a:latin typeface="Calibri" charset="0"/>
              </a:rPr>
              <a:t>’</a:t>
            </a:r>
            <a:r>
              <a:rPr lang="en-US" sz="2800" dirty="0" smtClean="0">
                <a:latin typeface="Calibri" charset="0"/>
              </a:rPr>
              <a:t>s </a:t>
            </a:r>
            <a:r>
              <a:rPr lang="en-US" sz="2800" dirty="0">
                <a:latin typeface="Calibri" charset="0"/>
              </a:rPr>
              <a:t>a statement itself</a:t>
            </a:r>
          </a:p>
          <a:p>
            <a:pPr lvl="1" eaLnBrk="1" hangingPunct="1"/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exit(1)</a:t>
            </a:r>
            <a:r>
              <a:rPr lang="en-US" sz="2400" dirty="0">
                <a:latin typeface="Calibri" charset="0"/>
              </a:rPr>
              <a:t>;	// No return value, so not assigned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This call terminates program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void functions can still have arguments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All aspects same as functions that "return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a value"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They just don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sz="2400" dirty="0">
                <a:latin typeface="Calibri" charset="0"/>
              </a:rPr>
              <a:t>t return a value!</a:t>
            </a:r>
          </a:p>
        </p:txBody>
      </p:sp>
    </p:spTree>
    <p:extLst>
      <p:ext uri="{BB962C8B-B14F-4D97-AF65-F5344CB8AC3E}">
        <p14:creationId xmlns:p14="http://schemas.microsoft.com/office/powerpoint/2010/main" val="350827933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1082" y="29323"/>
            <a:ext cx="8229600" cy="885077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Overloading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ln>
            <a:solidFill>
              <a:srgbClr val="3366FF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Same function name</a:t>
            </a:r>
          </a:p>
          <a:p>
            <a:pPr lvl="1">
              <a:spcBef>
                <a:spcPct val="50000"/>
              </a:spcBef>
            </a:pP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Different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latin typeface="Calibri" charset="0"/>
              </a:rPr>
              <a:t>“Two” </a:t>
            </a:r>
            <a:r>
              <a:rPr lang="en-US" sz="2800" dirty="0">
                <a:latin typeface="Calibri" charset="0"/>
              </a:rPr>
              <a:t>separate function definitions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Function "</a:t>
            </a:r>
            <a:r>
              <a:rPr lang="en-US" sz="2800" b="1" dirty="0">
                <a:solidFill>
                  <a:srgbClr val="3366FF"/>
                </a:solidFill>
                <a:latin typeface="Calibri" charset="0"/>
              </a:rPr>
              <a:t>signature"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Function name &amp; parameter list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Must be "unique" for each function definition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Allows same task performed on different </a:t>
            </a:r>
            <a:r>
              <a:rPr lang="en-US" sz="2800" dirty="0" smtClean="0">
                <a:latin typeface="Calibri" charset="0"/>
              </a:rPr>
              <a:t>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latin typeface="Calibri" charset="0"/>
              </a:rPr>
              <a:t>Overloaded functions </a:t>
            </a:r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must return same value </a:t>
            </a:r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type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Overloaded functions are a special feature of C++</a:t>
            </a:r>
            <a:endParaRPr lang="en-US" sz="2800" b="1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69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Review of Functions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  <a:ln>
            <a:solidFill>
              <a:srgbClr val="0000FF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A </a:t>
            </a:r>
            <a:r>
              <a:rPr lang="en-US" sz="2400" b="1" i="1" dirty="0">
                <a:solidFill>
                  <a:srgbClr val="0000FF"/>
                </a:solidFill>
              </a:rPr>
              <a:t>function</a:t>
            </a:r>
            <a:r>
              <a:rPr lang="en-US" sz="2400" dirty="0"/>
              <a:t> is a </a:t>
            </a:r>
            <a:r>
              <a:rPr lang="en-US" sz="2400" b="1" i="1" dirty="0">
                <a:solidFill>
                  <a:srgbClr val="0000FF"/>
                </a:solidFill>
              </a:rPr>
              <a:t>subroutine</a:t>
            </a:r>
            <a:r>
              <a:rPr lang="en-US" sz="2400" dirty="0"/>
              <a:t> that contains one or more C++ statements and performs a </a:t>
            </a:r>
            <a:r>
              <a:rPr lang="en-US" sz="2400" b="1" dirty="0">
                <a:solidFill>
                  <a:srgbClr val="0000FF"/>
                </a:solidFill>
              </a:rPr>
              <a:t>specific task</a:t>
            </a:r>
            <a:r>
              <a:rPr lang="en-US" sz="2400" dirty="0"/>
              <a:t>. </a:t>
            </a:r>
            <a:endParaRPr lang="en-US" sz="2000" dirty="0" smtClean="0"/>
          </a:p>
          <a:p>
            <a:r>
              <a:rPr lang="en-US" sz="2400" dirty="0" smtClean="0"/>
              <a:t>A function must be </a:t>
            </a:r>
            <a:r>
              <a:rPr lang="en-US" sz="2400" b="1" i="1" dirty="0" smtClean="0">
                <a:solidFill>
                  <a:srgbClr val="FF0000"/>
                </a:solidFill>
              </a:rPr>
              <a:t>prototyped</a:t>
            </a:r>
            <a:r>
              <a:rPr lang="en-US" sz="2400" dirty="0" smtClean="0"/>
              <a:t> before the start of a program</a:t>
            </a:r>
          </a:p>
          <a:p>
            <a:pPr lvl="1"/>
            <a:r>
              <a:rPr lang="en-US" sz="2000" dirty="0" smtClean="0"/>
              <a:t>Provide function name</a:t>
            </a:r>
          </a:p>
          <a:p>
            <a:pPr lvl="1"/>
            <a:r>
              <a:rPr lang="en-US" sz="2000" dirty="0" smtClean="0"/>
              <a:t>Provide input parameter types (</a:t>
            </a:r>
            <a:r>
              <a:rPr lang="en-US" sz="2000" dirty="0" err="1" smtClean="0"/>
              <a:t>int</a:t>
            </a:r>
            <a:r>
              <a:rPr lang="en-US" sz="2000" dirty="0" smtClean="0"/>
              <a:t>, float, </a:t>
            </a:r>
            <a:r>
              <a:rPr lang="en-US" sz="2000" dirty="0" smtClean="0"/>
              <a:t>char, </a:t>
            </a:r>
            <a:r>
              <a:rPr lang="en-US" sz="2000" dirty="0" err="1" smtClean="0"/>
              <a:t>struct</a:t>
            </a:r>
            <a:r>
              <a:rPr lang="en-US" sz="2000" dirty="0" smtClean="0"/>
              <a:t>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Provide return type </a:t>
            </a:r>
            <a:r>
              <a:rPr lang="en-US" sz="2000" dirty="0" smtClean="0"/>
              <a:t>(</a:t>
            </a:r>
            <a:r>
              <a:rPr lang="en-US" sz="2000" dirty="0" err="1" smtClean="0"/>
              <a:t>void,int</a:t>
            </a:r>
            <a:r>
              <a:rPr lang="en-US" sz="2000" dirty="0" smtClean="0"/>
              <a:t>, float , char, long,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Exmaple</a:t>
            </a:r>
            <a:r>
              <a:rPr lang="en-US" sz="2000" dirty="0" smtClean="0"/>
              <a:t>: 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float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CalcVolume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00FF"/>
                </a:solidFill>
              </a:rPr>
              <a:t>float </a:t>
            </a:r>
            <a:r>
              <a:rPr lang="en-US" sz="2000" b="1" dirty="0" smtClean="0"/>
              <a:t>height</a:t>
            </a:r>
            <a:r>
              <a:rPr lang="en-US" sz="2000" b="1" dirty="0" smtClean="0">
                <a:solidFill>
                  <a:srgbClr val="0000FF"/>
                </a:solidFill>
              </a:rPr>
              <a:t>, float </a:t>
            </a:r>
            <a:r>
              <a:rPr lang="en-US" sz="2000" b="1" dirty="0" smtClean="0">
                <a:solidFill>
                  <a:srgbClr val="000000"/>
                </a:solidFill>
              </a:rPr>
              <a:t>length</a:t>
            </a:r>
            <a:r>
              <a:rPr lang="en-US" sz="2000" b="1" dirty="0" smtClean="0">
                <a:solidFill>
                  <a:srgbClr val="0000FF"/>
                </a:solidFill>
              </a:rPr>
              <a:t>, float </a:t>
            </a:r>
            <a:r>
              <a:rPr lang="en-US" sz="2000" b="1" dirty="0" smtClean="0">
                <a:solidFill>
                  <a:srgbClr val="000000"/>
                </a:solidFill>
              </a:rPr>
              <a:t>depth</a:t>
            </a:r>
            <a:r>
              <a:rPr lang="en-US" sz="2000" dirty="0" smtClean="0"/>
              <a:t>)</a:t>
            </a:r>
            <a:r>
              <a:rPr lang="en-US" sz="2000" b="1" dirty="0" smtClean="0">
                <a:solidFill>
                  <a:srgbClr val="FF0000"/>
                </a:solidFill>
              </a:rPr>
              <a:t>;      //prototype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rgbClr val="0000FF"/>
                </a:solidFill>
              </a:rPr>
              <a:t>i</a:t>
            </a:r>
            <a:r>
              <a:rPr lang="en-US" sz="2000" b="1" dirty="0" err="1" smtClean="0">
                <a:solidFill>
                  <a:srgbClr val="0000FF"/>
                </a:solidFill>
              </a:rPr>
              <a:t>nt</a:t>
            </a:r>
            <a:r>
              <a:rPr lang="en-US" sz="2000" b="1" dirty="0" smtClean="0">
                <a:solidFill>
                  <a:srgbClr val="0000FF"/>
                </a:solidFill>
              </a:rPr>
              <a:t> main( )</a:t>
            </a:r>
          </a:p>
          <a:p>
            <a:pPr marL="457200" lvl="1" indent="0">
              <a:buNone/>
            </a:pPr>
            <a:r>
              <a:rPr lang="en-US" sz="2000" dirty="0" smtClean="0"/>
              <a:t>{	</a:t>
            </a:r>
            <a:r>
              <a:rPr lang="en-US" sz="2000" b="1" dirty="0" smtClean="0">
                <a:solidFill>
                  <a:srgbClr val="008000"/>
                </a:solidFill>
              </a:rPr>
              <a:t>float h, </a:t>
            </a:r>
            <a:r>
              <a:rPr lang="en-US" sz="2000" b="1" dirty="0" err="1" smtClean="0">
                <a:solidFill>
                  <a:srgbClr val="008000"/>
                </a:solidFill>
              </a:rPr>
              <a:t>l,d</a:t>
            </a:r>
            <a:r>
              <a:rPr lang="en-US" sz="2000" b="1" dirty="0" smtClean="0">
                <a:solidFill>
                  <a:srgbClr val="008000"/>
                </a:solidFill>
              </a:rPr>
              <a:t>;</a:t>
            </a:r>
            <a:r>
              <a:rPr lang="en-US" sz="2000" dirty="0" smtClean="0"/>
              <a:t>		//declare dimensions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:::::::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float </a:t>
            </a:r>
            <a:r>
              <a:rPr lang="en-US" sz="2000" dirty="0" err="1" smtClean="0"/>
              <a:t>vol</a:t>
            </a:r>
            <a:r>
              <a:rPr lang="en-US" sz="2000" dirty="0" smtClean="0"/>
              <a:t> = </a:t>
            </a:r>
            <a:r>
              <a:rPr lang="en-US" sz="2000" b="1" dirty="0" err="1" smtClean="0">
                <a:solidFill>
                  <a:srgbClr val="0000FF"/>
                </a:solidFill>
              </a:rPr>
              <a:t>CalcVolume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008000"/>
                </a:solidFill>
              </a:rPr>
              <a:t>h,l</a:t>
            </a:r>
            <a:r>
              <a:rPr lang="en-US" sz="2000" b="1" dirty="0" smtClean="0">
                <a:solidFill>
                  <a:srgbClr val="008000"/>
                </a:solidFill>
              </a:rPr>
              <a:t>, d</a:t>
            </a:r>
            <a:r>
              <a:rPr lang="en-US" sz="2000" dirty="0" smtClean="0"/>
              <a:t>);  //pass arguments</a:t>
            </a:r>
          </a:p>
          <a:p>
            <a:pPr marL="457200" lvl="1" indent="0">
              <a:buNone/>
            </a:pPr>
            <a:r>
              <a:rPr lang="en-US" sz="2000" dirty="0" smtClean="0"/>
              <a:t>}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float</a:t>
            </a:r>
            <a:r>
              <a:rPr lang="en-US" sz="2000" dirty="0"/>
              <a:t> </a:t>
            </a:r>
            <a:r>
              <a:rPr lang="en-US" sz="2000" b="1" dirty="0" err="1"/>
              <a:t>CalcVolume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00FF"/>
                </a:solidFill>
              </a:rPr>
              <a:t>float </a:t>
            </a:r>
            <a:r>
              <a:rPr lang="en-US" sz="2000" b="1" dirty="0" smtClean="0">
                <a:solidFill>
                  <a:srgbClr val="008000"/>
                </a:solidFill>
              </a:rPr>
              <a:t>Height</a:t>
            </a:r>
            <a:r>
              <a:rPr lang="en-US" sz="2000" b="1" dirty="0">
                <a:solidFill>
                  <a:srgbClr val="0000FF"/>
                </a:solidFill>
              </a:rPr>
              <a:t>, float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</a:rPr>
              <a:t>Length</a:t>
            </a:r>
            <a:r>
              <a:rPr lang="en-US" sz="2000" b="1" dirty="0">
                <a:solidFill>
                  <a:srgbClr val="0000FF"/>
                </a:solidFill>
              </a:rPr>
              <a:t>, float </a:t>
            </a:r>
            <a:r>
              <a:rPr lang="en-US" sz="2000" b="1" dirty="0" smtClean="0">
                <a:solidFill>
                  <a:srgbClr val="008000"/>
                </a:solidFill>
              </a:rPr>
              <a:t>Depth</a:t>
            </a:r>
            <a:r>
              <a:rPr lang="en-US" sz="2000" dirty="0" smtClean="0"/>
              <a:t>)  </a:t>
            </a:r>
            <a:r>
              <a:rPr lang="en-US" sz="2000" b="1" dirty="0" smtClean="0">
                <a:solidFill>
                  <a:srgbClr val="FF0000"/>
                </a:solidFill>
              </a:rPr>
              <a:t>// function definition</a:t>
            </a:r>
          </a:p>
          <a:p>
            <a:pPr marL="457200" lvl="1" indent="0">
              <a:buNone/>
            </a:pPr>
            <a:r>
              <a:rPr lang="en-US" sz="2000" dirty="0" smtClean="0"/>
              <a:t>{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float result = Height*Length*Depth;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return result;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7162800" y="3657600"/>
            <a:ext cx="2209800" cy="612648"/>
          </a:xfrm>
          <a:prstGeom prst="cloudCallout">
            <a:avLst>
              <a:gd name="adj1" fmla="val -235526"/>
              <a:gd name="adj2" fmla="val -10002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Parameters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7373632" y="5257800"/>
            <a:ext cx="1676400" cy="826257"/>
          </a:xfrm>
          <a:prstGeom prst="cloudCallout">
            <a:avLst>
              <a:gd name="adj1" fmla="val -285278"/>
              <a:gd name="adj2" fmla="val -599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4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Overloading Example: Average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3366FF"/>
            </a:solidFill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Function computes average of 2 numbers: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double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average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b="1" dirty="0">
                <a:solidFill>
                  <a:srgbClr val="3366FF"/>
                </a:solidFill>
                <a:latin typeface="Calibri" charset="0"/>
              </a:rPr>
              <a:t>double n1, double n2</a:t>
            </a:r>
            <a:r>
              <a:rPr lang="en-US" sz="2400" dirty="0">
                <a:latin typeface="Calibri" charset="0"/>
              </a:rPr>
              <a:t>)</a:t>
            </a:r>
            <a:br>
              <a:rPr lang="en-US" sz="24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{</a:t>
            </a:r>
            <a:br>
              <a:rPr lang="en-US" sz="20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	return ((n1 + n2) / 2.0);</a:t>
            </a:r>
            <a:br>
              <a:rPr lang="en-US" sz="20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}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>
                <a:latin typeface="Calibri" charset="0"/>
              </a:rPr>
              <a:t>Now compute average of 3 numbers: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double 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average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b="1" dirty="0">
                <a:solidFill>
                  <a:srgbClr val="FF6600"/>
                </a:solidFill>
                <a:latin typeface="Calibri" charset="0"/>
              </a:rPr>
              <a:t>double n1, double n2, double n3</a:t>
            </a:r>
            <a:r>
              <a:rPr lang="en-US" sz="2400" dirty="0">
                <a:latin typeface="Calibri" charset="0"/>
              </a:rPr>
              <a:t>)</a:t>
            </a:r>
            <a:br>
              <a:rPr lang="en-US" sz="24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{</a:t>
            </a:r>
            <a:br>
              <a:rPr lang="en-US" sz="20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	return ((n1 + </a:t>
            </a:r>
            <a:r>
              <a:rPr lang="en-US" sz="2000" dirty="0" smtClean="0">
                <a:latin typeface="Calibri" charset="0"/>
              </a:rPr>
              <a:t>n2 + n3) </a:t>
            </a:r>
            <a:r>
              <a:rPr lang="en-US" sz="2000" dirty="0">
                <a:latin typeface="Calibri" charset="0"/>
              </a:rPr>
              <a:t>/ </a:t>
            </a:r>
            <a:r>
              <a:rPr lang="en-US" sz="2000" dirty="0" smtClean="0">
                <a:latin typeface="Calibri" charset="0"/>
              </a:rPr>
              <a:t>3.0</a:t>
            </a:r>
            <a:r>
              <a:rPr lang="en-US" sz="2000" dirty="0">
                <a:latin typeface="Calibri" charset="0"/>
              </a:rPr>
              <a:t>);</a:t>
            </a:r>
            <a:br>
              <a:rPr lang="en-US" sz="20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}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>
                <a:latin typeface="Calibri" charset="0"/>
              </a:rPr>
              <a:t>Same name, two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Calibri" charset="0"/>
              </a:rPr>
              <a:t>4-</a:t>
            </a:r>
            <a:fld id="{E398DC65-B221-4D44-A883-99F264538379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Overloaded Average() </a:t>
            </a:r>
            <a:r>
              <a:rPr lang="en-US" b="1" dirty="0" err="1">
                <a:latin typeface="Calibri" charset="0"/>
              </a:rPr>
              <a:t>Cont</a:t>
            </a:r>
            <a:r>
              <a:rPr lang="ja-JP" altLang="en-US" b="1" dirty="0">
                <a:latin typeface="Calibri" charset="0"/>
              </a:rPr>
              <a:t>’</a:t>
            </a:r>
            <a:r>
              <a:rPr lang="en-US" b="1" dirty="0">
                <a:latin typeface="Calibri" charset="0"/>
              </a:rPr>
              <a:t>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956" y="1600200"/>
            <a:ext cx="8229600" cy="4525963"/>
          </a:xfrm>
          <a:ln>
            <a:solidFill>
              <a:srgbClr val="3366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Which function gets called?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Depends on function call itself: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avg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 = average(5.2, 6.7);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Calls "</a:t>
            </a:r>
            <a:r>
              <a:rPr lang="en-US" sz="2000" b="1" dirty="0">
                <a:solidFill>
                  <a:srgbClr val="FF6600"/>
                </a:solidFill>
                <a:latin typeface="Calibri" charset="0"/>
              </a:rPr>
              <a:t>two</a:t>
            </a:r>
            <a:r>
              <a:rPr lang="en-US" sz="2000" dirty="0">
                <a:latin typeface="Calibri" charset="0"/>
              </a:rPr>
              <a:t>-parameter average()"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Calibri" charset="0"/>
              </a:rPr>
              <a:t>avg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 = average(6.5, 8.5, 4.2);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Calls "</a:t>
            </a:r>
            <a:r>
              <a:rPr lang="en-US" sz="2000" b="1" dirty="0">
                <a:solidFill>
                  <a:srgbClr val="FF6600"/>
                </a:solidFill>
                <a:latin typeface="Calibri" charset="0"/>
              </a:rPr>
              <a:t>three</a:t>
            </a:r>
            <a:r>
              <a:rPr lang="en-US" sz="2000" dirty="0">
                <a:latin typeface="Calibri" charset="0"/>
              </a:rPr>
              <a:t>-parameter average()"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Compiler resolves invocation based on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solidFill>
                  <a:srgbClr val="0000FF"/>
                </a:solidFill>
                <a:latin typeface="Calibri" charset="0"/>
              </a:rPr>
              <a:t>signature of function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"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Matches</a:t>
            </a:r>
            <a:r>
              <a:rPr lang="en-US" sz="2400" dirty="0">
                <a:latin typeface="Calibri" charset="0"/>
              </a:rPr>
              <a:t>" call with appropriate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Each considered separate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Calibri" charset="0"/>
              </a:rPr>
              <a:t>4-</a:t>
            </a:r>
            <a:fld id="{D2D3072D-59A4-B447-A1A6-599FB2E6632A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Overloading Example: </a:t>
            </a:r>
            <a:r>
              <a:rPr lang="en-US" b="1" dirty="0" smtClean="0">
                <a:latin typeface="Calibri" charset="0"/>
              </a:rPr>
              <a:t>distance</a:t>
            </a:r>
            <a:endParaRPr lang="en-US" b="1" dirty="0">
              <a:latin typeface="Calibri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6962"/>
            <a:ext cx="8229600" cy="5456238"/>
          </a:xfrm>
          <a:ln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Function computes average of 2 numbers:</a:t>
            </a:r>
            <a:br>
              <a:rPr lang="en-US" sz="2400" dirty="0">
                <a:latin typeface="Calibri" charset="0"/>
              </a:rPr>
            </a:br>
            <a:r>
              <a:rPr lang="en-US" sz="2400" dirty="0" smtClean="0">
                <a:latin typeface="Calibri" charset="0"/>
              </a:rPr>
              <a:t>float 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distance</a:t>
            </a:r>
            <a:r>
              <a:rPr lang="en-US" sz="2400" dirty="0" smtClean="0">
                <a:latin typeface="Calibri" charset="0"/>
              </a:rPr>
              <a:t>(</a:t>
            </a:r>
            <a:r>
              <a:rPr lang="en-US" sz="2400" b="1" dirty="0" err="1" smtClean="0">
                <a:solidFill>
                  <a:srgbClr val="3366FF"/>
                </a:solidFill>
                <a:latin typeface="Calibri" charset="0"/>
              </a:rPr>
              <a:t>int</a:t>
            </a:r>
            <a:r>
              <a:rPr lang="en-US" sz="2400" b="1" dirty="0" smtClean="0">
                <a:solidFill>
                  <a:srgbClr val="3366FF"/>
                </a:solidFill>
                <a:latin typeface="Calibri" charset="0"/>
              </a:rPr>
              <a:t> x1,int y1, </a:t>
            </a:r>
            <a:r>
              <a:rPr lang="en-US" sz="2400" b="1" dirty="0" err="1" smtClean="0">
                <a:solidFill>
                  <a:srgbClr val="3366FF"/>
                </a:solidFill>
                <a:latin typeface="Calibri" charset="0"/>
              </a:rPr>
              <a:t>int</a:t>
            </a:r>
            <a:r>
              <a:rPr lang="en-US" sz="2400" b="1" dirty="0" smtClean="0">
                <a:solidFill>
                  <a:srgbClr val="3366FF"/>
                </a:solidFill>
                <a:latin typeface="Calibri" charset="0"/>
              </a:rPr>
              <a:t> x2, </a:t>
            </a:r>
            <a:r>
              <a:rPr lang="en-US" sz="2400" b="1" dirty="0" err="1" smtClean="0">
                <a:solidFill>
                  <a:srgbClr val="3366FF"/>
                </a:solidFill>
                <a:latin typeface="Calibri" charset="0"/>
              </a:rPr>
              <a:t>int</a:t>
            </a:r>
            <a:r>
              <a:rPr lang="en-US" sz="2400" b="1" dirty="0" smtClean="0">
                <a:solidFill>
                  <a:srgbClr val="3366FF"/>
                </a:solidFill>
                <a:latin typeface="Calibri" charset="0"/>
              </a:rPr>
              <a:t> y2</a:t>
            </a:r>
            <a:r>
              <a:rPr lang="en-US" sz="2400" dirty="0" smtClean="0">
                <a:latin typeface="Calibri" charset="0"/>
              </a:rPr>
              <a:t>)  //</a:t>
            </a:r>
            <a:r>
              <a:rPr lang="en-US" sz="2400" dirty="0" err="1" smtClean="0">
                <a:latin typeface="Calibri" charset="0"/>
              </a:rPr>
              <a:t>cartesian</a:t>
            </a:r>
            <a:r>
              <a:rPr lang="en-US" sz="2400" dirty="0">
                <a:latin typeface="Calibri" charset="0"/>
              </a:rPr>
              <a:t/>
            </a:r>
            <a:br>
              <a:rPr lang="en-US" sz="24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{</a:t>
            </a:r>
            <a:br>
              <a:rPr lang="en-US" sz="20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		</a:t>
            </a:r>
            <a:r>
              <a:rPr lang="en-US" sz="2000" dirty="0" smtClean="0">
                <a:latin typeface="Calibri" charset="0"/>
              </a:rPr>
              <a:t>float length = (x1-x2)*(x1-x2) + (y1-y2)*(y1-y2);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sz="1600" dirty="0">
                <a:latin typeface="Calibri" charset="0"/>
              </a:rPr>
              <a:t>	</a:t>
            </a:r>
            <a:r>
              <a:rPr lang="en-US" sz="1600" dirty="0" smtClean="0">
                <a:latin typeface="Calibri" charset="0"/>
              </a:rPr>
              <a:t>	</a:t>
            </a:r>
            <a:r>
              <a:rPr lang="en-US" sz="1800" dirty="0" smtClean="0">
                <a:latin typeface="Calibri" charset="0"/>
              </a:rPr>
              <a:t>length = </a:t>
            </a:r>
            <a:r>
              <a:rPr lang="en-US" sz="1800" dirty="0" err="1" smtClean="0">
                <a:latin typeface="Calibri" charset="0"/>
              </a:rPr>
              <a:t>sqrt</a:t>
            </a:r>
            <a:r>
              <a:rPr lang="en-US" sz="1800" dirty="0" smtClean="0">
                <a:latin typeface="Calibri" charset="0"/>
              </a:rPr>
              <a:t>(length)</a:t>
            </a:r>
            <a:r>
              <a:rPr lang="en-US" sz="1800" dirty="0">
                <a:latin typeface="Calibri" charset="0"/>
              </a:rPr>
              <a:t/>
            </a:r>
            <a:br>
              <a:rPr lang="en-US" sz="1800" dirty="0">
                <a:latin typeface="Calibri" charset="0"/>
              </a:rPr>
            </a:br>
            <a:r>
              <a:rPr lang="en-US" sz="1600" dirty="0">
                <a:latin typeface="Calibri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float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distance</a:t>
            </a:r>
            <a:r>
              <a:rPr lang="en-US" sz="2400" dirty="0" smtClean="0">
                <a:latin typeface="Calibri" charset="0"/>
              </a:rPr>
              <a:t>(</a:t>
            </a:r>
            <a:r>
              <a:rPr lang="en-US" sz="2400" b="1" dirty="0" smtClean="0">
                <a:solidFill>
                  <a:srgbClr val="3366FF"/>
                </a:solidFill>
                <a:latin typeface="Calibri" charset="0"/>
              </a:rPr>
              <a:t>float R,  float Φ1, float Φ2 </a:t>
            </a:r>
            <a:r>
              <a:rPr lang="en-US" sz="2400" dirty="0" smtClean="0">
                <a:latin typeface="Calibri" charset="0"/>
              </a:rPr>
              <a:t>);  </a:t>
            </a:r>
            <a:r>
              <a:rPr lang="en-US" sz="2400" dirty="0">
                <a:latin typeface="Calibri" charset="0"/>
              </a:rPr>
              <a:t>/</a:t>
            </a:r>
            <a:r>
              <a:rPr lang="en-US" sz="2400" dirty="0" smtClean="0">
                <a:latin typeface="Calibri" charset="0"/>
              </a:rPr>
              <a:t>/circle</a:t>
            </a:r>
            <a:r>
              <a:rPr lang="en-US" sz="2400" dirty="0">
                <a:latin typeface="Calibri" charset="0"/>
              </a:rPr>
              <a:t/>
            </a:r>
            <a:br>
              <a:rPr lang="en-US" sz="24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{</a:t>
            </a:r>
            <a:br>
              <a:rPr lang="en-US" sz="20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		float length </a:t>
            </a:r>
            <a:r>
              <a:rPr lang="en-US" sz="2000" dirty="0" smtClean="0">
                <a:latin typeface="Calibri" charset="0"/>
              </a:rPr>
              <a:t>= R*(</a:t>
            </a:r>
            <a:r>
              <a:rPr lang="en-US" sz="1800" b="1" dirty="0" smtClean="0">
                <a:solidFill>
                  <a:srgbClr val="3366FF"/>
                </a:solidFill>
                <a:latin typeface="Calibri" charset="0"/>
              </a:rPr>
              <a:t>Φ2-Φ1); </a:t>
            </a:r>
            <a:r>
              <a:rPr lang="en-US" sz="1800" dirty="0">
                <a:latin typeface="Calibri" charset="0"/>
              </a:rPr>
              <a:t/>
            </a:r>
            <a:br>
              <a:rPr lang="en-US" sz="1800" dirty="0">
                <a:latin typeface="Calibri" charset="0"/>
              </a:rPr>
            </a:br>
            <a:r>
              <a:rPr lang="en-US" sz="1600" dirty="0">
                <a:latin typeface="Calibri" charset="0"/>
              </a:rPr>
              <a:t>}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 smtClean="0">
                <a:latin typeface="Calibri" charset="0"/>
              </a:rPr>
              <a:t>Same </a:t>
            </a:r>
            <a:r>
              <a:rPr lang="en-US" sz="2400" dirty="0">
                <a:latin typeface="Calibri" charset="0"/>
              </a:rPr>
              <a:t>name, two </a:t>
            </a:r>
            <a:r>
              <a:rPr lang="en-US" sz="2400" dirty="0" smtClean="0">
                <a:latin typeface="Calibri" charset="0"/>
              </a:rPr>
              <a:t>functions</a:t>
            </a:r>
          </a:p>
          <a:p>
            <a:pPr lvl="2">
              <a:spcBef>
                <a:spcPct val="60000"/>
              </a:spcBef>
            </a:pPr>
            <a:r>
              <a:rPr lang="en-US" sz="1600" dirty="0">
                <a:latin typeface="Calibri" charset="0"/>
              </a:rPr>
              <a:t>f</a:t>
            </a:r>
            <a:r>
              <a:rPr lang="en-US" sz="1600" dirty="0" smtClean="0">
                <a:latin typeface="Calibri" charset="0"/>
              </a:rPr>
              <a:t>loat d1 = distance(U!, U2, V1, V2);</a:t>
            </a:r>
          </a:p>
          <a:p>
            <a:pPr lvl="2">
              <a:spcBef>
                <a:spcPct val="60000"/>
              </a:spcBef>
            </a:pPr>
            <a:r>
              <a:rPr lang="en-US" sz="1600" dirty="0">
                <a:latin typeface="Calibri" charset="0"/>
              </a:rPr>
              <a:t>f</a:t>
            </a:r>
            <a:r>
              <a:rPr lang="en-US" sz="1600" dirty="0" smtClean="0">
                <a:latin typeface="Calibri" charset="0"/>
              </a:rPr>
              <a:t>loat d2 = distance(R, </a:t>
            </a:r>
            <a:r>
              <a:rPr lang="en-US" sz="1600" b="1" dirty="0" smtClean="0">
                <a:solidFill>
                  <a:srgbClr val="3366FF"/>
                </a:solidFill>
                <a:latin typeface="Calibri" charset="0"/>
              </a:rPr>
              <a:t>Φ2,</a:t>
            </a:r>
            <a:r>
              <a:rPr lang="en-US" sz="1600" b="1" dirty="0">
                <a:solidFill>
                  <a:srgbClr val="3366FF"/>
                </a:solidFill>
                <a:latin typeface="Calibri" charset="0"/>
              </a:rPr>
              <a:t> </a:t>
            </a:r>
            <a:r>
              <a:rPr lang="en-US" sz="1600" b="1" dirty="0" smtClean="0">
                <a:solidFill>
                  <a:srgbClr val="3366FF"/>
                </a:solidFill>
                <a:latin typeface="Calibri" charset="0"/>
              </a:rPr>
              <a:t>Φ1 )</a:t>
            </a:r>
            <a:endParaRPr lang="en-US" sz="1600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4" name="Pie 3"/>
          <p:cNvSpPr/>
          <p:nvPr/>
        </p:nvSpPr>
        <p:spPr>
          <a:xfrm>
            <a:off x="5280212" y="4648200"/>
            <a:ext cx="914400" cy="914400"/>
          </a:xfrm>
          <a:prstGeom prst="pie">
            <a:avLst>
              <a:gd name="adj1" fmla="val 0"/>
              <a:gd name="adj2" fmla="val 7508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737412" y="4495800"/>
            <a:ext cx="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53000" y="510540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5302624" y="4634753"/>
            <a:ext cx="914400" cy="914400"/>
          </a:xfrm>
          <a:prstGeom prst="arc">
            <a:avLst>
              <a:gd name="adj1" fmla="val 7885419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0381" y="4311134"/>
            <a:ext cx="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Calibri" charset="0"/>
              </a:rPr>
              <a:t>Φ1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94612" y="5156805"/>
            <a:ext cx="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  <a:latin typeface="Calibri" charset="0"/>
              </a:rPr>
              <a:t>Φ2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086600" y="2133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681231" y="2667000"/>
            <a:ext cx="10149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06563" y="2324444"/>
            <a:ext cx="98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(x1,y1)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00486" y="1764268"/>
            <a:ext cx="98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(x2,y2)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315200" y="1981200"/>
            <a:ext cx="388778" cy="45720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5426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Overloading Resolution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3366FF"/>
            </a:solidFill>
          </a:ln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1</a:t>
            </a:r>
            <a:r>
              <a:rPr lang="en-US" sz="2800" baseline="30000" dirty="0">
                <a:latin typeface="Calibri" charset="0"/>
              </a:rPr>
              <a:t>st</a:t>
            </a:r>
            <a:r>
              <a:rPr lang="en-US" sz="2800" dirty="0">
                <a:latin typeface="Calibri" charset="0"/>
              </a:rPr>
              <a:t>: Exact Match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Looks for exact signature</a:t>
            </a:r>
          </a:p>
          <a:p>
            <a:pPr lvl="2" eaLnBrk="1" hangingPunct="1"/>
            <a:r>
              <a:rPr lang="en-US" b="1" dirty="0">
                <a:solidFill>
                  <a:srgbClr val="0000FF"/>
                </a:solidFill>
                <a:latin typeface="Calibri" charset="0"/>
              </a:rPr>
              <a:t>Where no argument conversion required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2</a:t>
            </a:r>
            <a:r>
              <a:rPr lang="en-US" sz="2800" baseline="30000" dirty="0">
                <a:latin typeface="Calibri" charset="0"/>
              </a:rPr>
              <a:t>nd</a:t>
            </a:r>
            <a:r>
              <a:rPr lang="en-US" sz="2800" dirty="0">
                <a:latin typeface="Calibri" charset="0"/>
              </a:rPr>
              <a:t>: Compatible Match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Looks for "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compatible</a:t>
            </a:r>
            <a:r>
              <a:rPr lang="en-US" sz="2400" dirty="0">
                <a:latin typeface="Calibri" charset="0"/>
              </a:rPr>
              <a:t>" signature where</a:t>
            </a:r>
            <a:br>
              <a:rPr lang="en-US" sz="2400" dirty="0">
                <a:latin typeface="Calibri" charset="0"/>
              </a:rPr>
            </a:b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automatic type conversion </a:t>
            </a:r>
            <a:r>
              <a:rPr lang="en-US" sz="2400" dirty="0">
                <a:latin typeface="Calibri" charset="0"/>
              </a:rPr>
              <a:t>is possible: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1</a:t>
            </a:r>
            <a:r>
              <a:rPr lang="en-US" sz="2000" baseline="30000" dirty="0">
                <a:latin typeface="Calibri" charset="0"/>
              </a:rPr>
              <a:t>st</a:t>
            </a:r>
            <a:r>
              <a:rPr lang="en-US" sz="2000" dirty="0">
                <a:latin typeface="Calibri" charset="0"/>
              </a:rPr>
              <a:t> with promotion (e.g., </a:t>
            </a:r>
            <a:r>
              <a:rPr lang="en-US" sz="2000" dirty="0" err="1">
                <a:latin typeface="Calibri" charset="0"/>
              </a:rPr>
              <a:t>int</a:t>
            </a:r>
            <a:r>
              <a:rPr lang="en-US" sz="2000" dirty="0" err="1">
                <a:latin typeface="Calibri" charset="0"/>
                <a:sym typeface="Wingdings" charset="0"/>
              </a:rPr>
              <a:t></a:t>
            </a:r>
            <a:r>
              <a:rPr lang="en-US" sz="2000" dirty="0" err="1">
                <a:latin typeface="Calibri" charset="0"/>
              </a:rPr>
              <a:t>double</a:t>
            </a:r>
            <a:r>
              <a:rPr lang="en-US" sz="2000" dirty="0">
                <a:latin typeface="Calibri" charset="0"/>
              </a:rPr>
              <a:t>)</a:t>
            </a:r>
          </a:p>
          <a:p>
            <a:pPr lvl="3" eaLnBrk="1" hangingPunct="1"/>
            <a:r>
              <a:rPr lang="en-US" sz="2400" dirty="0">
                <a:latin typeface="Calibri" charset="0"/>
              </a:rPr>
              <a:t>No loss of data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2</a:t>
            </a:r>
            <a:r>
              <a:rPr lang="en-US" sz="2000" baseline="30000" dirty="0">
                <a:latin typeface="Calibri" charset="0"/>
              </a:rPr>
              <a:t>nd</a:t>
            </a:r>
            <a:r>
              <a:rPr lang="en-US" sz="2000" dirty="0">
                <a:latin typeface="Calibri" charset="0"/>
              </a:rPr>
              <a:t> with demotion (e.g., </a:t>
            </a:r>
            <a:r>
              <a:rPr lang="en-US" sz="2000" dirty="0" err="1">
                <a:latin typeface="Calibri" charset="0"/>
              </a:rPr>
              <a:t>double</a:t>
            </a:r>
            <a:r>
              <a:rPr lang="en-US" sz="2000" dirty="0" err="1">
                <a:latin typeface="Calibri" charset="0"/>
                <a:sym typeface="Wingdings" charset="0"/>
              </a:rPr>
              <a:t></a:t>
            </a:r>
            <a:r>
              <a:rPr lang="en-US" sz="2000" dirty="0" err="1">
                <a:latin typeface="Calibri" charset="0"/>
              </a:rPr>
              <a:t>int</a:t>
            </a:r>
            <a:r>
              <a:rPr lang="en-US" sz="2000" dirty="0">
                <a:latin typeface="Calibri" charset="0"/>
              </a:rPr>
              <a:t>)</a:t>
            </a:r>
          </a:p>
          <a:p>
            <a:pPr lvl="3" eaLnBrk="1" hangingPunct="1"/>
            <a:r>
              <a:rPr lang="en-US" sz="2400" dirty="0">
                <a:latin typeface="Calibri" charset="0"/>
              </a:rPr>
              <a:t>Possible loss of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Overloading Resolution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3366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Given following functions: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alibri" charset="0"/>
              </a:rPr>
              <a:t>1.  void f(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n, 	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double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m</a:t>
            </a:r>
            <a:r>
              <a:rPr lang="en-US" dirty="0">
                <a:latin typeface="Calibri" charset="0"/>
              </a:rPr>
              <a:t>);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2.  void f(double n, </a:t>
            </a:r>
            <a:r>
              <a:rPr lang="en-US" dirty="0" err="1" smtClean="0">
                <a:latin typeface="Calibri" charset="0"/>
              </a:rPr>
              <a:t>int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m);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3.  void f(</a:t>
            </a:r>
            <a:r>
              <a:rPr lang="en-US" b="1" dirty="0" err="1">
                <a:latin typeface="Calibri" charset="0"/>
              </a:rPr>
              <a:t>int</a:t>
            </a:r>
            <a:r>
              <a:rPr lang="en-US" b="1" dirty="0">
                <a:latin typeface="Calibri" charset="0"/>
              </a:rPr>
              <a:t> n</a:t>
            </a:r>
            <a:r>
              <a:rPr lang="en-US" dirty="0">
                <a:latin typeface="Calibri" charset="0"/>
              </a:rPr>
              <a:t>, 		</a:t>
            </a:r>
            <a:r>
              <a:rPr lang="en-US" b="1" dirty="0" err="1">
                <a:latin typeface="Calibri" charset="0"/>
              </a:rPr>
              <a:t>int</a:t>
            </a:r>
            <a:r>
              <a:rPr lang="en-US" b="1" dirty="0">
                <a:latin typeface="Calibri" charset="0"/>
              </a:rPr>
              <a:t> m</a:t>
            </a:r>
            <a:r>
              <a:rPr lang="en-US" dirty="0">
                <a:latin typeface="Calibri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These calls: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f(98, 99);	</a:t>
            </a:r>
            <a:r>
              <a:rPr lang="en-US" dirty="0">
                <a:latin typeface="Calibri" charset="0"/>
                <a:sym typeface="Wingdings" charset="0"/>
              </a:rPr>
              <a:t></a:t>
            </a:r>
            <a:r>
              <a:rPr lang="en-US" dirty="0">
                <a:latin typeface="Calibri" charset="0"/>
              </a:rPr>
              <a:t> Calls #</a:t>
            </a:r>
            <a:r>
              <a:rPr lang="en-US" dirty="0" smtClean="0">
                <a:latin typeface="Calibri" charset="0"/>
              </a:rPr>
              <a:t>3  // </a:t>
            </a:r>
            <a:r>
              <a:rPr lang="en-US" dirty="0" err="1" smtClean="0">
                <a:latin typeface="Calibri" charset="0"/>
              </a:rPr>
              <a:t>int-int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f(5.3, 4);	</a:t>
            </a:r>
            <a:r>
              <a:rPr lang="en-US" dirty="0">
                <a:latin typeface="Calibri" charset="0"/>
                <a:sym typeface="Wingdings" charset="0"/>
              </a:rPr>
              <a:t></a:t>
            </a:r>
            <a:r>
              <a:rPr lang="en-US" dirty="0">
                <a:latin typeface="Calibri" charset="0"/>
              </a:rPr>
              <a:t> Calls #</a:t>
            </a:r>
            <a:r>
              <a:rPr lang="en-US" dirty="0" smtClean="0">
                <a:latin typeface="Calibri" charset="0"/>
              </a:rPr>
              <a:t>2  //float-</a:t>
            </a:r>
            <a:r>
              <a:rPr lang="en-US" dirty="0" err="1" smtClean="0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b="1" dirty="0">
                <a:solidFill>
                  <a:srgbClr val="0000FF"/>
                </a:solidFill>
                <a:latin typeface="Calibri" charset="0"/>
              </a:rPr>
              <a:t>f(4.3, 5.2);	</a:t>
            </a:r>
            <a:r>
              <a:rPr lang="en-US" b="1" dirty="0">
                <a:solidFill>
                  <a:srgbClr val="0000FF"/>
                </a:solidFill>
                <a:latin typeface="Calibri" charset="0"/>
                <a:sym typeface="Wingdings" charset="0"/>
              </a:rPr>
              <a:t>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 Calls ???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Avoid such confusing overloading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dirty="0">
                <a:latin typeface="Calibri" charset="0"/>
              </a:rPr>
              <a:t>Automatic Type Conversion </a:t>
            </a:r>
            <a:br>
              <a:rPr lang="en-US" sz="3600" b="1" dirty="0">
                <a:latin typeface="Calibri" charset="0"/>
              </a:rPr>
            </a:br>
            <a:r>
              <a:rPr lang="en-US" sz="3600" b="1" dirty="0">
                <a:latin typeface="Calibri" charset="0"/>
              </a:rPr>
              <a:t>and Overloading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latin typeface="Calibri" charset="0"/>
              </a:rPr>
              <a:t>Allows </a:t>
            </a:r>
            <a:r>
              <a:rPr lang="en-US" sz="2800" dirty="0">
                <a:latin typeface="Calibri" charset="0"/>
              </a:rPr>
              <a:t>for "any" numeric type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Any "subordinate" </a:t>
            </a:r>
            <a:r>
              <a:rPr lang="en-US" sz="2400" b="1" i="1" dirty="0">
                <a:solidFill>
                  <a:srgbClr val="0000FF"/>
                </a:solidFill>
                <a:latin typeface="Calibri" charset="0"/>
              </a:rPr>
              <a:t>data automatically </a:t>
            </a:r>
            <a:r>
              <a:rPr lang="en-US" sz="2400" b="1" i="1" dirty="0" smtClean="0">
                <a:solidFill>
                  <a:srgbClr val="0000FF"/>
                </a:solidFill>
                <a:latin typeface="Calibri" charset="0"/>
              </a:rPr>
              <a:t>promoted</a:t>
            </a:r>
          </a:p>
          <a:p>
            <a:pPr lvl="2"/>
            <a:r>
              <a:rPr lang="en-US" sz="2000" b="1" i="1" dirty="0">
                <a:solidFill>
                  <a:srgbClr val="0000FF"/>
                </a:solidFill>
                <a:latin typeface="Calibri" charset="0"/>
              </a:rPr>
              <a:t>s</a:t>
            </a:r>
            <a:r>
              <a:rPr lang="en-US" sz="2000" b="1" i="1" dirty="0" smtClean="0">
                <a:solidFill>
                  <a:srgbClr val="0000FF"/>
                </a:solidFill>
                <a:latin typeface="Calibri" charset="0"/>
              </a:rPr>
              <a:t>hort </a:t>
            </a:r>
            <a:r>
              <a:rPr lang="en-US" sz="2000" b="1" i="1" dirty="0" smtClean="0">
                <a:solidFill>
                  <a:srgbClr val="0000FF"/>
                </a:solidFill>
                <a:latin typeface="Calibri" charset="0"/>
                <a:sym typeface="Wingdings"/>
              </a:rPr>
              <a:t> </a:t>
            </a:r>
            <a:r>
              <a:rPr lang="en-US" sz="2000" b="1" i="1" dirty="0" err="1" smtClean="0">
                <a:solidFill>
                  <a:srgbClr val="0000FF"/>
                </a:solidFill>
                <a:latin typeface="Calibri" charset="0"/>
                <a:sym typeface="Wingdings"/>
              </a:rPr>
              <a:t>int</a:t>
            </a:r>
            <a:endParaRPr lang="en-US" sz="2000" b="1" i="1" dirty="0">
              <a:solidFill>
                <a:srgbClr val="0000FF"/>
              </a:solidFill>
              <a:latin typeface="Calibri" charset="0"/>
            </a:endParaRPr>
          </a:p>
          <a:p>
            <a:pPr lvl="2" eaLnBrk="1" hangingPunct="1"/>
            <a:r>
              <a:rPr lang="en-US" sz="2000" dirty="0" err="1">
                <a:latin typeface="Calibri" charset="0"/>
              </a:rPr>
              <a:t>int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dirty="0">
                <a:latin typeface="Calibri" charset="0"/>
                <a:sym typeface="Wingdings" charset="0"/>
              </a:rPr>
              <a:t></a:t>
            </a:r>
            <a:r>
              <a:rPr lang="en-US" sz="2000" dirty="0">
                <a:latin typeface="Calibri" charset="0"/>
              </a:rPr>
              <a:t> double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float </a:t>
            </a:r>
            <a:r>
              <a:rPr lang="en-US" sz="2000" dirty="0">
                <a:latin typeface="Calibri" charset="0"/>
                <a:sym typeface="Wingdings" charset="0"/>
              </a:rPr>
              <a:t></a:t>
            </a:r>
            <a:r>
              <a:rPr lang="en-US" sz="2000" dirty="0">
                <a:latin typeface="Calibri" charset="0"/>
              </a:rPr>
              <a:t> double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char </a:t>
            </a:r>
            <a:r>
              <a:rPr lang="en-US" sz="2000" dirty="0">
                <a:latin typeface="Calibri" charset="0"/>
                <a:sym typeface="Wingdings" charset="0"/>
              </a:rPr>
              <a:t></a:t>
            </a:r>
            <a:r>
              <a:rPr lang="en-US" sz="2000" dirty="0">
                <a:latin typeface="Calibri" charset="0"/>
              </a:rPr>
              <a:t> double	*More on this later</a:t>
            </a:r>
            <a:r>
              <a:rPr lang="en-US" sz="2000" dirty="0" smtClean="0">
                <a:latin typeface="Calibri" charset="0"/>
              </a:rPr>
              <a:t>!</a:t>
            </a:r>
          </a:p>
          <a:p>
            <a:pPr lvl="2" eaLnBrk="1" hangingPunct="1"/>
            <a:r>
              <a:rPr lang="en-US" sz="2000" dirty="0" err="1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2000" dirty="0" err="1" smtClean="0">
                <a:solidFill>
                  <a:srgbClr val="FF0000"/>
                </a:solidFill>
                <a:latin typeface="Calibri" charset="0"/>
              </a:rPr>
              <a:t>math</a:t>
            </a:r>
            <a:r>
              <a:rPr lang="en-US" sz="2000" dirty="0" smtClean="0">
                <a:solidFill>
                  <a:srgbClr val="FF0000"/>
                </a:solidFill>
                <a:latin typeface="Calibri" charset="0"/>
              </a:rPr>
              <a:t> library – all trig functions defined with double signatures</a:t>
            </a:r>
          </a:p>
          <a:p>
            <a:pPr lvl="3"/>
            <a:r>
              <a:rPr lang="en-US" b="1" dirty="0">
                <a:latin typeface="Calibri" charset="0"/>
              </a:rPr>
              <a:t>e.g. </a:t>
            </a:r>
            <a:r>
              <a:rPr lang="en-US" b="1" i="1" dirty="0">
                <a:solidFill>
                  <a:srgbClr val="3366FF"/>
                </a:solidFill>
                <a:latin typeface="Calibri" charset="0"/>
              </a:rPr>
              <a:t>sin(theta) – theta is double</a:t>
            </a:r>
            <a:endParaRPr lang="en-US" b="1" dirty="0">
              <a:solidFill>
                <a:srgbClr val="FF0000"/>
              </a:solidFill>
              <a:latin typeface="Calibri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Avoids overloading for different numeric </a:t>
            </a:r>
            <a:r>
              <a:rPr lang="en-US" sz="2800" dirty="0" smtClean="0">
                <a:latin typeface="Calibri" charset="0"/>
              </a:rPr>
              <a:t>types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latin typeface="Calibri" charset="0"/>
              </a:rPr>
              <a:t>If </a:t>
            </a:r>
            <a:r>
              <a:rPr lang="en-US" sz="2800" b="1" dirty="0" smtClean="0">
                <a:solidFill>
                  <a:srgbClr val="3366FF"/>
                </a:solidFill>
                <a:latin typeface="Calibri" charset="0"/>
              </a:rPr>
              <a:t>two matches </a:t>
            </a:r>
            <a:r>
              <a:rPr lang="en-US" sz="2800" dirty="0" smtClean="0">
                <a:latin typeface="Calibri" charset="0"/>
              </a:rPr>
              <a:t>are found there is ambiguity </a:t>
            </a:r>
            <a:r>
              <a:rPr lang="en-US" sz="2800" dirty="0" smtClean="0">
                <a:latin typeface="Calibri" charset="0"/>
                <a:sym typeface="Wingdings"/>
              </a:rPr>
              <a:t> </a:t>
            </a:r>
            <a:r>
              <a:rPr lang="en-US" sz="2800" b="1" dirty="0" smtClean="0">
                <a:solidFill>
                  <a:srgbClr val="3366FF"/>
                </a:solidFill>
                <a:latin typeface="Calibri" charset="0"/>
                <a:sym typeface="Wingdings"/>
              </a:rPr>
              <a:t>error</a:t>
            </a:r>
            <a:endParaRPr lang="en-US" sz="2800" b="1" dirty="0">
              <a:solidFill>
                <a:srgbClr val="3366FF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latin typeface="Calibri" charset="0"/>
              </a:rPr>
              <a:t>Automatic Type Conversion </a:t>
            </a:r>
            <a:br>
              <a:rPr lang="en-US" b="1" dirty="0">
                <a:latin typeface="Calibri" charset="0"/>
              </a:rPr>
            </a:br>
            <a:r>
              <a:rPr lang="en-US" b="1" dirty="0">
                <a:latin typeface="Calibri" charset="0"/>
              </a:rPr>
              <a:t>and Overloading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6150"/>
          </a:xfrm>
          <a:ln>
            <a:solidFill>
              <a:srgbClr val="3366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double mpg(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double miles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double gallons</a:t>
            </a:r>
            <a:r>
              <a:rPr lang="en-US" sz="2800" dirty="0">
                <a:latin typeface="Calibri" charset="0"/>
              </a:rPr>
              <a:t>)</a:t>
            </a:r>
            <a:br>
              <a:rPr lang="en-US" sz="28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{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return (miles/gallons);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Example function calls: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Calibri" charset="0"/>
              </a:rPr>
              <a:t>mpgComputed</a:t>
            </a:r>
            <a:r>
              <a:rPr lang="en-US" sz="2400" dirty="0">
                <a:latin typeface="Calibri" charset="0"/>
              </a:rPr>
              <a:t> = mpg(5, 20)</a:t>
            </a:r>
            <a:r>
              <a:rPr lang="en-US" sz="2400" dirty="0" smtClean="0">
                <a:latin typeface="Calibri" charset="0"/>
              </a:rPr>
              <a:t>;			// </a:t>
            </a:r>
            <a:r>
              <a:rPr lang="en-US" sz="2400" dirty="0" err="1" smtClean="0">
                <a:latin typeface="Calibri" charset="0"/>
              </a:rPr>
              <a:t>int</a:t>
            </a:r>
            <a:r>
              <a:rPr lang="en-US" sz="2400" dirty="0" smtClean="0">
                <a:latin typeface="Calibri" charset="0"/>
              </a:rPr>
              <a:t>, </a:t>
            </a:r>
            <a:r>
              <a:rPr lang="en-US" sz="2400" dirty="0" err="1" smtClean="0">
                <a:latin typeface="Calibri" charset="0"/>
              </a:rPr>
              <a:t>int</a:t>
            </a:r>
            <a:endParaRPr lang="en-US" sz="2400" dirty="0">
              <a:latin typeface="Calibri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Converts 5 &amp; 20 to doubles, then passes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Calibri" charset="0"/>
              </a:rPr>
              <a:t>mpgComputed</a:t>
            </a:r>
            <a:r>
              <a:rPr lang="en-US" sz="2400" dirty="0">
                <a:latin typeface="Calibri" charset="0"/>
              </a:rPr>
              <a:t> = mpg(5.8, 20.2)</a:t>
            </a:r>
            <a:r>
              <a:rPr lang="en-US" sz="2400" dirty="0" smtClean="0">
                <a:latin typeface="Calibri" charset="0"/>
              </a:rPr>
              <a:t>;		//double, double</a:t>
            </a:r>
            <a:endParaRPr lang="en-US" sz="2400" dirty="0">
              <a:latin typeface="Calibri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No conversion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Calibri" charset="0"/>
              </a:rPr>
              <a:t>mpgComputed</a:t>
            </a:r>
            <a:r>
              <a:rPr lang="en-US" sz="2400" dirty="0">
                <a:latin typeface="Calibri" charset="0"/>
              </a:rPr>
              <a:t> = mpg(5, 2.4)</a:t>
            </a:r>
            <a:r>
              <a:rPr lang="en-US" sz="2400" dirty="0" smtClean="0">
                <a:latin typeface="Calibri" charset="0"/>
              </a:rPr>
              <a:t>;			//</a:t>
            </a:r>
            <a:r>
              <a:rPr lang="en-US" sz="2400" dirty="0" err="1" smtClean="0">
                <a:latin typeface="Calibri" charset="0"/>
              </a:rPr>
              <a:t>int</a:t>
            </a:r>
            <a:r>
              <a:rPr lang="en-US" sz="2400" dirty="0" smtClean="0">
                <a:latin typeface="Calibri" charset="0"/>
              </a:rPr>
              <a:t>, double</a:t>
            </a:r>
            <a:endParaRPr lang="en-US" sz="2400" dirty="0">
              <a:latin typeface="Calibri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Converts 5 to 5.0, then passes values to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Overloading Pitfall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3366FF"/>
            </a:solidFill>
          </a:ln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Only overload "same-task" functions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 mpg() function should always perform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same task, in all overloads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Otherwise, unpredictable results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C++ function call resolution: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1</a:t>
            </a:r>
            <a:r>
              <a:rPr lang="en-US" baseline="30000" dirty="0">
                <a:latin typeface="Calibri" charset="0"/>
              </a:rPr>
              <a:t>st</a:t>
            </a:r>
            <a:r>
              <a:rPr lang="en-US" dirty="0">
                <a:latin typeface="Calibri" charset="0"/>
              </a:rPr>
              <a:t>: looks for exact signature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2</a:t>
            </a:r>
            <a:r>
              <a:rPr lang="en-US" baseline="30000" dirty="0">
                <a:latin typeface="Calibri" charset="0"/>
              </a:rPr>
              <a:t>nd</a:t>
            </a:r>
            <a:r>
              <a:rPr lang="en-US" dirty="0">
                <a:latin typeface="Calibri" charset="0"/>
              </a:rPr>
              <a:t>: looks for "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compatible</a:t>
            </a:r>
            <a:r>
              <a:rPr lang="en-US" dirty="0">
                <a:latin typeface="Calibri" charset="0"/>
              </a:rPr>
              <a:t>" signature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100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>
                <a:solidFill>
                  <a:srgbClr val="3380E6"/>
                </a:solidFill>
                <a:latin typeface="Arial"/>
              </a:rPr>
              <a:t>Default </a:t>
            </a:r>
            <a:r>
              <a:rPr lang="en-US" b="1" dirty="0">
                <a:solidFill>
                  <a:srgbClr val="3380E6"/>
                </a:solidFill>
                <a:latin typeface="Arial"/>
              </a:rPr>
              <a:t>Arguments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  <a:ln>
            <a:solidFill>
              <a:srgbClr val="0000FF"/>
            </a:solidFill>
          </a:ln>
        </p:spPr>
        <p:txBody>
          <a:bodyPr>
            <a:normAutofit fontScale="85000" lnSpcReduction="10000"/>
          </a:bodyPr>
          <a:lstStyle/>
          <a:p>
            <a:pPr>
              <a:spcBef>
                <a:spcPts val="72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Times New Roman" charset="0"/>
              </a:rPr>
              <a:t>It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is n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t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uncommon for a program to invoke a function repeatedly with the same argument value for a particular parameter.</a:t>
            </a:r>
          </a:p>
          <a:p>
            <a:pPr>
              <a:spcBef>
                <a:spcPts val="72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Times New Roman" charset="0"/>
              </a:rPr>
              <a:t>Can specify that such a parameter has a 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default argument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, i.e., a default value to be passed to that parameter.</a:t>
            </a:r>
          </a:p>
          <a:p>
            <a:pPr>
              <a:spcBef>
                <a:spcPts val="72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Times New Roman" charset="0"/>
              </a:rPr>
              <a:t>When a 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program omits an argument for a parameter with a default argument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in a function call, the compiler rewrites the function call and inserts the default value of that argument.</a:t>
            </a:r>
          </a:p>
          <a:p>
            <a:pPr>
              <a:spcBef>
                <a:spcPts val="72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Times New Roman" charset="0"/>
              </a:rPr>
              <a:t>Default arguments must be the 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rightmost (trailing)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arguments in a function</a:t>
            </a:r>
            <a:r>
              <a:rPr lang="ja-JP" altLang="en-US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s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parameter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list.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4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Default Arguments	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ln>
            <a:solidFill>
              <a:srgbClr val="3366FF"/>
            </a:solidFill>
          </a:ln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Allows omitting some arguments 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Specified in function declaration/prototype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void </a:t>
            </a:r>
            <a:r>
              <a:rPr lang="en-US" sz="2400" dirty="0" err="1">
                <a:latin typeface="Calibri" charset="0"/>
              </a:rPr>
              <a:t>showVolume</a:t>
            </a:r>
            <a:r>
              <a:rPr lang="en-US" sz="2400" dirty="0">
                <a:latin typeface="Calibri" charset="0"/>
              </a:rPr>
              <a:t>(	</a:t>
            </a:r>
            <a:r>
              <a:rPr lang="en-US" sz="2400" dirty="0" err="1">
                <a:latin typeface="Calibri" charset="0"/>
              </a:rPr>
              <a:t>int</a:t>
            </a:r>
            <a:r>
              <a:rPr lang="en-US" sz="2400" dirty="0">
                <a:latin typeface="Calibri" charset="0"/>
              </a:rPr>
              <a:t> length,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			</a:t>
            </a:r>
            <a:r>
              <a:rPr lang="en-US" sz="2400" dirty="0" err="1">
                <a:latin typeface="Calibri" charset="0"/>
              </a:rPr>
              <a:t>int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width = 1</a:t>
            </a:r>
            <a:r>
              <a:rPr lang="en-US" sz="2400" dirty="0">
                <a:latin typeface="Calibri" charset="0"/>
              </a:rPr>
              <a:t>,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			</a:t>
            </a:r>
            <a:r>
              <a:rPr lang="en-US" sz="2400" dirty="0" err="1">
                <a:latin typeface="Calibri" charset="0"/>
              </a:rPr>
              <a:t>int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height = 1</a:t>
            </a:r>
            <a:r>
              <a:rPr lang="en-US" sz="2400" dirty="0">
                <a:latin typeface="Calibri" charset="0"/>
              </a:rPr>
              <a:t>)</a:t>
            </a:r>
            <a:r>
              <a:rPr lang="en-US" sz="2400" dirty="0" smtClean="0">
                <a:latin typeface="Calibri" charset="0"/>
              </a:rPr>
              <a:t>;  //”</a:t>
            </a:r>
            <a:r>
              <a:rPr lang="en-US" sz="2400" b="1" dirty="0" smtClean="0">
                <a:solidFill>
                  <a:srgbClr val="3366FF"/>
                </a:solidFill>
                <a:latin typeface="Calibri" charset="0"/>
              </a:rPr>
              <a:t>right-to-left rule”</a:t>
            </a:r>
            <a:endParaRPr lang="en-US" sz="2400" b="1" dirty="0">
              <a:solidFill>
                <a:srgbClr val="3366FF"/>
              </a:solidFill>
              <a:latin typeface="Calibri" charset="0"/>
            </a:endParaRPr>
          </a:p>
          <a:p>
            <a:pPr lvl="2" eaLnBrk="1" hangingPunct="1"/>
            <a:r>
              <a:rPr lang="en-US" sz="2000" dirty="0">
                <a:latin typeface="Calibri" charset="0"/>
              </a:rPr>
              <a:t>Last 2 arguments are defaulted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Possible calls:</a:t>
            </a:r>
          </a:p>
          <a:p>
            <a:pPr lvl="2" eaLnBrk="1" hangingPunct="1"/>
            <a:r>
              <a:rPr lang="en-US" sz="2000" dirty="0" err="1">
                <a:latin typeface="Calibri" charset="0"/>
              </a:rPr>
              <a:t>showVolume</a:t>
            </a:r>
            <a:r>
              <a:rPr lang="en-US" sz="2000" dirty="0">
                <a:latin typeface="Calibri" charset="0"/>
              </a:rPr>
              <a:t>(2, 4, 6); </a:t>
            </a:r>
            <a:r>
              <a:rPr lang="en-US" sz="2000" dirty="0" smtClean="0">
                <a:latin typeface="Calibri" charset="0"/>
              </a:rPr>
              <a:t>	/</a:t>
            </a:r>
            <a:r>
              <a:rPr lang="en-US" sz="2000" dirty="0">
                <a:latin typeface="Calibri" charset="0"/>
              </a:rPr>
              <a:t>/All arguments supplied</a:t>
            </a:r>
          </a:p>
          <a:p>
            <a:pPr lvl="2" eaLnBrk="1" hangingPunct="1"/>
            <a:r>
              <a:rPr lang="en-US" sz="2000" dirty="0" err="1">
                <a:latin typeface="Calibri" charset="0"/>
              </a:rPr>
              <a:t>showVolume</a:t>
            </a:r>
            <a:r>
              <a:rPr lang="en-US" sz="2000" dirty="0">
                <a:latin typeface="Calibri" charset="0"/>
              </a:rPr>
              <a:t>(3, 5); </a:t>
            </a:r>
            <a:r>
              <a:rPr lang="en-US" sz="2000" dirty="0" smtClean="0">
                <a:latin typeface="Calibri" charset="0"/>
              </a:rPr>
              <a:t>		/</a:t>
            </a:r>
            <a:r>
              <a:rPr lang="en-US" sz="2000" dirty="0">
                <a:latin typeface="Calibri" charset="0"/>
              </a:rPr>
              <a:t>/</a:t>
            </a: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height defaulted to 1</a:t>
            </a:r>
          </a:p>
          <a:p>
            <a:pPr lvl="2" eaLnBrk="1" hangingPunct="1"/>
            <a:r>
              <a:rPr lang="en-US" sz="2000" dirty="0" err="1">
                <a:latin typeface="Calibri" charset="0"/>
              </a:rPr>
              <a:t>showVolume</a:t>
            </a:r>
            <a:r>
              <a:rPr lang="en-US" sz="2000" dirty="0">
                <a:latin typeface="Calibri" charset="0"/>
              </a:rPr>
              <a:t>(7); </a:t>
            </a:r>
            <a:r>
              <a:rPr lang="en-US" sz="2000" dirty="0" smtClean="0">
                <a:latin typeface="Calibri" charset="0"/>
              </a:rPr>
              <a:t>		/</a:t>
            </a:r>
            <a:r>
              <a:rPr lang="en-US" sz="2000" dirty="0">
                <a:latin typeface="Calibri" charset="0"/>
              </a:rPr>
              <a:t>/</a:t>
            </a: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width &amp; height defaulted to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dirty="0" smtClean="0"/>
              <a:t>Computer Block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94350"/>
          </a:xfrm>
          <a:ln>
            <a:solidFill>
              <a:srgbClr val="0000F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5867400" cy="49831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62800" y="761999"/>
            <a:ext cx="1295400" cy="541020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Instruction 1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Instruction 2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Instruction 3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Instruction 4</a:t>
            </a:r>
          </a:p>
          <a:p>
            <a:pPr algn="ctr"/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 err="1" smtClean="0">
                <a:solidFill>
                  <a:srgbClr val="FF0000"/>
                </a:solidFill>
              </a:rPr>
              <a:t>nt</a:t>
            </a:r>
            <a:r>
              <a:rPr lang="en-US" sz="1600" b="1" dirty="0" smtClean="0">
                <a:solidFill>
                  <a:srgbClr val="FF0000"/>
                </a:solidFill>
              </a:rPr>
              <a:t> Foo(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:::::::::::::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:::::::::::::</a:t>
            </a:r>
          </a:p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Foo( </a:t>
            </a:r>
            <a:r>
              <a:rPr lang="en-US" sz="1600" b="1" dirty="0" err="1" smtClean="0">
                <a:solidFill>
                  <a:srgbClr val="0000FF"/>
                </a:solidFill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</a:rPr>
              <a:t> Z){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Instruction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:::::::::::::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:::::::::::::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r</a:t>
            </a:r>
            <a:r>
              <a:rPr lang="en-US" sz="1600" b="1" dirty="0" smtClean="0">
                <a:solidFill>
                  <a:srgbClr val="FF0000"/>
                </a:solidFill>
              </a:rPr>
              <a:t>eturn</a:t>
            </a:r>
            <a:r>
              <a:rPr lang="en-US" sz="1600" b="1" dirty="0" smtClean="0">
                <a:solidFill>
                  <a:srgbClr val="0000FF"/>
                </a:solidFill>
              </a:rPr>
              <a:t>}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-----------------</a:t>
            </a:r>
          </a:p>
          <a:p>
            <a:pPr algn="ctr"/>
            <a:r>
              <a:rPr lang="en-US" sz="1600" b="1" dirty="0" err="1">
                <a:solidFill>
                  <a:srgbClr val="0000FF"/>
                </a:solidFill>
              </a:rPr>
              <a:t>i</a:t>
            </a:r>
            <a:r>
              <a:rPr lang="en-US" sz="1600" b="1" dirty="0" err="1" smtClean="0">
                <a:solidFill>
                  <a:srgbClr val="0000FF"/>
                </a:solidFill>
              </a:rPr>
              <a:t>nt</a:t>
            </a:r>
            <a:r>
              <a:rPr lang="en-US" sz="1600" b="1" dirty="0" smtClean="0">
                <a:solidFill>
                  <a:srgbClr val="0000FF"/>
                </a:solidFill>
              </a:rPr>
              <a:t> Z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----------------</a:t>
            </a:r>
            <a:r>
              <a:rPr lang="en-US" sz="1600" b="1" dirty="0" smtClean="0">
                <a:solidFill>
                  <a:srgbClr val="FF0000"/>
                </a:solidFill>
              </a:rPr>
              <a:t>-</a:t>
            </a:r>
          </a:p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Automatic Variables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-----------------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Function parameters</a:t>
            </a:r>
          </a:p>
          <a:p>
            <a:pPr algn="ctr"/>
            <a:endParaRPr lang="en-US" sz="1600" dirty="0" smtClean="0">
              <a:solidFill>
                <a:srgbClr val="0000FF"/>
              </a:solidFill>
            </a:endParaRPr>
          </a:p>
          <a:p>
            <a:pPr algn="ctr"/>
            <a:endParaRPr lang="en-US" sz="1600" dirty="0" smtClean="0">
              <a:solidFill>
                <a:srgbClr val="0000FF"/>
              </a:solidFill>
            </a:endParaRPr>
          </a:p>
          <a:p>
            <a:pPr algn="ctr"/>
            <a:endParaRPr lang="en-US" sz="1600" dirty="0" smtClean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24400" y="1371600"/>
            <a:ext cx="2438400" cy="10668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rved Left Arrow 13"/>
          <p:cNvSpPr/>
          <p:nvPr/>
        </p:nvSpPr>
        <p:spPr>
          <a:xfrm>
            <a:off x="8458200" y="1752600"/>
            <a:ext cx="731520" cy="990600"/>
          </a:xfrm>
          <a:prstGeom prst="curvedLef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6553200" y="1752600"/>
            <a:ext cx="813816" cy="1561338"/>
          </a:xfrm>
          <a:prstGeom prst="ben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5151120" y="5261811"/>
            <a:ext cx="2346960" cy="1463675"/>
          </a:xfrm>
          <a:prstGeom prst="cloudCallout">
            <a:avLst>
              <a:gd name="adj1" fmla="val 23111"/>
              <a:gd name="adj2" fmla="val -177402"/>
            </a:avLst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Program execution is sequential decoding of instructions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990600" y="5867400"/>
            <a:ext cx="1600200" cy="612648"/>
          </a:xfrm>
          <a:prstGeom prst="cloudCallout">
            <a:avLst>
              <a:gd name="adj1" fmla="val 113670"/>
              <a:gd name="adj2" fmla="val -766687"/>
            </a:avLst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8458200" y="3657600"/>
            <a:ext cx="484632" cy="5334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5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66" y="76200"/>
            <a:ext cx="8229600" cy="944562"/>
          </a:xfrm>
        </p:spPr>
        <p:txBody>
          <a:bodyPr/>
          <a:lstStyle/>
          <a:p>
            <a:r>
              <a:rPr lang="en-US" b="1" dirty="0" smtClean="0"/>
              <a:t>Default Arguments -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1" y="1066799"/>
            <a:ext cx="8229600" cy="5105401"/>
          </a:xfrm>
          <a:ln>
            <a:solidFill>
              <a:srgbClr val="0000FF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#include &lt;</a:t>
            </a:r>
            <a:r>
              <a:rPr lang="en-US" sz="4800" dirty="0" err="1"/>
              <a:t>iostream</a:t>
            </a:r>
            <a:r>
              <a:rPr lang="en-US" sz="4800" dirty="0" smtClean="0"/>
              <a:t>&gt;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using namespace </a:t>
            </a:r>
            <a:r>
              <a:rPr lang="en-US" sz="4800" dirty="0" err="1"/>
              <a:t>std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8000" b="1" dirty="0">
                <a:solidFill>
                  <a:srgbClr val="0000FF"/>
                </a:solidFill>
              </a:rPr>
              <a:t>void </a:t>
            </a:r>
            <a:r>
              <a:rPr lang="en-US" sz="8000" b="1" dirty="0" err="1">
                <a:solidFill>
                  <a:srgbClr val="0000FF"/>
                </a:solidFill>
              </a:rPr>
              <a:t>showVolume</a:t>
            </a:r>
            <a:r>
              <a:rPr lang="en-US" sz="8000" b="1" dirty="0">
                <a:solidFill>
                  <a:srgbClr val="0000FF"/>
                </a:solidFill>
              </a:rPr>
              <a:t>(</a:t>
            </a:r>
            <a:r>
              <a:rPr lang="en-US" sz="8000" b="1" dirty="0" err="1">
                <a:solidFill>
                  <a:srgbClr val="0000FF"/>
                </a:solidFill>
              </a:rPr>
              <a:t>int</a:t>
            </a:r>
            <a:r>
              <a:rPr lang="en-US" sz="8000" b="1" dirty="0">
                <a:solidFill>
                  <a:srgbClr val="0000FF"/>
                </a:solidFill>
              </a:rPr>
              <a:t> length, </a:t>
            </a:r>
            <a:r>
              <a:rPr lang="en-US" sz="8000" b="1" dirty="0" err="1">
                <a:solidFill>
                  <a:srgbClr val="0000FF"/>
                </a:solidFill>
              </a:rPr>
              <a:t>int</a:t>
            </a:r>
            <a:r>
              <a:rPr lang="en-US" sz="8000" b="1" dirty="0">
                <a:solidFill>
                  <a:srgbClr val="0000FF"/>
                </a:solidFill>
              </a:rPr>
              <a:t> </a:t>
            </a:r>
            <a:r>
              <a:rPr lang="en-US" sz="8000" b="1" dirty="0">
                <a:solidFill>
                  <a:srgbClr val="FF0000"/>
                </a:solidFill>
              </a:rPr>
              <a:t>width = 1</a:t>
            </a:r>
            <a:r>
              <a:rPr lang="en-US" sz="8000" b="1" dirty="0">
                <a:solidFill>
                  <a:srgbClr val="0000FF"/>
                </a:solidFill>
              </a:rPr>
              <a:t>, </a:t>
            </a:r>
            <a:r>
              <a:rPr lang="en-US" sz="8000" b="1" dirty="0" err="1">
                <a:solidFill>
                  <a:srgbClr val="0000FF"/>
                </a:solidFill>
              </a:rPr>
              <a:t>int</a:t>
            </a:r>
            <a:r>
              <a:rPr lang="en-US" sz="8000" b="1" dirty="0">
                <a:solidFill>
                  <a:srgbClr val="0000FF"/>
                </a:solidFill>
              </a:rPr>
              <a:t> </a:t>
            </a:r>
            <a:r>
              <a:rPr lang="en-US" sz="8000" b="1" dirty="0">
                <a:solidFill>
                  <a:srgbClr val="FF0000"/>
                </a:solidFill>
              </a:rPr>
              <a:t>height = 1</a:t>
            </a:r>
            <a:r>
              <a:rPr lang="en-US" sz="8000" b="1" dirty="0">
                <a:solidFill>
                  <a:srgbClr val="0000FF"/>
                </a:solidFill>
              </a:rPr>
              <a:t>)</a:t>
            </a:r>
            <a:r>
              <a:rPr lang="en-US" sz="8000" b="1" dirty="0" smtClean="0">
                <a:solidFill>
                  <a:srgbClr val="0000FF"/>
                </a:solidFill>
              </a:rPr>
              <a:t>;  </a:t>
            </a:r>
            <a:endParaRPr lang="en-US" sz="8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5600" b="1" dirty="0"/>
              <a:t>//Returns the volume of a box. </a:t>
            </a:r>
          </a:p>
          <a:p>
            <a:pPr marL="0" indent="0">
              <a:buNone/>
            </a:pPr>
            <a:r>
              <a:rPr lang="en-US" sz="5600" b="1" dirty="0"/>
              <a:t>//If no height is given, the height is assumed to be 1</a:t>
            </a:r>
            <a:r>
              <a:rPr lang="en-US" sz="5600" b="1" dirty="0" smtClean="0"/>
              <a:t>.</a:t>
            </a: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//If neither height nor width are given, both are assumed to be 1.</a:t>
            </a:r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int</a:t>
            </a:r>
            <a:r>
              <a:rPr lang="en-US" sz="4800" dirty="0"/>
              <a:t> main( </a:t>
            </a:r>
            <a:r>
              <a:rPr lang="en-US" sz="4800" dirty="0" smtClean="0"/>
              <a:t>)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{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</a:t>
            </a:r>
            <a:r>
              <a:rPr lang="en-US" sz="4800" b="1" dirty="0">
                <a:solidFill>
                  <a:srgbClr val="0000FF"/>
                </a:solidFill>
              </a:rPr>
              <a:t> </a:t>
            </a:r>
            <a:r>
              <a:rPr lang="en-US" sz="4800" b="1" dirty="0" err="1">
                <a:solidFill>
                  <a:srgbClr val="0000FF"/>
                </a:solidFill>
              </a:rPr>
              <a:t>showVolume</a:t>
            </a:r>
            <a:r>
              <a:rPr lang="en-US" sz="4800" b="1" dirty="0">
                <a:solidFill>
                  <a:srgbClr val="0000FF"/>
                </a:solidFill>
              </a:rPr>
              <a:t>(4, 6, 2)</a:t>
            </a:r>
            <a:r>
              <a:rPr lang="en-US" sz="4800" b="1" dirty="0" smtClean="0">
                <a:solidFill>
                  <a:srgbClr val="0000FF"/>
                </a:solidFill>
              </a:rPr>
              <a:t>;</a:t>
            </a:r>
            <a:endParaRPr lang="en-US" sz="4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rgbClr val="0000FF"/>
                </a:solidFill>
              </a:rPr>
              <a:t>    </a:t>
            </a:r>
            <a:r>
              <a:rPr lang="en-US" sz="4800" b="1" dirty="0" err="1">
                <a:solidFill>
                  <a:srgbClr val="0000FF"/>
                </a:solidFill>
              </a:rPr>
              <a:t>showVolume</a:t>
            </a:r>
            <a:r>
              <a:rPr lang="en-US" sz="4800" b="1" dirty="0">
                <a:solidFill>
                  <a:srgbClr val="0000FF"/>
                </a:solidFill>
              </a:rPr>
              <a:t>(4, 6)</a:t>
            </a:r>
            <a:r>
              <a:rPr lang="en-US" sz="4800" b="1" dirty="0" smtClean="0">
                <a:solidFill>
                  <a:srgbClr val="0000FF"/>
                </a:solidFill>
              </a:rPr>
              <a:t>;</a:t>
            </a:r>
            <a:endParaRPr lang="en-US" sz="4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rgbClr val="0000FF"/>
                </a:solidFill>
              </a:rPr>
              <a:t>    </a:t>
            </a:r>
            <a:r>
              <a:rPr lang="en-US" sz="4800" b="1" dirty="0" err="1">
                <a:solidFill>
                  <a:srgbClr val="0000FF"/>
                </a:solidFill>
              </a:rPr>
              <a:t>showVolume</a:t>
            </a:r>
            <a:r>
              <a:rPr lang="en-US" sz="4800" b="1" dirty="0">
                <a:solidFill>
                  <a:srgbClr val="0000FF"/>
                </a:solidFill>
              </a:rPr>
              <a:t>(4)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return 0</a:t>
            </a:r>
            <a:r>
              <a:rPr lang="en-US" sz="4800" dirty="0" smtClean="0"/>
              <a:t>;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}</a:t>
            </a:r>
            <a:endParaRPr lang="en-US" sz="4800" dirty="0"/>
          </a:p>
          <a:p>
            <a:pPr marL="0" indent="0">
              <a:buNone/>
            </a:pPr>
            <a:r>
              <a:rPr lang="en-US" sz="8000" b="1" dirty="0">
                <a:solidFill>
                  <a:srgbClr val="0000FF"/>
                </a:solidFill>
              </a:rPr>
              <a:t>void </a:t>
            </a:r>
            <a:r>
              <a:rPr lang="en-US" sz="8000" b="1" dirty="0" err="1">
                <a:solidFill>
                  <a:srgbClr val="0000FF"/>
                </a:solidFill>
              </a:rPr>
              <a:t>showVolume</a:t>
            </a:r>
            <a:r>
              <a:rPr lang="en-US" sz="8000" b="1" dirty="0">
                <a:solidFill>
                  <a:srgbClr val="0000FF"/>
                </a:solidFill>
              </a:rPr>
              <a:t>(</a:t>
            </a:r>
            <a:r>
              <a:rPr lang="en-US" sz="8000" b="1" dirty="0" err="1">
                <a:solidFill>
                  <a:srgbClr val="0000FF"/>
                </a:solidFill>
              </a:rPr>
              <a:t>int</a:t>
            </a:r>
            <a:r>
              <a:rPr lang="en-US" sz="8000" b="1" dirty="0">
                <a:solidFill>
                  <a:srgbClr val="0000FF"/>
                </a:solidFill>
              </a:rPr>
              <a:t> length, </a:t>
            </a:r>
            <a:r>
              <a:rPr lang="en-US" sz="8000" b="1" dirty="0" err="1">
                <a:solidFill>
                  <a:srgbClr val="0000FF"/>
                </a:solidFill>
              </a:rPr>
              <a:t>int</a:t>
            </a:r>
            <a:r>
              <a:rPr lang="en-US" sz="8000" b="1" dirty="0">
                <a:solidFill>
                  <a:srgbClr val="0000FF"/>
                </a:solidFill>
              </a:rPr>
              <a:t> width, </a:t>
            </a:r>
            <a:r>
              <a:rPr lang="en-US" sz="8000" b="1" dirty="0" err="1">
                <a:solidFill>
                  <a:srgbClr val="0000FF"/>
                </a:solidFill>
              </a:rPr>
              <a:t>int</a:t>
            </a:r>
            <a:r>
              <a:rPr lang="en-US" sz="8000" b="1" dirty="0">
                <a:solidFill>
                  <a:srgbClr val="0000FF"/>
                </a:solidFill>
              </a:rPr>
              <a:t> height</a:t>
            </a:r>
            <a:r>
              <a:rPr lang="en-US" sz="8000" b="1" dirty="0" smtClean="0">
                <a:solidFill>
                  <a:srgbClr val="0000FF"/>
                </a:solidFill>
              </a:rPr>
              <a:t>){</a:t>
            </a:r>
            <a:endParaRPr lang="en-US" sz="8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dirty="0" err="1"/>
              <a:t>cout</a:t>
            </a:r>
            <a:r>
              <a:rPr lang="en-US" sz="4800" dirty="0"/>
              <a:t> &lt;&lt; "Volume of a box with \</a:t>
            </a:r>
            <a:r>
              <a:rPr lang="en-US" sz="4800" dirty="0" smtClean="0"/>
              <a:t>n” 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     &lt;&lt; "Length = " &lt;&lt; length &lt;&lt; ", Width = " &lt;&lt; width &lt;&lt; </a:t>
            </a:r>
            <a:r>
              <a:rPr lang="en-US" sz="4800" dirty="0" err="1" smtClean="0"/>
              <a:t>endl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     &lt;&lt; "and Height = " &lt;&lt; height </a:t>
            </a:r>
          </a:p>
          <a:p>
            <a:pPr marL="0" indent="0">
              <a:buNone/>
            </a:pPr>
            <a:r>
              <a:rPr lang="en-US" sz="4800" dirty="0"/>
              <a:t>         &lt;&lt; " is " &lt;&lt; length*width*height &lt;&lt; </a:t>
            </a:r>
            <a:r>
              <a:rPr lang="en-US" sz="4800" dirty="0" err="1"/>
              <a:t>endl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6480321" y="1045155"/>
            <a:ext cx="2273530" cy="685800"/>
          </a:xfrm>
          <a:prstGeom prst="cloudCallout">
            <a:avLst>
              <a:gd name="adj1" fmla="val -137610"/>
              <a:gd name="adj2" fmla="val 2901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Default values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02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3"/>
          </a:xfrm>
        </p:spPr>
        <p:txBody>
          <a:bodyPr/>
          <a:lstStyle/>
          <a:p>
            <a:r>
              <a:rPr lang="en-US" b="1">
                <a:latin typeface="Calibri" charset="0"/>
              </a:rPr>
              <a:t>Inline functions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457200" y="944563"/>
            <a:ext cx="8229600" cy="5411787"/>
          </a:xfrm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500">
                <a:solidFill>
                  <a:srgbClr val="000000"/>
                </a:solidFill>
                <a:latin typeface="Times New Roman" charset="0"/>
              </a:rPr>
              <a:t>C++ provides </a:t>
            </a:r>
            <a:r>
              <a:rPr lang="en-US" sz="2500">
                <a:solidFill>
                  <a:srgbClr val="0000FF"/>
                </a:solidFill>
                <a:latin typeface="Times New Roman" charset="0"/>
              </a:rPr>
              <a:t>inline functions</a:t>
            </a:r>
            <a:r>
              <a:rPr lang="en-US" sz="2500">
                <a:solidFill>
                  <a:srgbClr val="000000"/>
                </a:solidFill>
                <a:latin typeface="Times New Roman" charset="0"/>
              </a:rPr>
              <a:t> to help </a:t>
            </a:r>
            <a:r>
              <a:rPr lang="en-US" sz="2500" b="1" i="1">
                <a:solidFill>
                  <a:srgbClr val="0000FF"/>
                </a:solidFill>
                <a:latin typeface="Times New Roman" charset="0"/>
              </a:rPr>
              <a:t>reduce function call overhead</a:t>
            </a:r>
            <a:r>
              <a:rPr lang="en-US" sz="2500">
                <a:solidFill>
                  <a:srgbClr val="000000"/>
                </a:solidFill>
                <a:latin typeface="Times New Roman" charset="0"/>
              </a:rPr>
              <a:t>—especially for small functions.</a:t>
            </a:r>
          </a:p>
          <a:p>
            <a:pPr>
              <a:lnSpc>
                <a:spcPct val="80000"/>
              </a:lnSpc>
            </a:pPr>
            <a:r>
              <a:rPr lang="en-US" sz="2500">
                <a:solidFill>
                  <a:srgbClr val="000000"/>
                </a:solidFill>
                <a:latin typeface="Times New Roman" charset="0"/>
              </a:rPr>
              <a:t>Placing the qualifier </a:t>
            </a:r>
            <a:r>
              <a:rPr lang="en-US" sz="2500" b="1">
                <a:solidFill>
                  <a:srgbClr val="0000FF"/>
                </a:solidFill>
                <a:latin typeface="LucidaSansTypewriter" charset="0"/>
              </a:rPr>
              <a:t>inline</a:t>
            </a:r>
            <a:r>
              <a:rPr lang="en-US" sz="2500" b="1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500">
                <a:solidFill>
                  <a:srgbClr val="000000"/>
                </a:solidFill>
                <a:latin typeface="Times New Roman" charset="0"/>
              </a:rPr>
              <a:t>before a function’s return type in the </a:t>
            </a:r>
            <a:r>
              <a:rPr lang="en-US" sz="2500" b="1" i="1">
                <a:solidFill>
                  <a:srgbClr val="0000FF"/>
                </a:solidFill>
                <a:latin typeface="Times New Roman" charset="0"/>
              </a:rPr>
              <a:t>function definition</a:t>
            </a:r>
            <a:r>
              <a:rPr lang="en-US" sz="2500">
                <a:solidFill>
                  <a:srgbClr val="000000"/>
                </a:solidFill>
                <a:latin typeface="Times New Roman" charset="0"/>
              </a:rPr>
              <a:t> “advises” the compiler to generate a copy of the function’s code in place (</a:t>
            </a:r>
            <a:r>
              <a:rPr lang="en-US" sz="2500" b="1">
                <a:solidFill>
                  <a:srgbClr val="0000FF"/>
                </a:solidFill>
                <a:latin typeface="Times New Roman" charset="0"/>
              </a:rPr>
              <a:t>when appropriate</a:t>
            </a:r>
            <a:r>
              <a:rPr lang="en-US" sz="2500">
                <a:solidFill>
                  <a:srgbClr val="000000"/>
                </a:solidFill>
                <a:latin typeface="Times New Roman" charset="0"/>
              </a:rPr>
              <a:t>) to avoid a function call.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500" b="1">
                <a:solidFill>
                  <a:srgbClr val="0000FF"/>
                </a:solidFill>
                <a:latin typeface="Times New Roman" charset="0"/>
              </a:rPr>
              <a:t>		inline int foo(char c){  ::::: } //definition</a:t>
            </a:r>
          </a:p>
          <a:p>
            <a:pPr>
              <a:lnSpc>
                <a:spcPct val="80000"/>
              </a:lnSpc>
            </a:pPr>
            <a:r>
              <a:rPr lang="en-US" sz="2500" b="1">
                <a:solidFill>
                  <a:srgbClr val="0000FF"/>
                </a:solidFill>
                <a:latin typeface="Times New Roman" charset="0"/>
              </a:rPr>
              <a:t>Trade-off </a:t>
            </a:r>
          </a:p>
          <a:p>
            <a:pPr lvl="1">
              <a:lnSpc>
                <a:spcPct val="80000"/>
              </a:lnSpc>
            </a:pPr>
            <a:r>
              <a:rPr lang="en-US" sz="2100" b="1">
                <a:solidFill>
                  <a:srgbClr val="0000FF"/>
                </a:solidFill>
                <a:latin typeface="Times New Roman" charset="0"/>
              </a:rPr>
              <a:t>Multiple copies of the function code are inserted in the program </a:t>
            </a:r>
            <a:r>
              <a:rPr lang="en-US" sz="2100">
                <a:solidFill>
                  <a:srgbClr val="000000"/>
                </a:solidFill>
                <a:latin typeface="Times New Roman" charset="0"/>
              </a:rPr>
              <a:t>(often making the </a:t>
            </a:r>
            <a:r>
              <a:rPr lang="en-US" sz="2100" b="1" i="1">
                <a:solidFill>
                  <a:srgbClr val="000000"/>
                </a:solidFill>
                <a:latin typeface="Times New Roman" charset="0"/>
              </a:rPr>
              <a:t>program larger</a:t>
            </a:r>
            <a:r>
              <a:rPr lang="en-US" sz="2100">
                <a:solidFill>
                  <a:srgbClr val="000000"/>
                </a:solidFill>
                <a:latin typeface="Times New Roman" charset="0"/>
              </a:rPr>
              <a:t>) rather than there being a single copy of the function to which control is passed each time the function is called.</a:t>
            </a:r>
          </a:p>
          <a:p>
            <a:pPr>
              <a:lnSpc>
                <a:spcPct val="80000"/>
              </a:lnSpc>
            </a:pPr>
            <a:r>
              <a:rPr lang="en-US" sz="2500">
                <a:solidFill>
                  <a:srgbClr val="000000"/>
                </a:solidFill>
                <a:latin typeface="Times New Roman" charset="0"/>
              </a:rPr>
              <a:t>The complete function definition must appear before the code is inlined so that the compiler knows how to expand a function call into its inlined code.</a:t>
            </a:r>
          </a:p>
          <a:p>
            <a:endParaRPr lang="en-US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36E09-1379-6E46-8C8E-217E5FADFCF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4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868363"/>
          </a:xfrm>
        </p:spPr>
        <p:txBody>
          <a:bodyPr/>
          <a:lstStyle/>
          <a:p>
            <a:r>
              <a:rPr lang="en-US" b="1">
                <a:latin typeface="Calibri" charset="0"/>
              </a:rPr>
              <a:t>Inline functions</a:t>
            </a:r>
            <a:endParaRPr lang="en-US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9/29/14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C++ Part I                                                                                         Class Notes#2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70F13-75A8-A24A-939C-4F9DDD1E543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5541" name="Picture 1" descr="ch06imageslides_Page_076.png"/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4720"/>
          <a:stretch>
            <a:fillRect/>
          </a:stretch>
        </p:blipFill>
        <p:spPr>
          <a:xfrm>
            <a:off x="457200" y="963613"/>
            <a:ext cx="8229600" cy="5132387"/>
          </a:xfrm>
          <a:noFill/>
        </p:spPr>
      </p:pic>
    </p:spTree>
    <p:extLst>
      <p:ext uri="{BB962C8B-B14F-4D97-AF65-F5344CB8AC3E}">
        <p14:creationId xmlns:p14="http://schemas.microsoft.com/office/powerpoint/2010/main" val="110787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41" y="0"/>
            <a:ext cx="8229600" cy="868362"/>
          </a:xfrm>
        </p:spPr>
        <p:txBody>
          <a:bodyPr/>
          <a:lstStyle/>
          <a:p>
            <a:r>
              <a:rPr lang="en-US" b="1" dirty="0" smtClean="0"/>
              <a:t>External Linkage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2"/>
            <a:ext cx="3886200" cy="5257801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// Function1.cpp</a:t>
            </a:r>
          </a:p>
          <a:p>
            <a:pPr marL="0" indent="0">
              <a:buNone/>
            </a:pPr>
            <a:r>
              <a:rPr lang="en-US" sz="1800" dirty="0" smtClean="0"/>
              <a:t>#</a:t>
            </a:r>
            <a:r>
              <a:rPr lang="en-US" sz="1800" dirty="0"/>
              <a:t>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fi-FI" sz="1800" b="1" dirty="0" err="1">
                <a:solidFill>
                  <a:srgbClr val="0000FF"/>
                </a:solidFill>
              </a:rPr>
              <a:t>void</a:t>
            </a:r>
            <a:r>
              <a:rPr lang="fi-FI" sz="1800" b="1" dirty="0">
                <a:solidFill>
                  <a:srgbClr val="0000FF"/>
                </a:solidFill>
              </a:rPr>
              <a:t> </a:t>
            </a:r>
            <a:r>
              <a:rPr lang="fi-FI" sz="1800" b="1" dirty="0" err="1">
                <a:solidFill>
                  <a:srgbClr val="0000FF"/>
                </a:solidFill>
              </a:rPr>
              <a:t>foo(int</a:t>
            </a:r>
            <a:r>
              <a:rPr lang="fi-FI" sz="1800" b="1" dirty="0">
                <a:solidFill>
                  <a:srgbClr val="0000FF"/>
                </a:solidFill>
              </a:rPr>
              <a:t> x)</a:t>
            </a:r>
            <a:r>
              <a:rPr lang="fi-FI" sz="1800" b="1" dirty="0" smtClean="0">
                <a:solidFill>
                  <a:srgbClr val="0000FF"/>
                </a:solidFill>
              </a:rPr>
              <a:t>;    //</a:t>
            </a:r>
            <a:r>
              <a:rPr lang="fi-FI" sz="1800" b="1" dirty="0" err="1" smtClean="0">
                <a:solidFill>
                  <a:srgbClr val="0000FF"/>
                </a:solidFill>
              </a:rPr>
              <a:t>prototype</a:t>
            </a:r>
            <a:endParaRPr lang="fi-FI" sz="1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fi-FI" sz="1800" b="1" dirty="0" err="1">
                <a:solidFill>
                  <a:srgbClr val="0000FF"/>
                </a:solidFill>
              </a:rPr>
              <a:t>void</a:t>
            </a:r>
            <a:r>
              <a:rPr lang="fi-FI" sz="1800" b="1" dirty="0">
                <a:solidFill>
                  <a:srgbClr val="0000FF"/>
                </a:solidFill>
              </a:rPr>
              <a:t> </a:t>
            </a:r>
            <a:r>
              <a:rPr lang="fi-FI" sz="1800" b="1" dirty="0" err="1">
                <a:solidFill>
                  <a:srgbClr val="0000FF"/>
                </a:solidFill>
              </a:rPr>
              <a:t>goo</a:t>
            </a:r>
            <a:r>
              <a:rPr lang="fi-FI" sz="1800" b="1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fr-FR" sz="1800" dirty="0" err="1"/>
              <a:t>int</a:t>
            </a:r>
            <a:r>
              <a:rPr lang="fr-FR" sz="1800" dirty="0"/>
              <a:t> main(</a:t>
            </a:r>
            <a:r>
              <a:rPr lang="fr-FR" sz="1800" dirty="0" smtClean="0"/>
              <a:t>)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fr-FR" sz="1800" dirty="0"/>
              <a:t>        </a:t>
            </a:r>
            <a:r>
              <a:rPr lang="fr-FR" sz="1800" dirty="0" err="1"/>
              <a:t>int</a:t>
            </a:r>
            <a:r>
              <a:rPr lang="fr-FR" sz="1800" dirty="0"/>
              <a:t> X = 10;</a:t>
            </a:r>
          </a:p>
          <a:p>
            <a:pPr marL="0" indent="0">
              <a:buNone/>
            </a:pPr>
            <a:r>
              <a:rPr lang="nl-NL" sz="1800" dirty="0"/>
              <a:t>       </a:t>
            </a:r>
            <a:r>
              <a:rPr lang="nl-NL" sz="1800" b="1" dirty="0">
                <a:solidFill>
                  <a:srgbClr val="0000FF"/>
                </a:solidFill>
              </a:rPr>
              <a:t> </a:t>
            </a:r>
            <a:r>
              <a:rPr lang="nl-NL" sz="1800" b="1" dirty="0" err="1">
                <a:solidFill>
                  <a:srgbClr val="0000FF"/>
                </a:solidFill>
              </a:rPr>
              <a:t>foo</a:t>
            </a:r>
            <a:r>
              <a:rPr lang="nl-NL" sz="1800" b="1" dirty="0">
                <a:solidFill>
                  <a:srgbClr val="0000FF"/>
                </a:solidFill>
              </a:rPr>
              <a:t>(X);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0000FF"/>
                </a:solidFill>
              </a:rPr>
              <a:t>        </a:t>
            </a:r>
            <a:r>
              <a:rPr lang="nl-NL" sz="1800" b="1" dirty="0" err="1">
                <a:solidFill>
                  <a:srgbClr val="0000FF"/>
                </a:solidFill>
              </a:rPr>
              <a:t>goo</a:t>
            </a:r>
            <a:r>
              <a:rPr lang="nl-NL" sz="1800" b="1" dirty="0">
                <a:solidFill>
                  <a:srgbClr val="0000FF"/>
                </a:solidFill>
              </a:rPr>
              <a:t>(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is-IS" sz="1800" dirty="0"/>
              <a:t>       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fi-FI" sz="1800" dirty="0" err="1"/>
              <a:t>void</a:t>
            </a:r>
            <a:r>
              <a:rPr lang="fi-FI" sz="1800" dirty="0"/>
              <a:t> </a:t>
            </a:r>
            <a:r>
              <a:rPr lang="fi-FI" sz="1800" dirty="0" err="1"/>
              <a:t>foo(int</a:t>
            </a:r>
            <a:r>
              <a:rPr lang="fi-FI" sz="1800" dirty="0"/>
              <a:t> x</a:t>
            </a:r>
            <a:r>
              <a:rPr lang="fi-FI" sz="1800" dirty="0" smtClean="0"/>
              <a:t>)</a:t>
            </a:r>
            <a:r>
              <a:rPr lang="en-US" sz="1800" dirty="0" smtClean="0"/>
              <a:t>{	     </a:t>
            </a:r>
            <a:r>
              <a:rPr lang="en-US" sz="1800" b="1" dirty="0" smtClean="0">
                <a:solidFill>
                  <a:srgbClr val="0000FF"/>
                </a:solidFill>
              </a:rPr>
              <a:t>// function definition</a:t>
            </a:r>
            <a:endParaRPr lang="en-US" sz="1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("Function1: x = %d\n", x)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       return;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868362"/>
            <a:ext cx="3886200" cy="525780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//Fucntion2.cpp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fi-FI" sz="1800" b="1" dirty="0" err="1">
                <a:solidFill>
                  <a:srgbClr val="FF0000"/>
                </a:solidFill>
              </a:rPr>
              <a:t>extern</a:t>
            </a:r>
            <a:r>
              <a:rPr lang="fi-FI" sz="1800" b="1" dirty="0">
                <a:solidFill>
                  <a:srgbClr val="FF0000"/>
                </a:solidFill>
              </a:rPr>
              <a:t> </a:t>
            </a:r>
            <a:r>
              <a:rPr lang="fi-FI" sz="1800" b="1" dirty="0" err="1">
                <a:solidFill>
                  <a:srgbClr val="FF0000"/>
                </a:solidFill>
              </a:rPr>
              <a:t>void</a:t>
            </a:r>
            <a:r>
              <a:rPr lang="fi-FI" sz="1800" b="1" dirty="0">
                <a:solidFill>
                  <a:srgbClr val="FF0000"/>
                </a:solidFill>
              </a:rPr>
              <a:t> </a:t>
            </a:r>
            <a:r>
              <a:rPr lang="fi-FI" sz="1800" b="1" dirty="0" err="1">
                <a:solidFill>
                  <a:srgbClr val="FF0000"/>
                </a:solidFill>
              </a:rPr>
              <a:t>foo(int</a:t>
            </a:r>
            <a:r>
              <a:rPr lang="fi-FI" sz="1800" b="1" dirty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fi-FI" sz="1800" b="1" dirty="0" err="1">
                <a:solidFill>
                  <a:srgbClr val="0000FF"/>
                </a:solidFill>
              </a:rPr>
              <a:t>void</a:t>
            </a:r>
            <a:r>
              <a:rPr lang="fi-FI" sz="1800" b="1" dirty="0">
                <a:solidFill>
                  <a:srgbClr val="0000FF"/>
                </a:solidFill>
              </a:rPr>
              <a:t> </a:t>
            </a:r>
            <a:r>
              <a:rPr lang="fi-FI" sz="1800" b="1" dirty="0" err="1">
                <a:solidFill>
                  <a:srgbClr val="0000FF"/>
                </a:solidFill>
              </a:rPr>
              <a:t>goo</a:t>
            </a:r>
            <a:r>
              <a:rPr lang="fi-FI" sz="1800" b="1" dirty="0">
                <a:solidFill>
                  <a:srgbClr val="0000FF"/>
                </a:solidFill>
              </a:rPr>
              <a:t>( 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 static </a:t>
            </a:r>
            <a:r>
              <a:rPr lang="en-US" sz="1800" dirty="0" err="1"/>
              <a:t>int</a:t>
            </a:r>
            <a:r>
              <a:rPr lang="en-US" sz="1800" dirty="0"/>
              <a:t> x = 10;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("goo() \n");</a:t>
            </a:r>
          </a:p>
          <a:p>
            <a:pPr marL="0" indent="0">
              <a:buNone/>
            </a:pPr>
            <a:r>
              <a:rPr lang="nl-NL" sz="1800" dirty="0"/>
              <a:t>        </a:t>
            </a:r>
            <a:r>
              <a:rPr lang="nl-NL" sz="1800" dirty="0" err="1"/>
              <a:t>foo</a:t>
            </a:r>
            <a:r>
              <a:rPr lang="nl-NL" sz="1800" dirty="0"/>
              <a:t>(x);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is-IS" sz="1800" dirty="0"/>
              <a:t>        return;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/**************************/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g++ Function1.cpp Function2.cpp -o </a:t>
            </a:r>
            <a:r>
              <a:rPr lang="en-US" sz="1600" b="1" dirty="0" smtClean="0">
                <a:solidFill>
                  <a:srgbClr val="FF0000"/>
                </a:solidFill>
              </a:rPr>
              <a:t>Function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./Function</a:t>
            </a:r>
          </a:p>
          <a:p>
            <a:pPr marL="0" indent="0">
              <a:buNone/>
            </a:pPr>
            <a:r>
              <a:rPr lang="en-US" sz="1600" dirty="0"/>
              <a:t>Function1: x = 10</a:t>
            </a:r>
          </a:p>
          <a:p>
            <a:pPr marL="0" indent="0">
              <a:buNone/>
            </a:pPr>
            <a:r>
              <a:rPr lang="nl-NL" sz="1600" dirty="0" err="1"/>
              <a:t>goo</a:t>
            </a:r>
            <a:r>
              <a:rPr lang="nl-NL" sz="1600" dirty="0"/>
              <a:t>() </a:t>
            </a:r>
          </a:p>
          <a:p>
            <a:pPr marL="0" indent="0">
              <a:buNone/>
            </a:pPr>
            <a:r>
              <a:rPr lang="en-US" sz="1600" dirty="0"/>
              <a:t>Function1: x = 10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767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</a:rPr>
              <a:t>Predefined </a:t>
            </a:r>
            <a:r>
              <a:rPr lang="en-US" b="1" dirty="0">
                <a:latin typeface="Calibri" charset="0"/>
              </a:rPr>
              <a:t>Functions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4562"/>
            <a:ext cx="8229600" cy="5181601"/>
          </a:xfrm>
          <a:ln>
            <a:solidFill>
              <a:srgbClr val="0000FF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 sz="2800" b="1" dirty="0" smtClean="0">
                <a:ea typeface="+mn-ea"/>
              </a:rPr>
              <a:t>Math Library</a:t>
            </a:r>
            <a:endParaRPr lang="en-US" sz="2800" b="1" dirty="0">
              <a:ea typeface="+mn-ea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 sz="2400" dirty="0">
                <a:ea typeface="+mn-ea"/>
              </a:rPr>
              <a:t>Found in library &lt;</a:t>
            </a:r>
            <a:r>
              <a:rPr lang="en-US" sz="2400" b="1" dirty="0" err="1" smtClean="0">
                <a:solidFill>
                  <a:srgbClr val="3366FF"/>
                </a:solidFill>
                <a:ea typeface="+mn-ea"/>
              </a:rPr>
              <a:t>cmath</a:t>
            </a:r>
            <a:r>
              <a:rPr lang="en-US" sz="2400" dirty="0" smtClean="0">
                <a:ea typeface="+mn-ea"/>
              </a:rPr>
              <a:t>&gt;</a:t>
            </a:r>
            <a:endParaRPr lang="en-US" sz="2400" dirty="0">
              <a:ea typeface="+mn-ea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 sz="2400" dirty="0">
                <a:ea typeface="+mn-ea"/>
              </a:rPr>
              <a:t>Most return a value (the "</a:t>
            </a:r>
            <a:r>
              <a:rPr lang="en-US" sz="2400" dirty="0" smtClean="0">
                <a:ea typeface="+mn-ea"/>
              </a:rPr>
              <a:t>answer”)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3366FF"/>
                </a:solidFill>
              </a:rPr>
              <a:t>double </a:t>
            </a:r>
            <a:r>
              <a:rPr lang="en-US" sz="2400" dirty="0" err="1" smtClean="0">
                <a:solidFill>
                  <a:srgbClr val="3366FF"/>
                </a:solidFill>
              </a:rPr>
              <a:t>sqrt</a:t>
            </a:r>
            <a:r>
              <a:rPr lang="en-US" sz="2400" dirty="0" smtClean="0">
                <a:solidFill>
                  <a:srgbClr val="3366FF"/>
                </a:solidFill>
              </a:rPr>
              <a:t>(double x);</a:t>
            </a:r>
          </a:p>
          <a:p>
            <a:pPr>
              <a:lnSpc>
                <a:spcPct val="90000"/>
              </a:lnSpc>
              <a:tabLst>
                <a:tab pos="1712913" algn="l"/>
                <a:tab pos="2289175" algn="l"/>
              </a:tabLst>
              <a:defRPr/>
            </a:pPr>
            <a:r>
              <a:rPr lang="en-US" b="1" dirty="0" smtClean="0">
                <a:ea typeface="+mn-ea"/>
              </a:rPr>
              <a:t>String Library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 sz="2400" dirty="0"/>
              <a:t>Found in library &lt;</a:t>
            </a:r>
            <a:r>
              <a:rPr lang="en-US" sz="2400" b="1" dirty="0" err="1" smtClean="0">
                <a:solidFill>
                  <a:srgbClr val="3366FF"/>
                </a:solidFill>
              </a:rPr>
              <a:t>cstring</a:t>
            </a:r>
            <a:r>
              <a:rPr lang="en-US" sz="2400" dirty="0" smtClean="0"/>
              <a:t>&gt;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 sz="2400" dirty="0" smtClean="0"/>
              <a:t>String manipulation </a:t>
            </a:r>
            <a:r>
              <a:rPr lang="en-US" sz="2400" dirty="0" err="1" smtClean="0"/>
              <a:t>fucntions</a:t>
            </a:r>
            <a:endParaRPr lang="en-US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 sz="2400" dirty="0" smtClean="0"/>
              <a:t>Example: </a:t>
            </a:r>
            <a:r>
              <a:rPr lang="en-US" sz="2400" b="1" dirty="0" err="1" smtClean="0">
                <a:solidFill>
                  <a:srgbClr val="3366FF"/>
                </a:solidFill>
              </a:rPr>
              <a:t>int</a:t>
            </a:r>
            <a:r>
              <a:rPr lang="en-US" sz="2400" b="1" dirty="0" smtClean="0">
                <a:solidFill>
                  <a:srgbClr val="3366FF"/>
                </a:solidFill>
              </a:rPr>
              <a:t> </a:t>
            </a:r>
            <a:r>
              <a:rPr lang="en-US" sz="2400" b="1" dirty="0" err="1" smtClean="0">
                <a:solidFill>
                  <a:srgbClr val="3366FF"/>
                </a:solidFill>
              </a:rPr>
              <a:t>strlen</a:t>
            </a:r>
            <a:r>
              <a:rPr lang="en-US" sz="2400" b="1" dirty="0" smtClean="0">
                <a:solidFill>
                  <a:srgbClr val="3366FF"/>
                </a:solidFill>
              </a:rPr>
              <a:t>(char * )</a:t>
            </a:r>
          </a:p>
          <a:p>
            <a:pPr>
              <a:lnSpc>
                <a:spcPct val="90000"/>
              </a:lnSpc>
              <a:tabLst>
                <a:tab pos="1712913" algn="l"/>
                <a:tab pos="2289175" algn="l"/>
              </a:tabLst>
              <a:defRPr/>
            </a:pPr>
            <a:r>
              <a:rPr lang="en-US" b="1" dirty="0" smtClean="0"/>
              <a:t>Limits Library</a:t>
            </a:r>
          </a:p>
          <a:p>
            <a:pPr lvl="1">
              <a:lnSpc>
                <a:spcPct val="90000"/>
              </a:lnSpc>
              <a:tabLst>
                <a:tab pos="1712913" algn="l"/>
                <a:tab pos="2289175" algn="l"/>
              </a:tabLst>
              <a:defRPr/>
            </a:pPr>
            <a:r>
              <a:rPr lang="en-US" b="1" dirty="0" smtClean="0"/>
              <a:t>Found in library &lt;</a:t>
            </a:r>
            <a:r>
              <a:rPr lang="en-US" b="1" dirty="0" err="1" smtClean="0"/>
              <a:t>climits</a:t>
            </a:r>
            <a:r>
              <a:rPr lang="en-US" b="1" dirty="0" smtClean="0"/>
              <a:t>&gt;</a:t>
            </a:r>
          </a:p>
          <a:p>
            <a:pPr lvl="1">
              <a:lnSpc>
                <a:spcPct val="90000"/>
              </a:lnSpc>
              <a:tabLst>
                <a:tab pos="1712913" algn="l"/>
                <a:tab pos="2289175" algn="l"/>
              </a:tabLst>
              <a:defRPr/>
            </a:pPr>
            <a:r>
              <a:rPr lang="en-US" sz="1800" b="1" dirty="0" smtClean="0"/>
              <a:t>Example: </a:t>
            </a:r>
            <a:r>
              <a:rPr lang="en-US" sz="1800" b="1" dirty="0" smtClean="0">
                <a:solidFill>
                  <a:srgbClr val="3366FF"/>
                </a:solidFill>
              </a:rPr>
              <a:t>INT_MAX  </a:t>
            </a:r>
          </a:p>
          <a:p>
            <a:pPr lvl="2">
              <a:lnSpc>
                <a:spcPct val="90000"/>
              </a:lnSpc>
              <a:tabLst>
                <a:tab pos="1712913" algn="l"/>
                <a:tab pos="2289175" algn="l"/>
              </a:tabLst>
              <a:defRPr/>
            </a:pPr>
            <a:r>
              <a:rPr lang="en-US" sz="1800" dirty="0" smtClean="0"/>
              <a:t>Maximum </a:t>
            </a:r>
            <a:r>
              <a:rPr lang="en-US" sz="1800" dirty="0"/>
              <a:t>value for an object of type int32767 (2</a:t>
            </a:r>
            <a:r>
              <a:rPr lang="en-US" sz="1800" baseline="30000" dirty="0"/>
              <a:t>15</a:t>
            </a:r>
            <a:r>
              <a:rPr lang="en-US" sz="1800" dirty="0"/>
              <a:t>-1) or greater*</a:t>
            </a:r>
            <a:r>
              <a:rPr lang="en-US" sz="1800" b="1" dirty="0" smtClean="0"/>
              <a:t> </a:t>
            </a:r>
            <a:endParaRPr lang="en-US" sz="1800" b="1" dirty="0"/>
          </a:p>
          <a:p>
            <a:pPr>
              <a:lnSpc>
                <a:spcPct val="90000"/>
              </a:lnSpc>
              <a:tabLst>
                <a:tab pos="1712913" algn="l"/>
                <a:tab pos="2289175" algn="l"/>
              </a:tabLst>
              <a:defRPr/>
            </a:pPr>
            <a:endParaRPr lang="en-US" b="1" dirty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  <a:tabLst>
                <a:tab pos="1712913" algn="l"/>
                <a:tab pos="2289175" algn="l"/>
              </a:tabLst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852840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57" y="91281"/>
            <a:ext cx="8229600" cy="884238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The Function Call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Back to this assignment: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	</a:t>
            </a:r>
            <a:r>
              <a:rPr lang="en-US" sz="2800" dirty="0" err="1">
                <a:latin typeface="Calibri" charset="0"/>
              </a:rPr>
              <a:t>theRoot</a:t>
            </a:r>
            <a:r>
              <a:rPr lang="en-US" sz="2800" dirty="0">
                <a:latin typeface="Calibri" charset="0"/>
              </a:rPr>
              <a:t> = 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sqrt</a:t>
            </a:r>
            <a:r>
              <a:rPr lang="en-US" sz="2800" dirty="0">
                <a:latin typeface="Calibri" charset="0"/>
              </a:rPr>
              <a:t>(9.0);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The expression "</a:t>
            </a: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sqrt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(9.0)</a:t>
            </a:r>
            <a:r>
              <a:rPr lang="en-US" sz="2400" dirty="0">
                <a:latin typeface="Calibri" charset="0"/>
              </a:rPr>
              <a:t>" is known as a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function </a:t>
            </a:r>
            <a:r>
              <a:rPr lang="en-US" sz="2400" i="1" dirty="0">
                <a:latin typeface="Calibri" charset="0"/>
              </a:rPr>
              <a:t>call</a:t>
            </a:r>
            <a:r>
              <a:rPr lang="en-US" sz="2400" dirty="0">
                <a:latin typeface="Calibri" charset="0"/>
              </a:rPr>
              <a:t>, or function </a:t>
            </a:r>
            <a:r>
              <a:rPr lang="en-US" sz="2400" i="1" dirty="0">
                <a:latin typeface="Calibri" charset="0"/>
              </a:rPr>
              <a:t>invocation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The argument in a function call (9.0) can be a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literal, a variable, or an </a:t>
            </a:r>
            <a:r>
              <a:rPr lang="en-US" sz="2400" dirty="0" smtClean="0">
                <a:latin typeface="Calibri" charset="0"/>
              </a:rPr>
              <a:t>expression that evaluates to double</a:t>
            </a:r>
            <a:endParaRPr lang="en-US" sz="2400" dirty="0">
              <a:latin typeface="Calibri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The call itself can be part of an expression: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bonus = </a:t>
            </a:r>
            <a:r>
              <a:rPr lang="en-US" sz="2000" dirty="0" err="1">
                <a:latin typeface="Calibri" charset="0"/>
              </a:rPr>
              <a:t>sqrt</a:t>
            </a:r>
            <a:r>
              <a:rPr lang="en-US" sz="2000" dirty="0">
                <a:latin typeface="Calibri" charset="0"/>
              </a:rPr>
              <a:t>(sales)/10;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A function call is allowed wherever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sz="2000" dirty="0">
                <a:latin typeface="Calibri" charset="0"/>
              </a:rPr>
              <a:t>s legal to use</a:t>
            </a:r>
            <a:br>
              <a:rPr lang="en-US" sz="20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an expression of the function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sz="2000" dirty="0">
                <a:latin typeface="Calibri" charset="0"/>
              </a:rPr>
              <a:t>s return type</a:t>
            </a:r>
          </a:p>
        </p:txBody>
      </p:sp>
    </p:spTree>
    <p:extLst>
      <p:ext uri="{BB962C8B-B14F-4D97-AF65-F5344CB8AC3E}">
        <p14:creationId xmlns:p14="http://schemas.microsoft.com/office/powerpoint/2010/main" val="4276717826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</a:rPr>
              <a:t>A Larger Example: </a:t>
            </a:r>
            <a:br>
              <a:rPr lang="en-US" sz="3200" dirty="0">
                <a:ea typeface="+mj-ea"/>
              </a:rPr>
            </a:br>
            <a:r>
              <a:rPr lang="en-US" sz="3200" dirty="0" smtClean="0">
                <a:ea typeface="+mj-ea"/>
              </a:rPr>
              <a:t>A </a:t>
            </a:r>
            <a:r>
              <a:rPr lang="en-US" sz="3200" dirty="0">
                <a:ea typeface="+mj-ea"/>
              </a:rPr>
              <a:t>Predefined Function That Returns a </a:t>
            </a:r>
            <a:r>
              <a:rPr lang="en-US" sz="3200" dirty="0" smtClean="0">
                <a:ea typeface="+mj-ea"/>
              </a:rPr>
              <a:t>Value</a:t>
            </a:r>
            <a:endParaRPr lang="en-US" sz="3200" dirty="0">
              <a:ea typeface="+mj-ea"/>
            </a:endParaRPr>
          </a:p>
        </p:txBody>
      </p:sp>
      <p:pic>
        <p:nvPicPr>
          <p:cNvPr id="19459" name="Picture 5" descr="C:\WINDOWS\Desktop\Oh_type\sacitch_C++_ppt\gif\savitchc03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52600"/>
            <a:ext cx="777240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98394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</a:rPr>
              <a:t>A Larger Example: </a:t>
            </a:r>
            <a:br>
              <a:rPr lang="en-US" sz="3200" dirty="0">
                <a:ea typeface="+mj-ea"/>
              </a:rPr>
            </a:br>
            <a:r>
              <a:rPr lang="en-US" sz="3200" dirty="0" smtClean="0">
                <a:ea typeface="+mj-ea"/>
              </a:rPr>
              <a:t>A </a:t>
            </a:r>
            <a:r>
              <a:rPr lang="en-US" sz="3200" dirty="0">
                <a:ea typeface="+mj-ea"/>
              </a:rPr>
              <a:t>Predefined Function That Returns </a:t>
            </a:r>
            <a:r>
              <a:rPr lang="en-US" sz="3200" dirty="0" smtClean="0">
                <a:ea typeface="+mj-ea"/>
              </a:rPr>
              <a:t>a Value</a:t>
            </a:r>
            <a:endParaRPr lang="en-US" sz="3200" dirty="0">
              <a:ea typeface="+mj-ea"/>
            </a:endParaRPr>
          </a:p>
        </p:txBody>
      </p:sp>
      <p:pic>
        <p:nvPicPr>
          <p:cNvPr id="20483" name="Picture 4" descr="C:\WINDOWS\Desktop\Oh_type\sacitch_C++_ppt\gif\savitchc03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6900"/>
            <a:ext cx="8343900" cy="417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89998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More Predefined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347913" algn="l"/>
              </a:tabLst>
            </a:pPr>
            <a:r>
              <a:rPr lang="en-US" sz="2800" dirty="0">
                <a:latin typeface="Calibri" charset="0"/>
              </a:rPr>
              <a:t>#include &lt;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cstdlib</a:t>
            </a:r>
            <a:r>
              <a:rPr lang="en-US" sz="2800" dirty="0">
                <a:latin typeface="Calibri" charset="0"/>
              </a:rPr>
              <a:t>&gt;</a:t>
            </a:r>
          </a:p>
          <a:p>
            <a:pPr lvl="1" eaLnBrk="1" hangingPunct="1">
              <a:spcBef>
                <a:spcPct val="50000"/>
              </a:spcBef>
              <a:tabLst>
                <a:tab pos="2347913" algn="l"/>
              </a:tabLst>
            </a:pPr>
            <a:r>
              <a:rPr lang="en-US" sz="2400" dirty="0">
                <a:latin typeface="Calibri" charset="0"/>
              </a:rPr>
              <a:t>Library contains functions like: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dirty="0">
                <a:latin typeface="Calibri" charset="0"/>
              </a:rPr>
              <a:t>abs()	// Returns absolute value of an </a:t>
            </a:r>
            <a:r>
              <a:rPr lang="en-US" sz="2000" dirty="0" err="1">
                <a:latin typeface="Calibri" charset="0"/>
              </a:rPr>
              <a:t>int</a:t>
            </a:r>
            <a:endParaRPr lang="en-US" sz="2000" dirty="0">
              <a:latin typeface="Calibri" charset="0"/>
            </a:endParaRPr>
          </a:p>
          <a:p>
            <a:pPr lvl="2" eaLnBrk="1" hangingPunct="1">
              <a:tabLst>
                <a:tab pos="2347913" algn="l"/>
              </a:tabLst>
            </a:pPr>
            <a:r>
              <a:rPr lang="en-US" sz="2000" dirty="0">
                <a:latin typeface="Calibri" charset="0"/>
              </a:rPr>
              <a:t>labs()	// Returns absolute value of a long </a:t>
            </a:r>
            <a:r>
              <a:rPr lang="en-US" sz="2000" dirty="0" err="1">
                <a:latin typeface="Calibri" charset="0"/>
              </a:rPr>
              <a:t>int</a:t>
            </a:r>
            <a:endParaRPr lang="en-US" sz="2000" dirty="0">
              <a:latin typeface="Calibri" charset="0"/>
            </a:endParaRPr>
          </a:p>
          <a:p>
            <a:r>
              <a:rPr lang="en-US" sz="2800" dirty="0" err="1">
                <a:latin typeface="Calibri" charset="0"/>
              </a:rPr>
              <a:t>pow</a:t>
            </a:r>
            <a:r>
              <a:rPr lang="en-US" sz="2800" dirty="0">
                <a:latin typeface="Calibri" charset="0"/>
              </a:rPr>
              <a:t>(x, y)</a:t>
            </a:r>
          </a:p>
          <a:p>
            <a:pPr lvl="1"/>
            <a:r>
              <a:rPr lang="en-US" sz="2400" dirty="0">
                <a:latin typeface="Calibri" charset="0"/>
              </a:rPr>
              <a:t>Returns x to the power y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double result, x = 3.0, y = 2.0;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result = </a:t>
            </a:r>
            <a:r>
              <a:rPr lang="en-US" sz="2400" dirty="0" err="1">
                <a:latin typeface="Calibri" charset="0"/>
              </a:rPr>
              <a:t>pow</a:t>
            </a:r>
            <a:r>
              <a:rPr lang="en-US" sz="2400" dirty="0">
                <a:latin typeface="Calibri" charset="0"/>
              </a:rPr>
              <a:t>(x, y);</a:t>
            </a:r>
            <a:br>
              <a:rPr lang="en-US" sz="2400" dirty="0">
                <a:latin typeface="Calibri" charset="0"/>
              </a:rPr>
            </a:br>
            <a:r>
              <a:rPr lang="en-US" sz="2400" dirty="0" err="1">
                <a:latin typeface="Calibri" charset="0"/>
              </a:rPr>
              <a:t>cout</a:t>
            </a:r>
            <a:r>
              <a:rPr lang="en-US" sz="2400" dirty="0">
                <a:latin typeface="Calibri" charset="0"/>
              </a:rPr>
              <a:t> &lt;&lt; result;</a:t>
            </a:r>
          </a:p>
          <a:p>
            <a:pPr lvl="2"/>
            <a:r>
              <a:rPr lang="en-US" sz="2000" dirty="0">
                <a:latin typeface="Calibri" charset="0"/>
              </a:rPr>
              <a:t>Here 9.0 is displayed since 3.0</a:t>
            </a:r>
            <a:r>
              <a:rPr lang="en-US" sz="2000" baseline="30000" dirty="0">
                <a:latin typeface="Calibri" charset="0"/>
              </a:rPr>
              <a:t>2.0</a:t>
            </a:r>
            <a:r>
              <a:rPr lang="en-US" sz="2000" dirty="0">
                <a:latin typeface="Calibri" charset="0"/>
              </a:rPr>
              <a:t> = 9.0</a:t>
            </a:r>
          </a:p>
        </p:txBody>
      </p:sp>
    </p:spTree>
    <p:extLst>
      <p:ext uri="{BB962C8B-B14F-4D97-AF65-F5344CB8AC3E}">
        <p14:creationId xmlns:p14="http://schemas.microsoft.com/office/powerpoint/2010/main" val="597366701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C:\WINDOWS\Desktop\Oh_type\sacitch_C++_ppt\gif\savitchc03d02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98" y="1219200"/>
            <a:ext cx="814424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ea typeface="+mj-ea"/>
              </a:rPr>
              <a:t/>
            </a:r>
            <a:br>
              <a:rPr lang="en-US" sz="3200" b="1" dirty="0" smtClean="0">
                <a:ea typeface="+mj-ea"/>
              </a:rPr>
            </a:br>
            <a:r>
              <a:rPr lang="en-US" sz="3200" b="1" dirty="0" smtClean="0">
                <a:ea typeface="+mj-ea"/>
              </a:rPr>
              <a:t>Even </a:t>
            </a:r>
            <a:r>
              <a:rPr lang="en-US" sz="3200" b="1" dirty="0">
                <a:ea typeface="+mj-ea"/>
              </a:rPr>
              <a:t>More Math </a:t>
            </a:r>
            <a:r>
              <a:rPr lang="en-US" sz="3200" b="1" dirty="0" smtClean="0">
                <a:ea typeface="+mj-ea"/>
              </a:rPr>
              <a:t>Functions </a:t>
            </a:r>
            <a:r>
              <a:rPr lang="en-US" sz="3200" b="1" dirty="0">
                <a:ea typeface="+mj-ea"/>
              </a:rPr>
              <a:t/>
            </a:r>
            <a:br>
              <a:rPr lang="en-US" sz="3200" b="1" dirty="0">
                <a:ea typeface="+mj-ea"/>
              </a:rPr>
            </a:br>
            <a:endParaRPr lang="en-US" sz="32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676731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014"/>
            <a:ext cx="8229600" cy="944562"/>
          </a:xfrm>
        </p:spPr>
        <p:txBody>
          <a:bodyPr/>
          <a:lstStyle/>
          <a:p>
            <a:r>
              <a:rPr lang="en-US" b="1" dirty="0">
                <a:latin typeface="Arial"/>
              </a:rPr>
              <a:t>Function Prototypes 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237580"/>
            <a:ext cx="8153400" cy="472129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The portion of a </a:t>
            </a:r>
            <a:r>
              <a:rPr lang="en-US" sz="2400" b="1" dirty="0">
                <a:solidFill>
                  <a:srgbClr val="0000FF"/>
                </a:solidFill>
                <a:latin typeface="Times New Roman" charset="0"/>
              </a:rPr>
              <a:t>function prototype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that includes the name of the function and the types of its arguments is called the </a:t>
            </a:r>
            <a:r>
              <a:rPr lang="en-US" sz="2400" b="1" dirty="0">
                <a:solidFill>
                  <a:srgbClr val="0000FF"/>
                </a:solidFill>
                <a:latin typeface="Times New Roman" charset="0"/>
              </a:rPr>
              <a:t>function signature</a:t>
            </a:r>
            <a:r>
              <a:rPr lang="en-US" sz="2400" b="1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or simply the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charset="0"/>
              </a:rPr>
              <a:t>signature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</a:rPr>
              <a:t>.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400" b="1" dirty="0" smtClean="0">
                <a:solidFill>
                  <a:srgbClr val="0000FF"/>
                </a:solidFill>
                <a:latin typeface="Times New Roman" charset="0"/>
              </a:rPr>
              <a:t>Signature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does not specify the function</a:t>
            </a:r>
            <a:r>
              <a:rPr lang="ja-JP" altLang="en-US" sz="2400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s </a:t>
            </a:r>
            <a:r>
              <a:rPr lang="en-US" sz="2400" b="1" dirty="0">
                <a:solidFill>
                  <a:srgbClr val="0000FF"/>
                </a:solidFill>
                <a:latin typeface="Times New Roman" charset="0"/>
              </a:rPr>
              <a:t>return </a:t>
            </a:r>
            <a:r>
              <a:rPr lang="en-US" sz="2400" b="1" dirty="0" smtClean="0">
                <a:solidFill>
                  <a:srgbClr val="0000FF"/>
                </a:solidFill>
                <a:latin typeface="Times New Roman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</a:rPr>
              <a:t>.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charset="0"/>
              </a:rPr>
              <a:t>Functions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in the same scope must have </a:t>
            </a:r>
            <a:r>
              <a:rPr lang="en-US" sz="2400" b="1" i="1" dirty="0">
                <a:solidFill>
                  <a:srgbClr val="0000FF"/>
                </a:solidFill>
                <a:latin typeface="Times New Roman" charset="0"/>
              </a:rPr>
              <a:t>unique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charset="0"/>
              </a:rPr>
              <a:t>signatures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</a:rPr>
              <a:t>.</a:t>
            </a:r>
          </a:p>
          <a:p>
            <a:pPr marL="800100" lvl="1" indent="-342900">
              <a:lnSpc>
                <a:spcPct val="140000"/>
              </a:lnSpc>
              <a:buFont typeface="Arial"/>
              <a:buChar char="•"/>
            </a:pPr>
            <a:r>
              <a:rPr lang="en-US" sz="2400" b="1" dirty="0" smtClean="0">
                <a:solidFill>
                  <a:srgbClr val="0000FF"/>
                </a:solidFill>
                <a:latin typeface="Times New Roman" charset="0"/>
              </a:rPr>
              <a:t>Overloaded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</a:rPr>
              <a:t>functions</a:t>
            </a:r>
          </a:p>
          <a:p>
            <a:pPr marL="800100" lvl="1" indent="-342900">
              <a:lnSpc>
                <a:spcPct val="14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charset="0"/>
              </a:rPr>
              <a:t>The </a:t>
            </a:r>
            <a:r>
              <a:rPr lang="en-US" sz="2400" b="1" dirty="0">
                <a:solidFill>
                  <a:srgbClr val="3366FF"/>
                </a:solidFill>
                <a:latin typeface="Times New Roman" charset="0"/>
              </a:rPr>
              <a:t>scope of a function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is the region of a program in which the function is known and accessible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</a:rPr>
              <a:t>.</a:t>
            </a:r>
          </a:p>
          <a:p>
            <a:pPr marL="800100" lvl="1" indent="-342900">
              <a:lnSpc>
                <a:spcPct val="140000"/>
              </a:lnSpc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91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ea typeface="+mj-ea"/>
              </a:rPr>
              <a:t/>
            </a:r>
            <a:br>
              <a:rPr lang="en-US" sz="3200" b="1" dirty="0" smtClean="0">
                <a:ea typeface="+mj-ea"/>
              </a:rPr>
            </a:br>
            <a:r>
              <a:rPr lang="en-US" sz="3200" b="1" dirty="0" smtClean="0">
                <a:ea typeface="+mj-ea"/>
              </a:rPr>
              <a:t>More </a:t>
            </a:r>
            <a:r>
              <a:rPr lang="en-US" sz="3200" b="1" dirty="0">
                <a:ea typeface="+mj-ea"/>
              </a:rPr>
              <a:t>Math </a:t>
            </a:r>
            <a:r>
              <a:rPr lang="en-US" sz="3200" b="1" dirty="0" smtClean="0">
                <a:ea typeface="+mj-ea"/>
              </a:rPr>
              <a:t>Functions </a:t>
            </a:r>
            <a:r>
              <a:rPr lang="en-US" sz="3200" b="1" dirty="0">
                <a:ea typeface="+mj-ea"/>
              </a:rPr>
              <a:t/>
            </a:r>
            <a:br>
              <a:rPr lang="en-US" sz="3200" b="1" dirty="0">
                <a:ea typeface="+mj-ea"/>
              </a:rPr>
            </a:br>
            <a:endParaRPr lang="en-US" sz="3200" b="1" dirty="0">
              <a:ea typeface="+mj-ea"/>
            </a:endParaRPr>
          </a:p>
        </p:txBody>
      </p:sp>
      <p:pic>
        <p:nvPicPr>
          <p:cNvPr id="24579" name="Picture 4" descr="C:\WINDOWS\Desktop\Oh_type\sacitch_C++_ppt\gif\savitchc03d02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58188" cy="427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90766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Random Number Generator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15262" cy="44370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Return "randomly chosen" number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Used for simulations,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rand()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Takes no arguments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Returns value between 0 &amp; RAND_MAX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Scaling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Squeezes random number into smaller range </a:t>
            </a:r>
            <a:br>
              <a:rPr lang="en-US" sz="20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rand() % 6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Returns random value between 0 &amp;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Shifting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rand() % 6 + 1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Shifts range between 1 &amp; 6 (e.g., die roll)</a:t>
            </a:r>
          </a:p>
        </p:txBody>
      </p:sp>
    </p:spTree>
    <p:extLst>
      <p:ext uri="{BB962C8B-B14F-4D97-AF65-F5344CB8AC3E}">
        <p14:creationId xmlns:p14="http://schemas.microsoft.com/office/powerpoint/2010/main" val="74802473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Random Number Generator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15262" cy="4724400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Return "randomly chosen" number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Used for simulations,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rand()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Takes no arguments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Returns value between 0 &amp; RAND_MAX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Scaling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Squeezes random number into smaller range </a:t>
            </a:r>
            <a:br>
              <a:rPr lang="en-US" sz="20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rand() % 6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Returns random value between 0 &amp;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Shifting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rand() % 6 + 1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Shifts range between 1 &amp; 6 (e.g., die roll</a:t>
            </a:r>
            <a:r>
              <a:rPr lang="en-US" sz="2000" dirty="0" smtClean="0">
                <a:latin typeface="Calibri" charset="0"/>
              </a:rPr>
              <a:t>)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7278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Random Number Seed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Pseudorandom numbers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Calls to rand() produce given "sequence"</a:t>
            </a:r>
            <a:br>
              <a:rPr lang="en-US" sz="20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of random numbers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>
                <a:latin typeface="Calibri" charset="0"/>
              </a:rPr>
              <a:t>Use "seed" to alter sequence</a:t>
            </a:r>
            <a:br>
              <a:rPr lang="en-US" sz="2400" dirty="0">
                <a:latin typeface="Calibri" charset="0"/>
              </a:rPr>
            </a:b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srand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seed_value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);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void function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Receives one argument, the "seed"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Can use any seed value, including system time:</a:t>
            </a:r>
            <a:br>
              <a:rPr lang="en-US" sz="2000" dirty="0">
                <a:latin typeface="Calibri" charset="0"/>
              </a:rPr>
            </a:br>
            <a:r>
              <a:rPr lang="en-US" sz="2000" dirty="0" err="1">
                <a:latin typeface="Calibri" charset="0"/>
              </a:rPr>
              <a:t>srand</a:t>
            </a:r>
            <a:r>
              <a:rPr lang="en-US" sz="2000" dirty="0">
                <a:latin typeface="Calibri" charset="0"/>
              </a:rPr>
              <a:t>(time(0));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time() returns system time as numeric value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Library &lt;time&gt; contains time() functions</a:t>
            </a:r>
          </a:p>
        </p:txBody>
      </p:sp>
    </p:spTree>
    <p:extLst>
      <p:ext uri="{BB962C8B-B14F-4D97-AF65-F5344CB8AC3E}">
        <p14:creationId xmlns:p14="http://schemas.microsoft.com/office/powerpoint/2010/main" val="4184208020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Random Examples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Random double between 0.0 &amp; 1.0:</a:t>
            </a:r>
            <a:br>
              <a:rPr lang="en-US" sz="2800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(RAND_MAX – rand())/</a:t>
            </a:r>
            <a:r>
              <a:rPr lang="en-US" sz="2000" dirty="0" err="1">
                <a:latin typeface="Calibri" charset="0"/>
              </a:rPr>
              <a:t>static_cast</a:t>
            </a:r>
            <a:r>
              <a:rPr lang="en-US" sz="2000" dirty="0">
                <a:latin typeface="Calibri" charset="0"/>
              </a:rPr>
              <a:t>&lt;double&gt;(RAND_MAX)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Type cast used to force double-precision division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Random </a:t>
            </a:r>
            <a:r>
              <a:rPr lang="en-US" sz="2800" dirty="0" err="1">
                <a:latin typeface="Calibri" charset="0"/>
              </a:rPr>
              <a:t>int</a:t>
            </a:r>
            <a:r>
              <a:rPr lang="en-US" sz="2800" dirty="0">
                <a:latin typeface="Calibri" charset="0"/>
              </a:rPr>
              <a:t> between 1 &amp; 6: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rand() % 6 + 1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"%" is modulus operator (remainder)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Random </a:t>
            </a:r>
            <a:r>
              <a:rPr lang="en-US" sz="2800" dirty="0" err="1">
                <a:latin typeface="Calibri" charset="0"/>
              </a:rPr>
              <a:t>int</a:t>
            </a:r>
            <a:r>
              <a:rPr lang="en-US" sz="2800" dirty="0">
                <a:latin typeface="Calibri" charset="0"/>
              </a:rPr>
              <a:t> between 10 &amp; 20: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rand() % 10 + 10</a:t>
            </a:r>
          </a:p>
        </p:txBody>
      </p:sp>
    </p:spTree>
    <p:extLst>
      <p:ext uri="{BB962C8B-B14F-4D97-AF65-F5344CB8AC3E}">
        <p14:creationId xmlns:p14="http://schemas.microsoft.com/office/powerpoint/2010/main" val="64234069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753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latin typeface="Calibri" charset="0"/>
              </a:rPr>
              <a:t>Scope Rules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Declared inside body of given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Available only within that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Can have variables with same names declared in different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Scope is local: "that function is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sz="2000" dirty="0">
                <a:latin typeface="Calibri" charset="0"/>
              </a:rPr>
              <a:t>s scope"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Local variables preferred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Maintain individual control over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Need to know basis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Functions should declare whatever local data needed to "do their job"</a:t>
            </a:r>
          </a:p>
        </p:txBody>
      </p:sp>
    </p:spTree>
    <p:extLst>
      <p:ext uri="{BB962C8B-B14F-4D97-AF65-F5344CB8AC3E}">
        <p14:creationId xmlns:p14="http://schemas.microsoft.com/office/powerpoint/2010/main" val="381861184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Arial"/>
              </a:rPr>
              <a:t/>
            </a:r>
            <a:br>
              <a:rPr lang="en-US" sz="3200" b="1" dirty="0" smtClean="0">
                <a:latin typeface="Arial"/>
              </a:rPr>
            </a:br>
            <a:r>
              <a:rPr lang="en-US" sz="3200" b="1" dirty="0" smtClean="0">
                <a:latin typeface="Arial"/>
              </a:rPr>
              <a:t>Unary </a:t>
            </a:r>
            <a:r>
              <a:rPr lang="en-US" sz="3200" b="1" dirty="0">
                <a:latin typeface="Arial"/>
              </a:rPr>
              <a:t>Scope Resolution Operator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charset="0"/>
              </a:rPr>
              <a:t>It</a:t>
            </a:r>
            <a:r>
              <a:rPr lang="ja-JP" altLang="en-US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s possible to declare local and global variables of the same name.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</a:rPr>
              <a:t>C++ provides the 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unary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scope resolution operator (</a:t>
            </a:r>
            <a:r>
              <a:rPr lang="en-US" dirty="0">
                <a:solidFill>
                  <a:srgbClr val="0000FF"/>
                </a:solidFill>
                <a:latin typeface="LucidaSansTypewriter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to access a global variable when a local variable of the same name is in scope.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</a:rPr>
              <a:t>Using the unary scope resolution operator (</a:t>
            </a:r>
            <a:r>
              <a:rPr lang="en-US" dirty="0">
                <a:solidFill>
                  <a:srgbClr val="000000"/>
                </a:solidFill>
                <a:latin typeface="Lucida Console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) with a given variable name is optional when the only variable with that name is a global variable.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688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</a:rPr>
              <a:t/>
            </a:r>
            <a:br>
              <a:rPr lang="en-US" b="1" dirty="0">
                <a:latin typeface="Arial"/>
              </a:rPr>
            </a:br>
            <a:r>
              <a:rPr lang="en-US" sz="3600" b="1" dirty="0">
                <a:latin typeface="Arial"/>
              </a:rPr>
              <a:t>Unary Scope Resolution Operator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65250"/>
            <a:ext cx="4394200" cy="1231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19400"/>
            <a:ext cx="457200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419600"/>
            <a:ext cx="4483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618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ea typeface="+mj-ea"/>
              </a:rPr>
              <a:t>Global Constants </a:t>
            </a:r>
            <a:br>
              <a:rPr lang="en-US" sz="3600" b="1" dirty="0">
                <a:ea typeface="+mj-ea"/>
              </a:rPr>
            </a:br>
            <a:r>
              <a:rPr lang="en-US" sz="3600" b="1" dirty="0">
                <a:ea typeface="+mj-ea"/>
              </a:rPr>
              <a:t>and Global Variables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Declared "outside" function body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Global to all functions in that file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Declared "inside" function body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Local to that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Global declarations typical for constants:</a:t>
            </a:r>
          </a:p>
          <a:p>
            <a:pPr lvl="1" eaLnBrk="1" hangingPunct="1"/>
            <a:r>
              <a:rPr lang="en-US" sz="2000" dirty="0" err="1">
                <a:latin typeface="Calibri" charset="0"/>
              </a:rPr>
              <a:t>const</a:t>
            </a:r>
            <a:r>
              <a:rPr lang="en-US" sz="2000" dirty="0">
                <a:latin typeface="Calibri" charset="0"/>
              </a:rPr>
              <a:t> double TAXRATE = 0.05;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Declare globally so all functions have scope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Global variables?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Possible, but SELDOM-USED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Dangerous: no control over usage!</a:t>
            </a:r>
          </a:p>
        </p:txBody>
      </p:sp>
    </p:spTree>
    <p:extLst>
      <p:ext uri="{BB962C8B-B14F-4D97-AF65-F5344CB8AC3E}">
        <p14:creationId xmlns:p14="http://schemas.microsoft.com/office/powerpoint/2010/main" val="2067032204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Blocks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Declare data inside compound statement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Called a "block"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Has "</a:t>
            </a: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block-scope</a:t>
            </a:r>
            <a:r>
              <a:rPr lang="en-US" sz="2000" dirty="0">
                <a:latin typeface="Calibri" charset="0"/>
              </a:rPr>
              <a:t>"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Note: all function definitions are blocks!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This provides local "</a:t>
            </a: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function-scope</a:t>
            </a:r>
            <a:r>
              <a:rPr lang="en-US" sz="2000" dirty="0">
                <a:latin typeface="Calibri" charset="0"/>
              </a:rPr>
              <a:t>"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Loop blocks: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for (</a:t>
            </a:r>
            <a:r>
              <a:rPr lang="en-US" sz="2400" dirty="0" err="1">
                <a:latin typeface="Calibri" charset="0"/>
              </a:rPr>
              <a:t>int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err="1">
                <a:latin typeface="Calibri" charset="0"/>
              </a:rPr>
              <a:t>ctr</a:t>
            </a:r>
            <a:r>
              <a:rPr lang="en-US" sz="2400" dirty="0">
                <a:latin typeface="Calibri" charset="0"/>
              </a:rPr>
              <a:t>=0;ctr&lt;10;ctr++)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{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sum+=</a:t>
            </a:r>
            <a:r>
              <a:rPr lang="en-US" sz="2400" dirty="0" err="1">
                <a:latin typeface="Calibri" charset="0"/>
              </a:rPr>
              <a:t>ctr</a:t>
            </a:r>
            <a:r>
              <a:rPr lang="en-US" sz="2400" dirty="0">
                <a:latin typeface="Calibri" charset="0"/>
              </a:rPr>
              <a:t>;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}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Variable </a:t>
            </a:r>
            <a:r>
              <a:rPr lang="en-US" sz="2000" dirty="0" err="1">
                <a:latin typeface="Calibri" charset="0"/>
              </a:rPr>
              <a:t>ctr</a:t>
            </a:r>
            <a:r>
              <a:rPr lang="en-US" sz="2000" dirty="0">
                <a:latin typeface="Calibri" charset="0"/>
              </a:rPr>
              <a:t> has scope in loop body block only</a:t>
            </a:r>
          </a:p>
        </p:txBody>
      </p:sp>
    </p:spTree>
    <p:extLst>
      <p:ext uri="{BB962C8B-B14F-4D97-AF65-F5344CB8AC3E}">
        <p14:creationId xmlns:p14="http://schemas.microsoft.com/office/powerpoint/2010/main" val="271979232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/>
              </a:rPr>
              <a:t>Function Definitions with Multiple Parameters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charset="0"/>
              </a:rPr>
              <a:t>Functions often require more than one piece of information to perform their tasks.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</a:rPr>
              <a:t>Such functions have </a:t>
            </a:r>
            <a:r>
              <a:rPr lang="en-US" b="1" i="1" dirty="0">
                <a:solidFill>
                  <a:srgbClr val="3366FF"/>
                </a:solidFill>
                <a:latin typeface="Times New Roman" charset="0"/>
              </a:rPr>
              <a:t>multiple parameters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.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</a:rPr>
              <a:t>There must be one argument in the function call for each parameter (also called a 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formal parameter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) in the function definition.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charset="0"/>
              </a:rPr>
              <a:t>Multiple parameters are specified in both the </a:t>
            </a:r>
            <a:r>
              <a:rPr lang="en-US" b="1" dirty="0">
                <a:solidFill>
                  <a:srgbClr val="0000FF"/>
                </a:solidFill>
                <a:latin typeface="Times New Roman" charset="0"/>
              </a:rPr>
              <a:t>function prototype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and the </a:t>
            </a:r>
            <a:r>
              <a:rPr lang="en-US" b="1" dirty="0">
                <a:solidFill>
                  <a:srgbClr val="0000FF"/>
                </a:solidFill>
                <a:latin typeface="Times New Roman" charset="0"/>
              </a:rPr>
              <a:t>function </a:t>
            </a:r>
            <a:r>
              <a:rPr lang="en-US" b="1" dirty="0" smtClean="0">
                <a:solidFill>
                  <a:srgbClr val="0000FF"/>
                </a:solidFill>
                <a:latin typeface="Times New Roman" charset="0"/>
              </a:rPr>
              <a:t>definition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a comma-separated list.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8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Nested Scope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Same name variables declared in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multiple blocks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Very legal; scope is "block-scope"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No ambiguity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Each name is distinct within its scope</a:t>
            </a:r>
          </a:p>
        </p:txBody>
      </p:sp>
    </p:spTree>
    <p:extLst>
      <p:ext uri="{BB962C8B-B14F-4D97-AF65-F5344CB8AC3E}">
        <p14:creationId xmlns:p14="http://schemas.microsoft.com/office/powerpoint/2010/main" val="1908427075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Testing and Debugging 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Many methods: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Lots of </a:t>
            </a:r>
            <a:r>
              <a:rPr lang="en-US" sz="2400" b="1" dirty="0" err="1" smtClean="0">
                <a:solidFill>
                  <a:srgbClr val="0000FF"/>
                </a:solidFill>
                <a:latin typeface="Calibri" charset="0"/>
              </a:rPr>
              <a:t>printf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statements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In calls and definitions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Used to "trace" execution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Compiler Debugger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Environment-dependent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>
                <a:latin typeface="Calibri" charset="0"/>
              </a:rPr>
              <a:t>assert Macro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Early termination as needed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Stubs and drivers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Incremental development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The assert Macro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06538"/>
            <a:ext cx="7815262" cy="4665662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Assertion: a 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true</a:t>
            </a:r>
            <a:r>
              <a:rPr lang="en-US" sz="2800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or 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false</a:t>
            </a:r>
            <a:r>
              <a:rPr lang="en-US" sz="2800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statement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Used to document and check correctness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Preconditions &amp; </a:t>
            </a:r>
            <a:r>
              <a:rPr lang="en-US" sz="2400" dirty="0" err="1">
                <a:latin typeface="Calibri" charset="0"/>
              </a:rPr>
              <a:t>Postconditions</a:t>
            </a:r>
            <a:endParaRPr lang="en-US" sz="2400" dirty="0">
              <a:latin typeface="Calibri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Typical assert use: confirm their validity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Syntax: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assert(&lt;</a:t>
            </a:r>
            <a:r>
              <a:rPr lang="en-US" sz="2400" dirty="0" err="1">
                <a:latin typeface="Calibri" charset="0"/>
              </a:rPr>
              <a:t>assert_condition</a:t>
            </a:r>
            <a:r>
              <a:rPr lang="en-US" sz="2400" dirty="0">
                <a:latin typeface="Calibri" charset="0"/>
              </a:rPr>
              <a:t>&gt;);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No return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Evaluates </a:t>
            </a:r>
            <a:r>
              <a:rPr lang="en-US" sz="2000" dirty="0" err="1">
                <a:latin typeface="Calibri" charset="0"/>
              </a:rPr>
              <a:t>assert_condition</a:t>
            </a:r>
            <a:endParaRPr lang="en-US" sz="2000" dirty="0">
              <a:latin typeface="Calibri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Terminates if false, continues if true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Predefined in library &lt;</a:t>
            </a:r>
            <a:r>
              <a:rPr lang="en-US" sz="2800" dirty="0" err="1">
                <a:latin typeface="Calibri" charset="0"/>
              </a:rPr>
              <a:t>cassert</a:t>
            </a:r>
            <a:r>
              <a:rPr lang="en-US" sz="2800" dirty="0">
                <a:latin typeface="Calibri" charset="0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Macros used similarly as functions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An assert Macro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878" y="1600200"/>
            <a:ext cx="7969250" cy="44370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Given Function Declaration: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void </a:t>
            </a:r>
            <a:r>
              <a:rPr lang="en-US" sz="2400" b="1" dirty="0" err="1">
                <a:latin typeface="Calibri" charset="0"/>
              </a:rPr>
              <a:t>computeCoin</a:t>
            </a:r>
            <a:r>
              <a:rPr lang="en-US" sz="2400" dirty="0">
                <a:latin typeface="Calibri" charset="0"/>
              </a:rPr>
              <a:t>(	</a:t>
            </a:r>
            <a:r>
              <a:rPr lang="en-US" sz="2400" dirty="0" err="1">
                <a:latin typeface="Calibri" charset="0"/>
              </a:rPr>
              <a:t>int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err="1">
                <a:latin typeface="Calibri" charset="0"/>
              </a:rPr>
              <a:t>coinValue</a:t>
            </a:r>
            <a:r>
              <a:rPr lang="en-US" sz="2400" dirty="0">
                <a:latin typeface="Calibri" charset="0"/>
              </a:rPr>
              <a:t>,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			</a:t>
            </a:r>
            <a:r>
              <a:rPr lang="en-US" sz="2400" dirty="0" err="1">
                <a:latin typeface="Calibri" charset="0"/>
              </a:rPr>
              <a:t>int</a:t>
            </a:r>
            <a:r>
              <a:rPr lang="en-US" sz="2400" dirty="0">
                <a:latin typeface="Calibri" charset="0"/>
              </a:rPr>
              <a:t>&amp; number,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			</a:t>
            </a:r>
            <a:r>
              <a:rPr lang="en-US" sz="2400" dirty="0" err="1">
                <a:latin typeface="Calibri" charset="0"/>
              </a:rPr>
              <a:t>int</a:t>
            </a:r>
            <a:r>
              <a:rPr lang="en-US" sz="2400" dirty="0">
                <a:latin typeface="Calibri" charset="0"/>
              </a:rPr>
              <a:t>&amp; </a:t>
            </a:r>
            <a:r>
              <a:rPr lang="en-US" sz="2400" dirty="0" err="1">
                <a:latin typeface="Calibri" charset="0"/>
              </a:rPr>
              <a:t>amountLeft</a:t>
            </a:r>
            <a:r>
              <a:rPr lang="en-US" sz="2400" dirty="0">
                <a:latin typeface="Calibri" charset="0"/>
              </a:rPr>
              <a:t>);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//Precondition: 0 &lt; </a:t>
            </a:r>
            <a:r>
              <a:rPr lang="en-US" sz="2400" dirty="0" err="1">
                <a:latin typeface="Calibri" charset="0"/>
              </a:rPr>
              <a:t>coinValue</a:t>
            </a:r>
            <a:r>
              <a:rPr lang="en-US" sz="2400" dirty="0">
                <a:latin typeface="Calibri" charset="0"/>
              </a:rPr>
              <a:t> &lt; 100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		  0 &lt;= </a:t>
            </a:r>
            <a:r>
              <a:rPr lang="en-US" sz="2400" dirty="0" err="1">
                <a:latin typeface="Calibri" charset="0"/>
              </a:rPr>
              <a:t>amountLeft</a:t>
            </a:r>
            <a:r>
              <a:rPr lang="en-US" sz="2400" dirty="0">
                <a:latin typeface="Calibri" charset="0"/>
              </a:rPr>
              <a:t> &lt;100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//</a:t>
            </a:r>
            <a:r>
              <a:rPr lang="en-US" sz="2400" dirty="0" err="1">
                <a:latin typeface="Calibri" charset="0"/>
              </a:rPr>
              <a:t>Postcondition</a:t>
            </a:r>
            <a:r>
              <a:rPr lang="en-US" sz="2400" dirty="0">
                <a:latin typeface="Calibri" charset="0"/>
              </a:rPr>
              <a:t>: number set to max. number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		   of coins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Check precondition: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assert ((0 &lt; </a:t>
            </a:r>
            <a:r>
              <a:rPr lang="en-US" sz="2000" b="1" dirty="0" err="1">
                <a:solidFill>
                  <a:srgbClr val="0000FF"/>
                </a:solidFill>
                <a:latin typeface="Calibri" charset="0"/>
              </a:rPr>
              <a:t>currentCoin</a:t>
            </a: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) &amp;&amp; (</a:t>
            </a:r>
            <a:r>
              <a:rPr lang="en-US" sz="2000" b="1" dirty="0" err="1">
                <a:solidFill>
                  <a:srgbClr val="0000FF"/>
                </a:solidFill>
                <a:latin typeface="Calibri" charset="0"/>
              </a:rPr>
              <a:t>currentCoin</a:t>
            </a: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 &lt; 100)</a:t>
            </a:r>
            <a:br>
              <a:rPr lang="en-US" sz="2000" b="1" dirty="0">
                <a:solidFill>
                  <a:srgbClr val="0000FF"/>
                </a:solidFill>
                <a:latin typeface="Calibri" charset="0"/>
              </a:rPr>
            </a:b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  &amp;&amp; (0 &lt;= </a:t>
            </a:r>
            <a:r>
              <a:rPr lang="en-US" sz="2000" b="1" dirty="0" err="1">
                <a:solidFill>
                  <a:srgbClr val="0000FF"/>
                </a:solidFill>
                <a:latin typeface="Calibri" charset="0"/>
              </a:rPr>
              <a:t>currentAmountLeft</a:t>
            </a: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) &amp;&amp; (</a:t>
            </a:r>
            <a:r>
              <a:rPr lang="en-US" sz="2000" b="1" dirty="0" err="1">
                <a:solidFill>
                  <a:srgbClr val="0000FF"/>
                </a:solidFill>
                <a:latin typeface="Calibri" charset="0"/>
              </a:rPr>
              <a:t>currentAmountLeft</a:t>
            </a: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 &lt; 100));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If precondition not satisfied </a:t>
            </a:r>
            <a:r>
              <a:rPr lang="en-US" sz="2000" dirty="0">
                <a:latin typeface="Calibri" charset="0"/>
                <a:sym typeface="Wingdings" charset="0"/>
              </a:rPr>
              <a:t></a:t>
            </a:r>
            <a:r>
              <a:rPr lang="en-US" sz="2000" dirty="0">
                <a:latin typeface="Calibri" charset="0"/>
              </a:rPr>
              <a:t> condition is false </a:t>
            </a:r>
            <a:r>
              <a:rPr lang="en-US" sz="2000" dirty="0">
                <a:latin typeface="Calibri" charset="0"/>
                <a:sym typeface="Wingdings" charset="0"/>
              </a:rPr>
              <a:t>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program execution </a:t>
            </a:r>
            <a:r>
              <a:rPr lang="en-US" sz="2000" b="1" dirty="0" smtClean="0">
                <a:solidFill>
                  <a:srgbClr val="0000FF"/>
                </a:solidFill>
                <a:latin typeface="Calibri" charset="0"/>
              </a:rPr>
              <a:t>terminates and prints  source line #!</a:t>
            </a:r>
            <a:endParaRPr lang="en-US" sz="2000" b="1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An assert Macro Example </a:t>
            </a:r>
            <a:r>
              <a:rPr lang="en-US" b="1" dirty="0" err="1">
                <a:latin typeface="Calibri" charset="0"/>
              </a:rPr>
              <a:t>Cont</a:t>
            </a:r>
            <a:r>
              <a:rPr lang="ja-JP" altLang="en-US" b="1" dirty="0">
                <a:latin typeface="Calibri" charset="0"/>
              </a:rPr>
              <a:t>’</a:t>
            </a:r>
            <a:r>
              <a:rPr lang="en-US" b="1" dirty="0">
                <a:latin typeface="Calibri" charset="0"/>
              </a:rPr>
              <a:t>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Useful in debugging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Stops execution so problem can </a:t>
            </a:r>
            <a:r>
              <a:rPr lang="en-US" dirty="0" smtClean="0">
                <a:latin typeface="Calibri" charset="0"/>
              </a:rPr>
              <a:t>be investigated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Outputs line number of failure</a:t>
            </a:r>
            <a:endParaRPr lang="en-US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assert On/Off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Preprocessor provides means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#define NDEBUG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#include &lt;</a:t>
            </a:r>
            <a:r>
              <a:rPr lang="en-US" dirty="0" err="1">
                <a:latin typeface="Calibri" charset="0"/>
              </a:rPr>
              <a:t>cassert</a:t>
            </a:r>
            <a:r>
              <a:rPr lang="en-US" dirty="0">
                <a:latin typeface="Calibri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Add "#define" line before #include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Turns OFF </a:t>
            </a:r>
            <a:r>
              <a:rPr lang="en-US" dirty="0">
                <a:latin typeface="Calibri" charset="0"/>
              </a:rPr>
              <a:t>all assertions throughout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program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Remove "#define" line (or comment out)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Turns assertions back 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Stubs and Drivers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Separate compilation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Each function designed, coded, tested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separately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Ensures validity of each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Divide &amp; Conquer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Transforms one big task </a:t>
            </a:r>
            <a:r>
              <a:rPr lang="en-US" dirty="0">
                <a:latin typeface="Calibri" charset="0"/>
                <a:sym typeface="Wingdings" charset="0"/>
              </a:rPr>
              <a:t></a:t>
            </a:r>
            <a:r>
              <a:rPr lang="en-US" dirty="0">
                <a:latin typeface="Calibri" charset="0"/>
              </a:rPr>
              <a:t> smaller,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manageable tasks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But how to test independently?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Driver programs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C:\WINDOWS\Desktop\Oh_type\sacitch_C++_ppt\gif\savitchc04d09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14500"/>
            <a:ext cx="7535863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dirty="0">
                <a:latin typeface="Calibri" charset="0"/>
              </a:rPr>
              <a:t>Driver Program Example: </a:t>
            </a:r>
            <a:br>
              <a:rPr lang="en-US" sz="3600" b="1" dirty="0">
                <a:latin typeface="Calibri" charset="0"/>
              </a:rPr>
            </a:br>
            <a:endParaRPr lang="en-US" sz="3600" b="1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dirty="0">
                <a:latin typeface="Calibri" charset="0"/>
              </a:rPr>
              <a:t>Driver Program </a:t>
            </a:r>
            <a:r>
              <a:rPr lang="en-US" sz="3600" b="1" dirty="0" smtClean="0">
                <a:latin typeface="Calibri" charset="0"/>
              </a:rPr>
              <a:t> </a:t>
            </a:r>
            <a:r>
              <a:rPr lang="en-US" sz="3600" b="1" dirty="0">
                <a:latin typeface="Calibri" charset="0"/>
              </a:rPr>
              <a:t/>
            </a:r>
            <a:br>
              <a:rPr lang="en-US" sz="3600" b="1" dirty="0">
                <a:latin typeface="Calibri" charset="0"/>
              </a:rPr>
            </a:br>
            <a:endParaRPr lang="en-US" sz="3600" b="1" dirty="0">
              <a:latin typeface="Calibri" charset="0"/>
            </a:endParaRPr>
          </a:p>
        </p:txBody>
      </p:sp>
      <p:pic>
        <p:nvPicPr>
          <p:cNvPr id="49155" name="Picture 4" descr="C:\WINDOWS\Desktop\Oh_type\sacitch_C++_ppt\gif\savitchc04d09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09738"/>
            <a:ext cx="7364413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dirty="0">
                <a:latin typeface="Calibri" charset="0"/>
              </a:rPr>
              <a:t>Driver Program </a:t>
            </a:r>
            <a:r>
              <a:rPr lang="en-US" sz="3600" b="1" dirty="0" smtClean="0">
                <a:latin typeface="Calibri" charset="0"/>
              </a:rPr>
              <a:t> </a:t>
            </a:r>
            <a:r>
              <a:rPr lang="en-US" sz="3600" b="1" dirty="0">
                <a:latin typeface="Calibri" charset="0"/>
              </a:rPr>
              <a:t/>
            </a:r>
            <a:br>
              <a:rPr lang="en-US" sz="3600" b="1" dirty="0">
                <a:latin typeface="Calibri" charset="0"/>
              </a:rPr>
            </a:br>
            <a:endParaRPr lang="en-US" sz="3600" b="1" dirty="0">
              <a:latin typeface="Calibri" charset="0"/>
            </a:endParaRPr>
          </a:p>
        </p:txBody>
      </p:sp>
      <p:pic>
        <p:nvPicPr>
          <p:cNvPr id="50179" name="Picture 4" descr="C:\WINDOWS\Desktop\Oh_type\sacitch_C++_ppt\gif\savitchc04d09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209800"/>
            <a:ext cx="77724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294" y="5697"/>
            <a:ext cx="8229600" cy="792162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Parameters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Recall that parameters can be passed to a function by two methods:</a:t>
            </a:r>
          </a:p>
          <a:p>
            <a:pPr lvl="1">
              <a:spcBef>
                <a:spcPct val="5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Call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-by-value</a:t>
            </a:r>
          </a:p>
          <a:p>
            <a:pPr lvl="2"/>
            <a:r>
              <a:rPr lang="en-US" sz="2800" dirty="0" smtClean="0">
                <a:latin typeface="Calibri" charset="0"/>
              </a:rPr>
              <a:t>”</a:t>
            </a:r>
            <a:r>
              <a:rPr lang="en-US" sz="2800" b="1" dirty="0" err="1" smtClean="0">
                <a:solidFill>
                  <a:srgbClr val="FF0000"/>
                </a:solidFill>
                <a:latin typeface="Calibri" charset="0"/>
              </a:rPr>
              <a:t>xerox</a:t>
            </a:r>
            <a:r>
              <a:rPr lang="en-US" sz="2800" b="1" dirty="0" smtClean="0">
                <a:solidFill>
                  <a:srgbClr val="FF0000"/>
                </a:solidFill>
                <a:latin typeface="Calibri" charset="0"/>
              </a:rPr>
              <a:t> copy</a:t>
            </a:r>
            <a:r>
              <a:rPr lang="en-US" sz="2800" dirty="0">
                <a:latin typeface="Calibri" charset="0"/>
              </a:rPr>
              <a:t>" of value is </a:t>
            </a:r>
            <a:r>
              <a:rPr lang="en-US" sz="2800" dirty="0" smtClean="0">
                <a:latin typeface="Calibri" charset="0"/>
              </a:rPr>
              <a:t>passed</a:t>
            </a:r>
          </a:p>
          <a:p>
            <a:pPr lvl="2"/>
            <a:r>
              <a:rPr lang="en-US" sz="2800" dirty="0" smtClean="0">
                <a:latin typeface="Calibri" charset="0"/>
              </a:rPr>
              <a:t>Ensures that the original data is protected from being changed</a:t>
            </a:r>
            <a:endParaRPr lang="en-US" sz="2800" dirty="0">
              <a:latin typeface="Calibri" charset="0"/>
            </a:endParaRPr>
          </a:p>
          <a:p>
            <a:pPr lvl="1"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Call-by-reference</a:t>
            </a:r>
          </a:p>
          <a:p>
            <a:pPr lvl="2"/>
            <a:r>
              <a:rPr lang="en-US" sz="2800" dirty="0">
                <a:latin typeface="Calibri" charset="0"/>
              </a:rPr>
              <a:t>"</a:t>
            </a:r>
            <a:r>
              <a:rPr lang="en-US" sz="2800" b="1" dirty="0">
                <a:solidFill>
                  <a:srgbClr val="FF0000"/>
                </a:solidFill>
                <a:latin typeface="Calibri" charset="0"/>
              </a:rPr>
              <a:t>address of</a:t>
            </a:r>
            <a:r>
              <a:rPr lang="en-US" sz="2800" dirty="0">
                <a:latin typeface="Calibri" charset="0"/>
              </a:rPr>
              <a:t>" actual argument is </a:t>
            </a:r>
            <a:r>
              <a:rPr lang="en-US" sz="2800" dirty="0" smtClean="0">
                <a:latin typeface="Calibri" charset="0"/>
              </a:rPr>
              <a:t>passed</a:t>
            </a:r>
          </a:p>
          <a:p>
            <a:pPr lvl="2"/>
            <a:r>
              <a:rPr lang="en-US" sz="2800" dirty="0" smtClean="0">
                <a:latin typeface="Calibri" charset="0"/>
              </a:rPr>
              <a:t>This approach provides for changes to </a:t>
            </a:r>
            <a:r>
              <a:rPr lang="en-US" sz="2800" b="1" i="1" dirty="0" smtClean="0">
                <a:solidFill>
                  <a:srgbClr val="0000FF"/>
                </a:solidFill>
                <a:latin typeface="Calibri" charset="0"/>
              </a:rPr>
              <a:t>original</a:t>
            </a:r>
            <a:r>
              <a:rPr lang="en-US" sz="2800" dirty="0" smtClean="0">
                <a:latin typeface="Calibri" charset="0"/>
              </a:rPr>
              <a:t> 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Calibri" charset="0"/>
              </a:rPr>
              <a:t>data</a:t>
            </a:r>
            <a:endParaRPr lang="en-US" sz="2800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Stubs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Develop incrementally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Write "big-picture" functions 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Low-level functions last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"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Stub-out</a:t>
            </a:r>
            <a:r>
              <a:rPr lang="en-US" sz="2400" dirty="0">
                <a:latin typeface="Calibri" charset="0"/>
              </a:rPr>
              <a:t>" functions until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Example: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double </a:t>
            </a:r>
            <a:r>
              <a:rPr lang="en-US" sz="2400" dirty="0" err="1">
                <a:latin typeface="Calibri" charset="0"/>
              </a:rPr>
              <a:t>unitPrice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dirty="0" err="1">
                <a:latin typeface="Calibri" charset="0"/>
              </a:rPr>
              <a:t>int</a:t>
            </a:r>
            <a:r>
              <a:rPr lang="en-US" sz="2400" dirty="0">
                <a:latin typeface="Calibri" charset="0"/>
              </a:rPr>
              <a:t> diameter, double price)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{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     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return (9.99);</a:t>
            </a:r>
            <a:r>
              <a:rPr lang="en-US" sz="2400" dirty="0">
                <a:latin typeface="Calibri" charset="0"/>
              </a:rPr>
              <a:t>	// not valid, but noticeably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			// a "temporary" value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Calls to function will still "work"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Fundamental Testing Rule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To write "</a:t>
            </a:r>
            <a:r>
              <a:rPr lang="en-US" b="1" i="1" dirty="0">
                <a:solidFill>
                  <a:srgbClr val="3366FF"/>
                </a:solidFill>
                <a:latin typeface="Calibri" charset="0"/>
              </a:rPr>
              <a:t>correct</a:t>
            </a:r>
            <a:r>
              <a:rPr lang="en-US" dirty="0">
                <a:latin typeface="Calibri" charset="0"/>
              </a:rPr>
              <a:t>" programs</a:t>
            </a:r>
          </a:p>
          <a:p>
            <a:pPr eaLnBrk="1" hangingPunct="1"/>
            <a:r>
              <a:rPr lang="en-US" dirty="0">
                <a:latin typeface="Calibri" charset="0"/>
              </a:rPr>
              <a:t>Minimize errors, "</a:t>
            </a:r>
            <a:r>
              <a:rPr lang="en-US" b="1" i="1" dirty="0">
                <a:solidFill>
                  <a:srgbClr val="3366FF"/>
                </a:solidFill>
                <a:latin typeface="Calibri" charset="0"/>
              </a:rPr>
              <a:t>bugs</a:t>
            </a:r>
            <a:r>
              <a:rPr lang="en-US" dirty="0">
                <a:latin typeface="Calibri" charset="0"/>
              </a:rPr>
              <a:t>"</a:t>
            </a:r>
          </a:p>
          <a:p>
            <a:pPr eaLnBrk="1" hangingPunct="1"/>
            <a:r>
              <a:rPr lang="en-US" dirty="0">
                <a:latin typeface="Calibri" charset="0"/>
              </a:rPr>
              <a:t>Ensure validity of data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Test every function in a program where every other function has already been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fully tested and debugged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Avoids "error-cascading" &amp;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conflicting results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b="1" dirty="0" smtClean="0"/>
              <a:t>Quiz#1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514"/>
            <a:ext cx="8229600" cy="55324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Demonstrate program that  utilizes functions</a:t>
            </a:r>
          </a:p>
          <a:p>
            <a:r>
              <a:rPr lang="en-US" dirty="0" smtClean="0"/>
              <a:t>Calculate the surface area, perimeter, volume of a cylinder using the following functions</a:t>
            </a:r>
          </a:p>
          <a:p>
            <a:pPr lvl="1"/>
            <a:r>
              <a:rPr lang="en-US" sz="2400" dirty="0" smtClean="0"/>
              <a:t>float </a:t>
            </a:r>
            <a:r>
              <a:rPr lang="en-US" sz="2400" dirty="0" err="1" smtClean="0"/>
              <a:t>Area_Circle</a:t>
            </a:r>
            <a:r>
              <a:rPr lang="en-US" sz="2400" dirty="0" smtClean="0"/>
              <a:t>(float radius, float height)</a:t>
            </a:r>
          </a:p>
          <a:p>
            <a:pPr lvl="1"/>
            <a:r>
              <a:rPr lang="en-US" sz="2400" dirty="0" smtClean="0"/>
              <a:t>float </a:t>
            </a:r>
            <a:r>
              <a:rPr lang="en-US" sz="2400" dirty="0" err="1" smtClean="0"/>
              <a:t>Area_Circle</a:t>
            </a:r>
            <a:r>
              <a:rPr lang="en-US" sz="2400" dirty="0" smtClean="0"/>
              <a:t>(double diameter, height = 10)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loat </a:t>
            </a:r>
            <a:r>
              <a:rPr lang="en-US" sz="2400" dirty="0" err="1" smtClean="0"/>
              <a:t>Perimeter_Cylender</a:t>
            </a:r>
            <a:r>
              <a:rPr lang="en-US" sz="2400" dirty="0" smtClean="0"/>
              <a:t>(float radius, float height)</a:t>
            </a:r>
          </a:p>
          <a:p>
            <a:pPr lvl="1"/>
            <a:r>
              <a:rPr lang="en-US" sz="2400" dirty="0"/>
              <a:t>float </a:t>
            </a:r>
            <a:r>
              <a:rPr lang="en-US" sz="2400" dirty="0" err="1"/>
              <a:t>Perimeter_Cylender</a:t>
            </a:r>
            <a:r>
              <a:rPr lang="en-US" sz="2400" dirty="0" smtClean="0"/>
              <a:t>(double diameter, </a:t>
            </a:r>
            <a:r>
              <a:rPr lang="en-US" sz="2400" dirty="0"/>
              <a:t>float height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loat </a:t>
            </a:r>
            <a:r>
              <a:rPr lang="en-US" sz="2400" dirty="0" err="1" smtClean="0"/>
              <a:t>Volume_Cylender</a:t>
            </a:r>
            <a:r>
              <a:rPr lang="en-US" sz="2400" dirty="0" smtClean="0"/>
              <a:t>(float radius, float height)</a:t>
            </a:r>
          </a:p>
          <a:p>
            <a:pPr lvl="1"/>
            <a:r>
              <a:rPr lang="en-US" sz="2400" dirty="0"/>
              <a:t>float </a:t>
            </a:r>
            <a:r>
              <a:rPr lang="en-US" sz="2400" dirty="0" err="1"/>
              <a:t>Volume_Cylender</a:t>
            </a:r>
            <a:r>
              <a:rPr lang="en-US" sz="2400" dirty="0" smtClean="0"/>
              <a:t>(double diameter, </a:t>
            </a:r>
            <a:r>
              <a:rPr lang="en-US" sz="2400" dirty="0"/>
              <a:t>float height</a:t>
            </a:r>
            <a:r>
              <a:rPr lang="en-US" sz="2400" dirty="0" smtClean="0"/>
              <a:t>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Recall: </a:t>
            </a:r>
          </a:p>
          <a:p>
            <a:pPr lvl="2"/>
            <a:r>
              <a:rPr lang="en-US" sz="2000" b="1" dirty="0" smtClean="0"/>
              <a:t>Area of Circle = πR</a:t>
            </a:r>
            <a:r>
              <a:rPr lang="en-US" sz="2000" b="1" baseline="30000" dirty="0" smtClean="0"/>
              <a:t>2</a:t>
            </a:r>
          </a:p>
          <a:p>
            <a:pPr lvl="2"/>
            <a:r>
              <a:rPr lang="en-US" sz="2400" b="1" dirty="0" smtClean="0"/>
              <a:t>Perimeter of Circle = 2</a:t>
            </a:r>
            <a:r>
              <a:rPr lang="en-US" sz="2400" b="1" dirty="0"/>
              <a:t>πR</a:t>
            </a:r>
            <a:endParaRPr lang="en-US" sz="2400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6858000" y="5256800"/>
            <a:ext cx="914400" cy="1216152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2024" y="4887468"/>
            <a:ext cx="213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Diameter = 2*Radius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231529" y="5256800"/>
            <a:ext cx="152400" cy="22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3348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</a:rPr>
              <a:t>Summary</a:t>
            </a:r>
            <a:endParaRPr lang="en-US" b="1" dirty="0">
              <a:latin typeface="Calibri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Formal 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parameter is placeholder</a:t>
            </a:r>
            <a:r>
              <a:rPr lang="en-US" sz="2800" dirty="0">
                <a:latin typeface="Calibri" charset="0"/>
              </a:rPr>
              <a:t>, filled in with actual argument in function call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Call-by-value parameters are "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local copies</a:t>
            </a:r>
            <a:r>
              <a:rPr lang="en-US" sz="2800" dirty="0">
                <a:latin typeface="Calibri" charset="0"/>
              </a:rPr>
              <a:t>" in receiving function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Actual argument cannot be modified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Call-by-reference 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passes memory address </a:t>
            </a:r>
            <a:r>
              <a:rPr lang="en-US" sz="2800" dirty="0">
                <a:latin typeface="Calibri" charset="0"/>
              </a:rPr>
              <a:t>of actual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Actual argument can be modified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Argument MUST be variable, not constant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Summary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Multiple definitions of same function name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possible: called </a:t>
            </a:r>
            <a:r>
              <a:rPr lang="en-US" sz="2800" dirty="0">
                <a:solidFill>
                  <a:srgbClr val="0000FF"/>
                </a:solidFill>
                <a:latin typeface="Calibri" charset="0"/>
              </a:rPr>
              <a:t>overloading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Default arguments allow function call to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"omit" some or all arguments in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If not provided </a:t>
            </a:r>
            <a:r>
              <a:rPr lang="en-US" sz="2400" dirty="0">
                <a:latin typeface="Calibri" charset="0"/>
                <a:sym typeface="Wingdings" charset="0"/>
              </a:rPr>
              <a:t></a:t>
            </a:r>
            <a:r>
              <a:rPr lang="en-US" sz="2400" dirty="0">
                <a:latin typeface="Calibri" charset="0"/>
              </a:rPr>
              <a:t> default values assigned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assert macro initiates program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termination if assertions fail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Functions should be tested independently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As separate compilation units, with drivers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956" y="6527"/>
            <a:ext cx="8229600" cy="984073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Call-by-Value Parameters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Copy of actual argument </a:t>
            </a:r>
            <a:r>
              <a:rPr lang="en-US" sz="2800" dirty="0" smtClean="0">
                <a:latin typeface="Calibri" charset="0"/>
              </a:rPr>
              <a:t>passed (“</a:t>
            </a:r>
            <a:r>
              <a:rPr lang="en-US" sz="2800" b="1" dirty="0" err="1" smtClean="0">
                <a:solidFill>
                  <a:srgbClr val="0000FF"/>
                </a:solidFill>
                <a:latin typeface="Calibri" charset="0"/>
              </a:rPr>
              <a:t>xerox</a:t>
            </a:r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 copy</a:t>
            </a:r>
            <a:r>
              <a:rPr lang="en-US" sz="2800" dirty="0" smtClean="0">
                <a:latin typeface="Calibri" charset="0"/>
              </a:rPr>
              <a:t>”)</a:t>
            </a:r>
          </a:p>
          <a:p>
            <a:pPr lvl="1"/>
            <a:r>
              <a:rPr lang="en-US" sz="2400" dirty="0" smtClean="0">
                <a:latin typeface="Calibri" charset="0"/>
              </a:rPr>
              <a:t>Thus function cannot damage “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original</a:t>
            </a:r>
            <a:r>
              <a:rPr lang="en-US" sz="2400" dirty="0" smtClean="0">
                <a:latin typeface="Calibri" charset="0"/>
              </a:rPr>
              <a:t>” value</a:t>
            </a:r>
            <a:endParaRPr lang="en-US" sz="2400" dirty="0">
              <a:latin typeface="Calibri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Considered "</a:t>
            </a:r>
            <a:r>
              <a:rPr lang="en-US" sz="2800" b="1" dirty="0">
                <a:solidFill>
                  <a:srgbClr val="FF0000"/>
                </a:solidFill>
                <a:latin typeface="Calibri" charset="0"/>
              </a:rPr>
              <a:t>local variable</a:t>
            </a:r>
            <a:r>
              <a:rPr lang="en-US" sz="2800" dirty="0">
                <a:latin typeface="Calibri" charset="0"/>
              </a:rPr>
              <a:t>" inside </a:t>
            </a:r>
            <a:r>
              <a:rPr lang="en-US" sz="2800" dirty="0" smtClean="0">
                <a:latin typeface="Calibri" charset="0"/>
              </a:rPr>
              <a:t>function (stack)</a:t>
            </a:r>
            <a:endParaRPr lang="en-US" sz="2800" dirty="0">
              <a:latin typeface="Calibri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If modified, only "</a:t>
            </a:r>
            <a:r>
              <a:rPr lang="en-US" sz="2800" b="1" dirty="0">
                <a:latin typeface="Calibri" charset="0"/>
              </a:rPr>
              <a:t>local copy</a:t>
            </a:r>
            <a:r>
              <a:rPr lang="en-US" sz="2800" dirty="0">
                <a:latin typeface="Calibri" charset="0"/>
              </a:rPr>
              <a:t>" changes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Function has no access to "</a:t>
            </a:r>
            <a:r>
              <a:rPr lang="en-US" sz="2400" b="1" dirty="0">
                <a:solidFill>
                  <a:srgbClr val="3366FF"/>
                </a:solidFill>
                <a:latin typeface="Calibri" charset="0"/>
              </a:rPr>
              <a:t>actual argument</a:t>
            </a:r>
            <a:r>
              <a:rPr lang="en-US" sz="2400" dirty="0">
                <a:latin typeface="Calibri" charset="0"/>
              </a:rPr>
              <a:t>"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from </a:t>
            </a:r>
            <a:r>
              <a:rPr lang="en-US" sz="2400" dirty="0" smtClean="0">
                <a:latin typeface="Calibri" charset="0"/>
              </a:rPr>
              <a:t>caller</a:t>
            </a:r>
          </a:p>
          <a:p>
            <a:r>
              <a:rPr lang="en-US" i="1" dirty="0">
                <a:solidFill>
                  <a:srgbClr val="0000FF"/>
                </a:solidFill>
                <a:latin typeface="Calibri" charset="0"/>
              </a:rPr>
              <a:t>c</a:t>
            </a:r>
            <a:r>
              <a:rPr lang="en-US" i="1" dirty="0" smtClean="0">
                <a:solidFill>
                  <a:srgbClr val="0000FF"/>
                </a:solidFill>
                <a:latin typeface="Calibri" charset="0"/>
              </a:rPr>
              <a:t>all-by-value </a:t>
            </a:r>
            <a:r>
              <a:rPr lang="en-US" b="1" i="1" dirty="0" smtClean="0">
                <a:solidFill>
                  <a:srgbClr val="0000FF"/>
                </a:solidFill>
                <a:latin typeface="Calibri" charset="0"/>
              </a:rPr>
              <a:t>arguments</a:t>
            </a:r>
            <a:r>
              <a:rPr lang="en-US" i="1" dirty="0" smtClean="0">
                <a:solidFill>
                  <a:srgbClr val="0000FF"/>
                </a:solidFill>
                <a:latin typeface="Calibri" charset="0"/>
              </a:rPr>
              <a:t> are </a:t>
            </a:r>
            <a:r>
              <a:rPr lang="en-US" b="1" i="1" dirty="0" smtClean="0">
                <a:solidFill>
                  <a:srgbClr val="0000FF"/>
                </a:solidFill>
                <a:latin typeface="Calibri" charset="0"/>
              </a:rPr>
              <a:t>local variable </a:t>
            </a:r>
            <a:r>
              <a:rPr lang="en-US" i="1" dirty="0" smtClean="0">
                <a:solidFill>
                  <a:srgbClr val="0000FF"/>
                </a:solidFill>
                <a:latin typeface="Calibri" charset="0"/>
              </a:rPr>
              <a:t>just like variables declared within body of function</a:t>
            </a:r>
            <a:endParaRPr lang="en-US" i="1" dirty="0">
              <a:solidFill>
                <a:srgbClr val="0000FF"/>
              </a:solidFill>
              <a:latin typeface="Calibri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This is the default method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Used in all examples thus far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58"/>
            <a:ext cx="8229600" cy="868362"/>
          </a:xfrm>
        </p:spPr>
        <p:txBody>
          <a:bodyPr/>
          <a:lstStyle/>
          <a:p>
            <a:r>
              <a:rPr lang="en-US" b="1" dirty="0" smtClean="0"/>
              <a:t>Call by Value Example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 Notes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49E7-6978-B645-B1CA-A10B4BD50E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947443"/>
            <a:ext cx="4114800" cy="557075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#</a:t>
            </a:r>
            <a:r>
              <a:rPr lang="en-US" sz="1600" dirty="0">
                <a:solidFill>
                  <a:srgbClr val="0000FF"/>
                </a:solidFill>
              </a:rPr>
              <a:t>include &lt;</a:t>
            </a:r>
            <a:r>
              <a:rPr lang="en-US" sz="1600" dirty="0" err="1">
                <a:solidFill>
                  <a:srgbClr val="0000FF"/>
                </a:solidFill>
              </a:rPr>
              <a:t>iostream</a:t>
            </a:r>
            <a:r>
              <a:rPr lang="en-US" sz="1600" dirty="0" smtClean="0">
                <a:solidFill>
                  <a:srgbClr val="0000FF"/>
                </a:solidFill>
              </a:rPr>
              <a:t>&gt;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using namespace </a:t>
            </a:r>
            <a:r>
              <a:rPr lang="en-US" sz="1600" dirty="0" err="1">
                <a:solidFill>
                  <a:srgbClr val="0000FF"/>
                </a:solidFill>
              </a:rPr>
              <a:t>std</a:t>
            </a:r>
            <a:r>
              <a:rPr lang="en-US" sz="1600" dirty="0">
                <a:solidFill>
                  <a:srgbClr val="0000FF"/>
                </a:solidFill>
              </a:rPr>
              <a:t>;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b="1" dirty="0" err="1">
                <a:solidFill>
                  <a:srgbClr val="0000FF"/>
                </a:solidFill>
              </a:rPr>
              <a:t>const</a:t>
            </a:r>
            <a:r>
              <a:rPr lang="en-US" sz="1600" b="1" dirty="0">
                <a:solidFill>
                  <a:srgbClr val="0000FF"/>
                </a:solidFill>
              </a:rPr>
              <a:t> double RATE = </a:t>
            </a:r>
            <a:r>
              <a:rPr lang="en-US" sz="1600" b="1" dirty="0" smtClean="0">
                <a:solidFill>
                  <a:srgbClr val="0000FF"/>
                </a:solidFill>
              </a:rPr>
              <a:t>10.00</a:t>
            </a:r>
            <a:r>
              <a:rPr lang="en-US" sz="1600" dirty="0">
                <a:solidFill>
                  <a:srgbClr val="0000FF"/>
                </a:solidFill>
              </a:rPr>
              <a:t>; </a:t>
            </a:r>
            <a:r>
              <a:rPr lang="en-US" sz="1600" dirty="0" smtClean="0">
                <a:solidFill>
                  <a:srgbClr val="FF0000"/>
                </a:solidFill>
              </a:rPr>
              <a:t>//Global variable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0000FF"/>
                </a:solidFill>
              </a:rPr>
              <a:t>/</a:t>
            </a:r>
            <a:r>
              <a:rPr lang="en-US" sz="1600" b="1" dirty="0">
                <a:solidFill>
                  <a:srgbClr val="0000FF"/>
                </a:solidFill>
              </a:rPr>
              <a:t>/</a:t>
            </a:r>
            <a:r>
              <a:rPr lang="en-US" sz="1600" b="1" dirty="0" smtClean="0">
                <a:solidFill>
                  <a:srgbClr val="0000FF"/>
                </a:solidFill>
              </a:rPr>
              <a:t> prototype</a:t>
            </a:r>
            <a:endParaRPr lang="en-US" sz="1600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double fee(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H</a:t>
            </a:r>
            <a:r>
              <a:rPr lang="en-US" b="1" dirty="0" smtClean="0">
                <a:solidFill>
                  <a:srgbClr val="3366FF"/>
                </a:solidFill>
              </a:rPr>
              <a:t>ours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          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3366FF"/>
                </a:solidFill>
              </a:rPr>
              <a:t>Minutes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b="1" dirty="0" err="1">
                <a:solidFill>
                  <a:srgbClr val="0000FF"/>
                </a:solidFill>
              </a:rPr>
              <a:t>int</a:t>
            </a:r>
            <a:r>
              <a:rPr lang="en-US" sz="1600" b="1" dirty="0">
                <a:solidFill>
                  <a:srgbClr val="0000FF"/>
                </a:solidFill>
              </a:rPr>
              <a:t> main( </a:t>
            </a:r>
            <a:r>
              <a:rPr lang="en-US" sz="1600" b="1" dirty="0" smtClean="0">
                <a:solidFill>
                  <a:srgbClr val="0000FF"/>
                </a:solidFill>
              </a:rPr>
              <a:t>)</a:t>
            </a:r>
            <a:r>
              <a:rPr lang="en-US" sz="1600" dirty="0" smtClean="0">
                <a:solidFill>
                  <a:srgbClr val="0000FF"/>
                </a:solidFill>
              </a:rPr>
              <a:t>{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</a:rPr>
              <a:t>int</a:t>
            </a:r>
            <a:r>
              <a:rPr lang="en-US" sz="1600" b="1" dirty="0">
                <a:solidFill>
                  <a:srgbClr val="0000FF"/>
                </a:solidFill>
              </a:rPr>
              <a:t> hours, minutes</a:t>
            </a:r>
            <a:r>
              <a:rPr lang="en-US" sz="1600" b="1" dirty="0" smtClean="0">
                <a:solidFill>
                  <a:srgbClr val="0000FF"/>
                </a:solidFill>
              </a:rPr>
              <a:t>;</a:t>
            </a:r>
            <a:endParaRPr lang="en-US" sz="1600" b="1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   double bill</a:t>
            </a:r>
            <a:r>
              <a:rPr lang="en-US" sz="1600" b="1" dirty="0" smtClean="0">
                <a:solidFill>
                  <a:srgbClr val="0000FF"/>
                </a:solidFill>
              </a:rPr>
              <a:t>;</a:t>
            </a:r>
            <a:endParaRPr lang="en-US" sz="1600" b="1" dirty="0">
              <a:solidFill>
                <a:srgbClr val="0000FF"/>
              </a:solidFill>
            </a:endParaRP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</a:rPr>
              <a:t>hours = 10;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    minutes = 15;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    bill = fee(hours, minutes)</a:t>
            </a:r>
            <a:r>
              <a:rPr lang="en-US" sz="1600" b="1" dirty="0" smtClean="0">
                <a:solidFill>
                  <a:srgbClr val="FF0000"/>
                </a:solidFill>
              </a:rPr>
              <a:t>;  //function call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</a:t>
            </a:r>
            <a:r>
              <a:rPr lang="en-US" sz="1600" b="1" dirty="0" err="1" smtClean="0">
                <a:solidFill>
                  <a:srgbClr val="0000FF"/>
                </a:solidFill>
              </a:rPr>
              <a:t>printf</a:t>
            </a:r>
            <a:r>
              <a:rPr lang="en-US" sz="1600" b="1" dirty="0" smtClean="0">
                <a:solidFill>
                  <a:srgbClr val="0000FF"/>
                </a:solidFill>
              </a:rPr>
              <a:t>(“ hours = %</a:t>
            </a:r>
            <a:r>
              <a:rPr lang="en-US" sz="1600" b="1" dirty="0" err="1" smtClean="0">
                <a:solidFill>
                  <a:srgbClr val="0000FF"/>
                </a:solidFill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</a:rPr>
              <a:t>  min = %</a:t>
            </a:r>
            <a:r>
              <a:rPr lang="en-US" sz="1600" b="1" dirty="0" err="1" smtClean="0">
                <a:solidFill>
                  <a:srgbClr val="0000FF"/>
                </a:solidFill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</a:rPr>
              <a:t>\n bill =%f\n”</a:t>
            </a:r>
          </a:p>
          <a:p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</a:rPr>
              <a:t>  hours, minutes, bill);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return 0</a:t>
            </a:r>
            <a:r>
              <a:rPr lang="en-US" sz="1600" dirty="0" smtClean="0">
                <a:solidFill>
                  <a:srgbClr val="0000FF"/>
                </a:solidFill>
              </a:rPr>
              <a:t>;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 smtClean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947443"/>
            <a:ext cx="3962400" cy="5509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900" dirty="0"/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3366FF"/>
                </a:solidFill>
              </a:rPr>
              <a:t>//definition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double </a:t>
            </a:r>
            <a:r>
              <a:rPr lang="en-US" b="1" dirty="0">
                <a:solidFill>
                  <a:srgbClr val="FF0000"/>
                </a:solidFill>
              </a:rPr>
              <a:t>fee(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H</a:t>
            </a:r>
            <a:r>
              <a:rPr lang="en-US" b="1" dirty="0" smtClean="0">
                <a:solidFill>
                  <a:srgbClr val="0000FF"/>
                </a:solidFill>
              </a:rPr>
              <a:t>ours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 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M</a:t>
            </a:r>
            <a:r>
              <a:rPr lang="en-US" b="1" dirty="0" smtClean="0">
                <a:solidFill>
                  <a:srgbClr val="0000FF"/>
                </a:solidFill>
              </a:rPr>
              <a:t>inutes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{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8000"/>
                </a:solidFill>
              </a:rPr>
              <a:t> </a:t>
            </a:r>
            <a:r>
              <a:rPr lang="en-US" sz="1600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int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quarterHours</a:t>
            </a:r>
            <a:r>
              <a:rPr lang="en-US" b="1" dirty="0" smtClean="0">
                <a:solidFill>
                  <a:srgbClr val="008000"/>
                </a:solidFill>
              </a:rPr>
              <a:t>;  //declared on stack</a:t>
            </a:r>
            <a:endParaRPr lang="en-US" b="1" dirty="0">
              <a:solidFill>
                <a:srgbClr val="008000"/>
              </a:solidFill>
            </a:endParaRP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 M</a:t>
            </a:r>
            <a:r>
              <a:rPr lang="en-US" b="1" dirty="0" smtClean="0"/>
              <a:t>inutes </a:t>
            </a:r>
            <a:r>
              <a:rPr lang="en-US" b="1" dirty="0"/>
              <a:t>= H</a:t>
            </a:r>
            <a:r>
              <a:rPr lang="en-US" b="1" dirty="0" smtClean="0"/>
              <a:t>ours*</a:t>
            </a:r>
            <a:r>
              <a:rPr lang="en-US" b="1" dirty="0"/>
              <a:t>60 + M</a:t>
            </a:r>
            <a:r>
              <a:rPr lang="en-US" b="1" dirty="0" smtClean="0"/>
              <a:t>inutes;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quarterHours</a:t>
            </a:r>
            <a:r>
              <a:rPr lang="en-US" dirty="0"/>
              <a:t> = </a:t>
            </a:r>
            <a:r>
              <a:rPr lang="en-US" dirty="0" smtClean="0"/>
              <a:t>Minutes/</a:t>
            </a:r>
            <a:r>
              <a:rPr lang="en-US" dirty="0"/>
              <a:t>15;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    </a:t>
            </a:r>
            <a:r>
              <a:rPr lang="en-US" b="1" dirty="0" smtClean="0">
                <a:solidFill>
                  <a:srgbClr val="0000FF"/>
                </a:solidFill>
              </a:rPr>
              <a:t>//return value from Stack</a:t>
            </a:r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(</a:t>
            </a:r>
            <a:r>
              <a:rPr lang="en-US" dirty="0" err="1"/>
              <a:t>quarterHours</a:t>
            </a:r>
            <a:r>
              <a:rPr lang="en-US" dirty="0"/>
              <a:t>*RATE)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sz="1600" dirty="0" smtClean="0"/>
              <a:t>}</a:t>
            </a:r>
            <a:endParaRPr lang="en-US" sz="14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8" name="Cloud Callout 7"/>
          <p:cNvSpPr/>
          <p:nvPr/>
        </p:nvSpPr>
        <p:spPr>
          <a:xfrm>
            <a:off x="5105400" y="947443"/>
            <a:ext cx="1752600" cy="1109957"/>
          </a:xfrm>
          <a:prstGeom prst="cloudCallout">
            <a:avLst>
              <a:gd name="adj1" fmla="val 67184"/>
              <a:gd name="adj2" fmla="val 5913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Passed values on Stack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2545" y="6774"/>
            <a:ext cx="1034658" cy="296107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022545" y="811932"/>
            <a:ext cx="10346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22545" y="1573932"/>
            <a:ext cx="10346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142803" y="130360"/>
            <a:ext cx="796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   code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24401" y="811932"/>
            <a:ext cx="10182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hours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minutes</a:t>
            </a:r>
          </a:p>
          <a:p>
            <a:r>
              <a:rPr lang="en-US" sz="1400" dirty="0" smtClean="0"/>
              <a:t>Double bill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069233" y="1582854"/>
            <a:ext cx="941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Int</a:t>
            </a:r>
            <a:endParaRPr lang="en-US" sz="1400" dirty="0" smtClean="0"/>
          </a:p>
          <a:p>
            <a:pPr algn="ctr"/>
            <a:r>
              <a:rPr lang="en-US" sz="1400" dirty="0" smtClean="0"/>
              <a:t> </a:t>
            </a:r>
            <a:r>
              <a:rPr lang="en-US" sz="1400" dirty="0"/>
              <a:t>H</a:t>
            </a:r>
            <a:r>
              <a:rPr lang="en-US" sz="1400" dirty="0" smtClean="0"/>
              <a:t>ours</a:t>
            </a:r>
          </a:p>
          <a:p>
            <a:pPr algn="ctr"/>
            <a:r>
              <a:rPr lang="en-US" sz="1400" dirty="0"/>
              <a:t>M</a:t>
            </a:r>
            <a:r>
              <a:rPr lang="en-US" sz="1400" dirty="0" smtClean="0"/>
              <a:t>inutes</a:t>
            </a:r>
          </a:p>
          <a:p>
            <a:pPr algn="ctr"/>
            <a:r>
              <a:rPr lang="en-US" sz="1400" b="1" dirty="0" err="1" smtClean="0">
                <a:solidFill>
                  <a:srgbClr val="FF0000"/>
                </a:solidFill>
              </a:rPr>
              <a:t>quaterHrs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022545" y="2514600"/>
            <a:ext cx="10346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>
          <a:xfrm>
            <a:off x="2209800" y="3200400"/>
            <a:ext cx="1981200" cy="612648"/>
          </a:xfrm>
          <a:prstGeom prst="cloudCallout">
            <a:avLst>
              <a:gd name="adj1" fmla="val -55190"/>
              <a:gd name="adj2" fmla="val 19440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Arguments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5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13245</TotalTime>
  <Words>3720</Words>
  <Application>Microsoft Macintosh PowerPoint</Application>
  <PresentationFormat>On-screen Show (4:3)</PresentationFormat>
  <Paragraphs>868</Paragraphs>
  <Slides>74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C++ Part I (INFO1-CE9264) New York University  School of Professional and  Continuous Studies Fall 2014</vt:lpstr>
      <vt:lpstr>Synopsis</vt:lpstr>
      <vt:lpstr>Review of Functions</vt:lpstr>
      <vt:lpstr>Computer Block Diagram</vt:lpstr>
      <vt:lpstr>Function Prototypes </vt:lpstr>
      <vt:lpstr>Function Definitions with Multiple Parameters</vt:lpstr>
      <vt:lpstr>Parameters</vt:lpstr>
      <vt:lpstr>Call-by-Value Parameters</vt:lpstr>
      <vt:lpstr>Call by Value Example</vt:lpstr>
      <vt:lpstr>Call-by-Value Pitfall</vt:lpstr>
      <vt:lpstr>References</vt:lpstr>
      <vt:lpstr>Call-By-Reference Parameters</vt:lpstr>
      <vt:lpstr>Call-By-Reference </vt:lpstr>
      <vt:lpstr>Call-By-Reference   </vt:lpstr>
      <vt:lpstr>Call-By-Reference   </vt:lpstr>
      <vt:lpstr>Call-By-Reference Details</vt:lpstr>
      <vt:lpstr>Constant Reference Parameters</vt:lpstr>
      <vt:lpstr>Call-By-Reference  Advantages &amp; Disadvantages</vt:lpstr>
      <vt:lpstr>Parameters and Arguments</vt:lpstr>
      <vt:lpstr>Mixed Parameter Lists</vt:lpstr>
      <vt:lpstr>Choosing Formal Parameter Names</vt:lpstr>
      <vt:lpstr>Compiler Role</vt:lpstr>
      <vt:lpstr>Compiler Role</vt:lpstr>
      <vt:lpstr>Function Prototypes and Argument Coercion</vt:lpstr>
      <vt:lpstr>Function Prototypes and Argument Coercion</vt:lpstr>
      <vt:lpstr>Function Prototypes and Argument Coercion</vt:lpstr>
      <vt:lpstr>Functions with Empty Parameter Lists</vt:lpstr>
      <vt:lpstr>Predefined void Functions</vt:lpstr>
      <vt:lpstr>Overloading</vt:lpstr>
      <vt:lpstr>Overloading Example: Average</vt:lpstr>
      <vt:lpstr>Overloaded Average() Cont’d</vt:lpstr>
      <vt:lpstr>Overloading Example: distance</vt:lpstr>
      <vt:lpstr>Overloading Resolution</vt:lpstr>
      <vt:lpstr>Overloading Resolution Example</vt:lpstr>
      <vt:lpstr>Automatic Type Conversion  and Overloading</vt:lpstr>
      <vt:lpstr>Automatic Type Conversion  and Overloading Example</vt:lpstr>
      <vt:lpstr>Overloading Pitfall</vt:lpstr>
      <vt:lpstr>  Default Arguments </vt:lpstr>
      <vt:lpstr>Default Arguments </vt:lpstr>
      <vt:lpstr>Default Arguments - Example</vt:lpstr>
      <vt:lpstr>Inline functions</vt:lpstr>
      <vt:lpstr>Inline functions</vt:lpstr>
      <vt:lpstr>External Linkage</vt:lpstr>
      <vt:lpstr>Predefined Functions</vt:lpstr>
      <vt:lpstr>The Function Call</vt:lpstr>
      <vt:lpstr>A Larger Example:  A Predefined Function That Returns a Value</vt:lpstr>
      <vt:lpstr>A Larger Example:  A Predefined Function That Returns a Value</vt:lpstr>
      <vt:lpstr>More Predefined Functions</vt:lpstr>
      <vt:lpstr> Even More Math Functions  </vt:lpstr>
      <vt:lpstr> More Math Functions  </vt:lpstr>
      <vt:lpstr>Random Number Generator</vt:lpstr>
      <vt:lpstr>Random Number Generator</vt:lpstr>
      <vt:lpstr>Random Number Seed</vt:lpstr>
      <vt:lpstr>Random Examples</vt:lpstr>
      <vt:lpstr>Scope Rules</vt:lpstr>
      <vt:lpstr> Unary Scope Resolution Operator </vt:lpstr>
      <vt:lpstr> Unary Scope Resolution Operator </vt:lpstr>
      <vt:lpstr>Global Constants  and Global Variables</vt:lpstr>
      <vt:lpstr>Blocks</vt:lpstr>
      <vt:lpstr>Nested Scope</vt:lpstr>
      <vt:lpstr>Testing and Debugging Functions</vt:lpstr>
      <vt:lpstr>The assert Macro</vt:lpstr>
      <vt:lpstr>An assert Macro Example</vt:lpstr>
      <vt:lpstr>An assert Macro Example Cont’d</vt:lpstr>
      <vt:lpstr>assert On/Off</vt:lpstr>
      <vt:lpstr>Stubs and Drivers</vt:lpstr>
      <vt:lpstr>Driver Program Example:  </vt:lpstr>
      <vt:lpstr>Driver Program   </vt:lpstr>
      <vt:lpstr>Driver Program   </vt:lpstr>
      <vt:lpstr>Stubs</vt:lpstr>
      <vt:lpstr>Fundamental Testing Rule</vt:lpstr>
      <vt:lpstr>Quiz#1 Problem</vt:lpstr>
      <vt:lpstr>Summary</vt:lpstr>
      <vt:lpstr>Summary </vt:lpstr>
    </vt:vector>
  </TitlesOfParts>
  <Company>Neuronex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Part I (INFO1-CE9264) New York University  School of Professional and  Continuous Studies Spring 2012</dc:title>
  <dc:creator>Yedidiah Solowiejczyk</dc:creator>
  <cp:lastModifiedBy>Yedidiah Solowiejczyk</cp:lastModifiedBy>
  <cp:revision>142</cp:revision>
  <dcterms:created xsi:type="dcterms:W3CDTF">2012-03-07T14:35:14Z</dcterms:created>
  <dcterms:modified xsi:type="dcterms:W3CDTF">2014-10-08T14:44:48Z</dcterms:modified>
</cp:coreProperties>
</file>