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7"/>
  </p:notesMasterIdLst>
  <p:handoutMasterIdLst>
    <p:handoutMasterId r:id="rId98"/>
  </p:handoutMasterIdLst>
  <p:sldIdLst>
    <p:sldId id="256" r:id="rId2"/>
    <p:sldId id="367" r:id="rId3"/>
    <p:sldId id="260" r:id="rId4"/>
    <p:sldId id="261" r:id="rId5"/>
    <p:sldId id="262" r:id="rId6"/>
    <p:sldId id="263" r:id="rId7"/>
    <p:sldId id="269" r:id="rId8"/>
    <p:sldId id="264" r:id="rId9"/>
    <p:sldId id="368" r:id="rId10"/>
    <p:sldId id="394" r:id="rId11"/>
    <p:sldId id="369" r:id="rId12"/>
    <p:sldId id="395" r:id="rId13"/>
    <p:sldId id="396" r:id="rId14"/>
    <p:sldId id="270" r:id="rId15"/>
    <p:sldId id="271" r:id="rId16"/>
    <p:sldId id="376" r:id="rId17"/>
    <p:sldId id="377" r:id="rId18"/>
    <p:sldId id="378" r:id="rId19"/>
    <p:sldId id="370" r:id="rId20"/>
    <p:sldId id="372" r:id="rId21"/>
    <p:sldId id="373" r:id="rId22"/>
    <p:sldId id="374" r:id="rId23"/>
    <p:sldId id="375" r:id="rId24"/>
    <p:sldId id="272" r:id="rId25"/>
    <p:sldId id="273" r:id="rId26"/>
    <p:sldId id="380" r:id="rId27"/>
    <p:sldId id="285" r:id="rId28"/>
    <p:sldId id="286" r:id="rId29"/>
    <p:sldId id="287" r:id="rId30"/>
    <p:sldId id="288" r:id="rId31"/>
    <p:sldId id="292" r:id="rId32"/>
    <p:sldId id="293" r:id="rId33"/>
    <p:sldId id="294" r:id="rId34"/>
    <p:sldId id="295" r:id="rId35"/>
    <p:sldId id="296" r:id="rId36"/>
    <p:sldId id="297" r:id="rId37"/>
    <p:sldId id="289" r:id="rId38"/>
    <p:sldId id="354" r:id="rId39"/>
    <p:sldId id="290" r:id="rId40"/>
    <p:sldId id="291" r:id="rId41"/>
    <p:sldId id="298" r:id="rId42"/>
    <p:sldId id="381" r:id="rId43"/>
    <p:sldId id="300" r:id="rId44"/>
    <p:sldId id="303" r:id="rId45"/>
    <p:sldId id="305" r:id="rId46"/>
    <p:sldId id="306" r:id="rId47"/>
    <p:sldId id="307" r:id="rId48"/>
    <p:sldId id="334" r:id="rId49"/>
    <p:sldId id="335" r:id="rId50"/>
    <p:sldId id="336" r:id="rId51"/>
    <p:sldId id="315" r:id="rId52"/>
    <p:sldId id="317" r:id="rId53"/>
    <p:sldId id="304" r:id="rId54"/>
    <p:sldId id="379" r:id="rId55"/>
    <p:sldId id="308" r:id="rId56"/>
    <p:sldId id="309" r:id="rId57"/>
    <p:sldId id="310" r:id="rId58"/>
    <p:sldId id="311" r:id="rId59"/>
    <p:sldId id="339" r:id="rId60"/>
    <p:sldId id="356" r:id="rId61"/>
    <p:sldId id="337" r:id="rId62"/>
    <p:sldId id="338" r:id="rId63"/>
    <p:sldId id="352" r:id="rId64"/>
    <p:sldId id="312" r:id="rId65"/>
    <p:sldId id="314" r:id="rId66"/>
    <p:sldId id="345" r:id="rId67"/>
    <p:sldId id="320" r:id="rId68"/>
    <p:sldId id="346" r:id="rId69"/>
    <p:sldId id="347" r:id="rId70"/>
    <p:sldId id="348" r:id="rId71"/>
    <p:sldId id="349" r:id="rId72"/>
    <p:sldId id="350" r:id="rId73"/>
    <p:sldId id="321" r:id="rId74"/>
    <p:sldId id="351" r:id="rId75"/>
    <p:sldId id="393" r:id="rId76"/>
    <p:sldId id="326" r:id="rId77"/>
    <p:sldId id="327" r:id="rId78"/>
    <p:sldId id="328" r:id="rId79"/>
    <p:sldId id="329" r:id="rId80"/>
    <p:sldId id="330" r:id="rId81"/>
    <p:sldId id="331" r:id="rId82"/>
    <p:sldId id="332" r:id="rId83"/>
    <p:sldId id="333" r:id="rId84"/>
    <p:sldId id="344" r:id="rId85"/>
    <p:sldId id="382" r:id="rId86"/>
    <p:sldId id="383" r:id="rId87"/>
    <p:sldId id="384" r:id="rId88"/>
    <p:sldId id="385" r:id="rId89"/>
    <p:sldId id="386" r:id="rId90"/>
    <p:sldId id="387" r:id="rId91"/>
    <p:sldId id="388" r:id="rId92"/>
    <p:sldId id="389" r:id="rId93"/>
    <p:sldId id="390" r:id="rId94"/>
    <p:sldId id="391" r:id="rId95"/>
    <p:sldId id="392" r:id="rId9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80" autoAdjust="0"/>
  </p:normalViewPr>
  <p:slideViewPr>
    <p:cSldViewPr snapToObjects="1">
      <p:cViewPr varScale="1">
        <p:scale>
          <a:sx n="82" d="100"/>
          <a:sy n="82" d="100"/>
        </p:scale>
        <p:origin x="-108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handoutMaster" Target="handoutMasters/handout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1515C3-59B3-C142-BACF-6834C2FE2BA3}" type="datetimeFigureOut">
              <a:rPr lang="en-US" smtClean="0"/>
              <a:pPr/>
              <a:t>9/22/14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77C268-7E39-5044-9BF5-D9BB04D007C6}" type="slidenum">
              <a:rPr lang="en-US" smtClean="0"/>
              <a:pPr/>
              <a:t>‹#›</a:t>
            </a:fld>
            <a:endParaRPr lang="en-US"/>
          </a:p>
        </p:txBody>
      </p:sp>
    </p:spTree>
    <p:extLst>
      <p:ext uri="{BB962C8B-B14F-4D97-AF65-F5344CB8AC3E}">
        <p14:creationId xmlns:p14="http://schemas.microsoft.com/office/powerpoint/2010/main" val="14024857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388D1-8FFD-9F43-BD55-017BF84453DB}" type="datetimeFigureOut">
              <a:rPr lang="en-US" smtClean="0"/>
              <a:pPr/>
              <a:t>9/22/14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D21E37-3AD7-1E42-8E42-F9FA5C85A07A}" type="slidenum">
              <a:rPr lang="en-US" smtClean="0"/>
              <a:pPr/>
              <a:t>‹#›</a:t>
            </a:fld>
            <a:endParaRPr lang="en-US"/>
          </a:p>
        </p:txBody>
      </p:sp>
    </p:spTree>
    <p:extLst>
      <p:ext uri="{BB962C8B-B14F-4D97-AF65-F5344CB8AC3E}">
        <p14:creationId xmlns:p14="http://schemas.microsoft.com/office/powerpoint/2010/main" val="132542881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US">
                <a:latin typeface="Times New Roman" pitchFamily="-111" charset="0"/>
                <a:ea typeface="ＭＳ Ｐゴシック" pitchFamily="-111" charset="-128"/>
                <a:cs typeface="ＭＳ Ｐゴシック" pitchFamily="-111" charset="-128"/>
              </a:rPr>
              <a:t>X52.9239-01      Programming Basic Using C </a:t>
            </a:r>
          </a:p>
        </p:txBody>
      </p:sp>
      <p:sp>
        <p:nvSpPr>
          <p:cNvPr id="32771" name="Rectangle 7"/>
          <p:cNvSpPr>
            <a:spLocks noGrp="1" noChangeArrowheads="1"/>
          </p:cNvSpPr>
          <p:nvPr>
            <p:ph type="sldNum" sz="quarter" idx="5"/>
          </p:nvPr>
        </p:nvSpPr>
        <p:spPr>
          <a:noFill/>
        </p:spPr>
        <p:txBody>
          <a:bodyPr/>
          <a:lstStyle/>
          <a:p>
            <a:fld id="{FFCC4A9B-3184-0F41-9445-E8EC8F077199}" type="slidenum">
              <a:rPr lang="en-US">
                <a:latin typeface="Times New Roman" pitchFamily="-111" charset="0"/>
                <a:ea typeface="ＭＳ Ｐゴシック" pitchFamily="-111" charset="-128"/>
                <a:cs typeface="ＭＳ Ｐゴシック" pitchFamily="-111" charset="-128"/>
              </a:rPr>
              <a:pPr/>
              <a:t>13</a:t>
            </a:fld>
            <a:endParaRPr lang="en-US">
              <a:latin typeface="Times New Roman" pitchFamily="-111" charset="0"/>
              <a:ea typeface="ＭＳ Ｐゴシック" pitchFamily="-111" charset="-128"/>
              <a:cs typeface="ＭＳ Ｐゴシック" pitchFamily="-111" charset="-128"/>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A7EDF07-BF73-4C43-BF7B-850AB884ADFC}" type="slidenum">
              <a:rPr lang="en-US">
                <a:latin typeface="Times New Roman" pitchFamily="-111" charset="0"/>
              </a:rPr>
              <a:pPr/>
              <a:t>76</a:t>
            </a:fld>
            <a:endParaRPr lang="en-US">
              <a:latin typeface="Times New Roman" pitchFamily="-111"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2D200ECE-76C3-D046-99FE-368695B1E52A}" type="slidenum">
              <a:rPr lang="en-US">
                <a:latin typeface="Times New Roman" pitchFamily="-111" charset="0"/>
              </a:rPr>
              <a:pPr/>
              <a:t>80</a:t>
            </a:fld>
            <a:endParaRPr lang="en-US">
              <a:latin typeface="Times New Roman" pitchFamily="-11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FCC17FA-3D35-AC40-B48D-3C26202CFE2D}" type="slidenum">
              <a:rPr lang="en-US">
                <a:latin typeface="Times New Roman" pitchFamily="-111" charset="0"/>
              </a:rPr>
              <a:pPr/>
              <a:t>81</a:t>
            </a:fld>
            <a:endParaRPr lang="en-US">
              <a:latin typeface="Times New Roman" pitchFamily="-11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070EDEA-5FAA-C946-82F6-D64C0BD81FB8}" type="slidenum">
              <a:rPr lang="en-US">
                <a:latin typeface="Times New Roman" pitchFamily="-111" charset="0"/>
              </a:rPr>
              <a:pPr/>
              <a:t>82</a:t>
            </a:fld>
            <a:endParaRPr lang="en-US">
              <a:latin typeface="Times New Roman" pitchFamily="-11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338BF9A-7F1E-7340-B398-544826575C3E}" type="slidenum">
              <a:rPr lang="en-US">
                <a:latin typeface="Times New Roman" pitchFamily="-111" charset="0"/>
              </a:rPr>
              <a:pPr/>
              <a:t>67</a:t>
            </a:fld>
            <a:endParaRPr lang="en-US">
              <a:latin typeface="Times New Roman" pitchFamily="-11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7AFDC0D-B1F6-CD4A-BA57-460797CD67C8}" type="slidenum">
              <a:rPr lang="en-US">
                <a:latin typeface="Times New Roman" pitchFamily="-111" charset="0"/>
              </a:rPr>
              <a:pPr/>
              <a:t>68</a:t>
            </a:fld>
            <a:endParaRPr lang="en-US">
              <a:latin typeface="Times New Roman" pitchFamily="-11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620AB-86EF-D443-A9C9-EDEE54DC4B63}" type="slidenum">
              <a:rPr lang="en-US">
                <a:latin typeface="Times New Roman" pitchFamily="-111" charset="0"/>
              </a:rPr>
              <a:pPr/>
              <a:t>69</a:t>
            </a:fld>
            <a:endParaRPr lang="en-US">
              <a:latin typeface="Times New Roman" pitchFamily="-11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D4E7B64-632B-8041-8C97-776D108A20B1}" type="slidenum">
              <a:rPr lang="en-US">
                <a:latin typeface="Times New Roman" pitchFamily="-111" charset="0"/>
              </a:rPr>
              <a:pPr/>
              <a:t>70</a:t>
            </a:fld>
            <a:endParaRPr lang="en-US">
              <a:latin typeface="Times New Roman" pitchFamily="-11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E006C5C-7AD2-3F40-9658-B859792A8DBC}" type="slidenum">
              <a:rPr lang="en-US">
                <a:latin typeface="Times New Roman" pitchFamily="-111" charset="0"/>
              </a:rPr>
              <a:pPr/>
              <a:t>71</a:t>
            </a:fld>
            <a:endParaRPr lang="en-US">
              <a:latin typeface="Times New Roman" pitchFamily="-11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6ED77CF-C5D6-464B-A4FE-E40790302F22}" type="slidenum">
              <a:rPr lang="en-US">
                <a:latin typeface="Times New Roman" pitchFamily="-111" charset="0"/>
              </a:rPr>
              <a:pPr/>
              <a:t>72</a:t>
            </a:fld>
            <a:endParaRPr lang="en-US">
              <a:latin typeface="Times New Roman" pitchFamily="-11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921C6E6-FDA1-084D-BC24-1504A5B85E29}" type="slidenum">
              <a:rPr lang="en-US">
                <a:latin typeface="Times New Roman" pitchFamily="-111" charset="0"/>
              </a:rPr>
              <a:pPr/>
              <a:t>73</a:t>
            </a:fld>
            <a:endParaRPr lang="en-US">
              <a:latin typeface="Times New Roman" pitchFamily="-11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921C6E6-FDA1-084D-BC24-1504A5B85E29}" type="slidenum">
              <a:rPr lang="en-US">
                <a:latin typeface="Times New Roman" pitchFamily="-111" charset="0"/>
              </a:rPr>
              <a:pPr/>
              <a:t>74</a:t>
            </a:fld>
            <a:endParaRPr lang="en-US">
              <a:latin typeface="Times New Roman" pitchFamily="-11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9/22/14</a:t>
            </a:r>
            <a:endParaRPr lang="en-US"/>
          </a:p>
        </p:txBody>
      </p:sp>
      <p:sp>
        <p:nvSpPr>
          <p:cNvPr id="6" name="Footer Placeholder 5"/>
          <p:cNvSpPr>
            <a:spLocks noGrp="1"/>
          </p:cNvSpPr>
          <p:nvPr>
            <p:ph type="ftr" sz="quarter" idx="11"/>
          </p:nvPr>
        </p:nvSpPr>
        <p:spPr/>
        <p:txBody>
          <a:bodyPr/>
          <a:lstStyle/>
          <a:p>
            <a:r>
              <a:rPr lang="en-US" smtClean="0"/>
              <a:t>C++ Part I                                                                                         Class Notes#1</a:t>
            </a:r>
            <a:endParaRPr lang="en-US"/>
          </a:p>
        </p:txBody>
      </p:sp>
      <p:sp>
        <p:nvSpPr>
          <p:cNvPr id="7" name="Slide Number Placeholder 6"/>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9/22/14</a:t>
            </a:r>
            <a:endParaRPr lang="en-US"/>
          </a:p>
        </p:txBody>
      </p:sp>
      <p:sp>
        <p:nvSpPr>
          <p:cNvPr id="8" name="Footer Placeholder 7"/>
          <p:cNvSpPr>
            <a:spLocks noGrp="1"/>
          </p:cNvSpPr>
          <p:nvPr>
            <p:ph type="ftr" sz="quarter" idx="11"/>
          </p:nvPr>
        </p:nvSpPr>
        <p:spPr/>
        <p:txBody>
          <a:bodyPr/>
          <a:lstStyle/>
          <a:p>
            <a:r>
              <a:rPr lang="en-US" smtClean="0"/>
              <a:t>C++ Part I                                                                                         Class Notes#1</a:t>
            </a:r>
            <a:endParaRPr lang="en-US"/>
          </a:p>
        </p:txBody>
      </p:sp>
      <p:sp>
        <p:nvSpPr>
          <p:cNvPr id="9" name="Slide Number Placeholder 8"/>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9/22/14</a:t>
            </a:r>
            <a:endParaRPr lang="en-US"/>
          </a:p>
        </p:txBody>
      </p:sp>
      <p:sp>
        <p:nvSpPr>
          <p:cNvPr id="4" name="Footer Placeholder 3"/>
          <p:cNvSpPr>
            <a:spLocks noGrp="1"/>
          </p:cNvSpPr>
          <p:nvPr>
            <p:ph type="ftr" sz="quarter" idx="11"/>
          </p:nvPr>
        </p:nvSpPr>
        <p:spPr/>
        <p:txBody>
          <a:bodyPr/>
          <a:lstStyle/>
          <a:p>
            <a:r>
              <a:rPr lang="en-US" smtClean="0"/>
              <a:t>C++ Part I                                                                                         Class Notes#1</a:t>
            </a:r>
            <a:endParaRPr lang="en-US"/>
          </a:p>
        </p:txBody>
      </p:sp>
      <p:sp>
        <p:nvSpPr>
          <p:cNvPr id="5" name="Slide Number Placeholder 4"/>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9/22/14</a:t>
            </a:r>
            <a:endParaRPr lang="en-US"/>
          </a:p>
        </p:txBody>
      </p:sp>
      <p:sp>
        <p:nvSpPr>
          <p:cNvPr id="3" name="Footer Placeholder 2"/>
          <p:cNvSpPr>
            <a:spLocks noGrp="1"/>
          </p:cNvSpPr>
          <p:nvPr>
            <p:ph type="ftr" sz="quarter" idx="11"/>
          </p:nvPr>
        </p:nvSpPr>
        <p:spPr/>
        <p:txBody>
          <a:bodyPr/>
          <a:lstStyle/>
          <a:p>
            <a:r>
              <a:rPr lang="en-US" smtClean="0"/>
              <a:t>C++ Part I                                                                                         Class Notes#1</a:t>
            </a:r>
            <a:endParaRPr lang="en-US"/>
          </a:p>
        </p:txBody>
      </p:sp>
      <p:sp>
        <p:nvSpPr>
          <p:cNvPr id="4" name="Slide Number Placeholder 3"/>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9/22/14</a:t>
            </a:r>
            <a:endParaRPr lang="en-US"/>
          </a:p>
        </p:txBody>
      </p:sp>
      <p:sp>
        <p:nvSpPr>
          <p:cNvPr id="6" name="Footer Placeholder 5"/>
          <p:cNvSpPr>
            <a:spLocks noGrp="1"/>
          </p:cNvSpPr>
          <p:nvPr>
            <p:ph type="ftr" sz="quarter" idx="11"/>
          </p:nvPr>
        </p:nvSpPr>
        <p:spPr/>
        <p:txBody>
          <a:bodyPr/>
          <a:lstStyle/>
          <a:p>
            <a:r>
              <a:rPr lang="en-US" smtClean="0"/>
              <a:t>C++ Part I                                                                                         Class Notes#1</a:t>
            </a:r>
            <a:endParaRPr lang="en-US"/>
          </a:p>
        </p:txBody>
      </p:sp>
      <p:sp>
        <p:nvSpPr>
          <p:cNvPr id="7" name="Slide Number Placeholder 6"/>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9/22/14</a:t>
            </a:r>
            <a:endParaRPr lang="en-US"/>
          </a:p>
        </p:txBody>
      </p:sp>
      <p:sp>
        <p:nvSpPr>
          <p:cNvPr id="6" name="Footer Placeholder 5"/>
          <p:cNvSpPr>
            <a:spLocks noGrp="1"/>
          </p:cNvSpPr>
          <p:nvPr>
            <p:ph type="ftr" sz="quarter" idx="11"/>
          </p:nvPr>
        </p:nvSpPr>
        <p:spPr/>
        <p:txBody>
          <a:bodyPr/>
          <a:lstStyle/>
          <a:p>
            <a:r>
              <a:rPr lang="en-US" smtClean="0"/>
              <a:t>C++ Part I                                                                                         Class Notes#1</a:t>
            </a:r>
            <a:endParaRPr lang="en-US"/>
          </a:p>
        </p:txBody>
      </p:sp>
      <p:sp>
        <p:nvSpPr>
          <p:cNvPr id="7" name="Slide Number Placeholder 6"/>
          <p:cNvSpPr>
            <a:spLocks noGrp="1"/>
          </p:cNvSpPr>
          <p:nvPr>
            <p:ph type="sldNum" sz="quarter" idx="12"/>
          </p:nvPr>
        </p:nvSpPr>
        <p:spPr/>
        <p:txBody>
          <a:bodyPr/>
          <a:lstStyle/>
          <a:p>
            <a:fld id="{AC57BD79-84FA-6B47-9C01-E4DBC48445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9/22/14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 Part I                                                                                         Class Notes#1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7BD79-84FA-6B47-9C01-E4DBC48445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Signal_(computing)" TargetMode="External"/><Relationship Id="rId3" Type="http://schemas.openxmlformats.org/officeDocument/2006/relationships/hyperlink" Target="http://en.wikipedia.org/wiki/Core_dump"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200400"/>
          </a:xfrm>
        </p:spPr>
        <p:txBody>
          <a:bodyPr>
            <a:normAutofit fontScale="90000"/>
          </a:bodyPr>
          <a:lstStyle/>
          <a:p>
            <a:r>
              <a:rPr lang="en-US" b="1" dirty="0" smtClean="0"/>
              <a:t>C++ Part I</a:t>
            </a:r>
            <a:br>
              <a:rPr lang="en-US" b="1" dirty="0" smtClean="0"/>
            </a:br>
            <a:r>
              <a:rPr lang="en-US" sz="3556" b="1" dirty="0" smtClean="0"/>
              <a:t>(INFO1-CE9264)</a:t>
            </a:r>
            <a:r>
              <a:rPr lang="en-US" b="1" dirty="0" smtClean="0"/>
              <a:t/>
            </a:r>
            <a:br>
              <a:rPr lang="en-US" b="1" dirty="0" smtClean="0"/>
            </a:br>
            <a:r>
              <a:rPr lang="en-US" b="1" dirty="0" smtClean="0"/>
              <a:t>New York University </a:t>
            </a:r>
            <a:br>
              <a:rPr lang="en-US" b="1" dirty="0" smtClean="0"/>
            </a:br>
            <a:r>
              <a:rPr lang="en-US" sz="3556" b="1" dirty="0" smtClean="0"/>
              <a:t>School of Professional and </a:t>
            </a:r>
            <a:br>
              <a:rPr lang="en-US" sz="3556" b="1" dirty="0" smtClean="0"/>
            </a:br>
            <a:r>
              <a:rPr lang="en-US" sz="3556" b="1" dirty="0" smtClean="0"/>
              <a:t>Continuous Studies</a:t>
            </a:r>
            <a:r>
              <a:rPr lang="en-US" b="1" dirty="0" smtClean="0"/>
              <a:t/>
            </a:r>
            <a:br>
              <a:rPr lang="en-US" b="1" dirty="0" smtClean="0"/>
            </a:br>
            <a:r>
              <a:rPr lang="en-US" sz="3556" b="1" dirty="0" smtClean="0">
                <a:solidFill>
                  <a:srgbClr val="0000FF"/>
                </a:solidFill>
              </a:rPr>
              <a:t>Fall  2014</a:t>
            </a:r>
            <a:endParaRPr lang="en-US" sz="3556" b="1" dirty="0">
              <a:solidFill>
                <a:srgbClr val="0000FF"/>
              </a:solidFill>
            </a:endParaRPr>
          </a:p>
        </p:txBody>
      </p:sp>
      <p:sp>
        <p:nvSpPr>
          <p:cNvPr id="3" name="Subtitle 2"/>
          <p:cNvSpPr>
            <a:spLocks noGrp="1"/>
          </p:cNvSpPr>
          <p:nvPr>
            <p:ph type="subTitle" idx="1"/>
          </p:nvPr>
        </p:nvSpPr>
        <p:spPr>
          <a:xfrm>
            <a:off x="1371600" y="4191000"/>
            <a:ext cx="6400800" cy="1752600"/>
          </a:xfrm>
        </p:spPr>
        <p:txBody>
          <a:bodyPr/>
          <a:lstStyle/>
          <a:p>
            <a:r>
              <a:rPr lang="en-US" b="1" dirty="0" smtClean="0">
                <a:solidFill>
                  <a:srgbClr val="0000FF"/>
                </a:solidFill>
              </a:rPr>
              <a:t>Yedidiah Solowiejczyk</a:t>
            </a:r>
          </a:p>
          <a:p>
            <a:r>
              <a:rPr lang="en-US" b="1" dirty="0" smtClean="0">
                <a:solidFill>
                  <a:srgbClr val="0000FF"/>
                </a:solidFill>
              </a:rPr>
              <a:t>Class Notes # 1</a:t>
            </a:r>
            <a:endParaRPr lang="en-US" b="1" dirty="0">
              <a:solidFill>
                <a:srgbClr val="0000FF"/>
              </a:solidFil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Slide Number Placeholder 4"/>
          <p:cNvSpPr>
            <a:spLocks noGrp="1"/>
          </p:cNvSpPr>
          <p:nvPr>
            <p:ph type="sldNum" sz="quarter" idx="12"/>
          </p:nvPr>
        </p:nvSpPr>
        <p:spPr/>
        <p:txBody>
          <a:bodyPr/>
          <a:lstStyle/>
          <a:p>
            <a:fld id="{AC57BD79-84FA-6B47-9C01-E4DBC484451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 Part I                                                                                         Class Notes#1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latin typeface="Arial"/>
              </a:rPr>
              <a:t>Computer Organization</a:t>
            </a:r>
            <a:endParaRPr lang="en-US" b="1" dirty="0"/>
          </a:p>
        </p:txBody>
      </p:sp>
      <p:sp>
        <p:nvSpPr>
          <p:cNvPr id="3" name="Content Placeholder 2"/>
          <p:cNvSpPr>
            <a:spLocks noGrp="1"/>
          </p:cNvSpPr>
          <p:nvPr>
            <p:ph idx="1"/>
          </p:nvPr>
        </p:nvSpPr>
        <p:spPr>
          <a:xfrm>
            <a:off x="457200" y="914400"/>
            <a:ext cx="8229600" cy="5441950"/>
          </a:xfrm>
          <a:ln>
            <a:solidFill>
              <a:srgbClr val="0000FF"/>
            </a:solidFill>
          </a:ln>
        </p:spPr>
        <p:txBody>
          <a:bodyPr>
            <a:normAutofit fontScale="25000" lnSpcReduction="20000"/>
          </a:bodyPr>
          <a:lstStyle/>
          <a:p>
            <a:pPr>
              <a:spcAft>
                <a:spcPts val="600"/>
              </a:spcAft>
            </a:pPr>
            <a:r>
              <a:rPr lang="en-US" sz="11200" b="1" dirty="0" smtClean="0">
                <a:solidFill>
                  <a:srgbClr val="0000FF"/>
                </a:solidFill>
              </a:rPr>
              <a:t>Arithmetic and logic unit (</a:t>
            </a:r>
            <a:r>
              <a:rPr lang="en-US" sz="11200" b="1" dirty="0" smtClean="0">
                <a:solidFill>
                  <a:srgbClr val="FF0000"/>
                </a:solidFill>
              </a:rPr>
              <a:t>ALU</a:t>
            </a:r>
            <a:r>
              <a:rPr lang="en-US" sz="11200" b="1" dirty="0" smtClean="0">
                <a:solidFill>
                  <a:srgbClr val="0000FF"/>
                </a:solidFill>
              </a:rPr>
              <a:t>)</a:t>
            </a:r>
            <a:r>
              <a:rPr lang="en-US" sz="11200" dirty="0" smtClean="0">
                <a:solidFill>
                  <a:srgbClr val="0000FF"/>
                </a:solidFill>
              </a:rPr>
              <a:t> </a:t>
            </a:r>
            <a:r>
              <a:rPr lang="en-US" sz="11200" dirty="0" smtClean="0"/>
              <a:t>– This is the “</a:t>
            </a:r>
            <a:r>
              <a:rPr lang="en-US" sz="11200" b="1" i="1" dirty="0" smtClean="0">
                <a:solidFill>
                  <a:srgbClr val="0000FF"/>
                </a:solidFill>
              </a:rPr>
              <a:t>calculating</a:t>
            </a:r>
            <a:r>
              <a:rPr lang="en-US" sz="11200" dirty="0" smtClean="0"/>
              <a:t>” section of the computer. </a:t>
            </a:r>
          </a:p>
          <a:p>
            <a:pPr lvl="1">
              <a:spcAft>
                <a:spcPts val="600"/>
              </a:spcAft>
            </a:pPr>
            <a:r>
              <a:rPr lang="en-US" sz="9600" dirty="0" smtClean="0"/>
              <a:t>It is responsible  </a:t>
            </a:r>
            <a:r>
              <a:rPr lang="en-US" sz="9600" b="1" i="1" dirty="0" smtClean="0">
                <a:solidFill>
                  <a:srgbClr val="0000FF"/>
                </a:solidFill>
              </a:rPr>
              <a:t>for performing </a:t>
            </a:r>
            <a:r>
              <a:rPr lang="en-US" sz="9600" b="1" i="1" dirty="0" smtClean="0">
                <a:solidFill>
                  <a:srgbClr val="FF0000"/>
                </a:solidFill>
              </a:rPr>
              <a:t>integer</a:t>
            </a:r>
            <a:r>
              <a:rPr lang="en-US" sz="9600" b="1" i="1" dirty="0" smtClean="0">
                <a:solidFill>
                  <a:srgbClr val="0000FF"/>
                </a:solidFill>
              </a:rPr>
              <a:t> calculations</a:t>
            </a:r>
            <a:r>
              <a:rPr lang="en-US" sz="9600" dirty="0" smtClean="0"/>
              <a:t>, such as </a:t>
            </a:r>
            <a:r>
              <a:rPr lang="en-US" sz="9600" b="1" i="1" dirty="0" smtClean="0">
                <a:solidFill>
                  <a:srgbClr val="0000FF"/>
                </a:solidFill>
              </a:rPr>
              <a:t>addition, subtraction, multiplication</a:t>
            </a:r>
            <a:r>
              <a:rPr lang="en-US" sz="9600" dirty="0" smtClean="0"/>
              <a:t>. </a:t>
            </a:r>
          </a:p>
          <a:p>
            <a:pPr lvl="1">
              <a:spcAft>
                <a:spcPts val="600"/>
              </a:spcAft>
            </a:pPr>
            <a:r>
              <a:rPr lang="en-US" sz="9600" dirty="0" smtClean="0"/>
              <a:t>It contains the </a:t>
            </a:r>
            <a:r>
              <a:rPr lang="en-US" sz="9600" b="1" i="1" dirty="0" smtClean="0">
                <a:solidFill>
                  <a:srgbClr val="0000FF"/>
                </a:solidFill>
              </a:rPr>
              <a:t>decision</a:t>
            </a:r>
            <a:r>
              <a:rPr lang="en-US" sz="9600" dirty="0" smtClean="0"/>
              <a:t> mechanisms that allow the computer, for example, to </a:t>
            </a:r>
            <a:r>
              <a:rPr lang="en-US" sz="9600" b="1" i="1" dirty="0" smtClean="0">
                <a:solidFill>
                  <a:srgbClr val="0000FF"/>
                </a:solidFill>
              </a:rPr>
              <a:t>compare two items</a:t>
            </a:r>
            <a:r>
              <a:rPr lang="en-US" sz="9600" dirty="0" smtClean="0"/>
              <a:t> from the memory unit to determine whether they are </a:t>
            </a:r>
            <a:r>
              <a:rPr lang="en-US" sz="9600" b="1" dirty="0" smtClean="0">
                <a:solidFill>
                  <a:srgbClr val="FF0000"/>
                </a:solidFill>
              </a:rPr>
              <a:t>equal</a:t>
            </a:r>
            <a:r>
              <a:rPr lang="en-US" sz="9600" dirty="0" smtClean="0"/>
              <a:t>, </a:t>
            </a:r>
            <a:r>
              <a:rPr lang="en-US" sz="9600" b="1" dirty="0" smtClean="0">
                <a:solidFill>
                  <a:srgbClr val="FF0000"/>
                </a:solidFill>
              </a:rPr>
              <a:t>not equal</a:t>
            </a:r>
            <a:r>
              <a:rPr lang="en-US" sz="9600" dirty="0" smtClean="0"/>
              <a:t>, </a:t>
            </a:r>
            <a:r>
              <a:rPr lang="en-US" sz="9600" b="1" dirty="0" smtClean="0">
                <a:solidFill>
                  <a:srgbClr val="FF0000"/>
                </a:solidFill>
              </a:rPr>
              <a:t>greater</a:t>
            </a:r>
            <a:r>
              <a:rPr lang="en-US" sz="9600" dirty="0" smtClean="0"/>
              <a:t>…..</a:t>
            </a:r>
          </a:p>
          <a:p>
            <a:pPr>
              <a:spcAft>
                <a:spcPts val="600"/>
              </a:spcAft>
            </a:pPr>
            <a:r>
              <a:rPr lang="en-US" sz="11200" b="1" dirty="0" smtClean="0">
                <a:solidFill>
                  <a:srgbClr val="0000FF"/>
                </a:solidFill>
              </a:rPr>
              <a:t>Floating Point Unit (</a:t>
            </a:r>
            <a:r>
              <a:rPr lang="en-US" sz="11200" b="1" dirty="0" smtClean="0">
                <a:solidFill>
                  <a:srgbClr val="FF0000"/>
                </a:solidFill>
              </a:rPr>
              <a:t>FPU</a:t>
            </a:r>
            <a:r>
              <a:rPr lang="en-US" sz="11200" b="1" dirty="0">
                <a:solidFill>
                  <a:srgbClr val="0000FF"/>
                </a:solidFill>
              </a:rPr>
              <a:t>)</a:t>
            </a:r>
            <a:r>
              <a:rPr lang="en-US" sz="11200" dirty="0">
                <a:solidFill>
                  <a:srgbClr val="0000FF"/>
                </a:solidFill>
              </a:rPr>
              <a:t> </a:t>
            </a:r>
            <a:r>
              <a:rPr lang="en-US" sz="11200" dirty="0"/>
              <a:t>– This is the </a:t>
            </a:r>
            <a:r>
              <a:rPr lang="en-US" sz="11200" dirty="0" smtClean="0"/>
              <a:t>“</a:t>
            </a:r>
            <a:r>
              <a:rPr lang="en-US" sz="11200" b="1" dirty="0" smtClean="0">
                <a:solidFill>
                  <a:srgbClr val="0000FF"/>
                </a:solidFill>
              </a:rPr>
              <a:t>calculating</a:t>
            </a:r>
            <a:r>
              <a:rPr lang="en-US" sz="11200" dirty="0" smtClean="0"/>
              <a:t>” </a:t>
            </a:r>
            <a:r>
              <a:rPr lang="en-US" sz="11200" dirty="0"/>
              <a:t>section of the computer. </a:t>
            </a:r>
            <a:endParaRPr lang="en-US" sz="11200" dirty="0" smtClean="0"/>
          </a:p>
          <a:p>
            <a:pPr marL="742950" lvl="2" indent="-342900">
              <a:spcAft>
                <a:spcPts val="600"/>
              </a:spcAft>
            </a:pPr>
            <a:r>
              <a:rPr lang="en-US" sz="9200" dirty="0"/>
              <a:t>It is responsible </a:t>
            </a:r>
            <a:r>
              <a:rPr lang="en-US" sz="9200" b="1" i="1" dirty="0">
                <a:solidFill>
                  <a:srgbClr val="0000FF"/>
                </a:solidFill>
              </a:rPr>
              <a:t>for performing </a:t>
            </a:r>
            <a:r>
              <a:rPr lang="en-US" sz="9200" b="1" i="1" dirty="0" smtClean="0">
                <a:solidFill>
                  <a:srgbClr val="FF0000"/>
                </a:solidFill>
              </a:rPr>
              <a:t>floating-point</a:t>
            </a:r>
            <a:r>
              <a:rPr lang="en-US" sz="9200" b="1" i="1" dirty="0" smtClean="0">
                <a:solidFill>
                  <a:srgbClr val="0000FF"/>
                </a:solidFill>
              </a:rPr>
              <a:t> </a:t>
            </a:r>
            <a:r>
              <a:rPr lang="en-US" sz="9200" b="1" i="1" dirty="0">
                <a:solidFill>
                  <a:srgbClr val="0000FF"/>
                </a:solidFill>
              </a:rPr>
              <a:t>calculations</a:t>
            </a:r>
            <a:r>
              <a:rPr lang="en-US" sz="9200" dirty="0"/>
              <a:t>, such as </a:t>
            </a:r>
            <a:r>
              <a:rPr lang="en-US" sz="9200" b="1" i="1" dirty="0">
                <a:solidFill>
                  <a:srgbClr val="0000FF"/>
                </a:solidFill>
              </a:rPr>
              <a:t>addition, subtraction, </a:t>
            </a:r>
            <a:r>
              <a:rPr lang="en-US" sz="9200" b="1" i="1" dirty="0" smtClean="0">
                <a:solidFill>
                  <a:srgbClr val="0000FF"/>
                </a:solidFill>
              </a:rPr>
              <a:t>multiplication</a:t>
            </a:r>
            <a:r>
              <a:rPr lang="en-US" sz="9200" dirty="0" smtClean="0"/>
              <a:t>, </a:t>
            </a:r>
            <a:r>
              <a:rPr lang="en-US" sz="9200" b="1" i="1" dirty="0" smtClean="0">
                <a:solidFill>
                  <a:srgbClr val="FF0000"/>
                </a:solidFill>
              </a:rPr>
              <a:t>division </a:t>
            </a:r>
            <a:endParaRPr lang="en-US" sz="9200" b="1" i="1" dirty="0">
              <a:solidFill>
                <a:srgbClr val="FF0000"/>
              </a:solidFill>
            </a:endParaRPr>
          </a:p>
          <a:p>
            <a:pPr>
              <a:spcAft>
                <a:spcPts val="600"/>
              </a:spcAft>
            </a:pPr>
            <a:endParaRPr lang="en-US" sz="9200" dirty="0"/>
          </a:p>
          <a:p>
            <a:pPr lvl="1">
              <a:spcAft>
                <a:spcPts val="600"/>
              </a:spcAft>
            </a:pPr>
            <a:endParaRPr lang="en-US" sz="9200" dirty="0" smtClean="0"/>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10</a:t>
            </a:fld>
            <a:endParaRPr lang="en-US"/>
          </a:p>
        </p:txBody>
      </p:sp>
    </p:spTree>
    <p:extLst>
      <p:ext uri="{BB962C8B-B14F-4D97-AF65-F5344CB8AC3E}">
        <p14:creationId xmlns:p14="http://schemas.microsoft.com/office/powerpoint/2010/main" val="41232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latin typeface="Arial"/>
              </a:rPr>
              <a:t>Computer Organization</a:t>
            </a:r>
            <a:endParaRPr lang="en-US" b="1" dirty="0"/>
          </a:p>
        </p:txBody>
      </p:sp>
      <p:sp>
        <p:nvSpPr>
          <p:cNvPr id="3" name="Content Placeholder 2"/>
          <p:cNvSpPr>
            <a:spLocks noGrp="1"/>
          </p:cNvSpPr>
          <p:nvPr>
            <p:ph idx="1"/>
          </p:nvPr>
        </p:nvSpPr>
        <p:spPr>
          <a:xfrm>
            <a:off x="457200" y="914400"/>
            <a:ext cx="8229600" cy="5441950"/>
          </a:xfrm>
          <a:ln>
            <a:solidFill>
              <a:srgbClr val="0000FF"/>
            </a:solidFill>
          </a:ln>
        </p:spPr>
        <p:txBody>
          <a:bodyPr>
            <a:normAutofit fontScale="32500" lnSpcReduction="20000"/>
          </a:bodyPr>
          <a:lstStyle/>
          <a:p>
            <a:pPr>
              <a:lnSpc>
                <a:spcPct val="120000"/>
              </a:lnSpc>
              <a:spcBef>
                <a:spcPts val="0"/>
              </a:spcBef>
            </a:pPr>
            <a:r>
              <a:rPr lang="en-US" sz="8000" b="1" dirty="0" smtClean="0">
                <a:solidFill>
                  <a:srgbClr val="0000FF"/>
                </a:solidFill>
              </a:rPr>
              <a:t>Central processing unit (CPU) </a:t>
            </a:r>
            <a:r>
              <a:rPr lang="en-US" sz="8000" dirty="0" smtClean="0"/>
              <a:t>- This is the computer’s “</a:t>
            </a:r>
            <a:r>
              <a:rPr lang="en-US" sz="8000" b="1" i="1" dirty="0" smtClean="0">
                <a:solidFill>
                  <a:srgbClr val="FF0000"/>
                </a:solidFill>
              </a:rPr>
              <a:t>administrative</a:t>
            </a:r>
            <a:r>
              <a:rPr lang="en-US" sz="8000" dirty="0" smtClean="0"/>
              <a:t>” section. </a:t>
            </a:r>
          </a:p>
          <a:p>
            <a:pPr lvl="1">
              <a:lnSpc>
                <a:spcPct val="120000"/>
              </a:lnSpc>
              <a:spcBef>
                <a:spcPts val="0"/>
              </a:spcBef>
            </a:pPr>
            <a:r>
              <a:rPr lang="en-US" sz="7600" dirty="0" smtClean="0"/>
              <a:t>It coordinates and supervises the other sections’ operations. </a:t>
            </a:r>
          </a:p>
          <a:p>
            <a:pPr lvl="1">
              <a:lnSpc>
                <a:spcPct val="120000"/>
              </a:lnSpc>
              <a:spcBef>
                <a:spcPts val="0"/>
              </a:spcBef>
            </a:pPr>
            <a:r>
              <a:rPr lang="en-US" sz="7600" dirty="0" smtClean="0"/>
              <a:t>The CPU tells the input unit when information should be read into the memory unit, tell the ALU when information from the memory unit should be used in calculations and tells the output unit when to send information form the memory unit to certain output devices. </a:t>
            </a:r>
          </a:p>
          <a:p>
            <a:pPr lvl="1">
              <a:lnSpc>
                <a:spcPct val="120000"/>
              </a:lnSpc>
              <a:spcBef>
                <a:spcPts val="0"/>
              </a:spcBef>
            </a:pPr>
            <a:r>
              <a:rPr lang="en-US" sz="7600" dirty="0" smtClean="0"/>
              <a:t>Many of today’s computers have </a:t>
            </a:r>
            <a:r>
              <a:rPr lang="en-US" sz="7600" b="1" dirty="0" smtClean="0">
                <a:solidFill>
                  <a:srgbClr val="0000FF"/>
                </a:solidFill>
              </a:rPr>
              <a:t>multiple CPUs </a:t>
            </a:r>
            <a:r>
              <a:rPr lang="en-US" sz="7600" dirty="0" smtClean="0"/>
              <a:t>and, hence, can perform many operations simultaneously—such computers are called </a:t>
            </a:r>
            <a:r>
              <a:rPr lang="en-US" sz="7600" b="1" dirty="0" smtClean="0">
                <a:solidFill>
                  <a:srgbClr val="0000FF"/>
                </a:solidFill>
              </a:rPr>
              <a:t>multiprocessors</a:t>
            </a:r>
            <a:r>
              <a:rPr lang="en-US" sz="7600" dirty="0" smtClean="0"/>
              <a:t>.</a:t>
            </a:r>
          </a:p>
          <a:p>
            <a:pPr>
              <a:lnSpc>
                <a:spcPct val="120000"/>
              </a:lnSpc>
              <a:spcBef>
                <a:spcPts val="0"/>
              </a:spcBef>
            </a:pPr>
            <a:endParaRPr lang="en-US" sz="8000" dirty="0" smtClean="0"/>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dirty="0"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11</a:t>
            </a:fld>
            <a:endParaRPr lang="en-US" dirty="0"/>
          </a:p>
        </p:txBody>
      </p:sp>
    </p:spTree>
    <p:extLst>
      <p:ext uri="{BB962C8B-B14F-4D97-AF65-F5344CB8AC3E}">
        <p14:creationId xmlns:p14="http://schemas.microsoft.com/office/powerpoint/2010/main" val="420635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latin typeface="Arial"/>
              </a:rPr>
              <a:t>Computer Organization</a:t>
            </a:r>
            <a:endParaRPr lang="en-US" b="1" dirty="0"/>
          </a:p>
        </p:txBody>
      </p:sp>
      <p:sp>
        <p:nvSpPr>
          <p:cNvPr id="3" name="Content Placeholder 2"/>
          <p:cNvSpPr>
            <a:spLocks noGrp="1"/>
          </p:cNvSpPr>
          <p:nvPr>
            <p:ph idx="1"/>
          </p:nvPr>
        </p:nvSpPr>
        <p:spPr>
          <a:xfrm>
            <a:off x="457200" y="914400"/>
            <a:ext cx="8229600" cy="5441950"/>
          </a:xfrm>
          <a:ln>
            <a:solidFill>
              <a:srgbClr val="0000FF"/>
            </a:solidFill>
          </a:ln>
        </p:spPr>
        <p:txBody>
          <a:bodyPr>
            <a:normAutofit fontScale="25000" lnSpcReduction="20000"/>
          </a:bodyPr>
          <a:lstStyle/>
          <a:p>
            <a:pPr>
              <a:lnSpc>
                <a:spcPct val="120000"/>
              </a:lnSpc>
              <a:spcBef>
                <a:spcPts val="0"/>
              </a:spcBef>
            </a:pPr>
            <a:r>
              <a:rPr lang="en-US" sz="9600" b="1" dirty="0" smtClean="0">
                <a:solidFill>
                  <a:srgbClr val="0000FF"/>
                </a:solidFill>
              </a:rPr>
              <a:t>Secondary storage unit </a:t>
            </a:r>
            <a:r>
              <a:rPr lang="en-US" sz="9600" dirty="0" smtClean="0"/>
              <a:t>- This is the computer’s </a:t>
            </a:r>
            <a:r>
              <a:rPr lang="en-US" sz="9600" b="1" i="1" dirty="0" smtClean="0">
                <a:solidFill>
                  <a:srgbClr val="0000FF"/>
                </a:solidFill>
              </a:rPr>
              <a:t>long-term, high-capacity </a:t>
            </a:r>
            <a:r>
              <a:rPr lang="en-US" sz="9600" b="1" dirty="0" smtClean="0">
                <a:solidFill>
                  <a:srgbClr val="0000FF"/>
                </a:solidFill>
              </a:rPr>
              <a:t>“warehousing”</a:t>
            </a:r>
            <a:r>
              <a:rPr lang="en-US" sz="9600" dirty="0" smtClean="0"/>
              <a:t> section. </a:t>
            </a:r>
          </a:p>
          <a:p>
            <a:pPr lvl="1">
              <a:lnSpc>
                <a:spcPct val="120000"/>
              </a:lnSpc>
              <a:spcBef>
                <a:spcPts val="0"/>
              </a:spcBef>
            </a:pPr>
            <a:r>
              <a:rPr lang="en-US" sz="9600" dirty="0" smtClean="0"/>
              <a:t>Programs or </a:t>
            </a:r>
            <a:r>
              <a:rPr lang="en-US" sz="9600" i="1" u="sng" dirty="0" smtClean="0">
                <a:solidFill>
                  <a:srgbClr val="0000FF"/>
                </a:solidFill>
              </a:rPr>
              <a:t>data not actively being used </a:t>
            </a:r>
            <a:r>
              <a:rPr lang="en-US" sz="9600" dirty="0" smtClean="0"/>
              <a:t>by the other units normally are placed on </a:t>
            </a:r>
            <a:r>
              <a:rPr lang="en-US" sz="9600" b="1" i="1" dirty="0" smtClean="0">
                <a:solidFill>
                  <a:srgbClr val="0000FF"/>
                </a:solidFill>
              </a:rPr>
              <a:t>secondary storage devices</a:t>
            </a:r>
            <a:r>
              <a:rPr lang="en-US" sz="9600" dirty="0" smtClean="0"/>
              <a:t>, such as your </a:t>
            </a:r>
            <a:r>
              <a:rPr lang="en-US" sz="9600" b="1" i="1" dirty="0" smtClean="0">
                <a:solidFill>
                  <a:srgbClr val="0000FF"/>
                </a:solidFill>
              </a:rPr>
              <a:t>hard drive</a:t>
            </a:r>
            <a:r>
              <a:rPr lang="en-US" sz="9600" dirty="0" smtClean="0"/>
              <a:t>, until they are needed, possibly hours, days, months or even years later. </a:t>
            </a:r>
          </a:p>
          <a:p>
            <a:pPr lvl="1">
              <a:lnSpc>
                <a:spcPct val="120000"/>
              </a:lnSpc>
              <a:spcBef>
                <a:spcPts val="0"/>
              </a:spcBef>
            </a:pPr>
            <a:r>
              <a:rPr lang="en-US" sz="9600" dirty="0" smtClean="0"/>
              <a:t>Information in secondary storage takes much longer to access than information in primary memory, but the </a:t>
            </a:r>
            <a:r>
              <a:rPr lang="en-US" sz="9600" b="1" i="1" dirty="0" smtClean="0">
                <a:solidFill>
                  <a:srgbClr val="3366FF"/>
                </a:solidFill>
              </a:rPr>
              <a:t>cost per unit of secondary storage is much less</a:t>
            </a:r>
            <a:r>
              <a:rPr lang="en-US" sz="9600" b="1" i="1" dirty="0" smtClean="0"/>
              <a:t> </a:t>
            </a:r>
            <a:r>
              <a:rPr lang="en-US" sz="9600" dirty="0" smtClean="0"/>
              <a:t>than that of primary memory.</a:t>
            </a:r>
          </a:p>
          <a:p>
            <a:pPr lvl="1">
              <a:lnSpc>
                <a:spcPct val="120000"/>
              </a:lnSpc>
              <a:spcBef>
                <a:spcPts val="0"/>
              </a:spcBef>
            </a:pPr>
            <a:r>
              <a:rPr lang="en-US" sz="9600" dirty="0" smtClean="0"/>
              <a:t> Other secondary storage devices include CDs and DVDs, which can hold hundreds of millions and billions of characters, respectively.</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12</a:t>
            </a:fld>
            <a:endParaRPr lang="en-US"/>
          </a:p>
        </p:txBody>
      </p:sp>
    </p:spTree>
    <p:extLst>
      <p:ext uri="{BB962C8B-B14F-4D97-AF65-F5344CB8AC3E}">
        <p14:creationId xmlns:p14="http://schemas.microsoft.com/office/powerpoint/2010/main" val="137778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r>
              <a:rPr lang="en-US" smtClean="0"/>
              <a:t>9/22/14</a:t>
            </a:r>
            <a:endParaRPr lang="en-US"/>
          </a:p>
        </p:txBody>
      </p:sp>
      <p:sp>
        <p:nvSpPr>
          <p:cNvPr id="31747" name="Footer Placeholder 4"/>
          <p:cNvSpPr>
            <a:spLocks noGrp="1"/>
          </p:cNvSpPr>
          <p:nvPr>
            <p:ph type="ftr" sz="quarter" idx="11"/>
          </p:nvPr>
        </p:nvSpPr>
        <p:spPr>
          <a:noFill/>
        </p:spPr>
        <p:txBody>
          <a:bodyPr/>
          <a:lstStyle/>
          <a:p>
            <a:r>
              <a:rPr lang="en-US" smtClean="0"/>
              <a:t>C++ Part I                                                                                         Class Notes#1</a:t>
            </a:r>
            <a:endParaRPr lang="en-US"/>
          </a:p>
        </p:txBody>
      </p:sp>
      <p:sp>
        <p:nvSpPr>
          <p:cNvPr id="31748" name="Slide Number Placeholder 5"/>
          <p:cNvSpPr>
            <a:spLocks noGrp="1"/>
          </p:cNvSpPr>
          <p:nvPr>
            <p:ph type="sldNum" sz="quarter" idx="12"/>
          </p:nvPr>
        </p:nvSpPr>
        <p:spPr>
          <a:noFill/>
        </p:spPr>
        <p:txBody>
          <a:bodyPr/>
          <a:lstStyle/>
          <a:p>
            <a:fld id="{A01C4180-EF8D-DF40-B522-72E3082E1A2E}" type="slidenum">
              <a:rPr lang="en-US">
                <a:latin typeface="Times New Roman" pitchFamily="-111" charset="0"/>
                <a:ea typeface="ＭＳ Ｐゴシック" pitchFamily="-111" charset="-128"/>
                <a:cs typeface="ＭＳ Ｐゴシック" pitchFamily="-111" charset="-128"/>
              </a:rPr>
              <a:pPr/>
              <a:t>13</a:t>
            </a:fld>
            <a:endParaRPr lang="en-US">
              <a:latin typeface="Times New Roman" pitchFamily="-111" charset="0"/>
              <a:ea typeface="ＭＳ Ｐゴシック" pitchFamily="-111" charset="-128"/>
              <a:cs typeface="ＭＳ Ｐゴシック" pitchFamily="-111" charset="-128"/>
            </a:endParaRPr>
          </a:p>
        </p:txBody>
      </p:sp>
      <p:sp>
        <p:nvSpPr>
          <p:cNvPr id="31749" name="Rectangle 2"/>
          <p:cNvSpPr>
            <a:spLocks noGrp="1" noChangeArrowheads="1"/>
          </p:cNvSpPr>
          <p:nvPr>
            <p:ph type="title"/>
          </p:nvPr>
        </p:nvSpPr>
        <p:spPr>
          <a:xfrm>
            <a:off x="609600" y="228600"/>
            <a:ext cx="7772400" cy="685800"/>
          </a:xfrm>
        </p:spPr>
        <p:txBody>
          <a:bodyPr/>
          <a:lstStyle/>
          <a:p>
            <a:r>
              <a:rPr lang="en-US" sz="2400" b="1">
                <a:latin typeface="Arial" pitchFamily="-111" charset="0"/>
                <a:ea typeface="ＭＳ Ｐゴシック" pitchFamily="-111" charset="-128"/>
                <a:cs typeface="ＭＳ Ｐゴシック" pitchFamily="-111" charset="-128"/>
              </a:rPr>
              <a:t>Simplified Block Diagram of Microprocessor</a:t>
            </a:r>
          </a:p>
        </p:txBody>
      </p:sp>
      <p:sp>
        <p:nvSpPr>
          <p:cNvPr id="31750" name="Text Box 21"/>
          <p:cNvSpPr txBox="1">
            <a:spLocks noChangeArrowheads="1"/>
          </p:cNvSpPr>
          <p:nvPr/>
        </p:nvSpPr>
        <p:spPr bwMode="auto">
          <a:xfrm>
            <a:off x="1447800" y="3200400"/>
            <a:ext cx="1524000" cy="1565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prstTxWarp prst="textNoShape">
              <a:avLst/>
            </a:prstTxWarp>
            <a:spAutoFit/>
          </a:bodyPr>
          <a:lstStyle/>
          <a:p>
            <a:pPr algn="ctr"/>
            <a:r>
              <a:rPr lang="en-US" sz="1800" b="1"/>
              <a:t>ALU</a:t>
            </a:r>
          </a:p>
          <a:p>
            <a:pPr algn="ctr"/>
            <a:r>
              <a:rPr lang="en-US" sz="1800"/>
              <a:t>+,-,*</a:t>
            </a:r>
          </a:p>
          <a:p>
            <a:pPr algn="ctr"/>
            <a:r>
              <a:rPr lang="en-US" sz="1800"/>
              <a:t>AND, OR, XOR</a:t>
            </a:r>
          </a:p>
          <a:p>
            <a:pPr algn="ctr"/>
            <a:endParaRPr lang="en-US"/>
          </a:p>
        </p:txBody>
      </p:sp>
      <p:sp>
        <p:nvSpPr>
          <p:cNvPr id="31751" name="Text Box 23"/>
          <p:cNvSpPr txBox="1">
            <a:spLocks noChangeArrowheads="1"/>
          </p:cNvSpPr>
          <p:nvPr/>
        </p:nvSpPr>
        <p:spPr bwMode="auto">
          <a:xfrm>
            <a:off x="4800600" y="3429000"/>
            <a:ext cx="1524000" cy="92333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prstTxWarp prst="textNoShape">
              <a:avLst/>
            </a:prstTxWarp>
            <a:spAutoFit/>
          </a:bodyPr>
          <a:lstStyle/>
          <a:p>
            <a:pPr algn="ctr"/>
            <a:r>
              <a:rPr lang="en-US" dirty="0"/>
              <a:t> </a:t>
            </a:r>
            <a:r>
              <a:rPr lang="en-US" b="1" dirty="0"/>
              <a:t>FPU</a:t>
            </a:r>
          </a:p>
          <a:p>
            <a:pPr algn="ctr"/>
            <a:r>
              <a:rPr lang="en-US" dirty="0"/>
              <a:t>+,-,*,/</a:t>
            </a:r>
          </a:p>
          <a:p>
            <a:pPr algn="ctr"/>
            <a:endParaRPr lang="en-US" dirty="0"/>
          </a:p>
        </p:txBody>
      </p:sp>
      <p:sp>
        <p:nvSpPr>
          <p:cNvPr id="31752" name="Line 24"/>
          <p:cNvSpPr>
            <a:spLocks noChangeShapeType="1"/>
          </p:cNvSpPr>
          <p:nvPr/>
        </p:nvSpPr>
        <p:spPr bwMode="auto">
          <a:xfrm>
            <a:off x="990600" y="1676400"/>
            <a:ext cx="6705600" cy="0"/>
          </a:xfrm>
          <a:prstGeom prst="line">
            <a:avLst/>
          </a:prstGeom>
          <a:noFill/>
          <a:ln w="38100">
            <a:solidFill>
              <a:schemeClr val="tx1"/>
            </a:solidFill>
            <a:round/>
            <a:headEnd type="triangle" w="med" len="med"/>
            <a:tailEnd/>
          </a:ln>
        </p:spPr>
        <p:txBody>
          <a:bodyPr>
            <a:prstTxWarp prst="textNoShape">
              <a:avLst/>
            </a:prstTxWarp>
          </a:bodyPr>
          <a:lstStyle/>
          <a:p>
            <a:endParaRPr lang="en-US"/>
          </a:p>
        </p:txBody>
      </p:sp>
      <p:sp>
        <p:nvSpPr>
          <p:cNvPr id="31753" name="Text Box 25"/>
          <p:cNvSpPr txBox="1">
            <a:spLocks noChangeArrowheads="1"/>
          </p:cNvSpPr>
          <p:nvPr/>
        </p:nvSpPr>
        <p:spPr bwMode="auto">
          <a:xfrm>
            <a:off x="2422525" y="1184275"/>
            <a:ext cx="1968500" cy="457200"/>
          </a:xfrm>
          <a:prstGeom prst="rect">
            <a:avLst/>
          </a:prstGeom>
          <a:noFill/>
          <a:ln w="9525">
            <a:noFill/>
            <a:miter lim="800000"/>
            <a:headEnd/>
            <a:tailEnd/>
          </a:ln>
        </p:spPr>
        <p:txBody>
          <a:bodyPr wrap="none">
            <a:prstTxWarp prst="textNoShape">
              <a:avLst/>
            </a:prstTxWarp>
            <a:spAutoFit/>
          </a:bodyPr>
          <a:lstStyle/>
          <a:p>
            <a:r>
              <a:rPr lang="en-US"/>
              <a:t>32 bit data bus</a:t>
            </a:r>
          </a:p>
        </p:txBody>
      </p:sp>
      <p:sp>
        <p:nvSpPr>
          <p:cNvPr id="31754" name="Line 26"/>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55" name="Line 27"/>
          <p:cNvSpPr>
            <a:spLocks noChangeShapeType="1"/>
          </p:cNvSpPr>
          <p:nvPr/>
        </p:nvSpPr>
        <p:spPr bwMode="auto">
          <a:xfrm>
            <a:off x="5029200" y="1676400"/>
            <a:ext cx="0" cy="685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56" name="Text Box 28"/>
          <p:cNvSpPr txBox="1">
            <a:spLocks noChangeArrowheads="1"/>
          </p:cNvSpPr>
          <p:nvPr/>
        </p:nvSpPr>
        <p:spPr bwMode="auto">
          <a:xfrm>
            <a:off x="304800" y="2362200"/>
            <a:ext cx="1676400" cy="346075"/>
          </a:xfrm>
          <a:prstGeom prst="rect">
            <a:avLst/>
          </a:prstGeom>
          <a:noFill/>
          <a:ln w="9525">
            <a:solidFill>
              <a:schemeClr val="accent2"/>
            </a:solidFill>
            <a:miter lim="800000"/>
            <a:headEnd/>
            <a:tailEnd/>
          </a:ln>
        </p:spPr>
        <p:txBody>
          <a:bodyPr>
            <a:prstTxWarp prst="textNoShape">
              <a:avLst/>
            </a:prstTxWarp>
            <a:spAutoFit/>
          </a:bodyPr>
          <a:lstStyle/>
          <a:p>
            <a:pPr algn="ctr">
              <a:spcBef>
                <a:spcPct val="50000"/>
              </a:spcBef>
            </a:pPr>
            <a:r>
              <a:rPr lang="en-US" sz="1600" b="1" dirty="0"/>
              <a:t>Register </a:t>
            </a:r>
            <a:r>
              <a:rPr lang="en-US" sz="1600" b="1" dirty="0" smtClean="0"/>
              <a:t>File</a:t>
            </a:r>
            <a:endParaRPr lang="en-US" sz="1600" b="1" dirty="0"/>
          </a:p>
        </p:txBody>
      </p:sp>
      <p:sp>
        <p:nvSpPr>
          <p:cNvPr id="31757" name="Line 29"/>
          <p:cNvSpPr>
            <a:spLocks noChangeShapeType="1"/>
          </p:cNvSpPr>
          <p:nvPr/>
        </p:nvSpPr>
        <p:spPr bwMode="auto">
          <a:xfrm>
            <a:off x="1600200" y="2743200"/>
            <a:ext cx="0" cy="457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31758" name="Line 30"/>
          <p:cNvSpPr>
            <a:spLocks noChangeShapeType="1"/>
          </p:cNvSpPr>
          <p:nvPr/>
        </p:nvSpPr>
        <p:spPr bwMode="auto">
          <a:xfrm>
            <a:off x="2667000" y="2743200"/>
            <a:ext cx="0" cy="457200"/>
          </a:xfrm>
          <a:prstGeom prst="line">
            <a:avLst/>
          </a:prstGeom>
          <a:noFill/>
          <a:ln w="9525">
            <a:solidFill>
              <a:schemeClr val="tx1"/>
            </a:solidFill>
            <a:round/>
            <a:headEnd/>
            <a:tailEnd/>
          </a:ln>
        </p:spPr>
        <p:txBody>
          <a:bodyPr>
            <a:prstTxWarp prst="textNoShape">
              <a:avLst/>
            </a:prstTxWarp>
          </a:bodyPr>
          <a:lstStyle/>
          <a:p>
            <a:endParaRPr lang="en-US"/>
          </a:p>
        </p:txBody>
      </p:sp>
      <p:sp>
        <p:nvSpPr>
          <p:cNvPr id="31759" name="Line 32"/>
          <p:cNvSpPr>
            <a:spLocks noChangeShapeType="1"/>
          </p:cNvSpPr>
          <p:nvPr/>
        </p:nvSpPr>
        <p:spPr bwMode="auto">
          <a:xfrm>
            <a:off x="5029200" y="2667000"/>
            <a:ext cx="0" cy="762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60" name="Line 33"/>
          <p:cNvSpPr>
            <a:spLocks noChangeShapeType="1"/>
          </p:cNvSpPr>
          <p:nvPr/>
        </p:nvSpPr>
        <p:spPr bwMode="auto">
          <a:xfrm>
            <a:off x="6172200" y="2743200"/>
            <a:ext cx="0" cy="685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61" name="Text Box 38"/>
          <p:cNvSpPr txBox="1">
            <a:spLocks noChangeArrowheads="1"/>
          </p:cNvSpPr>
          <p:nvPr/>
        </p:nvSpPr>
        <p:spPr bwMode="auto">
          <a:xfrm>
            <a:off x="4648200" y="5105400"/>
            <a:ext cx="2057400" cy="369332"/>
          </a:xfrm>
          <a:prstGeom prst="rect">
            <a:avLst/>
          </a:prstGeom>
          <a:noFill/>
          <a:ln w="9525">
            <a:solidFill>
              <a:schemeClr val="accent2"/>
            </a:solidFill>
            <a:miter lim="800000"/>
            <a:headEnd/>
            <a:tailEnd/>
          </a:ln>
        </p:spPr>
        <p:txBody>
          <a:bodyPr>
            <a:prstTxWarp prst="textNoShape">
              <a:avLst/>
            </a:prstTxWarp>
            <a:spAutoFit/>
          </a:bodyPr>
          <a:lstStyle/>
          <a:p>
            <a:pPr>
              <a:spcBef>
                <a:spcPct val="50000"/>
              </a:spcBef>
            </a:pPr>
            <a:r>
              <a:rPr lang="en-US" dirty="0"/>
              <a:t>Register </a:t>
            </a:r>
            <a:r>
              <a:rPr lang="en-US" dirty="0" smtClean="0"/>
              <a:t>File</a:t>
            </a:r>
            <a:endParaRPr lang="en-US" dirty="0"/>
          </a:p>
        </p:txBody>
      </p:sp>
      <p:sp>
        <p:nvSpPr>
          <p:cNvPr id="31762" name="Line 39"/>
          <p:cNvSpPr>
            <a:spLocks noChangeShapeType="1"/>
          </p:cNvSpPr>
          <p:nvPr/>
        </p:nvSpPr>
        <p:spPr bwMode="auto">
          <a:xfrm>
            <a:off x="2133600" y="4800600"/>
            <a:ext cx="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63" name="Line 40"/>
          <p:cNvSpPr>
            <a:spLocks noChangeShapeType="1"/>
          </p:cNvSpPr>
          <p:nvPr/>
        </p:nvSpPr>
        <p:spPr bwMode="auto">
          <a:xfrm>
            <a:off x="5562600" y="4352330"/>
            <a:ext cx="0" cy="75307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64" name="Line 41"/>
          <p:cNvSpPr>
            <a:spLocks noChangeShapeType="1"/>
          </p:cNvSpPr>
          <p:nvPr/>
        </p:nvSpPr>
        <p:spPr bwMode="auto">
          <a:xfrm>
            <a:off x="1219200" y="6019800"/>
            <a:ext cx="6477000" cy="0"/>
          </a:xfrm>
          <a:prstGeom prst="line">
            <a:avLst/>
          </a:prstGeom>
          <a:noFill/>
          <a:ln w="38100">
            <a:solidFill>
              <a:schemeClr val="tx1"/>
            </a:solidFill>
            <a:round/>
            <a:headEnd type="oval" w="med" len="med"/>
            <a:tailEnd type="triangle" w="med" len="med"/>
          </a:ln>
        </p:spPr>
        <p:txBody>
          <a:bodyPr>
            <a:prstTxWarp prst="textNoShape">
              <a:avLst/>
            </a:prstTxWarp>
          </a:bodyPr>
          <a:lstStyle/>
          <a:p>
            <a:endParaRPr lang="en-US"/>
          </a:p>
        </p:txBody>
      </p:sp>
      <p:sp>
        <p:nvSpPr>
          <p:cNvPr id="31765" name="Line 42"/>
          <p:cNvSpPr>
            <a:spLocks noChangeShapeType="1"/>
          </p:cNvSpPr>
          <p:nvPr/>
        </p:nvSpPr>
        <p:spPr bwMode="auto">
          <a:xfrm>
            <a:off x="2133600" y="5562600"/>
            <a:ext cx="0" cy="457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66" name="Line 43"/>
          <p:cNvSpPr>
            <a:spLocks noChangeShapeType="1"/>
          </p:cNvSpPr>
          <p:nvPr/>
        </p:nvSpPr>
        <p:spPr bwMode="auto">
          <a:xfrm>
            <a:off x="5562600" y="5562600"/>
            <a:ext cx="0" cy="4572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67" name="Text Box 44"/>
          <p:cNvSpPr txBox="1">
            <a:spLocks noChangeArrowheads="1"/>
          </p:cNvSpPr>
          <p:nvPr/>
        </p:nvSpPr>
        <p:spPr bwMode="auto">
          <a:xfrm>
            <a:off x="2133600" y="2362200"/>
            <a:ext cx="1676400" cy="346075"/>
          </a:xfrm>
          <a:prstGeom prst="rect">
            <a:avLst/>
          </a:prstGeom>
          <a:noFill/>
          <a:ln w="9525">
            <a:solidFill>
              <a:schemeClr val="accent2"/>
            </a:solidFill>
            <a:miter lim="800000"/>
            <a:headEnd/>
            <a:tailEnd/>
          </a:ln>
        </p:spPr>
        <p:txBody>
          <a:bodyPr>
            <a:prstTxWarp prst="textNoShape">
              <a:avLst/>
            </a:prstTxWarp>
            <a:spAutoFit/>
          </a:bodyPr>
          <a:lstStyle/>
          <a:p>
            <a:pPr algn="ctr">
              <a:spcBef>
                <a:spcPct val="50000"/>
              </a:spcBef>
            </a:pPr>
            <a:r>
              <a:rPr lang="en-US" sz="1600" b="1" dirty="0"/>
              <a:t>Register </a:t>
            </a:r>
            <a:r>
              <a:rPr lang="en-US" sz="1600" b="1" dirty="0" smtClean="0"/>
              <a:t>File</a:t>
            </a:r>
            <a:endParaRPr lang="en-US" sz="1600" b="1" dirty="0"/>
          </a:p>
        </p:txBody>
      </p:sp>
      <p:sp>
        <p:nvSpPr>
          <p:cNvPr id="31768" name="Line 45"/>
          <p:cNvSpPr>
            <a:spLocks noChangeShapeType="1"/>
          </p:cNvSpPr>
          <p:nvPr/>
        </p:nvSpPr>
        <p:spPr bwMode="auto">
          <a:xfrm>
            <a:off x="2667000" y="1676400"/>
            <a:ext cx="0" cy="685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69" name="Text Box 46"/>
          <p:cNvSpPr txBox="1">
            <a:spLocks noChangeArrowheads="1"/>
          </p:cNvSpPr>
          <p:nvPr/>
        </p:nvSpPr>
        <p:spPr bwMode="auto">
          <a:xfrm>
            <a:off x="5867400" y="2362200"/>
            <a:ext cx="1676400" cy="346075"/>
          </a:xfrm>
          <a:prstGeom prst="rect">
            <a:avLst/>
          </a:prstGeom>
          <a:noFill/>
          <a:ln w="9525">
            <a:solidFill>
              <a:schemeClr val="accent2"/>
            </a:solidFill>
            <a:miter lim="800000"/>
            <a:headEnd/>
            <a:tailEnd/>
          </a:ln>
        </p:spPr>
        <p:txBody>
          <a:bodyPr>
            <a:prstTxWarp prst="textNoShape">
              <a:avLst/>
            </a:prstTxWarp>
            <a:spAutoFit/>
          </a:bodyPr>
          <a:lstStyle/>
          <a:p>
            <a:pPr algn="ctr">
              <a:spcBef>
                <a:spcPct val="50000"/>
              </a:spcBef>
            </a:pPr>
            <a:r>
              <a:rPr lang="en-US" sz="1600" b="1" dirty="0"/>
              <a:t>Register </a:t>
            </a:r>
            <a:r>
              <a:rPr lang="en-US" sz="1600" b="1" dirty="0" smtClean="0"/>
              <a:t>File</a:t>
            </a:r>
            <a:endParaRPr lang="en-US" sz="1600" b="1" dirty="0"/>
          </a:p>
        </p:txBody>
      </p:sp>
      <p:sp>
        <p:nvSpPr>
          <p:cNvPr id="31770" name="Text Box 47"/>
          <p:cNvSpPr txBox="1">
            <a:spLocks noChangeArrowheads="1"/>
          </p:cNvSpPr>
          <p:nvPr/>
        </p:nvSpPr>
        <p:spPr bwMode="auto">
          <a:xfrm>
            <a:off x="3886200" y="2362200"/>
            <a:ext cx="1676400" cy="346075"/>
          </a:xfrm>
          <a:prstGeom prst="rect">
            <a:avLst/>
          </a:prstGeom>
          <a:noFill/>
          <a:ln w="9525">
            <a:solidFill>
              <a:schemeClr val="accent2"/>
            </a:solidFill>
            <a:miter lim="800000"/>
            <a:headEnd/>
            <a:tailEnd/>
          </a:ln>
        </p:spPr>
        <p:txBody>
          <a:bodyPr>
            <a:prstTxWarp prst="textNoShape">
              <a:avLst/>
            </a:prstTxWarp>
            <a:spAutoFit/>
          </a:bodyPr>
          <a:lstStyle/>
          <a:p>
            <a:pPr algn="ctr">
              <a:spcBef>
                <a:spcPct val="50000"/>
              </a:spcBef>
            </a:pPr>
            <a:r>
              <a:rPr lang="en-US" sz="1600" b="1" dirty="0"/>
              <a:t>Register </a:t>
            </a:r>
            <a:r>
              <a:rPr lang="en-US" sz="1600" b="1" dirty="0" smtClean="0"/>
              <a:t>File</a:t>
            </a:r>
            <a:endParaRPr lang="en-US" sz="1600" b="1" dirty="0"/>
          </a:p>
        </p:txBody>
      </p:sp>
      <p:sp>
        <p:nvSpPr>
          <p:cNvPr id="31771" name="Line 48"/>
          <p:cNvSpPr>
            <a:spLocks noChangeShapeType="1"/>
          </p:cNvSpPr>
          <p:nvPr/>
        </p:nvSpPr>
        <p:spPr bwMode="auto">
          <a:xfrm>
            <a:off x="6629400" y="1676400"/>
            <a:ext cx="0" cy="6858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72" name="Text Box 49"/>
          <p:cNvSpPr txBox="1">
            <a:spLocks noChangeArrowheads="1"/>
          </p:cNvSpPr>
          <p:nvPr/>
        </p:nvSpPr>
        <p:spPr bwMode="auto">
          <a:xfrm>
            <a:off x="1371600" y="5181600"/>
            <a:ext cx="1676400" cy="346075"/>
          </a:xfrm>
          <a:prstGeom prst="rect">
            <a:avLst/>
          </a:prstGeom>
          <a:noFill/>
          <a:ln w="9525">
            <a:solidFill>
              <a:schemeClr val="accent2"/>
            </a:solidFill>
            <a:miter lim="800000"/>
            <a:headEnd/>
            <a:tailEnd/>
          </a:ln>
        </p:spPr>
        <p:txBody>
          <a:bodyPr>
            <a:prstTxWarp prst="textNoShape">
              <a:avLst/>
            </a:prstTxWarp>
            <a:spAutoFit/>
          </a:bodyPr>
          <a:lstStyle/>
          <a:p>
            <a:pPr algn="ctr">
              <a:spcBef>
                <a:spcPct val="50000"/>
              </a:spcBef>
            </a:pPr>
            <a:r>
              <a:rPr lang="en-US" sz="1600" dirty="0"/>
              <a:t>Register </a:t>
            </a:r>
            <a:r>
              <a:rPr lang="en-US" sz="1600" dirty="0" smtClean="0"/>
              <a:t>File</a:t>
            </a:r>
            <a:endParaRPr lang="en-US" sz="1600" dirty="0"/>
          </a:p>
        </p:txBody>
      </p:sp>
      <p:sp>
        <p:nvSpPr>
          <p:cNvPr id="31773" name="Text Box 50"/>
          <p:cNvSpPr txBox="1">
            <a:spLocks noChangeArrowheads="1"/>
          </p:cNvSpPr>
          <p:nvPr/>
        </p:nvSpPr>
        <p:spPr bwMode="auto">
          <a:xfrm>
            <a:off x="2971800" y="5562600"/>
            <a:ext cx="1968500" cy="457200"/>
          </a:xfrm>
          <a:prstGeom prst="rect">
            <a:avLst/>
          </a:prstGeom>
          <a:noFill/>
          <a:ln w="9525">
            <a:noFill/>
            <a:miter lim="800000"/>
            <a:headEnd/>
            <a:tailEnd/>
          </a:ln>
        </p:spPr>
        <p:txBody>
          <a:bodyPr wrap="none">
            <a:prstTxWarp prst="textNoShape">
              <a:avLst/>
            </a:prstTxWarp>
            <a:spAutoFit/>
          </a:bodyPr>
          <a:lstStyle/>
          <a:p>
            <a:r>
              <a:rPr lang="en-US"/>
              <a:t>32 bit data bus</a:t>
            </a:r>
          </a:p>
        </p:txBody>
      </p:sp>
      <p:sp>
        <p:nvSpPr>
          <p:cNvPr id="31774" name="Line 51"/>
          <p:cNvSpPr>
            <a:spLocks noChangeShapeType="1"/>
          </p:cNvSpPr>
          <p:nvPr/>
        </p:nvSpPr>
        <p:spPr bwMode="auto">
          <a:xfrm flipV="1">
            <a:off x="7696200" y="1676400"/>
            <a:ext cx="0" cy="4343400"/>
          </a:xfrm>
          <a:prstGeom prst="line">
            <a:avLst/>
          </a:prstGeom>
          <a:noFill/>
          <a:ln w="38100">
            <a:solidFill>
              <a:schemeClr val="tx1"/>
            </a:solidFill>
            <a:round/>
            <a:headEnd/>
            <a:tailEnd type="triangle" w="med" len="med"/>
          </a:ln>
        </p:spPr>
        <p:txBody>
          <a:bodyPr>
            <a:prstTxWarp prst="textNoShape">
              <a:avLst/>
            </a:prstTxWarp>
          </a:bodyPr>
          <a:lstStyle/>
          <a:p>
            <a:endParaRPr lang="en-US"/>
          </a:p>
        </p:txBody>
      </p:sp>
      <p:sp>
        <p:nvSpPr>
          <p:cNvPr id="31775" name="Line 52"/>
          <p:cNvSpPr>
            <a:spLocks noChangeShapeType="1"/>
          </p:cNvSpPr>
          <p:nvPr/>
        </p:nvSpPr>
        <p:spPr bwMode="auto">
          <a:xfrm>
            <a:off x="7696200" y="1676400"/>
            <a:ext cx="685800" cy="0"/>
          </a:xfrm>
          <a:prstGeom prst="line">
            <a:avLst/>
          </a:prstGeom>
          <a:noFill/>
          <a:ln w="38100">
            <a:solidFill>
              <a:schemeClr val="tx1"/>
            </a:solidFill>
            <a:round/>
            <a:headEnd/>
            <a:tailEnd/>
          </a:ln>
        </p:spPr>
        <p:txBody>
          <a:bodyPr>
            <a:prstTxWarp prst="textNoShape">
              <a:avLst/>
            </a:prstTxWarp>
          </a:bodyPr>
          <a:lstStyle/>
          <a:p>
            <a:endParaRPr lang="en-US"/>
          </a:p>
        </p:txBody>
      </p:sp>
      <p:sp>
        <p:nvSpPr>
          <p:cNvPr id="31776" name="Text Box 53"/>
          <p:cNvSpPr txBox="1">
            <a:spLocks noChangeArrowheads="1"/>
          </p:cNvSpPr>
          <p:nvPr/>
        </p:nvSpPr>
        <p:spPr bwMode="auto">
          <a:xfrm>
            <a:off x="7924800" y="1143000"/>
            <a:ext cx="747713" cy="314325"/>
          </a:xfrm>
          <a:prstGeom prst="rect">
            <a:avLst/>
          </a:prstGeom>
          <a:noFill/>
          <a:ln w="9525">
            <a:solidFill>
              <a:schemeClr val="accent2"/>
            </a:solidFill>
            <a:miter lim="800000"/>
            <a:headEnd/>
            <a:tailEnd/>
          </a:ln>
        </p:spPr>
        <p:txBody>
          <a:bodyPr wrap="none">
            <a:prstTxWarp prst="textNoShape">
              <a:avLst/>
            </a:prstTxWarp>
            <a:spAutoFit/>
          </a:bodyPr>
          <a:lstStyle/>
          <a:p>
            <a:pPr algn="ctr"/>
            <a:r>
              <a:rPr lang="en-US" sz="1400" b="1"/>
              <a:t>DRAM</a:t>
            </a:r>
          </a:p>
        </p:txBody>
      </p:sp>
      <p:sp>
        <p:nvSpPr>
          <p:cNvPr id="31777" name="Line 54"/>
          <p:cNvSpPr>
            <a:spLocks noChangeShapeType="1"/>
          </p:cNvSpPr>
          <p:nvPr/>
        </p:nvSpPr>
        <p:spPr bwMode="auto">
          <a:xfrm flipV="1">
            <a:off x="8382000" y="1447800"/>
            <a:ext cx="0" cy="228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78" name="Text Box 55"/>
          <p:cNvSpPr txBox="1">
            <a:spLocks noChangeArrowheads="1"/>
          </p:cNvSpPr>
          <p:nvPr/>
        </p:nvSpPr>
        <p:spPr bwMode="auto">
          <a:xfrm>
            <a:off x="3352800" y="2971800"/>
            <a:ext cx="1296988" cy="590550"/>
          </a:xfrm>
          <a:prstGeom prst="rect">
            <a:avLst/>
          </a:prstGeom>
          <a:noFill/>
          <a:ln w="9525">
            <a:solidFill>
              <a:schemeClr val="accent2"/>
            </a:solidFill>
            <a:miter lim="800000"/>
            <a:headEnd/>
            <a:tailEnd/>
          </a:ln>
        </p:spPr>
        <p:txBody>
          <a:bodyPr wrap="none">
            <a:prstTxWarp prst="textNoShape">
              <a:avLst/>
            </a:prstTxWarp>
            <a:spAutoFit/>
          </a:bodyPr>
          <a:lstStyle/>
          <a:p>
            <a:pPr algn="ctr"/>
            <a:r>
              <a:rPr lang="en-US" sz="1600" b="1"/>
              <a:t>Instruction</a:t>
            </a:r>
          </a:p>
          <a:p>
            <a:pPr algn="ctr"/>
            <a:r>
              <a:rPr lang="en-US" sz="1600" b="1"/>
              <a:t>Register File</a:t>
            </a:r>
          </a:p>
        </p:txBody>
      </p:sp>
      <p:sp>
        <p:nvSpPr>
          <p:cNvPr id="31779" name="Text Box 56"/>
          <p:cNvSpPr txBox="1">
            <a:spLocks noChangeArrowheads="1"/>
          </p:cNvSpPr>
          <p:nvPr/>
        </p:nvSpPr>
        <p:spPr bwMode="auto">
          <a:xfrm>
            <a:off x="3352800" y="3962400"/>
            <a:ext cx="1225550" cy="466725"/>
          </a:xfrm>
          <a:prstGeom prst="rect">
            <a:avLst/>
          </a:prstGeom>
          <a:noFill/>
          <a:ln w="9525">
            <a:solidFill>
              <a:schemeClr val="accent2"/>
            </a:solidFill>
            <a:miter lim="800000"/>
            <a:headEnd/>
            <a:tailEnd/>
          </a:ln>
        </p:spPr>
        <p:txBody>
          <a:bodyPr wrap="none">
            <a:prstTxWarp prst="textNoShape">
              <a:avLst/>
            </a:prstTxWarp>
            <a:spAutoFit/>
          </a:bodyPr>
          <a:lstStyle/>
          <a:p>
            <a:r>
              <a:rPr lang="en-US"/>
              <a:t>Decoder</a:t>
            </a:r>
          </a:p>
        </p:txBody>
      </p:sp>
      <p:sp>
        <p:nvSpPr>
          <p:cNvPr id="31780" name="Line 57"/>
          <p:cNvSpPr>
            <a:spLocks noChangeShapeType="1"/>
          </p:cNvSpPr>
          <p:nvPr/>
        </p:nvSpPr>
        <p:spPr bwMode="auto">
          <a:xfrm>
            <a:off x="3886200" y="3581400"/>
            <a:ext cx="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81" name="Line 59"/>
          <p:cNvSpPr>
            <a:spLocks noChangeShapeType="1"/>
          </p:cNvSpPr>
          <p:nvPr/>
        </p:nvSpPr>
        <p:spPr bwMode="auto">
          <a:xfrm flipH="1">
            <a:off x="2971800" y="4191000"/>
            <a:ext cx="3810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82" name="Line 60"/>
          <p:cNvSpPr>
            <a:spLocks noChangeShapeType="1"/>
          </p:cNvSpPr>
          <p:nvPr/>
        </p:nvSpPr>
        <p:spPr bwMode="auto">
          <a:xfrm>
            <a:off x="4572000" y="4191000"/>
            <a:ext cx="228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31783" name="Text Box 61"/>
          <p:cNvSpPr txBox="1">
            <a:spLocks noChangeArrowheads="1"/>
          </p:cNvSpPr>
          <p:nvPr/>
        </p:nvSpPr>
        <p:spPr bwMode="auto">
          <a:xfrm>
            <a:off x="5029200" y="2819400"/>
            <a:ext cx="404813" cy="457200"/>
          </a:xfrm>
          <a:prstGeom prst="rect">
            <a:avLst/>
          </a:prstGeom>
          <a:noFill/>
          <a:ln w="9525">
            <a:noFill/>
            <a:miter lim="800000"/>
            <a:headEnd/>
            <a:tailEnd/>
          </a:ln>
        </p:spPr>
        <p:txBody>
          <a:bodyPr wrap="none">
            <a:prstTxWarp prst="textNoShape">
              <a:avLst/>
            </a:prstTxWarp>
            <a:spAutoFit/>
          </a:bodyPr>
          <a:lstStyle/>
          <a:p>
            <a:r>
              <a:rPr lang="en-US"/>
              <a:t>X</a:t>
            </a:r>
          </a:p>
        </p:txBody>
      </p:sp>
      <p:sp>
        <p:nvSpPr>
          <p:cNvPr id="31784" name="Text Box 62"/>
          <p:cNvSpPr txBox="1">
            <a:spLocks noChangeArrowheads="1"/>
          </p:cNvSpPr>
          <p:nvPr/>
        </p:nvSpPr>
        <p:spPr bwMode="auto">
          <a:xfrm>
            <a:off x="6172200" y="2819400"/>
            <a:ext cx="404813" cy="457200"/>
          </a:xfrm>
          <a:prstGeom prst="rect">
            <a:avLst/>
          </a:prstGeom>
          <a:noFill/>
          <a:ln w="9525">
            <a:noFill/>
            <a:miter lim="800000"/>
            <a:headEnd/>
            <a:tailEnd/>
          </a:ln>
        </p:spPr>
        <p:txBody>
          <a:bodyPr wrap="none">
            <a:prstTxWarp prst="textNoShape">
              <a:avLst/>
            </a:prstTxWarp>
            <a:spAutoFit/>
          </a:bodyPr>
          <a:lstStyle/>
          <a:p>
            <a:r>
              <a:rPr lang="en-US"/>
              <a:t>Y</a:t>
            </a:r>
          </a:p>
        </p:txBody>
      </p:sp>
      <p:sp>
        <p:nvSpPr>
          <p:cNvPr id="31785" name="Text Box 63"/>
          <p:cNvSpPr txBox="1">
            <a:spLocks noChangeArrowheads="1"/>
          </p:cNvSpPr>
          <p:nvPr/>
        </p:nvSpPr>
        <p:spPr bwMode="auto">
          <a:xfrm>
            <a:off x="5562600" y="4648200"/>
            <a:ext cx="369888" cy="457200"/>
          </a:xfrm>
          <a:prstGeom prst="rect">
            <a:avLst/>
          </a:prstGeom>
          <a:noFill/>
          <a:ln w="9525">
            <a:noFill/>
            <a:miter lim="800000"/>
            <a:headEnd/>
            <a:tailEnd/>
          </a:ln>
        </p:spPr>
        <p:txBody>
          <a:bodyPr wrap="none">
            <a:prstTxWarp prst="textNoShape">
              <a:avLst/>
            </a:prstTxWarp>
            <a:spAutoFit/>
          </a:bodyPr>
          <a:lstStyle/>
          <a:p>
            <a:r>
              <a:rPr lang="en-US"/>
              <a:t>Z</a:t>
            </a:r>
          </a:p>
        </p:txBody>
      </p:sp>
      <p:sp>
        <p:nvSpPr>
          <p:cNvPr id="31786" name="Text Box 65"/>
          <p:cNvSpPr txBox="1">
            <a:spLocks noChangeArrowheads="1"/>
          </p:cNvSpPr>
          <p:nvPr/>
        </p:nvSpPr>
        <p:spPr bwMode="auto">
          <a:xfrm>
            <a:off x="5699125" y="5603875"/>
            <a:ext cx="1458913" cy="457200"/>
          </a:xfrm>
          <a:prstGeom prst="rect">
            <a:avLst/>
          </a:prstGeom>
          <a:noFill/>
          <a:ln w="9525">
            <a:noFill/>
            <a:miter lim="800000"/>
            <a:headEnd/>
            <a:tailEnd/>
          </a:ln>
        </p:spPr>
        <p:txBody>
          <a:bodyPr wrap="none">
            <a:prstTxWarp prst="textNoShape">
              <a:avLst/>
            </a:prstTxWarp>
            <a:spAutoFit/>
          </a:bodyPr>
          <a:lstStyle/>
          <a:p>
            <a:r>
              <a:rPr lang="en-US"/>
              <a:t>Z = X + Y</a:t>
            </a:r>
          </a:p>
        </p:txBody>
      </p:sp>
    </p:spTree>
    <p:extLst>
      <p:ext uri="{BB962C8B-B14F-4D97-AF65-F5344CB8AC3E}">
        <p14:creationId xmlns:p14="http://schemas.microsoft.com/office/powerpoint/2010/main" val="241164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PC Architecture </a:t>
            </a:r>
            <a:endParaRPr lang="en-US" b="1" dirty="0"/>
          </a:p>
        </p:txBody>
      </p:sp>
      <p:sp>
        <p:nvSpPr>
          <p:cNvPr id="3" name="Content Placeholder 2"/>
          <p:cNvSpPr>
            <a:spLocks noGrp="1"/>
          </p:cNvSpPr>
          <p:nvPr>
            <p:ph idx="1"/>
          </p:nvPr>
        </p:nvSpPr>
        <p:spPr>
          <a:xfrm>
            <a:off x="457200" y="792161"/>
            <a:ext cx="8229600" cy="5929313"/>
          </a:xfrm>
          <a:ln>
            <a:solidFill>
              <a:srgbClr val="0000FF"/>
            </a:solidFill>
          </a:ln>
        </p:spPr>
        <p:txBody>
          <a:bodyPr>
            <a:normAutofit/>
          </a:bodyPr>
          <a:lstStyle/>
          <a:p>
            <a:r>
              <a:rPr lang="en-US" sz="2000" dirty="0" smtClean="0"/>
              <a:t>At the heart of the computer is the </a:t>
            </a:r>
            <a:r>
              <a:rPr lang="en-US" sz="2000" b="1" i="1" dirty="0" smtClean="0">
                <a:solidFill>
                  <a:srgbClr val="0000FF"/>
                </a:solidFill>
              </a:rPr>
              <a:t>microprocessor</a:t>
            </a:r>
            <a:r>
              <a:rPr lang="en-US" sz="2000" dirty="0" smtClean="0"/>
              <a:t>.</a:t>
            </a:r>
          </a:p>
          <a:p>
            <a:r>
              <a:rPr lang="en-US" sz="2000" dirty="0" smtClean="0"/>
              <a:t>This contains several </a:t>
            </a:r>
            <a:r>
              <a:rPr lang="en-US" sz="2000" b="1" i="1" dirty="0" smtClean="0">
                <a:solidFill>
                  <a:srgbClr val="0000FF"/>
                </a:solidFill>
              </a:rPr>
              <a:t>REGISTERS</a:t>
            </a:r>
            <a:r>
              <a:rPr lang="en-US" sz="2000" dirty="0" smtClean="0"/>
              <a:t> to store data and an </a:t>
            </a:r>
            <a:r>
              <a:rPr lang="en-US" sz="2000" b="1" i="1" dirty="0" smtClean="0">
                <a:solidFill>
                  <a:srgbClr val="0000FF"/>
                </a:solidFill>
              </a:rPr>
              <a:t>ARITHMETIC LOGIC UNIT (ALU) </a:t>
            </a:r>
            <a:r>
              <a:rPr lang="en-US" sz="2000" dirty="0" smtClean="0"/>
              <a:t>which manipulates data.</a:t>
            </a:r>
          </a:p>
          <a:p>
            <a:r>
              <a:rPr lang="en-US" sz="2000" dirty="0" smtClean="0"/>
              <a:t>It acts as the central processing unit (CPU) of the computer, carrying out a </a:t>
            </a:r>
            <a:r>
              <a:rPr lang="en-US" sz="2000" b="1" i="1" dirty="0" smtClean="0">
                <a:solidFill>
                  <a:srgbClr val="0000FF"/>
                </a:solidFill>
              </a:rPr>
              <a:t>sequence of instructions</a:t>
            </a:r>
            <a:r>
              <a:rPr lang="en-US" sz="2000" dirty="0" smtClean="0"/>
              <a:t>, called a program. </a:t>
            </a:r>
          </a:p>
          <a:p>
            <a:r>
              <a:rPr lang="en-US" sz="2000" dirty="0" smtClean="0"/>
              <a:t>The program may be stored in memory, as software, or written into the memory from tape or disk. </a:t>
            </a:r>
          </a:p>
          <a:p>
            <a:r>
              <a:rPr lang="en-US" sz="2000" dirty="0" smtClean="0"/>
              <a:t>There are two types of memory.</a:t>
            </a:r>
          </a:p>
          <a:p>
            <a:pPr lvl="1"/>
            <a:r>
              <a:rPr lang="en-US" sz="2000" b="1" i="1" dirty="0" smtClean="0">
                <a:solidFill>
                  <a:srgbClr val="0000FF"/>
                </a:solidFill>
              </a:rPr>
              <a:t>Read Only Memory </a:t>
            </a:r>
            <a:r>
              <a:rPr lang="en-US" sz="2000" dirty="0" smtClean="0"/>
              <a:t>(</a:t>
            </a:r>
            <a:r>
              <a:rPr lang="en-US" sz="2000" b="1" dirty="0" smtClean="0"/>
              <a:t>ROM</a:t>
            </a:r>
            <a:r>
              <a:rPr lang="en-US" sz="2000" dirty="0" smtClean="0"/>
              <a:t>) which stores software </a:t>
            </a:r>
            <a:r>
              <a:rPr lang="en-US" sz="2000" b="1" i="1" dirty="0" smtClean="0">
                <a:solidFill>
                  <a:srgbClr val="0000FF"/>
                </a:solidFill>
              </a:rPr>
              <a:t>permanently</a:t>
            </a:r>
            <a:r>
              <a:rPr lang="en-US" sz="2000" dirty="0" smtClean="0"/>
              <a:t>. </a:t>
            </a:r>
          </a:p>
          <a:p>
            <a:pPr lvl="2"/>
            <a:r>
              <a:rPr lang="en-US" sz="2000" dirty="0" smtClean="0"/>
              <a:t>The software is not lost when the computer is switched off but the stored data cannot be changed.</a:t>
            </a:r>
          </a:p>
          <a:p>
            <a:pPr lvl="2"/>
            <a:r>
              <a:rPr lang="en-US" sz="2000" dirty="0" smtClean="0"/>
              <a:t>Store </a:t>
            </a:r>
            <a:r>
              <a:rPr lang="en-US" sz="2000" b="1" i="1" dirty="0" smtClean="0"/>
              <a:t>initialization </a:t>
            </a:r>
            <a:r>
              <a:rPr lang="en-US" sz="2000" dirty="0" smtClean="0"/>
              <a:t>instructions to boot computer up</a:t>
            </a:r>
          </a:p>
          <a:p>
            <a:pPr lvl="1"/>
            <a:r>
              <a:rPr lang="en-US" sz="2000" b="1" i="1" dirty="0" smtClean="0">
                <a:solidFill>
                  <a:srgbClr val="0000FF"/>
                </a:solidFill>
              </a:rPr>
              <a:t>Random Access Memory</a:t>
            </a:r>
            <a:r>
              <a:rPr lang="en-US" sz="2000" dirty="0" smtClean="0"/>
              <a:t> (</a:t>
            </a:r>
            <a:r>
              <a:rPr lang="en-US" sz="2000" b="1" dirty="0" smtClean="0"/>
              <a:t>RAM</a:t>
            </a:r>
            <a:r>
              <a:rPr lang="en-US" sz="2000" dirty="0" smtClean="0"/>
              <a:t>) which can be written to and read from.</a:t>
            </a:r>
          </a:p>
          <a:p>
            <a:r>
              <a:rPr lang="en-US" sz="2000" dirty="0" smtClean="0"/>
              <a:t>The stored data is volatile.</a:t>
            </a:r>
          </a:p>
          <a:p>
            <a:r>
              <a:rPr lang="en-US" sz="2000" dirty="0" smtClean="0"/>
              <a:t>It is lost when the computer is </a:t>
            </a:r>
            <a:r>
              <a:rPr lang="en-US" sz="2000" b="1" dirty="0" smtClean="0"/>
              <a:t>switched off. </a:t>
            </a:r>
          </a:p>
          <a:p>
            <a:endParaRPr lang="en-US" sz="18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Memory Hierarchy</a:t>
            </a:r>
            <a:endParaRPr lang="en-US" b="1"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15</a:t>
            </a:fld>
            <a:endParaRPr lang="en-US"/>
          </a:p>
        </p:txBody>
      </p:sp>
      <p:pic>
        <p:nvPicPr>
          <p:cNvPr id="7" name="Picture 6"/>
          <p:cNvPicPr>
            <a:picLocks noChangeAspect="1"/>
          </p:cNvPicPr>
          <p:nvPr/>
        </p:nvPicPr>
        <p:blipFill>
          <a:blip r:embed="rId2"/>
          <a:stretch>
            <a:fillRect/>
          </a:stretch>
        </p:blipFill>
        <p:spPr>
          <a:xfrm>
            <a:off x="654284" y="823307"/>
            <a:ext cx="8064500" cy="55330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Operating Systems (OS)</a:t>
            </a:r>
            <a:endParaRPr lang="en-US" b="1" dirty="0"/>
          </a:p>
        </p:txBody>
      </p:sp>
      <p:sp>
        <p:nvSpPr>
          <p:cNvPr id="3" name="Content Placeholder 2"/>
          <p:cNvSpPr>
            <a:spLocks noGrp="1"/>
          </p:cNvSpPr>
          <p:nvPr>
            <p:ph idx="1"/>
          </p:nvPr>
        </p:nvSpPr>
        <p:spPr>
          <a:xfrm>
            <a:off x="457200" y="868362"/>
            <a:ext cx="8229600" cy="5487988"/>
          </a:xfrm>
          <a:ln>
            <a:solidFill>
              <a:srgbClr val="0000FF"/>
            </a:solidFill>
          </a:ln>
        </p:spPr>
        <p:txBody>
          <a:bodyPr>
            <a:noAutofit/>
          </a:bodyPr>
          <a:lstStyle/>
          <a:p>
            <a:pPr>
              <a:lnSpc>
                <a:spcPct val="90000"/>
              </a:lnSpc>
            </a:pPr>
            <a:r>
              <a:rPr lang="en-US" sz="2400" b="1" dirty="0" smtClean="0">
                <a:solidFill>
                  <a:srgbClr val="0000FF"/>
                </a:solidFill>
                <a:latin typeface="Times New Roman" pitchFamily="-111" charset="0"/>
              </a:rPr>
              <a:t>Operating Systems</a:t>
            </a:r>
            <a:r>
              <a:rPr lang="en-US" sz="2400" b="1" dirty="0" smtClean="0">
                <a:solidFill>
                  <a:srgbClr val="000000"/>
                </a:solidFill>
                <a:latin typeface="Times New Roman" pitchFamily="-111" charset="0"/>
              </a:rPr>
              <a:t> </a:t>
            </a:r>
          </a:p>
          <a:p>
            <a:pPr lvl="1">
              <a:lnSpc>
                <a:spcPct val="120000"/>
              </a:lnSpc>
              <a:spcAft>
                <a:spcPts val="600"/>
              </a:spcAft>
            </a:pPr>
            <a:r>
              <a:rPr lang="en-US" sz="2000" b="1" i="1" dirty="0" smtClean="0">
                <a:solidFill>
                  <a:srgbClr val="3366FF"/>
                </a:solidFill>
                <a:latin typeface="Times New Roman" pitchFamily="-111" charset="0"/>
              </a:rPr>
              <a:t>Software program </a:t>
            </a:r>
            <a:r>
              <a:rPr lang="en-US" sz="2000" dirty="0" smtClean="0">
                <a:solidFill>
                  <a:srgbClr val="000000"/>
                </a:solidFill>
                <a:latin typeface="Times New Roman" pitchFamily="-111" charset="0"/>
              </a:rPr>
              <a:t>that make using computers more convenient for users, application developers and system administrators. </a:t>
            </a:r>
          </a:p>
          <a:p>
            <a:pPr lvl="1">
              <a:lnSpc>
                <a:spcPct val="120000"/>
              </a:lnSpc>
              <a:spcAft>
                <a:spcPts val="600"/>
              </a:spcAft>
            </a:pPr>
            <a:r>
              <a:rPr lang="en-US" sz="2000" b="1" i="1" dirty="0" smtClean="0">
                <a:solidFill>
                  <a:srgbClr val="0000FF"/>
                </a:solidFill>
                <a:latin typeface="Times New Roman" pitchFamily="-111" charset="0"/>
              </a:rPr>
              <a:t>Provide services</a:t>
            </a:r>
            <a:r>
              <a:rPr lang="en-US" sz="2000" dirty="0" smtClean="0">
                <a:solidFill>
                  <a:srgbClr val="000000"/>
                </a:solidFill>
                <a:latin typeface="Times New Roman" pitchFamily="-111" charset="0"/>
              </a:rPr>
              <a:t> that allow each application to execute safely, </a:t>
            </a:r>
            <a:r>
              <a:rPr lang="en-US" sz="2000" b="1" i="1" dirty="0" smtClean="0">
                <a:solidFill>
                  <a:srgbClr val="3366FF"/>
                </a:solidFill>
                <a:latin typeface="Times New Roman" pitchFamily="-111" charset="0"/>
              </a:rPr>
              <a:t>efficiently</a:t>
            </a:r>
            <a:r>
              <a:rPr lang="en-US" sz="2000" dirty="0" smtClean="0">
                <a:solidFill>
                  <a:srgbClr val="000000"/>
                </a:solidFill>
                <a:latin typeface="Times New Roman" pitchFamily="-111" charset="0"/>
              </a:rPr>
              <a:t> and </a:t>
            </a:r>
            <a:r>
              <a:rPr lang="en-US" sz="2000" b="1" i="1" dirty="0" smtClean="0">
                <a:solidFill>
                  <a:srgbClr val="0000FF"/>
                </a:solidFill>
                <a:latin typeface="Times New Roman" pitchFamily="-111" charset="0"/>
              </a:rPr>
              <a:t>concurrently</a:t>
            </a:r>
            <a:r>
              <a:rPr lang="en-US" sz="2000" b="1" dirty="0" smtClean="0">
                <a:solidFill>
                  <a:srgbClr val="0000FF"/>
                </a:solidFill>
                <a:latin typeface="Times New Roman" pitchFamily="-111" charset="0"/>
              </a:rPr>
              <a:t> </a:t>
            </a:r>
            <a:r>
              <a:rPr lang="en-US" sz="2000" dirty="0" smtClean="0">
                <a:solidFill>
                  <a:srgbClr val="000000"/>
                </a:solidFill>
                <a:latin typeface="Times New Roman" pitchFamily="-111" charset="0"/>
              </a:rPr>
              <a:t>(i.e., in parallel) with other applications. </a:t>
            </a:r>
          </a:p>
          <a:p>
            <a:pPr lvl="1">
              <a:lnSpc>
                <a:spcPct val="120000"/>
              </a:lnSpc>
              <a:spcAft>
                <a:spcPts val="600"/>
              </a:spcAft>
            </a:pPr>
            <a:r>
              <a:rPr lang="en-US" sz="2000" dirty="0" smtClean="0">
                <a:solidFill>
                  <a:srgbClr val="000000"/>
                </a:solidFill>
                <a:latin typeface="Times New Roman" pitchFamily="-111" charset="0"/>
              </a:rPr>
              <a:t>The software that contains the </a:t>
            </a:r>
            <a:r>
              <a:rPr lang="en-US" sz="2000" b="1" dirty="0" smtClean="0">
                <a:solidFill>
                  <a:srgbClr val="000000"/>
                </a:solidFill>
                <a:latin typeface="Times New Roman" pitchFamily="-111" charset="0"/>
              </a:rPr>
              <a:t>core components </a:t>
            </a:r>
            <a:r>
              <a:rPr lang="en-US" sz="2000" dirty="0" smtClean="0">
                <a:solidFill>
                  <a:srgbClr val="000000"/>
                </a:solidFill>
                <a:latin typeface="Times New Roman" pitchFamily="-111" charset="0"/>
              </a:rPr>
              <a:t>of the operating system is called the </a:t>
            </a:r>
            <a:r>
              <a:rPr lang="en-US" sz="2000" b="1" i="1" dirty="0" smtClean="0">
                <a:solidFill>
                  <a:srgbClr val="0000FF"/>
                </a:solidFill>
                <a:latin typeface="Times New Roman" pitchFamily="-111" charset="0"/>
              </a:rPr>
              <a:t>kernel</a:t>
            </a:r>
            <a:r>
              <a:rPr lang="en-US" sz="2000" dirty="0" smtClean="0">
                <a:solidFill>
                  <a:srgbClr val="000000"/>
                </a:solidFill>
                <a:latin typeface="Times New Roman" pitchFamily="-111" charset="0"/>
              </a:rPr>
              <a:t>. </a:t>
            </a:r>
          </a:p>
          <a:p>
            <a:pPr lvl="1">
              <a:lnSpc>
                <a:spcPct val="120000"/>
              </a:lnSpc>
              <a:spcAft>
                <a:spcPts val="600"/>
              </a:spcAft>
            </a:pPr>
            <a:r>
              <a:rPr lang="en-US" sz="2000" dirty="0" smtClean="0">
                <a:solidFill>
                  <a:srgbClr val="000000"/>
                </a:solidFill>
                <a:latin typeface="Times New Roman" pitchFamily="-111" charset="0"/>
              </a:rPr>
              <a:t>Popular desktop operating systems include </a:t>
            </a:r>
            <a:r>
              <a:rPr lang="en-US" sz="2000" b="1" i="1" dirty="0" smtClean="0">
                <a:solidFill>
                  <a:srgbClr val="0000FF"/>
                </a:solidFill>
                <a:latin typeface="Times New Roman" pitchFamily="-111" charset="0"/>
              </a:rPr>
              <a:t>Linux</a:t>
            </a:r>
            <a:r>
              <a:rPr lang="en-US" sz="2000" dirty="0" smtClean="0">
                <a:solidFill>
                  <a:srgbClr val="000000"/>
                </a:solidFill>
                <a:latin typeface="Times New Roman" pitchFamily="-111" charset="0"/>
              </a:rPr>
              <a:t>, </a:t>
            </a:r>
            <a:r>
              <a:rPr lang="en-US" sz="2000" b="1" i="1" dirty="0" smtClean="0">
                <a:solidFill>
                  <a:srgbClr val="0000FF"/>
                </a:solidFill>
                <a:latin typeface="Times New Roman" pitchFamily="-111" charset="0"/>
              </a:rPr>
              <a:t>Windows 7</a:t>
            </a:r>
            <a:r>
              <a:rPr lang="en-US" sz="2000" dirty="0" smtClean="0">
                <a:solidFill>
                  <a:srgbClr val="000000"/>
                </a:solidFill>
                <a:latin typeface="Times New Roman" pitchFamily="-111" charset="0"/>
              </a:rPr>
              <a:t> and </a:t>
            </a:r>
            <a:r>
              <a:rPr lang="en-US" sz="2000" b="1" i="1" dirty="0" smtClean="0">
                <a:solidFill>
                  <a:srgbClr val="0000FF"/>
                </a:solidFill>
                <a:latin typeface="Times New Roman" pitchFamily="-111" charset="0"/>
              </a:rPr>
              <a:t>Mac OS X</a:t>
            </a:r>
            <a:r>
              <a:rPr lang="en-US" sz="2000" dirty="0" smtClean="0">
                <a:solidFill>
                  <a:srgbClr val="000000"/>
                </a:solidFill>
                <a:latin typeface="Times New Roman" pitchFamily="-111" charset="0"/>
              </a:rPr>
              <a:t>. </a:t>
            </a:r>
          </a:p>
          <a:p>
            <a:pPr lvl="1">
              <a:lnSpc>
                <a:spcPct val="120000"/>
              </a:lnSpc>
              <a:spcAft>
                <a:spcPts val="600"/>
              </a:spcAft>
            </a:pPr>
            <a:r>
              <a:rPr lang="en-US" sz="2000" dirty="0" smtClean="0">
                <a:solidFill>
                  <a:srgbClr val="000000"/>
                </a:solidFill>
                <a:latin typeface="Times New Roman" pitchFamily="-111" charset="0"/>
              </a:rPr>
              <a:t>Popular </a:t>
            </a:r>
            <a:r>
              <a:rPr lang="en-US" sz="2000" b="1" i="1" dirty="0" smtClean="0">
                <a:solidFill>
                  <a:srgbClr val="3366FF"/>
                </a:solidFill>
                <a:latin typeface="Times New Roman" pitchFamily="-111" charset="0"/>
              </a:rPr>
              <a:t>mobile operating systems </a:t>
            </a:r>
            <a:r>
              <a:rPr lang="en-US" sz="2000" dirty="0" smtClean="0">
                <a:solidFill>
                  <a:srgbClr val="000000"/>
                </a:solidFill>
                <a:latin typeface="Times New Roman" pitchFamily="-111" charset="0"/>
              </a:rPr>
              <a:t>used in </a:t>
            </a:r>
            <a:r>
              <a:rPr lang="en-US" sz="2000" dirty="0" err="1" smtClean="0">
                <a:solidFill>
                  <a:srgbClr val="000000"/>
                </a:solidFill>
                <a:latin typeface="Times New Roman" pitchFamily="-111" charset="0"/>
              </a:rPr>
              <a:t>smartphones</a:t>
            </a:r>
            <a:r>
              <a:rPr lang="en-US" sz="2000" dirty="0" smtClean="0">
                <a:solidFill>
                  <a:srgbClr val="000000"/>
                </a:solidFill>
                <a:latin typeface="Times New Roman" pitchFamily="-111" charset="0"/>
              </a:rPr>
              <a:t> and tablets include </a:t>
            </a:r>
            <a:r>
              <a:rPr lang="en-US" sz="2000" b="1" i="1" dirty="0" smtClean="0">
                <a:solidFill>
                  <a:srgbClr val="0000FF"/>
                </a:solidFill>
                <a:latin typeface="Times New Roman" pitchFamily="-111" charset="0"/>
              </a:rPr>
              <a:t>Google’s Android</a:t>
            </a:r>
            <a:r>
              <a:rPr lang="en-US" sz="2000" dirty="0" smtClean="0">
                <a:solidFill>
                  <a:srgbClr val="000000"/>
                </a:solidFill>
                <a:latin typeface="Times New Roman" pitchFamily="-111" charset="0"/>
              </a:rPr>
              <a:t>, BlackBerry OS and Apple’s </a:t>
            </a:r>
            <a:r>
              <a:rPr lang="en-US" sz="2000" dirty="0" err="1" smtClean="0">
                <a:solidFill>
                  <a:srgbClr val="000000"/>
                </a:solidFill>
                <a:latin typeface="Times New Roman" pitchFamily="-111" charset="0"/>
              </a:rPr>
              <a:t>iOS</a:t>
            </a:r>
            <a:r>
              <a:rPr lang="en-US" sz="2000" dirty="0" smtClean="0">
                <a:solidFill>
                  <a:srgbClr val="000000"/>
                </a:solidFill>
                <a:latin typeface="Times New Roman" pitchFamily="-111" charset="0"/>
              </a:rPr>
              <a:t> (for its </a:t>
            </a:r>
            <a:r>
              <a:rPr lang="en-US" sz="2000" dirty="0" err="1" smtClean="0">
                <a:solidFill>
                  <a:srgbClr val="000000"/>
                </a:solidFill>
                <a:latin typeface="Times New Roman" pitchFamily="-111" charset="0"/>
              </a:rPr>
              <a:t>iPhone</a:t>
            </a:r>
            <a:r>
              <a:rPr lang="en-US" sz="2000" dirty="0" smtClean="0">
                <a:solidFill>
                  <a:srgbClr val="000000"/>
                </a:solidFill>
                <a:latin typeface="Times New Roman" pitchFamily="-111" charset="0"/>
              </a:rPr>
              <a:t>, </a:t>
            </a:r>
            <a:r>
              <a:rPr lang="en-US" sz="2000" dirty="0" err="1" smtClean="0">
                <a:solidFill>
                  <a:srgbClr val="000000"/>
                </a:solidFill>
                <a:latin typeface="Times New Roman" pitchFamily="-111" charset="0"/>
              </a:rPr>
              <a:t>iPad</a:t>
            </a:r>
            <a:r>
              <a:rPr lang="en-US" sz="2000" dirty="0" smtClean="0">
                <a:solidFill>
                  <a:srgbClr val="000000"/>
                </a:solidFill>
                <a:latin typeface="Times New Roman" pitchFamily="-111" charset="0"/>
              </a:rPr>
              <a:t> and iPod Touch devices). </a:t>
            </a:r>
            <a:endParaRPr lang="en-US" sz="20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16</a:t>
            </a:fld>
            <a:endParaRPr lang="en-US"/>
          </a:p>
        </p:txBody>
      </p:sp>
    </p:spTree>
    <p:extLst>
      <p:ext uri="{BB962C8B-B14F-4D97-AF65-F5344CB8AC3E}">
        <p14:creationId xmlns:p14="http://schemas.microsoft.com/office/powerpoint/2010/main" val="248174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Common Operating Systems</a:t>
            </a:r>
            <a:endParaRPr lang="en-US" b="1" dirty="0"/>
          </a:p>
        </p:txBody>
      </p:sp>
      <p:sp>
        <p:nvSpPr>
          <p:cNvPr id="3" name="Content Placeholder 2"/>
          <p:cNvSpPr>
            <a:spLocks noGrp="1"/>
          </p:cNvSpPr>
          <p:nvPr>
            <p:ph idx="1"/>
          </p:nvPr>
        </p:nvSpPr>
        <p:spPr>
          <a:xfrm>
            <a:off x="457200" y="868362"/>
            <a:ext cx="8229600" cy="5257801"/>
          </a:xfrm>
          <a:ln>
            <a:solidFill>
              <a:srgbClr val="0000FF"/>
            </a:solidFill>
          </a:ln>
        </p:spPr>
        <p:txBody>
          <a:bodyPr/>
          <a:lstStyle/>
          <a:p>
            <a:r>
              <a:rPr lang="en-US" b="1" dirty="0" smtClean="0">
                <a:solidFill>
                  <a:srgbClr val="000000"/>
                </a:solidFill>
                <a:latin typeface="Times New Roman" pitchFamily="-111" charset="0"/>
              </a:rPr>
              <a:t>Windows - </a:t>
            </a:r>
            <a:r>
              <a:rPr lang="en-US" dirty="0" smtClean="0">
                <a:solidFill>
                  <a:srgbClr val="000000"/>
                </a:solidFill>
                <a:latin typeface="Times New Roman" pitchFamily="-111" charset="0"/>
              </a:rPr>
              <a:t>A Proprietary Operating System</a:t>
            </a:r>
          </a:p>
          <a:p>
            <a:pPr lvl="1"/>
            <a:r>
              <a:rPr lang="en-US" sz="2400" dirty="0" smtClean="0">
                <a:solidFill>
                  <a:srgbClr val="000000"/>
                </a:solidFill>
                <a:latin typeface="Times New Roman" pitchFamily="-111" charset="0"/>
              </a:rPr>
              <a:t>Microsoft developed the </a:t>
            </a:r>
            <a:r>
              <a:rPr lang="en-US" sz="2400" dirty="0" smtClean="0">
                <a:solidFill>
                  <a:srgbClr val="0000FF"/>
                </a:solidFill>
                <a:latin typeface="Times New Roman" pitchFamily="-111" charset="0"/>
              </a:rPr>
              <a:t>Windows operating system</a:t>
            </a:r>
            <a:r>
              <a:rPr lang="en-US" sz="2400" dirty="0" smtClean="0">
                <a:solidFill>
                  <a:srgbClr val="000000"/>
                </a:solidFill>
                <a:latin typeface="Times New Roman" pitchFamily="-111" charset="0"/>
              </a:rPr>
              <a:t>, consisting of a </a:t>
            </a:r>
            <a:r>
              <a:rPr lang="en-US" sz="2400" b="1" i="1" dirty="0" smtClean="0">
                <a:solidFill>
                  <a:srgbClr val="0000FF"/>
                </a:solidFill>
                <a:latin typeface="Times New Roman" pitchFamily="-111" charset="0"/>
              </a:rPr>
              <a:t>graphical user interface </a:t>
            </a:r>
            <a:r>
              <a:rPr lang="en-US" sz="2400" dirty="0" smtClean="0">
                <a:solidFill>
                  <a:srgbClr val="000000"/>
                </a:solidFill>
                <a:latin typeface="Times New Roman" pitchFamily="-111" charset="0"/>
              </a:rPr>
              <a:t>built on top of DOS borrowed from early Apple Macintosh </a:t>
            </a:r>
            <a:r>
              <a:rPr lang="en-US" sz="2400" dirty="0" err="1" smtClean="0">
                <a:solidFill>
                  <a:srgbClr val="000000"/>
                </a:solidFill>
                <a:latin typeface="Times New Roman" pitchFamily="-111" charset="0"/>
              </a:rPr>
              <a:t>OS</a:t>
            </a:r>
            <a:r>
              <a:rPr lang="en-US" sz="2400" dirty="0" err="1">
                <a:solidFill>
                  <a:srgbClr val="000000"/>
                </a:solidFill>
                <a:latin typeface="Times New Roman" pitchFamily="-111" charset="0"/>
              </a:rPr>
              <a:t>(</a:t>
            </a:r>
            <a:r>
              <a:rPr lang="en-US" sz="2400" dirty="0" err="1" smtClean="0">
                <a:solidFill>
                  <a:srgbClr val="000000"/>
                </a:solidFill>
                <a:latin typeface="Times New Roman" pitchFamily="-111" charset="0"/>
              </a:rPr>
              <a:t>originally</a:t>
            </a:r>
            <a:r>
              <a:rPr lang="en-US" sz="2400" dirty="0" smtClean="0">
                <a:solidFill>
                  <a:srgbClr val="000000"/>
                </a:solidFill>
                <a:latin typeface="Times New Roman" pitchFamily="-111" charset="0"/>
              </a:rPr>
              <a:t> developed by Xerox PARC). </a:t>
            </a:r>
          </a:p>
          <a:p>
            <a:r>
              <a:rPr lang="en-US" b="1" dirty="0" smtClean="0">
                <a:solidFill>
                  <a:srgbClr val="000000"/>
                </a:solidFill>
                <a:latin typeface="Times New Roman" pitchFamily="-111" charset="0"/>
              </a:rPr>
              <a:t>Linux</a:t>
            </a:r>
            <a:r>
              <a:rPr lang="en-US" dirty="0" smtClean="0">
                <a:solidFill>
                  <a:srgbClr val="000000"/>
                </a:solidFill>
                <a:latin typeface="Times New Roman" pitchFamily="-111" charset="0"/>
              </a:rPr>
              <a:t>—An Open-Source Operating System</a:t>
            </a:r>
          </a:p>
          <a:p>
            <a:pPr marL="742950" lvl="2" indent="-342900"/>
            <a:r>
              <a:rPr lang="en-US" dirty="0" smtClean="0">
                <a:solidFill>
                  <a:srgbClr val="000000"/>
                </a:solidFill>
                <a:latin typeface="Times New Roman" pitchFamily="-111" charset="0"/>
              </a:rPr>
              <a:t>1991: </a:t>
            </a:r>
            <a:r>
              <a:rPr lang="en-US" dirty="0" err="1" smtClean="0">
                <a:solidFill>
                  <a:srgbClr val="000000"/>
                </a:solidFill>
                <a:latin typeface="Times New Roman" pitchFamily="-111" charset="0"/>
              </a:rPr>
              <a:t>Linus</a:t>
            </a:r>
            <a:r>
              <a:rPr lang="en-US" dirty="0" smtClean="0">
                <a:solidFill>
                  <a:srgbClr val="000000"/>
                </a:solidFill>
                <a:latin typeface="Times New Roman" pitchFamily="-111" charset="0"/>
              </a:rPr>
              <a:t> </a:t>
            </a:r>
            <a:r>
              <a:rPr lang="en-US" dirty="0" err="1" smtClean="0">
                <a:solidFill>
                  <a:srgbClr val="000000"/>
                </a:solidFill>
                <a:latin typeface="Times New Roman" pitchFamily="-111" charset="0"/>
              </a:rPr>
              <a:t>Torvalds</a:t>
            </a:r>
            <a:r>
              <a:rPr lang="en-US" dirty="0" smtClean="0">
                <a:solidFill>
                  <a:srgbClr val="000000"/>
                </a:solidFill>
                <a:latin typeface="Times New Roman" pitchFamily="-111" charset="0"/>
              </a:rPr>
              <a:t> began developing the Linux kernel</a:t>
            </a:r>
          </a:p>
          <a:p>
            <a:pPr marL="742950" lvl="2" indent="-342900"/>
            <a:r>
              <a:rPr lang="en-US" dirty="0" smtClean="0">
                <a:solidFill>
                  <a:srgbClr val="000000"/>
                </a:solidFill>
                <a:latin typeface="Times New Roman" pitchFamily="-111" charset="0"/>
              </a:rPr>
              <a:t>Individuals and companies (i.e. Mozilla, Eclipse, </a:t>
            </a:r>
            <a:r>
              <a:rPr lang="en-US" dirty="0" err="1" smtClean="0">
                <a:solidFill>
                  <a:srgbClr val="000000"/>
                </a:solidFill>
                <a:latin typeface="Times New Roman" pitchFamily="-111" charset="0"/>
              </a:rPr>
              <a:t>SourceForge</a:t>
            </a:r>
            <a:r>
              <a:rPr lang="en-US" dirty="0" smtClean="0">
                <a:solidFill>
                  <a:srgbClr val="000000"/>
                </a:solidFill>
                <a:latin typeface="Times New Roman" pitchFamily="-111" charset="0"/>
              </a:rPr>
              <a:t>, Facebook, etc) </a:t>
            </a:r>
            <a:r>
              <a:rPr lang="en-US" b="1" i="1" dirty="0" smtClean="0">
                <a:solidFill>
                  <a:srgbClr val="3366FF"/>
                </a:solidFill>
                <a:latin typeface="Times New Roman" pitchFamily="-111" charset="0"/>
              </a:rPr>
              <a:t>contribute their efforts in developing, maintaining </a:t>
            </a:r>
            <a:r>
              <a:rPr lang="en-US" dirty="0" smtClean="0">
                <a:solidFill>
                  <a:srgbClr val="000000"/>
                </a:solidFill>
                <a:latin typeface="Times New Roman" pitchFamily="-111" charset="0"/>
              </a:rPr>
              <a:t>and evolving software in exchange for the right to use that software for their own purposes, typically at no charge. </a:t>
            </a:r>
          </a:p>
          <a:p>
            <a:pPr marL="742950" lvl="2" indent="-342900"/>
            <a:endParaRPr lang="en-US" dirty="0" smtClean="0">
              <a:solidFill>
                <a:srgbClr val="000000"/>
              </a:solidFill>
              <a:latin typeface="Times New Roman" pitchFamily="-111" charset="0"/>
            </a:endParaRPr>
          </a:p>
          <a:p>
            <a:endParaRPr lang="en-US" dirty="0" smtClean="0">
              <a:solidFill>
                <a:srgbClr val="000000"/>
              </a:solidFill>
              <a:latin typeface="Times New Roman" pitchFamily="-111" charset="0"/>
            </a:endParaRPr>
          </a:p>
          <a:p>
            <a:endParaRPr lang="en-US" dirty="0" smtClean="0">
              <a:solidFill>
                <a:srgbClr val="000000"/>
              </a:solidFill>
              <a:latin typeface="Times New Roman" pitchFamily="-111" charset="0"/>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17</a:t>
            </a:fld>
            <a:endParaRPr lang="en-US"/>
          </a:p>
        </p:txBody>
      </p:sp>
    </p:spTree>
    <p:extLst>
      <p:ext uri="{BB962C8B-B14F-4D97-AF65-F5344CB8AC3E}">
        <p14:creationId xmlns:p14="http://schemas.microsoft.com/office/powerpoint/2010/main" val="289634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Common Operating Systems</a:t>
            </a:r>
            <a:endParaRPr lang="en-US" b="1" dirty="0"/>
          </a:p>
        </p:txBody>
      </p:sp>
      <p:sp>
        <p:nvSpPr>
          <p:cNvPr id="3" name="Content Placeholder 2"/>
          <p:cNvSpPr>
            <a:spLocks noGrp="1"/>
          </p:cNvSpPr>
          <p:nvPr>
            <p:ph idx="1"/>
          </p:nvPr>
        </p:nvSpPr>
        <p:spPr>
          <a:xfrm>
            <a:off x="457200" y="868362"/>
            <a:ext cx="8229600" cy="5487988"/>
          </a:xfrm>
          <a:ln>
            <a:solidFill>
              <a:srgbClr val="0000FF"/>
            </a:solidFill>
          </a:ln>
        </p:spPr>
        <p:txBody>
          <a:bodyPr>
            <a:normAutofit fontScale="47500" lnSpcReduction="20000"/>
          </a:bodyPr>
          <a:lstStyle/>
          <a:p>
            <a:r>
              <a:rPr lang="en-US" sz="3800" b="1" dirty="0" smtClean="0">
                <a:latin typeface="Arial"/>
                <a:cs typeface="Arial"/>
              </a:rPr>
              <a:t>Android – Open Source/Free</a:t>
            </a:r>
          </a:p>
          <a:p>
            <a:pPr lvl="1"/>
            <a:r>
              <a:rPr lang="en-US" sz="3800" dirty="0" smtClean="0">
                <a:solidFill>
                  <a:srgbClr val="000000"/>
                </a:solidFill>
                <a:latin typeface="Arial"/>
                <a:cs typeface="Arial"/>
              </a:rPr>
              <a:t>Fastest growing mobile and </a:t>
            </a:r>
            <a:r>
              <a:rPr lang="en-US" sz="3800" dirty="0" err="1" smtClean="0">
                <a:solidFill>
                  <a:srgbClr val="000000"/>
                </a:solidFill>
                <a:latin typeface="Arial"/>
                <a:cs typeface="Arial"/>
              </a:rPr>
              <a:t>smartphone</a:t>
            </a:r>
            <a:r>
              <a:rPr lang="en-US" sz="3800" dirty="0" smtClean="0">
                <a:solidFill>
                  <a:srgbClr val="000000"/>
                </a:solidFill>
                <a:latin typeface="Arial"/>
                <a:cs typeface="Arial"/>
              </a:rPr>
              <a:t> OS</a:t>
            </a:r>
          </a:p>
          <a:p>
            <a:pPr lvl="1"/>
            <a:r>
              <a:rPr lang="en-US" sz="3800" dirty="0" smtClean="0">
                <a:solidFill>
                  <a:srgbClr val="000000"/>
                </a:solidFill>
                <a:latin typeface="Arial"/>
                <a:cs typeface="Arial"/>
              </a:rPr>
              <a:t>Based on the </a:t>
            </a:r>
            <a:r>
              <a:rPr lang="en-US" sz="3800" b="1" i="1" dirty="0" smtClean="0">
                <a:solidFill>
                  <a:srgbClr val="0000FF"/>
                </a:solidFill>
                <a:latin typeface="Arial"/>
                <a:cs typeface="Arial"/>
              </a:rPr>
              <a:t>Linux </a:t>
            </a:r>
            <a:r>
              <a:rPr lang="en-US" sz="3800" dirty="0" smtClean="0">
                <a:solidFill>
                  <a:srgbClr val="000000"/>
                </a:solidFill>
                <a:latin typeface="Arial"/>
                <a:cs typeface="Arial"/>
              </a:rPr>
              <a:t>kernel and </a:t>
            </a:r>
            <a:r>
              <a:rPr lang="en-US" sz="3800" b="1" i="1" dirty="0" smtClean="0">
                <a:solidFill>
                  <a:srgbClr val="0000FF"/>
                </a:solidFill>
                <a:latin typeface="Arial"/>
                <a:cs typeface="Arial"/>
              </a:rPr>
              <a:t>Java</a:t>
            </a:r>
            <a:r>
              <a:rPr lang="en-US" sz="3800" dirty="0" smtClean="0">
                <a:solidFill>
                  <a:srgbClr val="000000"/>
                </a:solidFill>
                <a:latin typeface="Arial"/>
                <a:cs typeface="Arial"/>
              </a:rPr>
              <a:t>.</a:t>
            </a:r>
          </a:p>
          <a:p>
            <a:pPr lvl="1"/>
            <a:r>
              <a:rPr lang="en-US" sz="3800" dirty="0" smtClean="0">
                <a:solidFill>
                  <a:srgbClr val="000000"/>
                </a:solidFill>
                <a:latin typeface="Arial"/>
                <a:cs typeface="Arial"/>
              </a:rPr>
              <a:t>As of December 2010, more than 300,000 Android </a:t>
            </a:r>
            <a:r>
              <a:rPr lang="en-US" sz="3800" dirty="0" err="1" smtClean="0">
                <a:solidFill>
                  <a:srgbClr val="000000"/>
                </a:solidFill>
                <a:latin typeface="Arial"/>
                <a:cs typeface="Arial"/>
              </a:rPr>
              <a:t>smartphones</a:t>
            </a:r>
            <a:r>
              <a:rPr lang="en-US" sz="3800" dirty="0" smtClean="0">
                <a:solidFill>
                  <a:srgbClr val="000000"/>
                </a:solidFill>
                <a:latin typeface="Arial"/>
                <a:cs typeface="Arial"/>
              </a:rPr>
              <a:t> were being activated each day.</a:t>
            </a:r>
          </a:p>
          <a:p>
            <a:r>
              <a:rPr lang="en-US" sz="3800" b="1" dirty="0" smtClean="0">
                <a:solidFill>
                  <a:srgbClr val="000000"/>
                </a:solidFill>
                <a:latin typeface="Arial"/>
                <a:cs typeface="Arial"/>
              </a:rPr>
              <a:t>UNIX</a:t>
            </a:r>
          </a:p>
          <a:p>
            <a:pPr lvl="1">
              <a:spcAft>
                <a:spcPts val="600"/>
              </a:spcAft>
            </a:pPr>
            <a:r>
              <a:rPr lang="en-US" sz="3800" dirty="0" smtClean="0">
                <a:latin typeface="Arial"/>
                <a:cs typeface="Arial"/>
              </a:rPr>
              <a:t>UNIX was the creation of a group of researchers at Bell Laboratories during the years 1969-1970 (</a:t>
            </a:r>
            <a:r>
              <a:rPr lang="en-US" sz="3800" b="1" dirty="0" smtClean="0">
                <a:solidFill>
                  <a:srgbClr val="3366FF"/>
                </a:solidFill>
                <a:latin typeface="Arial"/>
                <a:cs typeface="Arial"/>
              </a:rPr>
              <a:t>Richie, Thompson</a:t>
            </a:r>
            <a:r>
              <a:rPr lang="en-US" sz="3800" dirty="0" smtClean="0">
                <a:latin typeface="Arial"/>
                <a:cs typeface="Arial"/>
              </a:rPr>
              <a:t>, etc)</a:t>
            </a:r>
          </a:p>
          <a:p>
            <a:pPr lvl="1">
              <a:spcAft>
                <a:spcPts val="600"/>
              </a:spcAft>
            </a:pPr>
            <a:r>
              <a:rPr lang="en-US" sz="3800" dirty="0" smtClean="0">
                <a:latin typeface="Arial"/>
                <a:cs typeface="Arial"/>
              </a:rPr>
              <a:t>The desire was to produce a </a:t>
            </a:r>
            <a:r>
              <a:rPr lang="en-US" sz="3800" b="1" dirty="0" smtClean="0">
                <a:solidFill>
                  <a:srgbClr val="3366FF"/>
                </a:solidFill>
                <a:latin typeface="Arial"/>
                <a:cs typeface="Arial"/>
              </a:rPr>
              <a:t>multiuser, multiprocessing</a:t>
            </a:r>
            <a:r>
              <a:rPr lang="en-US" sz="3800" b="1" dirty="0" smtClean="0">
                <a:latin typeface="Arial"/>
                <a:cs typeface="Arial"/>
              </a:rPr>
              <a:t> </a:t>
            </a:r>
            <a:r>
              <a:rPr lang="en-US" sz="3800" dirty="0" smtClean="0">
                <a:latin typeface="Arial"/>
                <a:cs typeface="Arial"/>
              </a:rPr>
              <a:t>OS which would support research in computer science, but which had modest hardware requirements. </a:t>
            </a:r>
          </a:p>
          <a:p>
            <a:pPr lvl="1">
              <a:spcAft>
                <a:spcPts val="600"/>
              </a:spcAft>
            </a:pPr>
            <a:r>
              <a:rPr lang="en-US" sz="3800" dirty="0" smtClean="0">
                <a:latin typeface="Arial"/>
                <a:cs typeface="Arial"/>
              </a:rPr>
              <a:t>The </a:t>
            </a:r>
            <a:r>
              <a:rPr lang="en-US" sz="3800" b="1" dirty="0" smtClean="0">
                <a:solidFill>
                  <a:srgbClr val="0000FF"/>
                </a:solidFill>
                <a:latin typeface="Arial"/>
                <a:cs typeface="Arial"/>
              </a:rPr>
              <a:t>kernel was rewritten in C </a:t>
            </a:r>
            <a:r>
              <a:rPr lang="en-US" sz="3800" dirty="0" smtClean="0">
                <a:latin typeface="Arial"/>
                <a:cs typeface="Arial"/>
              </a:rPr>
              <a:t>in 1973.</a:t>
            </a:r>
          </a:p>
          <a:p>
            <a:pPr lvl="1">
              <a:spcAft>
                <a:spcPts val="600"/>
              </a:spcAft>
            </a:pPr>
            <a:r>
              <a:rPr lang="en-US" sz="3800" dirty="0" smtClean="0">
                <a:latin typeface="Arial"/>
                <a:cs typeface="Arial"/>
              </a:rPr>
              <a:t> By 1974 Bell Laboratories Version 5 of the UNIX system was available for a nominal charge with full source code (but, of course, officially unsupported). </a:t>
            </a:r>
          </a:p>
          <a:p>
            <a:pPr lvl="1">
              <a:spcAft>
                <a:spcPts val="600"/>
              </a:spcAft>
            </a:pPr>
            <a:r>
              <a:rPr lang="en-US" sz="3800" dirty="0" smtClean="0">
                <a:latin typeface="Arial"/>
                <a:cs typeface="Arial"/>
              </a:rPr>
              <a:t>Within academic computer science programs it quickly became a popular choice. </a:t>
            </a:r>
          </a:p>
          <a:p>
            <a:pPr lvl="1">
              <a:spcAft>
                <a:spcPts val="600"/>
              </a:spcAft>
            </a:pPr>
            <a:r>
              <a:rPr lang="en-US" sz="3800" dirty="0" smtClean="0">
                <a:latin typeface="Arial"/>
                <a:cs typeface="Arial"/>
              </a:rPr>
              <a:t>The first commercial version was released as </a:t>
            </a:r>
            <a:r>
              <a:rPr lang="en-US" sz="3800" b="1" dirty="0" smtClean="0">
                <a:solidFill>
                  <a:srgbClr val="3366FF"/>
                </a:solidFill>
                <a:latin typeface="Arial"/>
                <a:cs typeface="Arial"/>
              </a:rPr>
              <a:t>System V in 1983 </a:t>
            </a:r>
            <a:r>
              <a:rPr lang="en-US" sz="3800" dirty="0" smtClean="0">
                <a:latin typeface="Arial"/>
                <a:cs typeface="Arial"/>
              </a:rPr>
              <a:t>and, in some sense, became the first mature standardized version of UNIX. </a:t>
            </a:r>
            <a:endParaRPr lang="en-US" sz="3800" dirty="0" smtClean="0">
              <a:solidFill>
                <a:srgbClr val="000000"/>
              </a:solidFill>
              <a:latin typeface="Arial"/>
              <a:cs typeface="Arial"/>
            </a:endParaRPr>
          </a:p>
          <a:p>
            <a:endParaRPr lang="en-US" b="1" dirty="0" smtClean="0">
              <a:latin typeface="Times New Roman" pitchFamily="-111" charset="0"/>
            </a:endParaRPr>
          </a:p>
          <a:p>
            <a:endParaRPr lang="en-US" dirty="0" smtClean="0">
              <a:solidFill>
                <a:srgbClr val="000000"/>
              </a:solidFill>
              <a:latin typeface="Times New Roman" pitchFamily="-111" charset="0"/>
            </a:endParaRPr>
          </a:p>
          <a:p>
            <a:endParaRPr lang="en-US" dirty="0" smtClean="0">
              <a:solidFill>
                <a:srgbClr val="000000"/>
              </a:solidFill>
              <a:latin typeface="Times New Roman" pitchFamily="-111" charset="0"/>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18</a:t>
            </a:fld>
            <a:endParaRPr lang="en-US"/>
          </a:p>
        </p:txBody>
      </p:sp>
    </p:spTree>
    <p:extLst>
      <p:ext uri="{BB962C8B-B14F-4D97-AF65-F5344CB8AC3E}">
        <p14:creationId xmlns:p14="http://schemas.microsoft.com/office/powerpoint/2010/main" val="354915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Introduction to C/C++</a:t>
            </a:r>
            <a:endParaRPr lang="en-US" b="1" dirty="0"/>
          </a:p>
        </p:txBody>
      </p:sp>
      <p:sp>
        <p:nvSpPr>
          <p:cNvPr id="3" name="Content Placeholder 2"/>
          <p:cNvSpPr>
            <a:spLocks noGrp="1"/>
          </p:cNvSpPr>
          <p:nvPr>
            <p:ph idx="1"/>
          </p:nvPr>
        </p:nvSpPr>
        <p:spPr>
          <a:xfrm>
            <a:off x="457200" y="685800"/>
            <a:ext cx="8229600" cy="5670550"/>
          </a:xfrm>
          <a:ln>
            <a:solidFill>
              <a:srgbClr val="0000FF"/>
            </a:solidFill>
          </a:ln>
        </p:spPr>
        <p:txBody>
          <a:bodyPr>
            <a:normAutofit fontScale="85000" lnSpcReduction="20000"/>
          </a:bodyPr>
          <a:lstStyle/>
          <a:p>
            <a:pPr>
              <a:lnSpc>
                <a:spcPct val="120000"/>
              </a:lnSpc>
              <a:spcAft>
                <a:spcPts val="600"/>
              </a:spcAft>
            </a:pPr>
            <a:r>
              <a:rPr lang="en-US" sz="3100" dirty="0" smtClean="0">
                <a:solidFill>
                  <a:srgbClr val="000000"/>
                </a:solidFill>
                <a:latin typeface="Arial"/>
                <a:cs typeface="Arial"/>
              </a:rPr>
              <a:t>C++ is a powerful </a:t>
            </a:r>
            <a:r>
              <a:rPr lang="en-US" sz="3100" b="1" i="1" dirty="0" smtClean="0">
                <a:solidFill>
                  <a:srgbClr val="0000FF"/>
                </a:solidFill>
                <a:latin typeface="Arial"/>
                <a:cs typeface="Arial"/>
              </a:rPr>
              <a:t>high level </a:t>
            </a:r>
            <a:r>
              <a:rPr lang="en-US" sz="3100" dirty="0" smtClean="0">
                <a:solidFill>
                  <a:srgbClr val="000000"/>
                </a:solidFill>
                <a:latin typeface="Arial"/>
                <a:cs typeface="Arial"/>
              </a:rPr>
              <a:t>computer programming language with many features of </a:t>
            </a:r>
            <a:r>
              <a:rPr lang="en-US" sz="3100" b="1" dirty="0" smtClean="0">
                <a:solidFill>
                  <a:srgbClr val="0000FF"/>
                </a:solidFill>
                <a:latin typeface="Arial"/>
                <a:cs typeface="Arial"/>
              </a:rPr>
              <a:t>low-level </a:t>
            </a:r>
            <a:r>
              <a:rPr lang="en-US" sz="3100" dirty="0" smtClean="0">
                <a:latin typeface="Arial"/>
                <a:cs typeface="Arial"/>
              </a:rPr>
              <a:t>language</a:t>
            </a:r>
            <a:r>
              <a:rPr lang="en-US" sz="3100" b="1" dirty="0" smtClean="0">
                <a:solidFill>
                  <a:srgbClr val="0000FF"/>
                </a:solidFill>
                <a:latin typeface="Arial"/>
                <a:cs typeface="Arial"/>
              </a:rPr>
              <a:t> </a:t>
            </a:r>
            <a:r>
              <a:rPr lang="en-US" sz="3100" dirty="0" smtClean="0">
                <a:solidFill>
                  <a:srgbClr val="000000"/>
                </a:solidFill>
                <a:latin typeface="Arial"/>
                <a:cs typeface="Arial"/>
              </a:rPr>
              <a:t>that’s appropriate for:</a:t>
            </a:r>
            <a:endParaRPr lang="en-US" sz="2600" dirty="0" smtClean="0">
              <a:solidFill>
                <a:srgbClr val="000000"/>
              </a:solidFill>
              <a:latin typeface="Arial"/>
              <a:cs typeface="Arial"/>
            </a:endParaRPr>
          </a:p>
          <a:p>
            <a:pPr lvl="1">
              <a:lnSpc>
                <a:spcPct val="120000"/>
              </a:lnSpc>
              <a:spcBef>
                <a:spcPts val="600"/>
              </a:spcBef>
              <a:spcAft>
                <a:spcPts val="600"/>
              </a:spcAft>
            </a:pPr>
            <a:r>
              <a:rPr lang="en-US" sz="2600" dirty="0" smtClean="0">
                <a:solidFill>
                  <a:srgbClr val="000000"/>
                </a:solidFill>
                <a:latin typeface="Arial"/>
                <a:cs typeface="Arial"/>
              </a:rPr>
              <a:t>contains a </a:t>
            </a:r>
            <a:r>
              <a:rPr lang="en-US" sz="2600" b="1" i="1" dirty="0" smtClean="0">
                <a:solidFill>
                  <a:srgbClr val="0000FF"/>
                </a:solidFill>
                <a:latin typeface="Arial"/>
                <a:cs typeface="Arial"/>
              </a:rPr>
              <a:t>rich instruction set</a:t>
            </a:r>
            <a:r>
              <a:rPr lang="en-US" sz="2600" dirty="0" smtClean="0">
                <a:solidFill>
                  <a:srgbClr val="000000"/>
                </a:solidFill>
                <a:latin typeface="Arial"/>
                <a:cs typeface="Arial"/>
              </a:rPr>
              <a:t> that commands the computer to perform a wide variety of tasks which control the </a:t>
            </a:r>
            <a:r>
              <a:rPr lang="en-US" sz="2600" b="1" i="1" dirty="0" smtClean="0">
                <a:solidFill>
                  <a:srgbClr val="0000FF"/>
                </a:solidFill>
                <a:latin typeface="Arial"/>
                <a:cs typeface="Arial"/>
              </a:rPr>
              <a:t>hardware, file I/O, memory</a:t>
            </a:r>
            <a:r>
              <a:rPr lang="en-US" sz="2600" i="1" dirty="0" smtClean="0">
                <a:solidFill>
                  <a:srgbClr val="0000FF"/>
                </a:solidFill>
                <a:latin typeface="Arial"/>
                <a:cs typeface="Arial"/>
              </a:rPr>
              <a:t> </a:t>
            </a:r>
            <a:r>
              <a:rPr lang="en-US" sz="2600" b="1" i="1" dirty="0" smtClean="0">
                <a:solidFill>
                  <a:srgbClr val="0000FF"/>
                </a:solidFill>
                <a:latin typeface="Arial"/>
                <a:cs typeface="Arial"/>
              </a:rPr>
              <a:t>management</a:t>
            </a:r>
            <a:r>
              <a:rPr lang="en-US" sz="2600" dirty="0" smtClean="0">
                <a:solidFill>
                  <a:srgbClr val="000000"/>
                </a:solidFill>
                <a:latin typeface="Arial"/>
                <a:cs typeface="Arial"/>
              </a:rPr>
              <a:t>, </a:t>
            </a:r>
            <a:r>
              <a:rPr lang="en-US" sz="2600" b="1" i="1" dirty="0" smtClean="0">
                <a:solidFill>
                  <a:srgbClr val="0000FF"/>
                </a:solidFill>
                <a:latin typeface="Arial"/>
                <a:cs typeface="Arial"/>
              </a:rPr>
              <a:t>arithmetic execution</a:t>
            </a:r>
            <a:r>
              <a:rPr lang="en-US" sz="2600" b="1" dirty="0" smtClean="0">
                <a:solidFill>
                  <a:srgbClr val="0000FF"/>
                </a:solidFill>
                <a:latin typeface="Arial"/>
                <a:cs typeface="Arial"/>
              </a:rPr>
              <a:t>, </a:t>
            </a:r>
            <a:r>
              <a:rPr lang="en-US" sz="2600" b="1" i="1" dirty="0" smtClean="0">
                <a:solidFill>
                  <a:srgbClr val="0000FF"/>
                </a:solidFill>
                <a:latin typeface="Arial"/>
                <a:cs typeface="Arial"/>
              </a:rPr>
              <a:t>bit fields</a:t>
            </a:r>
            <a:r>
              <a:rPr lang="en-US" sz="2600" i="1" dirty="0" smtClean="0">
                <a:solidFill>
                  <a:srgbClr val="0000FF"/>
                </a:solidFill>
                <a:latin typeface="Arial"/>
                <a:cs typeface="Arial"/>
              </a:rPr>
              <a:t>, </a:t>
            </a:r>
            <a:r>
              <a:rPr lang="en-US" sz="2600" dirty="0" smtClean="0">
                <a:solidFill>
                  <a:srgbClr val="000000"/>
                </a:solidFill>
                <a:latin typeface="Arial"/>
                <a:cs typeface="Arial"/>
              </a:rPr>
              <a:t>etc.</a:t>
            </a:r>
          </a:p>
          <a:p>
            <a:pPr lvl="1">
              <a:lnSpc>
                <a:spcPct val="120000"/>
              </a:lnSpc>
              <a:spcBef>
                <a:spcPts val="600"/>
              </a:spcBef>
              <a:spcAft>
                <a:spcPts val="600"/>
              </a:spcAft>
            </a:pPr>
            <a:r>
              <a:rPr lang="en-US" sz="2600" dirty="0" smtClean="0">
                <a:solidFill>
                  <a:srgbClr val="000000"/>
                </a:solidFill>
                <a:latin typeface="Arial"/>
                <a:cs typeface="Arial"/>
              </a:rPr>
              <a:t>Provides</a:t>
            </a:r>
            <a:r>
              <a:rPr lang="en-US" sz="2600" i="1" dirty="0" smtClean="0">
                <a:solidFill>
                  <a:srgbClr val="000000"/>
                </a:solidFill>
                <a:latin typeface="Arial"/>
                <a:cs typeface="Arial"/>
              </a:rPr>
              <a:t> </a:t>
            </a:r>
            <a:r>
              <a:rPr lang="en-US" sz="2600" b="1" i="1" dirty="0" smtClean="0">
                <a:solidFill>
                  <a:srgbClr val="0000FF"/>
                </a:solidFill>
                <a:latin typeface="Arial"/>
                <a:cs typeface="Arial"/>
              </a:rPr>
              <a:t>object-oriented programming</a:t>
            </a:r>
            <a:r>
              <a:rPr lang="en-US" sz="2600" dirty="0" smtClean="0">
                <a:solidFill>
                  <a:srgbClr val="000000"/>
                </a:solidFill>
                <a:latin typeface="Arial"/>
                <a:cs typeface="Arial"/>
              </a:rPr>
              <a:t>—today’s key programming methodology for working with </a:t>
            </a:r>
            <a:r>
              <a:rPr lang="en-US" sz="2600" b="1" i="1" dirty="0" smtClean="0">
                <a:solidFill>
                  <a:srgbClr val="0000FF"/>
                </a:solidFill>
                <a:latin typeface="Arial"/>
                <a:cs typeface="Arial"/>
              </a:rPr>
              <a:t>objects</a:t>
            </a:r>
            <a:r>
              <a:rPr lang="en-US" sz="2600" dirty="0" smtClean="0">
                <a:solidFill>
                  <a:srgbClr val="000000"/>
                </a:solidFill>
                <a:latin typeface="Arial"/>
                <a:cs typeface="Arial"/>
              </a:rPr>
              <a:t>. </a:t>
            </a:r>
          </a:p>
          <a:p>
            <a:pPr lvl="2">
              <a:lnSpc>
                <a:spcPts val="1920"/>
              </a:lnSpc>
              <a:spcBef>
                <a:spcPts val="600"/>
              </a:spcBef>
              <a:spcAft>
                <a:spcPts val="600"/>
              </a:spcAft>
            </a:pPr>
            <a:r>
              <a:rPr lang="en-US" sz="2600" b="1" dirty="0" smtClean="0">
                <a:solidFill>
                  <a:srgbClr val="0000FF"/>
                </a:solidFill>
              </a:rPr>
              <a:t>C++ is the object-oriented version of C </a:t>
            </a:r>
            <a:endParaRPr lang="en-US" sz="2600" b="1" dirty="0" smtClean="0">
              <a:solidFill>
                <a:srgbClr val="0000FF"/>
              </a:solidFill>
              <a:latin typeface="Arial"/>
              <a:cs typeface="Arial"/>
            </a:endParaRPr>
          </a:p>
          <a:p>
            <a:pPr lvl="1">
              <a:lnSpc>
                <a:spcPts val="1920"/>
              </a:lnSpc>
              <a:spcBef>
                <a:spcPts val="1200"/>
              </a:spcBef>
              <a:spcAft>
                <a:spcPts val="1200"/>
              </a:spcAft>
            </a:pPr>
            <a:r>
              <a:rPr lang="en-US" sz="2600" dirty="0" smtClean="0">
                <a:solidFill>
                  <a:srgbClr val="000000"/>
                </a:solidFill>
                <a:latin typeface="Arial"/>
                <a:cs typeface="Arial"/>
              </a:rPr>
              <a:t>Standardized by </a:t>
            </a:r>
            <a:r>
              <a:rPr lang="en-US" sz="2600" b="1" i="1" dirty="0" smtClean="0">
                <a:solidFill>
                  <a:srgbClr val="0000FF"/>
                </a:solidFill>
                <a:latin typeface="Arial"/>
                <a:cs typeface="Arial"/>
              </a:rPr>
              <a:t>ANSI </a:t>
            </a:r>
            <a:r>
              <a:rPr lang="en-US" sz="2600" dirty="0" smtClean="0">
                <a:solidFill>
                  <a:srgbClr val="000000"/>
                </a:solidFill>
                <a:latin typeface="Arial"/>
                <a:cs typeface="Arial"/>
              </a:rPr>
              <a:t>(</a:t>
            </a:r>
            <a:r>
              <a:rPr lang="en-US" sz="2600" b="1" dirty="0" smtClean="0">
                <a:solidFill>
                  <a:srgbClr val="000000"/>
                </a:solidFill>
                <a:latin typeface="Arial"/>
                <a:cs typeface="Arial"/>
              </a:rPr>
              <a:t>American Nat’l Standards Institute</a:t>
            </a:r>
            <a:r>
              <a:rPr lang="en-US" sz="2600" dirty="0" smtClean="0">
                <a:solidFill>
                  <a:srgbClr val="000000"/>
                </a:solidFill>
                <a:latin typeface="Arial"/>
                <a:cs typeface="Arial"/>
              </a:rPr>
              <a:t>) and </a:t>
            </a:r>
            <a:r>
              <a:rPr lang="en-US" sz="2600" b="1" i="1" dirty="0" smtClean="0">
                <a:solidFill>
                  <a:srgbClr val="0000FF"/>
                </a:solidFill>
                <a:latin typeface="Arial"/>
                <a:cs typeface="Arial"/>
              </a:rPr>
              <a:t>ISO </a:t>
            </a:r>
            <a:r>
              <a:rPr lang="en-US" sz="2600" dirty="0" smtClean="0">
                <a:solidFill>
                  <a:srgbClr val="000000"/>
                </a:solidFill>
                <a:latin typeface="Arial"/>
                <a:cs typeface="Arial"/>
              </a:rPr>
              <a:t>(Int’l Organization for Standardization)</a:t>
            </a:r>
          </a:p>
          <a:p>
            <a:pPr lvl="1">
              <a:lnSpc>
                <a:spcPts val="1920"/>
              </a:lnSpc>
              <a:spcBef>
                <a:spcPts val="600"/>
              </a:spcBef>
              <a:spcAft>
                <a:spcPts val="600"/>
              </a:spcAft>
            </a:pPr>
            <a:r>
              <a:rPr lang="en-US" sz="2600" dirty="0" smtClean="0">
                <a:solidFill>
                  <a:srgbClr val="000000"/>
                </a:solidFill>
                <a:latin typeface="Arial"/>
                <a:cs typeface="Arial"/>
              </a:rPr>
              <a:t>Used in more than billion computers, smart phones, handheld devices, etc</a:t>
            </a:r>
          </a:p>
          <a:p>
            <a:pPr lvl="1">
              <a:lnSpc>
                <a:spcPct val="90000"/>
              </a:lnSpc>
            </a:pPr>
            <a:endParaRPr lang="en-US" dirty="0" smtClean="0">
              <a:solidFill>
                <a:srgbClr val="000000"/>
              </a:solidFill>
              <a:latin typeface="Arial"/>
              <a:cs typeface="Arial"/>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19</a:t>
            </a:fld>
            <a:endParaRPr lang="en-US"/>
          </a:p>
        </p:txBody>
      </p:sp>
    </p:spTree>
    <p:extLst>
      <p:ext uri="{BB962C8B-B14F-4D97-AF65-F5344CB8AC3E}">
        <p14:creationId xmlns:p14="http://schemas.microsoft.com/office/powerpoint/2010/main" val="66973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Synopsis</a:t>
            </a:r>
            <a:endParaRPr lang="en-US" b="1" dirty="0"/>
          </a:p>
        </p:txBody>
      </p:sp>
      <p:sp>
        <p:nvSpPr>
          <p:cNvPr id="3" name="Content Placeholder 2"/>
          <p:cNvSpPr>
            <a:spLocks noGrp="1"/>
          </p:cNvSpPr>
          <p:nvPr>
            <p:ph idx="1"/>
          </p:nvPr>
        </p:nvSpPr>
        <p:spPr>
          <a:xfrm>
            <a:off x="457200" y="715962"/>
            <a:ext cx="3886200" cy="5640388"/>
          </a:xfrm>
          <a:ln>
            <a:solidFill>
              <a:srgbClr val="4F81BD"/>
            </a:solidFill>
          </a:ln>
        </p:spPr>
        <p:txBody>
          <a:bodyPr>
            <a:normAutofit/>
          </a:bodyPr>
          <a:lstStyle/>
          <a:p>
            <a:r>
              <a:rPr lang="en-US" sz="1700" b="1" dirty="0" smtClean="0"/>
              <a:t>Introduction</a:t>
            </a:r>
          </a:p>
          <a:p>
            <a:r>
              <a:rPr lang="en-US" sz="1700" b="1" dirty="0" smtClean="0"/>
              <a:t>Computers: Hardware and Software</a:t>
            </a:r>
            <a:endParaRPr lang="en-US" sz="1700" dirty="0" smtClean="0"/>
          </a:p>
          <a:p>
            <a:pPr lvl="1"/>
            <a:r>
              <a:rPr lang="en-US" sz="1700" b="1" dirty="0" smtClean="0"/>
              <a:t>Data Hierarchy</a:t>
            </a:r>
            <a:endParaRPr lang="en-US" sz="1700" dirty="0" smtClean="0"/>
          </a:p>
          <a:p>
            <a:pPr lvl="1"/>
            <a:r>
              <a:rPr lang="en-US" sz="1700" b="1" dirty="0" smtClean="0"/>
              <a:t>Computer Organization</a:t>
            </a:r>
            <a:endParaRPr lang="en-US" sz="1700" dirty="0" smtClean="0"/>
          </a:p>
          <a:p>
            <a:pPr lvl="1"/>
            <a:r>
              <a:rPr lang="en-US" sz="1700" b="1" dirty="0" smtClean="0"/>
              <a:t>PC Architecture</a:t>
            </a:r>
            <a:endParaRPr lang="en-US" sz="1700" dirty="0" smtClean="0"/>
          </a:p>
          <a:p>
            <a:r>
              <a:rPr lang="en-US" sz="1700" b="1" dirty="0"/>
              <a:t>Operating Systems (OS)</a:t>
            </a:r>
            <a:endParaRPr lang="en-US" sz="1700" dirty="0"/>
          </a:p>
          <a:p>
            <a:r>
              <a:rPr lang="en-US" sz="1700" b="1" dirty="0" smtClean="0"/>
              <a:t>Programming Languages</a:t>
            </a:r>
          </a:p>
          <a:p>
            <a:r>
              <a:rPr lang="en-US" sz="1700" b="1" dirty="0" smtClean="0"/>
              <a:t>Introduction to Object Technology</a:t>
            </a:r>
            <a:endParaRPr lang="en-US" sz="1700" dirty="0" smtClean="0"/>
          </a:p>
          <a:p>
            <a:r>
              <a:rPr lang="en-US" sz="1700" b="1" dirty="0" smtClean="0"/>
              <a:t>Anatomy </a:t>
            </a:r>
            <a:r>
              <a:rPr lang="en-US" sz="1700" b="1" dirty="0"/>
              <a:t>of </a:t>
            </a:r>
            <a:r>
              <a:rPr lang="en-US" sz="1700" b="1" dirty="0" smtClean="0"/>
              <a:t>C/C</a:t>
            </a:r>
            <a:r>
              <a:rPr lang="en-US" sz="1700" b="1" dirty="0"/>
              <a:t>++</a:t>
            </a:r>
            <a:endParaRPr lang="en-US" sz="1700" dirty="0"/>
          </a:p>
          <a:p>
            <a:pPr lvl="1"/>
            <a:r>
              <a:rPr lang="en-US" sz="1700" b="1" dirty="0"/>
              <a:t>Merits of  C+</a:t>
            </a:r>
            <a:r>
              <a:rPr lang="en-US" sz="1700" b="1" dirty="0" smtClean="0"/>
              <a:t>+</a:t>
            </a:r>
            <a:endParaRPr lang="en-US" sz="1700" dirty="0" smtClean="0"/>
          </a:p>
          <a:p>
            <a:pPr lvl="1"/>
            <a:r>
              <a:rPr lang="en-US" sz="1700" b="1" dirty="0" smtClean="0"/>
              <a:t>Typical C++ Development Environment</a:t>
            </a:r>
            <a:endParaRPr lang="en-US" sz="1700" dirty="0" smtClean="0"/>
          </a:p>
          <a:p>
            <a:pPr lvl="1"/>
            <a:r>
              <a:rPr lang="en-US" sz="1700" b="1" dirty="0" smtClean="0"/>
              <a:t>C++ Program Development Steps</a:t>
            </a:r>
            <a:endParaRPr lang="en-US" sz="1700" dirty="0" smtClean="0"/>
          </a:p>
          <a:p>
            <a:pPr lvl="1"/>
            <a:r>
              <a:rPr lang="en-US" sz="1700" b="1" dirty="0" smtClean="0"/>
              <a:t>Editors</a:t>
            </a:r>
            <a:endParaRPr lang="en-US" sz="1700" dirty="0" smtClean="0"/>
          </a:p>
          <a:p>
            <a:r>
              <a:rPr lang="en-US" sz="1700" b="1" dirty="0" smtClean="0"/>
              <a:t>Preprocessor Conditional Compilation</a:t>
            </a:r>
            <a:endParaRPr lang="en-US" sz="1700" dirty="0" smtClean="0"/>
          </a:p>
          <a:p>
            <a:r>
              <a:rPr lang="en-US" sz="1700" b="1" dirty="0" smtClean="0"/>
              <a:t>C++ Application on LINUX</a:t>
            </a:r>
          </a:p>
          <a:p>
            <a:pPr lvl="0"/>
            <a:r>
              <a:rPr lang="en-US" sz="1700" b="1" dirty="0"/>
              <a:t>C++ Program Demo</a:t>
            </a:r>
            <a:endParaRPr lang="en-US" sz="1700" dirty="0"/>
          </a:p>
          <a:p>
            <a:endParaRPr lang="en-US" sz="1600" b="1" dirty="0" smtClean="0"/>
          </a:p>
          <a:p>
            <a:endParaRPr lang="en-US" sz="12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a:t>
            </a:fld>
            <a:endParaRPr lang="en-US"/>
          </a:p>
        </p:txBody>
      </p:sp>
      <p:sp>
        <p:nvSpPr>
          <p:cNvPr id="8" name="Content Placeholder 2"/>
          <p:cNvSpPr txBox="1">
            <a:spLocks/>
          </p:cNvSpPr>
          <p:nvPr/>
        </p:nvSpPr>
        <p:spPr>
          <a:xfrm>
            <a:off x="4800600" y="715962"/>
            <a:ext cx="3886200" cy="5640388"/>
          </a:xfrm>
          <a:prstGeom prst="rect">
            <a:avLst/>
          </a:prstGeom>
          <a:ln>
            <a:solidFill>
              <a:srgbClr val="4F81BD"/>
            </a:solidFill>
          </a:ln>
        </p:spPr>
        <p:txBody>
          <a:bodyPr vert="horz" lIns="91440" tIns="45720" rIns="91440" bIns="45720" rtlCol="0">
            <a:normAutofit fontScale="775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882" b="1" dirty="0" smtClean="0"/>
              <a:t>C++ Identifiers/Variables</a:t>
            </a:r>
            <a:endParaRPr lang="en-US" sz="1882" dirty="0" smtClean="0"/>
          </a:p>
          <a:p>
            <a:pPr marL="800100" lvl="1" indent="-342900">
              <a:spcBef>
                <a:spcPct val="20000"/>
              </a:spcBef>
              <a:buFont typeface="Arial"/>
              <a:buChar char="•"/>
              <a:defRPr/>
            </a:pPr>
            <a:r>
              <a:rPr lang="en-US" sz="1882" b="1" dirty="0" smtClean="0"/>
              <a:t>Keywords</a:t>
            </a:r>
          </a:p>
          <a:p>
            <a:pPr marL="800100" lvl="1" indent="-342900">
              <a:spcBef>
                <a:spcPct val="20000"/>
              </a:spcBef>
              <a:buFont typeface="Arial"/>
              <a:buChar char="•"/>
              <a:defRPr/>
            </a:pPr>
            <a:r>
              <a:rPr lang="en-US" sz="1882" b="1" dirty="0" smtClean="0"/>
              <a:t>Fundamental Data Types</a:t>
            </a:r>
          </a:p>
          <a:p>
            <a:pPr marL="800100" lvl="1" indent="-342900">
              <a:spcBef>
                <a:spcPct val="20000"/>
              </a:spcBef>
              <a:buFont typeface="Arial"/>
              <a:buChar char="•"/>
              <a:defRPr/>
            </a:pPr>
            <a:r>
              <a:rPr lang="en-US" sz="1882" b="1" dirty="0" smtClean="0"/>
              <a:t>Declarations vs. Definitions</a:t>
            </a:r>
            <a:endParaRPr lang="en-US" sz="1882" dirty="0" smtClean="0"/>
          </a:p>
          <a:p>
            <a:pPr marL="800100" lvl="1" indent="-342900">
              <a:spcBef>
                <a:spcPct val="20000"/>
              </a:spcBef>
              <a:buFont typeface="Arial"/>
              <a:buChar char="•"/>
              <a:defRPr/>
            </a:pPr>
            <a:r>
              <a:rPr lang="en-US" sz="1882" b="1" dirty="0" smtClean="0"/>
              <a:t>Literals</a:t>
            </a:r>
            <a:endParaRPr lang="en-US" sz="1882" dirty="0" smtClean="0"/>
          </a:p>
          <a:p>
            <a:pPr marL="800100" lvl="1" indent="-342900">
              <a:spcBef>
                <a:spcPct val="20000"/>
              </a:spcBef>
              <a:buFont typeface="Arial"/>
              <a:buChar char="•"/>
              <a:defRPr/>
            </a:pPr>
            <a:r>
              <a:rPr lang="en-US" sz="1882" b="1" dirty="0" smtClean="0"/>
              <a:t>Escape Sequences</a:t>
            </a:r>
            <a:endParaRPr lang="en-US" sz="1882" dirty="0" smtClean="0"/>
          </a:p>
          <a:p>
            <a:pPr marL="800100" lvl="1" indent="-342900">
              <a:spcBef>
                <a:spcPct val="20000"/>
              </a:spcBef>
              <a:buFont typeface="Arial"/>
              <a:buChar char="•"/>
              <a:defRPr/>
            </a:pPr>
            <a:r>
              <a:rPr lang="en-US" sz="1882" b="1" dirty="0" smtClean="0"/>
              <a:t>Constants</a:t>
            </a:r>
          </a:p>
          <a:p>
            <a:pPr marL="800100" lvl="1" indent="-342900">
              <a:spcBef>
                <a:spcPct val="20000"/>
              </a:spcBef>
              <a:buFont typeface="Arial"/>
              <a:buChar char="•"/>
              <a:defRPr/>
            </a:pPr>
            <a:r>
              <a:rPr lang="en-US" sz="1882" b="1" dirty="0"/>
              <a:t>Naming </a:t>
            </a:r>
            <a:r>
              <a:rPr lang="en-US" sz="1882" b="1" dirty="0" smtClean="0"/>
              <a:t>Conventions</a:t>
            </a:r>
            <a:endParaRPr lang="en-US" sz="1882" dirty="0" smtClean="0"/>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882" b="1" dirty="0" smtClean="0"/>
              <a:t>Assigning Data &amp; Shorthand Notations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882" b="1" dirty="0" smtClean="0"/>
              <a:t>Data Types</a:t>
            </a:r>
            <a:endParaRPr lang="en-US" sz="1882" dirty="0" smtClean="0"/>
          </a:p>
          <a:p>
            <a:pPr marL="800100" lvl="1" indent="-342900">
              <a:spcBef>
                <a:spcPct val="20000"/>
              </a:spcBef>
              <a:buFont typeface="Arial"/>
              <a:buChar char="•"/>
              <a:defRPr/>
            </a:pPr>
            <a:r>
              <a:rPr lang="en-US" sz="1882" b="1" dirty="0" smtClean="0"/>
              <a:t>Integer Data Representation </a:t>
            </a:r>
            <a:endParaRPr lang="en-US" sz="1882" dirty="0" smtClean="0"/>
          </a:p>
          <a:p>
            <a:pPr marL="800100" lvl="1" indent="-342900">
              <a:spcBef>
                <a:spcPct val="20000"/>
              </a:spcBef>
              <a:buFont typeface="Arial"/>
              <a:buChar char="•"/>
              <a:defRPr/>
            </a:pPr>
            <a:r>
              <a:rPr lang="en-US" sz="1882" b="1" dirty="0" smtClean="0"/>
              <a:t>Negative Integers</a:t>
            </a:r>
            <a:endParaRPr lang="en-US" sz="1882" dirty="0" smtClean="0"/>
          </a:p>
          <a:p>
            <a:pPr marL="800100" lvl="1" indent="-342900">
              <a:spcBef>
                <a:spcPct val="20000"/>
              </a:spcBef>
              <a:buFont typeface="Arial"/>
              <a:buChar char="•"/>
              <a:defRPr/>
            </a:pPr>
            <a:r>
              <a:rPr lang="en-US" sz="1882" b="1" dirty="0" smtClean="0"/>
              <a:t>Floating Point</a:t>
            </a:r>
            <a:endParaRPr lang="en-US" sz="1882" dirty="0" smtClean="0"/>
          </a:p>
          <a:p>
            <a:pPr marL="800100" lvl="1" indent="-342900">
              <a:spcBef>
                <a:spcPct val="20000"/>
              </a:spcBef>
              <a:buFont typeface="Arial"/>
              <a:buChar char="•"/>
              <a:defRPr/>
            </a:pPr>
            <a:r>
              <a:rPr lang="en-US" sz="1882" b="1" dirty="0" smtClean="0"/>
              <a:t>Arithmetic Precision</a:t>
            </a:r>
            <a:endParaRPr lang="en-US" sz="1882" dirty="0" smtClean="0"/>
          </a:p>
          <a:p>
            <a:pPr marL="800100" lvl="1" indent="-342900">
              <a:spcBef>
                <a:spcPct val="20000"/>
              </a:spcBef>
              <a:buFont typeface="Arial"/>
              <a:buChar char="•"/>
              <a:defRPr/>
            </a:pPr>
            <a:r>
              <a:rPr lang="en-US" sz="1882" b="1" dirty="0" smtClean="0"/>
              <a:t>Floating Point Accuracy</a:t>
            </a:r>
            <a:endParaRPr lang="en-US" sz="1882" dirty="0" smtClean="0"/>
          </a:p>
          <a:p>
            <a:pPr marL="800100" lvl="1" indent="-342900">
              <a:spcBef>
                <a:spcPct val="20000"/>
              </a:spcBef>
              <a:buFont typeface="Arial"/>
              <a:buChar char="•"/>
              <a:defRPr/>
            </a:pPr>
            <a:r>
              <a:rPr lang="en-US" sz="1882" b="1" dirty="0" smtClean="0"/>
              <a:t>Characters</a:t>
            </a:r>
            <a:endParaRPr lang="en-US" sz="1882" dirty="0" smtClean="0"/>
          </a:p>
          <a:p>
            <a:pPr marL="800100" lvl="1" indent="-342900">
              <a:spcBef>
                <a:spcPct val="20000"/>
              </a:spcBef>
              <a:buFont typeface="Arial"/>
              <a:buChar char="•"/>
              <a:defRPr/>
            </a:pPr>
            <a:r>
              <a:rPr lang="en-US" sz="1882" b="1" dirty="0" smtClean="0"/>
              <a:t>ASCII Table</a:t>
            </a:r>
            <a:endParaRPr lang="en-US" sz="1882" dirty="0" smtClean="0"/>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882" b="1" dirty="0" smtClean="0"/>
              <a:t>Operators</a:t>
            </a:r>
          </a:p>
          <a:p>
            <a:pPr marL="800100" lvl="1" indent="-342900">
              <a:spcBef>
                <a:spcPct val="20000"/>
              </a:spcBef>
              <a:buFont typeface="Arial"/>
              <a:buChar char="•"/>
              <a:defRPr/>
            </a:pPr>
            <a:r>
              <a:rPr lang="en-US" sz="1882" b="1" dirty="0" smtClean="0"/>
              <a:t>Arithmetic Operators</a:t>
            </a:r>
            <a:endParaRPr lang="en-US" sz="1882" dirty="0" smtClean="0"/>
          </a:p>
          <a:p>
            <a:pPr marL="800100" lvl="1" indent="-342900">
              <a:spcBef>
                <a:spcPct val="20000"/>
              </a:spcBef>
              <a:buFont typeface="Arial"/>
              <a:buChar char="•"/>
              <a:defRPr/>
            </a:pPr>
            <a:r>
              <a:rPr lang="en-US" sz="1882" b="1" dirty="0" smtClean="0"/>
              <a:t>Operator Precedence</a:t>
            </a:r>
            <a:endParaRPr lang="en-US" sz="1882" dirty="0" smtClean="0"/>
          </a:p>
          <a:p>
            <a:pPr marL="800100" lvl="1" indent="-342900">
              <a:spcBef>
                <a:spcPct val="20000"/>
              </a:spcBef>
              <a:buFont typeface="Arial"/>
              <a:buChar char="•"/>
              <a:defRPr/>
            </a:pPr>
            <a:r>
              <a:rPr lang="en-US" sz="1882" b="1" dirty="0" smtClean="0"/>
              <a:t>Precedence Rules</a:t>
            </a:r>
            <a:endParaRPr lang="en-US" sz="1882" dirty="0" smtClean="0"/>
          </a:p>
          <a:p>
            <a:pPr marL="800100" lvl="1" indent="-342900">
              <a:spcBef>
                <a:spcPct val="20000"/>
              </a:spcBef>
              <a:buFont typeface="Arial"/>
              <a:buChar char="•"/>
              <a:defRPr/>
            </a:pPr>
            <a:r>
              <a:rPr lang="en-US" sz="1882" b="1" dirty="0" smtClean="0"/>
              <a:t>Relational  Operators</a:t>
            </a:r>
            <a:endParaRPr lang="en-US" sz="1882" dirty="0" smtClean="0"/>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1882" b="1" dirty="0" smtClean="0"/>
              <a:t>Flow Control &amp; Relational Operators</a:t>
            </a:r>
          </a:p>
          <a:p>
            <a:pPr marL="342900" indent="-342900">
              <a:spcBef>
                <a:spcPct val="20000"/>
              </a:spcBef>
              <a:buFont typeface="Arial"/>
              <a:buChar char="•"/>
              <a:defRPr/>
            </a:pPr>
            <a:r>
              <a:rPr lang="en-US" sz="2000" b="1" dirty="0"/>
              <a:t>Debugging Programs with </a:t>
            </a:r>
            <a:r>
              <a:rPr lang="en-US" sz="2000" b="1" dirty="0" err="1"/>
              <a:t>gdb</a:t>
            </a:r>
            <a:endParaRPr lang="en-US" sz="2000" dirty="0"/>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882" dirty="0" smtClean="0"/>
          </a:p>
          <a:p>
            <a:pPr marL="342900" indent="-342900">
              <a:spcBef>
                <a:spcPct val="20000"/>
              </a:spcBef>
              <a:buFont typeface="Arial"/>
              <a:buChar cha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Anatomy of C++</a:t>
            </a:r>
            <a:endParaRPr lang="en-US" b="1" dirty="0"/>
          </a:p>
        </p:txBody>
      </p:sp>
      <p:sp>
        <p:nvSpPr>
          <p:cNvPr id="3" name="Content Placeholder 2"/>
          <p:cNvSpPr>
            <a:spLocks noGrp="1"/>
          </p:cNvSpPr>
          <p:nvPr>
            <p:ph idx="1"/>
          </p:nvPr>
        </p:nvSpPr>
        <p:spPr>
          <a:xfrm>
            <a:off x="457200" y="868362"/>
            <a:ext cx="8229600" cy="5487988"/>
          </a:xfrm>
          <a:ln>
            <a:solidFill>
              <a:srgbClr val="0000FF"/>
            </a:solidFill>
          </a:ln>
        </p:spPr>
        <p:txBody>
          <a:bodyPr>
            <a:normAutofit/>
          </a:bodyPr>
          <a:lstStyle/>
          <a:p>
            <a:pPr>
              <a:lnSpc>
                <a:spcPct val="90000"/>
              </a:lnSpc>
            </a:pPr>
            <a:r>
              <a:rPr lang="en-US" sz="2400" b="1" dirty="0" smtClean="0">
                <a:solidFill>
                  <a:srgbClr val="0000FF"/>
                </a:solidFill>
                <a:ea typeface="ＭＳ Ｐゴシック" pitchFamily="-111" charset="-128"/>
                <a:cs typeface="ＭＳ Ｐゴシック" pitchFamily="-111" charset="-128"/>
              </a:rPr>
              <a:t>C++</a:t>
            </a:r>
            <a:r>
              <a:rPr lang="en-US" sz="2400" dirty="0" smtClean="0">
                <a:ea typeface="ＭＳ Ｐゴシック" pitchFamily="-111" charset="-128"/>
                <a:cs typeface="ＭＳ Ｐゴシック" pitchFamily="-111" charset="-128"/>
              </a:rPr>
              <a:t> is </a:t>
            </a:r>
            <a:r>
              <a:rPr lang="en-US" sz="2400" b="1" i="1" dirty="0" smtClean="0">
                <a:solidFill>
                  <a:srgbClr val="0000FF"/>
                </a:solidFill>
                <a:ea typeface="ＭＳ Ｐゴシック" pitchFamily="-111" charset="-128"/>
                <a:cs typeface="ＭＳ Ｐゴシック" pitchFamily="-111" charset="-128"/>
              </a:rPr>
              <a:t>derived</a:t>
            </a:r>
            <a:r>
              <a:rPr lang="en-US" sz="2400" b="1" dirty="0" smtClean="0">
                <a:solidFill>
                  <a:srgbClr val="0000FF"/>
                </a:solidFill>
                <a:ea typeface="ＭＳ Ｐゴシック" pitchFamily="-111" charset="-128"/>
                <a:cs typeface="ＭＳ Ｐゴシック" pitchFamily="-111" charset="-128"/>
              </a:rPr>
              <a:t> </a:t>
            </a:r>
            <a:r>
              <a:rPr lang="en-US" sz="2400" dirty="0" smtClean="0">
                <a:ea typeface="ＭＳ Ｐゴシック" pitchFamily="-111" charset="-128"/>
                <a:cs typeface="ＭＳ Ｐゴシック" pitchFamily="-111" charset="-128"/>
              </a:rPr>
              <a:t>from C programming language</a:t>
            </a:r>
          </a:p>
          <a:p>
            <a:pPr lvl="1">
              <a:lnSpc>
                <a:spcPct val="90000"/>
              </a:lnSpc>
            </a:pPr>
            <a:r>
              <a:rPr lang="en-US" sz="2400" dirty="0" smtClean="0"/>
              <a:t>Origins – Bell Labs (B. </a:t>
            </a:r>
            <a:r>
              <a:rPr lang="en-US" sz="2400" b="1" i="1" dirty="0" err="1" smtClean="0">
                <a:solidFill>
                  <a:srgbClr val="0000FF"/>
                </a:solidFill>
              </a:rPr>
              <a:t>Stroustup</a:t>
            </a:r>
            <a:r>
              <a:rPr lang="en-US" sz="2400" b="1" i="1" dirty="0" smtClean="0">
                <a:solidFill>
                  <a:srgbClr val="0000FF"/>
                </a:solidFill>
              </a:rPr>
              <a:t> </a:t>
            </a:r>
            <a:r>
              <a:rPr lang="en-US" sz="2400" dirty="0" smtClean="0"/>
              <a:t>– 1980s)</a:t>
            </a:r>
          </a:p>
          <a:p>
            <a:pPr>
              <a:lnSpc>
                <a:spcPct val="90000"/>
              </a:lnSpc>
            </a:pPr>
            <a:r>
              <a:rPr lang="en-US" sz="2400" dirty="0" smtClean="0">
                <a:ea typeface="ＭＳ Ｐゴシック" pitchFamily="-111" charset="-128"/>
                <a:cs typeface="ＭＳ Ｐゴシック" pitchFamily="-111" charset="-128"/>
              </a:rPr>
              <a:t>C++ is </a:t>
            </a:r>
            <a:r>
              <a:rPr lang="en-US" sz="2400" b="1" i="1" dirty="0" smtClean="0">
                <a:solidFill>
                  <a:srgbClr val="0000FF"/>
                </a:solidFill>
                <a:ea typeface="ＭＳ Ｐゴシック" pitchFamily="-111" charset="-128"/>
                <a:cs typeface="ＭＳ Ｐゴシック" pitchFamily="-111" charset="-128"/>
              </a:rPr>
              <a:t>upward compatible </a:t>
            </a:r>
            <a:r>
              <a:rPr lang="en-US" sz="2400" dirty="0" smtClean="0">
                <a:ea typeface="ＭＳ Ｐゴシック" pitchFamily="-111" charset="-128"/>
                <a:cs typeface="ＭＳ Ｐゴシック" pitchFamily="-111" charset="-128"/>
              </a:rPr>
              <a:t>with C and provides</a:t>
            </a:r>
          </a:p>
          <a:p>
            <a:pPr lvl="1">
              <a:lnSpc>
                <a:spcPct val="90000"/>
              </a:lnSpc>
            </a:pPr>
            <a:r>
              <a:rPr lang="en-US" sz="2400" dirty="0" smtClean="0"/>
              <a:t>the </a:t>
            </a:r>
            <a:r>
              <a:rPr lang="en-US" sz="2400" dirty="0" smtClean="0">
                <a:solidFill>
                  <a:srgbClr val="3366FF"/>
                </a:solidFill>
              </a:rPr>
              <a:t>“</a:t>
            </a:r>
            <a:r>
              <a:rPr lang="en-US" sz="2400" b="1" dirty="0" smtClean="0">
                <a:solidFill>
                  <a:srgbClr val="FF0000"/>
                </a:solidFill>
              </a:rPr>
              <a:t>high level</a:t>
            </a:r>
            <a:r>
              <a:rPr lang="en-US" sz="2400" dirty="0" smtClean="0">
                <a:solidFill>
                  <a:srgbClr val="3366FF"/>
                </a:solidFill>
              </a:rPr>
              <a:t>” </a:t>
            </a:r>
            <a:r>
              <a:rPr lang="en-US" sz="2400" dirty="0" smtClean="0"/>
              <a:t>&amp; </a:t>
            </a:r>
            <a:r>
              <a:rPr lang="en-US" sz="2400" dirty="0" smtClean="0">
                <a:solidFill>
                  <a:srgbClr val="3366FF"/>
                </a:solidFill>
              </a:rPr>
              <a:t>“</a:t>
            </a:r>
            <a:r>
              <a:rPr lang="en-US" sz="2400" b="1" dirty="0" smtClean="0">
                <a:solidFill>
                  <a:srgbClr val="FF0000"/>
                </a:solidFill>
              </a:rPr>
              <a:t>low level</a:t>
            </a:r>
            <a:r>
              <a:rPr lang="en-US" sz="2400" dirty="0" smtClean="0">
                <a:solidFill>
                  <a:srgbClr val="3366FF"/>
                </a:solidFill>
              </a:rPr>
              <a:t>” </a:t>
            </a:r>
            <a:r>
              <a:rPr lang="en-US" sz="2400" dirty="0" smtClean="0"/>
              <a:t>capabilities of the C programming language</a:t>
            </a:r>
          </a:p>
          <a:p>
            <a:pPr lvl="2">
              <a:lnSpc>
                <a:spcPct val="90000"/>
              </a:lnSpc>
            </a:pPr>
            <a:r>
              <a:rPr lang="en-US" dirty="0" smtClean="0">
                <a:ea typeface="ＭＳ Ｐゴシック" pitchFamily="-111" charset="-128"/>
              </a:rPr>
              <a:t>Can maintain </a:t>
            </a:r>
            <a:r>
              <a:rPr lang="en-US" b="1" i="1" dirty="0" smtClean="0">
                <a:solidFill>
                  <a:srgbClr val="0000FF"/>
                </a:solidFill>
                <a:ea typeface="ＭＳ Ｐゴシック" pitchFamily="-111" charset="-128"/>
              </a:rPr>
              <a:t>close contact </a:t>
            </a:r>
            <a:r>
              <a:rPr lang="en-US" dirty="0" smtClean="0">
                <a:ea typeface="ＭＳ Ｐゴシック" pitchFamily="-111" charset="-128"/>
              </a:rPr>
              <a:t>with the </a:t>
            </a:r>
            <a:r>
              <a:rPr lang="en-US" b="1" i="1" dirty="0" smtClean="0">
                <a:solidFill>
                  <a:srgbClr val="0000FF"/>
                </a:solidFill>
                <a:ea typeface="ＭＳ Ｐゴシック" pitchFamily="-111" charset="-128"/>
              </a:rPr>
              <a:t>hardware </a:t>
            </a:r>
            <a:r>
              <a:rPr lang="en-US" dirty="0" smtClean="0">
                <a:ea typeface="ＭＳ Ｐゴシック" pitchFamily="-111" charset="-128"/>
              </a:rPr>
              <a:t>while capable of performing </a:t>
            </a:r>
            <a:r>
              <a:rPr lang="en-US" b="1" i="1" dirty="0" smtClean="0">
                <a:solidFill>
                  <a:srgbClr val="3366FF"/>
                </a:solidFill>
                <a:ea typeface="ＭＳ Ｐゴシック" pitchFamily="-111" charset="-128"/>
              </a:rPr>
              <a:t>high level </a:t>
            </a:r>
            <a:r>
              <a:rPr lang="en-US" dirty="0" smtClean="0">
                <a:ea typeface="ＭＳ Ｐゴシック" pitchFamily="-111" charset="-128"/>
              </a:rPr>
              <a:t>tasks via use of well designed programming constructs</a:t>
            </a:r>
          </a:p>
          <a:p>
            <a:pPr lvl="3">
              <a:lnSpc>
                <a:spcPct val="90000"/>
              </a:lnSpc>
            </a:pPr>
            <a:r>
              <a:rPr lang="en-US" sz="2400" dirty="0" smtClean="0">
                <a:solidFill>
                  <a:srgbClr val="3366FF"/>
                </a:solidFill>
                <a:ea typeface="ＭＳ Ｐゴシック" pitchFamily="-111" charset="-128"/>
              </a:rPr>
              <a:t>for loops,  switch statements,  if-else-else if </a:t>
            </a:r>
          </a:p>
          <a:p>
            <a:pPr lvl="3">
              <a:lnSpc>
                <a:spcPct val="90000"/>
              </a:lnSpc>
            </a:pPr>
            <a:r>
              <a:rPr lang="en-US" sz="2400" dirty="0" smtClean="0">
                <a:solidFill>
                  <a:srgbClr val="3366FF"/>
                </a:solidFill>
                <a:ea typeface="ＭＳ Ｐゴシック" pitchFamily="-111" charset="-128"/>
              </a:rPr>
              <a:t>can manipulate down to the bit level (</a:t>
            </a:r>
            <a:r>
              <a:rPr lang="en-US" sz="2400" dirty="0" err="1" smtClean="0">
                <a:solidFill>
                  <a:srgbClr val="3366FF"/>
                </a:solidFill>
                <a:ea typeface="ＭＳ Ｐゴシック" pitchFamily="-111" charset="-128"/>
              </a:rPr>
              <a:t>bitfields</a:t>
            </a:r>
            <a:r>
              <a:rPr lang="en-US" sz="2400" dirty="0" smtClean="0">
                <a:solidFill>
                  <a:srgbClr val="3366FF"/>
                </a:solidFill>
                <a:ea typeface="ＭＳ Ｐゴシック" pitchFamily="-111" charset="-128"/>
              </a:rPr>
              <a:t>)</a:t>
            </a:r>
          </a:p>
          <a:p>
            <a:r>
              <a:rPr lang="en-US" sz="2595" dirty="0" smtClean="0">
                <a:ea typeface="ＭＳ Ｐゴシック" pitchFamily="-111" charset="-128"/>
                <a:cs typeface="ＭＳ Ｐゴシック" pitchFamily="-111" charset="-128"/>
              </a:rPr>
              <a:t>C++ facilitates </a:t>
            </a:r>
            <a:r>
              <a:rPr lang="en-US" sz="2595" b="1" i="1" dirty="0" smtClean="0">
                <a:solidFill>
                  <a:srgbClr val="0000FF"/>
                </a:solidFill>
                <a:ea typeface="ＭＳ Ｐゴシック" pitchFamily="-111" charset="-128"/>
                <a:cs typeface="ＭＳ Ｐゴシック" pitchFamily="-111" charset="-128"/>
              </a:rPr>
              <a:t>data abstraction </a:t>
            </a:r>
            <a:r>
              <a:rPr lang="en-US" sz="2595" dirty="0" smtClean="0">
                <a:ea typeface="ＭＳ Ｐゴシック" pitchFamily="-111" charset="-128"/>
                <a:cs typeface="ＭＳ Ｐゴシック" pitchFamily="-111" charset="-128"/>
              </a:rPr>
              <a:t>and </a:t>
            </a:r>
            <a:r>
              <a:rPr lang="en-US" sz="2595" b="1" i="1" dirty="0" smtClean="0">
                <a:solidFill>
                  <a:srgbClr val="0000FF"/>
                </a:solidFill>
                <a:ea typeface="ＭＳ Ｐゴシック" pitchFamily="-111" charset="-128"/>
                <a:cs typeface="ＭＳ Ｐゴシック" pitchFamily="-111" charset="-128"/>
              </a:rPr>
              <a:t>encapsulation </a:t>
            </a:r>
            <a:r>
              <a:rPr lang="en-US" sz="2595" dirty="0" smtClean="0">
                <a:ea typeface="ＭＳ Ｐゴシック" pitchFamily="-111" charset="-128"/>
                <a:cs typeface="ＭＳ Ｐゴシック" pitchFamily="-111" charset="-128"/>
              </a:rPr>
              <a:t>that hides representations behind </a:t>
            </a:r>
            <a:r>
              <a:rPr lang="en-US" sz="2595" b="1" i="1" dirty="0" smtClean="0">
                <a:solidFill>
                  <a:srgbClr val="0000FF"/>
                </a:solidFill>
                <a:ea typeface="ＭＳ Ｐゴシック" pitchFamily="-111" charset="-128"/>
                <a:cs typeface="ＭＳ Ｐゴシック" pitchFamily="-111" charset="-128"/>
              </a:rPr>
              <a:t>abstract interfaces </a:t>
            </a:r>
            <a:r>
              <a:rPr lang="en-US" sz="2595" dirty="0" smtClean="0">
                <a:ea typeface="ＭＳ Ｐゴシック" pitchFamily="-111" charset="-128"/>
                <a:cs typeface="ＭＳ Ｐゴシック" pitchFamily="-111" charset="-128"/>
              </a:rPr>
              <a:t>(e.g., the class mechanism and parameterized types)</a:t>
            </a:r>
          </a:p>
          <a:p>
            <a:endParaRPr lang="en-US" sz="2595" dirty="0" smtClean="0">
              <a:ea typeface="ＭＳ Ｐゴシック" pitchFamily="-111" charset="-128"/>
              <a:cs typeface="ＭＳ Ｐゴシック" pitchFamily="-111" charset="-128"/>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20</a:t>
            </a:fld>
            <a:endParaRPr lang="en-US"/>
          </a:p>
        </p:txBody>
      </p:sp>
    </p:spTree>
    <p:extLst>
      <p:ext uri="{BB962C8B-B14F-4D97-AF65-F5344CB8AC3E}">
        <p14:creationId xmlns:p14="http://schemas.microsoft.com/office/powerpoint/2010/main" val="311937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Anatomy of C++</a:t>
            </a:r>
            <a:endParaRPr lang="en-US" b="1" dirty="0"/>
          </a:p>
        </p:txBody>
      </p:sp>
      <p:sp>
        <p:nvSpPr>
          <p:cNvPr id="3" name="Content Placeholder 2"/>
          <p:cNvSpPr>
            <a:spLocks noGrp="1"/>
          </p:cNvSpPr>
          <p:nvPr>
            <p:ph idx="1"/>
          </p:nvPr>
        </p:nvSpPr>
        <p:spPr>
          <a:xfrm>
            <a:off x="457200" y="868362"/>
            <a:ext cx="8229600" cy="5487988"/>
          </a:xfrm>
          <a:ln>
            <a:solidFill>
              <a:srgbClr val="0000FF"/>
            </a:solidFill>
          </a:ln>
        </p:spPr>
        <p:txBody>
          <a:bodyPr>
            <a:normAutofit lnSpcReduction="10000"/>
          </a:bodyPr>
          <a:lstStyle/>
          <a:p>
            <a:pPr>
              <a:lnSpc>
                <a:spcPct val="90000"/>
              </a:lnSpc>
            </a:pPr>
            <a:r>
              <a:rPr lang="en-US" sz="2800" dirty="0" smtClean="0">
                <a:ea typeface="ＭＳ Ｐゴシック" pitchFamily="-111" charset="-128"/>
                <a:cs typeface="ＭＳ Ｐゴシック" pitchFamily="-111" charset="-128"/>
              </a:rPr>
              <a:t>C++ enforces </a:t>
            </a:r>
            <a:r>
              <a:rPr lang="en-US" sz="2800" b="1" i="1" dirty="0" smtClean="0">
                <a:solidFill>
                  <a:srgbClr val="0000FF"/>
                </a:solidFill>
                <a:ea typeface="ＭＳ Ｐゴシック" pitchFamily="-111" charset="-128"/>
                <a:cs typeface="ＭＳ Ｐゴシック" pitchFamily="-111" charset="-128"/>
              </a:rPr>
              <a:t>type checking</a:t>
            </a:r>
            <a:r>
              <a:rPr lang="en-US" sz="2800" dirty="0" smtClean="0">
                <a:solidFill>
                  <a:srgbClr val="0000FF"/>
                </a:solidFill>
                <a:ea typeface="ＭＳ Ｐゴシック" pitchFamily="-111" charset="-128"/>
                <a:cs typeface="ＭＳ Ｐゴシック" pitchFamily="-111" charset="-128"/>
              </a:rPr>
              <a:t> </a:t>
            </a:r>
            <a:r>
              <a:rPr lang="en-US" sz="2800" dirty="0" smtClean="0">
                <a:ea typeface="ＭＳ Ｐゴシック" pitchFamily="-111" charset="-128"/>
                <a:cs typeface="ＭＳ Ｐゴシック" pitchFamily="-111" charset="-128"/>
              </a:rPr>
              <a:t>via function prototypes</a:t>
            </a:r>
          </a:p>
          <a:p>
            <a:pPr lvl="1">
              <a:lnSpc>
                <a:spcPct val="90000"/>
              </a:lnSpc>
            </a:pPr>
            <a:r>
              <a:rPr lang="en-US" sz="2400" b="1" dirty="0" smtClean="0">
                <a:solidFill>
                  <a:srgbClr val="FF0000"/>
                </a:solidFill>
                <a:ea typeface="ＭＳ Ｐゴシック" pitchFamily="-111" charset="-128"/>
                <a:cs typeface="ＭＳ Ｐゴシック" pitchFamily="-111" charset="-128"/>
              </a:rPr>
              <a:t>Function parameters (arguments) must be specified !!!</a:t>
            </a:r>
          </a:p>
          <a:p>
            <a:pPr>
              <a:lnSpc>
                <a:spcPct val="90000"/>
              </a:lnSpc>
            </a:pPr>
            <a:r>
              <a:rPr lang="en-US" sz="2800" dirty="0" smtClean="0">
                <a:ea typeface="ＭＳ Ｐゴシック" pitchFamily="-111" charset="-128"/>
                <a:cs typeface="ＭＳ Ｐゴシック" pitchFamily="-111" charset="-128"/>
              </a:rPr>
              <a:t>Provides </a:t>
            </a:r>
            <a:r>
              <a:rPr lang="en-US" sz="2800" b="1" i="1" dirty="0" smtClean="0">
                <a:solidFill>
                  <a:srgbClr val="0000FF"/>
                </a:solidFill>
                <a:ea typeface="ＭＳ Ｐゴシック" pitchFamily="-111" charset="-128"/>
                <a:cs typeface="ＭＳ Ｐゴシック" pitchFamily="-111" charset="-128"/>
              </a:rPr>
              <a:t>type-safe linkage</a:t>
            </a:r>
          </a:p>
          <a:p>
            <a:pPr lvl="1">
              <a:lnSpc>
                <a:spcPct val="90000"/>
              </a:lnSpc>
            </a:pPr>
            <a:r>
              <a:rPr lang="en-US" sz="2400" dirty="0" smtClean="0"/>
              <a:t>Decoration of multiple function definitions with different variable signatures so it detects mismatches between function prototypes, definitions and usage</a:t>
            </a:r>
          </a:p>
          <a:p>
            <a:pPr>
              <a:lnSpc>
                <a:spcPct val="90000"/>
              </a:lnSpc>
            </a:pPr>
            <a:r>
              <a:rPr lang="en-US" sz="2800" dirty="0" smtClean="0">
                <a:ea typeface="ＭＳ Ｐゴシック" pitchFamily="-111" charset="-128"/>
                <a:cs typeface="ＭＳ Ｐゴシック" pitchFamily="-111" charset="-128"/>
              </a:rPr>
              <a:t> Provides </a:t>
            </a:r>
            <a:r>
              <a:rPr lang="en-US" sz="2800" b="1" i="1" dirty="0" smtClean="0">
                <a:solidFill>
                  <a:srgbClr val="0000FF"/>
                </a:solidFill>
                <a:ea typeface="ＭＳ Ｐゴシック" pitchFamily="-111" charset="-128"/>
                <a:cs typeface="ＭＳ Ｐゴシック" pitchFamily="-111" charset="-128"/>
              </a:rPr>
              <a:t>inline function </a:t>
            </a:r>
            <a:r>
              <a:rPr lang="en-US" sz="2800" dirty="0" smtClean="0">
                <a:ea typeface="ＭＳ Ｐゴシック" pitchFamily="-111" charset="-128"/>
                <a:cs typeface="ＭＳ Ｐゴシック" pitchFamily="-111" charset="-128"/>
              </a:rPr>
              <a:t>expansion</a:t>
            </a:r>
          </a:p>
          <a:p>
            <a:pPr>
              <a:lnSpc>
                <a:spcPct val="90000"/>
              </a:lnSpc>
            </a:pPr>
            <a:r>
              <a:rPr lang="en-US" sz="2800" dirty="0" smtClean="0">
                <a:ea typeface="ＭＳ Ｐゴシック" pitchFamily="-111" charset="-128"/>
                <a:cs typeface="ＭＳ Ｐゴシック" pitchFamily="-111" charset="-128"/>
              </a:rPr>
              <a:t> Built-in dynamic memory management via </a:t>
            </a:r>
            <a:r>
              <a:rPr lang="en-US" sz="2800" b="1" i="1" dirty="0" smtClean="0">
                <a:solidFill>
                  <a:srgbClr val="0000FF"/>
                </a:solidFill>
                <a:ea typeface="ＭＳ Ｐゴシック" pitchFamily="-111" charset="-128"/>
                <a:cs typeface="ＭＳ Ｐゴシック" pitchFamily="-111" charset="-128"/>
              </a:rPr>
              <a:t>new</a:t>
            </a:r>
            <a:r>
              <a:rPr lang="en-US" sz="2800" b="1" dirty="0" smtClean="0">
                <a:solidFill>
                  <a:srgbClr val="0000FF"/>
                </a:solidFill>
                <a:ea typeface="ＭＳ Ｐゴシック" pitchFamily="-111" charset="-128"/>
                <a:cs typeface="ＭＳ Ｐゴシック" pitchFamily="-111" charset="-128"/>
              </a:rPr>
              <a:t>  </a:t>
            </a:r>
            <a:r>
              <a:rPr lang="en-US" sz="2800" dirty="0" smtClean="0">
                <a:ea typeface="ＭＳ Ｐゴシック" pitchFamily="-111" charset="-128"/>
                <a:cs typeface="ＭＳ Ｐゴシック" pitchFamily="-111" charset="-128"/>
              </a:rPr>
              <a:t>and </a:t>
            </a:r>
            <a:r>
              <a:rPr lang="en-US" sz="2800" b="1" i="1" dirty="0" smtClean="0">
                <a:solidFill>
                  <a:srgbClr val="0000FF"/>
                </a:solidFill>
                <a:ea typeface="ＭＳ Ｐゴシック" pitchFamily="-111" charset="-128"/>
                <a:cs typeface="ＭＳ Ｐゴシック" pitchFamily="-111" charset="-128"/>
              </a:rPr>
              <a:t>delete</a:t>
            </a:r>
            <a:r>
              <a:rPr lang="en-US" sz="2800" b="1" dirty="0" smtClean="0">
                <a:solidFill>
                  <a:srgbClr val="0000FF"/>
                </a:solidFill>
                <a:ea typeface="ＭＳ Ｐゴシック" pitchFamily="-111" charset="-128"/>
                <a:cs typeface="ＭＳ Ｐゴシック" pitchFamily="-111" charset="-128"/>
              </a:rPr>
              <a:t> </a:t>
            </a:r>
            <a:r>
              <a:rPr lang="en-US" sz="2800" dirty="0" smtClean="0">
                <a:ea typeface="ＭＳ Ｐゴシック" pitchFamily="-111" charset="-128"/>
                <a:cs typeface="ＭＳ Ｐゴシック" pitchFamily="-111" charset="-128"/>
              </a:rPr>
              <a:t>operators</a:t>
            </a:r>
          </a:p>
          <a:p>
            <a:pPr>
              <a:lnSpc>
                <a:spcPct val="90000"/>
              </a:lnSpc>
            </a:pPr>
            <a:r>
              <a:rPr lang="en-US" sz="2800" dirty="0" smtClean="0">
                <a:ea typeface="ＭＳ Ｐゴシック" pitchFamily="-111" charset="-128"/>
                <a:cs typeface="ＭＳ Ｐゴシック" pitchFamily="-111" charset="-128"/>
              </a:rPr>
              <a:t> Provides </a:t>
            </a:r>
            <a:r>
              <a:rPr lang="en-US" sz="2800" b="1" i="1" dirty="0" smtClean="0">
                <a:solidFill>
                  <a:srgbClr val="0000FF"/>
                </a:solidFill>
                <a:ea typeface="ＭＳ Ｐゴシック" pitchFamily="-111" charset="-128"/>
                <a:cs typeface="ＭＳ Ｐゴシック" pitchFamily="-111" charset="-128"/>
              </a:rPr>
              <a:t>default values </a:t>
            </a:r>
            <a:r>
              <a:rPr lang="en-US" sz="2800" dirty="0" smtClean="0">
                <a:ea typeface="ＭＳ Ｐゴシック" pitchFamily="-111" charset="-128"/>
                <a:cs typeface="ＭＳ Ｐゴシック" pitchFamily="-111" charset="-128"/>
              </a:rPr>
              <a:t>for function parameters</a:t>
            </a:r>
          </a:p>
          <a:p>
            <a:pPr>
              <a:lnSpc>
                <a:spcPct val="90000"/>
              </a:lnSpc>
            </a:pPr>
            <a:r>
              <a:rPr lang="en-US" sz="2800" dirty="0" smtClean="0">
                <a:ea typeface="ＭＳ Ｐゴシック" pitchFamily="-111" charset="-128"/>
                <a:cs typeface="ＭＳ Ｐゴシック" pitchFamily="-111" charset="-128"/>
              </a:rPr>
              <a:t> </a:t>
            </a:r>
            <a:r>
              <a:rPr lang="en-US" sz="2800" b="1" i="1" dirty="0" smtClean="0">
                <a:solidFill>
                  <a:srgbClr val="0000FF"/>
                </a:solidFill>
                <a:ea typeface="ＭＳ Ｐゴシック" pitchFamily="-111" charset="-128"/>
                <a:cs typeface="ＭＳ Ｐゴシック" pitchFamily="-111" charset="-128"/>
              </a:rPr>
              <a:t>Operator </a:t>
            </a:r>
            <a:r>
              <a:rPr lang="en-US" sz="2800" dirty="0" smtClean="0">
                <a:ea typeface="ＭＳ Ｐゴシック" pitchFamily="-111" charset="-128"/>
                <a:cs typeface="ＭＳ Ｐゴシック" pitchFamily="-111" charset="-128"/>
              </a:rPr>
              <a:t>and </a:t>
            </a:r>
            <a:r>
              <a:rPr lang="en-US" sz="2800" b="1" i="1" dirty="0" smtClean="0">
                <a:solidFill>
                  <a:srgbClr val="0000FF"/>
                </a:solidFill>
                <a:ea typeface="ＭＳ Ｐゴシック" pitchFamily="-111" charset="-128"/>
                <a:cs typeface="ＭＳ Ｐゴシック" pitchFamily="-111" charset="-128"/>
              </a:rPr>
              <a:t>function overloading</a:t>
            </a:r>
          </a:p>
          <a:p>
            <a:pPr lvl="1">
              <a:lnSpc>
                <a:spcPct val="90000"/>
              </a:lnSpc>
            </a:pPr>
            <a:r>
              <a:rPr lang="en-US" sz="2400" b="1" i="1" dirty="0" smtClean="0">
                <a:solidFill>
                  <a:srgbClr val="FF0000"/>
                </a:solidFill>
                <a:ea typeface="ＭＳ Ｐゴシック" pitchFamily="-111" charset="-128"/>
                <a:cs typeface="ＭＳ Ｐゴシック" pitchFamily="-111" charset="-128"/>
              </a:rPr>
              <a:t>Arithmetic operators can be applied to objects</a:t>
            </a:r>
          </a:p>
          <a:p>
            <a:pPr>
              <a:lnSpc>
                <a:spcPct val="90000"/>
              </a:lnSpc>
            </a:pPr>
            <a:r>
              <a:rPr lang="en-US" sz="2800" b="1" i="1" dirty="0" smtClean="0">
                <a:solidFill>
                  <a:srgbClr val="0000FF"/>
                </a:solidFill>
                <a:ea typeface="ＭＳ Ｐゴシック" pitchFamily="-111" charset="-128"/>
                <a:cs typeface="ＭＳ Ｐゴシック" pitchFamily="-111" charset="-128"/>
              </a:rPr>
              <a:t>Powerful Exception Handling capability</a:t>
            </a:r>
            <a:endParaRPr lang="en-US" sz="2595" dirty="0" smtClean="0">
              <a:ea typeface="ＭＳ Ｐゴシック" pitchFamily="-111" charset="-128"/>
              <a:cs typeface="ＭＳ Ｐゴシック" pitchFamily="-111" charset="-128"/>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21</a:t>
            </a:fld>
            <a:endParaRPr lang="en-US"/>
          </a:p>
        </p:txBody>
      </p:sp>
    </p:spTree>
    <p:extLst>
      <p:ext uri="{BB962C8B-B14F-4D97-AF65-F5344CB8AC3E}">
        <p14:creationId xmlns:p14="http://schemas.microsoft.com/office/powerpoint/2010/main" val="1706447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Anatomy of C++</a:t>
            </a:r>
            <a:endParaRPr lang="en-US" b="1" dirty="0"/>
          </a:p>
        </p:txBody>
      </p:sp>
      <p:sp>
        <p:nvSpPr>
          <p:cNvPr id="3" name="Content Placeholder 2"/>
          <p:cNvSpPr>
            <a:spLocks noGrp="1"/>
          </p:cNvSpPr>
          <p:nvPr>
            <p:ph idx="1"/>
          </p:nvPr>
        </p:nvSpPr>
        <p:spPr>
          <a:xfrm>
            <a:off x="457200" y="868362"/>
            <a:ext cx="8229600" cy="5487988"/>
          </a:xfrm>
          <a:ln>
            <a:solidFill>
              <a:srgbClr val="0000FF"/>
            </a:solidFill>
          </a:ln>
        </p:spPr>
        <p:txBody>
          <a:bodyPr>
            <a:normAutofit lnSpcReduction="10000"/>
          </a:bodyPr>
          <a:lstStyle/>
          <a:p>
            <a:r>
              <a:rPr lang="en-US" sz="2800" dirty="0" smtClean="0">
                <a:ea typeface="ＭＳ Ｐゴシック" pitchFamily="-111" charset="-128"/>
                <a:cs typeface="ＭＳ Ｐゴシック" pitchFamily="-111" charset="-128"/>
              </a:rPr>
              <a:t>References provide “</a:t>
            </a:r>
            <a:r>
              <a:rPr lang="en-US" sz="2800" b="1" i="1" dirty="0" smtClean="0">
                <a:solidFill>
                  <a:srgbClr val="0000FF"/>
                </a:solidFill>
                <a:ea typeface="ＭＳ Ｐゴシック" pitchFamily="-111" charset="-128"/>
                <a:cs typeface="ＭＳ Ｐゴシック" pitchFamily="-111" charset="-128"/>
              </a:rPr>
              <a:t>call-by-reference</a:t>
            </a:r>
            <a:r>
              <a:rPr lang="en-US" sz="2800" dirty="0" smtClean="0">
                <a:ea typeface="ＭＳ Ｐゴシック" pitchFamily="-111" charset="-128"/>
                <a:cs typeface="ＭＳ Ｐゴシック" pitchFamily="-111" charset="-128"/>
              </a:rPr>
              <a:t>" parameter passing</a:t>
            </a:r>
          </a:p>
          <a:p>
            <a:pPr lvl="1"/>
            <a:r>
              <a:rPr lang="en-US" sz="2400" dirty="0" smtClean="0">
                <a:ea typeface="ＭＳ Ｐゴシック" pitchFamily="-111" charset="-128"/>
                <a:cs typeface="ＭＳ Ｐゴシック" pitchFamily="-111" charset="-128"/>
              </a:rPr>
              <a:t>Simplifies the interface of functions</a:t>
            </a:r>
          </a:p>
          <a:p>
            <a:r>
              <a:rPr lang="en-US" sz="2800" dirty="0" smtClean="0">
                <a:ea typeface="ＭＳ Ｐゴシック" pitchFamily="-111" charset="-128"/>
                <a:cs typeface="ＭＳ Ｐゴシック" pitchFamily="-111" charset="-128"/>
              </a:rPr>
              <a:t> Declare constants with the </a:t>
            </a:r>
            <a:r>
              <a:rPr lang="en-US" sz="2800" b="1" i="1" dirty="0" smtClean="0">
                <a:solidFill>
                  <a:srgbClr val="0000FF"/>
                </a:solidFill>
                <a:ea typeface="ＭＳ Ｐゴシック" pitchFamily="-111" charset="-128"/>
                <a:cs typeface="ＭＳ Ｐゴシック" pitchFamily="-111" charset="-128"/>
              </a:rPr>
              <a:t>const </a:t>
            </a:r>
            <a:r>
              <a:rPr lang="en-US" sz="2800" dirty="0" smtClean="0">
                <a:ea typeface="ＭＳ Ｐゴシック" pitchFamily="-111" charset="-128"/>
                <a:cs typeface="ＭＳ Ｐゴシック" pitchFamily="-111" charset="-128"/>
              </a:rPr>
              <a:t>type qualifier</a:t>
            </a:r>
          </a:p>
          <a:p>
            <a:r>
              <a:rPr lang="en-US" sz="2800" dirty="0" smtClean="0">
                <a:ea typeface="ＭＳ Ｐゴシック" pitchFamily="-111" charset="-128"/>
                <a:cs typeface="ＭＳ Ｐゴシック" pitchFamily="-111" charset="-128"/>
              </a:rPr>
              <a:t>New </a:t>
            </a:r>
            <a:r>
              <a:rPr lang="en-US" sz="2800" b="1" i="1" dirty="0" err="1" smtClean="0">
                <a:solidFill>
                  <a:srgbClr val="0000FF"/>
                </a:solidFill>
                <a:ea typeface="ＭＳ Ｐゴシック" pitchFamily="-111" charset="-128"/>
                <a:cs typeface="ＭＳ Ｐゴシック" pitchFamily="-111" charset="-128"/>
              </a:rPr>
              <a:t>bool</a:t>
            </a:r>
            <a:r>
              <a:rPr lang="en-US" sz="2800" b="1" dirty="0" smtClean="0">
                <a:solidFill>
                  <a:srgbClr val="0000FF"/>
                </a:solidFill>
                <a:ea typeface="ＭＳ Ｐゴシック" pitchFamily="-111" charset="-128"/>
                <a:cs typeface="ＭＳ Ｐゴシック" pitchFamily="-111" charset="-128"/>
              </a:rPr>
              <a:t> </a:t>
            </a:r>
            <a:r>
              <a:rPr lang="en-US" sz="2800" dirty="0" err="1" smtClean="0">
                <a:ea typeface="ＭＳ Ｐゴシック" pitchFamily="-111" charset="-128"/>
                <a:cs typeface="ＭＳ Ｐゴシック" pitchFamily="-111" charset="-128"/>
              </a:rPr>
              <a:t>boolean</a:t>
            </a:r>
            <a:r>
              <a:rPr lang="en-US" sz="2800" dirty="0" smtClean="0">
                <a:ea typeface="ＭＳ Ｐゴシック" pitchFamily="-111" charset="-128"/>
                <a:cs typeface="ＭＳ Ｐゴシック" pitchFamily="-111" charset="-128"/>
              </a:rPr>
              <a:t> type</a:t>
            </a:r>
          </a:p>
          <a:p>
            <a:r>
              <a:rPr lang="en-US" sz="2800" dirty="0" smtClean="0">
                <a:ea typeface="ＭＳ Ｐゴシック" pitchFamily="-111" charset="-128"/>
                <a:cs typeface="ＭＳ Ｐゴシック" pitchFamily="-111" charset="-128"/>
              </a:rPr>
              <a:t> New type-secure extensible I/O interface</a:t>
            </a:r>
          </a:p>
          <a:p>
            <a:pPr lvl="1"/>
            <a:r>
              <a:rPr lang="en-US" sz="2400" dirty="0" smtClean="0"/>
              <a:t>Called streams and </a:t>
            </a:r>
            <a:r>
              <a:rPr lang="en-US" sz="2400" b="1" dirty="0" err="1" smtClean="0"/>
              <a:t>iostreams</a:t>
            </a:r>
            <a:endParaRPr lang="en-US" sz="2400" b="1" dirty="0" smtClean="0"/>
          </a:p>
          <a:p>
            <a:r>
              <a:rPr lang="en-US" sz="2800" dirty="0" smtClean="0">
                <a:ea typeface="ＭＳ Ｐゴシック" pitchFamily="-111" charset="-128"/>
                <a:cs typeface="ＭＳ Ｐゴシック" pitchFamily="-111" charset="-128"/>
              </a:rPr>
              <a:t>C++ provides a </a:t>
            </a:r>
            <a:r>
              <a:rPr lang="en-US" sz="2800" b="1" i="1" dirty="0" smtClean="0">
                <a:solidFill>
                  <a:srgbClr val="0000FF"/>
                </a:solidFill>
                <a:ea typeface="ＭＳ Ｐゴシック" pitchFamily="-111" charset="-128"/>
                <a:cs typeface="ＭＳ Ｐゴシック" pitchFamily="-111" charset="-128"/>
              </a:rPr>
              <a:t>namespace</a:t>
            </a:r>
            <a:r>
              <a:rPr lang="en-US" sz="2800" dirty="0" smtClean="0">
                <a:ea typeface="ＭＳ Ｐゴシック" pitchFamily="-111" charset="-128"/>
                <a:cs typeface="ＭＳ Ｐゴシック" pitchFamily="-111" charset="-128"/>
              </a:rPr>
              <a:t> control mechanism for restricting the scope of classes, functions, and global objects</a:t>
            </a:r>
          </a:p>
          <a:p>
            <a:r>
              <a:rPr lang="en-US" sz="2400" dirty="0">
                <a:ea typeface="ＭＳ Ｐゴシック" pitchFamily="-111" charset="-128"/>
                <a:cs typeface="ＭＳ Ｐゴシック" pitchFamily="-111" charset="-128"/>
              </a:rPr>
              <a:t>C++ provides enhanced error handling capabilities (e.g., </a:t>
            </a:r>
            <a:r>
              <a:rPr lang="en-US" sz="2400" b="1" i="1" dirty="0">
                <a:solidFill>
                  <a:srgbClr val="0000FF"/>
                </a:solidFill>
                <a:ea typeface="ＭＳ Ｐゴシック" pitchFamily="-111" charset="-128"/>
                <a:cs typeface="ＭＳ Ｐゴシック" pitchFamily="-111" charset="-128"/>
              </a:rPr>
              <a:t>exception handling</a:t>
            </a:r>
            <a:r>
              <a:rPr lang="en-US" sz="2400" dirty="0">
                <a:ea typeface="ＭＳ Ｐゴシック" pitchFamily="-111" charset="-128"/>
                <a:cs typeface="ＭＳ Ｐゴシック" pitchFamily="-111" charset="-128"/>
              </a:rPr>
              <a:t>)</a:t>
            </a:r>
          </a:p>
          <a:p>
            <a:endParaRPr lang="en-US" sz="2595" dirty="0" smtClean="0">
              <a:ea typeface="ＭＳ Ｐゴシック" pitchFamily="-111" charset="-128"/>
              <a:cs typeface="ＭＳ Ｐゴシック" pitchFamily="-111" charset="-128"/>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22</a:t>
            </a:fld>
            <a:endParaRPr lang="en-US"/>
          </a:p>
        </p:txBody>
      </p:sp>
    </p:spTree>
    <p:extLst>
      <p:ext uri="{BB962C8B-B14F-4D97-AF65-F5344CB8AC3E}">
        <p14:creationId xmlns:p14="http://schemas.microsoft.com/office/powerpoint/2010/main" val="112710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ea typeface="ＭＳ Ｐゴシック" pitchFamily="-111" charset="-128"/>
                <a:cs typeface="ＭＳ Ｐゴシック" pitchFamily="-111" charset="-128"/>
              </a:rPr>
              <a:t>Merits of  C++</a:t>
            </a:r>
            <a:endParaRPr lang="en-US" dirty="0"/>
          </a:p>
        </p:txBody>
      </p:sp>
      <p:sp>
        <p:nvSpPr>
          <p:cNvPr id="3" name="Content Placeholder 2"/>
          <p:cNvSpPr>
            <a:spLocks noGrp="1"/>
          </p:cNvSpPr>
          <p:nvPr>
            <p:ph idx="1"/>
          </p:nvPr>
        </p:nvSpPr>
        <p:spPr>
          <a:xfrm>
            <a:off x="457200" y="792162"/>
            <a:ext cx="8229600" cy="5564188"/>
          </a:xfrm>
          <a:ln>
            <a:solidFill>
              <a:srgbClr val="0000FF"/>
            </a:solidFill>
          </a:ln>
        </p:spPr>
        <p:txBody>
          <a:bodyPr>
            <a:normAutofit lnSpcReduction="10000"/>
          </a:bodyPr>
          <a:lstStyle/>
          <a:p>
            <a:pPr>
              <a:spcBef>
                <a:spcPct val="0"/>
              </a:spcBef>
            </a:pPr>
            <a:r>
              <a:rPr lang="en-US" sz="2000" b="1" dirty="0" smtClean="0">
                <a:solidFill>
                  <a:srgbClr val="0000FF"/>
                </a:solidFill>
                <a:ea typeface="ＭＳ Ｐゴシック" pitchFamily="-111" charset="-128"/>
                <a:cs typeface="ＭＳ Ｐゴシック" pitchFamily="-111" charset="-128"/>
              </a:rPr>
              <a:t>Availability</a:t>
            </a:r>
          </a:p>
          <a:p>
            <a:pPr lvl="1">
              <a:spcBef>
                <a:spcPct val="0"/>
              </a:spcBef>
            </a:pPr>
            <a:r>
              <a:rPr lang="en-US" sz="2000" dirty="0" smtClean="0"/>
              <a:t>Compilers available across wide spectrum of architectures</a:t>
            </a:r>
          </a:p>
          <a:p>
            <a:pPr>
              <a:spcBef>
                <a:spcPct val="0"/>
              </a:spcBef>
            </a:pPr>
            <a:r>
              <a:rPr lang="en-US" sz="2000" b="1" dirty="0" smtClean="0">
                <a:solidFill>
                  <a:srgbClr val="0000FF"/>
                </a:solidFill>
                <a:ea typeface="ＭＳ Ｐゴシック" pitchFamily="-111" charset="-128"/>
                <a:cs typeface="ＭＳ Ｐゴシック" pitchFamily="-111" charset="-128"/>
              </a:rPr>
              <a:t>Portability</a:t>
            </a:r>
          </a:p>
          <a:p>
            <a:pPr lvl="1">
              <a:spcBef>
                <a:spcPct val="0"/>
              </a:spcBef>
            </a:pPr>
            <a:r>
              <a:rPr lang="en-US" sz="2000" b="1" dirty="0" smtClean="0"/>
              <a:t>Governed by ISO Standards </a:t>
            </a:r>
          </a:p>
          <a:p>
            <a:pPr>
              <a:spcBef>
                <a:spcPct val="0"/>
              </a:spcBef>
            </a:pPr>
            <a:r>
              <a:rPr lang="en-US" sz="2000" b="1" dirty="0" smtClean="0">
                <a:solidFill>
                  <a:srgbClr val="0000FF"/>
                </a:solidFill>
                <a:ea typeface="ＭＳ Ｐゴシック" pitchFamily="-111" charset="-128"/>
                <a:cs typeface="ＭＳ Ｐゴシック" pitchFamily="-111" charset="-128"/>
              </a:rPr>
              <a:t>Efficiency</a:t>
            </a:r>
          </a:p>
          <a:p>
            <a:pPr lvl="1">
              <a:spcBef>
                <a:spcPct val="0"/>
              </a:spcBef>
            </a:pPr>
            <a:r>
              <a:rPr lang="en-US" sz="2000" b="1" dirty="0" smtClean="0"/>
              <a:t>Language compiles into </a:t>
            </a:r>
            <a:r>
              <a:rPr lang="en-US" sz="2000" b="1" i="1" dirty="0" smtClean="0">
                <a:solidFill>
                  <a:srgbClr val="0000FF"/>
                </a:solidFill>
              </a:rPr>
              <a:t>efficient code </a:t>
            </a:r>
            <a:r>
              <a:rPr lang="en-US" sz="2000" b="1" dirty="0" smtClean="0"/>
              <a:t>because it was designed to work readily with hardware</a:t>
            </a:r>
          </a:p>
          <a:p>
            <a:pPr lvl="2">
              <a:spcBef>
                <a:spcPct val="0"/>
              </a:spcBef>
            </a:pPr>
            <a:r>
              <a:rPr lang="en-US" sz="2000" b="1" dirty="0" smtClean="0">
                <a:ea typeface="ＭＳ Ｐゴシック" pitchFamily="-111" charset="-128"/>
              </a:rPr>
              <a:t>Rich in operators , pointers, efficient memory management, etc</a:t>
            </a:r>
          </a:p>
          <a:p>
            <a:pPr>
              <a:spcBef>
                <a:spcPct val="0"/>
              </a:spcBef>
            </a:pPr>
            <a:r>
              <a:rPr lang="en-US" sz="2000" b="1" dirty="0" smtClean="0">
                <a:solidFill>
                  <a:srgbClr val="0000FF"/>
                </a:solidFill>
                <a:ea typeface="ＭＳ Ｐゴシック" pitchFamily="-111" charset="-128"/>
                <a:cs typeface="ＭＳ Ｐゴシック" pitchFamily="-111" charset="-128"/>
              </a:rPr>
              <a:t>Correctness</a:t>
            </a:r>
          </a:p>
          <a:p>
            <a:pPr lvl="1">
              <a:spcBef>
                <a:spcPct val="0"/>
              </a:spcBef>
            </a:pPr>
            <a:r>
              <a:rPr lang="en-US" sz="2000" b="1" dirty="0" smtClean="0"/>
              <a:t>Language </a:t>
            </a:r>
            <a:r>
              <a:rPr lang="en-US" sz="2000" b="1" i="1" dirty="0" smtClean="0">
                <a:solidFill>
                  <a:srgbClr val="0000FF"/>
                </a:solidFill>
              </a:rPr>
              <a:t>catches early as many errors </a:t>
            </a:r>
            <a:r>
              <a:rPr lang="en-US" sz="2000" b="1" dirty="0" smtClean="0"/>
              <a:t>during compilation/linkage</a:t>
            </a:r>
          </a:p>
          <a:p>
            <a:pPr>
              <a:spcBef>
                <a:spcPct val="0"/>
              </a:spcBef>
            </a:pPr>
            <a:r>
              <a:rPr lang="en-US" sz="2000" b="1" dirty="0" smtClean="0">
                <a:solidFill>
                  <a:srgbClr val="0000FF"/>
                </a:solidFill>
                <a:ea typeface="ＭＳ Ｐゴシック" pitchFamily="-111" charset="-128"/>
                <a:cs typeface="ＭＳ Ｐゴシック" pitchFamily="-111" charset="-128"/>
              </a:rPr>
              <a:t>Generality</a:t>
            </a:r>
          </a:p>
          <a:p>
            <a:pPr lvl="1">
              <a:spcBef>
                <a:spcPct val="0"/>
              </a:spcBef>
            </a:pPr>
            <a:r>
              <a:rPr lang="en-US" sz="2000" b="1" dirty="0" smtClean="0"/>
              <a:t>Language that can be general-purpose so new applications can readily be integrated</a:t>
            </a:r>
          </a:p>
          <a:p>
            <a:pPr>
              <a:spcBef>
                <a:spcPct val="0"/>
              </a:spcBef>
            </a:pPr>
            <a:r>
              <a:rPr lang="en-US" sz="2000" b="1" dirty="0" smtClean="0">
                <a:solidFill>
                  <a:srgbClr val="0000FF"/>
                </a:solidFill>
                <a:ea typeface="ＭＳ Ｐゴシック" pitchFamily="-111" charset="-128"/>
                <a:cs typeface="ＭＳ Ｐゴシック" pitchFamily="-111" charset="-128"/>
              </a:rPr>
              <a:t>Libraries</a:t>
            </a:r>
          </a:p>
          <a:p>
            <a:pPr lvl="1">
              <a:spcBef>
                <a:spcPct val="0"/>
              </a:spcBef>
            </a:pPr>
            <a:r>
              <a:rPr lang="en-US" sz="2000" b="1" dirty="0" smtClean="0"/>
              <a:t>Interface readily with OS, Graphics  &amp; Numerical Packages, Custom Hardware, etc.</a:t>
            </a:r>
          </a:p>
          <a:p>
            <a:pPr>
              <a:spcBef>
                <a:spcPct val="0"/>
              </a:spcBef>
            </a:pPr>
            <a:r>
              <a:rPr lang="en-US" sz="2000" b="1" dirty="0" smtClean="0">
                <a:solidFill>
                  <a:srgbClr val="0000FF"/>
                </a:solidFill>
                <a:ea typeface="ＭＳ Ｐゴシック" pitchFamily="-111" charset="-128"/>
                <a:cs typeface="ＭＳ Ｐゴシック" pitchFamily="-111" charset="-128"/>
              </a:rPr>
              <a:t>Templates</a:t>
            </a:r>
          </a:p>
          <a:p>
            <a:pPr lvl="1">
              <a:spcBef>
                <a:spcPct val="0"/>
              </a:spcBef>
            </a:pPr>
            <a:r>
              <a:rPr lang="en-US" sz="2000" b="1" i="1" dirty="0" smtClean="0">
                <a:solidFill>
                  <a:srgbClr val="0000FF"/>
                </a:solidFill>
              </a:rPr>
              <a:t>Generic data structures</a:t>
            </a:r>
            <a:r>
              <a:rPr lang="en-US" sz="2000" b="1" dirty="0" smtClean="0"/>
              <a:t>,  used on any data type, that are provided with  efficient data manipulation functions.</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23</a:t>
            </a:fld>
            <a:endParaRPr lang="en-US"/>
          </a:p>
        </p:txBody>
      </p:sp>
    </p:spTree>
    <p:extLst>
      <p:ext uri="{BB962C8B-B14F-4D97-AF65-F5344CB8AC3E}">
        <p14:creationId xmlns:p14="http://schemas.microsoft.com/office/powerpoint/2010/main" val="1302205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Programming Languages</a:t>
            </a:r>
            <a:endParaRPr lang="en-US" b="1" dirty="0"/>
          </a:p>
        </p:txBody>
      </p:sp>
      <p:sp>
        <p:nvSpPr>
          <p:cNvPr id="3" name="Content Placeholder 2"/>
          <p:cNvSpPr>
            <a:spLocks noGrp="1"/>
          </p:cNvSpPr>
          <p:nvPr>
            <p:ph idx="1"/>
          </p:nvPr>
        </p:nvSpPr>
        <p:spPr>
          <a:xfrm>
            <a:off x="457200" y="912812"/>
            <a:ext cx="8229600" cy="5487988"/>
          </a:xfrm>
          <a:ln>
            <a:solidFill>
              <a:srgbClr val="0000FF"/>
            </a:solidFill>
          </a:ln>
        </p:spPr>
        <p:txBody>
          <a:bodyPr>
            <a:normAutofit fontScale="85000" lnSpcReduction="20000"/>
          </a:bodyPr>
          <a:lstStyle/>
          <a:p>
            <a:r>
              <a:rPr lang="en-US" sz="2800" dirty="0">
                <a:solidFill>
                  <a:srgbClr val="000000"/>
                </a:solidFill>
                <a:latin typeface="Times New Roman" pitchFamily="-111" charset="0"/>
              </a:rPr>
              <a:t>C</a:t>
            </a:r>
            <a:r>
              <a:rPr lang="en-US" sz="2800" dirty="0" smtClean="0">
                <a:solidFill>
                  <a:srgbClr val="000000"/>
                </a:solidFill>
                <a:latin typeface="Times New Roman" pitchFamily="-111" charset="0"/>
              </a:rPr>
              <a:t>omputer instructions can be written in various programming languages, namely;</a:t>
            </a:r>
          </a:p>
          <a:p>
            <a:pPr lvl="1"/>
            <a:r>
              <a:rPr lang="en-US" b="1" dirty="0" smtClean="0">
                <a:solidFill>
                  <a:srgbClr val="000000"/>
                </a:solidFill>
                <a:latin typeface="Times New Roman" pitchFamily="-111" charset="0"/>
              </a:rPr>
              <a:t>Machine languages</a:t>
            </a:r>
          </a:p>
          <a:p>
            <a:pPr lvl="2">
              <a:lnSpc>
                <a:spcPct val="90000"/>
              </a:lnSpc>
            </a:pPr>
            <a:r>
              <a:rPr lang="en-US" sz="2200" dirty="0" smtClean="0">
                <a:solidFill>
                  <a:srgbClr val="000000"/>
                </a:solidFill>
                <a:latin typeface="Times New Roman" pitchFamily="-111" charset="0"/>
              </a:rPr>
              <a:t>Generally consist of </a:t>
            </a:r>
            <a:r>
              <a:rPr lang="en-US" sz="2200" b="1" i="1" dirty="0" smtClean="0">
                <a:solidFill>
                  <a:srgbClr val="0000FF"/>
                </a:solidFill>
                <a:latin typeface="Times New Roman" pitchFamily="-111" charset="0"/>
              </a:rPr>
              <a:t>strings of numbers </a:t>
            </a:r>
            <a:r>
              <a:rPr lang="en-US" sz="2200" dirty="0" smtClean="0">
                <a:solidFill>
                  <a:srgbClr val="000000"/>
                </a:solidFill>
                <a:latin typeface="Times New Roman" pitchFamily="-111" charset="0"/>
              </a:rPr>
              <a:t>(ultimately reduced to </a:t>
            </a:r>
            <a:r>
              <a:rPr lang="en-US" sz="2200" b="1" dirty="0" smtClean="0">
                <a:solidFill>
                  <a:srgbClr val="0000FF"/>
                </a:solidFill>
                <a:latin typeface="Times New Roman" pitchFamily="-111" charset="0"/>
              </a:rPr>
              <a:t>1s</a:t>
            </a:r>
            <a:r>
              <a:rPr lang="en-US" sz="2200" dirty="0" smtClean="0">
                <a:solidFill>
                  <a:srgbClr val="000000"/>
                </a:solidFill>
                <a:latin typeface="Times New Roman" pitchFamily="-111" charset="0"/>
              </a:rPr>
              <a:t> and </a:t>
            </a:r>
            <a:r>
              <a:rPr lang="en-US" sz="2200" b="1" dirty="0" smtClean="0">
                <a:solidFill>
                  <a:srgbClr val="0000FF"/>
                </a:solidFill>
                <a:latin typeface="Times New Roman" pitchFamily="-111" charset="0"/>
              </a:rPr>
              <a:t>0s</a:t>
            </a:r>
            <a:r>
              <a:rPr lang="en-US" sz="2200" dirty="0" smtClean="0">
                <a:solidFill>
                  <a:srgbClr val="000000"/>
                </a:solidFill>
                <a:latin typeface="Times New Roman" pitchFamily="-111" charset="0"/>
              </a:rPr>
              <a:t>) that instruct computers to perform their most </a:t>
            </a:r>
            <a:r>
              <a:rPr lang="en-US" sz="2200" b="1" i="1" dirty="0" smtClean="0">
                <a:solidFill>
                  <a:srgbClr val="0000FF"/>
                </a:solidFill>
                <a:latin typeface="Times New Roman" pitchFamily="-111" charset="0"/>
              </a:rPr>
              <a:t>elementary operations</a:t>
            </a:r>
            <a:r>
              <a:rPr lang="en-US" sz="2200" dirty="0" smtClean="0">
                <a:solidFill>
                  <a:srgbClr val="000000"/>
                </a:solidFill>
                <a:latin typeface="Times New Roman" pitchFamily="-111" charset="0"/>
              </a:rPr>
              <a:t> one at a time. </a:t>
            </a:r>
          </a:p>
          <a:p>
            <a:pPr lvl="2">
              <a:lnSpc>
                <a:spcPct val="90000"/>
              </a:lnSpc>
            </a:pPr>
            <a:r>
              <a:rPr lang="en-US" sz="2200" b="1" i="1" dirty="0" smtClean="0">
                <a:solidFill>
                  <a:srgbClr val="0000FF"/>
                </a:solidFill>
                <a:latin typeface="Times New Roman" pitchFamily="-111" charset="0"/>
              </a:rPr>
              <a:t>Machine dependent</a:t>
            </a:r>
            <a:r>
              <a:rPr lang="en-US" sz="2200" dirty="0" smtClean="0">
                <a:solidFill>
                  <a:srgbClr val="000000"/>
                </a:solidFill>
                <a:latin typeface="Times New Roman" pitchFamily="-111" charset="0"/>
              </a:rPr>
              <a:t>—a particular machine language can be used on only one type of computer. </a:t>
            </a:r>
            <a:endParaRPr lang="en-US" sz="2200" b="1" dirty="0" smtClean="0">
              <a:solidFill>
                <a:srgbClr val="000000"/>
              </a:solidFill>
              <a:latin typeface="Times New Roman" pitchFamily="-111" charset="0"/>
            </a:endParaRPr>
          </a:p>
          <a:p>
            <a:pPr lvl="1"/>
            <a:r>
              <a:rPr lang="en-US" b="1" dirty="0" smtClean="0">
                <a:solidFill>
                  <a:srgbClr val="000000"/>
                </a:solidFill>
                <a:latin typeface="Times New Roman" pitchFamily="-111" charset="0"/>
              </a:rPr>
              <a:t>Assembly languages</a:t>
            </a:r>
          </a:p>
          <a:p>
            <a:pPr lvl="2"/>
            <a:r>
              <a:rPr lang="en-US" sz="2200" b="1" dirty="0" smtClean="0">
                <a:solidFill>
                  <a:srgbClr val="000000"/>
                </a:solidFill>
                <a:latin typeface="Times New Roman" pitchFamily="-111" charset="0"/>
              </a:rPr>
              <a:t>English-like </a:t>
            </a:r>
            <a:r>
              <a:rPr lang="en-US" sz="2200" b="1" i="1" dirty="0" smtClean="0">
                <a:solidFill>
                  <a:srgbClr val="0000FF"/>
                </a:solidFill>
                <a:latin typeface="Times New Roman" pitchFamily="-111" charset="0"/>
              </a:rPr>
              <a:t>abbreviations </a:t>
            </a:r>
            <a:r>
              <a:rPr lang="en-US" sz="2200" dirty="0" smtClean="0">
                <a:solidFill>
                  <a:srgbClr val="000000"/>
                </a:solidFill>
                <a:latin typeface="Times New Roman" pitchFamily="-111" charset="0"/>
              </a:rPr>
              <a:t>to represent </a:t>
            </a:r>
            <a:r>
              <a:rPr lang="en-US" sz="2200" b="1" i="1" dirty="0" smtClean="0">
                <a:solidFill>
                  <a:srgbClr val="000000"/>
                </a:solidFill>
                <a:latin typeface="Times New Roman" pitchFamily="-111" charset="0"/>
              </a:rPr>
              <a:t>elementary </a:t>
            </a:r>
            <a:r>
              <a:rPr lang="en-US" sz="2200" dirty="0" smtClean="0">
                <a:solidFill>
                  <a:srgbClr val="000000"/>
                </a:solidFill>
                <a:latin typeface="Times New Roman" pitchFamily="-111" charset="0"/>
              </a:rPr>
              <a:t>operations (e.g. </a:t>
            </a:r>
            <a:r>
              <a:rPr lang="en-US" sz="2200" b="1" i="1" dirty="0" smtClean="0">
                <a:solidFill>
                  <a:srgbClr val="0000FF"/>
                </a:solidFill>
                <a:latin typeface="Times New Roman" pitchFamily="-111" charset="0"/>
              </a:rPr>
              <a:t>fetch, write, move</a:t>
            </a:r>
            <a:r>
              <a:rPr lang="en-US" sz="2200" dirty="0" smtClean="0">
                <a:solidFill>
                  <a:srgbClr val="000000"/>
                </a:solidFill>
                <a:latin typeface="Times New Roman" pitchFamily="-111" charset="0"/>
              </a:rPr>
              <a:t>, etc)</a:t>
            </a:r>
          </a:p>
          <a:p>
            <a:pPr lvl="2"/>
            <a:r>
              <a:rPr lang="en-US" sz="2200" b="1" i="1" dirty="0" smtClean="0">
                <a:solidFill>
                  <a:srgbClr val="0000FF"/>
                </a:solidFill>
                <a:latin typeface="Times New Roman" pitchFamily="-111" charset="0"/>
              </a:rPr>
              <a:t>Translator programs </a:t>
            </a:r>
            <a:r>
              <a:rPr lang="en-US" sz="2200" dirty="0" smtClean="0">
                <a:solidFill>
                  <a:srgbClr val="000000"/>
                </a:solidFill>
                <a:latin typeface="Times New Roman" pitchFamily="-111" charset="0"/>
              </a:rPr>
              <a:t>called </a:t>
            </a:r>
            <a:r>
              <a:rPr lang="en-US" sz="2200" b="1" i="1" dirty="0" smtClean="0">
                <a:solidFill>
                  <a:srgbClr val="0000FF"/>
                </a:solidFill>
                <a:latin typeface="Times New Roman" pitchFamily="-111" charset="0"/>
              </a:rPr>
              <a:t>assemblers</a:t>
            </a:r>
            <a:r>
              <a:rPr lang="en-US" sz="2200" b="1" i="1" dirty="0" smtClean="0">
                <a:solidFill>
                  <a:srgbClr val="000000"/>
                </a:solidFill>
                <a:latin typeface="Times New Roman" pitchFamily="-111" charset="0"/>
              </a:rPr>
              <a:t> </a:t>
            </a:r>
            <a:r>
              <a:rPr lang="en-US" sz="2200" dirty="0" smtClean="0">
                <a:solidFill>
                  <a:srgbClr val="000000"/>
                </a:solidFill>
                <a:latin typeface="Times New Roman" pitchFamily="-111" charset="0"/>
              </a:rPr>
              <a:t>were developed to convert early assembly-language programs to machine language.</a:t>
            </a:r>
            <a:r>
              <a:rPr lang="en-US" sz="1946" dirty="0" smtClean="0">
                <a:solidFill>
                  <a:srgbClr val="000000"/>
                </a:solidFill>
                <a:latin typeface="Times New Roman" pitchFamily="-111" charset="0"/>
              </a:rPr>
              <a:t> </a:t>
            </a:r>
            <a:endParaRPr lang="en-US" sz="1946" b="1" dirty="0" smtClean="0">
              <a:solidFill>
                <a:srgbClr val="000000"/>
              </a:solidFill>
              <a:latin typeface="Times New Roman" pitchFamily="-111" charset="0"/>
            </a:endParaRPr>
          </a:p>
          <a:p>
            <a:pPr lvl="1"/>
            <a:r>
              <a:rPr lang="en-US" b="1" dirty="0" smtClean="0">
                <a:solidFill>
                  <a:srgbClr val="000000"/>
                </a:solidFill>
                <a:latin typeface="Times New Roman" pitchFamily="-111" charset="0"/>
              </a:rPr>
              <a:t>High-level languages</a:t>
            </a:r>
          </a:p>
          <a:p>
            <a:pPr lvl="2"/>
            <a:r>
              <a:rPr lang="en-US" sz="2200" b="1" i="1" dirty="0" smtClean="0">
                <a:solidFill>
                  <a:srgbClr val="0000FF"/>
                </a:solidFill>
                <a:latin typeface="Times New Roman" pitchFamily="-111" charset="0"/>
              </a:rPr>
              <a:t>Single statements </a:t>
            </a:r>
            <a:r>
              <a:rPr lang="en-US" sz="2200" dirty="0" smtClean="0">
                <a:solidFill>
                  <a:srgbClr val="000000"/>
                </a:solidFill>
                <a:latin typeface="Times New Roman" pitchFamily="-111" charset="0"/>
              </a:rPr>
              <a:t>could be written to accomplish substantial # tasks. </a:t>
            </a:r>
          </a:p>
          <a:p>
            <a:pPr lvl="2"/>
            <a:r>
              <a:rPr lang="en-US" sz="2200" b="1" i="1" dirty="0" smtClean="0">
                <a:solidFill>
                  <a:srgbClr val="0000FF"/>
                </a:solidFill>
                <a:latin typeface="Times New Roman" pitchFamily="-111" charset="0"/>
              </a:rPr>
              <a:t>Compilers</a:t>
            </a:r>
            <a:r>
              <a:rPr lang="en-US" sz="2200" b="1" i="1" dirty="0" smtClean="0">
                <a:solidFill>
                  <a:srgbClr val="000000"/>
                </a:solidFill>
                <a:latin typeface="Times New Roman" pitchFamily="-111" charset="0"/>
              </a:rPr>
              <a:t> </a:t>
            </a:r>
            <a:r>
              <a:rPr lang="en-US" sz="2200" dirty="0" smtClean="0">
                <a:solidFill>
                  <a:srgbClr val="000000"/>
                </a:solidFill>
                <a:latin typeface="Times New Roman" pitchFamily="-111" charset="0"/>
              </a:rPr>
              <a:t>convert high-level language programs into machine language</a:t>
            </a:r>
            <a:r>
              <a:rPr lang="en-US" sz="2200" i="1" dirty="0" smtClean="0">
                <a:solidFill>
                  <a:srgbClr val="000000"/>
                </a:solidFill>
                <a:latin typeface="Times New Roman" pitchFamily="-111" charset="0"/>
              </a:rPr>
              <a:t>.</a:t>
            </a:r>
          </a:p>
          <a:p>
            <a:pPr lvl="3">
              <a:buNone/>
            </a:pPr>
            <a:r>
              <a:rPr lang="en-US" sz="2200" dirty="0" smtClean="0">
                <a:solidFill>
                  <a:srgbClr val="000000"/>
                </a:solidFill>
                <a:latin typeface="Lucida Console" pitchFamily="-111" charset="0"/>
              </a:rPr>
              <a:t>  </a:t>
            </a:r>
            <a:r>
              <a:rPr lang="en-US" sz="2200" b="1" dirty="0" err="1" smtClean="0">
                <a:solidFill>
                  <a:srgbClr val="000000"/>
                </a:solidFill>
                <a:latin typeface="Lucida Console" pitchFamily="-111" charset="0"/>
              </a:rPr>
              <a:t>grossPay</a:t>
            </a:r>
            <a:r>
              <a:rPr lang="en-US" sz="2200" b="1" dirty="0" smtClean="0">
                <a:solidFill>
                  <a:srgbClr val="000000"/>
                </a:solidFill>
                <a:latin typeface="Lucida Console" pitchFamily="-111" charset="0"/>
              </a:rPr>
              <a:t> = </a:t>
            </a:r>
            <a:r>
              <a:rPr lang="en-US" sz="2200" b="1" dirty="0" err="1" smtClean="0">
                <a:solidFill>
                  <a:srgbClr val="000000"/>
                </a:solidFill>
                <a:latin typeface="Lucida Console" pitchFamily="-111" charset="0"/>
              </a:rPr>
              <a:t>basePay</a:t>
            </a:r>
            <a:r>
              <a:rPr lang="en-US" sz="2200" b="1" dirty="0" smtClean="0">
                <a:solidFill>
                  <a:srgbClr val="000000"/>
                </a:solidFill>
                <a:latin typeface="Lucida Console" pitchFamily="-111" charset="0"/>
              </a:rPr>
              <a:t> + </a:t>
            </a:r>
            <a:r>
              <a:rPr lang="en-US" sz="2200" b="1" dirty="0" err="1" smtClean="0">
                <a:solidFill>
                  <a:srgbClr val="000000"/>
                </a:solidFill>
                <a:latin typeface="Lucida Console" pitchFamily="-111" charset="0"/>
              </a:rPr>
              <a:t>overTimePay</a:t>
            </a:r>
            <a:r>
              <a:rPr lang="en-US" sz="2200" b="1" i="1" dirty="0" smtClean="0">
                <a:solidFill>
                  <a:srgbClr val="000000"/>
                </a:solidFill>
                <a:latin typeface="Times New Roman" pitchFamily="-111" charset="0"/>
              </a:rPr>
              <a:t> </a:t>
            </a:r>
          </a:p>
          <a:p>
            <a:pPr lvl="1"/>
            <a:endParaRPr lang="en-US" b="1" dirty="0" smtClean="0">
              <a:solidFill>
                <a:srgbClr val="000000"/>
              </a:solidFill>
              <a:latin typeface="Times New Roman" pitchFamily="-111" charset="0"/>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smtClean="0">
                <a:latin typeface="Arial"/>
              </a:rPr>
              <a:t>Introduction to Object Technology</a:t>
            </a:r>
            <a:endParaRPr lang="en-US" sz="3600" b="1" dirty="0"/>
          </a:p>
        </p:txBody>
      </p:sp>
      <p:sp>
        <p:nvSpPr>
          <p:cNvPr id="3" name="Content Placeholder 2"/>
          <p:cNvSpPr>
            <a:spLocks noGrp="1"/>
          </p:cNvSpPr>
          <p:nvPr>
            <p:ph idx="1"/>
          </p:nvPr>
        </p:nvSpPr>
        <p:spPr>
          <a:xfrm>
            <a:off x="457200" y="914400"/>
            <a:ext cx="8229600" cy="5441950"/>
          </a:xfrm>
          <a:ln>
            <a:solidFill>
              <a:srgbClr val="0000FF"/>
            </a:solidFill>
          </a:ln>
        </p:spPr>
        <p:txBody>
          <a:bodyPr>
            <a:normAutofit/>
          </a:bodyPr>
          <a:lstStyle/>
          <a:p>
            <a:pPr>
              <a:lnSpc>
                <a:spcPct val="80000"/>
              </a:lnSpc>
            </a:pPr>
            <a:r>
              <a:rPr lang="en-US" sz="2800" b="1" i="1" dirty="0" smtClean="0">
                <a:solidFill>
                  <a:srgbClr val="0000FF"/>
                </a:solidFill>
                <a:latin typeface="+mj-lt"/>
              </a:rPr>
              <a:t>Objects </a:t>
            </a:r>
            <a:r>
              <a:rPr lang="en-US" sz="2800" dirty="0" smtClean="0">
                <a:solidFill>
                  <a:srgbClr val="000000"/>
                </a:solidFill>
                <a:latin typeface="+mj-lt"/>
              </a:rPr>
              <a:t>are essentially </a:t>
            </a:r>
            <a:r>
              <a:rPr lang="en-US" sz="2800" b="1" i="1" dirty="0" smtClean="0">
                <a:solidFill>
                  <a:srgbClr val="0000FF"/>
                </a:solidFill>
                <a:latin typeface="+mj-lt"/>
              </a:rPr>
              <a:t>reusable</a:t>
            </a:r>
            <a:r>
              <a:rPr lang="en-US" sz="2800" b="1" dirty="0" smtClean="0">
                <a:solidFill>
                  <a:srgbClr val="0000FF"/>
                </a:solidFill>
                <a:latin typeface="+mj-lt"/>
              </a:rPr>
              <a:t> </a:t>
            </a:r>
            <a:r>
              <a:rPr lang="en-US" sz="2800" dirty="0" smtClean="0">
                <a:solidFill>
                  <a:srgbClr val="000000"/>
                </a:solidFill>
                <a:latin typeface="+mj-lt"/>
              </a:rPr>
              <a:t>software components. </a:t>
            </a:r>
          </a:p>
          <a:p>
            <a:pPr lvl="1">
              <a:lnSpc>
                <a:spcPct val="80000"/>
              </a:lnSpc>
            </a:pPr>
            <a:r>
              <a:rPr lang="en-US" b="1" i="1" dirty="0" smtClean="0">
                <a:solidFill>
                  <a:srgbClr val="0000FF"/>
                </a:solidFill>
                <a:latin typeface="+mj-lt"/>
              </a:rPr>
              <a:t>date </a:t>
            </a:r>
            <a:r>
              <a:rPr lang="en-US" dirty="0" smtClean="0">
                <a:solidFill>
                  <a:srgbClr val="000000"/>
                </a:solidFill>
                <a:latin typeface="+mj-lt"/>
              </a:rPr>
              <a:t>objects, </a:t>
            </a:r>
            <a:r>
              <a:rPr lang="en-US" b="1" i="1" dirty="0" smtClean="0">
                <a:solidFill>
                  <a:srgbClr val="0000FF"/>
                </a:solidFill>
                <a:latin typeface="+mj-lt"/>
              </a:rPr>
              <a:t>time </a:t>
            </a:r>
            <a:r>
              <a:rPr lang="en-US" dirty="0" smtClean="0">
                <a:solidFill>
                  <a:srgbClr val="000000"/>
                </a:solidFill>
                <a:latin typeface="+mj-lt"/>
              </a:rPr>
              <a:t>objects, </a:t>
            </a:r>
            <a:r>
              <a:rPr lang="en-US" b="1" i="1" dirty="0" smtClean="0">
                <a:solidFill>
                  <a:srgbClr val="0000FF"/>
                </a:solidFill>
                <a:latin typeface="+mj-lt"/>
              </a:rPr>
              <a:t>shape</a:t>
            </a:r>
            <a:r>
              <a:rPr lang="en-US" dirty="0" smtClean="0">
                <a:solidFill>
                  <a:srgbClr val="000000"/>
                </a:solidFill>
                <a:latin typeface="+mj-lt"/>
              </a:rPr>
              <a:t> objects, etc. </a:t>
            </a:r>
          </a:p>
          <a:p>
            <a:pPr lvl="1">
              <a:lnSpc>
                <a:spcPct val="80000"/>
              </a:lnSpc>
            </a:pPr>
            <a:r>
              <a:rPr lang="en-US" dirty="0" smtClean="0">
                <a:solidFill>
                  <a:srgbClr val="000000"/>
                </a:solidFill>
                <a:latin typeface="+mj-lt"/>
              </a:rPr>
              <a:t>Almost any </a:t>
            </a:r>
            <a:r>
              <a:rPr lang="en-US" b="1" i="1" dirty="0" smtClean="0">
                <a:solidFill>
                  <a:srgbClr val="0000FF"/>
                </a:solidFill>
                <a:latin typeface="+mj-lt"/>
              </a:rPr>
              <a:t>noun</a:t>
            </a:r>
            <a:r>
              <a:rPr lang="en-US" i="1" dirty="0" smtClean="0">
                <a:solidFill>
                  <a:srgbClr val="0000FF"/>
                </a:solidFill>
                <a:latin typeface="+mj-lt"/>
              </a:rPr>
              <a:t> </a:t>
            </a:r>
            <a:r>
              <a:rPr lang="en-US" dirty="0" smtClean="0">
                <a:solidFill>
                  <a:srgbClr val="000000"/>
                </a:solidFill>
                <a:latin typeface="+mj-lt"/>
              </a:rPr>
              <a:t>can be reasonably represented as a software object in terms of </a:t>
            </a:r>
            <a:r>
              <a:rPr lang="en-US" b="1" i="1" dirty="0" smtClean="0">
                <a:solidFill>
                  <a:srgbClr val="FF0000"/>
                </a:solidFill>
                <a:latin typeface="+mj-lt"/>
              </a:rPr>
              <a:t>attributes</a:t>
            </a:r>
            <a:r>
              <a:rPr lang="en-US" b="1" dirty="0" smtClean="0">
                <a:solidFill>
                  <a:srgbClr val="0000FF"/>
                </a:solidFill>
                <a:latin typeface="+mj-lt"/>
              </a:rPr>
              <a:t> </a:t>
            </a:r>
            <a:r>
              <a:rPr lang="en-US" dirty="0" smtClean="0">
                <a:solidFill>
                  <a:srgbClr val="000000"/>
                </a:solidFill>
                <a:latin typeface="+mj-lt"/>
              </a:rPr>
              <a:t>(e.g., </a:t>
            </a:r>
            <a:r>
              <a:rPr lang="en-US" b="1" i="1" dirty="0" smtClean="0">
                <a:solidFill>
                  <a:srgbClr val="000000"/>
                </a:solidFill>
                <a:latin typeface="+mj-lt"/>
              </a:rPr>
              <a:t>name, color and size</a:t>
            </a:r>
            <a:r>
              <a:rPr lang="en-US" dirty="0" smtClean="0">
                <a:solidFill>
                  <a:srgbClr val="000000"/>
                </a:solidFill>
                <a:latin typeface="+mj-lt"/>
              </a:rPr>
              <a:t>) and </a:t>
            </a:r>
            <a:r>
              <a:rPr lang="en-US" b="1" i="1" dirty="0" smtClean="0">
                <a:solidFill>
                  <a:srgbClr val="FF0000"/>
                </a:solidFill>
                <a:latin typeface="+mj-lt"/>
              </a:rPr>
              <a:t>behaviors</a:t>
            </a:r>
            <a:r>
              <a:rPr lang="en-US" b="1" dirty="0" smtClean="0">
                <a:solidFill>
                  <a:srgbClr val="0000FF"/>
                </a:solidFill>
                <a:latin typeface="+mj-lt"/>
              </a:rPr>
              <a:t> </a:t>
            </a:r>
            <a:r>
              <a:rPr lang="en-US" dirty="0" smtClean="0">
                <a:solidFill>
                  <a:srgbClr val="000000"/>
                </a:solidFill>
                <a:latin typeface="+mj-lt"/>
              </a:rPr>
              <a:t>(e.g., </a:t>
            </a:r>
            <a:r>
              <a:rPr lang="en-US" b="1" i="1" dirty="0" smtClean="0">
                <a:solidFill>
                  <a:srgbClr val="000000"/>
                </a:solidFill>
                <a:latin typeface="+mj-lt"/>
              </a:rPr>
              <a:t>calculating, moving and communicating</a:t>
            </a:r>
            <a:r>
              <a:rPr lang="en-US" dirty="0" smtClean="0">
                <a:solidFill>
                  <a:srgbClr val="000000"/>
                </a:solidFill>
                <a:latin typeface="+mj-lt"/>
              </a:rPr>
              <a:t>). </a:t>
            </a:r>
          </a:p>
          <a:p>
            <a:pPr lvl="1">
              <a:lnSpc>
                <a:spcPct val="80000"/>
              </a:lnSpc>
            </a:pPr>
            <a:r>
              <a:rPr lang="en-US" dirty="0" smtClean="0">
                <a:solidFill>
                  <a:srgbClr val="000000"/>
                </a:solidFill>
                <a:latin typeface="+mj-lt"/>
              </a:rPr>
              <a:t>Related to </a:t>
            </a:r>
            <a:r>
              <a:rPr lang="en-US" b="1" i="1" dirty="0" err="1" smtClean="0">
                <a:solidFill>
                  <a:srgbClr val="0000FF"/>
                </a:solidFill>
                <a:latin typeface="+mj-lt"/>
              </a:rPr>
              <a:t>struct</a:t>
            </a:r>
            <a:r>
              <a:rPr lang="en-US" b="1" i="1" dirty="0" smtClean="0">
                <a:solidFill>
                  <a:srgbClr val="0000FF"/>
                </a:solidFill>
                <a:latin typeface="+mj-lt"/>
              </a:rPr>
              <a:t> </a:t>
            </a:r>
            <a:r>
              <a:rPr lang="en-US" dirty="0" smtClean="0">
                <a:solidFill>
                  <a:srgbClr val="000000"/>
                </a:solidFill>
                <a:latin typeface="+mj-lt"/>
              </a:rPr>
              <a:t>declarations</a:t>
            </a:r>
          </a:p>
          <a:p>
            <a:pPr>
              <a:lnSpc>
                <a:spcPct val="80000"/>
              </a:lnSpc>
            </a:pPr>
            <a:r>
              <a:rPr lang="en-US" sz="2800" dirty="0">
                <a:solidFill>
                  <a:srgbClr val="000000"/>
                </a:solidFill>
                <a:latin typeface="+mj-lt"/>
              </a:rPr>
              <a:t>M</a:t>
            </a:r>
            <a:r>
              <a:rPr lang="en-US" sz="2800" dirty="0" smtClean="0">
                <a:solidFill>
                  <a:srgbClr val="000000"/>
                </a:solidFill>
                <a:latin typeface="+mj-lt"/>
              </a:rPr>
              <a:t>odular, </a:t>
            </a:r>
            <a:r>
              <a:rPr lang="en-US" sz="2800" b="1" i="1" dirty="0" smtClean="0">
                <a:solidFill>
                  <a:srgbClr val="0000FF"/>
                </a:solidFill>
                <a:latin typeface="+mj-lt"/>
              </a:rPr>
              <a:t>object-oriented </a:t>
            </a:r>
            <a:r>
              <a:rPr lang="en-US" sz="2800" dirty="0" smtClean="0">
                <a:solidFill>
                  <a:srgbClr val="000000"/>
                </a:solidFill>
                <a:latin typeface="+mj-lt"/>
              </a:rPr>
              <a:t>design and implementation approach can make software-development groups much more productive than was possible with earlier popular techniques like “</a:t>
            </a:r>
            <a:r>
              <a:rPr lang="en-US" sz="2800" b="1" i="1" dirty="0" smtClean="0">
                <a:solidFill>
                  <a:srgbClr val="0000FF"/>
                </a:solidFill>
                <a:latin typeface="+mj-lt"/>
              </a:rPr>
              <a:t>structured programming</a:t>
            </a:r>
            <a:r>
              <a:rPr lang="en-US" sz="2800" dirty="0" smtClean="0">
                <a:solidFill>
                  <a:srgbClr val="000000"/>
                </a:solidFill>
                <a:latin typeface="+mj-lt"/>
              </a:rPr>
              <a:t>”</a:t>
            </a: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smtClean="0">
                <a:latin typeface="Arial"/>
              </a:rPr>
              <a:t>Introduction to Object Technology</a:t>
            </a:r>
            <a:endParaRPr lang="en-US" sz="3600" b="1" dirty="0"/>
          </a:p>
        </p:txBody>
      </p:sp>
      <p:sp>
        <p:nvSpPr>
          <p:cNvPr id="3" name="Content Placeholder 2"/>
          <p:cNvSpPr>
            <a:spLocks noGrp="1"/>
          </p:cNvSpPr>
          <p:nvPr>
            <p:ph idx="1"/>
          </p:nvPr>
        </p:nvSpPr>
        <p:spPr>
          <a:xfrm>
            <a:off x="457200" y="914400"/>
            <a:ext cx="8229600" cy="5441950"/>
          </a:xfrm>
          <a:ln>
            <a:solidFill>
              <a:srgbClr val="0000FF"/>
            </a:solidFill>
          </a:ln>
        </p:spPr>
        <p:txBody>
          <a:bodyPr>
            <a:normAutofit lnSpcReduction="10000"/>
          </a:bodyPr>
          <a:lstStyle/>
          <a:p>
            <a:pPr>
              <a:lnSpc>
                <a:spcPct val="80000"/>
              </a:lnSpc>
            </a:pPr>
            <a:r>
              <a:rPr lang="en-US" sz="2500" dirty="0" smtClean="0">
                <a:solidFill>
                  <a:srgbClr val="000000"/>
                </a:solidFill>
                <a:latin typeface="+mj-lt"/>
              </a:rPr>
              <a:t>Objects are derived from classes and are </a:t>
            </a:r>
            <a:r>
              <a:rPr lang="en-US" sz="2500" b="1" i="1" dirty="0" smtClean="0">
                <a:solidFill>
                  <a:srgbClr val="0000FF"/>
                </a:solidFill>
                <a:latin typeface="+mj-lt"/>
              </a:rPr>
              <a:t>instantiated </a:t>
            </a:r>
            <a:r>
              <a:rPr lang="en-US" sz="2500" dirty="0" smtClean="0">
                <a:solidFill>
                  <a:srgbClr val="000000"/>
                </a:solidFill>
                <a:latin typeface="+mj-lt"/>
              </a:rPr>
              <a:t>when they are declared</a:t>
            </a:r>
          </a:p>
          <a:p>
            <a:pPr lvl="1">
              <a:lnSpc>
                <a:spcPct val="80000"/>
              </a:lnSpc>
            </a:pPr>
            <a:r>
              <a:rPr lang="en-US" dirty="0" smtClean="0">
                <a:solidFill>
                  <a:srgbClr val="000000"/>
                </a:solidFill>
                <a:latin typeface="+mj-lt"/>
              </a:rPr>
              <a:t>Date X;</a:t>
            </a:r>
          </a:p>
          <a:p>
            <a:pPr lvl="1">
              <a:lnSpc>
                <a:spcPct val="80000"/>
              </a:lnSpc>
            </a:pPr>
            <a:r>
              <a:rPr lang="en-US" dirty="0" smtClean="0">
                <a:solidFill>
                  <a:srgbClr val="000000"/>
                </a:solidFill>
                <a:latin typeface="+mj-lt"/>
              </a:rPr>
              <a:t>Person Y;</a:t>
            </a:r>
          </a:p>
          <a:p>
            <a:pPr>
              <a:lnSpc>
                <a:spcPct val="80000"/>
              </a:lnSpc>
            </a:pPr>
            <a:r>
              <a:rPr lang="en-US" dirty="0" smtClean="0">
                <a:solidFill>
                  <a:srgbClr val="000000"/>
                </a:solidFill>
                <a:latin typeface="+mj-lt"/>
              </a:rPr>
              <a:t>Objects contain</a:t>
            </a:r>
          </a:p>
          <a:p>
            <a:pPr lvl="1">
              <a:lnSpc>
                <a:spcPct val="80000"/>
              </a:lnSpc>
            </a:pPr>
            <a:r>
              <a:rPr lang="en-US" dirty="0" smtClean="0">
                <a:solidFill>
                  <a:srgbClr val="000000"/>
                </a:solidFill>
                <a:latin typeface="+mj-lt"/>
              </a:rPr>
              <a:t> </a:t>
            </a:r>
            <a:r>
              <a:rPr lang="en-US" sz="3200" b="1" i="1" dirty="0" smtClean="0">
                <a:solidFill>
                  <a:srgbClr val="FF0000"/>
                </a:solidFill>
                <a:latin typeface="+mj-lt"/>
              </a:rPr>
              <a:t>data (attributes) </a:t>
            </a:r>
            <a:r>
              <a:rPr lang="en-US" sz="3200" dirty="0" smtClean="0">
                <a:solidFill>
                  <a:srgbClr val="FF0000"/>
                </a:solidFill>
                <a:latin typeface="+mj-lt"/>
              </a:rPr>
              <a:t> </a:t>
            </a:r>
          </a:p>
          <a:p>
            <a:pPr lvl="1">
              <a:lnSpc>
                <a:spcPct val="80000"/>
              </a:lnSpc>
            </a:pPr>
            <a:r>
              <a:rPr lang="en-US" sz="3200" b="1" i="1" dirty="0" smtClean="0">
                <a:solidFill>
                  <a:srgbClr val="FF0000"/>
                </a:solidFill>
                <a:latin typeface="+mj-lt"/>
              </a:rPr>
              <a:t>member functions </a:t>
            </a:r>
            <a:r>
              <a:rPr lang="en-US" sz="3200" dirty="0" smtClean="0">
                <a:solidFill>
                  <a:srgbClr val="FF0000"/>
                </a:solidFill>
                <a:latin typeface="+mj-lt"/>
              </a:rPr>
              <a:t>(</a:t>
            </a:r>
            <a:r>
              <a:rPr lang="en-US" sz="3200" b="1" i="1" dirty="0" smtClean="0">
                <a:solidFill>
                  <a:srgbClr val="FF0000"/>
                </a:solidFill>
                <a:latin typeface="+mj-lt"/>
              </a:rPr>
              <a:t>behavior</a:t>
            </a:r>
            <a:r>
              <a:rPr lang="en-US" sz="3200" dirty="0" smtClean="0">
                <a:solidFill>
                  <a:srgbClr val="FF0000"/>
                </a:solidFill>
                <a:latin typeface="+mj-lt"/>
              </a:rPr>
              <a:t>)</a:t>
            </a:r>
          </a:p>
          <a:p>
            <a:pPr>
              <a:lnSpc>
                <a:spcPct val="80000"/>
              </a:lnSpc>
            </a:pPr>
            <a:r>
              <a:rPr lang="en-US" sz="3600" b="1" dirty="0" smtClean="0">
                <a:solidFill>
                  <a:srgbClr val="000000"/>
                </a:solidFill>
                <a:latin typeface="+mj-lt"/>
              </a:rPr>
              <a:t>Main Characteristics</a:t>
            </a:r>
          </a:p>
          <a:p>
            <a:pPr lvl="1">
              <a:lnSpc>
                <a:spcPct val="80000"/>
              </a:lnSpc>
            </a:pPr>
            <a:r>
              <a:rPr lang="en-US" b="1" i="1" dirty="0" smtClean="0">
                <a:solidFill>
                  <a:srgbClr val="0000FF"/>
                </a:solidFill>
                <a:latin typeface="+mj-lt"/>
              </a:rPr>
              <a:t>Encapsulation</a:t>
            </a:r>
          </a:p>
          <a:p>
            <a:pPr lvl="2">
              <a:lnSpc>
                <a:spcPct val="80000"/>
              </a:lnSpc>
            </a:pPr>
            <a:r>
              <a:rPr lang="en-US" b="1" i="1" dirty="0" smtClean="0">
                <a:latin typeface="+mj-lt"/>
              </a:rPr>
              <a:t>Information hiding</a:t>
            </a:r>
          </a:p>
          <a:p>
            <a:pPr lvl="1">
              <a:lnSpc>
                <a:spcPct val="80000"/>
              </a:lnSpc>
            </a:pPr>
            <a:r>
              <a:rPr lang="en-US" b="1" i="1" dirty="0" smtClean="0">
                <a:solidFill>
                  <a:srgbClr val="0000FF"/>
                </a:solidFill>
                <a:latin typeface="+mj-lt"/>
              </a:rPr>
              <a:t>Inheritance</a:t>
            </a:r>
          </a:p>
          <a:p>
            <a:pPr lvl="2">
              <a:lnSpc>
                <a:spcPct val="80000"/>
              </a:lnSpc>
            </a:pPr>
            <a:r>
              <a:rPr lang="en-US" b="1" i="1" dirty="0" smtClean="0">
                <a:solidFill>
                  <a:srgbClr val="000000"/>
                </a:solidFill>
                <a:latin typeface="+mj-lt"/>
              </a:rPr>
              <a:t>Reusability of existing code</a:t>
            </a:r>
          </a:p>
          <a:p>
            <a:pPr lvl="1">
              <a:lnSpc>
                <a:spcPct val="80000"/>
              </a:lnSpc>
            </a:pPr>
            <a:r>
              <a:rPr lang="en-US" b="1" i="1" dirty="0" smtClean="0">
                <a:solidFill>
                  <a:srgbClr val="0000FF"/>
                </a:solidFill>
                <a:latin typeface="+mj-lt"/>
              </a:rPr>
              <a:t>Polymorphism</a:t>
            </a:r>
          </a:p>
          <a:p>
            <a:pPr lvl="2">
              <a:lnSpc>
                <a:spcPct val="80000"/>
              </a:lnSpc>
            </a:pPr>
            <a:r>
              <a:rPr lang="en-US" b="1" i="1" dirty="0" smtClean="0">
                <a:solidFill>
                  <a:srgbClr val="000000"/>
                </a:solidFill>
                <a:latin typeface="+mj-lt"/>
              </a:rPr>
              <a:t>Run-time behavior</a:t>
            </a:r>
            <a:endParaRPr lang="en-US" b="1" i="1" dirty="0">
              <a:latin typeface="+mj-lt"/>
            </a:endParaRP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26</a:t>
            </a:fld>
            <a:endParaRPr lang="en-US"/>
          </a:p>
        </p:txBody>
      </p:sp>
    </p:spTree>
    <p:extLst>
      <p:ext uri="{BB962C8B-B14F-4D97-AF65-F5344CB8AC3E}">
        <p14:creationId xmlns:p14="http://schemas.microsoft.com/office/powerpoint/2010/main" val="2962869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C++ Program Development Steps</a:t>
            </a:r>
            <a:endParaRPr lang="en-US" b="1" dirty="0"/>
          </a:p>
        </p:txBody>
      </p:sp>
      <p:sp>
        <p:nvSpPr>
          <p:cNvPr id="3" name="Content Placeholder 2"/>
          <p:cNvSpPr>
            <a:spLocks noGrp="1"/>
          </p:cNvSpPr>
          <p:nvPr>
            <p:ph idx="1"/>
          </p:nvPr>
        </p:nvSpPr>
        <p:spPr>
          <a:xfrm>
            <a:off x="457200" y="792162"/>
            <a:ext cx="8229600" cy="5564188"/>
          </a:xfrm>
          <a:ln>
            <a:solidFill>
              <a:srgbClr val="0000FF"/>
            </a:solidFill>
          </a:ln>
        </p:spPr>
        <p:txBody>
          <a:bodyPr>
            <a:normAutofit/>
          </a:bodyPr>
          <a:lstStyle/>
          <a:p>
            <a:r>
              <a:rPr lang="en-US" dirty="0" smtClean="0">
                <a:solidFill>
                  <a:srgbClr val="000000"/>
                </a:solidFill>
                <a:latin typeface="Times New Roman" pitchFamily="-111" charset="0"/>
              </a:rPr>
              <a:t>C++ systems generally consist of </a:t>
            </a:r>
            <a:r>
              <a:rPr lang="en-US" b="1" i="1" dirty="0" smtClean="0">
                <a:solidFill>
                  <a:srgbClr val="0000FF"/>
                </a:solidFill>
                <a:latin typeface="Times New Roman" pitchFamily="-111" charset="0"/>
              </a:rPr>
              <a:t>three parts</a:t>
            </a:r>
            <a:r>
              <a:rPr lang="en-US" dirty="0" smtClean="0">
                <a:solidFill>
                  <a:srgbClr val="000000"/>
                </a:solidFill>
                <a:latin typeface="Times New Roman" pitchFamily="-111" charset="0"/>
              </a:rPr>
              <a:t>:</a:t>
            </a:r>
          </a:p>
          <a:p>
            <a:pPr lvl="1"/>
            <a:r>
              <a:rPr lang="en-US" dirty="0" smtClean="0">
                <a:solidFill>
                  <a:srgbClr val="000000"/>
                </a:solidFill>
                <a:latin typeface="Times New Roman" pitchFamily="-111" charset="0"/>
              </a:rPr>
              <a:t> A program development environment</a:t>
            </a:r>
          </a:p>
          <a:p>
            <a:pPr lvl="1"/>
            <a:r>
              <a:rPr lang="en-US" dirty="0">
                <a:solidFill>
                  <a:srgbClr val="000000"/>
                </a:solidFill>
                <a:latin typeface="Times New Roman" pitchFamily="-111" charset="0"/>
              </a:rPr>
              <a:t>T</a:t>
            </a:r>
            <a:r>
              <a:rPr lang="en-US" dirty="0" smtClean="0">
                <a:solidFill>
                  <a:srgbClr val="000000"/>
                </a:solidFill>
                <a:latin typeface="Times New Roman" pitchFamily="-111" charset="0"/>
              </a:rPr>
              <a:t>he C++ language  </a:t>
            </a:r>
          </a:p>
          <a:p>
            <a:pPr lvl="1"/>
            <a:r>
              <a:rPr lang="en-US" dirty="0" smtClean="0">
                <a:solidFill>
                  <a:srgbClr val="000000"/>
                </a:solidFill>
                <a:latin typeface="Times New Roman" pitchFamily="-111" charset="0"/>
              </a:rPr>
              <a:t>The C++ Standard Library </a:t>
            </a:r>
          </a:p>
          <a:p>
            <a:r>
              <a:rPr lang="en-US" dirty="0">
                <a:solidFill>
                  <a:srgbClr val="000000"/>
                </a:solidFill>
                <a:latin typeface="Times New Roman" pitchFamily="-111" charset="0"/>
              </a:rPr>
              <a:t>S</a:t>
            </a:r>
            <a:r>
              <a:rPr lang="en-US" dirty="0" smtClean="0">
                <a:solidFill>
                  <a:srgbClr val="000000"/>
                </a:solidFill>
                <a:latin typeface="Times New Roman" pitchFamily="-111" charset="0"/>
              </a:rPr>
              <a:t>ix phases of a C++ Program development</a:t>
            </a:r>
          </a:p>
          <a:p>
            <a:pPr marL="1371600" lvl="2" indent="-514350">
              <a:buFont typeface="+mj-lt"/>
              <a:buAutoNum type="arabicPeriod"/>
            </a:pPr>
            <a:r>
              <a:rPr lang="en-US" b="1" dirty="0" smtClean="0">
                <a:solidFill>
                  <a:srgbClr val="0000FF"/>
                </a:solidFill>
                <a:latin typeface="Times New Roman" pitchFamily="-111" charset="0"/>
              </a:rPr>
              <a:t>Edit, </a:t>
            </a:r>
          </a:p>
          <a:p>
            <a:pPr marL="1371600" lvl="2" indent="-514350">
              <a:buFont typeface="+mj-lt"/>
              <a:buAutoNum type="arabicPeriod"/>
            </a:pPr>
            <a:r>
              <a:rPr lang="en-US" b="1" dirty="0" smtClean="0">
                <a:solidFill>
                  <a:srgbClr val="0000FF"/>
                </a:solidFill>
                <a:latin typeface="Times New Roman" pitchFamily="-111" charset="0"/>
              </a:rPr>
              <a:t>Preprocess, </a:t>
            </a:r>
          </a:p>
          <a:p>
            <a:pPr marL="1371600" lvl="2" indent="-514350">
              <a:buFont typeface="+mj-lt"/>
              <a:buAutoNum type="arabicPeriod"/>
            </a:pPr>
            <a:r>
              <a:rPr lang="en-US" b="1" dirty="0" smtClean="0">
                <a:solidFill>
                  <a:srgbClr val="0000FF"/>
                </a:solidFill>
                <a:latin typeface="Times New Roman" pitchFamily="-111" charset="0"/>
              </a:rPr>
              <a:t>Compile, </a:t>
            </a:r>
          </a:p>
          <a:p>
            <a:pPr marL="1371600" lvl="2" indent="-514350">
              <a:buFont typeface="+mj-lt"/>
              <a:buAutoNum type="arabicPeriod"/>
            </a:pPr>
            <a:r>
              <a:rPr lang="en-US" b="1" dirty="0" smtClean="0">
                <a:solidFill>
                  <a:srgbClr val="0000FF"/>
                </a:solidFill>
                <a:latin typeface="Times New Roman" pitchFamily="-111" charset="0"/>
              </a:rPr>
              <a:t>Link, </a:t>
            </a:r>
          </a:p>
          <a:p>
            <a:pPr marL="1371600" lvl="2" indent="-514350">
              <a:buFont typeface="+mj-lt"/>
              <a:buAutoNum type="arabicPeriod"/>
            </a:pPr>
            <a:r>
              <a:rPr lang="en-US" b="1" dirty="0" smtClean="0">
                <a:solidFill>
                  <a:srgbClr val="0000FF"/>
                </a:solidFill>
                <a:latin typeface="Times New Roman" pitchFamily="-111" charset="0"/>
              </a:rPr>
              <a:t>Load, </a:t>
            </a:r>
          </a:p>
          <a:p>
            <a:pPr marL="1371600" lvl="2" indent="-514350">
              <a:buFont typeface="+mj-lt"/>
              <a:buAutoNum type="arabicPeriod"/>
            </a:pPr>
            <a:r>
              <a:rPr lang="en-US" b="1" dirty="0" smtClean="0">
                <a:solidFill>
                  <a:srgbClr val="0000FF"/>
                </a:solidFill>
                <a:latin typeface="Times New Roman" pitchFamily="-111" charset="0"/>
              </a:rPr>
              <a:t>Execute</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C++ Development Steps</a:t>
            </a:r>
            <a:endParaRPr lang="en-US" b="1" dirty="0"/>
          </a:p>
        </p:txBody>
      </p:sp>
      <p:sp>
        <p:nvSpPr>
          <p:cNvPr id="3" name="Content Placeholder 2"/>
          <p:cNvSpPr>
            <a:spLocks noGrp="1"/>
          </p:cNvSpPr>
          <p:nvPr>
            <p:ph idx="1"/>
          </p:nvPr>
        </p:nvSpPr>
        <p:spPr>
          <a:xfrm>
            <a:off x="457200" y="868362"/>
            <a:ext cx="8229600" cy="5257801"/>
          </a:xfrm>
          <a:ln>
            <a:solidFill>
              <a:srgbClr val="0000FF"/>
            </a:solidFill>
          </a:ln>
        </p:spPr>
        <p:txBody>
          <a:bodyPr>
            <a:normAutofit lnSpcReduction="10000"/>
          </a:bodyPr>
          <a:lstStyle/>
          <a:p>
            <a:r>
              <a:rPr lang="en-US" b="1" dirty="0" smtClean="0">
                <a:solidFill>
                  <a:srgbClr val="FF0000"/>
                </a:solidFill>
                <a:latin typeface="Times New Roman" pitchFamily="-111" charset="0"/>
              </a:rPr>
              <a:t>Phase 1 – Creating a Program</a:t>
            </a:r>
          </a:p>
          <a:p>
            <a:pPr lvl="1"/>
            <a:r>
              <a:rPr lang="en-US" dirty="0" smtClean="0">
                <a:solidFill>
                  <a:srgbClr val="000000"/>
                </a:solidFill>
                <a:latin typeface="Times New Roman" pitchFamily="-111" charset="0"/>
              </a:rPr>
              <a:t>consists of editing a file with an </a:t>
            </a:r>
            <a:r>
              <a:rPr lang="en-US" b="1" i="1" dirty="0" smtClean="0">
                <a:solidFill>
                  <a:srgbClr val="0000FF"/>
                </a:solidFill>
                <a:latin typeface="Times New Roman" pitchFamily="-111" charset="0"/>
              </a:rPr>
              <a:t>editor </a:t>
            </a:r>
            <a:r>
              <a:rPr lang="en-US" dirty="0" smtClean="0">
                <a:solidFill>
                  <a:srgbClr val="000000"/>
                </a:solidFill>
                <a:latin typeface="Times New Roman" pitchFamily="-111" charset="0"/>
              </a:rPr>
              <a:t>program, normally known simply as an </a:t>
            </a:r>
            <a:r>
              <a:rPr lang="en-US" b="1" i="1" dirty="0" smtClean="0">
                <a:solidFill>
                  <a:srgbClr val="FF0000"/>
                </a:solidFill>
                <a:latin typeface="Times New Roman" pitchFamily="-111" charset="0"/>
              </a:rPr>
              <a:t>editor</a:t>
            </a:r>
            <a:r>
              <a:rPr lang="en-US" dirty="0" smtClean="0">
                <a:solidFill>
                  <a:srgbClr val="000000"/>
                </a:solidFill>
                <a:latin typeface="Times New Roman" pitchFamily="-111" charset="0"/>
              </a:rPr>
              <a:t>. </a:t>
            </a:r>
          </a:p>
          <a:p>
            <a:pPr lvl="1"/>
            <a:r>
              <a:rPr lang="en-US" dirty="0" smtClean="0">
                <a:solidFill>
                  <a:srgbClr val="000000"/>
                </a:solidFill>
                <a:latin typeface="Times New Roman" pitchFamily="-111" charset="0"/>
              </a:rPr>
              <a:t>Type a C++ program (</a:t>
            </a:r>
            <a:r>
              <a:rPr lang="en-US" dirty="0" smtClean="0">
                <a:solidFill>
                  <a:srgbClr val="0000FF"/>
                </a:solidFill>
                <a:latin typeface="Times New Roman" pitchFamily="-111" charset="0"/>
              </a:rPr>
              <a:t>source code</a:t>
            </a:r>
            <a:r>
              <a:rPr lang="en-US" dirty="0" smtClean="0">
                <a:solidFill>
                  <a:srgbClr val="000000"/>
                </a:solidFill>
                <a:latin typeface="Times New Roman" pitchFamily="-111" charset="0"/>
              </a:rPr>
              <a:t>) using the editor.</a:t>
            </a:r>
          </a:p>
          <a:p>
            <a:pPr lvl="1"/>
            <a:r>
              <a:rPr lang="en-US" dirty="0" smtClean="0">
                <a:solidFill>
                  <a:srgbClr val="000000"/>
                </a:solidFill>
                <a:latin typeface="Times New Roman" pitchFamily="-111" charset="0"/>
              </a:rPr>
              <a:t>Make any necessary corrections.</a:t>
            </a:r>
          </a:p>
          <a:p>
            <a:pPr lvl="1"/>
            <a:r>
              <a:rPr lang="en-US" dirty="0" smtClean="0">
                <a:solidFill>
                  <a:srgbClr val="000000"/>
                </a:solidFill>
                <a:latin typeface="Times New Roman" pitchFamily="-111" charset="0"/>
              </a:rPr>
              <a:t>Save the program on disk as </a:t>
            </a:r>
          </a:p>
          <a:p>
            <a:pPr lvl="2"/>
            <a:r>
              <a:rPr lang="en-US" b="1" dirty="0" err="1" smtClean="0">
                <a:solidFill>
                  <a:srgbClr val="0000FF"/>
                </a:solidFill>
                <a:latin typeface="Lucida Console" pitchFamily="-111" charset="0"/>
              </a:rPr>
              <a:t>XXX.cpp</a:t>
            </a:r>
            <a:endParaRPr lang="en-US" b="1" dirty="0" smtClean="0">
              <a:solidFill>
                <a:srgbClr val="0000FF"/>
              </a:solidFill>
              <a:latin typeface="Times New Roman" pitchFamily="-111" charset="0"/>
            </a:endParaRPr>
          </a:p>
          <a:p>
            <a:pPr lvl="2"/>
            <a:r>
              <a:rPr lang="en-US" dirty="0" err="1" smtClean="0">
                <a:solidFill>
                  <a:srgbClr val="000000"/>
                </a:solidFill>
                <a:latin typeface="Times New Roman" pitchFamily="-111" charset="0"/>
              </a:rPr>
              <a:t>XXX</a:t>
            </a:r>
            <a:r>
              <a:rPr lang="en-US" dirty="0" err="1" smtClean="0">
                <a:solidFill>
                  <a:srgbClr val="000000"/>
                </a:solidFill>
                <a:latin typeface="Lucida Console" pitchFamily="-111" charset="0"/>
              </a:rPr>
              <a:t>.cxx</a:t>
            </a:r>
            <a:r>
              <a:rPr lang="en-US" dirty="0" smtClean="0">
                <a:solidFill>
                  <a:srgbClr val="000000"/>
                </a:solidFill>
                <a:latin typeface="Times New Roman" pitchFamily="-111" charset="0"/>
              </a:rPr>
              <a:t> </a:t>
            </a:r>
          </a:p>
          <a:p>
            <a:pPr lvl="2"/>
            <a:r>
              <a:rPr lang="en-US" dirty="0" err="1" smtClean="0">
                <a:solidFill>
                  <a:srgbClr val="000000"/>
                </a:solidFill>
                <a:latin typeface="Times New Roman" pitchFamily="-111" charset="0"/>
              </a:rPr>
              <a:t>XXX</a:t>
            </a:r>
            <a:r>
              <a:rPr lang="en-US" dirty="0" err="1" smtClean="0">
                <a:solidFill>
                  <a:srgbClr val="000000"/>
                </a:solidFill>
                <a:latin typeface="Lucida Console" pitchFamily="-111" charset="0"/>
              </a:rPr>
              <a:t>.cc</a:t>
            </a:r>
            <a:r>
              <a:rPr lang="en-US" dirty="0" smtClean="0">
                <a:solidFill>
                  <a:srgbClr val="000000"/>
                </a:solidFill>
                <a:latin typeface="Times New Roman" pitchFamily="-111" charset="0"/>
              </a:rPr>
              <a:t> or </a:t>
            </a:r>
          </a:p>
          <a:p>
            <a:pPr lvl="2"/>
            <a:r>
              <a:rPr lang="en-US" dirty="0" smtClean="0">
                <a:solidFill>
                  <a:srgbClr val="000000"/>
                </a:solidFill>
                <a:latin typeface="Times New Roman" pitchFamily="-111" charset="0"/>
              </a:rPr>
              <a:t>XXX</a:t>
            </a:r>
            <a:r>
              <a:rPr lang="en-US" dirty="0" smtClean="0">
                <a:solidFill>
                  <a:srgbClr val="000000"/>
                </a:solidFill>
                <a:latin typeface="Lucida Console" pitchFamily="-111" charset="0"/>
              </a:rPr>
              <a:t>.C</a:t>
            </a:r>
            <a:r>
              <a:rPr lang="en-US" dirty="0" smtClean="0">
                <a:solidFill>
                  <a:srgbClr val="000000"/>
                </a:solidFill>
                <a:latin typeface="Times New Roman" pitchFamily="-111" charset="0"/>
              </a:rPr>
              <a:t> extensions (note that </a:t>
            </a:r>
            <a:r>
              <a:rPr lang="en-US" dirty="0" smtClean="0">
                <a:solidFill>
                  <a:srgbClr val="000000"/>
                </a:solidFill>
                <a:latin typeface="Lucida Console" pitchFamily="-111" charset="0"/>
              </a:rPr>
              <a:t>C</a:t>
            </a:r>
            <a:r>
              <a:rPr lang="en-US" dirty="0" smtClean="0">
                <a:solidFill>
                  <a:srgbClr val="000000"/>
                </a:solidFill>
                <a:latin typeface="Times New Roman" pitchFamily="-111" charset="0"/>
              </a:rPr>
              <a:t> is in uppercase) which indicate that a file contains C++ source code. </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28</a:t>
            </a:fld>
            <a:endParaRPr lang="en-US"/>
          </a:p>
        </p:txBody>
      </p:sp>
      <p:pic>
        <p:nvPicPr>
          <p:cNvPr id="7" name="Picture 6"/>
          <p:cNvPicPr>
            <a:picLocks noChangeAspect="1"/>
          </p:cNvPicPr>
          <p:nvPr/>
        </p:nvPicPr>
        <p:blipFill>
          <a:blip r:embed="rId2"/>
          <a:stretch>
            <a:fillRect/>
          </a:stretch>
        </p:blipFill>
        <p:spPr>
          <a:xfrm>
            <a:off x="3568700" y="4191000"/>
            <a:ext cx="4902200" cy="787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Editors</a:t>
            </a:r>
            <a:endParaRPr lang="en-US" b="1" dirty="0"/>
          </a:p>
        </p:txBody>
      </p:sp>
      <p:sp>
        <p:nvSpPr>
          <p:cNvPr id="3" name="Content Placeholder 2"/>
          <p:cNvSpPr>
            <a:spLocks noGrp="1"/>
          </p:cNvSpPr>
          <p:nvPr>
            <p:ph idx="1"/>
          </p:nvPr>
        </p:nvSpPr>
        <p:spPr>
          <a:xfrm>
            <a:off x="457200" y="868362"/>
            <a:ext cx="8229600" cy="5487988"/>
          </a:xfrm>
          <a:ln>
            <a:solidFill>
              <a:srgbClr val="0000FF"/>
            </a:solidFill>
          </a:ln>
        </p:spPr>
        <p:txBody>
          <a:bodyPr>
            <a:normAutofit fontScale="92500" lnSpcReduction="20000"/>
          </a:bodyPr>
          <a:lstStyle/>
          <a:p>
            <a:pPr>
              <a:lnSpc>
                <a:spcPct val="90000"/>
              </a:lnSpc>
            </a:pPr>
            <a:r>
              <a:rPr lang="en-US" sz="2800" b="1" dirty="0" smtClean="0">
                <a:solidFill>
                  <a:srgbClr val="000000"/>
                </a:solidFill>
                <a:latin typeface="Times New Roman" pitchFamily="-111" charset="0"/>
              </a:rPr>
              <a:t>Linux editors</a:t>
            </a:r>
            <a:r>
              <a:rPr lang="en-US" sz="2800" dirty="0" smtClean="0">
                <a:solidFill>
                  <a:srgbClr val="000000"/>
                </a:solidFill>
                <a:latin typeface="Times New Roman" pitchFamily="-111" charset="0"/>
              </a:rPr>
              <a:t>: </a:t>
            </a:r>
            <a:r>
              <a:rPr lang="en-US" sz="2800" b="1" i="1" dirty="0" smtClean="0">
                <a:solidFill>
                  <a:srgbClr val="0000FF"/>
                </a:solidFill>
                <a:latin typeface="Lucida Console" pitchFamily="-111" charset="0"/>
              </a:rPr>
              <a:t>vi</a:t>
            </a:r>
            <a:r>
              <a:rPr lang="en-US" sz="2800" dirty="0" smtClean="0">
                <a:solidFill>
                  <a:srgbClr val="000000"/>
                </a:solidFill>
                <a:latin typeface="Times New Roman" pitchFamily="-111" charset="0"/>
              </a:rPr>
              <a:t> and </a:t>
            </a:r>
            <a:r>
              <a:rPr lang="en-US" sz="2800" b="1" i="1" dirty="0" err="1" smtClean="0">
                <a:solidFill>
                  <a:srgbClr val="0000FF"/>
                </a:solidFill>
                <a:latin typeface="Lucida Console" pitchFamily="-111" charset="0"/>
              </a:rPr>
              <a:t>emacs</a:t>
            </a:r>
            <a:r>
              <a:rPr lang="en-US" sz="2800" dirty="0">
                <a:solidFill>
                  <a:srgbClr val="000000"/>
                </a:solidFill>
                <a:latin typeface="Times New Roman" pitchFamily="-111" charset="0"/>
              </a:rPr>
              <a:t> </a:t>
            </a:r>
            <a:r>
              <a:rPr lang="en-US" sz="2800" dirty="0" smtClean="0">
                <a:solidFill>
                  <a:srgbClr val="000000"/>
                </a:solidFill>
                <a:latin typeface="Times New Roman" pitchFamily="-111" charset="0"/>
              </a:rPr>
              <a:t>(</a:t>
            </a:r>
            <a:r>
              <a:rPr lang="en-US" sz="2800" b="1" dirty="0" smtClean="0">
                <a:solidFill>
                  <a:srgbClr val="FF0000"/>
                </a:solidFill>
                <a:latin typeface="Times New Roman" pitchFamily="-111" charset="0"/>
              </a:rPr>
              <a:t>text editors</a:t>
            </a:r>
            <a:r>
              <a:rPr lang="en-US" sz="2800" dirty="0" smtClean="0">
                <a:solidFill>
                  <a:srgbClr val="000000"/>
                </a:solidFill>
                <a:latin typeface="Times New Roman" pitchFamily="-111" charset="0"/>
              </a:rPr>
              <a:t>)</a:t>
            </a:r>
          </a:p>
          <a:p>
            <a:pPr>
              <a:lnSpc>
                <a:spcPct val="90000"/>
              </a:lnSpc>
            </a:pPr>
            <a:r>
              <a:rPr lang="en-US" sz="2800" b="1" dirty="0" smtClean="0">
                <a:solidFill>
                  <a:srgbClr val="000000"/>
                </a:solidFill>
                <a:latin typeface="Times New Roman" pitchFamily="-111" charset="0"/>
              </a:rPr>
              <a:t>Microsoft Windows </a:t>
            </a:r>
            <a:r>
              <a:rPr lang="en-US" sz="2800" dirty="0" smtClean="0">
                <a:solidFill>
                  <a:srgbClr val="000000"/>
                </a:solidFill>
                <a:latin typeface="Times New Roman" pitchFamily="-111" charset="0"/>
              </a:rPr>
              <a:t>such as Microsoft Visual C++ (</a:t>
            </a:r>
            <a:r>
              <a:rPr lang="en-US" sz="2800" dirty="0" err="1" smtClean="0">
                <a:solidFill>
                  <a:srgbClr val="000000"/>
                </a:solidFill>
                <a:latin typeface="Lucida Console" pitchFamily="-111" charset="0"/>
              </a:rPr>
              <a:t>microsoft.com</a:t>
            </a:r>
            <a:r>
              <a:rPr lang="en-US" sz="2800" dirty="0" smtClean="0">
                <a:solidFill>
                  <a:srgbClr val="000000"/>
                </a:solidFill>
                <a:latin typeface="Lucida Console" pitchFamily="-111" charset="0"/>
              </a:rPr>
              <a:t>/express</a:t>
            </a:r>
            <a:r>
              <a:rPr lang="en-US" sz="2800" dirty="0" smtClean="0">
                <a:solidFill>
                  <a:srgbClr val="000000"/>
                </a:solidFill>
                <a:latin typeface="Times New Roman" pitchFamily="-111" charset="0"/>
              </a:rPr>
              <a:t>) have editors integrated into the programming environment. </a:t>
            </a:r>
          </a:p>
          <a:p>
            <a:pPr>
              <a:lnSpc>
                <a:spcPct val="90000"/>
              </a:lnSpc>
            </a:pPr>
            <a:r>
              <a:rPr lang="en-US" sz="2800" dirty="0" smtClean="0">
                <a:solidFill>
                  <a:srgbClr val="000000"/>
                </a:solidFill>
                <a:latin typeface="Times New Roman" pitchFamily="-111" charset="0"/>
              </a:rPr>
              <a:t>Plain text editor, such as </a:t>
            </a:r>
            <a:r>
              <a:rPr lang="en-US" sz="2800" b="1" i="1" dirty="0" smtClean="0">
                <a:solidFill>
                  <a:srgbClr val="0000FF"/>
                </a:solidFill>
                <a:latin typeface="Times New Roman" pitchFamily="-111" charset="0"/>
              </a:rPr>
              <a:t>Notepad </a:t>
            </a:r>
            <a:r>
              <a:rPr lang="en-US" sz="2800" dirty="0" smtClean="0">
                <a:solidFill>
                  <a:srgbClr val="000000"/>
                </a:solidFill>
                <a:latin typeface="Times New Roman" pitchFamily="-111" charset="0"/>
              </a:rPr>
              <a:t>in Windows, to write your C++ code.</a:t>
            </a:r>
          </a:p>
          <a:p>
            <a:pPr>
              <a:lnSpc>
                <a:spcPct val="90000"/>
              </a:lnSpc>
            </a:pPr>
            <a:r>
              <a:rPr lang="en-US" sz="2800" dirty="0">
                <a:solidFill>
                  <a:srgbClr val="0000FF"/>
                </a:solidFill>
                <a:latin typeface="Times New Roman" pitchFamily="-111" charset="0"/>
              </a:rPr>
              <a:t>I</a:t>
            </a:r>
            <a:r>
              <a:rPr lang="en-US" sz="2800" dirty="0" smtClean="0">
                <a:solidFill>
                  <a:srgbClr val="0000FF"/>
                </a:solidFill>
                <a:latin typeface="Times New Roman" pitchFamily="-111" charset="0"/>
              </a:rPr>
              <a:t>ntegrated development environments (</a:t>
            </a:r>
            <a:r>
              <a:rPr lang="en-US" sz="2800" dirty="0" err="1" smtClean="0">
                <a:solidFill>
                  <a:srgbClr val="0000FF"/>
                </a:solidFill>
                <a:latin typeface="Times New Roman" pitchFamily="-111" charset="0"/>
              </a:rPr>
              <a:t>IDEs</a:t>
            </a:r>
            <a:r>
              <a:rPr lang="en-US" sz="2800" dirty="0" smtClean="0">
                <a:solidFill>
                  <a:srgbClr val="0000FF"/>
                </a:solidFill>
                <a:latin typeface="Times New Roman" pitchFamily="-111" charset="0"/>
              </a:rPr>
              <a:t>)</a:t>
            </a:r>
          </a:p>
          <a:p>
            <a:pPr lvl="1">
              <a:lnSpc>
                <a:spcPct val="90000"/>
              </a:lnSpc>
            </a:pPr>
            <a:r>
              <a:rPr lang="en-US" dirty="0" smtClean="0">
                <a:solidFill>
                  <a:srgbClr val="000000"/>
                </a:solidFill>
                <a:latin typeface="Times New Roman" pitchFamily="-111" charset="0"/>
              </a:rPr>
              <a:t>Provide GUI tools that support the software-development process, including editors for </a:t>
            </a:r>
            <a:r>
              <a:rPr lang="en-US" b="1" i="1" dirty="0" smtClean="0">
                <a:solidFill>
                  <a:srgbClr val="0000FF"/>
                </a:solidFill>
                <a:latin typeface="Times New Roman" pitchFamily="-111" charset="0"/>
              </a:rPr>
              <a:t>writing </a:t>
            </a:r>
            <a:r>
              <a:rPr lang="en-US" dirty="0" smtClean="0">
                <a:solidFill>
                  <a:srgbClr val="000000"/>
                </a:solidFill>
                <a:latin typeface="Times New Roman" pitchFamily="-111" charset="0"/>
              </a:rPr>
              <a:t>and </a:t>
            </a:r>
            <a:r>
              <a:rPr lang="en-US" b="1" i="1" dirty="0" smtClean="0">
                <a:solidFill>
                  <a:srgbClr val="0000FF"/>
                </a:solidFill>
                <a:latin typeface="Times New Roman" pitchFamily="-111" charset="0"/>
              </a:rPr>
              <a:t>editing </a:t>
            </a:r>
            <a:r>
              <a:rPr lang="en-US" dirty="0" smtClean="0">
                <a:solidFill>
                  <a:srgbClr val="000000"/>
                </a:solidFill>
                <a:latin typeface="Times New Roman" pitchFamily="-111" charset="0"/>
              </a:rPr>
              <a:t>programs and </a:t>
            </a:r>
            <a:r>
              <a:rPr lang="en-US" b="1" i="1" dirty="0" smtClean="0">
                <a:solidFill>
                  <a:srgbClr val="0000FF"/>
                </a:solidFill>
                <a:latin typeface="Times New Roman" pitchFamily="-111" charset="0"/>
              </a:rPr>
              <a:t>debuggers </a:t>
            </a:r>
            <a:r>
              <a:rPr lang="en-US" dirty="0" smtClean="0">
                <a:solidFill>
                  <a:srgbClr val="000000"/>
                </a:solidFill>
                <a:latin typeface="Times New Roman" pitchFamily="-111" charset="0"/>
              </a:rPr>
              <a:t>for locating </a:t>
            </a:r>
            <a:r>
              <a:rPr lang="en-US" b="1" i="1" dirty="0" smtClean="0">
                <a:solidFill>
                  <a:srgbClr val="0000FF"/>
                </a:solidFill>
                <a:latin typeface="Times New Roman" pitchFamily="-111" charset="0"/>
              </a:rPr>
              <a:t>logic errors</a:t>
            </a:r>
            <a:r>
              <a:rPr lang="en-US" dirty="0" smtClean="0">
                <a:solidFill>
                  <a:srgbClr val="000000"/>
                </a:solidFill>
                <a:latin typeface="Times New Roman" pitchFamily="-111" charset="0"/>
              </a:rPr>
              <a:t>—errors that cause programs to execute incorrectly. </a:t>
            </a:r>
          </a:p>
          <a:p>
            <a:pPr lvl="2"/>
            <a:r>
              <a:rPr lang="en-US" dirty="0" smtClean="0">
                <a:solidFill>
                  <a:srgbClr val="000000"/>
                </a:solidFill>
                <a:latin typeface="Times New Roman" pitchFamily="-111" charset="0"/>
              </a:rPr>
              <a:t>Microsoft</a:t>
            </a:r>
            <a:r>
              <a:rPr lang="en-US" baseline="30000" dirty="0" smtClean="0">
                <a:solidFill>
                  <a:srgbClr val="000000"/>
                </a:solidFill>
                <a:latin typeface="Times New Roman" pitchFamily="-111" charset="0"/>
              </a:rPr>
              <a:t>®</a:t>
            </a:r>
            <a:r>
              <a:rPr lang="en-US" dirty="0" smtClean="0">
                <a:solidFill>
                  <a:srgbClr val="000000"/>
                </a:solidFill>
                <a:latin typeface="Times New Roman" pitchFamily="-111" charset="0"/>
              </a:rPr>
              <a:t> Visual Studio 2010 Express Edition</a:t>
            </a:r>
          </a:p>
          <a:p>
            <a:pPr lvl="2"/>
            <a:r>
              <a:rPr lang="en-US" dirty="0" smtClean="0">
                <a:solidFill>
                  <a:srgbClr val="000000"/>
                </a:solidFill>
                <a:latin typeface="Times New Roman" pitchFamily="-111" charset="0"/>
              </a:rPr>
              <a:t>Dev C++</a:t>
            </a:r>
          </a:p>
          <a:p>
            <a:pPr lvl="2"/>
            <a:r>
              <a:rPr lang="en-US" dirty="0" err="1" smtClean="0">
                <a:solidFill>
                  <a:srgbClr val="000000"/>
                </a:solidFill>
                <a:latin typeface="Times New Roman" pitchFamily="-111" charset="0"/>
              </a:rPr>
              <a:t>NetBeans</a:t>
            </a:r>
            <a:endParaRPr lang="en-US" dirty="0" smtClean="0">
              <a:solidFill>
                <a:srgbClr val="000000"/>
              </a:solidFill>
              <a:latin typeface="Times New Roman" pitchFamily="-111" charset="0"/>
            </a:endParaRPr>
          </a:p>
          <a:p>
            <a:pPr lvl="2"/>
            <a:r>
              <a:rPr lang="en-US" b="1" dirty="0" smtClean="0">
                <a:solidFill>
                  <a:srgbClr val="0000FF"/>
                </a:solidFill>
                <a:latin typeface="Times New Roman" pitchFamily="-111" charset="0"/>
              </a:rPr>
              <a:t>Eclipse</a:t>
            </a:r>
          </a:p>
          <a:p>
            <a:pPr lvl="2"/>
            <a:r>
              <a:rPr lang="en-US" dirty="0" err="1" smtClean="0">
                <a:solidFill>
                  <a:srgbClr val="000000"/>
                </a:solidFill>
                <a:latin typeface="Times New Roman" pitchFamily="-111" charset="0"/>
              </a:rPr>
              <a:t>CodeLite</a:t>
            </a:r>
            <a:endParaRPr lang="en-US" dirty="0" smtClean="0">
              <a:solidFill>
                <a:srgbClr val="000000"/>
              </a:solidFill>
              <a:latin typeface="Times New Roman" pitchFamily="-111" charset="0"/>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smtClean="0">
                <a:latin typeface="Arial"/>
              </a:rPr>
              <a:t>Computers: Hardware and Software</a:t>
            </a:r>
            <a:endParaRPr lang="en-US" sz="3600" b="1" dirty="0"/>
          </a:p>
        </p:txBody>
      </p:sp>
      <p:sp>
        <p:nvSpPr>
          <p:cNvPr id="3" name="Content Placeholder 2"/>
          <p:cNvSpPr>
            <a:spLocks noGrp="1"/>
          </p:cNvSpPr>
          <p:nvPr>
            <p:ph idx="1"/>
          </p:nvPr>
        </p:nvSpPr>
        <p:spPr>
          <a:xfrm>
            <a:off x="479037" y="990600"/>
            <a:ext cx="8229600" cy="5365750"/>
          </a:xfrm>
          <a:ln>
            <a:solidFill>
              <a:srgbClr val="0000FF"/>
            </a:solidFill>
          </a:ln>
        </p:spPr>
        <p:txBody>
          <a:bodyPr>
            <a:normAutofit lnSpcReduction="10000"/>
          </a:bodyPr>
          <a:lstStyle/>
          <a:p>
            <a:pPr>
              <a:lnSpc>
                <a:spcPct val="90000"/>
              </a:lnSpc>
            </a:pPr>
            <a:r>
              <a:rPr lang="en-US" b="1" dirty="0" smtClean="0">
                <a:solidFill>
                  <a:srgbClr val="0000FF"/>
                </a:solidFill>
                <a:latin typeface="Times New Roman" pitchFamily="-111" charset="0"/>
              </a:rPr>
              <a:t>Computers</a:t>
            </a:r>
          </a:p>
          <a:p>
            <a:pPr lvl="1">
              <a:lnSpc>
                <a:spcPct val="90000"/>
              </a:lnSpc>
            </a:pPr>
            <a:r>
              <a:rPr lang="en-US" dirty="0" smtClean="0">
                <a:solidFill>
                  <a:srgbClr val="000000"/>
                </a:solidFill>
                <a:latin typeface="Times New Roman" pitchFamily="-111" charset="0"/>
              </a:rPr>
              <a:t>A device (</a:t>
            </a:r>
            <a:r>
              <a:rPr lang="en-US" b="1" i="1" dirty="0" smtClean="0">
                <a:solidFill>
                  <a:srgbClr val="FF0000"/>
                </a:solidFill>
                <a:latin typeface="Times New Roman" pitchFamily="-111" charset="0"/>
              </a:rPr>
              <a:t>Idiot Savant</a:t>
            </a:r>
            <a:r>
              <a:rPr lang="en-US" dirty="0" smtClean="0">
                <a:solidFill>
                  <a:srgbClr val="000000"/>
                </a:solidFill>
                <a:latin typeface="Times New Roman" pitchFamily="-111" charset="0"/>
              </a:rPr>
              <a:t>) that can perform </a:t>
            </a:r>
            <a:r>
              <a:rPr lang="en-US" b="1" i="1" dirty="0" smtClean="0">
                <a:solidFill>
                  <a:srgbClr val="0000FF"/>
                </a:solidFill>
                <a:latin typeface="Times New Roman" pitchFamily="-111" charset="0"/>
              </a:rPr>
              <a:t>computations (e.g. arithmetic) </a:t>
            </a:r>
            <a:r>
              <a:rPr lang="en-US" dirty="0" smtClean="0">
                <a:solidFill>
                  <a:srgbClr val="000000"/>
                </a:solidFill>
                <a:latin typeface="Times New Roman" pitchFamily="-111" charset="0"/>
              </a:rPr>
              <a:t>and make </a:t>
            </a:r>
            <a:r>
              <a:rPr lang="en-US" b="1" i="1" dirty="0" smtClean="0">
                <a:solidFill>
                  <a:srgbClr val="0000FF"/>
                </a:solidFill>
                <a:latin typeface="Times New Roman" pitchFamily="-111" charset="0"/>
              </a:rPr>
              <a:t>logical (if-then) </a:t>
            </a:r>
            <a:r>
              <a:rPr lang="en-US" dirty="0" smtClean="0">
                <a:solidFill>
                  <a:srgbClr val="000000"/>
                </a:solidFill>
                <a:latin typeface="Times New Roman" pitchFamily="-111" charset="0"/>
              </a:rPr>
              <a:t>decisions at phenomenal rate (</a:t>
            </a:r>
            <a:r>
              <a:rPr lang="en-US" b="1" i="1" dirty="0" smtClean="0">
                <a:solidFill>
                  <a:srgbClr val="FF0000"/>
                </a:solidFill>
                <a:latin typeface="Times New Roman" pitchFamily="-111" charset="0"/>
              </a:rPr>
              <a:t> &gt; 10</a:t>
            </a:r>
            <a:r>
              <a:rPr lang="en-US" b="1" i="1" baseline="30000" dirty="0" smtClean="0">
                <a:solidFill>
                  <a:srgbClr val="FF0000"/>
                </a:solidFill>
                <a:latin typeface="Times New Roman" pitchFamily="-111" charset="0"/>
              </a:rPr>
              <a:t>9 </a:t>
            </a:r>
            <a:r>
              <a:rPr lang="en-US" b="1" i="1" dirty="0" smtClean="0">
                <a:solidFill>
                  <a:srgbClr val="FF0000"/>
                </a:solidFill>
                <a:latin typeface="Times New Roman" pitchFamily="-111" charset="0"/>
              </a:rPr>
              <a:t>Hz </a:t>
            </a:r>
            <a:r>
              <a:rPr lang="en-US" dirty="0" smtClean="0">
                <a:solidFill>
                  <a:srgbClr val="000000"/>
                </a:solidFill>
                <a:latin typeface="Times New Roman" pitchFamily="-111" charset="0"/>
              </a:rPr>
              <a:t>)</a:t>
            </a:r>
          </a:p>
          <a:p>
            <a:pPr lvl="1">
              <a:lnSpc>
                <a:spcPct val="90000"/>
              </a:lnSpc>
            </a:pPr>
            <a:r>
              <a:rPr lang="en-US" b="1" i="1" dirty="0" smtClean="0">
                <a:solidFill>
                  <a:srgbClr val="0000FF"/>
                </a:solidFill>
                <a:latin typeface="Times New Roman" pitchFamily="-111" charset="0"/>
              </a:rPr>
              <a:t>Supercomputers </a:t>
            </a:r>
            <a:r>
              <a:rPr lang="en-US" dirty="0" smtClean="0">
                <a:solidFill>
                  <a:srgbClr val="000000"/>
                </a:solidFill>
                <a:latin typeface="Times New Roman" pitchFamily="-111" charset="0"/>
              </a:rPr>
              <a:t>are already performing </a:t>
            </a:r>
            <a:r>
              <a:rPr lang="en-US" b="1" i="1" dirty="0" smtClean="0">
                <a:solidFill>
                  <a:srgbClr val="000000"/>
                </a:solidFill>
                <a:latin typeface="Times New Roman" pitchFamily="-111" charset="0"/>
              </a:rPr>
              <a:t>thousands of trillions</a:t>
            </a:r>
            <a:r>
              <a:rPr lang="en-US" dirty="0" smtClean="0">
                <a:solidFill>
                  <a:srgbClr val="000000"/>
                </a:solidFill>
                <a:latin typeface="Times New Roman" pitchFamily="-111" charset="0"/>
              </a:rPr>
              <a:t> (</a:t>
            </a:r>
            <a:r>
              <a:rPr lang="en-US" b="1" i="1" dirty="0" smtClean="0">
                <a:solidFill>
                  <a:srgbClr val="0000FF"/>
                </a:solidFill>
                <a:latin typeface="Times New Roman" pitchFamily="-111" charset="0"/>
              </a:rPr>
              <a:t>quadrillions</a:t>
            </a:r>
            <a:r>
              <a:rPr lang="en-US" dirty="0" smtClean="0">
                <a:solidFill>
                  <a:srgbClr val="000000"/>
                </a:solidFill>
                <a:latin typeface="Times New Roman" pitchFamily="-111" charset="0"/>
              </a:rPr>
              <a:t>) of instructions per second….</a:t>
            </a:r>
            <a:r>
              <a:rPr lang="en-US" dirty="0" smtClean="0">
                <a:solidFill>
                  <a:srgbClr val="FF0000"/>
                </a:solidFill>
                <a:latin typeface="Times New Roman" pitchFamily="-111" charset="0"/>
              </a:rPr>
              <a:t>!!!! </a:t>
            </a:r>
          </a:p>
          <a:p>
            <a:pPr lvl="1">
              <a:lnSpc>
                <a:spcPct val="90000"/>
              </a:lnSpc>
            </a:pPr>
            <a:r>
              <a:rPr lang="en-US" dirty="0" smtClean="0">
                <a:solidFill>
                  <a:srgbClr val="000000"/>
                </a:solidFill>
                <a:latin typeface="Times New Roman" pitchFamily="-111" charset="0"/>
              </a:rPr>
              <a:t>Computers </a:t>
            </a:r>
            <a:r>
              <a:rPr lang="en-US" b="1" dirty="0" smtClean="0">
                <a:solidFill>
                  <a:srgbClr val="000000"/>
                </a:solidFill>
                <a:latin typeface="Times New Roman" pitchFamily="-111" charset="0"/>
              </a:rPr>
              <a:t>process data</a:t>
            </a:r>
            <a:r>
              <a:rPr lang="en-US" b="1" i="1" dirty="0" smtClean="0">
                <a:solidFill>
                  <a:srgbClr val="000000"/>
                </a:solidFill>
                <a:latin typeface="Times New Roman" pitchFamily="-111" charset="0"/>
              </a:rPr>
              <a:t> </a:t>
            </a:r>
            <a:r>
              <a:rPr lang="en-US" dirty="0" smtClean="0">
                <a:solidFill>
                  <a:srgbClr val="000000"/>
                </a:solidFill>
                <a:latin typeface="Times New Roman" pitchFamily="-111" charset="0"/>
              </a:rPr>
              <a:t>under the control of </a:t>
            </a:r>
            <a:r>
              <a:rPr lang="en-US" b="1" i="1" dirty="0" smtClean="0">
                <a:solidFill>
                  <a:srgbClr val="0000FF"/>
                </a:solidFill>
                <a:latin typeface="Times New Roman" pitchFamily="-111" charset="0"/>
              </a:rPr>
              <a:t>sets of instructions</a:t>
            </a:r>
            <a:r>
              <a:rPr lang="en-US" dirty="0" smtClean="0">
                <a:solidFill>
                  <a:srgbClr val="000000"/>
                </a:solidFill>
                <a:latin typeface="Times New Roman" pitchFamily="-111" charset="0"/>
              </a:rPr>
              <a:t> called </a:t>
            </a:r>
            <a:r>
              <a:rPr lang="en-US" b="1" i="1" dirty="0" smtClean="0">
                <a:solidFill>
                  <a:srgbClr val="0000FF"/>
                </a:solidFill>
                <a:latin typeface="Times New Roman" pitchFamily="-111" charset="0"/>
              </a:rPr>
              <a:t>computer programs (software)</a:t>
            </a:r>
            <a:r>
              <a:rPr lang="en-US" dirty="0" smtClean="0">
                <a:solidFill>
                  <a:srgbClr val="000000"/>
                </a:solidFill>
                <a:latin typeface="Times New Roman" pitchFamily="-111" charset="0"/>
              </a:rPr>
              <a:t>. </a:t>
            </a:r>
          </a:p>
          <a:p>
            <a:pPr lvl="1">
              <a:lnSpc>
                <a:spcPct val="90000"/>
              </a:lnSpc>
            </a:pPr>
            <a:r>
              <a:rPr lang="en-US" dirty="0" smtClean="0">
                <a:solidFill>
                  <a:srgbClr val="000000"/>
                </a:solidFill>
                <a:latin typeface="Times New Roman" pitchFamily="-111" charset="0"/>
              </a:rPr>
              <a:t>These programs guide the computer through orderly sets of actions specified by </a:t>
            </a:r>
            <a:r>
              <a:rPr lang="en-US" b="1" i="1" dirty="0" smtClean="0">
                <a:solidFill>
                  <a:srgbClr val="0000FF"/>
                </a:solidFill>
                <a:latin typeface="Times New Roman" pitchFamily="-111" charset="0"/>
              </a:rPr>
              <a:t>programs </a:t>
            </a:r>
            <a:r>
              <a:rPr lang="en-US" dirty="0" smtClean="0">
                <a:latin typeface="Times New Roman" pitchFamily="-111" charset="0"/>
              </a:rPr>
              <a:t>written by </a:t>
            </a:r>
            <a:r>
              <a:rPr lang="en-US" b="1" i="1" dirty="0" smtClean="0">
                <a:solidFill>
                  <a:srgbClr val="0000FF"/>
                </a:solidFill>
                <a:latin typeface="Times New Roman" pitchFamily="-111" charset="0"/>
              </a:rPr>
              <a:t>programmers</a:t>
            </a:r>
            <a:endParaRPr lang="en-US" b="1" i="1" dirty="0">
              <a:solidFill>
                <a:srgbClr val="0000FF"/>
              </a:solidFill>
            </a:endParaRP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70000" lnSpcReduction="20000"/>
          </a:bodyPr>
          <a:lstStyle/>
          <a:p>
            <a:r>
              <a:rPr lang="en-US" sz="3100" b="1" dirty="0" smtClean="0">
                <a:solidFill>
                  <a:srgbClr val="FF0000"/>
                </a:solidFill>
                <a:latin typeface="Arial"/>
                <a:cs typeface="Arial"/>
              </a:rPr>
              <a:t>Phase 2 – Compiling</a:t>
            </a:r>
          </a:p>
          <a:p>
            <a:pPr lvl="1">
              <a:spcAft>
                <a:spcPts val="600"/>
              </a:spcAft>
            </a:pPr>
            <a:r>
              <a:rPr lang="en-US" sz="3400" dirty="0">
                <a:solidFill>
                  <a:srgbClr val="000000"/>
                </a:solidFill>
                <a:latin typeface="Arial"/>
                <a:cs typeface="Arial"/>
              </a:rPr>
              <a:t>G</a:t>
            </a:r>
            <a:r>
              <a:rPr lang="en-US" sz="3400" dirty="0" smtClean="0">
                <a:solidFill>
                  <a:srgbClr val="000000"/>
                </a:solidFill>
                <a:latin typeface="Arial"/>
                <a:cs typeface="Arial"/>
              </a:rPr>
              <a:t>ive the command to </a:t>
            </a:r>
            <a:r>
              <a:rPr lang="en-US" sz="3400" dirty="0" smtClean="0">
                <a:solidFill>
                  <a:srgbClr val="0000FF"/>
                </a:solidFill>
                <a:latin typeface="Arial"/>
                <a:cs typeface="Arial"/>
              </a:rPr>
              <a:t>compile(</a:t>
            </a:r>
            <a:r>
              <a:rPr lang="en-US" sz="3400" b="1" i="1" dirty="0" smtClean="0">
                <a:solidFill>
                  <a:srgbClr val="0000FF"/>
                </a:solidFill>
                <a:latin typeface="Arial"/>
                <a:cs typeface="Arial"/>
              </a:rPr>
              <a:t>translate</a:t>
            </a:r>
            <a:r>
              <a:rPr lang="en-US" sz="3400" dirty="0" smtClean="0">
                <a:solidFill>
                  <a:srgbClr val="0000FF"/>
                </a:solidFill>
                <a:latin typeface="Arial"/>
                <a:cs typeface="Arial"/>
              </a:rPr>
              <a:t>)</a:t>
            </a:r>
            <a:r>
              <a:rPr lang="en-US" sz="3400" dirty="0" smtClean="0">
                <a:solidFill>
                  <a:srgbClr val="000000"/>
                </a:solidFill>
                <a:latin typeface="Arial"/>
                <a:cs typeface="Arial"/>
              </a:rPr>
              <a:t> the program into machine language:</a:t>
            </a:r>
          </a:p>
          <a:p>
            <a:pPr lvl="2">
              <a:spcAft>
                <a:spcPts val="600"/>
              </a:spcAft>
            </a:pPr>
            <a:r>
              <a:rPr lang="en-US" sz="3100" b="1" dirty="0" smtClean="0">
                <a:solidFill>
                  <a:srgbClr val="000000"/>
                </a:solidFill>
                <a:latin typeface="Arial"/>
                <a:cs typeface="Arial"/>
              </a:rPr>
              <a:t>UNIX – command line window</a:t>
            </a:r>
          </a:p>
          <a:p>
            <a:pPr lvl="2">
              <a:spcAft>
                <a:spcPts val="600"/>
              </a:spcAft>
              <a:buNone/>
            </a:pPr>
            <a:r>
              <a:rPr lang="en-US" sz="3100" b="1" dirty="0" smtClean="0">
                <a:solidFill>
                  <a:srgbClr val="0000FF"/>
                </a:solidFill>
                <a:latin typeface="Arial"/>
                <a:cs typeface="Arial"/>
              </a:rPr>
              <a:t>	  </a:t>
            </a:r>
            <a:r>
              <a:rPr lang="en-US" sz="3100" b="1" dirty="0" err="1" smtClean="0">
                <a:solidFill>
                  <a:srgbClr val="FF0000"/>
                </a:solidFill>
                <a:latin typeface="Arial"/>
                <a:cs typeface="Arial"/>
              </a:rPr>
              <a:t>g</a:t>
            </a:r>
            <a:r>
              <a:rPr lang="en-US" sz="3100" b="1" dirty="0" smtClean="0">
                <a:solidFill>
                  <a:srgbClr val="FF0000"/>
                </a:solidFill>
                <a:latin typeface="Arial"/>
                <a:cs typeface="Arial"/>
              </a:rPr>
              <a:t>++ </a:t>
            </a:r>
            <a:r>
              <a:rPr lang="en-US" sz="3100" b="1" dirty="0" err="1" smtClean="0">
                <a:solidFill>
                  <a:srgbClr val="FF0000"/>
                </a:solidFill>
                <a:latin typeface="Arial"/>
                <a:cs typeface="Arial"/>
              </a:rPr>
              <a:t>Hello.cpp</a:t>
            </a:r>
            <a:r>
              <a:rPr lang="en-US" sz="3100" b="1" dirty="0" smtClean="0">
                <a:solidFill>
                  <a:srgbClr val="FF0000"/>
                </a:solidFill>
                <a:latin typeface="Arial"/>
                <a:cs typeface="Arial"/>
              </a:rPr>
              <a:t> –</a:t>
            </a:r>
            <a:r>
              <a:rPr lang="en-US" sz="3100" b="1" dirty="0" err="1" smtClean="0">
                <a:solidFill>
                  <a:srgbClr val="FF0000"/>
                </a:solidFill>
                <a:latin typeface="Arial"/>
                <a:cs typeface="Arial"/>
              </a:rPr>
              <a:t>o</a:t>
            </a:r>
            <a:r>
              <a:rPr lang="en-US" sz="3100" b="1" dirty="0" smtClean="0">
                <a:solidFill>
                  <a:srgbClr val="FF0000"/>
                </a:solidFill>
                <a:latin typeface="Arial"/>
                <a:cs typeface="Arial"/>
              </a:rPr>
              <a:t> Hello</a:t>
            </a:r>
          </a:p>
          <a:p>
            <a:pPr lvl="2">
              <a:spcAft>
                <a:spcPts val="600"/>
              </a:spcAft>
              <a:buNone/>
            </a:pPr>
            <a:r>
              <a:rPr lang="en-US" sz="3100" b="1" dirty="0" smtClean="0">
                <a:solidFill>
                  <a:srgbClr val="0000FF"/>
                </a:solidFill>
                <a:latin typeface="Arial"/>
                <a:cs typeface="Arial"/>
              </a:rPr>
              <a:t>	  ./Hello</a:t>
            </a:r>
          </a:p>
          <a:p>
            <a:pPr lvl="2">
              <a:spcAft>
                <a:spcPts val="600"/>
              </a:spcAft>
            </a:pPr>
            <a:r>
              <a:rPr lang="en-US" sz="3100" b="1" dirty="0" smtClean="0">
                <a:solidFill>
                  <a:srgbClr val="000000"/>
                </a:solidFill>
                <a:latin typeface="Arial"/>
                <a:cs typeface="Arial"/>
              </a:rPr>
              <a:t>Microsoft command line window</a:t>
            </a:r>
          </a:p>
          <a:p>
            <a:pPr lvl="2">
              <a:spcAft>
                <a:spcPts val="600"/>
              </a:spcAft>
              <a:buNone/>
            </a:pPr>
            <a:r>
              <a:rPr lang="en-US" sz="3100" b="1" dirty="0" smtClean="0">
                <a:solidFill>
                  <a:srgbClr val="0000FF"/>
                </a:solidFill>
                <a:latin typeface="Arial"/>
                <a:cs typeface="Arial"/>
              </a:rPr>
              <a:t>	</a:t>
            </a:r>
            <a:r>
              <a:rPr lang="en-US" sz="3100" b="1" dirty="0" err="1" smtClean="0">
                <a:solidFill>
                  <a:srgbClr val="0000FF"/>
                </a:solidFill>
                <a:latin typeface="Arial"/>
                <a:cs typeface="Arial"/>
              </a:rPr>
              <a:t>cl</a:t>
            </a:r>
            <a:r>
              <a:rPr lang="en-US" sz="3100" b="1" dirty="0" smtClean="0">
                <a:solidFill>
                  <a:srgbClr val="0000FF"/>
                </a:solidFill>
                <a:latin typeface="Arial"/>
                <a:cs typeface="Arial"/>
              </a:rPr>
              <a:t> </a:t>
            </a:r>
            <a:r>
              <a:rPr lang="en-US" sz="3100" b="1" dirty="0" err="1" smtClean="0">
                <a:solidFill>
                  <a:srgbClr val="0000FF"/>
                </a:solidFill>
                <a:latin typeface="Arial"/>
                <a:cs typeface="Arial"/>
              </a:rPr>
              <a:t>Hello.cpp</a:t>
            </a:r>
            <a:endParaRPr lang="en-US" sz="3100" b="1" dirty="0" smtClean="0">
              <a:solidFill>
                <a:srgbClr val="0000FF"/>
              </a:solidFill>
              <a:latin typeface="Arial"/>
              <a:cs typeface="Arial"/>
            </a:endParaRPr>
          </a:p>
          <a:p>
            <a:pPr lvl="2">
              <a:spcAft>
                <a:spcPts val="600"/>
              </a:spcAft>
              <a:buNone/>
            </a:pPr>
            <a:r>
              <a:rPr lang="en-US" sz="3100" b="1" dirty="0" smtClean="0">
                <a:solidFill>
                  <a:srgbClr val="0000FF"/>
                </a:solidFill>
                <a:latin typeface="Arial"/>
                <a:cs typeface="Arial"/>
              </a:rPr>
              <a:t>   Hello</a:t>
            </a:r>
          </a:p>
          <a:p>
            <a:pPr lvl="2">
              <a:lnSpc>
                <a:spcPct val="140000"/>
              </a:lnSpc>
              <a:spcBef>
                <a:spcPts val="600"/>
              </a:spcBef>
              <a:spcAft>
                <a:spcPts val="600"/>
              </a:spcAft>
              <a:buNone/>
            </a:pPr>
            <a:endParaRPr lang="en-US" sz="8000" dirty="0" smtClean="0">
              <a:solidFill>
                <a:srgbClr val="000000"/>
              </a:solidFill>
              <a:latin typeface="Times New Roman" pitchFamily="-111" charset="0"/>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25000" lnSpcReduction="20000"/>
          </a:bodyPr>
          <a:lstStyle/>
          <a:p>
            <a:r>
              <a:rPr lang="en-US" sz="8000" b="1" dirty="0" smtClean="0">
                <a:solidFill>
                  <a:srgbClr val="FF0000"/>
                </a:solidFill>
                <a:latin typeface="Arial"/>
                <a:cs typeface="Arial"/>
              </a:rPr>
              <a:t>Phase 3 – Preprocessor</a:t>
            </a:r>
          </a:p>
          <a:p>
            <a:pPr lvl="1">
              <a:lnSpc>
                <a:spcPct val="120000"/>
              </a:lnSpc>
              <a:spcBef>
                <a:spcPts val="600"/>
              </a:spcBef>
            </a:pPr>
            <a:r>
              <a:rPr lang="en-US" sz="8000" dirty="0" smtClean="0">
                <a:solidFill>
                  <a:srgbClr val="000000"/>
                </a:solidFill>
                <a:latin typeface="Arial"/>
                <a:cs typeface="Arial"/>
              </a:rPr>
              <a:t>A </a:t>
            </a:r>
            <a:r>
              <a:rPr lang="en-US" sz="8000" b="1" dirty="0" smtClean="0">
                <a:solidFill>
                  <a:srgbClr val="3380E6"/>
                </a:solidFill>
                <a:latin typeface="Arial"/>
                <a:cs typeface="Arial"/>
              </a:rPr>
              <a:t>preprocessor</a:t>
            </a:r>
            <a:r>
              <a:rPr lang="en-US" sz="8000" b="1" dirty="0" smtClean="0">
                <a:solidFill>
                  <a:srgbClr val="000000"/>
                </a:solidFill>
                <a:latin typeface="Arial"/>
                <a:cs typeface="Arial"/>
              </a:rPr>
              <a:t> </a:t>
            </a:r>
            <a:r>
              <a:rPr lang="en-US" sz="8000" dirty="0" smtClean="0">
                <a:solidFill>
                  <a:srgbClr val="000000"/>
                </a:solidFill>
                <a:latin typeface="Arial"/>
                <a:cs typeface="Arial"/>
              </a:rPr>
              <a:t>program executes automatically before the compiler’s translation phase begins</a:t>
            </a:r>
          </a:p>
          <a:p>
            <a:pPr lvl="1">
              <a:lnSpc>
                <a:spcPct val="120000"/>
              </a:lnSpc>
              <a:spcBef>
                <a:spcPts val="0"/>
              </a:spcBef>
              <a:spcAft>
                <a:spcPts val="600"/>
              </a:spcAft>
            </a:pPr>
            <a:r>
              <a:rPr lang="en-US" sz="8000" b="1" dirty="0" smtClean="0">
                <a:solidFill>
                  <a:srgbClr val="0000FF"/>
                </a:solidFill>
                <a:latin typeface="Arial"/>
                <a:ea typeface="Arial" pitchFamily="-111" charset="0"/>
                <a:cs typeface="Arial"/>
              </a:rPr>
              <a:t>Preprocessor  Directives</a:t>
            </a:r>
            <a:endParaRPr lang="en-US" sz="8000" dirty="0" smtClean="0">
              <a:solidFill>
                <a:srgbClr val="000000"/>
              </a:solidFill>
              <a:latin typeface="Arial"/>
              <a:cs typeface="Arial"/>
            </a:endParaRPr>
          </a:p>
          <a:p>
            <a:pPr lvl="2">
              <a:lnSpc>
                <a:spcPct val="140000"/>
              </a:lnSpc>
              <a:spcBef>
                <a:spcPts val="0"/>
              </a:spcBef>
              <a:spcAft>
                <a:spcPts val="1200"/>
              </a:spcAft>
            </a:pPr>
            <a:r>
              <a:rPr lang="en-US" sz="8000" dirty="0" smtClean="0">
                <a:solidFill>
                  <a:srgbClr val="000000"/>
                </a:solidFill>
                <a:latin typeface="Arial"/>
                <a:cs typeface="Arial"/>
              </a:rPr>
              <a:t>The C++ preprocessor obeys commands called </a:t>
            </a:r>
            <a:r>
              <a:rPr lang="en-US" sz="8000" b="1" dirty="0" smtClean="0">
                <a:solidFill>
                  <a:srgbClr val="0000FF"/>
                </a:solidFill>
                <a:latin typeface="Arial"/>
                <a:cs typeface="Arial"/>
              </a:rPr>
              <a:t>preprocessor directives</a:t>
            </a:r>
            <a:r>
              <a:rPr lang="en-US" sz="8000" dirty="0" smtClean="0">
                <a:solidFill>
                  <a:srgbClr val="0000FF"/>
                </a:solidFill>
                <a:latin typeface="Arial"/>
                <a:cs typeface="Arial"/>
              </a:rPr>
              <a:t>,</a:t>
            </a:r>
            <a:r>
              <a:rPr lang="en-US" sz="8000" dirty="0" smtClean="0">
                <a:solidFill>
                  <a:srgbClr val="000000"/>
                </a:solidFill>
                <a:latin typeface="Arial"/>
                <a:cs typeface="Arial"/>
              </a:rPr>
              <a:t> which indicate that certain manipulations are to be performed on the program before compilation. </a:t>
            </a:r>
          </a:p>
          <a:p>
            <a:pPr lvl="2">
              <a:lnSpc>
                <a:spcPct val="90000"/>
              </a:lnSpc>
              <a:spcBef>
                <a:spcPts val="0"/>
              </a:spcBef>
              <a:spcAft>
                <a:spcPts val="1200"/>
              </a:spcAft>
              <a:buFont typeface="Arial" pitchFamily="-111" charset="0"/>
              <a:buChar char="•"/>
            </a:pPr>
            <a:r>
              <a:rPr lang="en-US" sz="8000" b="1" dirty="0" smtClean="0">
                <a:solidFill>
                  <a:srgbClr val="0000FF"/>
                </a:solidFill>
                <a:latin typeface="Arial"/>
                <a:ea typeface="Arial" pitchFamily="-111" charset="0"/>
                <a:cs typeface="Arial"/>
              </a:rPr>
              <a:t>Advantages of preprocessor directives</a:t>
            </a:r>
          </a:p>
          <a:p>
            <a:pPr marL="1657350" lvl="3" indent="-342900">
              <a:lnSpc>
                <a:spcPct val="90000"/>
              </a:lnSpc>
              <a:spcBef>
                <a:spcPts val="0"/>
              </a:spcBef>
              <a:spcAft>
                <a:spcPts val="600"/>
              </a:spcAft>
              <a:buFont typeface="Arial" pitchFamily="-111" charset="0"/>
              <a:buChar char="•"/>
            </a:pPr>
            <a:r>
              <a:rPr lang="en-US" sz="8000" b="1" dirty="0" smtClean="0">
                <a:latin typeface="Arial"/>
                <a:ea typeface="Arial" pitchFamily="-111" charset="0"/>
                <a:cs typeface="Arial"/>
              </a:rPr>
              <a:t>Easier to maintain program</a:t>
            </a:r>
          </a:p>
          <a:p>
            <a:pPr marL="1657350" lvl="3" indent="-342900">
              <a:lnSpc>
                <a:spcPct val="90000"/>
              </a:lnSpc>
              <a:buFont typeface="Arial" pitchFamily="-111" charset="0"/>
              <a:buChar char="•"/>
            </a:pPr>
            <a:r>
              <a:rPr lang="en-US" sz="8000" b="1" dirty="0" smtClean="0">
                <a:latin typeface="Arial"/>
                <a:ea typeface="Arial" pitchFamily="-111" charset="0"/>
                <a:cs typeface="Arial"/>
              </a:rPr>
              <a:t>Can produce faster running programs</a:t>
            </a:r>
          </a:p>
          <a:p>
            <a:pPr marL="1657350" lvl="3" indent="-342900">
              <a:lnSpc>
                <a:spcPct val="90000"/>
              </a:lnSpc>
              <a:buFont typeface="Arial" pitchFamily="-111" charset="0"/>
              <a:buChar char="•"/>
            </a:pPr>
            <a:r>
              <a:rPr lang="en-US" sz="8000" b="1" dirty="0" smtClean="0">
                <a:latin typeface="Arial"/>
                <a:ea typeface="Arial" pitchFamily="-111" charset="0"/>
                <a:cs typeface="Arial"/>
              </a:rPr>
              <a:t>Easier to debug programs</a:t>
            </a:r>
            <a:endParaRPr lang="en-US" sz="8000" dirty="0" smtClean="0">
              <a:latin typeface="Arial"/>
              <a:ea typeface="Arial" pitchFamily="-111" charset="0"/>
              <a:cs typeface="Arial"/>
            </a:endParaRPr>
          </a:p>
          <a:p>
            <a:pPr lvl="2">
              <a:lnSpc>
                <a:spcPct val="90000"/>
              </a:lnSpc>
            </a:pPr>
            <a:r>
              <a:rPr lang="en-US" sz="8000" b="1" dirty="0" smtClean="0">
                <a:solidFill>
                  <a:srgbClr val="0000FF"/>
                </a:solidFill>
                <a:latin typeface="Arial"/>
                <a:ea typeface="Arial" pitchFamily="-111" charset="0"/>
                <a:cs typeface="Arial"/>
              </a:rPr>
              <a:t>Types of directives</a:t>
            </a:r>
          </a:p>
          <a:p>
            <a:pPr marL="1657350" lvl="3" indent="-342900">
              <a:lnSpc>
                <a:spcPct val="90000"/>
              </a:lnSpc>
              <a:buFontTx/>
              <a:buChar char="•"/>
            </a:pPr>
            <a:r>
              <a:rPr lang="en-US" sz="8000" b="1" i="1" dirty="0" smtClean="0">
                <a:solidFill>
                  <a:srgbClr val="000000"/>
                </a:solidFill>
                <a:latin typeface="Arial"/>
                <a:ea typeface="Arial" pitchFamily="-111" charset="0"/>
                <a:cs typeface="Arial"/>
              </a:rPr>
              <a:t>Macro definitions</a:t>
            </a:r>
          </a:p>
          <a:p>
            <a:pPr marL="1657350" lvl="3" indent="-342900">
              <a:lnSpc>
                <a:spcPct val="90000"/>
              </a:lnSpc>
              <a:buFontTx/>
              <a:buChar char="•"/>
            </a:pPr>
            <a:r>
              <a:rPr lang="en-US" sz="8000" b="1" i="1" dirty="0" smtClean="0">
                <a:solidFill>
                  <a:srgbClr val="000000"/>
                </a:solidFill>
                <a:latin typeface="Arial"/>
                <a:ea typeface="Arial" pitchFamily="-111" charset="0"/>
                <a:cs typeface="Arial"/>
              </a:rPr>
              <a:t>File Inclusions 	</a:t>
            </a:r>
          </a:p>
          <a:p>
            <a:pPr marL="1657350" lvl="3" indent="-342900">
              <a:lnSpc>
                <a:spcPct val="90000"/>
              </a:lnSpc>
              <a:buFontTx/>
              <a:buChar char="•"/>
            </a:pPr>
            <a:r>
              <a:rPr lang="en-US" sz="8000" b="1" i="1" dirty="0" smtClean="0">
                <a:solidFill>
                  <a:srgbClr val="000000"/>
                </a:solidFill>
                <a:latin typeface="Arial"/>
                <a:ea typeface="Arial" pitchFamily="-111" charset="0"/>
                <a:cs typeface="Arial"/>
              </a:rPr>
              <a:t>Parameterized Macros</a:t>
            </a:r>
          </a:p>
          <a:p>
            <a:pPr marL="1657350" lvl="3" indent="-342900">
              <a:lnSpc>
                <a:spcPct val="90000"/>
              </a:lnSpc>
              <a:buFontTx/>
              <a:buChar char="•"/>
            </a:pPr>
            <a:r>
              <a:rPr lang="en-US" sz="8000" b="1" i="1" dirty="0" smtClean="0">
                <a:solidFill>
                  <a:srgbClr val="000000"/>
                </a:solidFill>
                <a:latin typeface="Arial"/>
                <a:ea typeface="Arial" pitchFamily="-111" charset="0"/>
                <a:cs typeface="Arial"/>
              </a:rPr>
              <a:t>Conditional Compilation</a:t>
            </a:r>
          </a:p>
          <a:p>
            <a:pPr lvl="2">
              <a:lnSpc>
                <a:spcPct val="140000"/>
              </a:lnSpc>
              <a:spcBef>
                <a:spcPts val="600"/>
              </a:spcBef>
              <a:spcAft>
                <a:spcPts val="600"/>
              </a:spcAft>
              <a:buNone/>
            </a:pPr>
            <a:endParaRPr lang="en-US" sz="8000" dirty="0" smtClean="0">
              <a:solidFill>
                <a:srgbClr val="000000"/>
              </a:solidFill>
              <a:latin typeface="Times New Roman" pitchFamily="-111" charset="0"/>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25000" lnSpcReduction="20000"/>
          </a:bodyPr>
          <a:lstStyle/>
          <a:p>
            <a:r>
              <a:rPr lang="en-US" sz="8000" b="1" dirty="0" smtClean="0">
                <a:solidFill>
                  <a:srgbClr val="0000FF"/>
                </a:solidFill>
                <a:latin typeface="Arial"/>
                <a:cs typeface="Arial"/>
              </a:rPr>
              <a:t>Phase 3 – Preprocessor (cont)</a:t>
            </a:r>
          </a:p>
          <a:p>
            <a:pPr lvl="2">
              <a:lnSpc>
                <a:spcPct val="90000"/>
              </a:lnSpc>
              <a:buFont typeface="Arial" pitchFamily="-111" charset="0"/>
              <a:buChar char="•"/>
            </a:pPr>
            <a:endParaRPr lang="en-US" sz="8000" b="1" dirty="0" smtClean="0">
              <a:solidFill>
                <a:srgbClr val="0000FF"/>
              </a:solidFill>
              <a:latin typeface="Arial" pitchFamily="-111" charset="0"/>
              <a:ea typeface="Arial" pitchFamily="-111" charset="0"/>
              <a:cs typeface="Arial" pitchFamily="-111" charset="0"/>
              <a:sym typeface="Wingdings" pitchFamily="-111" charset="2"/>
            </a:endParaRPr>
          </a:p>
          <a:p>
            <a:pPr lvl="2">
              <a:lnSpc>
                <a:spcPct val="90000"/>
              </a:lnSpc>
            </a:pPr>
            <a:r>
              <a:rPr lang="en-US" sz="8000" b="1" dirty="0" smtClean="0">
                <a:solidFill>
                  <a:srgbClr val="0000FF"/>
                </a:solidFill>
                <a:latin typeface="Arial" pitchFamily="-111" charset="0"/>
                <a:ea typeface="Arial" pitchFamily="-111" charset="0"/>
                <a:cs typeface="Arial" pitchFamily="-111" charset="0"/>
                <a:sym typeface="Wingdings" pitchFamily="-111" charset="2"/>
              </a:rPr>
              <a:t>MACRO Definitions</a:t>
            </a:r>
          </a:p>
          <a:p>
            <a:pPr lvl="2">
              <a:lnSpc>
                <a:spcPct val="90000"/>
              </a:lnSpc>
              <a:buFont typeface="Arial" pitchFamily="-111" charset="0"/>
              <a:buChar char="•"/>
            </a:pPr>
            <a:endParaRPr lang="en-US" sz="3411" b="1" dirty="0" smtClean="0">
              <a:solidFill>
                <a:srgbClr val="0000FF"/>
              </a:solidFill>
              <a:latin typeface="Arial" pitchFamily="-111" charset="0"/>
              <a:ea typeface="Arial" pitchFamily="-111" charset="0"/>
              <a:cs typeface="Arial" pitchFamily="-111" charset="0"/>
              <a:sym typeface="Wingdings" pitchFamily="-111" charset="2"/>
            </a:endParaRPr>
          </a:p>
          <a:p>
            <a:pPr lvl="2">
              <a:lnSpc>
                <a:spcPct val="90000"/>
              </a:lnSpc>
              <a:buNone/>
            </a:pPr>
            <a:endParaRPr lang="en-US" sz="3411" b="1" dirty="0" smtClean="0">
              <a:solidFill>
                <a:srgbClr val="0000FF"/>
              </a:solidFill>
              <a:latin typeface="Arial" pitchFamily="-111" charset="0"/>
              <a:ea typeface="Arial" pitchFamily="-111" charset="0"/>
              <a:cs typeface="Arial" pitchFamily="-111" charset="0"/>
              <a:sym typeface="Wingdings" pitchFamily="-111" charset="2"/>
            </a:endParaRPr>
          </a:p>
          <a:p>
            <a:pPr lvl="3">
              <a:lnSpc>
                <a:spcPct val="90000"/>
              </a:lnSpc>
              <a:buNone/>
            </a:pPr>
            <a:r>
              <a:rPr lang="en-US" sz="7200" b="1" dirty="0" smtClean="0">
                <a:solidFill>
                  <a:srgbClr val="FF3300"/>
                </a:solidFill>
                <a:latin typeface="Arial" pitchFamily="-111" charset="0"/>
                <a:ea typeface="Arial" pitchFamily="-111" charset="0"/>
                <a:cs typeface="Arial" pitchFamily="-111" charset="0"/>
              </a:rPr>
              <a:t>#define PI	3.14159</a:t>
            </a:r>
            <a:r>
              <a:rPr lang="en-US" sz="7200" b="1" dirty="0" smtClean="0">
                <a:latin typeface="Arial" pitchFamily="-111" charset="0"/>
                <a:ea typeface="Arial" pitchFamily="-111" charset="0"/>
                <a:cs typeface="Arial" pitchFamily="-111" charset="0"/>
              </a:rPr>
              <a:t>			// no semicolons </a:t>
            </a:r>
            <a:endParaRPr lang="en-US" sz="7200" b="1" dirty="0" smtClean="0">
              <a:solidFill>
                <a:srgbClr val="FF3300"/>
              </a:solidFill>
              <a:latin typeface="Arial" pitchFamily="-111" charset="0"/>
              <a:ea typeface="Arial" pitchFamily="-111" charset="0"/>
              <a:cs typeface="Arial" pitchFamily="-111" charset="0"/>
            </a:endParaRPr>
          </a:p>
          <a:p>
            <a:pPr lvl="3">
              <a:lnSpc>
                <a:spcPct val="90000"/>
              </a:lnSpc>
              <a:buNone/>
            </a:pPr>
            <a:r>
              <a:rPr lang="en-US" sz="7200" b="1" dirty="0" smtClean="0">
                <a:solidFill>
                  <a:srgbClr val="FF3300"/>
                </a:solidFill>
                <a:latin typeface="Arial" pitchFamily="-111" charset="0"/>
                <a:ea typeface="Arial" pitchFamily="-111" charset="0"/>
                <a:cs typeface="Arial" pitchFamily="-111" charset="0"/>
              </a:rPr>
              <a:t>#define KELVIN	273			// no assignment operators</a:t>
            </a:r>
          </a:p>
          <a:p>
            <a:pPr lvl="3">
              <a:lnSpc>
                <a:spcPct val="90000"/>
              </a:lnSpc>
              <a:buNone/>
            </a:pPr>
            <a:r>
              <a:rPr lang="en-US" sz="7200" b="1" dirty="0" smtClean="0">
                <a:solidFill>
                  <a:srgbClr val="FF3300"/>
                </a:solidFill>
                <a:latin typeface="Arial" pitchFamily="-111" charset="0"/>
                <a:ea typeface="Arial" pitchFamily="-111" charset="0"/>
                <a:cs typeface="Arial" pitchFamily="-111" charset="0"/>
              </a:rPr>
              <a:t>// #define FREEZE = 32;		// wrong !!!!</a:t>
            </a:r>
          </a:p>
          <a:p>
            <a:pPr lvl="3">
              <a:lnSpc>
                <a:spcPct val="90000"/>
              </a:lnSpc>
              <a:buNone/>
            </a:pPr>
            <a:r>
              <a:rPr lang="en-US" sz="7200" b="1" dirty="0" smtClean="0">
                <a:solidFill>
                  <a:schemeClr val="accent2"/>
                </a:solidFill>
                <a:latin typeface="Arial" pitchFamily="-111" charset="0"/>
                <a:ea typeface="Arial" pitchFamily="-111" charset="0"/>
                <a:cs typeface="Arial" pitchFamily="-111" charset="0"/>
              </a:rPr>
              <a:t>#include &lt;</a:t>
            </a:r>
            <a:r>
              <a:rPr lang="en-US" sz="7200" b="1" dirty="0" err="1" smtClean="0">
                <a:solidFill>
                  <a:schemeClr val="accent2"/>
                </a:solidFill>
                <a:latin typeface="Arial" pitchFamily="-111" charset="0"/>
                <a:ea typeface="Arial" pitchFamily="-111" charset="0"/>
                <a:cs typeface="Arial" pitchFamily="-111" charset="0"/>
              </a:rPr>
              <a:t>stdio.h</a:t>
            </a:r>
            <a:r>
              <a:rPr lang="en-US" sz="7200" b="1" dirty="0" smtClean="0">
                <a:solidFill>
                  <a:schemeClr val="accent2"/>
                </a:solidFill>
                <a:latin typeface="Arial" pitchFamily="-111" charset="0"/>
                <a:ea typeface="Arial" pitchFamily="-111" charset="0"/>
                <a:cs typeface="Arial" pitchFamily="-111" charset="0"/>
              </a:rPr>
              <a:t>&gt;</a:t>
            </a:r>
          </a:p>
          <a:p>
            <a:pPr lvl="3">
              <a:lnSpc>
                <a:spcPct val="90000"/>
              </a:lnSpc>
              <a:buNone/>
            </a:pPr>
            <a:r>
              <a:rPr lang="en-US" sz="7200" b="1" dirty="0" smtClean="0">
                <a:solidFill>
                  <a:schemeClr val="accent2"/>
                </a:solidFill>
                <a:latin typeface="Arial" pitchFamily="-111" charset="0"/>
                <a:ea typeface="Arial" pitchFamily="-111" charset="0"/>
                <a:cs typeface="Arial" pitchFamily="-111" charset="0"/>
              </a:rPr>
              <a:t>	</a:t>
            </a:r>
          </a:p>
          <a:p>
            <a:pPr lvl="3">
              <a:lnSpc>
                <a:spcPct val="90000"/>
              </a:lnSpc>
              <a:buNone/>
            </a:pPr>
            <a:r>
              <a:rPr lang="en-US" sz="7200" dirty="0" err="1" smtClean="0">
                <a:latin typeface="Arial" pitchFamily="-111" charset="0"/>
                <a:ea typeface="Arial" pitchFamily="-111" charset="0"/>
                <a:cs typeface="Arial" pitchFamily="-111" charset="0"/>
              </a:rPr>
              <a:t>int</a:t>
            </a:r>
            <a:r>
              <a:rPr lang="en-US" sz="7200" dirty="0" smtClean="0">
                <a:latin typeface="Arial" pitchFamily="-111" charset="0"/>
                <a:ea typeface="Arial" pitchFamily="-111" charset="0"/>
                <a:cs typeface="Arial" pitchFamily="-111" charset="0"/>
              </a:rPr>
              <a:t> main()</a:t>
            </a:r>
          </a:p>
          <a:p>
            <a:pPr lvl="3">
              <a:lnSpc>
                <a:spcPct val="90000"/>
              </a:lnSpc>
              <a:buNone/>
            </a:pPr>
            <a:r>
              <a:rPr lang="en-US" sz="7200" dirty="0" smtClean="0">
                <a:latin typeface="Arial" pitchFamily="-111" charset="0"/>
                <a:ea typeface="Arial" pitchFamily="-111" charset="0"/>
                <a:cs typeface="Arial" pitchFamily="-111" charset="0"/>
              </a:rPr>
              <a:t>{</a:t>
            </a:r>
          </a:p>
          <a:p>
            <a:pPr lvl="3">
              <a:lnSpc>
                <a:spcPct val="90000"/>
              </a:lnSpc>
              <a:buNone/>
            </a:pPr>
            <a:r>
              <a:rPr lang="en-US" sz="7200" dirty="0" smtClean="0">
                <a:latin typeface="Arial" pitchFamily="-111" charset="0"/>
                <a:ea typeface="Arial" pitchFamily="-111" charset="0"/>
                <a:cs typeface="Arial" pitchFamily="-111" charset="0"/>
              </a:rPr>
              <a:t>	float area, Temperature = 100, Radius = 10.;</a:t>
            </a:r>
          </a:p>
          <a:p>
            <a:pPr lvl="3">
              <a:lnSpc>
                <a:spcPct val="90000"/>
              </a:lnSpc>
              <a:buNone/>
            </a:pPr>
            <a:r>
              <a:rPr lang="en-US" sz="7200" dirty="0" smtClean="0">
                <a:latin typeface="Arial" pitchFamily="-111" charset="0"/>
                <a:ea typeface="Arial" pitchFamily="-111" charset="0"/>
                <a:cs typeface="Arial" pitchFamily="-111" charset="0"/>
              </a:rPr>
              <a:t>	</a:t>
            </a:r>
            <a:r>
              <a:rPr lang="en-US" sz="7200" dirty="0" smtClean="0">
                <a:solidFill>
                  <a:srgbClr val="0000FF"/>
                </a:solidFill>
                <a:latin typeface="Arial" pitchFamily="-111" charset="0"/>
                <a:ea typeface="Arial" pitchFamily="-111" charset="0"/>
                <a:cs typeface="Arial" pitchFamily="-111" charset="0"/>
              </a:rPr>
              <a:t>area = </a:t>
            </a:r>
            <a:r>
              <a:rPr lang="en-US" sz="7200" b="1" dirty="0" smtClean="0">
                <a:solidFill>
                  <a:srgbClr val="0000FF"/>
                </a:solidFill>
                <a:latin typeface="Arial" pitchFamily="-111" charset="0"/>
                <a:ea typeface="Arial" pitchFamily="-111" charset="0"/>
                <a:cs typeface="Arial" pitchFamily="-111" charset="0"/>
              </a:rPr>
              <a:t>PI</a:t>
            </a:r>
            <a:r>
              <a:rPr lang="en-US" sz="7200" dirty="0" smtClean="0">
                <a:solidFill>
                  <a:srgbClr val="0000FF"/>
                </a:solidFill>
                <a:latin typeface="Arial" pitchFamily="-111" charset="0"/>
                <a:ea typeface="Arial" pitchFamily="-111" charset="0"/>
                <a:cs typeface="Arial" pitchFamily="-111" charset="0"/>
              </a:rPr>
              <a:t>*(Radius*Radius);  	</a:t>
            </a:r>
          </a:p>
          <a:p>
            <a:pPr lvl="3">
              <a:lnSpc>
                <a:spcPct val="90000"/>
              </a:lnSpc>
              <a:buNone/>
            </a:pPr>
            <a:r>
              <a:rPr lang="en-US" sz="7200" dirty="0" smtClean="0">
                <a:solidFill>
                  <a:srgbClr val="FF0000"/>
                </a:solidFill>
                <a:latin typeface="Arial" pitchFamily="-111" charset="0"/>
                <a:ea typeface="Arial" pitchFamily="-111" charset="0"/>
                <a:cs typeface="Arial" pitchFamily="-111" charset="0"/>
              </a:rPr>
              <a:t>    // same as 3.114159*(Radius*Radius);</a:t>
            </a:r>
          </a:p>
          <a:p>
            <a:pPr lvl="3">
              <a:lnSpc>
                <a:spcPct val="90000"/>
              </a:lnSpc>
              <a:buNone/>
            </a:pPr>
            <a:r>
              <a:rPr lang="en-US" sz="7200" dirty="0" smtClean="0">
                <a:latin typeface="Arial" pitchFamily="-111" charset="0"/>
                <a:ea typeface="Arial" pitchFamily="-111" charset="0"/>
                <a:cs typeface="Arial" pitchFamily="-111" charset="0"/>
              </a:rPr>
              <a:t>	Temperature  += </a:t>
            </a:r>
            <a:r>
              <a:rPr lang="en-US" sz="7200" b="1" dirty="0" smtClean="0">
                <a:solidFill>
                  <a:srgbClr val="0000FF"/>
                </a:solidFill>
                <a:latin typeface="Arial" pitchFamily="-111" charset="0"/>
                <a:ea typeface="Arial" pitchFamily="-111" charset="0"/>
                <a:cs typeface="Arial" pitchFamily="-111" charset="0"/>
              </a:rPr>
              <a:t>KELVIN</a:t>
            </a:r>
            <a:r>
              <a:rPr lang="en-US" sz="7200" dirty="0" smtClean="0">
                <a:latin typeface="Arial" pitchFamily="-111" charset="0"/>
                <a:ea typeface="Arial" pitchFamily="-111" charset="0"/>
                <a:cs typeface="Arial" pitchFamily="-111" charset="0"/>
              </a:rPr>
              <a:t>;</a:t>
            </a:r>
          </a:p>
          <a:p>
            <a:pPr lvl="3">
              <a:lnSpc>
                <a:spcPct val="90000"/>
              </a:lnSpc>
              <a:buNone/>
            </a:pPr>
            <a:r>
              <a:rPr lang="en-US" sz="7200" dirty="0" smtClean="0">
                <a:latin typeface="Arial" pitchFamily="-111" charset="0"/>
                <a:ea typeface="Arial" pitchFamily="-111" charset="0"/>
                <a:cs typeface="Arial" pitchFamily="-111" charset="0"/>
              </a:rPr>
              <a:t>		</a:t>
            </a:r>
          </a:p>
          <a:p>
            <a:pPr lvl="3">
              <a:lnSpc>
                <a:spcPct val="90000"/>
              </a:lnSpc>
              <a:buNone/>
            </a:pPr>
            <a:r>
              <a:rPr lang="en-US" sz="7200" dirty="0" smtClean="0">
                <a:latin typeface="Arial" pitchFamily="-111" charset="0"/>
                <a:ea typeface="Arial" pitchFamily="-111" charset="0"/>
                <a:cs typeface="Arial" pitchFamily="-111" charset="0"/>
              </a:rPr>
              <a:t>	return 0;</a:t>
            </a:r>
          </a:p>
          <a:p>
            <a:pPr lvl="3">
              <a:lnSpc>
                <a:spcPct val="90000"/>
              </a:lnSpc>
              <a:buNone/>
            </a:pPr>
            <a:r>
              <a:rPr lang="en-US" sz="7200" dirty="0" smtClean="0">
                <a:latin typeface="Arial" pitchFamily="-111" charset="0"/>
                <a:ea typeface="Arial" pitchFamily="-111" charset="0"/>
                <a:cs typeface="Arial" pitchFamily="-111" charset="0"/>
              </a:rPr>
              <a:t>} </a:t>
            </a:r>
          </a:p>
          <a:p>
            <a:pPr lvl="3">
              <a:lnSpc>
                <a:spcPct val="90000"/>
              </a:lnSpc>
              <a:buNone/>
            </a:pPr>
            <a:r>
              <a:rPr lang="en-US" sz="7200" dirty="0" smtClean="0">
                <a:latin typeface="Arial" pitchFamily="-111" charset="0"/>
                <a:ea typeface="Arial" pitchFamily="-111" charset="0"/>
                <a:cs typeface="Arial" pitchFamily="-111" charset="0"/>
              </a:rPr>
              <a:t>// </a:t>
            </a:r>
            <a:r>
              <a:rPr lang="en-US" sz="7200" b="1" dirty="0" smtClean="0">
                <a:solidFill>
                  <a:srgbClr val="0000FF"/>
                </a:solidFill>
                <a:latin typeface="Arial" pitchFamily="-111" charset="0"/>
                <a:ea typeface="Arial" pitchFamily="-111" charset="0"/>
                <a:cs typeface="Arial" pitchFamily="-111" charset="0"/>
                <a:sym typeface="Wingdings" pitchFamily="-111" charset="2"/>
              </a:rPr>
              <a:t>Constants of the problem should be declared as macro definitions</a:t>
            </a:r>
          </a:p>
          <a:p>
            <a:pPr lvl="3">
              <a:lnSpc>
                <a:spcPct val="90000"/>
              </a:lnSpc>
              <a:buNone/>
            </a:pPr>
            <a:endParaRPr lang="en-US" sz="7200" b="1" dirty="0" smtClean="0">
              <a:solidFill>
                <a:srgbClr val="0000FF"/>
              </a:solidFill>
              <a:latin typeface="Arial" pitchFamily="-111" charset="0"/>
              <a:ea typeface="Arial" pitchFamily="-111" charset="0"/>
              <a:cs typeface="Arial" pitchFamily="-111" charset="0"/>
              <a:sym typeface="Wingdings" pitchFamily="-111" charset="2"/>
            </a:endParaRPr>
          </a:p>
          <a:p>
            <a:pPr lvl="3">
              <a:lnSpc>
                <a:spcPct val="90000"/>
              </a:lnSpc>
              <a:buNone/>
            </a:pPr>
            <a:r>
              <a:rPr lang="en-US" sz="7200" b="1" dirty="0" smtClean="0">
                <a:solidFill>
                  <a:srgbClr val="0000FF"/>
                </a:solidFill>
                <a:latin typeface="Arial" pitchFamily="-111" charset="0"/>
                <a:ea typeface="Arial" pitchFamily="-111" charset="0"/>
                <a:cs typeface="Arial" pitchFamily="-111" charset="0"/>
                <a:sym typeface="Wingdings" pitchFamily="-111" charset="2"/>
              </a:rPr>
              <a:t>// Temperature = (</a:t>
            </a:r>
            <a:r>
              <a:rPr lang="en-US" sz="7200" b="1" dirty="0" err="1" smtClean="0">
                <a:solidFill>
                  <a:srgbClr val="0000FF"/>
                </a:solidFill>
                <a:latin typeface="Arial" pitchFamily="-111" charset="0"/>
                <a:ea typeface="Arial" pitchFamily="-111" charset="0"/>
                <a:cs typeface="Arial" pitchFamily="-111" charset="0"/>
                <a:sym typeface="Wingdings" pitchFamily="-111" charset="2"/>
              </a:rPr>
              <a:t>farenheight</a:t>
            </a:r>
            <a:r>
              <a:rPr lang="en-US" sz="7200" b="1" dirty="0" smtClean="0">
                <a:solidFill>
                  <a:srgbClr val="0000FF"/>
                </a:solidFill>
                <a:latin typeface="Arial" pitchFamily="-111" charset="0"/>
                <a:ea typeface="Arial" pitchFamily="-111" charset="0"/>
                <a:cs typeface="Arial" pitchFamily="-111" charset="0"/>
                <a:sym typeface="Wingdings" pitchFamily="-111" charset="2"/>
              </a:rPr>
              <a:t> – </a:t>
            </a:r>
            <a:r>
              <a:rPr lang="en-US" sz="7200" b="1" dirty="0" smtClean="0">
                <a:solidFill>
                  <a:srgbClr val="FF0000"/>
                </a:solidFill>
                <a:latin typeface="Arial" pitchFamily="-111" charset="0"/>
                <a:ea typeface="Arial" pitchFamily="-111" charset="0"/>
                <a:cs typeface="Arial" pitchFamily="-111" charset="0"/>
                <a:sym typeface="Wingdings" pitchFamily="-111" charset="2"/>
              </a:rPr>
              <a:t>FREEZE</a:t>
            </a:r>
            <a:r>
              <a:rPr lang="en-US" sz="7200" b="1" dirty="0" smtClean="0">
                <a:solidFill>
                  <a:srgbClr val="0000FF"/>
                </a:solidFill>
                <a:latin typeface="Arial" pitchFamily="-111" charset="0"/>
                <a:ea typeface="Arial" pitchFamily="-111" charset="0"/>
                <a:cs typeface="Arial" pitchFamily="-111" charset="0"/>
                <a:sym typeface="Wingdings" pitchFamily="-111" charset="2"/>
              </a:rPr>
              <a:t>)</a:t>
            </a:r>
            <a:r>
              <a:rPr lang="en-US" sz="7200" b="1" dirty="0" smtClean="0">
                <a:solidFill>
                  <a:srgbClr val="FF0000"/>
                </a:solidFill>
                <a:latin typeface="Arial" pitchFamily="-111" charset="0"/>
                <a:ea typeface="Arial" pitchFamily="-111" charset="0"/>
                <a:cs typeface="Arial" pitchFamily="-111" charset="0"/>
                <a:sym typeface="Wingdings" pitchFamily="-111" charset="2"/>
              </a:rPr>
              <a:t>*(5.0/9.0)     </a:t>
            </a:r>
            <a:r>
              <a:rPr lang="en-US" sz="7200" b="1" dirty="0" err="1" smtClean="0">
                <a:solidFill>
                  <a:srgbClr val="FF0000"/>
                </a:solidFill>
                <a:latin typeface="Webdings"/>
                <a:ea typeface="Webdings"/>
                <a:cs typeface="Webdings"/>
                <a:sym typeface="Wingdings" pitchFamily="-111" charset="2"/>
              </a:rPr>
              <a:t></a:t>
            </a:r>
            <a:endParaRPr lang="en-US" sz="7200" b="1" dirty="0" smtClean="0">
              <a:solidFill>
                <a:srgbClr val="FF0000"/>
              </a:solidFill>
              <a:latin typeface="Arial" pitchFamily="-111" charset="0"/>
              <a:ea typeface="Arial" pitchFamily="-111" charset="0"/>
              <a:cs typeface="Arial" pitchFamily="-111" charset="0"/>
              <a:sym typeface="Wingdings" pitchFamily="-111" charset="2"/>
            </a:endParaRPr>
          </a:p>
          <a:p>
            <a:pPr lvl="2">
              <a:lnSpc>
                <a:spcPct val="90000"/>
              </a:lnSpc>
              <a:buNone/>
            </a:pPr>
            <a:endParaRPr lang="en-US" sz="7200" b="1" dirty="0" smtClean="0">
              <a:solidFill>
                <a:srgbClr val="0000FF"/>
              </a:solidFill>
              <a:latin typeface="Arial" pitchFamily="-111" charset="0"/>
              <a:ea typeface="Arial" pitchFamily="-111" charset="0"/>
              <a:cs typeface="Arial" pitchFamily="-111" charset="0"/>
            </a:endParaRPr>
          </a:p>
          <a:p>
            <a:pPr marL="1657350" lvl="3" indent="-342900">
              <a:lnSpc>
                <a:spcPct val="90000"/>
              </a:lnSpc>
              <a:buFontTx/>
              <a:buChar char="•"/>
            </a:pPr>
            <a:endParaRPr lang="en-US" sz="7200" b="1" i="1" dirty="0" smtClean="0">
              <a:solidFill>
                <a:srgbClr val="000000"/>
              </a:solidFill>
              <a:latin typeface="Arial"/>
              <a:ea typeface="Arial" pitchFamily="-111" charset="0"/>
              <a:cs typeface="Arial"/>
            </a:endParaRPr>
          </a:p>
          <a:p>
            <a:pPr lvl="2">
              <a:lnSpc>
                <a:spcPct val="140000"/>
              </a:lnSpc>
              <a:spcBef>
                <a:spcPts val="600"/>
              </a:spcBef>
              <a:spcAft>
                <a:spcPts val="600"/>
              </a:spcAft>
              <a:buNone/>
            </a:pPr>
            <a:endParaRPr lang="en-US" sz="8000" dirty="0" smtClean="0">
              <a:solidFill>
                <a:srgbClr val="000000"/>
              </a:solidFill>
              <a:latin typeface="Times New Roman" pitchFamily="-111" charset="0"/>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32</a:t>
            </a:fld>
            <a:endParaRPr lang="en-US"/>
          </a:p>
        </p:txBody>
      </p:sp>
      <p:sp>
        <p:nvSpPr>
          <p:cNvPr id="7" name="Cloud Callout 6"/>
          <p:cNvSpPr/>
          <p:nvPr/>
        </p:nvSpPr>
        <p:spPr>
          <a:xfrm>
            <a:off x="4800600" y="762000"/>
            <a:ext cx="3048000" cy="838200"/>
          </a:xfrm>
          <a:prstGeom prst="cloudCallout">
            <a:avLst>
              <a:gd name="adj1" fmla="val -68908"/>
              <a:gd name="adj2" fmla="val 15886"/>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Being phased out by C++ </a:t>
            </a:r>
            <a:r>
              <a:rPr lang="en-US" dirty="0" err="1" smtClean="0">
                <a:solidFill>
                  <a:srgbClr val="0000FF"/>
                </a:solidFill>
              </a:rPr>
              <a:t>const</a:t>
            </a:r>
            <a:r>
              <a:rPr lang="en-US" dirty="0" smtClean="0">
                <a:solidFill>
                  <a:srgbClr val="0000FF"/>
                </a:solidFill>
              </a:rPr>
              <a:t> definitions</a:t>
            </a:r>
            <a:endParaRPr lang="en-US" dirty="0">
              <a:solidFill>
                <a:srgbClr val="00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25000" lnSpcReduction="20000"/>
          </a:bodyPr>
          <a:lstStyle/>
          <a:p>
            <a:r>
              <a:rPr lang="en-US" sz="8000" b="1" dirty="0" smtClean="0">
                <a:solidFill>
                  <a:srgbClr val="FF0000"/>
                </a:solidFill>
                <a:latin typeface="Arial"/>
                <a:cs typeface="Arial"/>
              </a:rPr>
              <a:t>Phase 3 – Preprocessor (cont)</a:t>
            </a:r>
          </a:p>
          <a:p>
            <a:pPr lvl="2">
              <a:lnSpc>
                <a:spcPct val="90000"/>
              </a:lnSpc>
              <a:buFont typeface="Arial" pitchFamily="-111" charset="0"/>
              <a:buChar char="•"/>
            </a:pPr>
            <a:endParaRPr lang="en-US" sz="8000" b="1" dirty="0" smtClean="0">
              <a:solidFill>
                <a:srgbClr val="0000FF"/>
              </a:solidFill>
              <a:latin typeface="Arial" pitchFamily="-111" charset="0"/>
              <a:ea typeface="Arial" pitchFamily="-111" charset="0"/>
              <a:cs typeface="Arial" pitchFamily="-111" charset="0"/>
              <a:sym typeface="Wingdings" pitchFamily="-111" charset="2"/>
            </a:endParaRPr>
          </a:p>
          <a:p>
            <a:pPr>
              <a:buNone/>
            </a:pPr>
            <a:r>
              <a:rPr lang="en-US" sz="7200" b="1" dirty="0" smtClean="0">
                <a:solidFill>
                  <a:srgbClr val="0000FF"/>
                </a:solidFill>
                <a:latin typeface="Arial" pitchFamily="-111" charset="0"/>
                <a:ea typeface="Arial" pitchFamily="-111" charset="0"/>
                <a:cs typeface="Arial" pitchFamily="-111" charset="0"/>
              </a:rPr>
              <a:t>// Predefined Macros</a:t>
            </a:r>
          </a:p>
          <a:p>
            <a:pPr lvl="1">
              <a:buNone/>
            </a:pPr>
            <a:r>
              <a:rPr lang="en-US" sz="7200" b="1" dirty="0" smtClean="0">
                <a:latin typeface="Arial" pitchFamily="-111" charset="0"/>
                <a:ea typeface="Arial" pitchFamily="-111" charset="0"/>
                <a:cs typeface="Arial" pitchFamily="-111" charset="0"/>
              </a:rPr>
              <a:t>__TIME__</a:t>
            </a:r>
          </a:p>
          <a:p>
            <a:pPr lvl="1">
              <a:buNone/>
            </a:pPr>
            <a:r>
              <a:rPr lang="en-US" sz="7200" b="1" dirty="0" smtClean="0">
                <a:latin typeface="Arial" pitchFamily="-111" charset="0"/>
                <a:ea typeface="Arial" pitchFamily="-111" charset="0"/>
                <a:cs typeface="Arial" pitchFamily="-111" charset="0"/>
              </a:rPr>
              <a:t>__DATE__</a:t>
            </a:r>
          </a:p>
          <a:p>
            <a:pPr lvl="1">
              <a:buNone/>
            </a:pPr>
            <a:r>
              <a:rPr lang="en-US" sz="7200" b="1" dirty="0" smtClean="0">
                <a:latin typeface="Arial" pitchFamily="-111" charset="0"/>
                <a:ea typeface="Arial" pitchFamily="-111" charset="0"/>
                <a:cs typeface="Arial" pitchFamily="-111" charset="0"/>
              </a:rPr>
              <a:t>__FILE__</a:t>
            </a:r>
          </a:p>
          <a:p>
            <a:pPr lvl="1">
              <a:buNone/>
            </a:pPr>
            <a:endParaRPr lang="en-US" sz="6154" b="1" dirty="0" smtClean="0">
              <a:latin typeface="Arial" pitchFamily="-111" charset="0"/>
              <a:ea typeface="Arial" pitchFamily="-111" charset="0"/>
              <a:cs typeface="Arial" pitchFamily="-111" charset="0"/>
            </a:endParaRPr>
          </a:p>
          <a:p>
            <a:pPr>
              <a:buNone/>
            </a:pPr>
            <a:r>
              <a:rPr lang="en-US" sz="6554" b="1" dirty="0" smtClean="0">
                <a:latin typeface="Arial" pitchFamily="-111" charset="0"/>
                <a:ea typeface="Arial" pitchFamily="-111" charset="0"/>
                <a:cs typeface="Arial" pitchFamily="-111" charset="0"/>
              </a:rPr>
              <a:t>Example:</a:t>
            </a:r>
            <a:r>
              <a:rPr lang="en-US" sz="6554" b="1" dirty="0" smtClean="0">
                <a:solidFill>
                  <a:srgbClr val="0000FF"/>
                </a:solidFill>
                <a:latin typeface="Arial" pitchFamily="-111" charset="0"/>
                <a:ea typeface="Arial" pitchFamily="-111" charset="0"/>
                <a:cs typeface="Arial" pitchFamily="-111" charset="0"/>
              </a:rPr>
              <a:t>&amp; </a:t>
            </a:r>
            <a:r>
              <a:rPr lang="is-IS" sz="6554" b="1" dirty="0">
                <a:solidFill>
                  <a:srgbClr val="FF0000"/>
                </a:solidFill>
                <a:latin typeface="Arial" pitchFamily="-111" charset="0"/>
                <a:ea typeface="Arial" pitchFamily="-111" charset="0"/>
                <a:cs typeface="Arial" pitchFamily="-111" charset="0"/>
              </a:rPr>
              <a:t>Macro.cpp.docx</a:t>
            </a:r>
            <a:endParaRPr lang="en-US" sz="6554" b="1" dirty="0" smtClean="0">
              <a:solidFill>
                <a:srgbClr val="FF0000"/>
              </a:solidFill>
              <a:latin typeface="Arial" pitchFamily="-111" charset="0"/>
              <a:ea typeface="Arial" pitchFamily="-111" charset="0"/>
              <a:cs typeface="Arial" pitchFamily="-111" charset="0"/>
            </a:endParaRPr>
          </a:p>
          <a:p>
            <a:pPr>
              <a:buNone/>
            </a:pPr>
            <a:endParaRPr lang="en-US" sz="6154" b="1" dirty="0" smtClean="0">
              <a:solidFill>
                <a:srgbClr val="0000FF"/>
              </a:solidFill>
              <a:latin typeface="Arial" pitchFamily="-111" charset="0"/>
              <a:ea typeface="Arial" pitchFamily="-111" charset="0"/>
              <a:cs typeface="Arial" pitchFamily="-111" charset="0"/>
            </a:endParaRPr>
          </a:p>
          <a:p>
            <a:pPr>
              <a:buNone/>
            </a:pPr>
            <a:r>
              <a:rPr lang="en-US" sz="7200" b="1" dirty="0" smtClean="0">
                <a:solidFill>
                  <a:srgbClr val="0000FF"/>
                </a:solidFill>
                <a:latin typeface="Arial" pitchFamily="-111" charset="0"/>
                <a:ea typeface="Arial" pitchFamily="-111" charset="0"/>
                <a:cs typeface="Arial" pitchFamily="-111" charset="0"/>
              </a:rPr>
              <a:t>#define N   128	// change in value in the Macro definition acts globally</a:t>
            </a:r>
          </a:p>
          <a:p>
            <a:pPr>
              <a:buNone/>
            </a:pPr>
            <a:r>
              <a:rPr lang="en-US" sz="7200" b="1" dirty="0" err="1" smtClean="0">
                <a:latin typeface="Arial" pitchFamily="-111" charset="0"/>
                <a:ea typeface="Arial" pitchFamily="-111" charset="0"/>
                <a:cs typeface="Arial" pitchFamily="-111" charset="0"/>
              </a:rPr>
              <a:t>int</a:t>
            </a:r>
            <a:r>
              <a:rPr lang="en-US" sz="7200" b="1" dirty="0" smtClean="0">
                <a:latin typeface="Arial" pitchFamily="-111" charset="0"/>
                <a:ea typeface="Arial" pitchFamily="-111" charset="0"/>
                <a:cs typeface="Arial" pitchFamily="-111" charset="0"/>
              </a:rPr>
              <a:t> main( )</a:t>
            </a:r>
          </a:p>
          <a:p>
            <a:pPr>
              <a:buNone/>
            </a:pPr>
            <a:r>
              <a:rPr lang="en-US" sz="6154" b="1" dirty="0" smtClean="0">
                <a:latin typeface="Arial" pitchFamily="-111" charset="0"/>
                <a:ea typeface="Arial" pitchFamily="-111" charset="0"/>
                <a:cs typeface="Arial" pitchFamily="-111" charset="0"/>
              </a:rPr>
              <a:t>{</a:t>
            </a:r>
          </a:p>
          <a:p>
            <a:pPr>
              <a:buNone/>
            </a:pPr>
            <a:r>
              <a:rPr lang="en-US" sz="6154" b="1" dirty="0" smtClean="0">
                <a:latin typeface="Arial" pitchFamily="-111" charset="0"/>
                <a:ea typeface="Arial" pitchFamily="-111" charset="0"/>
                <a:cs typeface="Arial" pitchFamily="-111" charset="0"/>
              </a:rPr>
              <a:t>	</a:t>
            </a:r>
            <a:r>
              <a:rPr lang="en-US" sz="6154" b="1" dirty="0" err="1" smtClean="0">
                <a:latin typeface="Arial" pitchFamily="-111" charset="0"/>
                <a:ea typeface="Arial" pitchFamily="-111" charset="0"/>
                <a:cs typeface="Arial" pitchFamily="-111" charset="0"/>
              </a:rPr>
              <a:t>int</a:t>
            </a:r>
            <a:r>
              <a:rPr lang="en-US" sz="6154" b="1" dirty="0" smtClean="0">
                <a:latin typeface="Arial" pitchFamily="-111" charset="0"/>
                <a:ea typeface="Arial" pitchFamily="-111" charset="0"/>
                <a:cs typeface="Arial" pitchFamily="-111" charset="0"/>
              </a:rPr>
              <a:t> Area;</a:t>
            </a:r>
          </a:p>
          <a:p>
            <a:pPr>
              <a:buNone/>
            </a:pPr>
            <a:r>
              <a:rPr lang="en-US" sz="6154" b="1" dirty="0" smtClean="0">
                <a:solidFill>
                  <a:srgbClr val="0000FF"/>
                </a:solidFill>
                <a:latin typeface="Arial" pitchFamily="-111" charset="0"/>
                <a:ea typeface="Arial" pitchFamily="-111" charset="0"/>
                <a:cs typeface="Arial" pitchFamily="-111" charset="0"/>
              </a:rPr>
              <a:t>	</a:t>
            </a:r>
            <a:r>
              <a:rPr lang="en-US" sz="7200" b="1" dirty="0" err="1" smtClean="0">
                <a:solidFill>
                  <a:srgbClr val="FF0000"/>
                </a:solidFill>
                <a:latin typeface="Arial" pitchFamily="-111" charset="0"/>
                <a:ea typeface="Arial" pitchFamily="-111" charset="0"/>
                <a:cs typeface="Arial" pitchFamily="-111" charset="0"/>
              </a:rPr>
              <a:t>printf(“Prog</a:t>
            </a:r>
            <a:r>
              <a:rPr lang="en-US" sz="7200" b="1" dirty="0" smtClean="0">
                <a:solidFill>
                  <a:srgbClr val="FF0000"/>
                </a:solidFill>
                <a:latin typeface="Arial" pitchFamily="-111" charset="0"/>
                <a:ea typeface="Arial" pitchFamily="-111" charset="0"/>
                <a:cs typeface="Arial" pitchFamily="-111" charset="0"/>
              </a:rPr>
              <a:t> name %</a:t>
            </a:r>
            <a:r>
              <a:rPr lang="en-US" sz="7200" b="1" dirty="0" err="1" smtClean="0">
                <a:solidFill>
                  <a:srgbClr val="FF0000"/>
                </a:solidFill>
                <a:latin typeface="Arial" pitchFamily="-111" charset="0"/>
                <a:ea typeface="Arial" pitchFamily="-111" charset="0"/>
                <a:cs typeface="Arial" pitchFamily="-111" charset="0"/>
              </a:rPr>
              <a:t>s</a:t>
            </a:r>
            <a:r>
              <a:rPr lang="en-US" sz="7200" b="1" dirty="0" smtClean="0">
                <a:solidFill>
                  <a:srgbClr val="FF0000"/>
                </a:solidFill>
                <a:latin typeface="Arial" pitchFamily="-111" charset="0"/>
                <a:ea typeface="Arial" pitchFamily="-111" charset="0"/>
                <a:cs typeface="Arial" pitchFamily="-111" charset="0"/>
              </a:rPr>
              <a:t> Date = %</a:t>
            </a:r>
            <a:r>
              <a:rPr lang="en-US" sz="7200" b="1" dirty="0" err="1" smtClean="0">
                <a:solidFill>
                  <a:srgbClr val="FF0000"/>
                </a:solidFill>
                <a:latin typeface="Arial" pitchFamily="-111" charset="0"/>
                <a:ea typeface="Arial" pitchFamily="-111" charset="0"/>
                <a:cs typeface="Arial" pitchFamily="-111" charset="0"/>
              </a:rPr>
              <a:t>s\n</a:t>
            </a:r>
            <a:r>
              <a:rPr lang="en-US" sz="7200" b="1" dirty="0" smtClean="0">
                <a:solidFill>
                  <a:srgbClr val="FF0000"/>
                </a:solidFill>
                <a:latin typeface="Arial" pitchFamily="-111" charset="0"/>
                <a:ea typeface="Arial" pitchFamily="-111" charset="0"/>
                <a:cs typeface="Arial" pitchFamily="-111" charset="0"/>
              </a:rPr>
              <a:t>”, __FILE__, __DATE__);</a:t>
            </a:r>
          </a:p>
          <a:p>
            <a:pPr>
              <a:buNone/>
            </a:pPr>
            <a:r>
              <a:rPr lang="en-US" sz="6154" b="1" dirty="0" smtClean="0">
                <a:latin typeface="Arial" pitchFamily="-111" charset="0"/>
                <a:ea typeface="Arial" pitchFamily="-111" charset="0"/>
                <a:cs typeface="Arial" pitchFamily="-111" charset="0"/>
              </a:rPr>
              <a:t>	:::::::::::::::::::::::::::::</a:t>
            </a:r>
          </a:p>
          <a:p>
            <a:pPr>
              <a:buNone/>
            </a:pPr>
            <a:r>
              <a:rPr lang="en-US" sz="6154" b="1" dirty="0" smtClean="0">
                <a:latin typeface="Arial" pitchFamily="-111" charset="0"/>
                <a:ea typeface="Arial" pitchFamily="-111" charset="0"/>
                <a:cs typeface="Arial" pitchFamily="-111" charset="0"/>
              </a:rPr>
              <a:t>	</a:t>
            </a:r>
            <a:r>
              <a:rPr lang="en-US" sz="6154" b="1" dirty="0" err="1" smtClean="0">
                <a:latin typeface="Arial" pitchFamily="-111" charset="0"/>
                <a:ea typeface="Arial" pitchFamily="-111" charset="0"/>
                <a:cs typeface="Arial" pitchFamily="-111" charset="0"/>
              </a:rPr>
              <a:t>for(int</a:t>
            </a:r>
            <a:r>
              <a:rPr lang="en-US" sz="6154" b="1" dirty="0" smtClean="0">
                <a:latin typeface="Arial" pitchFamily="-111" charset="0"/>
                <a:ea typeface="Arial" pitchFamily="-111" charset="0"/>
                <a:cs typeface="Arial" pitchFamily="-111" charset="0"/>
              </a:rPr>
              <a:t> I = 0; I &lt; </a:t>
            </a:r>
            <a:r>
              <a:rPr lang="en-US" sz="6154" b="1" dirty="0" smtClean="0">
                <a:solidFill>
                  <a:srgbClr val="0000FF"/>
                </a:solidFill>
                <a:latin typeface="Arial" pitchFamily="-111" charset="0"/>
                <a:ea typeface="Arial" pitchFamily="-111" charset="0"/>
                <a:cs typeface="Arial" pitchFamily="-111" charset="0"/>
              </a:rPr>
              <a:t>N</a:t>
            </a:r>
            <a:r>
              <a:rPr lang="en-US" sz="6154" b="1" dirty="0" smtClean="0">
                <a:latin typeface="Arial" pitchFamily="-111" charset="0"/>
                <a:ea typeface="Arial" pitchFamily="-111" charset="0"/>
                <a:cs typeface="Arial" pitchFamily="-111" charset="0"/>
              </a:rPr>
              <a:t>; </a:t>
            </a:r>
            <a:r>
              <a:rPr lang="en-US" sz="6154" b="1" dirty="0" err="1" smtClean="0">
                <a:latin typeface="Arial" pitchFamily="-111" charset="0"/>
                <a:ea typeface="Arial" pitchFamily="-111" charset="0"/>
                <a:cs typeface="Arial" pitchFamily="-111" charset="0"/>
              </a:rPr>
              <a:t>i</a:t>
            </a:r>
            <a:r>
              <a:rPr lang="en-US" sz="6154" b="1" dirty="0" smtClean="0">
                <a:latin typeface="Arial" pitchFamily="-111" charset="0"/>
                <a:ea typeface="Arial" pitchFamily="-111" charset="0"/>
                <a:cs typeface="Arial" pitchFamily="-111" charset="0"/>
              </a:rPr>
              <a:t>++){</a:t>
            </a:r>
          </a:p>
          <a:p>
            <a:pPr>
              <a:buNone/>
            </a:pPr>
            <a:r>
              <a:rPr lang="en-US" sz="6154" b="1" dirty="0" smtClean="0">
                <a:latin typeface="Arial" pitchFamily="-111" charset="0"/>
                <a:ea typeface="Arial" pitchFamily="-111" charset="0"/>
                <a:cs typeface="Arial" pitchFamily="-111" charset="0"/>
              </a:rPr>
              <a:t>		::::::::::::</a:t>
            </a:r>
          </a:p>
          <a:p>
            <a:pPr>
              <a:buNone/>
            </a:pPr>
            <a:r>
              <a:rPr lang="en-US" sz="6154" b="1" dirty="0" smtClean="0">
                <a:latin typeface="Arial" pitchFamily="-111" charset="0"/>
                <a:ea typeface="Arial" pitchFamily="-111" charset="0"/>
                <a:cs typeface="Arial" pitchFamily="-111" charset="0"/>
              </a:rPr>
              <a:t>	}</a:t>
            </a:r>
          </a:p>
          <a:p>
            <a:pPr>
              <a:buNone/>
            </a:pPr>
            <a:r>
              <a:rPr lang="en-US" sz="6154" b="1" dirty="0" smtClean="0">
                <a:latin typeface="Arial" pitchFamily="-111" charset="0"/>
                <a:ea typeface="Arial" pitchFamily="-111" charset="0"/>
                <a:cs typeface="Arial" pitchFamily="-111" charset="0"/>
              </a:rPr>
              <a:t>	</a:t>
            </a:r>
            <a:r>
              <a:rPr lang="en-US" sz="6154" b="1" dirty="0" err="1" smtClean="0">
                <a:latin typeface="Arial" pitchFamily="-111" charset="0"/>
                <a:ea typeface="Arial" pitchFamily="-111" charset="0"/>
                <a:cs typeface="Arial" pitchFamily="-111" charset="0"/>
              </a:rPr>
              <a:t>for(j</a:t>
            </a:r>
            <a:r>
              <a:rPr lang="en-US" sz="6154" b="1" dirty="0" smtClean="0">
                <a:latin typeface="Arial" pitchFamily="-111" charset="0"/>
                <a:ea typeface="Arial" pitchFamily="-111" charset="0"/>
                <a:cs typeface="Arial" pitchFamily="-111" charset="0"/>
              </a:rPr>
              <a:t> = 0; </a:t>
            </a:r>
            <a:r>
              <a:rPr lang="en-US" sz="6154" b="1" dirty="0" err="1" smtClean="0">
                <a:latin typeface="Arial" pitchFamily="-111" charset="0"/>
                <a:ea typeface="Arial" pitchFamily="-111" charset="0"/>
                <a:cs typeface="Arial" pitchFamily="-111" charset="0"/>
              </a:rPr>
              <a:t>j</a:t>
            </a:r>
            <a:r>
              <a:rPr lang="en-US" sz="6154" b="1" dirty="0" smtClean="0">
                <a:latin typeface="Arial" pitchFamily="-111" charset="0"/>
                <a:ea typeface="Arial" pitchFamily="-111" charset="0"/>
                <a:cs typeface="Arial" pitchFamily="-111" charset="0"/>
              </a:rPr>
              <a:t> &lt;</a:t>
            </a:r>
            <a:r>
              <a:rPr lang="en-US" sz="6154" b="1" dirty="0" smtClean="0">
                <a:solidFill>
                  <a:srgbClr val="0000FF"/>
                </a:solidFill>
                <a:latin typeface="Arial" pitchFamily="-111" charset="0"/>
                <a:ea typeface="Arial" pitchFamily="-111" charset="0"/>
                <a:cs typeface="Arial" pitchFamily="-111" charset="0"/>
              </a:rPr>
              <a:t> N</a:t>
            </a:r>
            <a:r>
              <a:rPr lang="en-US" sz="6154" b="1" dirty="0" smtClean="0">
                <a:latin typeface="Arial" pitchFamily="-111" charset="0"/>
                <a:ea typeface="Arial" pitchFamily="-111" charset="0"/>
                <a:cs typeface="Arial" pitchFamily="-111" charset="0"/>
              </a:rPr>
              <a:t>-10; </a:t>
            </a:r>
            <a:r>
              <a:rPr lang="en-US" sz="6154" b="1" dirty="0" err="1" smtClean="0">
                <a:latin typeface="Arial" pitchFamily="-111" charset="0"/>
                <a:ea typeface="Arial" pitchFamily="-111" charset="0"/>
                <a:cs typeface="Arial" pitchFamily="-111" charset="0"/>
              </a:rPr>
              <a:t>j</a:t>
            </a:r>
            <a:r>
              <a:rPr lang="en-US" sz="6154" b="1" dirty="0" smtClean="0">
                <a:latin typeface="Arial" pitchFamily="-111" charset="0"/>
                <a:ea typeface="Arial" pitchFamily="-111" charset="0"/>
                <a:cs typeface="Arial" pitchFamily="-111" charset="0"/>
              </a:rPr>
              <a:t>++) {</a:t>
            </a:r>
          </a:p>
          <a:p>
            <a:pPr>
              <a:buNone/>
            </a:pPr>
            <a:r>
              <a:rPr lang="en-US" sz="6154" b="1" dirty="0" smtClean="0">
                <a:latin typeface="Arial" pitchFamily="-111" charset="0"/>
                <a:ea typeface="Arial" pitchFamily="-111" charset="0"/>
                <a:cs typeface="Arial" pitchFamily="-111" charset="0"/>
              </a:rPr>
              <a:t>		::::::::::::</a:t>
            </a:r>
          </a:p>
          <a:p>
            <a:pPr>
              <a:buNone/>
            </a:pPr>
            <a:r>
              <a:rPr lang="en-US" sz="6154" b="1" dirty="0" smtClean="0">
                <a:latin typeface="Arial" pitchFamily="-111" charset="0"/>
                <a:ea typeface="Arial" pitchFamily="-111" charset="0"/>
                <a:cs typeface="Arial" pitchFamily="-111" charset="0"/>
              </a:rPr>
              <a:t>	}</a:t>
            </a:r>
          </a:p>
          <a:p>
            <a:pPr>
              <a:buNone/>
            </a:pPr>
            <a:r>
              <a:rPr lang="en-US" sz="6154" b="1" dirty="0" smtClean="0">
                <a:latin typeface="Arial" pitchFamily="-111" charset="0"/>
                <a:ea typeface="Arial" pitchFamily="-111" charset="0"/>
                <a:cs typeface="Arial" pitchFamily="-111" charset="0"/>
              </a:rPr>
              <a:t>}</a:t>
            </a:r>
          </a:p>
          <a:p>
            <a:pPr marL="1657350" lvl="3" indent="-342900">
              <a:lnSpc>
                <a:spcPct val="90000"/>
              </a:lnSpc>
              <a:buFontTx/>
              <a:buChar char="•"/>
            </a:pPr>
            <a:endParaRPr lang="en-US" sz="6154" b="1" i="1" dirty="0" smtClean="0">
              <a:solidFill>
                <a:srgbClr val="000000"/>
              </a:solidFill>
              <a:latin typeface="Arial"/>
              <a:ea typeface="Arial" pitchFamily="-111" charset="0"/>
              <a:cs typeface="Arial"/>
            </a:endParaRPr>
          </a:p>
          <a:p>
            <a:pPr lvl="2">
              <a:lnSpc>
                <a:spcPct val="140000"/>
              </a:lnSpc>
              <a:spcBef>
                <a:spcPts val="600"/>
              </a:spcBef>
              <a:spcAft>
                <a:spcPts val="600"/>
              </a:spcAft>
              <a:buNone/>
            </a:pPr>
            <a:endParaRPr lang="en-US" sz="8000" dirty="0" smtClean="0">
              <a:solidFill>
                <a:srgbClr val="000000"/>
              </a:solidFill>
              <a:latin typeface="Times New Roman" pitchFamily="-111" charset="0"/>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dirty="0"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25000" lnSpcReduction="20000"/>
          </a:bodyPr>
          <a:lstStyle/>
          <a:p>
            <a:r>
              <a:rPr lang="en-US" sz="9600" b="1" dirty="0" smtClean="0">
                <a:solidFill>
                  <a:srgbClr val="FF0000"/>
                </a:solidFill>
                <a:latin typeface="Arial"/>
                <a:cs typeface="Arial"/>
              </a:rPr>
              <a:t>Phase 3 – Preprocessor (cont)</a:t>
            </a:r>
          </a:p>
          <a:p>
            <a:pPr lvl="2">
              <a:lnSpc>
                <a:spcPct val="90000"/>
              </a:lnSpc>
              <a:buFont typeface="Arial" pitchFamily="-111" charset="0"/>
              <a:buChar char="•"/>
            </a:pPr>
            <a:endParaRPr lang="en-US" sz="8000" b="1" dirty="0" smtClean="0">
              <a:solidFill>
                <a:srgbClr val="0000FF"/>
              </a:solidFill>
              <a:latin typeface="Arial" pitchFamily="-111" charset="0"/>
              <a:ea typeface="Arial" pitchFamily="-111" charset="0"/>
              <a:cs typeface="Arial" pitchFamily="-111" charset="0"/>
              <a:sym typeface="Wingdings" pitchFamily="-111" charset="2"/>
            </a:endParaRPr>
          </a:p>
          <a:p>
            <a:pPr>
              <a:buFontTx/>
              <a:buChar char="•"/>
            </a:pPr>
            <a:r>
              <a:rPr lang="en-US" sz="8000" b="1" dirty="0" smtClean="0">
                <a:solidFill>
                  <a:srgbClr val="0000FF"/>
                </a:solidFill>
                <a:latin typeface="Arial" pitchFamily="-111" charset="0"/>
                <a:ea typeface="Arial" pitchFamily="-111" charset="0"/>
                <a:cs typeface="Arial" pitchFamily="-111" charset="0"/>
              </a:rPr>
              <a:t>File Inclusions</a:t>
            </a:r>
            <a:endParaRPr lang="en-US" sz="8000" b="1" dirty="0" smtClean="0">
              <a:latin typeface="Arial" pitchFamily="-111" charset="0"/>
              <a:ea typeface="Arial" pitchFamily="-111" charset="0"/>
              <a:cs typeface="Arial" pitchFamily="-111" charset="0"/>
            </a:endParaRPr>
          </a:p>
          <a:p>
            <a:pPr marL="800100" lvl="1" indent="-342900">
              <a:buFont typeface="Arial" pitchFamily="-111" charset="0"/>
              <a:buChar char="•"/>
            </a:pPr>
            <a:r>
              <a:rPr lang="en-US" sz="8000" b="1" dirty="0" smtClean="0">
                <a:latin typeface="Arial" pitchFamily="-111" charset="0"/>
                <a:ea typeface="Arial" pitchFamily="-111" charset="0"/>
                <a:cs typeface="Arial" pitchFamily="-111" charset="0"/>
                <a:sym typeface="Wingdings" pitchFamily="-111" charset="2"/>
              </a:rPr>
              <a:t>Copies header files into program prior to compilation</a:t>
            </a:r>
          </a:p>
          <a:p>
            <a:pPr marL="800100" lvl="1" indent="-342900">
              <a:buFont typeface="Arial" pitchFamily="-111" charset="0"/>
              <a:buChar char="•"/>
            </a:pPr>
            <a:r>
              <a:rPr lang="en-US" sz="8000" b="1" dirty="0" smtClean="0">
                <a:latin typeface="Arial" pitchFamily="-111" charset="0"/>
                <a:ea typeface="Arial" pitchFamily="-111" charset="0"/>
                <a:cs typeface="Arial" pitchFamily="-111" charset="0"/>
                <a:sym typeface="Wingdings" pitchFamily="-111" charset="2"/>
              </a:rPr>
              <a:t>Reduces amount of code that user needs to include in the development programs</a:t>
            </a:r>
          </a:p>
          <a:p>
            <a:pPr marL="800100" lvl="1" indent="-342900">
              <a:buFont typeface="Arial" pitchFamily="-111" charset="0"/>
              <a:buChar char="•"/>
            </a:pPr>
            <a:r>
              <a:rPr lang="en-US" sz="8000" b="1" dirty="0" smtClean="0">
                <a:latin typeface="Arial" pitchFamily="-111" charset="0"/>
                <a:ea typeface="Arial" pitchFamily="-111" charset="0"/>
                <a:cs typeface="Arial" pitchFamily="-111" charset="0"/>
                <a:sym typeface="Wingdings" pitchFamily="-111" charset="2"/>
              </a:rPr>
              <a:t>Utilizes existing code provided by the C Programming language</a:t>
            </a:r>
          </a:p>
          <a:p>
            <a:endParaRPr lang="en-US" sz="6154" b="1" dirty="0" smtClean="0">
              <a:solidFill>
                <a:schemeClr val="accent2"/>
              </a:solidFill>
              <a:latin typeface="Arial" pitchFamily="-111" charset="0"/>
              <a:ea typeface="Arial" pitchFamily="-111" charset="0"/>
              <a:cs typeface="Arial" pitchFamily="-111" charset="0"/>
              <a:sym typeface="Wingdings" pitchFamily="-111" charset="2"/>
            </a:endParaRPr>
          </a:p>
          <a:p>
            <a:pPr>
              <a:buNone/>
            </a:pPr>
            <a:r>
              <a:rPr lang="en-US" sz="8000" b="1" dirty="0" smtClean="0">
                <a:solidFill>
                  <a:schemeClr val="accent2"/>
                </a:solidFill>
                <a:latin typeface="Arial" pitchFamily="-111" charset="0"/>
                <a:ea typeface="Arial" pitchFamily="-111" charset="0"/>
                <a:cs typeface="Arial" pitchFamily="-111" charset="0"/>
                <a:sym typeface="Wingdings" pitchFamily="-111" charset="2"/>
              </a:rPr>
              <a:t>#include &lt;</a:t>
            </a:r>
            <a:r>
              <a:rPr lang="en-US" sz="8000" b="1" dirty="0" err="1" smtClean="0">
                <a:solidFill>
                  <a:schemeClr val="accent2"/>
                </a:solidFill>
                <a:latin typeface="Arial" pitchFamily="-111" charset="0"/>
                <a:ea typeface="Arial" pitchFamily="-111" charset="0"/>
                <a:cs typeface="Arial" pitchFamily="-111" charset="0"/>
                <a:sym typeface="Wingdings" pitchFamily="-111" charset="2"/>
              </a:rPr>
              <a:t>stido.h</a:t>
            </a:r>
            <a:r>
              <a:rPr lang="en-US" sz="8000" b="1" dirty="0" smtClean="0">
                <a:solidFill>
                  <a:schemeClr val="accent2"/>
                </a:solidFill>
                <a:latin typeface="Arial" pitchFamily="-111" charset="0"/>
                <a:ea typeface="Arial" pitchFamily="-111" charset="0"/>
                <a:cs typeface="Arial" pitchFamily="-111" charset="0"/>
                <a:sym typeface="Wingdings" pitchFamily="-111" charset="2"/>
              </a:rPr>
              <a:t>&gt;					// I/O header file</a:t>
            </a:r>
          </a:p>
          <a:p>
            <a:pPr>
              <a:buNone/>
            </a:pPr>
            <a:r>
              <a:rPr lang="en-US" sz="8000" b="1" dirty="0" smtClean="0">
                <a:solidFill>
                  <a:schemeClr val="accent2"/>
                </a:solidFill>
                <a:latin typeface="Arial" pitchFamily="-111" charset="0"/>
                <a:ea typeface="Arial" pitchFamily="-111" charset="0"/>
                <a:cs typeface="Arial" pitchFamily="-111" charset="0"/>
                <a:sym typeface="Wingdings" pitchFamily="-111" charset="2"/>
              </a:rPr>
              <a:t>#include &lt;</a:t>
            </a:r>
            <a:r>
              <a:rPr lang="en-US" sz="8000" b="1" dirty="0" err="1" smtClean="0">
                <a:solidFill>
                  <a:schemeClr val="accent2"/>
                </a:solidFill>
                <a:latin typeface="Arial" pitchFamily="-111" charset="0"/>
                <a:ea typeface="Arial" pitchFamily="-111" charset="0"/>
                <a:cs typeface="Arial" pitchFamily="-111" charset="0"/>
                <a:sym typeface="Wingdings" pitchFamily="-111" charset="2"/>
              </a:rPr>
              <a:t>math.h</a:t>
            </a:r>
            <a:r>
              <a:rPr lang="en-US" sz="8000" b="1" dirty="0" smtClean="0">
                <a:solidFill>
                  <a:schemeClr val="accent2"/>
                </a:solidFill>
                <a:latin typeface="Arial" pitchFamily="-111" charset="0"/>
                <a:ea typeface="Arial" pitchFamily="-111" charset="0"/>
                <a:cs typeface="Arial" pitchFamily="-111" charset="0"/>
                <a:sym typeface="Wingdings" pitchFamily="-111" charset="2"/>
              </a:rPr>
              <a:t>&gt;					// math libraries</a:t>
            </a:r>
          </a:p>
          <a:p>
            <a:pPr>
              <a:buNone/>
            </a:pPr>
            <a:r>
              <a:rPr lang="en-US" sz="8000" b="1" dirty="0" smtClean="0">
                <a:solidFill>
                  <a:schemeClr val="accent2"/>
                </a:solidFill>
                <a:latin typeface="Arial" pitchFamily="-111" charset="0"/>
                <a:ea typeface="Arial" pitchFamily="-111" charset="0"/>
                <a:cs typeface="Arial" pitchFamily="-111" charset="0"/>
                <a:sym typeface="Wingdings" pitchFamily="-111" charset="2"/>
              </a:rPr>
              <a:t>#include &lt;</a:t>
            </a:r>
            <a:r>
              <a:rPr lang="en-US" sz="8000" b="1" dirty="0" err="1" smtClean="0">
                <a:solidFill>
                  <a:schemeClr val="accent2"/>
                </a:solidFill>
                <a:latin typeface="Arial" pitchFamily="-111" charset="0"/>
                <a:ea typeface="Arial" pitchFamily="-111" charset="0"/>
                <a:cs typeface="Arial" pitchFamily="-111" charset="0"/>
                <a:sym typeface="Wingdings" pitchFamily="-111" charset="2"/>
              </a:rPr>
              <a:t>limits.h</a:t>
            </a:r>
            <a:r>
              <a:rPr lang="en-US" sz="8000" b="1" dirty="0" smtClean="0">
                <a:solidFill>
                  <a:schemeClr val="accent2"/>
                </a:solidFill>
                <a:latin typeface="Arial" pitchFamily="-111" charset="0"/>
                <a:ea typeface="Arial" pitchFamily="-111" charset="0"/>
                <a:cs typeface="Arial" pitchFamily="-111" charset="0"/>
                <a:sym typeface="Wingdings" pitchFamily="-111" charset="2"/>
              </a:rPr>
              <a:t>&gt;				// size of integers</a:t>
            </a:r>
          </a:p>
          <a:p>
            <a:pPr>
              <a:buNone/>
            </a:pPr>
            <a:endParaRPr lang="en-US" sz="8000" b="1" dirty="0" smtClean="0">
              <a:solidFill>
                <a:schemeClr val="accent2"/>
              </a:solidFill>
              <a:latin typeface="Arial" pitchFamily="-111" charset="0"/>
              <a:ea typeface="Arial" pitchFamily="-111" charset="0"/>
              <a:cs typeface="Arial" pitchFamily="-111" charset="0"/>
              <a:sym typeface="Wingdings" pitchFamily="-111" charset="2"/>
            </a:endParaRPr>
          </a:p>
          <a:p>
            <a:pPr>
              <a:buNone/>
            </a:pPr>
            <a:r>
              <a:rPr lang="en-US" sz="8000" b="1" dirty="0" err="1" smtClean="0">
                <a:solidFill>
                  <a:schemeClr val="accent2"/>
                </a:solidFill>
                <a:latin typeface="Arial" pitchFamily="-111" charset="0"/>
                <a:ea typeface="Arial" pitchFamily="-111" charset="0"/>
                <a:cs typeface="Arial" pitchFamily="-111" charset="0"/>
                <a:sym typeface="Wingdings" pitchFamily="-111" charset="2"/>
              </a:rPr>
              <a:t>int</a:t>
            </a:r>
            <a:r>
              <a:rPr lang="en-US" sz="8000" b="1" dirty="0" smtClean="0">
                <a:solidFill>
                  <a:schemeClr val="accent2"/>
                </a:solidFill>
                <a:latin typeface="Arial" pitchFamily="-111" charset="0"/>
                <a:ea typeface="Arial" pitchFamily="-111" charset="0"/>
                <a:cs typeface="Arial" pitchFamily="-111" charset="0"/>
                <a:sym typeface="Wingdings" pitchFamily="-111" charset="2"/>
              </a:rPr>
              <a:t> main()</a:t>
            </a:r>
            <a:r>
              <a:rPr lang="en-US" sz="8000" b="1" dirty="0" smtClean="0">
                <a:latin typeface="Arial" pitchFamily="-111" charset="0"/>
                <a:ea typeface="Arial" pitchFamily="-111" charset="0"/>
                <a:cs typeface="Arial" pitchFamily="-111" charset="0"/>
                <a:sym typeface="Wingdings" pitchFamily="-111" charset="2"/>
              </a:rPr>
              <a:t>{</a:t>
            </a:r>
          </a:p>
          <a:p>
            <a:pPr>
              <a:buNone/>
            </a:pPr>
            <a:r>
              <a:rPr lang="en-US" sz="8000" b="1" dirty="0" smtClean="0">
                <a:latin typeface="Arial" pitchFamily="-111" charset="0"/>
                <a:ea typeface="Arial" pitchFamily="-111" charset="0"/>
                <a:cs typeface="Arial" pitchFamily="-111" charset="0"/>
                <a:sym typeface="Wingdings" pitchFamily="-111" charset="2"/>
              </a:rPr>
              <a:t>	float S = 100.0;</a:t>
            </a:r>
          </a:p>
          <a:p>
            <a:pPr>
              <a:buNone/>
            </a:pPr>
            <a:r>
              <a:rPr lang="en-US" sz="8000" b="1" dirty="0" smtClean="0">
                <a:latin typeface="Arial" pitchFamily="-111" charset="0"/>
                <a:ea typeface="Arial" pitchFamily="-111" charset="0"/>
                <a:cs typeface="Arial" pitchFamily="-111" charset="0"/>
                <a:sym typeface="Wingdings" pitchFamily="-111" charset="2"/>
              </a:rPr>
              <a:t>	double Angle = 1.534;</a:t>
            </a:r>
          </a:p>
          <a:p>
            <a:pPr>
              <a:buNone/>
            </a:pPr>
            <a:r>
              <a:rPr lang="en-US" sz="8000" b="1" dirty="0" smtClean="0">
                <a:latin typeface="Arial" pitchFamily="-111" charset="0"/>
                <a:ea typeface="Arial" pitchFamily="-111" charset="0"/>
                <a:cs typeface="Arial" pitchFamily="-111" charset="0"/>
                <a:sym typeface="Wingdings" pitchFamily="-111" charset="2"/>
              </a:rPr>
              <a:t>	for (I = 0; I &lt;  </a:t>
            </a:r>
            <a:r>
              <a:rPr lang="en-US" sz="8000" b="1" dirty="0" smtClean="0">
                <a:solidFill>
                  <a:srgbClr val="FF0000"/>
                </a:solidFill>
                <a:latin typeface="Arial" pitchFamily="-111" charset="0"/>
                <a:ea typeface="Arial" pitchFamily="-111" charset="0"/>
                <a:cs typeface="Arial" pitchFamily="-111" charset="0"/>
                <a:sym typeface="Wingdings" pitchFamily="-111" charset="2"/>
              </a:rPr>
              <a:t>INT_MAX/16; </a:t>
            </a:r>
            <a:r>
              <a:rPr lang="en-US" sz="8000" b="1" dirty="0" smtClean="0">
                <a:solidFill>
                  <a:srgbClr val="FF0000"/>
                </a:solidFill>
                <a:latin typeface="Arial" pitchFamily="-111" charset="0"/>
                <a:ea typeface="Arial" pitchFamily="-111" charset="0"/>
                <a:cs typeface="Arial" pitchFamily="-111" charset="0"/>
                <a:sym typeface="Wingdings" pitchFamily="-111" charset="2"/>
              </a:rPr>
              <a:t>++</a:t>
            </a:r>
            <a:r>
              <a:rPr lang="en-US" sz="8000" b="1" dirty="0" smtClean="0">
                <a:latin typeface="Arial" pitchFamily="-111" charset="0"/>
                <a:ea typeface="Arial" pitchFamily="-111" charset="0"/>
                <a:cs typeface="Arial" pitchFamily="-111" charset="0"/>
                <a:sym typeface="Wingdings" pitchFamily="-111" charset="2"/>
              </a:rPr>
              <a:t>I)</a:t>
            </a:r>
            <a:endParaRPr lang="en-US" sz="8000" b="1" dirty="0" smtClean="0">
              <a:latin typeface="Arial" pitchFamily="-111" charset="0"/>
              <a:ea typeface="Arial" pitchFamily="-111" charset="0"/>
              <a:cs typeface="Arial" pitchFamily="-111" charset="0"/>
              <a:sym typeface="Wingdings" pitchFamily="-111" charset="2"/>
            </a:endParaRPr>
          </a:p>
          <a:p>
            <a:pPr>
              <a:buNone/>
            </a:pPr>
            <a:r>
              <a:rPr lang="en-US" sz="8000" b="1" dirty="0" smtClean="0">
                <a:latin typeface="Arial" pitchFamily="-111" charset="0"/>
                <a:ea typeface="Arial" pitchFamily="-111" charset="0"/>
                <a:cs typeface="Arial" pitchFamily="-111" charset="0"/>
                <a:sym typeface="Wingdings" pitchFamily="-111" charset="2"/>
              </a:rPr>
              <a:t>			S = S + (</a:t>
            </a:r>
            <a:r>
              <a:rPr lang="en-US" sz="8000" b="1" dirty="0" err="1" smtClean="0">
                <a:latin typeface="Arial" pitchFamily="-111" charset="0"/>
                <a:ea typeface="Arial" pitchFamily="-111" charset="0"/>
                <a:cs typeface="Arial" pitchFamily="-111" charset="0"/>
                <a:sym typeface="Wingdings" pitchFamily="-111" charset="2"/>
              </a:rPr>
              <a:t>float)sqrt(Angle</a:t>
            </a:r>
            <a:r>
              <a:rPr lang="en-US" sz="8000" b="1" dirty="0" smtClean="0">
                <a:latin typeface="Arial" pitchFamily="-111" charset="0"/>
                <a:ea typeface="Arial" pitchFamily="-111" charset="0"/>
                <a:cs typeface="Arial" pitchFamily="-111" charset="0"/>
                <a:sym typeface="Wingdings" pitchFamily="-111" charset="2"/>
              </a:rPr>
              <a:t>); 		//formula…????</a:t>
            </a:r>
          </a:p>
          <a:p>
            <a:pPr>
              <a:buNone/>
            </a:pPr>
            <a:r>
              <a:rPr lang="en-US" sz="8000" b="1" dirty="0" smtClean="0">
                <a:latin typeface="Arial" pitchFamily="-111" charset="0"/>
                <a:ea typeface="Arial" pitchFamily="-111" charset="0"/>
                <a:cs typeface="Arial" pitchFamily="-111" charset="0"/>
                <a:sym typeface="Wingdings" pitchFamily="-111" charset="2"/>
              </a:rPr>
              <a:t>}</a:t>
            </a:r>
          </a:p>
          <a:p>
            <a:pPr lvl="2">
              <a:lnSpc>
                <a:spcPct val="140000"/>
              </a:lnSpc>
              <a:spcBef>
                <a:spcPts val="600"/>
              </a:spcBef>
              <a:spcAft>
                <a:spcPts val="600"/>
              </a:spcAft>
              <a:buNone/>
            </a:pPr>
            <a:endParaRPr lang="en-US" sz="8000" dirty="0" smtClean="0">
              <a:solidFill>
                <a:srgbClr val="000000"/>
              </a:solidFill>
              <a:latin typeface="Times New Roman" pitchFamily="-111" charset="0"/>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25000" lnSpcReduction="20000"/>
          </a:bodyPr>
          <a:lstStyle/>
          <a:p>
            <a:r>
              <a:rPr lang="en-US" sz="8000" b="1" dirty="0" smtClean="0">
                <a:solidFill>
                  <a:srgbClr val="FF0000"/>
                </a:solidFill>
                <a:latin typeface="Arial"/>
                <a:cs typeface="Arial"/>
              </a:rPr>
              <a:t>Phase 3 – Preprocessor (cont)</a:t>
            </a:r>
          </a:p>
          <a:p>
            <a:pPr lvl="2">
              <a:lnSpc>
                <a:spcPct val="90000"/>
              </a:lnSpc>
              <a:buFont typeface="Arial" pitchFamily="-111" charset="0"/>
              <a:buChar char="•"/>
            </a:pPr>
            <a:endParaRPr lang="en-US" sz="6154" b="1" dirty="0" smtClean="0">
              <a:solidFill>
                <a:srgbClr val="0000FF"/>
              </a:solidFill>
              <a:latin typeface="Arial" pitchFamily="-111" charset="0"/>
              <a:ea typeface="Arial" pitchFamily="-111" charset="0"/>
              <a:cs typeface="Arial" pitchFamily="-111" charset="0"/>
              <a:sym typeface="Wingdings" pitchFamily="-111" charset="2"/>
            </a:endParaRPr>
          </a:p>
          <a:p>
            <a:r>
              <a:rPr lang="en-US" sz="8000" b="1" dirty="0" smtClean="0">
                <a:solidFill>
                  <a:srgbClr val="0000FF"/>
                </a:solidFill>
                <a:latin typeface="Arial" pitchFamily="-111" charset="0"/>
                <a:ea typeface="Arial" pitchFamily="-111" charset="0"/>
                <a:cs typeface="Arial" pitchFamily="-111" charset="0"/>
              </a:rPr>
              <a:t>Parameterized Macros </a:t>
            </a:r>
            <a:r>
              <a:rPr lang="en-US" sz="8000" b="1" dirty="0" smtClean="0">
                <a:latin typeface="Arial" pitchFamily="-111" charset="0"/>
                <a:ea typeface="Arial" pitchFamily="-111" charset="0"/>
                <a:cs typeface="Arial" pitchFamily="-111" charset="0"/>
              </a:rPr>
              <a:t>- act like functions</a:t>
            </a:r>
          </a:p>
          <a:p>
            <a:pPr>
              <a:buNone/>
            </a:pPr>
            <a:endParaRPr lang="en-US" sz="6154" b="1" dirty="0" smtClean="0">
              <a:latin typeface="Arial" pitchFamily="-111" charset="0"/>
              <a:ea typeface="Arial" pitchFamily="-111" charset="0"/>
              <a:cs typeface="Arial" pitchFamily="-111" charset="0"/>
              <a:sym typeface="Wingdings" pitchFamily="-111" charset="2"/>
            </a:endParaRPr>
          </a:p>
          <a:p>
            <a:pPr>
              <a:buNone/>
            </a:pPr>
            <a:r>
              <a:rPr lang="en-US" sz="7200" b="1" dirty="0" smtClean="0">
                <a:latin typeface="Arial" pitchFamily="-111" charset="0"/>
                <a:ea typeface="Arial" pitchFamily="-111" charset="0"/>
                <a:cs typeface="Arial" pitchFamily="-111" charset="0"/>
                <a:sym typeface="Wingdings" pitchFamily="-111" charset="2"/>
              </a:rPr>
              <a:t>#define </a:t>
            </a:r>
            <a:r>
              <a:rPr lang="en-US" sz="7200" b="1" dirty="0" err="1" smtClean="0">
                <a:solidFill>
                  <a:srgbClr val="008000"/>
                </a:solidFill>
                <a:latin typeface="Arial" pitchFamily="-111" charset="0"/>
                <a:ea typeface="Arial" pitchFamily="-111" charset="0"/>
                <a:cs typeface="Arial" pitchFamily="-111" charset="0"/>
                <a:sym typeface="Wingdings" pitchFamily="-111" charset="2"/>
              </a:rPr>
              <a:t>SQUARE(x</a:t>
            </a:r>
            <a:r>
              <a:rPr lang="en-US" sz="7200" b="1" dirty="0" smtClean="0">
                <a:solidFill>
                  <a:srgbClr val="008000"/>
                </a:solidFill>
                <a:latin typeface="Arial" pitchFamily="-111" charset="0"/>
                <a:ea typeface="Arial" pitchFamily="-111" charset="0"/>
                <a:cs typeface="Arial" pitchFamily="-111" charset="0"/>
                <a:sym typeface="Wingdings" pitchFamily="-111" charset="2"/>
              </a:rPr>
              <a:t>) 		  </a:t>
            </a:r>
            <a:r>
              <a:rPr lang="en-US" sz="7200" b="1" dirty="0" err="1" smtClean="0">
                <a:solidFill>
                  <a:srgbClr val="008000"/>
                </a:solidFill>
                <a:latin typeface="Arial" pitchFamily="-111" charset="0"/>
                <a:ea typeface="Arial" pitchFamily="-111" charset="0"/>
                <a:cs typeface="Arial" pitchFamily="-111" charset="0"/>
                <a:sym typeface="Wingdings" pitchFamily="-111" charset="2"/>
              </a:rPr>
              <a:t>x</a:t>
            </a:r>
            <a:r>
              <a:rPr lang="en-US" sz="7200" b="1" dirty="0" smtClean="0">
                <a:solidFill>
                  <a:srgbClr val="008000"/>
                </a:solidFill>
                <a:latin typeface="Arial" pitchFamily="-111" charset="0"/>
                <a:ea typeface="Arial" pitchFamily="-111" charset="0"/>
                <a:cs typeface="Arial" pitchFamily="-111" charset="0"/>
                <a:sym typeface="Wingdings" pitchFamily="-111" charset="2"/>
              </a:rPr>
              <a:t> * </a:t>
            </a:r>
            <a:r>
              <a:rPr lang="en-US" sz="7200" b="1" dirty="0" err="1" smtClean="0">
                <a:solidFill>
                  <a:srgbClr val="008000"/>
                </a:solidFill>
                <a:latin typeface="Arial" pitchFamily="-111" charset="0"/>
                <a:ea typeface="Arial" pitchFamily="-111" charset="0"/>
                <a:cs typeface="Arial" pitchFamily="-111" charset="0"/>
                <a:sym typeface="Wingdings" pitchFamily="-111" charset="2"/>
              </a:rPr>
              <a:t>x</a:t>
            </a:r>
            <a:r>
              <a:rPr lang="en-US" sz="7200" b="1" dirty="0" smtClean="0">
                <a:solidFill>
                  <a:srgbClr val="008000"/>
                </a:solidFill>
                <a:latin typeface="Arial" pitchFamily="-111" charset="0"/>
                <a:ea typeface="Arial" pitchFamily="-111" charset="0"/>
                <a:cs typeface="Arial" pitchFamily="-111" charset="0"/>
                <a:sym typeface="Wingdings" pitchFamily="-111" charset="2"/>
              </a:rPr>
              <a:t>  </a:t>
            </a:r>
            <a:r>
              <a:rPr lang="en-US" sz="7200" b="1" dirty="0" smtClean="0">
                <a:solidFill>
                  <a:srgbClr val="0000FF"/>
                </a:solidFill>
                <a:latin typeface="Arial" pitchFamily="-111" charset="0"/>
                <a:ea typeface="Arial" pitchFamily="-111" charset="0"/>
                <a:cs typeface="Arial" pitchFamily="-111" charset="0"/>
                <a:sym typeface="Wingdings" pitchFamily="-111" charset="2"/>
              </a:rPr>
              <a:t>// </a:t>
            </a:r>
            <a:r>
              <a:rPr lang="en-US" sz="7200" b="1" dirty="0" err="1" smtClean="0">
                <a:solidFill>
                  <a:srgbClr val="0000FF"/>
                </a:solidFill>
                <a:latin typeface="Arial" pitchFamily="-111" charset="0"/>
                <a:ea typeface="Arial" pitchFamily="-111" charset="0"/>
                <a:cs typeface="Arial" pitchFamily="-111" charset="0"/>
                <a:sym typeface="Wingdings" pitchFamily="-111" charset="2"/>
              </a:rPr>
              <a:t></a:t>
            </a:r>
            <a:r>
              <a:rPr lang="en-US" sz="7200" b="1" dirty="0" smtClean="0">
                <a:solidFill>
                  <a:srgbClr val="0000FF"/>
                </a:solidFill>
                <a:latin typeface="Arial" pitchFamily="-111" charset="0"/>
                <a:ea typeface="Arial" pitchFamily="-111" charset="0"/>
                <a:cs typeface="Arial" pitchFamily="-111" charset="0"/>
                <a:sym typeface="Wingdings" pitchFamily="-111" charset="2"/>
              </a:rPr>
              <a:t> (</a:t>
            </a:r>
            <a:r>
              <a:rPr lang="en-US" sz="7200" b="1" dirty="0" err="1" smtClean="0">
                <a:solidFill>
                  <a:srgbClr val="0000FF"/>
                </a:solidFill>
                <a:latin typeface="Arial" pitchFamily="-111" charset="0"/>
                <a:ea typeface="Arial" pitchFamily="-111" charset="0"/>
                <a:cs typeface="Arial" pitchFamily="-111" charset="0"/>
                <a:sym typeface="Wingdings" pitchFamily="-111" charset="2"/>
              </a:rPr>
              <a:t>x</a:t>
            </a:r>
            <a:r>
              <a:rPr lang="en-US" sz="7200" b="1" dirty="0" smtClean="0">
                <a:solidFill>
                  <a:srgbClr val="0000FF"/>
                </a:solidFill>
                <a:latin typeface="Arial" pitchFamily="-111" charset="0"/>
                <a:ea typeface="Arial" pitchFamily="-111" charset="0"/>
                <a:cs typeface="Arial" pitchFamily="-111" charset="0"/>
                <a:sym typeface="Wingdings" pitchFamily="-111" charset="2"/>
              </a:rPr>
              <a:t>)*(</a:t>
            </a:r>
            <a:r>
              <a:rPr lang="en-US" sz="7200" b="1" dirty="0" err="1" smtClean="0">
                <a:solidFill>
                  <a:srgbClr val="0000FF"/>
                </a:solidFill>
                <a:latin typeface="Arial" pitchFamily="-111" charset="0"/>
                <a:ea typeface="Arial" pitchFamily="-111" charset="0"/>
                <a:cs typeface="Arial" pitchFamily="-111" charset="0"/>
                <a:sym typeface="Wingdings" pitchFamily="-111" charset="2"/>
              </a:rPr>
              <a:t>x</a:t>
            </a:r>
            <a:r>
              <a:rPr lang="en-US" sz="7200" b="1" dirty="0" smtClean="0">
                <a:solidFill>
                  <a:srgbClr val="0000FF"/>
                </a:solidFill>
                <a:latin typeface="Arial" pitchFamily="-111" charset="0"/>
                <a:ea typeface="Arial" pitchFamily="-111" charset="0"/>
                <a:cs typeface="Arial" pitchFamily="-111" charset="0"/>
                <a:sym typeface="Wingdings" pitchFamily="-111" charset="2"/>
              </a:rPr>
              <a:t>) correct</a:t>
            </a:r>
          </a:p>
          <a:p>
            <a:pPr>
              <a:buNone/>
            </a:pPr>
            <a:r>
              <a:rPr lang="en-US" sz="7200" b="1" dirty="0" smtClean="0">
                <a:latin typeface="Arial" pitchFamily="-111" charset="0"/>
                <a:ea typeface="Arial" pitchFamily="-111" charset="0"/>
                <a:cs typeface="Arial" pitchFamily="-111" charset="0"/>
              </a:rPr>
              <a:t>#define </a:t>
            </a:r>
            <a:r>
              <a:rPr lang="en-US" sz="7200" b="1" dirty="0" err="1" smtClean="0">
                <a:solidFill>
                  <a:schemeClr val="accent2"/>
                </a:solidFill>
                <a:latin typeface="Arial" pitchFamily="-111" charset="0"/>
                <a:ea typeface="Arial" pitchFamily="-111" charset="0"/>
                <a:cs typeface="Arial" pitchFamily="-111" charset="0"/>
              </a:rPr>
              <a:t>MAX(x,y</a:t>
            </a:r>
            <a:r>
              <a:rPr lang="en-US" sz="7200" b="1" dirty="0" smtClean="0">
                <a:solidFill>
                  <a:schemeClr val="accent2"/>
                </a:solidFill>
                <a:latin typeface="Arial" pitchFamily="-111" charset="0"/>
                <a:ea typeface="Arial" pitchFamily="-111" charset="0"/>
                <a:cs typeface="Arial" pitchFamily="-111" charset="0"/>
              </a:rPr>
              <a:t>) 			( (</a:t>
            </a:r>
            <a:r>
              <a:rPr lang="en-US" sz="7200" b="1" dirty="0" err="1" smtClean="0">
                <a:solidFill>
                  <a:schemeClr val="accent2"/>
                </a:solidFill>
                <a:latin typeface="Arial" pitchFamily="-111" charset="0"/>
                <a:ea typeface="Arial" pitchFamily="-111" charset="0"/>
                <a:cs typeface="Arial" pitchFamily="-111" charset="0"/>
              </a:rPr>
              <a:t>x</a:t>
            </a:r>
            <a:r>
              <a:rPr lang="en-US" sz="7200" b="1" dirty="0" smtClean="0">
                <a:solidFill>
                  <a:schemeClr val="accent2"/>
                </a:solidFill>
                <a:latin typeface="Arial" pitchFamily="-111" charset="0"/>
                <a:ea typeface="Arial" pitchFamily="-111" charset="0"/>
                <a:cs typeface="Arial" pitchFamily="-111" charset="0"/>
              </a:rPr>
              <a:t>)&gt;(</a:t>
            </a:r>
            <a:r>
              <a:rPr lang="en-US" sz="7200" b="1" dirty="0" err="1" smtClean="0">
                <a:solidFill>
                  <a:schemeClr val="accent2"/>
                </a:solidFill>
                <a:latin typeface="Arial" pitchFamily="-111" charset="0"/>
                <a:ea typeface="Arial" pitchFamily="-111" charset="0"/>
                <a:cs typeface="Arial" pitchFamily="-111" charset="0"/>
              </a:rPr>
              <a:t>y</a:t>
            </a:r>
            <a:r>
              <a:rPr lang="en-US" sz="7200" b="1" dirty="0" smtClean="0">
                <a:solidFill>
                  <a:schemeClr val="accent2"/>
                </a:solidFill>
                <a:latin typeface="Arial" pitchFamily="-111" charset="0"/>
                <a:ea typeface="Arial" pitchFamily="-111" charset="0"/>
                <a:cs typeface="Arial" pitchFamily="-111" charset="0"/>
              </a:rPr>
              <a:t>) ? (</a:t>
            </a:r>
            <a:r>
              <a:rPr lang="en-US" sz="7200" b="1" dirty="0" err="1" smtClean="0">
                <a:solidFill>
                  <a:schemeClr val="accent2"/>
                </a:solidFill>
                <a:latin typeface="Arial" pitchFamily="-111" charset="0"/>
                <a:ea typeface="Arial" pitchFamily="-111" charset="0"/>
                <a:cs typeface="Arial" pitchFamily="-111" charset="0"/>
              </a:rPr>
              <a:t>x</a:t>
            </a:r>
            <a:r>
              <a:rPr lang="en-US" sz="7200" b="1" dirty="0" smtClean="0">
                <a:solidFill>
                  <a:schemeClr val="accent2"/>
                </a:solidFill>
                <a:latin typeface="Arial" pitchFamily="-111" charset="0"/>
                <a:ea typeface="Arial" pitchFamily="-111" charset="0"/>
                <a:cs typeface="Arial" pitchFamily="-111" charset="0"/>
              </a:rPr>
              <a:t>)</a:t>
            </a:r>
            <a:r>
              <a:rPr lang="en-US" sz="7200" b="1" dirty="0" smtClean="0">
                <a:solidFill>
                  <a:schemeClr val="accent2"/>
                </a:solidFill>
                <a:latin typeface="Arial" pitchFamily="-111" charset="0"/>
                <a:ea typeface="Arial" pitchFamily="-111" charset="0"/>
                <a:cs typeface="Arial" pitchFamily="-111" charset="0"/>
                <a:sym typeface="Wingdings" pitchFamily="-111" charset="2"/>
              </a:rPr>
              <a:t>: (</a:t>
            </a:r>
            <a:r>
              <a:rPr lang="en-US" sz="7200" b="1" dirty="0" err="1" smtClean="0">
                <a:solidFill>
                  <a:schemeClr val="accent2"/>
                </a:solidFill>
                <a:latin typeface="Arial" pitchFamily="-111" charset="0"/>
                <a:ea typeface="Arial" pitchFamily="-111" charset="0"/>
                <a:cs typeface="Arial" pitchFamily="-111" charset="0"/>
                <a:sym typeface="Wingdings" pitchFamily="-111" charset="2"/>
              </a:rPr>
              <a:t>y</a:t>
            </a:r>
            <a:r>
              <a:rPr lang="en-US" sz="7200" b="1" dirty="0" smtClean="0">
                <a:solidFill>
                  <a:schemeClr val="accent2"/>
                </a:solidFill>
                <a:latin typeface="Arial" pitchFamily="-111" charset="0"/>
                <a:ea typeface="Arial" pitchFamily="-111" charset="0"/>
                <a:cs typeface="Arial" pitchFamily="-111" charset="0"/>
                <a:sym typeface="Wingdings" pitchFamily="-111" charset="2"/>
              </a:rPr>
              <a:t>) )</a:t>
            </a:r>
          </a:p>
          <a:p>
            <a:pPr>
              <a:buNone/>
            </a:pPr>
            <a:r>
              <a:rPr lang="en-US" sz="7200" b="1" dirty="0" smtClean="0">
                <a:solidFill>
                  <a:srgbClr val="FF0000"/>
                </a:solidFill>
                <a:latin typeface="Arial" pitchFamily="-111" charset="0"/>
                <a:ea typeface="Arial" pitchFamily="-111" charset="0"/>
                <a:cs typeface="Arial" pitchFamily="-111" charset="0"/>
                <a:sym typeface="Wingdings" pitchFamily="-111" charset="2"/>
              </a:rPr>
              <a:t>#define PI			</a:t>
            </a:r>
            <a:r>
              <a:rPr lang="en-US" sz="7200" b="1" dirty="0" smtClean="0">
                <a:solidFill>
                  <a:srgbClr val="FF0000"/>
                </a:solidFill>
                <a:latin typeface="Arial" pitchFamily="-111" charset="0"/>
                <a:ea typeface="Arial" pitchFamily="-111" charset="0"/>
                <a:cs typeface="Arial" pitchFamily="-111" charset="0"/>
                <a:sym typeface="Wingdings" pitchFamily="-111" charset="2"/>
              </a:rPr>
              <a:t>	3.14159</a:t>
            </a:r>
            <a:endParaRPr lang="en-US" sz="7200" b="1" dirty="0" smtClean="0">
              <a:solidFill>
                <a:srgbClr val="FF0000"/>
              </a:solidFill>
              <a:latin typeface="Arial" pitchFamily="-111" charset="0"/>
              <a:ea typeface="Arial" pitchFamily="-111" charset="0"/>
              <a:cs typeface="Arial" pitchFamily="-111" charset="0"/>
              <a:sym typeface="Wingdings" pitchFamily="-111" charset="2"/>
            </a:endParaRPr>
          </a:p>
          <a:p>
            <a:pPr>
              <a:buNone/>
            </a:pPr>
            <a:endParaRPr lang="en-US" sz="6154" b="1" dirty="0" smtClean="0">
              <a:solidFill>
                <a:schemeClr val="accent2"/>
              </a:solidFill>
              <a:latin typeface="Arial" pitchFamily="-111" charset="0"/>
              <a:ea typeface="Arial" pitchFamily="-111" charset="0"/>
              <a:cs typeface="Arial" pitchFamily="-111" charset="0"/>
              <a:sym typeface="Wingdings" pitchFamily="-111" charset="2"/>
            </a:endParaRPr>
          </a:p>
          <a:p>
            <a:pPr>
              <a:buNone/>
            </a:pPr>
            <a:r>
              <a:rPr lang="en-US" sz="8000" b="1" dirty="0" err="1" smtClean="0">
                <a:solidFill>
                  <a:schemeClr val="accent2"/>
                </a:solidFill>
                <a:latin typeface="Arial" pitchFamily="-111" charset="0"/>
                <a:ea typeface="Arial" pitchFamily="-111" charset="0"/>
                <a:cs typeface="Arial" pitchFamily="-111" charset="0"/>
                <a:sym typeface="Wingdings" pitchFamily="-111" charset="2"/>
              </a:rPr>
              <a:t>int</a:t>
            </a:r>
            <a:r>
              <a:rPr lang="en-US" sz="8000" b="1" dirty="0" smtClean="0">
                <a:solidFill>
                  <a:schemeClr val="accent2"/>
                </a:solidFill>
                <a:latin typeface="Arial" pitchFamily="-111" charset="0"/>
                <a:ea typeface="Arial" pitchFamily="-111" charset="0"/>
                <a:cs typeface="Arial" pitchFamily="-111" charset="0"/>
                <a:sym typeface="Wingdings" pitchFamily="-111" charset="2"/>
              </a:rPr>
              <a:t> main()</a:t>
            </a:r>
          </a:p>
          <a:p>
            <a:pPr>
              <a:buNone/>
            </a:pPr>
            <a:r>
              <a:rPr lang="en-US" sz="8000" b="1" dirty="0" smtClean="0">
                <a:latin typeface="Arial" pitchFamily="-111" charset="0"/>
                <a:ea typeface="Arial" pitchFamily="-111" charset="0"/>
                <a:cs typeface="Arial" pitchFamily="-111" charset="0"/>
                <a:sym typeface="Wingdings" pitchFamily="-111" charset="2"/>
              </a:rPr>
              <a:t>{</a:t>
            </a:r>
          </a:p>
          <a:p>
            <a:pPr>
              <a:buNone/>
            </a:pPr>
            <a:r>
              <a:rPr lang="en-US" sz="8000" b="1" dirty="0" smtClean="0">
                <a:latin typeface="Arial" pitchFamily="-111" charset="0"/>
                <a:ea typeface="Arial" pitchFamily="-111" charset="0"/>
                <a:cs typeface="Arial" pitchFamily="-111" charset="0"/>
                <a:sym typeface="Wingdings" pitchFamily="-111" charset="2"/>
              </a:rPr>
              <a:t>	float Area1, Arear2, </a:t>
            </a:r>
            <a:r>
              <a:rPr lang="en-US" sz="8000" b="1" dirty="0" err="1" smtClean="0">
                <a:latin typeface="Arial" pitchFamily="-111" charset="0"/>
                <a:ea typeface="Arial" pitchFamily="-111" charset="0"/>
                <a:cs typeface="Arial" pitchFamily="-111" charset="0"/>
                <a:sym typeface="Wingdings" pitchFamily="-111" charset="2"/>
              </a:rPr>
              <a:t>LargestArea</a:t>
            </a:r>
            <a:r>
              <a:rPr lang="en-US" sz="8000" b="1" dirty="0" smtClean="0">
                <a:latin typeface="Arial" pitchFamily="-111" charset="0"/>
                <a:ea typeface="Arial" pitchFamily="-111" charset="0"/>
                <a:cs typeface="Arial" pitchFamily="-111" charset="0"/>
                <a:sym typeface="Wingdings" pitchFamily="-111" charset="2"/>
              </a:rPr>
              <a:t>;</a:t>
            </a:r>
          </a:p>
          <a:p>
            <a:pPr>
              <a:buNone/>
            </a:pPr>
            <a:r>
              <a:rPr lang="en-US" sz="8000" b="1" dirty="0" smtClean="0">
                <a:latin typeface="Arial" pitchFamily="-111" charset="0"/>
                <a:ea typeface="Arial" pitchFamily="-111" charset="0"/>
                <a:cs typeface="Arial" pitchFamily="-111" charset="0"/>
                <a:sym typeface="Wingdings" pitchFamily="-111" charset="2"/>
              </a:rPr>
              <a:t>	</a:t>
            </a:r>
            <a:r>
              <a:rPr lang="en-US" sz="8000" b="1" dirty="0" err="1" smtClean="0">
                <a:latin typeface="Arial" pitchFamily="-111" charset="0"/>
                <a:ea typeface="Arial" pitchFamily="-111" charset="0"/>
                <a:cs typeface="Arial" pitchFamily="-111" charset="0"/>
                <a:sym typeface="Wingdings" pitchFamily="-111" charset="2"/>
              </a:rPr>
              <a:t>int</a:t>
            </a:r>
            <a:r>
              <a:rPr lang="en-US" sz="8000" b="1" dirty="0" smtClean="0">
                <a:latin typeface="Arial" pitchFamily="-111" charset="0"/>
                <a:ea typeface="Arial" pitchFamily="-111" charset="0"/>
                <a:cs typeface="Arial" pitchFamily="-111" charset="0"/>
                <a:sym typeface="Wingdings" pitchFamily="-111" charset="2"/>
              </a:rPr>
              <a:t> </a:t>
            </a:r>
            <a:r>
              <a:rPr lang="en-US" sz="8000" b="1" dirty="0" err="1" smtClean="0">
                <a:latin typeface="Arial" pitchFamily="-111" charset="0"/>
                <a:ea typeface="Arial" pitchFamily="-111" charset="0"/>
                <a:cs typeface="Arial" pitchFamily="-111" charset="0"/>
                <a:sym typeface="Wingdings" pitchFamily="-111" charset="2"/>
              </a:rPr>
              <a:t>z</a:t>
            </a:r>
            <a:r>
              <a:rPr lang="en-US" sz="8000" b="1" dirty="0" smtClean="0">
                <a:latin typeface="Arial" pitchFamily="-111" charset="0"/>
                <a:ea typeface="Arial" pitchFamily="-111" charset="0"/>
                <a:cs typeface="Arial" pitchFamily="-111" charset="0"/>
                <a:sym typeface="Wingdings" pitchFamily="-111" charset="2"/>
              </a:rPr>
              <a:t> = 2;</a:t>
            </a:r>
          </a:p>
          <a:p>
            <a:pPr>
              <a:buNone/>
            </a:pPr>
            <a:endParaRPr lang="en-US" sz="8000" b="1" dirty="0" smtClean="0">
              <a:latin typeface="Arial" pitchFamily="-111" charset="0"/>
              <a:ea typeface="Arial" pitchFamily="-111" charset="0"/>
              <a:cs typeface="Arial" pitchFamily="-111" charset="0"/>
              <a:sym typeface="Wingdings" pitchFamily="-111" charset="2"/>
            </a:endParaRPr>
          </a:p>
          <a:p>
            <a:pPr>
              <a:buNone/>
            </a:pPr>
            <a:r>
              <a:rPr lang="en-US" sz="8000" b="1" dirty="0" smtClean="0">
                <a:latin typeface="Arial" pitchFamily="-111" charset="0"/>
                <a:ea typeface="Arial" pitchFamily="-111" charset="0"/>
                <a:cs typeface="Arial" pitchFamily="-111" charset="0"/>
                <a:sym typeface="Wingdings" pitchFamily="-111" charset="2"/>
              </a:rPr>
              <a:t>	Area1 = PI*</a:t>
            </a:r>
            <a:r>
              <a:rPr lang="en-US" sz="8000" b="1" dirty="0" err="1" smtClean="0">
                <a:latin typeface="Arial" pitchFamily="-111" charset="0"/>
                <a:ea typeface="Arial" pitchFamily="-111" charset="0"/>
                <a:cs typeface="Arial" pitchFamily="-111" charset="0"/>
                <a:sym typeface="Wingdings" pitchFamily="-111" charset="2"/>
              </a:rPr>
              <a:t>SQUARE(z</a:t>
            </a:r>
            <a:r>
              <a:rPr lang="en-US" sz="8000" b="1" dirty="0" smtClean="0">
                <a:latin typeface="Arial" pitchFamily="-111" charset="0"/>
                <a:ea typeface="Arial" pitchFamily="-111" charset="0"/>
                <a:cs typeface="Arial" pitchFamily="-111" charset="0"/>
                <a:sym typeface="Wingdings" pitchFamily="-111" charset="2"/>
              </a:rPr>
              <a:t>);	// same as Area = 3.14159*(</a:t>
            </a:r>
            <a:r>
              <a:rPr lang="en-US" sz="8000" b="1" dirty="0" err="1" smtClean="0">
                <a:latin typeface="Arial" pitchFamily="-111" charset="0"/>
                <a:ea typeface="Arial" pitchFamily="-111" charset="0"/>
                <a:cs typeface="Arial" pitchFamily="-111" charset="0"/>
                <a:sym typeface="Wingdings" pitchFamily="-111" charset="2"/>
              </a:rPr>
              <a:t>z</a:t>
            </a:r>
            <a:r>
              <a:rPr lang="en-US" sz="8000" b="1" dirty="0" smtClean="0">
                <a:latin typeface="Arial" pitchFamily="-111" charset="0"/>
                <a:ea typeface="Arial" pitchFamily="-111" charset="0"/>
                <a:cs typeface="Arial" pitchFamily="-111" charset="0"/>
                <a:sym typeface="Wingdings" pitchFamily="-111" charset="2"/>
              </a:rPr>
              <a:t>)*(</a:t>
            </a:r>
            <a:r>
              <a:rPr lang="en-US" sz="8000" b="1" dirty="0" err="1" smtClean="0">
                <a:latin typeface="Arial" pitchFamily="-111" charset="0"/>
                <a:ea typeface="Arial" pitchFamily="-111" charset="0"/>
                <a:cs typeface="Arial" pitchFamily="-111" charset="0"/>
                <a:sym typeface="Wingdings" pitchFamily="-111" charset="2"/>
              </a:rPr>
              <a:t>z</a:t>
            </a:r>
            <a:r>
              <a:rPr lang="en-US" sz="8000" b="1" dirty="0" smtClean="0">
                <a:latin typeface="Arial" pitchFamily="-111" charset="0"/>
                <a:ea typeface="Arial" pitchFamily="-111" charset="0"/>
                <a:cs typeface="Arial" pitchFamily="-111" charset="0"/>
                <a:sym typeface="Wingdings" pitchFamily="-111" charset="2"/>
              </a:rPr>
              <a:t>);</a:t>
            </a:r>
          </a:p>
          <a:p>
            <a:pPr>
              <a:buNone/>
            </a:pPr>
            <a:r>
              <a:rPr lang="en-US" sz="8000" b="1" dirty="0" smtClean="0">
                <a:latin typeface="Arial" pitchFamily="-111" charset="0"/>
                <a:ea typeface="Arial" pitchFamily="-111" charset="0"/>
                <a:cs typeface="Arial" pitchFamily="-111" charset="0"/>
                <a:sym typeface="Wingdings" pitchFamily="-111" charset="2"/>
              </a:rPr>
              <a:t>	</a:t>
            </a:r>
            <a:r>
              <a:rPr lang="en-US" sz="8000" b="1" dirty="0" err="1" smtClean="0">
                <a:latin typeface="Arial" pitchFamily="-111" charset="0"/>
                <a:ea typeface="Arial" pitchFamily="-111" charset="0"/>
                <a:cs typeface="Arial" pitchFamily="-111" charset="0"/>
                <a:sym typeface="Wingdings" pitchFamily="-111" charset="2"/>
              </a:rPr>
              <a:t>z</a:t>
            </a:r>
            <a:r>
              <a:rPr lang="en-US" sz="8000" b="1" dirty="0" smtClean="0">
                <a:latin typeface="Arial" pitchFamily="-111" charset="0"/>
                <a:ea typeface="Arial" pitchFamily="-111" charset="0"/>
                <a:cs typeface="Arial" pitchFamily="-111" charset="0"/>
                <a:sym typeface="Wingdings" pitchFamily="-111" charset="2"/>
              </a:rPr>
              <a:t> = </a:t>
            </a:r>
            <a:r>
              <a:rPr lang="en-US" sz="8000" b="1" dirty="0" err="1" smtClean="0">
                <a:latin typeface="Arial" pitchFamily="-111" charset="0"/>
                <a:ea typeface="Arial" pitchFamily="-111" charset="0"/>
                <a:cs typeface="Arial" pitchFamily="-111" charset="0"/>
                <a:sym typeface="Wingdings" pitchFamily="-111" charset="2"/>
              </a:rPr>
              <a:t>z</a:t>
            </a:r>
            <a:r>
              <a:rPr lang="en-US" sz="8000" b="1" dirty="0" smtClean="0">
                <a:latin typeface="Arial" pitchFamily="-111" charset="0"/>
                <a:ea typeface="Arial" pitchFamily="-111" charset="0"/>
                <a:cs typeface="Arial" pitchFamily="-111" charset="0"/>
                <a:sym typeface="Wingdings" pitchFamily="-111" charset="2"/>
              </a:rPr>
              <a:t> + 10;</a:t>
            </a:r>
          </a:p>
          <a:p>
            <a:pPr>
              <a:buNone/>
            </a:pPr>
            <a:r>
              <a:rPr lang="en-US" sz="8000" b="1" dirty="0" smtClean="0">
                <a:solidFill>
                  <a:srgbClr val="FF0000"/>
                </a:solidFill>
                <a:latin typeface="Arial" pitchFamily="-111" charset="0"/>
                <a:ea typeface="Arial" pitchFamily="-111" charset="0"/>
                <a:cs typeface="Arial" pitchFamily="-111" charset="0"/>
                <a:sym typeface="Wingdings" pitchFamily="-111" charset="2"/>
              </a:rPr>
              <a:t>	Area2 = PI*</a:t>
            </a:r>
            <a:r>
              <a:rPr lang="en-US" sz="8000" b="1" dirty="0" smtClean="0">
                <a:solidFill>
                  <a:srgbClr val="008000"/>
                </a:solidFill>
                <a:latin typeface="Arial" pitchFamily="-111" charset="0"/>
                <a:ea typeface="Arial" pitchFamily="-111" charset="0"/>
                <a:cs typeface="Arial" pitchFamily="-111" charset="0"/>
                <a:sym typeface="Wingdings" pitchFamily="-111" charset="2"/>
              </a:rPr>
              <a:t>SQUARE(z+2)</a:t>
            </a:r>
            <a:r>
              <a:rPr lang="en-US" sz="8000" b="1" dirty="0" smtClean="0">
                <a:solidFill>
                  <a:srgbClr val="FF0000"/>
                </a:solidFill>
                <a:latin typeface="Arial" pitchFamily="-111" charset="0"/>
                <a:ea typeface="Arial" pitchFamily="-111" charset="0"/>
                <a:cs typeface="Arial" pitchFamily="-111" charset="0"/>
                <a:sym typeface="Wingdings" pitchFamily="-111" charset="2"/>
              </a:rPr>
              <a:t>; // same as Area = 3.14159*(z+2)*(z+2);</a:t>
            </a:r>
          </a:p>
          <a:p>
            <a:pPr>
              <a:buNone/>
            </a:pPr>
            <a:endParaRPr lang="en-US" sz="8000" b="1" dirty="0" smtClean="0">
              <a:latin typeface="Arial" pitchFamily="-111" charset="0"/>
              <a:ea typeface="Arial" pitchFamily="-111" charset="0"/>
              <a:cs typeface="Arial" pitchFamily="-111" charset="0"/>
              <a:sym typeface="Wingdings" pitchFamily="-111" charset="2"/>
            </a:endParaRPr>
          </a:p>
          <a:p>
            <a:pPr>
              <a:buNone/>
            </a:pPr>
            <a:r>
              <a:rPr lang="en-US" sz="8000" b="1" dirty="0" smtClean="0">
                <a:latin typeface="Arial" pitchFamily="-111" charset="0"/>
                <a:ea typeface="Arial" pitchFamily="-111" charset="0"/>
                <a:cs typeface="Arial" pitchFamily="-111" charset="0"/>
                <a:sym typeface="Wingdings" pitchFamily="-111" charset="2"/>
              </a:rPr>
              <a:t>	</a:t>
            </a:r>
            <a:r>
              <a:rPr lang="en-US" sz="8000" b="1" dirty="0" err="1" smtClean="0">
                <a:latin typeface="Arial" pitchFamily="-111" charset="0"/>
                <a:ea typeface="Arial" pitchFamily="-111" charset="0"/>
                <a:cs typeface="Arial" pitchFamily="-111" charset="0"/>
                <a:sym typeface="Wingdings" pitchFamily="-111" charset="2"/>
              </a:rPr>
              <a:t>LargestArea</a:t>
            </a:r>
            <a:r>
              <a:rPr lang="en-US" sz="8000" b="1" dirty="0" smtClean="0">
                <a:latin typeface="Arial" pitchFamily="-111" charset="0"/>
                <a:ea typeface="Arial" pitchFamily="-111" charset="0"/>
                <a:cs typeface="Arial" pitchFamily="-111" charset="0"/>
                <a:sym typeface="Wingdings" pitchFamily="-111" charset="2"/>
              </a:rPr>
              <a:t> = MAX(Area1,Area2);</a:t>
            </a:r>
          </a:p>
          <a:p>
            <a:pPr>
              <a:buNone/>
            </a:pPr>
            <a:r>
              <a:rPr lang="en-US" sz="8000" b="1" dirty="0" smtClean="0">
                <a:latin typeface="Arial" pitchFamily="-111" charset="0"/>
                <a:ea typeface="Arial" pitchFamily="-111" charset="0"/>
                <a:cs typeface="Arial" pitchFamily="-111" charset="0"/>
                <a:sym typeface="Wingdings" pitchFamily="-111" charset="2"/>
              </a:rPr>
              <a:t>      return 0;</a:t>
            </a:r>
          </a:p>
          <a:p>
            <a:pPr>
              <a:buNone/>
            </a:pPr>
            <a:r>
              <a:rPr lang="en-US" sz="8000" b="1" dirty="0" smtClean="0">
                <a:latin typeface="Arial" pitchFamily="-111" charset="0"/>
                <a:ea typeface="Arial" pitchFamily="-111" charset="0"/>
                <a:cs typeface="Arial" pitchFamily="-111" charset="0"/>
                <a:sym typeface="Wingdings" pitchFamily="-111" charset="2"/>
              </a:rPr>
              <a:t>}</a:t>
            </a:r>
          </a:p>
          <a:p>
            <a:pPr lvl="1"/>
            <a:endParaRPr lang="en-US" sz="6154" b="1" dirty="0" smtClean="0">
              <a:latin typeface="Arial" pitchFamily="-111" charset="0"/>
              <a:ea typeface="Arial" pitchFamily="-111" charset="0"/>
              <a:cs typeface="Arial" pitchFamily="-111" charset="0"/>
              <a:sym typeface="Wingdings" pitchFamily="-111" charset="2"/>
            </a:endParaRPr>
          </a:p>
          <a:p>
            <a:pPr lvl="2">
              <a:lnSpc>
                <a:spcPct val="140000"/>
              </a:lnSpc>
              <a:spcBef>
                <a:spcPts val="600"/>
              </a:spcBef>
              <a:spcAft>
                <a:spcPts val="600"/>
              </a:spcAft>
              <a:buNone/>
            </a:pPr>
            <a:endParaRPr lang="en-US" sz="8000" dirty="0" smtClean="0">
              <a:solidFill>
                <a:srgbClr val="000000"/>
              </a:solidFill>
              <a:latin typeface="Times New Roman" pitchFamily="-111" charset="0"/>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35</a:t>
            </a:fld>
            <a:endParaRPr lang="en-US"/>
          </a:p>
        </p:txBody>
      </p:sp>
      <p:sp>
        <p:nvSpPr>
          <p:cNvPr id="7" name="AutoShape 5"/>
          <p:cNvSpPr>
            <a:spLocks noChangeArrowheads="1"/>
          </p:cNvSpPr>
          <p:nvPr/>
        </p:nvSpPr>
        <p:spPr bwMode="auto">
          <a:xfrm>
            <a:off x="5638800" y="1905000"/>
            <a:ext cx="3505200" cy="1828800"/>
          </a:xfrm>
          <a:prstGeom prst="cloudCallout">
            <a:avLst>
              <a:gd name="adj1" fmla="val -36133"/>
              <a:gd name="adj2" fmla="val -59977"/>
            </a:avLst>
          </a:prstGeom>
          <a:solidFill>
            <a:srgbClr val="FFFF00"/>
          </a:solidFill>
          <a:ln w="9525">
            <a:solidFill>
              <a:schemeClr val="tx1"/>
            </a:solidFill>
            <a:round/>
            <a:headEnd/>
            <a:tailEnd/>
          </a:ln>
        </p:spPr>
        <p:txBody>
          <a:bodyPr>
            <a:prstTxWarp prst="textNoShape">
              <a:avLst/>
            </a:prstTxWarp>
          </a:bodyPr>
          <a:lstStyle/>
          <a:p>
            <a:r>
              <a:rPr lang="en-US" sz="1600" b="1" dirty="0" err="1"/>
              <a:t>int</a:t>
            </a:r>
            <a:r>
              <a:rPr lang="en-US" sz="1600" b="1" dirty="0"/>
              <a:t> main()</a:t>
            </a:r>
          </a:p>
          <a:p>
            <a:r>
              <a:rPr lang="en-US" sz="1600" b="1" dirty="0"/>
              <a:t>{</a:t>
            </a:r>
          </a:p>
          <a:p>
            <a:r>
              <a:rPr lang="en-US" sz="1600" b="1" dirty="0"/>
              <a:t>      </a:t>
            </a:r>
            <a:r>
              <a:rPr lang="en-US" sz="1600" b="1" dirty="0" err="1"/>
              <a:t>z</a:t>
            </a:r>
            <a:r>
              <a:rPr lang="en-US" sz="1600" b="1" dirty="0"/>
              <a:t> = SQUARE(x+2); </a:t>
            </a:r>
            <a:r>
              <a:rPr lang="en-US" sz="1600" b="1" dirty="0" err="1">
                <a:sym typeface="Wingdings" pitchFamily="-111" charset="2"/>
              </a:rPr>
              <a:t></a:t>
            </a:r>
            <a:endParaRPr lang="en-US" sz="1600" b="1" dirty="0"/>
          </a:p>
          <a:p>
            <a:r>
              <a:rPr lang="en-US" sz="1600" b="1" dirty="0"/>
              <a:t>     </a:t>
            </a:r>
            <a:r>
              <a:rPr lang="en-US" sz="1600" b="1" dirty="0" err="1"/>
              <a:t>z</a:t>
            </a:r>
            <a:r>
              <a:rPr lang="en-US" sz="1600" b="1" dirty="0"/>
              <a:t> = x+2*x+2 /*</a:t>
            </a:r>
            <a:r>
              <a:rPr lang="en-US" sz="1600" b="1" dirty="0">
                <a:solidFill>
                  <a:srgbClr val="FF0000"/>
                </a:solidFill>
              </a:rPr>
              <a:t>! ok </a:t>
            </a:r>
            <a:r>
              <a:rPr lang="en-US" sz="1600" b="1" dirty="0"/>
              <a:t>*/                                                    </a:t>
            </a:r>
            <a:endParaRPr lang="en-US" sz="1600" b="1" dirty="0">
              <a:solidFill>
                <a:srgbClr val="3333CC"/>
              </a:solidFill>
              <a:sym typeface="Wingdings" pitchFamily="-111" charset="2"/>
            </a:endParaRPr>
          </a:p>
          <a:p>
            <a:r>
              <a:rPr lang="en-US" sz="1600" b="1" dirty="0"/>
              <a:t>}</a:t>
            </a:r>
          </a:p>
          <a:p>
            <a:pPr algn="ctr"/>
            <a:endParaRPr 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25000" lnSpcReduction="20000"/>
          </a:bodyPr>
          <a:lstStyle/>
          <a:p>
            <a:r>
              <a:rPr lang="en-US" sz="8000" b="1" dirty="0" smtClean="0">
                <a:solidFill>
                  <a:srgbClr val="FF0000"/>
                </a:solidFill>
                <a:latin typeface="Arial"/>
                <a:cs typeface="Arial"/>
              </a:rPr>
              <a:t>Phase 3 – Preprocessor (cont)</a:t>
            </a:r>
          </a:p>
          <a:p>
            <a:pPr lvl="2">
              <a:lnSpc>
                <a:spcPct val="90000"/>
              </a:lnSpc>
              <a:buFont typeface="Arial" pitchFamily="-111" charset="0"/>
              <a:buChar char="•"/>
            </a:pPr>
            <a:endParaRPr lang="en-US" sz="6154" b="1" dirty="0" smtClean="0">
              <a:solidFill>
                <a:srgbClr val="0000FF"/>
              </a:solidFill>
              <a:latin typeface="Arial" pitchFamily="-111" charset="0"/>
              <a:ea typeface="Arial" pitchFamily="-111" charset="0"/>
              <a:cs typeface="Arial" pitchFamily="-111" charset="0"/>
              <a:sym typeface="Wingdings" pitchFamily="-111" charset="2"/>
            </a:endParaRPr>
          </a:p>
          <a:p>
            <a:pPr>
              <a:lnSpc>
                <a:spcPct val="80000"/>
              </a:lnSpc>
            </a:pPr>
            <a:r>
              <a:rPr lang="en-US" sz="9600" b="1" dirty="0" smtClean="0">
                <a:solidFill>
                  <a:srgbClr val="0000FF"/>
                </a:solidFill>
                <a:ea typeface="Times New Roman" pitchFamily="-111" charset="0"/>
                <a:cs typeface="Times New Roman" pitchFamily="-111" charset="0"/>
              </a:rPr>
              <a:t>Conditional compilation  </a:t>
            </a:r>
          </a:p>
          <a:p>
            <a:pPr lvl="1">
              <a:lnSpc>
                <a:spcPct val="80000"/>
              </a:lnSpc>
            </a:pPr>
            <a:r>
              <a:rPr lang="en-US" sz="8000" b="1" dirty="0" smtClean="0">
                <a:ea typeface="Times New Roman" pitchFamily="-111" charset="0"/>
                <a:cs typeface="Times New Roman" pitchFamily="-111" charset="0"/>
              </a:rPr>
              <a:t>instructs compiler whether to </a:t>
            </a:r>
            <a:r>
              <a:rPr lang="en-US" sz="8000" b="1" i="1" dirty="0" smtClean="0">
                <a:solidFill>
                  <a:srgbClr val="0000FF"/>
                </a:solidFill>
                <a:ea typeface="Times New Roman" pitchFamily="-111" charset="0"/>
                <a:cs typeface="Times New Roman" pitchFamily="-111" charset="0"/>
              </a:rPr>
              <a:t>include </a:t>
            </a:r>
            <a:r>
              <a:rPr lang="en-US" sz="8000" b="1" dirty="0" smtClean="0">
                <a:ea typeface="Times New Roman" pitchFamily="-111" charset="0"/>
                <a:cs typeface="Times New Roman" pitchFamily="-111" charset="0"/>
              </a:rPr>
              <a:t>certain blocks of code or not</a:t>
            </a:r>
          </a:p>
          <a:p>
            <a:pPr lvl="1">
              <a:lnSpc>
                <a:spcPct val="80000"/>
              </a:lnSpc>
            </a:pPr>
            <a:r>
              <a:rPr lang="en-US" sz="8000" b="1" dirty="0" smtClean="0">
                <a:ea typeface="Times New Roman" pitchFamily="-111" charset="0"/>
                <a:cs typeface="Times New Roman" pitchFamily="-111" charset="0"/>
              </a:rPr>
              <a:t>Easy to manipulate code by only changing inclusion of #define</a:t>
            </a:r>
          </a:p>
          <a:p>
            <a:pPr>
              <a:lnSpc>
                <a:spcPct val="80000"/>
              </a:lnSpc>
            </a:pPr>
            <a:endParaRPr lang="en-US" sz="8000" b="1" dirty="0" smtClean="0">
              <a:ea typeface="Times New Roman" pitchFamily="-111" charset="0"/>
              <a:cs typeface="Times New Roman" pitchFamily="-111" charset="0"/>
            </a:endParaRPr>
          </a:p>
          <a:p>
            <a:pPr>
              <a:lnSpc>
                <a:spcPct val="80000"/>
              </a:lnSpc>
              <a:buNone/>
            </a:pPr>
            <a:r>
              <a:rPr lang="en-US" sz="8000" b="1" dirty="0" smtClean="0">
                <a:solidFill>
                  <a:srgbClr val="3333FF"/>
                </a:solidFill>
                <a:ea typeface="Times New Roman" pitchFamily="-111" charset="0"/>
                <a:cs typeface="Times New Roman" pitchFamily="-111" charset="0"/>
              </a:rPr>
              <a:t>// #define DEBUG</a:t>
            </a:r>
          </a:p>
          <a:p>
            <a:pPr>
              <a:lnSpc>
                <a:spcPct val="80000"/>
              </a:lnSpc>
              <a:buNone/>
            </a:pPr>
            <a:r>
              <a:rPr lang="en-US" sz="8000" b="1" dirty="0" smtClean="0">
                <a:solidFill>
                  <a:srgbClr val="3333FF"/>
                </a:solidFill>
                <a:ea typeface="Times New Roman" pitchFamily="-111" charset="0"/>
                <a:cs typeface="Times New Roman" pitchFamily="-111" charset="0"/>
              </a:rPr>
              <a:t>#define MODEL_X</a:t>
            </a:r>
          </a:p>
          <a:p>
            <a:pPr>
              <a:lnSpc>
                <a:spcPct val="80000"/>
              </a:lnSpc>
              <a:buNone/>
            </a:pPr>
            <a:r>
              <a:rPr lang="en-US" sz="8000" b="1" dirty="0" smtClean="0">
                <a:solidFill>
                  <a:srgbClr val="3333FF"/>
                </a:solidFill>
                <a:ea typeface="Times New Roman" pitchFamily="-111" charset="0"/>
                <a:cs typeface="Times New Roman" pitchFamily="-111" charset="0"/>
              </a:rPr>
              <a:t>// program: </a:t>
            </a:r>
            <a:r>
              <a:rPr lang="en-US" sz="8000" b="1" dirty="0" err="1" smtClean="0">
                <a:solidFill>
                  <a:srgbClr val="3333FF"/>
                </a:solidFill>
                <a:ea typeface="Times New Roman" pitchFamily="-111" charset="0"/>
                <a:cs typeface="Times New Roman" pitchFamily="-111" charset="0"/>
              </a:rPr>
              <a:t>myProgram.cpp</a:t>
            </a:r>
            <a:endParaRPr lang="en-US" sz="8000" b="1" dirty="0" smtClean="0">
              <a:solidFill>
                <a:srgbClr val="3333FF"/>
              </a:solidFill>
              <a:ea typeface="Times New Roman" pitchFamily="-111" charset="0"/>
              <a:cs typeface="Times New Roman" pitchFamily="-111" charset="0"/>
            </a:endParaRPr>
          </a:p>
          <a:p>
            <a:pPr>
              <a:lnSpc>
                <a:spcPct val="80000"/>
              </a:lnSpc>
              <a:buNone/>
            </a:pPr>
            <a:r>
              <a:rPr lang="en-US" sz="8000" b="1" dirty="0" err="1" smtClean="0">
                <a:ea typeface="Times New Roman" pitchFamily="-111" charset="0"/>
                <a:cs typeface="Times New Roman" pitchFamily="-111" charset="0"/>
              </a:rPr>
              <a:t>int</a:t>
            </a:r>
            <a:r>
              <a:rPr lang="en-US" sz="8000" b="1" dirty="0" smtClean="0">
                <a:ea typeface="Times New Roman" pitchFamily="-111" charset="0"/>
                <a:cs typeface="Times New Roman" pitchFamily="-111" charset="0"/>
              </a:rPr>
              <a:t> main()</a:t>
            </a:r>
          </a:p>
          <a:p>
            <a:pPr>
              <a:lnSpc>
                <a:spcPct val="80000"/>
              </a:lnSpc>
              <a:buNone/>
            </a:pPr>
            <a:r>
              <a:rPr lang="en-US" sz="8000" b="1" dirty="0" smtClean="0">
                <a:ea typeface="Times New Roman" pitchFamily="-111" charset="0"/>
                <a:cs typeface="Times New Roman" pitchFamily="-111" charset="0"/>
              </a:rPr>
              <a:t>{</a:t>
            </a:r>
          </a:p>
          <a:p>
            <a:pPr>
              <a:lnSpc>
                <a:spcPct val="80000"/>
              </a:lnSpc>
              <a:buNone/>
            </a:pPr>
            <a:r>
              <a:rPr lang="en-US" sz="8000" b="1" dirty="0" smtClean="0">
                <a:ea typeface="Times New Roman" pitchFamily="-111" charset="0"/>
                <a:cs typeface="Times New Roman" pitchFamily="-111" charset="0"/>
              </a:rPr>
              <a:t>     ::::::::</a:t>
            </a:r>
          </a:p>
          <a:p>
            <a:pPr>
              <a:lnSpc>
                <a:spcPct val="80000"/>
              </a:lnSpc>
              <a:buNone/>
            </a:pPr>
            <a:r>
              <a:rPr lang="en-US" sz="8000" b="1" dirty="0" smtClean="0">
                <a:solidFill>
                  <a:srgbClr val="FF0000"/>
                </a:solidFill>
                <a:ea typeface="Times New Roman" pitchFamily="-111" charset="0"/>
                <a:cs typeface="Times New Roman" pitchFamily="-111" charset="0"/>
              </a:rPr>
              <a:t>#</a:t>
            </a:r>
            <a:r>
              <a:rPr lang="en-US" sz="8000" b="1" dirty="0" err="1" smtClean="0">
                <a:solidFill>
                  <a:srgbClr val="FF0000"/>
                </a:solidFill>
                <a:ea typeface="Times New Roman" pitchFamily="-111" charset="0"/>
                <a:cs typeface="Times New Roman" pitchFamily="-111" charset="0"/>
              </a:rPr>
              <a:t>ifdef</a:t>
            </a:r>
            <a:r>
              <a:rPr lang="en-US" sz="8000" b="1" dirty="0" smtClean="0">
                <a:solidFill>
                  <a:srgbClr val="FF0000"/>
                </a:solidFill>
                <a:ea typeface="Times New Roman" pitchFamily="-111" charset="0"/>
                <a:cs typeface="Times New Roman" pitchFamily="-111" charset="0"/>
              </a:rPr>
              <a:t> DEBUG</a:t>
            </a:r>
          </a:p>
          <a:p>
            <a:pPr>
              <a:lnSpc>
                <a:spcPct val="80000"/>
              </a:lnSpc>
              <a:buNone/>
            </a:pPr>
            <a:r>
              <a:rPr lang="en-US" sz="8000" b="1" dirty="0" smtClean="0">
                <a:ea typeface="Times New Roman" pitchFamily="-111" charset="0"/>
                <a:cs typeface="Times New Roman" pitchFamily="-111" charset="0"/>
              </a:rPr>
              <a:t>	</a:t>
            </a:r>
            <a:r>
              <a:rPr lang="en-US" sz="8000" b="1" dirty="0" err="1" smtClean="0">
                <a:ea typeface="Times New Roman" pitchFamily="-111" charset="0"/>
                <a:cs typeface="Times New Roman" pitchFamily="-111" charset="0"/>
              </a:rPr>
              <a:t>printf</a:t>
            </a:r>
            <a:r>
              <a:rPr lang="en-US" sz="8000" b="1" dirty="0" smtClean="0">
                <a:ea typeface="Times New Roman" pitchFamily="-111" charset="0"/>
                <a:cs typeface="Times New Roman" pitchFamily="-111" charset="0"/>
              </a:rPr>
              <a:t>(….. );	// turns on debug print statements</a:t>
            </a:r>
          </a:p>
          <a:p>
            <a:pPr>
              <a:lnSpc>
                <a:spcPct val="80000"/>
              </a:lnSpc>
              <a:buNone/>
            </a:pPr>
            <a:r>
              <a:rPr lang="en-US" sz="8000" b="1" dirty="0" smtClean="0">
                <a:ea typeface="Times New Roman" pitchFamily="-111" charset="0"/>
                <a:cs typeface="Times New Roman" pitchFamily="-111" charset="0"/>
              </a:rPr>
              <a:t>      	</a:t>
            </a:r>
            <a:r>
              <a:rPr lang="en-US" sz="8000" b="1" dirty="0" err="1" smtClean="0">
                <a:ea typeface="Times New Roman" pitchFamily="-111" charset="0"/>
                <a:cs typeface="Times New Roman" pitchFamily="-111" charset="0"/>
              </a:rPr>
              <a:t>printf</a:t>
            </a:r>
            <a:r>
              <a:rPr lang="en-US" sz="8000" b="1" dirty="0" smtClean="0">
                <a:ea typeface="Times New Roman" pitchFamily="-111" charset="0"/>
                <a:cs typeface="Times New Roman" pitchFamily="-111" charset="0"/>
              </a:rPr>
              <a:t>(…..);</a:t>
            </a:r>
          </a:p>
          <a:p>
            <a:pPr>
              <a:lnSpc>
                <a:spcPct val="80000"/>
              </a:lnSpc>
              <a:buNone/>
            </a:pPr>
            <a:r>
              <a:rPr lang="en-US" sz="8000" b="1" dirty="0" smtClean="0">
                <a:solidFill>
                  <a:srgbClr val="FF0000"/>
                </a:solidFill>
                <a:ea typeface="Times New Roman" pitchFamily="-111" charset="0"/>
                <a:cs typeface="Times New Roman" pitchFamily="-111" charset="0"/>
              </a:rPr>
              <a:t>#</a:t>
            </a:r>
            <a:r>
              <a:rPr lang="en-US" sz="8000" b="1" dirty="0" err="1" smtClean="0">
                <a:solidFill>
                  <a:srgbClr val="FF0000"/>
                </a:solidFill>
                <a:ea typeface="Times New Roman" pitchFamily="-111" charset="0"/>
                <a:cs typeface="Times New Roman" pitchFamily="-111" charset="0"/>
              </a:rPr>
              <a:t>endif</a:t>
            </a:r>
            <a:endParaRPr lang="en-US" sz="8000" b="1" dirty="0" smtClean="0">
              <a:solidFill>
                <a:srgbClr val="FF0000"/>
              </a:solidFill>
              <a:ea typeface="Times New Roman" pitchFamily="-111" charset="0"/>
              <a:cs typeface="Times New Roman" pitchFamily="-111" charset="0"/>
            </a:endParaRPr>
          </a:p>
          <a:p>
            <a:pPr>
              <a:lnSpc>
                <a:spcPct val="80000"/>
              </a:lnSpc>
              <a:buNone/>
            </a:pPr>
            <a:r>
              <a:rPr lang="en-US" sz="8000" b="1" dirty="0" smtClean="0">
                <a:ea typeface="Times New Roman" pitchFamily="-111" charset="0"/>
                <a:cs typeface="Times New Roman" pitchFamily="-111" charset="0"/>
              </a:rPr>
              <a:t>	::::::::::</a:t>
            </a:r>
          </a:p>
          <a:p>
            <a:pPr>
              <a:lnSpc>
                <a:spcPct val="80000"/>
              </a:lnSpc>
              <a:buNone/>
            </a:pPr>
            <a:r>
              <a:rPr lang="en-US" sz="8000" b="1" dirty="0" smtClean="0">
                <a:solidFill>
                  <a:srgbClr val="3333FF"/>
                </a:solidFill>
                <a:ea typeface="Times New Roman" pitchFamily="-111" charset="0"/>
                <a:cs typeface="Times New Roman" pitchFamily="-111" charset="0"/>
              </a:rPr>
              <a:t>#</a:t>
            </a:r>
            <a:r>
              <a:rPr lang="en-US" sz="8000" b="1" dirty="0" err="1" smtClean="0">
                <a:solidFill>
                  <a:srgbClr val="3333FF"/>
                </a:solidFill>
                <a:ea typeface="Times New Roman" pitchFamily="-111" charset="0"/>
                <a:cs typeface="Times New Roman" pitchFamily="-111" charset="0"/>
              </a:rPr>
              <a:t>ifdef</a:t>
            </a:r>
            <a:r>
              <a:rPr lang="en-US" sz="8000" b="1" dirty="0" smtClean="0">
                <a:solidFill>
                  <a:srgbClr val="3333FF"/>
                </a:solidFill>
                <a:ea typeface="Times New Roman" pitchFamily="-111" charset="0"/>
                <a:cs typeface="Times New Roman" pitchFamily="-111" charset="0"/>
              </a:rPr>
              <a:t> </a:t>
            </a:r>
            <a:r>
              <a:rPr lang="en-US" sz="8000" b="1" dirty="0" smtClean="0">
                <a:solidFill>
                  <a:srgbClr val="FF0000"/>
                </a:solidFill>
                <a:ea typeface="Times New Roman" pitchFamily="-111" charset="0"/>
                <a:cs typeface="Times New Roman" pitchFamily="-111" charset="0"/>
              </a:rPr>
              <a:t>MODEL_X</a:t>
            </a:r>
          </a:p>
          <a:p>
            <a:pPr>
              <a:lnSpc>
                <a:spcPct val="80000"/>
              </a:lnSpc>
              <a:buNone/>
            </a:pPr>
            <a:r>
              <a:rPr lang="en-US" sz="8000" b="1" dirty="0" smtClean="0">
                <a:ea typeface="Times New Roman" pitchFamily="-111" charset="0"/>
                <a:cs typeface="Times New Roman" pitchFamily="-111" charset="0"/>
              </a:rPr>
              <a:t>         //do calculations according to MODEL_X</a:t>
            </a:r>
          </a:p>
          <a:p>
            <a:pPr>
              <a:lnSpc>
                <a:spcPct val="80000"/>
              </a:lnSpc>
              <a:buNone/>
            </a:pPr>
            <a:r>
              <a:rPr lang="en-US" sz="8000" b="1" dirty="0" smtClean="0">
                <a:solidFill>
                  <a:srgbClr val="3333FF"/>
                </a:solidFill>
                <a:ea typeface="Times New Roman" pitchFamily="-111" charset="0"/>
                <a:cs typeface="Times New Roman" pitchFamily="-111" charset="0"/>
              </a:rPr>
              <a:t>#else</a:t>
            </a:r>
          </a:p>
          <a:p>
            <a:pPr>
              <a:lnSpc>
                <a:spcPct val="80000"/>
              </a:lnSpc>
              <a:buNone/>
            </a:pPr>
            <a:r>
              <a:rPr lang="en-US" sz="8000" b="1" dirty="0" smtClean="0">
                <a:ea typeface="Times New Roman" pitchFamily="-111" charset="0"/>
                <a:cs typeface="Times New Roman" pitchFamily="-111" charset="0"/>
              </a:rPr>
              <a:t>         // do calculations according to standard model</a:t>
            </a:r>
          </a:p>
          <a:p>
            <a:pPr>
              <a:lnSpc>
                <a:spcPct val="80000"/>
              </a:lnSpc>
              <a:buNone/>
            </a:pPr>
            <a:r>
              <a:rPr lang="en-US" sz="8000" b="1" dirty="0" smtClean="0">
                <a:solidFill>
                  <a:srgbClr val="3333FF"/>
                </a:solidFill>
                <a:ea typeface="Times New Roman" pitchFamily="-111" charset="0"/>
                <a:cs typeface="Times New Roman" pitchFamily="-111" charset="0"/>
              </a:rPr>
              <a:t>#</a:t>
            </a:r>
            <a:r>
              <a:rPr lang="en-US" sz="8000" b="1" dirty="0" err="1" smtClean="0">
                <a:solidFill>
                  <a:srgbClr val="3333FF"/>
                </a:solidFill>
                <a:ea typeface="Times New Roman" pitchFamily="-111" charset="0"/>
                <a:cs typeface="Times New Roman" pitchFamily="-111" charset="0"/>
              </a:rPr>
              <a:t>endif</a:t>
            </a:r>
            <a:endParaRPr lang="en-US" sz="8000" b="1" dirty="0" smtClean="0">
              <a:solidFill>
                <a:srgbClr val="3333FF"/>
              </a:solidFill>
              <a:ea typeface="Times New Roman" pitchFamily="-111" charset="0"/>
              <a:cs typeface="Times New Roman" pitchFamily="-111" charset="0"/>
            </a:endParaRPr>
          </a:p>
          <a:p>
            <a:pPr>
              <a:lnSpc>
                <a:spcPct val="80000"/>
              </a:lnSpc>
              <a:buNone/>
            </a:pPr>
            <a:r>
              <a:rPr lang="en-US" sz="8000" b="1" dirty="0" smtClean="0">
                <a:ea typeface="Times New Roman" pitchFamily="-111" charset="0"/>
                <a:cs typeface="Times New Roman" pitchFamily="-111" charset="0"/>
              </a:rPr>
              <a:t>}</a:t>
            </a:r>
          </a:p>
          <a:p>
            <a:pPr lvl="2">
              <a:lnSpc>
                <a:spcPct val="140000"/>
              </a:lnSpc>
              <a:spcBef>
                <a:spcPts val="600"/>
              </a:spcBef>
              <a:spcAft>
                <a:spcPts val="600"/>
              </a:spcAft>
              <a:buNone/>
            </a:pPr>
            <a:endParaRPr lang="en-US" sz="8000" dirty="0" smtClean="0">
              <a:solidFill>
                <a:srgbClr val="000000"/>
              </a:solidFill>
              <a:latin typeface="Times New Roman" pitchFamily="-111" charset="0"/>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36</a:t>
            </a:fld>
            <a:endParaRPr lang="en-US"/>
          </a:p>
        </p:txBody>
      </p:sp>
      <p:sp>
        <p:nvSpPr>
          <p:cNvPr id="8" name="Cloud Callout 7"/>
          <p:cNvSpPr/>
          <p:nvPr/>
        </p:nvSpPr>
        <p:spPr>
          <a:xfrm>
            <a:off x="3733800" y="2133600"/>
            <a:ext cx="5105400" cy="1524000"/>
          </a:xfrm>
          <a:prstGeom prst="cloudCallout">
            <a:avLst>
              <a:gd name="adj1" fmla="val -29194"/>
              <a:gd name="adj2" fmla="val 204449"/>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FF"/>
                </a:solidFill>
              </a:rPr>
              <a:t>g++ -D DEBUG </a:t>
            </a:r>
            <a:r>
              <a:rPr lang="en-US" dirty="0" err="1" smtClean="0">
                <a:solidFill>
                  <a:srgbClr val="0000FF"/>
                </a:solidFill>
              </a:rPr>
              <a:t>myProgram.cpp</a:t>
            </a:r>
            <a:r>
              <a:rPr lang="en-US" dirty="0" smtClean="0">
                <a:solidFill>
                  <a:srgbClr val="0000FF"/>
                </a:solidFill>
              </a:rPr>
              <a:t> –o </a:t>
            </a:r>
            <a:r>
              <a:rPr lang="en-US" dirty="0" err="1" smtClean="0">
                <a:solidFill>
                  <a:srgbClr val="0000FF"/>
                </a:solidFill>
              </a:rPr>
              <a:t>myProgram</a:t>
            </a:r>
            <a:r>
              <a:rPr lang="en-US" dirty="0" smtClean="0">
                <a:solidFill>
                  <a:srgbClr val="0000FF"/>
                </a:solidFill>
              </a:rPr>
              <a:t>  </a:t>
            </a:r>
            <a:r>
              <a:rPr lang="en-US" b="1" dirty="0" smtClean="0">
                <a:solidFill>
                  <a:srgbClr val="FF0000"/>
                </a:solidFill>
              </a:rPr>
              <a:t>// include DEBUG into preprocessor</a:t>
            </a:r>
            <a:endParaRPr lang="en-US"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25000" lnSpcReduction="20000"/>
          </a:bodyPr>
          <a:lstStyle/>
          <a:p>
            <a:r>
              <a:rPr lang="en-US" sz="9600" b="1" dirty="0" smtClean="0">
                <a:solidFill>
                  <a:srgbClr val="FF0000"/>
                </a:solidFill>
                <a:latin typeface="Arial"/>
                <a:cs typeface="Arial"/>
              </a:rPr>
              <a:t>Phase 4 - Linking</a:t>
            </a:r>
          </a:p>
          <a:p>
            <a:pPr lvl="1"/>
            <a:r>
              <a:rPr lang="en-US" sz="9600" dirty="0" smtClean="0">
                <a:solidFill>
                  <a:srgbClr val="000000"/>
                </a:solidFill>
                <a:latin typeface="Times New Roman" pitchFamily="-111" charset="0"/>
              </a:rPr>
              <a:t>The object code produced by the C++ compiler typically contains “</a:t>
            </a:r>
            <a:r>
              <a:rPr lang="en-US" sz="9600" b="1" dirty="0" smtClean="0">
                <a:solidFill>
                  <a:srgbClr val="0000FF"/>
                </a:solidFill>
                <a:latin typeface="Times New Roman" pitchFamily="-111" charset="0"/>
              </a:rPr>
              <a:t>holes</a:t>
            </a:r>
            <a:r>
              <a:rPr lang="en-US" sz="9600" dirty="0" smtClean="0">
                <a:solidFill>
                  <a:srgbClr val="000000"/>
                </a:solidFill>
                <a:latin typeface="Times New Roman" pitchFamily="-111" charset="0"/>
              </a:rPr>
              <a:t>” due to these missing parts. </a:t>
            </a:r>
          </a:p>
          <a:p>
            <a:pPr lvl="1"/>
            <a:r>
              <a:rPr lang="en-US" sz="9600" dirty="0" smtClean="0">
                <a:solidFill>
                  <a:srgbClr val="000000"/>
                </a:solidFill>
                <a:latin typeface="Times New Roman" pitchFamily="-111" charset="0"/>
              </a:rPr>
              <a:t>A </a:t>
            </a:r>
            <a:r>
              <a:rPr lang="en-US" sz="9600" dirty="0" smtClean="0">
                <a:solidFill>
                  <a:srgbClr val="0000FF"/>
                </a:solidFill>
                <a:latin typeface="Times New Roman" pitchFamily="-111" charset="0"/>
              </a:rPr>
              <a:t>linker</a:t>
            </a:r>
            <a:r>
              <a:rPr lang="en-US" sz="9600" dirty="0" smtClean="0">
                <a:solidFill>
                  <a:srgbClr val="000000"/>
                </a:solidFill>
                <a:latin typeface="Times New Roman" pitchFamily="-111" charset="0"/>
              </a:rPr>
              <a:t> links the object code with the code for the </a:t>
            </a:r>
            <a:r>
              <a:rPr lang="en-US" sz="9600" b="1" i="1" dirty="0" smtClean="0">
                <a:solidFill>
                  <a:srgbClr val="0000FF"/>
                </a:solidFill>
                <a:latin typeface="Times New Roman" pitchFamily="-111" charset="0"/>
              </a:rPr>
              <a:t>missing functions</a:t>
            </a:r>
            <a:r>
              <a:rPr lang="en-US" sz="9600" dirty="0" smtClean="0">
                <a:solidFill>
                  <a:srgbClr val="000000"/>
                </a:solidFill>
                <a:latin typeface="Times New Roman" pitchFamily="-111" charset="0"/>
              </a:rPr>
              <a:t> to produce an </a:t>
            </a:r>
            <a:r>
              <a:rPr lang="en-US" sz="9600" dirty="0" smtClean="0">
                <a:solidFill>
                  <a:srgbClr val="0000FF"/>
                </a:solidFill>
                <a:latin typeface="Times New Roman" pitchFamily="-111" charset="0"/>
              </a:rPr>
              <a:t>executable program</a:t>
            </a:r>
            <a:r>
              <a:rPr lang="en-US" sz="9600" dirty="0" smtClean="0">
                <a:solidFill>
                  <a:srgbClr val="000000"/>
                </a:solidFill>
                <a:latin typeface="Times New Roman" pitchFamily="-111" charset="0"/>
              </a:rPr>
              <a:t>. </a:t>
            </a:r>
          </a:p>
          <a:p>
            <a:pPr lvl="1"/>
            <a:r>
              <a:rPr lang="en-US" sz="9600" dirty="0" smtClean="0">
                <a:solidFill>
                  <a:srgbClr val="000000"/>
                </a:solidFill>
                <a:latin typeface="Times New Roman" pitchFamily="-111" charset="0"/>
              </a:rPr>
              <a:t>If the program compiles and links correctly, an executable image is produced.</a:t>
            </a:r>
          </a:p>
          <a:p>
            <a:pPr>
              <a:lnSpc>
                <a:spcPct val="140000"/>
              </a:lnSpc>
              <a:spcBef>
                <a:spcPts val="600"/>
              </a:spcBef>
              <a:spcAft>
                <a:spcPts val="600"/>
              </a:spcAft>
            </a:pPr>
            <a:r>
              <a:rPr lang="en-US" sz="9600" b="1" dirty="0" smtClean="0">
                <a:solidFill>
                  <a:srgbClr val="FF0000"/>
                </a:solidFill>
                <a:latin typeface="Arial"/>
                <a:cs typeface="Arial"/>
              </a:rPr>
              <a:t>Phase 5 – Loading</a:t>
            </a:r>
          </a:p>
          <a:p>
            <a:pPr lvl="1"/>
            <a:r>
              <a:rPr lang="en-US" sz="9600" dirty="0" smtClean="0">
                <a:solidFill>
                  <a:srgbClr val="000000"/>
                </a:solidFill>
                <a:latin typeface="Times New Roman" pitchFamily="-111" charset="0"/>
              </a:rPr>
              <a:t>Before a program can be executed, it must first be placed in memory. This is done by the </a:t>
            </a:r>
            <a:r>
              <a:rPr lang="en-US" sz="9600" b="1" i="1" dirty="0" smtClean="0">
                <a:solidFill>
                  <a:srgbClr val="0000FF"/>
                </a:solidFill>
                <a:latin typeface="Times New Roman" pitchFamily="-111" charset="0"/>
              </a:rPr>
              <a:t>loader</a:t>
            </a:r>
            <a:r>
              <a:rPr lang="en-US" sz="9600" dirty="0" smtClean="0">
                <a:solidFill>
                  <a:srgbClr val="0000FF"/>
                </a:solidFill>
                <a:latin typeface="Times New Roman" pitchFamily="-111" charset="0"/>
              </a:rPr>
              <a:t>,</a:t>
            </a:r>
            <a:r>
              <a:rPr lang="en-US" sz="9600" dirty="0" smtClean="0">
                <a:solidFill>
                  <a:srgbClr val="000000"/>
                </a:solidFill>
                <a:latin typeface="Times New Roman" pitchFamily="-111" charset="0"/>
              </a:rPr>
              <a:t> which takes the executable image from disk and transfers it to memory. </a:t>
            </a:r>
          </a:p>
          <a:p>
            <a:pPr lvl="1"/>
            <a:r>
              <a:rPr lang="en-US" sz="9600" dirty="0" smtClean="0">
                <a:solidFill>
                  <a:srgbClr val="000000"/>
                </a:solidFill>
                <a:latin typeface="Times New Roman" pitchFamily="-111" charset="0"/>
              </a:rPr>
              <a:t>Additional components </a:t>
            </a:r>
          </a:p>
          <a:p>
            <a:pPr marL="457200" lvl="1" indent="0">
              <a:buNone/>
            </a:pPr>
            <a:r>
              <a:rPr lang="en-US" sz="9600" dirty="0" smtClean="0">
                <a:solidFill>
                  <a:srgbClr val="000000"/>
                </a:solidFill>
                <a:latin typeface="Times New Roman" pitchFamily="-111" charset="0"/>
              </a:rPr>
              <a:t>    from shared libraries that </a:t>
            </a:r>
          </a:p>
          <a:p>
            <a:pPr marL="457200" lvl="1" indent="0">
              <a:buNone/>
            </a:pPr>
            <a:r>
              <a:rPr lang="en-US" sz="9600" dirty="0">
                <a:solidFill>
                  <a:srgbClr val="000000"/>
                </a:solidFill>
                <a:latin typeface="Times New Roman" pitchFamily="-111" charset="0"/>
              </a:rPr>
              <a:t> </a:t>
            </a:r>
            <a:r>
              <a:rPr lang="en-US" sz="9600" dirty="0" smtClean="0">
                <a:solidFill>
                  <a:srgbClr val="000000"/>
                </a:solidFill>
                <a:latin typeface="Times New Roman" pitchFamily="-111" charset="0"/>
              </a:rPr>
              <a:t>   support the program are </a:t>
            </a:r>
            <a:r>
              <a:rPr lang="en-US" sz="9600" dirty="0" smtClean="0">
                <a:solidFill>
                  <a:srgbClr val="000000"/>
                </a:solidFill>
                <a:latin typeface="Times New Roman" pitchFamily="-111" charset="0"/>
              </a:rPr>
              <a:t>also</a:t>
            </a:r>
          </a:p>
          <a:p>
            <a:pPr marL="457200" lvl="1" indent="0">
              <a:buNone/>
            </a:pPr>
            <a:r>
              <a:rPr lang="en-US" sz="9600" dirty="0">
                <a:solidFill>
                  <a:srgbClr val="000000"/>
                </a:solidFill>
                <a:latin typeface="Times New Roman" pitchFamily="-111" charset="0"/>
              </a:rPr>
              <a:t> </a:t>
            </a:r>
            <a:r>
              <a:rPr lang="en-US" sz="9600" dirty="0" smtClean="0">
                <a:solidFill>
                  <a:srgbClr val="000000"/>
                </a:solidFill>
                <a:latin typeface="Times New Roman" pitchFamily="-111" charset="0"/>
              </a:rPr>
              <a:t>  </a:t>
            </a:r>
            <a:r>
              <a:rPr lang="en-US" sz="9600" dirty="0" smtClean="0">
                <a:solidFill>
                  <a:srgbClr val="000000"/>
                </a:solidFill>
                <a:latin typeface="Times New Roman" pitchFamily="-111" charset="0"/>
              </a:rPr>
              <a:t> </a:t>
            </a:r>
            <a:r>
              <a:rPr lang="en-US" sz="9600" dirty="0" smtClean="0">
                <a:solidFill>
                  <a:srgbClr val="000000"/>
                </a:solidFill>
                <a:latin typeface="Times New Roman" pitchFamily="-111" charset="0"/>
              </a:rPr>
              <a:t>loaded.</a:t>
            </a:r>
          </a:p>
          <a:p>
            <a:pPr lvl="1">
              <a:lnSpc>
                <a:spcPct val="140000"/>
              </a:lnSpc>
              <a:spcBef>
                <a:spcPts val="600"/>
              </a:spcBef>
              <a:spcAft>
                <a:spcPts val="600"/>
              </a:spcAft>
            </a:pPr>
            <a:endParaRPr lang="en-US" sz="2195" b="1" dirty="0" smtClean="0">
              <a:solidFill>
                <a:srgbClr val="0000FF"/>
              </a:solidFill>
              <a:latin typeface="Arial"/>
              <a:cs typeface="Arial"/>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37</a:t>
            </a:fld>
            <a:endParaRPr lang="en-US"/>
          </a:p>
        </p:txBody>
      </p:sp>
      <p:pic>
        <p:nvPicPr>
          <p:cNvPr id="7" name="Picture 6"/>
          <p:cNvPicPr>
            <a:picLocks noChangeAspect="1"/>
          </p:cNvPicPr>
          <p:nvPr/>
        </p:nvPicPr>
        <p:blipFill>
          <a:blip r:embed="rId2"/>
          <a:stretch>
            <a:fillRect/>
          </a:stretch>
        </p:blipFill>
        <p:spPr>
          <a:xfrm>
            <a:off x="4883344" y="4657821"/>
            <a:ext cx="3803456" cy="169852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fontScale="90000"/>
          </a:bodyPr>
          <a:lstStyle/>
          <a:p>
            <a:pPr lvl="3" algn="ctr" defTabSz="457200" rtl="0">
              <a:spcBef>
                <a:spcPct val="0"/>
              </a:spcBef>
            </a:pPr>
            <a:r>
              <a:rPr lang="en-US" sz="3111" b="1" dirty="0" smtClean="0">
                <a:latin typeface="Arial"/>
                <a:cs typeface="Arial"/>
              </a:rPr>
              <a:t>Preprocessor Conditional Compilation</a:t>
            </a:r>
            <a:r>
              <a:rPr lang="en-US" sz="8000" dirty="0" smtClean="0">
                <a:latin typeface="Arial"/>
                <a:cs typeface="Arial"/>
              </a:rPr>
              <a:t/>
            </a:r>
            <a:br>
              <a:rPr lang="en-US" sz="8000" dirty="0" smtClean="0">
                <a:latin typeface="Arial"/>
                <a:cs typeface="Arial"/>
              </a:rPr>
            </a:br>
            <a:endParaRPr lang="en-US" sz="2400" dirty="0"/>
          </a:p>
        </p:txBody>
      </p:sp>
      <p:sp>
        <p:nvSpPr>
          <p:cNvPr id="3" name="Content Placeholder 2"/>
          <p:cNvSpPr>
            <a:spLocks noGrp="1"/>
          </p:cNvSpPr>
          <p:nvPr>
            <p:ph idx="1"/>
          </p:nvPr>
        </p:nvSpPr>
        <p:spPr>
          <a:xfrm>
            <a:off x="457200" y="533400"/>
            <a:ext cx="8229600" cy="5822950"/>
          </a:xfrm>
          <a:ln/>
        </p:spPr>
        <p:style>
          <a:lnRef idx="2">
            <a:schemeClr val="accent1"/>
          </a:lnRef>
          <a:fillRef idx="1">
            <a:schemeClr val="lt1"/>
          </a:fillRef>
          <a:effectRef idx="0">
            <a:schemeClr val="accent1"/>
          </a:effectRef>
          <a:fontRef idx="minor">
            <a:schemeClr val="dk1"/>
          </a:fontRef>
        </p:style>
        <p:txBody>
          <a:bodyPr/>
          <a:lstStyle/>
          <a:p>
            <a:r>
              <a:rPr lang="en-US" dirty="0" smtClean="0"/>
              <a:t> </a:t>
            </a:r>
            <a:r>
              <a:rPr lang="en-US" sz="2400" b="1" dirty="0" smtClean="0"/>
              <a:t>Conditional compilation </a:t>
            </a:r>
            <a:r>
              <a:rPr lang="en-US" sz="2400" dirty="0" smtClean="0"/>
              <a:t>is useful when debugging programs. </a:t>
            </a:r>
          </a:p>
          <a:p>
            <a:r>
              <a:rPr lang="en-US" sz="2400" dirty="0" smtClean="0"/>
              <a:t>The C preprocessor can be used to </a:t>
            </a:r>
            <a:r>
              <a:rPr lang="en-US" sz="2400" b="1" dirty="0" smtClean="0">
                <a:solidFill>
                  <a:srgbClr val="0000FF"/>
                </a:solidFill>
              </a:rPr>
              <a:t>insert debugging code </a:t>
            </a:r>
            <a:r>
              <a:rPr lang="en-US" sz="2400" dirty="0" smtClean="0"/>
              <a:t>into your program. By appropriate use of 		</a:t>
            </a:r>
          </a:p>
          <a:p>
            <a:pPr>
              <a:buNone/>
            </a:pPr>
            <a:r>
              <a:rPr lang="en-US" sz="2400" b="1" dirty="0" smtClean="0"/>
              <a:t>				#</a:t>
            </a:r>
            <a:r>
              <a:rPr lang="en-US" sz="2400" b="1" dirty="0" err="1" smtClean="0"/>
              <a:t>ifdef</a:t>
            </a:r>
            <a:r>
              <a:rPr lang="en-US" sz="2400" b="1" dirty="0" smtClean="0"/>
              <a:t> - #</a:t>
            </a:r>
            <a:r>
              <a:rPr lang="en-US" sz="2400" b="1" dirty="0" err="1" smtClean="0"/>
              <a:t>endif</a:t>
            </a:r>
            <a:r>
              <a:rPr lang="en-US" sz="2400" b="1" dirty="0" smtClean="0"/>
              <a:t> statements, </a:t>
            </a:r>
          </a:p>
          <a:p>
            <a:pPr>
              <a:buNone/>
            </a:pPr>
            <a:r>
              <a:rPr lang="en-US" sz="2400" dirty="0" smtClean="0"/>
              <a:t>	the debugging code can be </a:t>
            </a:r>
            <a:r>
              <a:rPr lang="en-US" sz="2400" b="1" dirty="0" smtClean="0"/>
              <a:t>enabled or disabled </a:t>
            </a:r>
            <a:r>
              <a:rPr lang="en-US" sz="2400" dirty="0" smtClean="0"/>
              <a:t>at your discretion (insert</a:t>
            </a:r>
          </a:p>
          <a:p>
            <a:pPr>
              <a:buNone/>
            </a:pPr>
            <a:r>
              <a:rPr lang="en-US" sz="2400" dirty="0" smtClean="0"/>
              <a:t>     remove </a:t>
            </a:r>
          </a:p>
          <a:p>
            <a:pPr>
              <a:buNone/>
            </a:pPr>
            <a:r>
              <a:rPr lang="en-US" sz="2400" dirty="0" smtClean="0"/>
              <a:t>      #define DEBUG).</a:t>
            </a: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38</a:t>
            </a:fld>
            <a:endParaRPr lang="en-US"/>
          </a:p>
        </p:txBody>
      </p:sp>
      <p:sp>
        <p:nvSpPr>
          <p:cNvPr id="8" name="TextBox 7"/>
          <p:cNvSpPr txBox="1"/>
          <p:nvPr/>
        </p:nvSpPr>
        <p:spPr>
          <a:xfrm>
            <a:off x="457200" y="4187169"/>
            <a:ext cx="2797197" cy="1754327"/>
          </a:xfrm>
          <a:prstGeom prst="rect">
            <a:avLst/>
          </a:prstGeom>
          <a:noFill/>
          <a:ln>
            <a:solidFill>
              <a:schemeClr val="tx1"/>
            </a:solidFill>
            <a:prstDash val="dashDot"/>
          </a:ln>
        </p:spPr>
        <p:txBody>
          <a:bodyPr wrap="none" rtlCol="0">
            <a:spAutoFit/>
          </a:bodyPr>
          <a:lstStyle/>
          <a:p>
            <a:r>
              <a:rPr lang="en-US" b="1" dirty="0" smtClean="0"/>
              <a:t>#include &lt;</a:t>
            </a:r>
            <a:r>
              <a:rPr lang="en-US" b="1" dirty="0" err="1" smtClean="0"/>
              <a:t>stdio.h</a:t>
            </a:r>
            <a:r>
              <a:rPr lang="en-US" b="1" dirty="0" smtClean="0"/>
              <a:t>&gt;</a:t>
            </a:r>
          </a:p>
          <a:p>
            <a:r>
              <a:rPr lang="en-US" b="1" dirty="0" smtClean="0">
                <a:solidFill>
                  <a:srgbClr val="0000FF"/>
                </a:solidFill>
              </a:rPr>
              <a:t>#define DEBUG</a:t>
            </a:r>
          </a:p>
          <a:p>
            <a:r>
              <a:rPr lang="en-US" b="1" dirty="0" err="1" smtClean="0"/>
              <a:t>int</a:t>
            </a:r>
            <a:r>
              <a:rPr lang="en-US" b="1" dirty="0" smtClean="0"/>
              <a:t> process (</a:t>
            </a:r>
            <a:r>
              <a:rPr lang="en-US" b="1" dirty="0" err="1" smtClean="0"/>
              <a:t>int</a:t>
            </a:r>
            <a:r>
              <a:rPr lang="en-US" b="1" dirty="0" smtClean="0"/>
              <a:t> </a:t>
            </a:r>
            <a:r>
              <a:rPr lang="en-US" b="1" dirty="0" err="1" smtClean="0"/>
              <a:t>i</a:t>
            </a:r>
            <a:r>
              <a:rPr lang="en-US" b="1" dirty="0" smtClean="0"/>
              <a:t>, </a:t>
            </a:r>
            <a:r>
              <a:rPr lang="en-US" b="1" dirty="0" err="1" smtClean="0"/>
              <a:t>int</a:t>
            </a:r>
            <a:r>
              <a:rPr lang="en-US" b="1" dirty="0" smtClean="0"/>
              <a:t> </a:t>
            </a:r>
            <a:r>
              <a:rPr lang="en-US" b="1" dirty="0" err="1" smtClean="0"/>
              <a:t>j</a:t>
            </a:r>
            <a:r>
              <a:rPr lang="en-US" b="1" dirty="0" smtClean="0"/>
              <a:t>, </a:t>
            </a:r>
            <a:r>
              <a:rPr lang="en-US" b="1" dirty="0" err="1" smtClean="0"/>
              <a:t>int</a:t>
            </a:r>
            <a:r>
              <a:rPr lang="en-US" b="1" dirty="0" smtClean="0"/>
              <a:t> </a:t>
            </a:r>
            <a:r>
              <a:rPr lang="en-US" b="1" dirty="0" err="1" smtClean="0"/>
              <a:t>k</a:t>
            </a:r>
            <a:r>
              <a:rPr lang="en-US" b="1" dirty="0" smtClean="0"/>
              <a:t>)</a:t>
            </a:r>
          </a:p>
          <a:p>
            <a:r>
              <a:rPr lang="en-US" b="1" dirty="0" smtClean="0"/>
              <a:t>{</a:t>
            </a:r>
          </a:p>
          <a:p>
            <a:r>
              <a:rPr lang="en-US" b="1" dirty="0" smtClean="0"/>
              <a:t>return </a:t>
            </a:r>
            <a:r>
              <a:rPr lang="en-US" b="1" dirty="0" err="1" smtClean="0"/>
              <a:t>i</a:t>
            </a:r>
            <a:r>
              <a:rPr lang="en-US" b="1" dirty="0" smtClean="0"/>
              <a:t> + </a:t>
            </a:r>
            <a:r>
              <a:rPr lang="en-US" b="1" dirty="0" err="1" smtClean="0"/>
              <a:t>j</a:t>
            </a:r>
            <a:r>
              <a:rPr lang="en-US" b="1" dirty="0" smtClean="0"/>
              <a:t> + </a:t>
            </a:r>
            <a:r>
              <a:rPr lang="en-US" b="1" dirty="0" err="1" smtClean="0"/>
              <a:t>k</a:t>
            </a:r>
            <a:r>
              <a:rPr lang="en-US" b="1" dirty="0" smtClean="0"/>
              <a:t>;</a:t>
            </a:r>
          </a:p>
          <a:p>
            <a:r>
              <a:rPr lang="en-US" b="1" dirty="0" smtClean="0"/>
              <a:t>}</a:t>
            </a:r>
            <a:endParaRPr lang="en-US" dirty="0"/>
          </a:p>
        </p:txBody>
      </p:sp>
      <p:sp>
        <p:nvSpPr>
          <p:cNvPr id="9" name="TextBox 8"/>
          <p:cNvSpPr txBox="1"/>
          <p:nvPr/>
        </p:nvSpPr>
        <p:spPr>
          <a:xfrm>
            <a:off x="3482997" y="2802175"/>
            <a:ext cx="5190506" cy="3139321"/>
          </a:xfrm>
          <a:prstGeom prst="rect">
            <a:avLst/>
          </a:prstGeom>
          <a:noFill/>
          <a:ln>
            <a:solidFill>
              <a:schemeClr val="tx1"/>
            </a:solidFill>
            <a:prstDash val="dash"/>
          </a:ln>
        </p:spPr>
        <p:txBody>
          <a:bodyPr wrap="none" rtlCol="0">
            <a:spAutoFit/>
          </a:bodyPr>
          <a:lstStyle/>
          <a:p>
            <a:r>
              <a:rPr lang="en-US" dirty="0" err="1" smtClean="0"/>
              <a:t>int</a:t>
            </a:r>
            <a:r>
              <a:rPr lang="en-US" dirty="0" smtClean="0"/>
              <a:t> </a:t>
            </a:r>
            <a:r>
              <a:rPr lang="en-US" b="1" dirty="0" smtClean="0"/>
              <a:t>main </a:t>
            </a:r>
            <a:r>
              <a:rPr lang="en-US" dirty="0" smtClean="0"/>
              <a:t>(void){</a:t>
            </a:r>
          </a:p>
          <a:p>
            <a:r>
              <a:rPr lang="en-US" dirty="0" smtClean="0"/>
              <a:t>	</a:t>
            </a:r>
            <a:r>
              <a:rPr lang="en-US" dirty="0" err="1" smtClean="0"/>
              <a:t>int</a:t>
            </a:r>
            <a:r>
              <a:rPr lang="en-US" dirty="0" smtClean="0"/>
              <a:t> </a:t>
            </a:r>
            <a:r>
              <a:rPr lang="en-US" dirty="0" err="1" smtClean="0"/>
              <a:t>i</a:t>
            </a:r>
            <a:r>
              <a:rPr lang="en-US" dirty="0" smtClean="0"/>
              <a:t>, </a:t>
            </a:r>
            <a:r>
              <a:rPr lang="en-US" dirty="0" err="1" smtClean="0"/>
              <a:t>j</a:t>
            </a:r>
            <a:r>
              <a:rPr lang="en-US" dirty="0" smtClean="0"/>
              <a:t>, </a:t>
            </a:r>
            <a:r>
              <a:rPr lang="en-US" dirty="0" err="1" smtClean="0"/>
              <a:t>k</a:t>
            </a:r>
            <a:r>
              <a:rPr lang="en-US" dirty="0" smtClean="0"/>
              <a:t>, </a:t>
            </a:r>
            <a:r>
              <a:rPr lang="en-US" dirty="0" err="1" smtClean="0"/>
              <a:t>nread</a:t>
            </a:r>
            <a:r>
              <a:rPr lang="en-US" dirty="0" smtClean="0"/>
              <a:t>;</a:t>
            </a:r>
          </a:p>
          <a:p>
            <a:r>
              <a:rPr lang="en-US" dirty="0" smtClean="0"/>
              <a:t>	</a:t>
            </a:r>
            <a:r>
              <a:rPr lang="en-US" dirty="0" err="1" smtClean="0"/>
              <a:t>nread</a:t>
            </a:r>
            <a:r>
              <a:rPr lang="en-US" dirty="0" smtClean="0"/>
              <a:t> = </a:t>
            </a:r>
            <a:r>
              <a:rPr lang="en-US" dirty="0" err="1" smtClean="0"/>
              <a:t>scanf</a:t>
            </a:r>
            <a:r>
              <a:rPr lang="en-US" dirty="0" smtClean="0"/>
              <a:t> ("%</a:t>
            </a:r>
            <a:r>
              <a:rPr lang="en-US" dirty="0" err="1" smtClean="0"/>
              <a:t>d</a:t>
            </a:r>
            <a:r>
              <a:rPr lang="en-US" dirty="0" smtClean="0"/>
              <a:t> %</a:t>
            </a:r>
            <a:r>
              <a:rPr lang="en-US" dirty="0" err="1" smtClean="0"/>
              <a:t>d</a:t>
            </a:r>
            <a:r>
              <a:rPr lang="en-US" dirty="0" smtClean="0"/>
              <a:t> %</a:t>
            </a:r>
            <a:r>
              <a:rPr lang="en-US" dirty="0" err="1" smtClean="0"/>
              <a:t>d</a:t>
            </a:r>
            <a:r>
              <a:rPr lang="en-US" dirty="0" smtClean="0"/>
              <a:t>", &amp;</a:t>
            </a:r>
            <a:r>
              <a:rPr lang="en-US" dirty="0" err="1" smtClean="0"/>
              <a:t>i</a:t>
            </a:r>
            <a:r>
              <a:rPr lang="en-US" dirty="0" smtClean="0"/>
              <a:t>, &amp;</a:t>
            </a:r>
            <a:r>
              <a:rPr lang="en-US" dirty="0" err="1" smtClean="0"/>
              <a:t>j</a:t>
            </a:r>
            <a:r>
              <a:rPr lang="en-US" dirty="0" smtClean="0"/>
              <a:t>, &amp;</a:t>
            </a:r>
            <a:r>
              <a:rPr lang="en-US" dirty="0" err="1" smtClean="0"/>
              <a:t>k</a:t>
            </a:r>
            <a:r>
              <a:rPr lang="en-US" dirty="0" smtClean="0"/>
              <a:t>);</a:t>
            </a:r>
          </a:p>
          <a:p>
            <a:r>
              <a:rPr lang="en-US" b="1" dirty="0" smtClean="0">
                <a:solidFill>
                  <a:srgbClr val="0000FF"/>
                </a:solidFill>
              </a:rPr>
              <a:t>#</a:t>
            </a:r>
            <a:r>
              <a:rPr lang="en-US" b="1" dirty="0" err="1" smtClean="0">
                <a:solidFill>
                  <a:srgbClr val="0000FF"/>
                </a:solidFill>
              </a:rPr>
              <a:t>ifdef</a:t>
            </a:r>
            <a:r>
              <a:rPr lang="en-US" b="1" dirty="0" smtClean="0">
                <a:solidFill>
                  <a:srgbClr val="0000FF"/>
                </a:solidFill>
              </a:rPr>
              <a:t> DEBUG</a:t>
            </a:r>
          </a:p>
          <a:p>
            <a:r>
              <a:rPr lang="en-US" dirty="0" smtClean="0"/>
              <a:t>	</a:t>
            </a:r>
            <a:r>
              <a:rPr lang="en-US" dirty="0" err="1" smtClean="0"/>
              <a:t>fprintf</a:t>
            </a:r>
            <a:r>
              <a:rPr lang="en-US" dirty="0" smtClean="0"/>
              <a:t> (</a:t>
            </a:r>
            <a:r>
              <a:rPr lang="en-US" dirty="0" err="1" smtClean="0"/>
              <a:t>stderr</a:t>
            </a:r>
            <a:r>
              <a:rPr lang="en-US" dirty="0" smtClean="0"/>
              <a:t>, "Number of integers read = %</a:t>
            </a:r>
            <a:r>
              <a:rPr lang="en-US" dirty="0" err="1" smtClean="0"/>
              <a:t>i\n</a:t>
            </a:r>
            <a:r>
              <a:rPr lang="en-US" dirty="0" smtClean="0"/>
              <a:t>", </a:t>
            </a:r>
          </a:p>
          <a:p>
            <a:r>
              <a:rPr lang="en-US" dirty="0" smtClean="0"/>
              <a:t>			</a:t>
            </a:r>
            <a:r>
              <a:rPr lang="en-US" dirty="0" err="1" smtClean="0"/>
              <a:t>nread</a:t>
            </a:r>
            <a:r>
              <a:rPr lang="en-US" dirty="0" smtClean="0"/>
              <a:t>);</a:t>
            </a:r>
          </a:p>
          <a:p>
            <a:r>
              <a:rPr lang="en-US" dirty="0" smtClean="0"/>
              <a:t>	</a:t>
            </a:r>
            <a:r>
              <a:rPr lang="en-US" dirty="0" err="1" smtClean="0"/>
              <a:t>fprintf</a:t>
            </a:r>
            <a:r>
              <a:rPr lang="en-US" dirty="0" smtClean="0"/>
              <a:t> (</a:t>
            </a:r>
            <a:r>
              <a:rPr lang="en-US" dirty="0" err="1" smtClean="0"/>
              <a:t>stderr</a:t>
            </a:r>
            <a:r>
              <a:rPr lang="en-US" dirty="0" smtClean="0"/>
              <a:t>, "</a:t>
            </a:r>
            <a:r>
              <a:rPr lang="en-US" dirty="0" err="1" smtClean="0"/>
              <a:t>i</a:t>
            </a:r>
            <a:r>
              <a:rPr lang="en-US" dirty="0" smtClean="0"/>
              <a:t> = %</a:t>
            </a:r>
            <a:r>
              <a:rPr lang="en-US" dirty="0" err="1" smtClean="0"/>
              <a:t>i</a:t>
            </a:r>
            <a:r>
              <a:rPr lang="en-US" dirty="0" smtClean="0"/>
              <a:t>, </a:t>
            </a:r>
            <a:r>
              <a:rPr lang="en-US" dirty="0" err="1" smtClean="0"/>
              <a:t>j</a:t>
            </a:r>
            <a:r>
              <a:rPr lang="en-US" dirty="0" smtClean="0"/>
              <a:t> = %</a:t>
            </a:r>
            <a:r>
              <a:rPr lang="en-US" dirty="0" err="1" smtClean="0"/>
              <a:t>i</a:t>
            </a:r>
            <a:r>
              <a:rPr lang="en-US" dirty="0" smtClean="0"/>
              <a:t>, </a:t>
            </a:r>
            <a:r>
              <a:rPr lang="en-US" dirty="0" err="1" smtClean="0"/>
              <a:t>k</a:t>
            </a:r>
            <a:r>
              <a:rPr lang="en-US" dirty="0" smtClean="0"/>
              <a:t> = %</a:t>
            </a:r>
            <a:r>
              <a:rPr lang="en-US" dirty="0" err="1" smtClean="0"/>
              <a:t>i\n</a:t>
            </a:r>
            <a:r>
              <a:rPr lang="en-US" dirty="0" smtClean="0"/>
              <a:t>", </a:t>
            </a:r>
            <a:r>
              <a:rPr lang="en-US" dirty="0" err="1" smtClean="0"/>
              <a:t>i</a:t>
            </a:r>
            <a:r>
              <a:rPr lang="en-US" dirty="0" smtClean="0"/>
              <a:t>, </a:t>
            </a:r>
            <a:r>
              <a:rPr lang="en-US" dirty="0" err="1" smtClean="0"/>
              <a:t>j</a:t>
            </a:r>
            <a:r>
              <a:rPr lang="en-US" dirty="0" smtClean="0"/>
              <a:t>, </a:t>
            </a:r>
            <a:r>
              <a:rPr lang="en-US" dirty="0" err="1" smtClean="0"/>
              <a:t>k</a:t>
            </a:r>
            <a:r>
              <a:rPr lang="en-US" dirty="0" smtClean="0"/>
              <a:t>);</a:t>
            </a:r>
          </a:p>
          <a:p>
            <a:r>
              <a:rPr lang="en-US" b="1" dirty="0" smtClean="0">
                <a:solidFill>
                  <a:srgbClr val="0000FF"/>
                </a:solidFill>
              </a:rPr>
              <a:t>#</a:t>
            </a:r>
            <a:r>
              <a:rPr lang="en-US" b="1" dirty="0" err="1" smtClean="0">
                <a:solidFill>
                  <a:srgbClr val="0000FF"/>
                </a:solidFill>
              </a:rPr>
              <a:t>endif</a:t>
            </a:r>
            <a:endParaRPr lang="en-US" b="1" dirty="0" smtClean="0">
              <a:solidFill>
                <a:srgbClr val="0000FF"/>
              </a:solidFill>
            </a:endParaRPr>
          </a:p>
          <a:p>
            <a:r>
              <a:rPr lang="en-US" dirty="0" smtClean="0"/>
              <a:t>	</a:t>
            </a:r>
            <a:r>
              <a:rPr lang="en-US" dirty="0" err="1" smtClean="0"/>
              <a:t>printf</a:t>
            </a:r>
            <a:r>
              <a:rPr lang="en-US" dirty="0" smtClean="0"/>
              <a:t> ("%</a:t>
            </a:r>
            <a:r>
              <a:rPr lang="en-US" dirty="0" err="1" smtClean="0"/>
              <a:t>i\n</a:t>
            </a:r>
            <a:r>
              <a:rPr lang="en-US" dirty="0" smtClean="0"/>
              <a:t>", process (</a:t>
            </a:r>
            <a:r>
              <a:rPr lang="en-US" dirty="0" err="1" smtClean="0"/>
              <a:t>i</a:t>
            </a:r>
            <a:r>
              <a:rPr lang="en-US" dirty="0" smtClean="0"/>
              <a:t>, </a:t>
            </a:r>
            <a:r>
              <a:rPr lang="en-US" dirty="0" err="1" smtClean="0"/>
              <a:t>j</a:t>
            </a:r>
            <a:r>
              <a:rPr lang="en-US" dirty="0" smtClean="0"/>
              <a:t>, </a:t>
            </a:r>
            <a:r>
              <a:rPr lang="en-US" dirty="0" err="1" smtClean="0"/>
              <a:t>k</a:t>
            </a:r>
            <a:r>
              <a:rPr lang="en-US" dirty="0" smtClean="0"/>
              <a:t>));</a:t>
            </a:r>
          </a:p>
          <a:p>
            <a:r>
              <a:rPr lang="en-US" dirty="0" smtClean="0"/>
              <a:t>return 0;</a:t>
            </a:r>
          </a:p>
          <a:p>
            <a:r>
              <a:rPr lang="en-US" dirty="0" smtClean="0"/>
              <a:t>}</a:t>
            </a:r>
            <a:endParaRPr lang="en-US" dirty="0"/>
          </a:p>
        </p:txBody>
      </p:sp>
      <p:sp>
        <p:nvSpPr>
          <p:cNvPr id="12" name="TextBox 11"/>
          <p:cNvSpPr txBox="1"/>
          <p:nvPr/>
        </p:nvSpPr>
        <p:spPr>
          <a:xfrm>
            <a:off x="457200" y="5987018"/>
            <a:ext cx="5427425" cy="369332"/>
          </a:xfrm>
          <a:prstGeom prst="rect">
            <a:avLst/>
          </a:prstGeom>
          <a:noFill/>
        </p:spPr>
        <p:txBody>
          <a:bodyPr wrap="none" rtlCol="0">
            <a:spAutoFit/>
          </a:bodyPr>
          <a:lstStyle/>
          <a:p>
            <a:r>
              <a:rPr lang="en-US" b="1" dirty="0" err="1" smtClean="0">
                <a:solidFill>
                  <a:srgbClr val="0000FF"/>
                </a:solidFill>
              </a:rPr>
              <a:t>gcc</a:t>
            </a:r>
            <a:r>
              <a:rPr lang="en-US" b="1" dirty="0" smtClean="0">
                <a:solidFill>
                  <a:srgbClr val="0000FF"/>
                </a:solidFill>
              </a:rPr>
              <a:t> –D DEBUG </a:t>
            </a:r>
            <a:r>
              <a:rPr lang="en-US" b="1" dirty="0" err="1" smtClean="0">
                <a:solidFill>
                  <a:srgbClr val="0000FF"/>
                </a:solidFill>
              </a:rPr>
              <a:t>debug.c</a:t>
            </a:r>
            <a:r>
              <a:rPr lang="en-US" b="1" dirty="0" smtClean="0">
                <a:solidFill>
                  <a:srgbClr val="0000FF"/>
                </a:solidFill>
              </a:rPr>
              <a:t> (automatically includes DEBUG)</a:t>
            </a:r>
            <a:endParaRPr lang="en-US" b="1" dirty="0">
              <a:solidFill>
                <a:srgbClr val="0000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a:bodyPr>
          <a:lstStyle/>
          <a:p>
            <a:r>
              <a:rPr lang="en-US" sz="2400" b="1" dirty="0" smtClean="0">
                <a:solidFill>
                  <a:srgbClr val="FF0000"/>
                </a:solidFill>
                <a:latin typeface="Arial"/>
                <a:cs typeface="Arial"/>
              </a:rPr>
              <a:t>Phase 6 - Execution</a:t>
            </a:r>
          </a:p>
          <a:p>
            <a:pPr lvl="1"/>
            <a:r>
              <a:rPr lang="en-US" sz="2400" dirty="0" smtClean="0">
                <a:solidFill>
                  <a:srgbClr val="000000"/>
                </a:solidFill>
                <a:latin typeface="Times New Roman" pitchFamily="-111" charset="0"/>
              </a:rPr>
              <a:t>Finally, the computer, under the control of its CPU, </a:t>
            </a:r>
            <a:r>
              <a:rPr lang="en-US" sz="2400" b="1" dirty="0" smtClean="0">
                <a:solidFill>
                  <a:srgbClr val="0000FF"/>
                </a:solidFill>
                <a:latin typeface="Times New Roman" pitchFamily="-111" charset="0"/>
              </a:rPr>
              <a:t>executes</a:t>
            </a:r>
            <a:r>
              <a:rPr lang="en-US" sz="2400" dirty="0" smtClean="0">
                <a:solidFill>
                  <a:srgbClr val="000000"/>
                </a:solidFill>
                <a:latin typeface="Times New Roman" pitchFamily="-111" charset="0"/>
              </a:rPr>
              <a:t> the program one (</a:t>
            </a:r>
            <a:r>
              <a:rPr lang="en-US" sz="2400" b="1" i="1" dirty="0" smtClean="0">
                <a:solidFill>
                  <a:srgbClr val="0000FF"/>
                </a:solidFill>
                <a:latin typeface="Times New Roman" pitchFamily="-111" charset="0"/>
              </a:rPr>
              <a:t>wide</a:t>
            </a:r>
            <a:r>
              <a:rPr lang="en-US" sz="2400" dirty="0" smtClean="0">
                <a:solidFill>
                  <a:srgbClr val="000000"/>
                </a:solidFill>
                <a:latin typeface="Times New Roman" pitchFamily="-111" charset="0"/>
              </a:rPr>
              <a:t>) instruction at a time. </a:t>
            </a:r>
          </a:p>
          <a:p>
            <a:pPr lvl="1"/>
            <a:r>
              <a:rPr lang="en-US" sz="2400" dirty="0" smtClean="0">
                <a:solidFill>
                  <a:srgbClr val="000000"/>
                </a:solidFill>
                <a:latin typeface="Times New Roman" pitchFamily="-111" charset="0"/>
              </a:rPr>
              <a:t>Some modern computer architectures can execute several instructions in parallel. </a:t>
            </a:r>
          </a:p>
          <a:p>
            <a:pPr lvl="1">
              <a:lnSpc>
                <a:spcPct val="140000"/>
              </a:lnSpc>
              <a:spcBef>
                <a:spcPts val="600"/>
              </a:spcBef>
              <a:spcAft>
                <a:spcPts val="600"/>
              </a:spcAft>
            </a:pPr>
            <a:endParaRPr lang="en-US" sz="2195" b="1" dirty="0" smtClean="0">
              <a:solidFill>
                <a:srgbClr val="0000FF"/>
              </a:solidFill>
              <a:latin typeface="Arial"/>
              <a:cs typeface="Arial"/>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39</a:t>
            </a:fld>
            <a:endParaRPr lang="en-US"/>
          </a:p>
        </p:txBody>
      </p:sp>
      <p:pic>
        <p:nvPicPr>
          <p:cNvPr id="8" name="Picture 7"/>
          <p:cNvPicPr>
            <a:picLocks noChangeAspect="1"/>
          </p:cNvPicPr>
          <p:nvPr/>
        </p:nvPicPr>
        <p:blipFill>
          <a:blip r:embed="rId2"/>
          <a:stretch>
            <a:fillRect/>
          </a:stretch>
        </p:blipFill>
        <p:spPr>
          <a:xfrm>
            <a:off x="2070100" y="2819400"/>
            <a:ext cx="4483100" cy="2108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latin typeface="Arial"/>
              </a:rPr>
              <a:t>Computers: Hardware and Software</a:t>
            </a:r>
            <a:endParaRPr lang="en-US" sz="3600" b="1" dirty="0"/>
          </a:p>
        </p:txBody>
      </p:sp>
      <p:sp>
        <p:nvSpPr>
          <p:cNvPr id="3" name="Content Placeholder 2"/>
          <p:cNvSpPr>
            <a:spLocks noGrp="1"/>
          </p:cNvSpPr>
          <p:nvPr>
            <p:ph idx="1"/>
          </p:nvPr>
        </p:nvSpPr>
        <p:spPr>
          <a:xfrm>
            <a:off x="457200" y="685800"/>
            <a:ext cx="8229600" cy="5670550"/>
          </a:xfrm>
          <a:ln>
            <a:solidFill>
              <a:srgbClr val="0000FF"/>
            </a:solidFill>
          </a:ln>
        </p:spPr>
        <p:txBody>
          <a:bodyPr>
            <a:normAutofit fontScale="25000" lnSpcReduction="20000"/>
          </a:bodyPr>
          <a:lstStyle/>
          <a:p>
            <a:pPr>
              <a:lnSpc>
                <a:spcPct val="110000"/>
              </a:lnSpc>
              <a:spcBef>
                <a:spcPts val="0"/>
              </a:spcBef>
              <a:spcAft>
                <a:spcPts val="600"/>
              </a:spcAft>
            </a:pPr>
            <a:r>
              <a:rPr lang="en-US" sz="11200" dirty="0" smtClean="0">
                <a:solidFill>
                  <a:srgbClr val="000000"/>
                </a:solidFill>
                <a:latin typeface="Times New Roman" pitchFamily="-111" charset="0"/>
              </a:rPr>
              <a:t>A computer consists of various devices referred to as </a:t>
            </a:r>
            <a:r>
              <a:rPr lang="en-US" sz="11200" b="1" i="1" dirty="0" smtClean="0">
                <a:solidFill>
                  <a:srgbClr val="0000FF"/>
                </a:solidFill>
                <a:latin typeface="Times New Roman" pitchFamily="-111" charset="0"/>
              </a:rPr>
              <a:t>hardware</a:t>
            </a:r>
          </a:p>
          <a:p>
            <a:pPr lvl="1">
              <a:lnSpc>
                <a:spcPct val="110000"/>
              </a:lnSpc>
              <a:spcBef>
                <a:spcPts val="0"/>
              </a:spcBef>
            </a:pPr>
            <a:r>
              <a:rPr lang="en-US" sz="9600" dirty="0" smtClean="0">
                <a:solidFill>
                  <a:srgbClr val="000000"/>
                </a:solidFill>
                <a:latin typeface="Times New Roman" pitchFamily="-111" charset="0"/>
              </a:rPr>
              <a:t> (e.g., the </a:t>
            </a:r>
            <a:r>
              <a:rPr lang="en-US" sz="9600" b="1" i="1" dirty="0" smtClean="0">
                <a:solidFill>
                  <a:srgbClr val="000000"/>
                </a:solidFill>
                <a:latin typeface="Times New Roman" pitchFamily="-111" charset="0"/>
              </a:rPr>
              <a:t>keyboard, screen, mouse, hard disks, memory, DVDs and processing units</a:t>
            </a:r>
            <a:r>
              <a:rPr lang="en-US" sz="9600" dirty="0" smtClean="0">
                <a:solidFill>
                  <a:srgbClr val="000000"/>
                </a:solidFill>
                <a:latin typeface="Times New Roman" pitchFamily="-111" charset="0"/>
              </a:rPr>
              <a:t>)</a:t>
            </a:r>
            <a:r>
              <a:rPr lang="en-US" sz="9600" i="1" dirty="0" smtClean="0">
                <a:solidFill>
                  <a:srgbClr val="000000"/>
                </a:solidFill>
                <a:latin typeface="Times New Roman" pitchFamily="-111" charset="0"/>
              </a:rPr>
              <a:t>.</a:t>
            </a:r>
          </a:p>
          <a:p>
            <a:pPr>
              <a:lnSpc>
                <a:spcPct val="110000"/>
              </a:lnSpc>
              <a:spcBef>
                <a:spcPts val="600"/>
              </a:spcBef>
            </a:pPr>
            <a:r>
              <a:rPr lang="en-US" sz="11200" dirty="0" smtClean="0">
                <a:solidFill>
                  <a:srgbClr val="000000"/>
                </a:solidFill>
                <a:latin typeface="Times New Roman" pitchFamily="-111" charset="0"/>
              </a:rPr>
              <a:t>Computing costs are </a:t>
            </a:r>
            <a:r>
              <a:rPr lang="en-US" sz="11200" b="1" i="1" dirty="0" smtClean="0">
                <a:solidFill>
                  <a:srgbClr val="0000FF"/>
                </a:solidFill>
                <a:latin typeface="Times New Roman" pitchFamily="-111" charset="0"/>
              </a:rPr>
              <a:t>dropping dramatically</a:t>
            </a:r>
            <a:r>
              <a:rPr lang="en-US" sz="11200" dirty="0" smtClean="0">
                <a:solidFill>
                  <a:srgbClr val="000000"/>
                </a:solidFill>
                <a:latin typeface="Times New Roman" pitchFamily="-111" charset="0"/>
              </a:rPr>
              <a:t>, owing to rapid developments in hardware and software technologies. </a:t>
            </a:r>
          </a:p>
          <a:p>
            <a:pPr>
              <a:lnSpc>
                <a:spcPct val="110000"/>
              </a:lnSpc>
              <a:spcBef>
                <a:spcPts val="600"/>
              </a:spcBef>
            </a:pPr>
            <a:r>
              <a:rPr lang="en-US" sz="11200" dirty="0" smtClean="0">
                <a:solidFill>
                  <a:srgbClr val="000000"/>
                </a:solidFill>
                <a:latin typeface="Times New Roman" pitchFamily="-111" charset="0"/>
              </a:rPr>
              <a:t>Computer chips (</a:t>
            </a:r>
            <a:r>
              <a:rPr lang="en-US" sz="11200" b="1" i="1" dirty="0" smtClean="0">
                <a:solidFill>
                  <a:srgbClr val="0000FF"/>
                </a:solidFill>
                <a:latin typeface="Times New Roman" pitchFamily="-111" charset="0"/>
              </a:rPr>
              <a:t>microprocessors</a:t>
            </a:r>
            <a:r>
              <a:rPr lang="en-US" sz="11200" i="1" dirty="0" smtClean="0">
                <a:solidFill>
                  <a:srgbClr val="000000"/>
                </a:solidFill>
                <a:latin typeface="Times New Roman" pitchFamily="-111" charset="0"/>
              </a:rPr>
              <a:t>)</a:t>
            </a:r>
            <a:r>
              <a:rPr lang="en-US" sz="11200" dirty="0" smtClean="0">
                <a:solidFill>
                  <a:srgbClr val="000000"/>
                </a:solidFill>
                <a:latin typeface="Times New Roman" pitchFamily="-111" charset="0"/>
              </a:rPr>
              <a:t> control countless devices (i.e. </a:t>
            </a:r>
            <a:r>
              <a:rPr lang="en-US" sz="11200" b="1" dirty="0" smtClean="0">
                <a:solidFill>
                  <a:srgbClr val="000000"/>
                </a:solidFill>
                <a:latin typeface="Times New Roman" pitchFamily="-111" charset="0"/>
              </a:rPr>
              <a:t>elevators, rockets, air  control</a:t>
            </a:r>
            <a:r>
              <a:rPr lang="en-US" sz="11200" dirty="0" smtClean="0">
                <a:solidFill>
                  <a:srgbClr val="000000"/>
                </a:solidFill>
                <a:latin typeface="Times New Roman" pitchFamily="-111" charset="0"/>
              </a:rPr>
              <a:t>…., </a:t>
            </a:r>
            <a:r>
              <a:rPr lang="en-US" sz="11200" dirty="0" err="1" smtClean="0">
                <a:solidFill>
                  <a:srgbClr val="000000"/>
                </a:solidFill>
                <a:latin typeface="Times New Roman" pitchFamily="-111" charset="0"/>
              </a:rPr>
              <a:t>etc</a:t>
            </a:r>
            <a:r>
              <a:rPr lang="en-US" sz="11200" dirty="0" smtClean="0">
                <a:solidFill>
                  <a:srgbClr val="000000"/>
                </a:solidFill>
                <a:latin typeface="Times New Roman" pitchFamily="-111" charset="0"/>
              </a:rPr>
              <a:t>)</a:t>
            </a:r>
          </a:p>
          <a:p>
            <a:pPr>
              <a:lnSpc>
                <a:spcPct val="110000"/>
              </a:lnSpc>
              <a:spcBef>
                <a:spcPts val="600"/>
              </a:spcBef>
              <a:spcAft>
                <a:spcPts val="600"/>
              </a:spcAft>
            </a:pPr>
            <a:r>
              <a:rPr lang="en-US" sz="11200" b="1" i="1" dirty="0" smtClean="0">
                <a:solidFill>
                  <a:srgbClr val="0000FF"/>
                </a:solidFill>
                <a:latin typeface="Times New Roman" pitchFamily="-111" charset="0"/>
              </a:rPr>
              <a:t>Embedded systems</a:t>
            </a:r>
            <a:r>
              <a:rPr lang="en-US" sz="11200" b="1" i="1" dirty="0" smtClean="0">
                <a:solidFill>
                  <a:srgbClr val="000000"/>
                </a:solidFill>
                <a:latin typeface="Times New Roman" pitchFamily="-111" charset="0"/>
              </a:rPr>
              <a:t> </a:t>
            </a:r>
            <a:r>
              <a:rPr lang="en-US" sz="11200" dirty="0" smtClean="0">
                <a:solidFill>
                  <a:srgbClr val="000000"/>
                </a:solidFill>
                <a:latin typeface="Times New Roman" pitchFamily="-111" charset="0"/>
              </a:rPr>
              <a:t>include </a:t>
            </a:r>
            <a:r>
              <a:rPr lang="en-US" sz="11200" b="1" i="1" dirty="0" smtClean="0">
                <a:solidFill>
                  <a:srgbClr val="3366FF"/>
                </a:solidFill>
                <a:latin typeface="Times New Roman" pitchFamily="-111" charset="0"/>
              </a:rPr>
              <a:t>anti-lock brakes in cars</a:t>
            </a:r>
            <a:r>
              <a:rPr lang="en-US" sz="11200" dirty="0" smtClean="0">
                <a:solidFill>
                  <a:srgbClr val="000000"/>
                </a:solidFill>
                <a:latin typeface="Times New Roman" pitchFamily="-111" charset="0"/>
              </a:rPr>
              <a:t>, navigation systems, </a:t>
            </a:r>
            <a:r>
              <a:rPr lang="en-US" sz="11200" b="1" i="1" dirty="0">
                <a:solidFill>
                  <a:srgbClr val="FF0000"/>
                </a:solidFill>
                <a:latin typeface="Times New Roman" pitchFamily="-111" charset="0"/>
              </a:rPr>
              <a:t>smart-phones</a:t>
            </a:r>
            <a:r>
              <a:rPr lang="en-US" sz="11200" dirty="0">
                <a:solidFill>
                  <a:srgbClr val="000000"/>
                </a:solidFill>
                <a:latin typeface="Times New Roman" pitchFamily="-111" charset="0"/>
              </a:rPr>
              <a:t>, </a:t>
            </a:r>
            <a:r>
              <a:rPr lang="en-US" sz="11200" dirty="0" smtClean="0">
                <a:solidFill>
                  <a:srgbClr val="000000"/>
                </a:solidFill>
                <a:latin typeface="Times New Roman" pitchFamily="-111" charset="0"/>
              </a:rPr>
              <a:t> home security systems, cell phones, robots, collision avoidance systems, video game controllers and more. </a:t>
            </a:r>
          </a:p>
          <a:p>
            <a:pPr>
              <a:lnSpc>
                <a:spcPct val="90000"/>
              </a:lnSpc>
              <a:spcBef>
                <a:spcPts val="600"/>
              </a:spcBef>
              <a:spcAft>
                <a:spcPts val="600"/>
              </a:spcAft>
            </a:pPr>
            <a:endParaRPr lang="en-US" sz="2800" dirty="0">
              <a:solidFill>
                <a:srgbClr val="000000"/>
              </a:solidFill>
              <a:latin typeface="Times New Roman" pitchFamily="-111" charset="0"/>
            </a:endParaRP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 Development Steps</a:t>
            </a:r>
            <a:endParaRPr lang="en-US" dirty="0"/>
          </a:p>
        </p:txBody>
      </p:sp>
      <p:sp>
        <p:nvSpPr>
          <p:cNvPr id="3" name="Content Placeholder 2"/>
          <p:cNvSpPr>
            <a:spLocks noGrp="1"/>
          </p:cNvSpPr>
          <p:nvPr>
            <p:ph idx="1"/>
          </p:nvPr>
        </p:nvSpPr>
        <p:spPr>
          <a:xfrm>
            <a:off x="457200" y="609600"/>
            <a:ext cx="8229600" cy="5746750"/>
          </a:xfrm>
          <a:ln>
            <a:solidFill>
              <a:srgbClr val="0000FF"/>
            </a:solidFill>
          </a:ln>
        </p:spPr>
        <p:txBody>
          <a:bodyPr>
            <a:normAutofit fontScale="25000" lnSpcReduction="20000"/>
          </a:bodyPr>
          <a:lstStyle/>
          <a:p>
            <a:r>
              <a:rPr lang="en-US" sz="8000" b="1" dirty="0" smtClean="0">
                <a:solidFill>
                  <a:srgbClr val="FF0000"/>
                </a:solidFill>
                <a:latin typeface="Arial"/>
                <a:cs typeface="Arial"/>
              </a:rPr>
              <a:t>Phase 7 – Testing &amp; Debugging</a:t>
            </a:r>
          </a:p>
          <a:p>
            <a:pPr lvl="1"/>
            <a:r>
              <a:rPr lang="en-US" sz="8000" dirty="0" smtClean="0">
                <a:solidFill>
                  <a:srgbClr val="000000"/>
                </a:solidFill>
                <a:latin typeface="Arial"/>
                <a:cs typeface="Arial"/>
              </a:rPr>
              <a:t>Programs execution might not work on the first try. </a:t>
            </a:r>
          </a:p>
          <a:p>
            <a:pPr lvl="2"/>
            <a:r>
              <a:rPr lang="en-US" sz="8000" b="1" dirty="0" smtClean="0">
                <a:solidFill>
                  <a:srgbClr val="0000FF"/>
                </a:solidFill>
                <a:latin typeface="Arial"/>
                <a:cs typeface="Arial"/>
              </a:rPr>
              <a:t>Runtime Errors – Abort</a:t>
            </a:r>
          </a:p>
          <a:p>
            <a:pPr lvl="3"/>
            <a:r>
              <a:rPr lang="en-US" sz="8000" dirty="0" smtClean="0">
                <a:solidFill>
                  <a:srgbClr val="000000"/>
                </a:solidFill>
                <a:latin typeface="Arial"/>
                <a:cs typeface="Arial"/>
              </a:rPr>
              <a:t>Zero Divide</a:t>
            </a:r>
          </a:p>
          <a:p>
            <a:pPr lvl="3"/>
            <a:r>
              <a:rPr lang="en-US" sz="8000" dirty="0" smtClean="0">
                <a:solidFill>
                  <a:srgbClr val="000000"/>
                </a:solidFill>
                <a:latin typeface="Arial"/>
                <a:cs typeface="Arial"/>
              </a:rPr>
              <a:t>Open File Errors</a:t>
            </a:r>
          </a:p>
          <a:p>
            <a:pPr lvl="3"/>
            <a:r>
              <a:rPr lang="en-US" sz="8000" dirty="0" smtClean="0">
                <a:solidFill>
                  <a:srgbClr val="000000"/>
                </a:solidFill>
                <a:latin typeface="Arial"/>
                <a:cs typeface="Arial"/>
              </a:rPr>
              <a:t>Dynamic Memory Allocation Errors</a:t>
            </a:r>
          </a:p>
          <a:p>
            <a:pPr lvl="3"/>
            <a:r>
              <a:rPr lang="en-US" sz="8000" dirty="0" smtClean="0">
                <a:solidFill>
                  <a:srgbClr val="000000"/>
                </a:solidFill>
                <a:latin typeface="Arial"/>
                <a:cs typeface="Arial"/>
              </a:rPr>
              <a:t>etc</a:t>
            </a:r>
          </a:p>
          <a:p>
            <a:pPr lvl="2"/>
            <a:r>
              <a:rPr lang="en-US" sz="8000" b="1" dirty="0" smtClean="0">
                <a:solidFill>
                  <a:srgbClr val="0000FF"/>
                </a:solidFill>
                <a:latin typeface="Arial"/>
                <a:cs typeface="Arial"/>
              </a:rPr>
              <a:t>Erroneous results – Debug</a:t>
            </a:r>
          </a:p>
          <a:p>
            <a:pPr lvl="3"/>
            <a:r>
              <a:rPr lang="en-US" sz="8000" dirty="0" smtClean="0">
                <a:solidFill>
                  <a:srgbClr val="000000"/>
                </a:solidFill>
                <a:latin typeface="Arial"/>
                <a:cs typeface="Arial"/>
              </a:rPr>
              <a:t>Arithmetic Results do not match manual calculations</a:t>
            </a:r>
          </a:p>
          <a:p>
            <a:pPr lvl="3"/>
            <a:r>
              <a:rPr lang="en-US" sz="8000" dirty="0" smtClean="0">
                <a:solidFill>
                  <a:srgbClr val="000000"/>
                </a:solidFill>
                <a:latin typeface="Arial"/>
                <a:cs typeface="Arial"/>
              </a:rPr>
              <a:t>Wrong data input/output formats</a:t>
            </a:r>
          </a:p>
          <a:p>
            <a:pPr lvl="4"/>
            <a:r>
              <a:rPr lang="en-US" sz="8000" dirty="0" smtClean="0">
                <a:solidFill>
                  <a:srgbClr val="000000"/>
                </a:solidFill>
                <a:latin typeface="Arial"/>
                <a:cs typeface="Arial"/>
              </a:rPr>
              <a:t>Print result as char instead of </a:t>
            </a:r>
            <a:r>
              <a:rPr lang="en-US" sz="8000" dirty="0" err="1" smtClean="0">
                <a:solidFill>
                  <a:srgbClr val="000000"/>
                </a:solidFill>
                <a:latin typeface="Arial"/>
                <a:cs typeface="Arial"/>
              </a:rPr>
              <a:t>int</a:t>
            </a:r>
            <a:endParaRPr lang="en-US" sz="8000" dirty="0" smtClean="0">
              <a:solidFill>
                <a:srgbClr val="000000"/>
              </a:solidFill>
              <a:latin typeface="Arial"/>
              <a:cs typeface="Arial"/>
            </a:endParaRPr>
          </a:p>
          <a:p>
            <a:pPr lvl="4"/>
            <a:r>
              <a:rPr lang="en-US" sz="8000" dirty="0" smtClean="0">
                <a:solidFill>
                  <a:srgbClr val="000000"/>
                </a:solidFill>
                <a:latin typeface="Arial"/>
                <a:cs typeface="Arial"/>
              </a:rPr>
              <a:t>Print result as unsigned </a:t>
            </a:r>
            <a:r>
              <a:rPr lang="en-US" sz="8000" dirty="0" err="1" smtClean="0">
                <a:solidFill>
                  <a:srgbClr val="000000"/>
                </a:solidFill>
                <a:latin typeface="Arial"/>
                <a:cs typeface="Arial"/>
              </a:rPr>
              <a:t>int</a:t>
            </a:r>
            <a:r>
              <a:rPr lang="en-US" sz="8000" dirty="0" smtClean="0">
                <a:solidFill>
                  <a:srgbClr val="000000"/>
                </a:solidFill>
                <a:latin typeface="Arial"/>
                <a:cs typeface="Arial"/>
              </a:rPr>
              <a:t> instead of signed </a:t>
            </a:r>
            <a:r>
              <a:rPr lang="en-US" sz="8000" dirty="0" err="1" smtClean="0">
                <a:solidFill>
                  <a:srgbClr val="000000"/>
                </a:solidFill>
                <a:latin typeface="Arial"/>
                <a:cs typeface="Arial"/>
              </a:rPr>
              <a:t>int</a:t>
            </a:r>
            <a:endParaRPr lang="en-US" sz="8000" dirty="0" smtClean="0">
              <a:solidFill>
                <a:srgbClr val="000000"/>
              </a:solidFill>
              <a:latin typeface="Arial"/>
              <a:cs typeface="Arial"/>
            </a:endParaRPr>
          </a:p>
          <a:p>
            <a:pPr lvl="4"/>
            <a:r>
              <a:rPr lang="en-US" sz="8000" dirty="0" smtClean="0">
                <a:solidFill>
                  <a:srgbClr val="000000"/>
                </a:solidFill>
                <a:latin typeface="Arial"/>
                <a:cs typeface="Arial"/>
              </a:rPr>
              <a:t>etc</a:t>
            </a:r>
          </a:p>
          <a:p>
            <a:pPr lvl="2"/>
            <a:r>
              <a:rPr lang="en-US" sz="8000" b="1" dirty="0" smtClean="0">
                <a:solidFill>
                  <a:srgbClr val="0000FF"/>
                </a:solidFill>
                <a:latin typeface="Arial"/>
                <a:cs typeface="Arial"/>
              </a:rPr>
              <a:t>Debugging Tools</a:t>
            </a:r>
          </a:p>
          <a:p>
            <a:pPr lvl="3"/>
            <a:r>
              <a:rPr lang="en-US" sz="8000" dirty="0" smtClean="0">
                <a:latin typeface="Arial"/>
                <a:cs typeface="Arial"/>
              </a:rPr>
              <a:t>Preprocessor Conditional Compilation</a:t>
            </a:r>
          </a:p>
          <a:p>
            <a:pPr lvl="3"/>
            <a:r>
              <a:rPr lang="en-US" sz="8000" dirty="0" smtClean="0">
                <a:latin typeface="Arial"/>
                <a:cs typeface="Arial"/>
              </a:rPr>
              <a:t>Assertions</a:t>
            </a:r>
          </a:p>
          <a:p>
            <a:pPr lvl="3"/>
            <a:r>
              <a:rPr lang="en-US" sz="8000" b="1" dirty="0" err="1" smtClean="0">
                <a:solidFill>
                  <a:srgbClr val="0000FF"/>
                </a:solidFill>
                <a:latin typeface="Arial"/>
                <a:cs typeface="Arial"/>
              </a:rPr>
              <a:t>dbg</a:t>
            </a:r>
            <a:r>
              <a:rPr lang="en-US" sz="8000" b="1" dirty="0" smtClean="0">
                <a:solidFill>
                  <a:srgbClr val="0000FF"/>
                </a:solidFill>
                <a:latin typeface="Arial"/>
                <a:cs typeface="Arial"/>
              </a:rPr>
              <a:t> debugger – Linux/UNIX</a:t>
            </a:r>
          </a:p>
          <a:p>
            <a:pPr lvl="3"/>
            <a:endParaRPr lang="en-US" sz="4600" dirty="0" smtClean="0">
              <a:latin typeface="Arial"/>
              <a:cs typeface="Arial"/>
            </a:endParaRPr>
          </a:p>
          <a:p>
            <a:pPr lvl="3"/>
            <a:endParaRPr lang="en-US" sz="4600" b="1" dirty="0" smtClean="0">
              <a:solidFill>
                <a:srgbClr val="0000FF"/>
              </a:solidFill>
              <a:latin typeface="Arial"/>
              <a:cs typeface="Arial"/>
            </a:endParaRPr>
          </a:p>
          <a:p>
            <a:pPr lvl="4"/>
            <a:endParaRPr lang="en-US" sz="4211" dirty="0" smtClean="0">
              <a:solidFill>
                <a:srgbClr val="000000"/>
              </a:solidFill>
              <a:latin typeface="Arial"/>
              <a:cs typeface="Arial"/>
            </a:endParaRPr>
          </a:p>
          <a:p>
            <a:pPr lvl="3"/>
            <a:endParaRPr lang="en-US" dirty="0" smtClean="0">
              <a:solidFill>
                <a:srgbClr val="000000"/>
              </a:solidFill>
              <a:latin typeface="Arial"/>
              <a:cs typeface="Arial"/>
            </a:endParaRPr>
          </a:p>
          <a:p>
            <a:pPr lvl="2"/>
            <a:endParaRPr lang="en-US" sz="2000" dirty="0" smtClean="0">
              <a:solidFill>
                <a:srgbClr val="000000"/>
              </a:solidFill>
              <a:latin typeface="Arial"/>
              <a:cs typeface="Arial"/>
            </a:endParaRPr>
          </a:p>
          <a:p>
            <a:pPr lvl="1">
              <a:lnSpc>
                <a:spcPct val="140000"/>
              </a:lnSpc>
              <a:spcBef>
                <a:spcPts val="600"/>
              </a:spcBef>
              <a:spcAft>
                <a:spcPts val="600"/>
              </a:spcAft>
            </a:pPr>
            <a:endParaRPr lang="en-US" sz="2195" b="1" dirty="0" smtClean="0">
              <a:solidFill>
                <a:srgbClr val="0000FF"/>
              </a:solidFill>
              <a:latin typeface="Arial"/>
              <a:cs typeface="Arial"/>
            </a:endParaRPr>
          </a:p>
          <a:p>
            <a:pPr lvl="2">
              <a:lnSpc>
                <a:spcPct val="90000"/>
              </a:lnSpc>
              <a:spcBef>
                <a:spcPts val="600"/>
              </a:spcBef>
              <a:spcAft>
                <a:spcPts val="600"/>
              </a:spcAft>
              <a:buNone/>
            </a:pPr>
            <a:r>
              <a:rPr lang="en-US" sz="8000" dirty="0" smtClean="0">
                <a:solidFill>
                  <a:srgbClr val="000000"/>
                </a:solidFill>
                <a:latin typeface="Times New Roman" pitchFamily="-111" charset="0"/>
              </a:rPr>
              <a:t>    </a:t>
            </a:r>
            <a:endParaRPr lang="en-US" sz="3029" dirty="0" smtClean="0">
              <a:solidFill>
                <a:srgbClr val="000000"/>
              </a:solidFill>
              <a:latin typeface="Times New Roman" pitchFamily="-111" charset="0"/>
            </a:endParaRPr>
          </a:p>
          <a:p>
            <a:pPr lvl="2">
              <a:lnSpc>
                <a:spcPct val="140000"/>
              </a:lnSpc>
              <a:spcAft>
                <a:spcPts val="600"/>
              </a:spcAft>
              <a:buNone/>
            </a:pPr>
            <a:endParaRPr lang="en-US" sz="3029" dirty="0" smtClean="0">
              <a:solidFill>
                <a:srgbClr val="000000"/>
              </a:solidFill>
              <a:latin typeface="Times New Roman" pitchFamily="-111" charset="0"/>
            </a:endParaRPr>
          </a:p>
          <a:p>
            <a:endParaRPr lang="en-US" sz="3429" b="1" dirty="0">
              <a:solidFill>
                <a:srgbClr val="000000"/>
              </a:solidFill>
              <a:latin typeface="Arial"/>
              <a:cs typeface="Arial"/>
            </a:endParaRPr>
          </a:p>
        </p:txBody>
      </p:sp>
      <p:sp>
        <p:nvSpPr>
          <p:cNvPr id="4" name="Date Placeholder 3"/>
          <p:cNvSpPr>
            <a:spLocks noGrp="1"/>
          </p:cNvSpPr>
          <p:nvPr>
            <p:ph type="dt" sz="half" idx="10"/>
          </p:nvPr>
        </p:nvSpPr>
        <p:spPr/>
        <p:txBody>
          <a:bodyPr/>
          <a:lstStyle/>
          <a:p>
            <a:r>
              <a:rPr lang="en-US" smtClean="0"/>
              <a:t>9/22/14</a:t>
            </a:r>
            <a:endParaRPr lang="en-US" dirty="0"/>
          </a:p>
        </p:txBody>
      </p:sp>
      <p:sp>
        <p:nvSpPr>
          <p:cNvPr id="5" name="Footer Placeholder 4"/>
          <p:cNvSpPr>
            <a:spLocks noGrp="1"/>
          </p:cNvSpPr>
          <p:nvPr>
            <p:ph type="ftr" sz="quarter" idx="11"/>
          </p:nvPr>
        </p:nvSpPr>
        <p:spPr/>
        <p:txBody>
          <a:bodyPr/>
          <a:lstStyle/>
          <a:p>
            <a:r>
              <a:rPr lang="en-US" smtClean="0"/>
              <a:t>C++ Part I                                                                                         Class Notes#1</a:t>
            </a:r>
            <a:endParaRPr lang="en-US" dirty="0"/>
          </a:p>
        </p:txBody>
      </p:sp>
      <p:sp>
        <p:nvSpPr>
          <p:cNvPr id="6" name="Slide Number Placeholder 5"/>
          <p:cNvSpPr>
            <a:spLocks noGrp="1"/>
          </p:cNvSpPr>
          <p:nvPr>
            <p:ph type="sldNum" sz="quarter" idx="12"/>
          </p:nvPr>
        </p:nvSpPr>
        <p:spPr/>
        <p:txBody>
          <a:bodyPr/>
          <a:lstStyle/>
          <a:p>
            <a:fld id="{AC57BD79-84FA-6B47-9C01-E4DBC484451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latin typeface="Arial"/>
              </a:rPr>
              <a:t>C/C++ Application on LINUX</a:t>
            </a:r>
            <a:endParaRPr lang="en-US" b="1" dirty="0"/>
          </a:p>
        </p:txBody>
      </p:sp>
      <p:sp>
        <p:nvSpPr>
          <p:cNvPr id="3" name="Content Placeholder 2"/>
          <p:cNvSpPr>
            <a:spLocks noGrp="1"/>
          </p:cNvSpPr>
          <p:nvPr>
            <p:ph idx="1"/>
          </p:nvPr>
        </p:nvSpPr>
        <p:spPr>
          <a:xfrm>
            <a:off x="457200" y="914400"/>
            <a:ext cx="8229600" cy="5441950"/>
          </a:xfrm>
          <a:ln>
            <a:solidFill>
              <a:srgbClr val="4F81BD"/>
            </a:solidFill>
          </a:ln>
        </p:spPr>
        <p:txBody>
          <a:bodyPr>
            <a:normAutofit fontScale="25000" lnSpcReduction="20000"/>
          </a:bodyPr>
          <a:lstStyle/>
          <a:p>
            <a:r>
              <a:rPr lang="en-US" sz="7200" b="1" dirty="0" smtClean="0"/>
              <a:t>Command Line Window</a:t>
            </a:r>
          </a:p>
          <a:p>
            <a:pPr>
              <a:buNone/>
            </a:pPr>
            <a:r>
              <a:rPr lang="en-US" sz="7200" b="1" dirty="0" err="1" smtClean="0">
                <a:solidFill>
                  <a:srgbClr val="0000FF"/>
                </a:solidFill>
              </a:rPr>
              <a:t>yedidiah-solowiejczyks-macbook</a:t>
            </a:r>
            <a:r>
              <a:rPr lang="en-US" sz="7200" b="1" dirty="0" smtClean="0">
                <a:solidFill>
                  <a:srgbClr val="0000FF"/>
                </a:solidFill>
              </a:rPr>
              <a:t>:~ </a:t>
            </a:r>
            <a:r>
              <a:rPr lang="en-US" sz="7200" b="1" dirty="0" err="1" smtClean="0">
                <a:solidFill>
                  <a:srgbClr val="0000FF"/>
                </a:solidFill>
              </a:rPr>
              <a:t>yedidiahsolowiejczyk</a:t>
            </a:r>
            <a:r>
              <a:rPr lang="en-US" sz="7200" b="1" dirty="0" smtClean="0">
                <a:solidFill>
                  <a:srgbClr val="0000FF"/>
                </a:solidFill>
              </a:rPr>
              <a:t>$ </a:t>
            </a:r>
            <a:r>
              <a:rPr lang="en-US" sz="7200" b="1" dirty="0" err="1" smtClean="0">
                <a:solidFill>
                  <a:srgbClr val="FF0000"/>
                </a:solidFill>
              </a:rPr>
              <a:t>ssh</a:t>
            </a:r>
            <a:r>
              <a:rPr lang="en-US" sz="7200" b="1" dirty="0" smtClean="0">
                <a:solidFill>
                  <a:srgbClr val="FF0000"/>
                </a:solidFill>
              </a:rPr>
              <a:t> -</a:t>
            </a:r>
            <a:r>
              <a:rPr lang="en-US" sz="7200" b="1" dirty="0" err="1" smtClean="0">
                <a:solidFill>
                  <a:srgbClr val="FF0000"/>
                </a:solidFill>
              </a:rPr>
              <a:t>l</a:t>
            </a:r>
            <a:r>
              <a:rPr lang="en-US" sz="7200" b="1" dirty="0" smtClean="0">
                <a:solidFill>
                  <a:srgbClr val="FF0000"/>
                </a:solidFill>
              </a:rPr>
              <a:t> ys44 i5.nyu.edu</a:t>
            </a:r>
          </a:p>
          <a:p>
            <a:pPr>
              <a:buNone/>
            </a:pPr>
            <a:r>
              <a:rPr lang="en-US" b="1" dirty="0" smtClean="0"/>
              <a:t>~~~~~~~~~~~~~~~~~~~~~~~~~~~~~~~~~~~~~~~~~~~~~~~~~~~~~~~~~~~~~~~~~~~~~~~~~~~~~~</a:t>
            </a:r>
          </a:p>
          <a:p>
            <a:pPr>
              <a:buNone/>
            </a:pPr>
            <a:r>
              <a:rPr lang="en-US" b="1" dirty="0" smtClean="0"/>
              <a:t>           WARNING:  UNAUTHORIZED PERSONS ........ DO NOT PROCEED</a:t>
            </a:r>
          </a:p>
          <a:p>
            <a:pPr>
              <a:buNone/>
            </a:pPr>
            <a:r>
              <a:rPr lang="en-US" b="1" dirty="0" smtClean="0"/>
              <a:t>           ~~~~~~~   ~~~~~~~~~~~~~~~~~~~~          ~~~~~~~~~~~~~~</a:t>
            </a:r>
          </a:p>
          <a:p>
            <a:pPr>
              <a:buNone/>
            </a:pPr>
            <a:r>
              <a:rPr lang="en-US" b="1" dirty="0" smtClean="0"/>
              <a:t> This computer system is operated by New York University (NYU) and may be</a:t>
            </a:r>
          </a:p>
          <a:p>
            <a:pPr>
              <a:buNone/>
            </a:pPr>
            <a:r>
              <a:rPr lang="en-US" b="1" dirty="0" smtClean="0"/>
              <a:t> accessed only by authorized users.  Authorized users are granted specific,</a:t>
            </a:r>
          </a:p>
          <a:p>
            <a:pPr>
              <a:buNone/>
            </a:pPr>
            <a:r>
              <a:rPr lang="en-US" b="1" dirty="0" smtClean="0"/>
              <a:t> limited privileges in their use of the system.  The data and programs</a:t>
            </a:r>
          </a:p>
          <a:p>
            <a:pPr>
              <a:buNone/>
            </a:pPr>
            <a:r>
              <a:rPr lang="en-US" b="1" dirty="0" smtClean="0"/>
              <a:t> in this system may not be accessed, copied, modified, or disclosed without</a:t>
            </a:r>
          </a:p>
          <a:p>
            <a:pPr>
              <a:buNone/>
            </a:pPr>
            <a:r>
              <a:rPr lang="en-US" b="1" dirty="0" smtClean="0"/>
              <a:t>		::::::::::::::::::::::::::::::::::::::::::::::::::</a:t>
            </a:r>
          </a:p>
          <a:p>
            <a:pPr>
              <a:buNone/>
            </a:pPr>
            <a:r>
              <a:rPr lang="en-US" b="1" dirty="0" smtClean="0"/>
              <a:t>monitored and recorded, and anyone accessing this system consents to such</a:t>
            </a:r>
          </a:p>
          <a:p>
            <a:pPr>
              <a:buNone/>
            </a:pPr>
            <a:r>
              <a:rPr lang="en-US" b="1" dirty="0" smtClean="0"/>
              <a:t> monitoring and recording.  Questions regarding this access policy should be</a:t>
            </a:r>
          </a:p>
          <a:p>
            <a:pPr>
              <a:buNone/>
            </a:pPr>
            <a:r>
              <a:rPr lang="en-US" b="1" dirty="0" smtClean="0"/>
              <a:t> directed (by e-mail) to </a:t>
            </a:r>
            <a:r>
              <a:rPr lang="en-US" b="1" dirty="0" err="1" smtClean="0"/>
              <a:t>AskITS@nyu.edu</a:t>
            </a:r>
            <a:r>
              <a:rPr lang="en-US" b="1" dirty="0" smtClean="0"/>
              <a:t> or (by phone) to 212-998-3333.</a:t>
            </a:r>
          </a:p>
          <a:p>
            <a:pPr>
              <a:buNone/>
            </a:pPr>
            <a:r>
              <a:rPr lang="en-US" b="1" dirty="0" smtClean="0"/>
              <a:t> Questions on other topics should be directed to COMMENT (by email) or to</a:t>
            </a:r>
          </a:p>
          <a:p>
            <a:pPr>
              <a:buNone/>
            </a:pPr>
            <a:r>
              <a:rPr lang="en-US" b="1" dirty="0" smtClean="0"/>
              <a:t> 212-998-3333 by phone.</a:t>
            </a:r>
          </a:p>
          <a:p>
            <a:pPr>
              <a:buNone/>
            </a:pPr>
            <a:r>
              <a:rPr lang="en-US" b="1" dirty="0" smtClean="0"/>
              <a:t>~~~~~~~~~~~~~~~~~~~~~~~~~~~~~~~~~~~~~~~~~~~~~~~~~~~~~~~~~~~~~~~~~~~~~~~~~~~~~~</a:t>
            </a:r>
          </a:p>
          <a:p>
            <a:pPr>
              <a:buNone/>
            </a:pPr>
            <a:r>
              <a:rPr lang="en-US" sz="7200" b="1" dirty="0" smtClean="0">
                <a:solidFill>
                  <a:srgbClr val="0000FF"/>
                </a:solidFill>
              </a:rPr>
              <a:t>Password</a:t>
            </a:r>
            <a:r>
              <a:rPr lang="en-US" b="1" dirty="0" smtClean="0"/>
              <a:t>:  </a:t>
            </a:r>
            <a:r>
              <a:rPr lang="en-US" sz="7200" b="1" dirty="0" smtClean="0">
                <a:solidFill>
                  <a:srgbClr val="FF0000"/>
                </a:solidFill>
              </a:rPr>
              <a:t>XXXXXXX</a:t>
            </a:r>
          </a:p>
          <a:p>
            <a:pPr>
              <a:spcBef>
                <a:spcPts val="0"/>
              </a:spcBef>
              <a:buNone/>
            </a:pPr>
            <a:r>
              <a:rPr lang="en-US" b="1" dirty="0" smtClean="0"/>
              <a:t>Last login: Sat Dec 17 13:03:57 2011 from cpe-69-204-232-</a:t>
            </a:r>
          </a:p>
          <a:p>
            <a:pPr>
              <a:spcBef>
                <a:spcPts val="0"/>
              </a:spcBef>
              <a:buNone/>
            </a:pPr>
            <a:endParaRPr lang="en-US" b="1" dirty="0" smtClean="0"/>
          </a:p>
          <a:p>
            <a:pPr>
              <a:spcBef>
                <a:spcPts val="0"/>
              </a:spcBef>
              <a:buNone/>
            </a:pPr>
            <a:r>
              <a:rPr lang="en-US" b="1" dirty="0" smtClean="0"/>
              <a:t>******* Access to NYU computers is restricted to authorized users and</a:t>
            </a:r>
          </a:p>
          <a:p>
            <a:pPr>
              <a:spcBef>
                <a:spcPts val="0"/>
              </a:spcBef>
              <a:buNone/>
            </a:pPr>
            <a:r>
              <a:rPr lang="en-US" b="1" dirty="0" smtClean="0"/>
              <a:t>        approved educational and research purposes only.</a:t>
            </a:r>
          </a:p>
          <a:p>
            <a:pPr>
              <a:spcBef>
                <a:spcPts val="0"/>
              </a:spcBef>
              <a:buNone/>
            </a:pPr>
            <a:endParaRPr lang="en-US" b="1" dirty="0" smtClean="0"/>
          </a:p>
          <a:p>
            <a:pPr>
              <a:spcBef>
                <a:spcPts val="0"/>
              </a:spcBef>
              <a:buNone/>
            </a:pPr>
            <a:r>
              <a:rPr lang="en-US" b="1" dirty="0" smtClean="0"/>
              <a:t>  ------------- Message last updated: 8 January 2008 -------------</a:t>
            </a:r>
          </a:p>
          <a:p>
            <a:pPr>
              <a:spcBef>
                <a:spcPts val="0"/>
              </a:spcBef>
              <a:buNone/>
            </a:pPr>
            <a:endParaRPr lang="en-US" b="1" dirty="0" smtClean="0"/>
          </a:p>
          <a:p>
            <a:pPr>
              <a:spcBef>
                <a:spcPts val="0"/>
              </a:spcBef>
              <a:buNone/>
            </a:pPr>
            <a:r>
              <a:rPr lang="en-US" b="1" dirty="0" smtClean="0"/>
              <a:t>                   Welcome to i5.nyu.edu</a:t>
            </a:r>
          </a:p>
          <a:p>
            <a:pPr>
              <a:spcBef>
                <a:spcPts val="0"/>
              </a:spcBef>
              <a:buNone/>
            </a:pPr>
            <a:r>
              <a:rPr lang="en-US" b="1" dirty="0" smtClean="0"/>
              <a:t>             Please report problems to "comment@i5.nyu.edu"</a:t>
            </a:r>
          </a:p>
          <a:p>
            <a:pPr>
              <a:spcBef>
                <a:spcPts val="0"/>
              </a:spcBef>
              <a:buNone/>
            </a:pPr>
            <a:endParaRPr lang="en-US" b="1" dirty="0" smtClean="0"/>
          </a:p>
          <a:p>
            <a:pPr>
              <a:spcBef>
                <a:spcPts val="0"/>
              </a:spcBef>
              <a:buNone/>
            </a:pPr>
            <a:r>
              <a:rPr lang="en-US" b="1" dirty="0" smtClean="0"/>
              <a:t>   Notes:</a:t>
            </a:r>
          </a:p>
          <a:p>
            <a:pPr>
              <a:spcBef>
                <a:spcPts val="0"/>
              </a:spcBef>
              <a:buNone/>
            </a:pPr>
            <a:r>
              <a:rPr lang="en-US" b="1" dirty="0" smtClean="0"/>
              <a:t>Please see http://i5.nyu.edu/ for solutions to other common</a:t>
            </a:r>
          </a:p>
          <a:p>
            <a:pPr>
              <a:spcBef>
                <a:spcPts val="0"/>
              </a:spcBef>
              <a:buNone/>
            </a:pPr>
            <a:r>
              <a:rPr lang="en-US" b="1" dirty="0" smtClean="0"/>
              <a:t>     problems.</a:t>
            </a:r>
          </a:p>
          <a:p>
            <a:pPr>
              <a:spcBef>
                <a:spcPts val="0"/>
              </a:spcBef>
              <a:buNone/>
            </a:pPr>
            <a:endParaRPr lang="en-US" b="1" dirty="0" smtClean="0"/>
          </a:p>
          <a:p>
            <a:pPr>
              <a:spcBef>
                <a:spcPts val="0"/>
              </a:spcBef>
              <a:buNone/>
            </a:pPr>
            <a:r>
              <a:rPr lang="en-US" b="1" dirty="0" smtClean="0"/>
              <a:t>   ------------------------------------------------------------------</a:t>
            </a:r>
          </a:p>
          <a:p>
            <a:pPr>
              <a:buNone/>
            </a:pPr>
            <a:r>
              <a:rPr lang="en-US" b="1" dirty="0" smtClean="0"/>
              <a:t>You have mail.</a:t>
            </a:r>
          </a:p>
          <a:p>
            <a:pPr>
              <a:buNone/>
            </a:pPr>
            <a:r>
              <a:rPr lang="en-US" sz="7200" b="1" dirty="0" smtClean="0">
                <a:solidFill>
                  <a:srgbClr val="FF0000"/>
                </a:solidFill>
              </a:rPr>
              <a:t>ys44@i5$ TERM=</a:t>
            </a:r>
            <a:r>
              <a:rPr lang="en-US" sz="7200" b="1" dirty="0" err="1" smtClean="0">
                <a:solidFill>
                  <a:srgbClr val="FF0000"/>
                </a:solidFill>
              </a:rPr>
              <a:t>ansi</a:t>
            </a:r>
            <a:endParaRPr lang="en-US" sz="7200" b="1" dirty="0" smtClean="0">
              <a:solidFill>
                <a:srgbClr val="FF0000"/>
              </a:solidFill>
            </a:endParaRPr>
          </a:p>
          <a:p>
            <a:pPr>
              <a:buNone/>
            </a:pPr>
            <a:r>
              <a:rPr lang="en-US" sz="7200" b="1" dirty="0" smtClean="0">
                <a:solidFill>
                  <a:srgbClr val="FF0000"/>
                </a:solidFill>
              </a:rPr>
              <a:t>ys44@i5$ export $TERM</a:t>
            </a:r>
          </a:p>
          <a:p>
            <a:pPr>
              <a:buNone/>
            </a:pPr>
            <a:r>
              <a:rPr lang="en-US" sz="7200" b="1" dirty="0" smtClean="0">
                <a:solidFill>
                  <a:srgbClr val="FF0000"/>
                </a:solidFill>
              </a:rPr>
              <a:t>ys44@i5$ /</a:t>
            </a:r>
            <a:r>
              <a:rPr lang="en-US" sz="7200" b="1" dirty="0" err="1" smtClean="0">
                <a:solidFill>
                  <a:srgbClr val="FF0000"/>
                </a:solidFill>
              </a:rPr>
              <a:t>usr/bin/csh</a:t>
            </a:r>
            <a:endParaRPr lang="en-US" sz="7200" b="1" dirty="0" smtClean="0">
              <a:solidFill>
                <a:srgbClr val="FF0000"/>
              </a:solidFill>
            </a:endParaRPr>
          </a:p>
          <a:p>
            <a:pPr>
              <a:buNone/>
            </a:pPr>
            <a:r>
              <a:rPr lang="en-US" sz="7200" b="1" dirty="0" smtClean="0">
                <a:solidFill>
                  <a:srgbClr val="FF0000"/>
                </a:solidFill>
              </a:rPr>
              <a:t>ys44@i5$  set history=25</a:t>
            </a:r>
          </a:p>
          <a:p>
            <a:pPr>
              <a:buNone/>
            </a:pPr>
            <a:endParaRPr lang="en-US" sz="7200" b="1" dirty="0" smtClean="0"/>
          </a:p>
          <a:p>
            <a:pPr>
              <a:buNone/>
            </a:pPr>
            <a:endParaRPr lang="en-US" sz="7200" b="1" dirty="0" smtClean="0"/>
          </a:p>
          <a:p>
            <a:pPr>
              <a:buNone/>
            </a:pPr>
            <a:endParaRPr lang="en-US" b="1"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41</a:t>
            </a:fld>
            <a:endParaRPr lang="en-US" dirty="0"/>
          </a:p>
        </p:txBody>
      </p:sp>
      <p:sp>
        <p:nvSpPr>
          <p:cNvPr id="7" name="TextBox 6"/>
          <p:cNvSpPr txBox="1"/>
          <p:nvPr/>
        </p:nvSpPr>
        <p:spPr>
          <a:xfrm>
            <a:off x="5181600" y="1828800"/>
            <a:ext cx="3221430" cy="4524316"/>
          </a:xfrm>
          <a:prstGeom prst="rect">
            <a:avLst/>
          </a:prstGeom>
          <a:noFill/>
          <a:ln>
            <a:solidFill>
              <a:srgbClr val="4F81BD"/>
            </a:solidFill>
          </a:ln>
        </p:spPr>
        <p:txBody>
          <a:bodyPr wrap="none" rtlCol="0">
            <a:spAutoFit/>
          </a:bodyPr>
          <a:lstStyle/>
          <a:p>
            <a:r>
              <a:rPr lang="en-US" i="1" dirty="0" smtClean="0"/>
              <a:t>/* assert example */</a:t>
            </a:r>
            <a:r>
              <a:rPr lang="en-US" dirty="0" smtClean="0"/>
              <a:t> </a:t>
            </a:r>
          </a:p>
          <a:p>
            <a:r>
              <a:rPr lang="en-US" i="1" dirty="0" smtClean="0"/>
              <a:t>#include &lt;</a:t>
            </a:r>
            <a:r>
              <a:rPr lang="en-US" i="1" dirty="0" err="1" smtClean="0"/>
              <a:t>stdio.h</a:t>
            </a:r>
            <a:r>
              <a:rPr lang="en-US" i="1" dirty="0" smtClean="0"/>
              <a:t>&gt;</a:t>
            </a:r>
            <a:r>
              <a:rPr lang="en-US" dirty="0" smtClean="0"/>
              <a:t> </a:t>
            </a:r>
          </a:p>
          <a:p>
            <a:r>
              <a:rPr lang="en-US" b="1" i="1" dirty="0" smtClean="0">
                <a:solidFill>
                  <a:srgbClr val="0000FF"/>
                </a:solidFill>
              </a:rPr>
              <a:t>#include &lt;</a:t>
            </a:r>
            <a:r>
              <a:rPr lang="en-US" b="1" i="1" dirty="0" err="1" smtClean="0">
                <a:solidFill>
                  <a:srgbClr val="0000FF"/>
                </a:solidFill>
              </a:rPr>
              <a:t>assert.h</a:t>
            </a:r>
            <a:r>
              <a:rPr lang="en-US" b="1" i="1" dirty="0" smtClean="0">
                <a:solidFill>
                  <a:srgbClr val="0000FF"/>
                </a:solidFill>
              </a:rPr>
              <a:t>&gt;</a:t>
            </a:r>
          </a:p>
          <a:p>
            <a:r>
              <a:rPr lang="en-US" dirty="0" smtClean="0"/>
              <a:t> </a:t>
            </a:r>
            <a:r>
              <a:rPr lang="en-US" i="1" dirty="0" smtClean="0"/>
              <a:t>void</a:t>
            </a:r>
            <a:r>
              <a:rPr lang="en-US" dirty="0" smtClean="0"/>
              <a:t> </a:t>
            </a:r>
            <a:r>
              <a:rPr lang="en-US" dirty="0" err="1" smtClean="0"/>
              <a:t>print_number(</a:t>
            </a:r>
            <a:r>
              <a:rPr lang="en-US" i="1" dirty="0" err="1" smtClean="0"/>
              <a:t>int</a:t>
            </a:r>
            <a:r>
              <a:rPr lang="en-US" dirty="0" smtClean="0"/>
              <a:t>* </a:t>
            </a:r>
            <a:r>
              <a:rPr lang="en-US" dirty="0" err="1" smtClean="0"/>
              <a:t>myInt</a:t>
            </a:r>
            <a:r>
              <a:rPr lang="en-US" dirty="0" smtClean="0"/>
              <a:t>) {</a:t>
            </a:r>
          </a:p>
          <a:p>
            <a:r>
              <a:rPr lang="en-US" b="1" dirty="0" smtClean="0">
                <a:solidFill>
                  <a:srgbClr val="0000FF"/>
                </a:solidFill>
              </a:rPr>
              <a:t> assert (</a:t>
            </a:r>
            <a:r>
              <a:rPr lang="en-US" b="1" dirty="0" err="1" smtClean="0">
                <a:solidFill>
                  <a:srgbClr val="0000FF"/>
                </a:solidFill>
              </a:rPr>
              <a:t>myInt</a:t>
            </a:r>
            <a:r>
              <a:rPr lang="en-US" b="1" dirty="0" smtClean="0">
                <a:solidFill>
                  <a:srgbClr val="0000FF"/>
                </a:solidFill>
              </a:rPr>
              <a:t>!=NULL);</a:t>
            </a:r>
          </a:p>
          <a:p>
            <a:r>
              <a:rPr lang="en-US" dirty="0" smtClean="0"/>
              <a:t> </a:t>
            </a:r>
            <a:r>
              <a:rPr lang="en-US" dirty="0" err="1" smtClean="0"/>
              <a:t>printf</a:t>
            </a:r>
            <a:r>
              <a:rPr lang="en-US" dirty="0" smtClean="0"/>
              <a:t> ("%</a:t>
            </a:r>
            <a:r>
              <a:rPr lang="en-US" dirty="0" err="1" smtClean="0"/>
              <a:t>d\n</a:t>
            </a:r>
            <a:r>
              <a:rPr lang="en-US" dirty="0" smtClean="0"/>
              <a:t>",*</a:t>
            </a:r>
            <a:r>
              <a:rPr lang="en-US" dirty="0" err="1" smtClean="0"/>
              <a:t>myInt</a:t>
            </a:r>
            <a:r>
              <a:rPr lang="en-US" dirty="0" smtClean="0"/>
              <a:t>); </a:t>
            </a:r>
          </a:p>
          <a:p>
            <a:r>
              <a:rPr lang="en-US" dirty="0" smtClean="0"/>
              <a:t>}</a:t>
            </a:r>
          </a:p>
          <a:p>
            <a:r>
              <a:rPr lang="en-US" b="1" dirty="0" smtClean="0">
                <a:solidFill>
                  <a:srgbClr val="0000FF"/>
                </a:solidFill>
              </a:rPr>
              <a:t> </a:t>
            </a:r>
            <a:r>
              <a:rPr lang="en-US" b="1" i="1" dirty="0" err="1" smtClean="0">
                <a:solidFill>
                  <a:srgbClr val="0000FF"/>
                </a:solidFill>
              </a:rPr>
              <a:t>int</a:t>
            </a:r>
            <a:r>
              <a:rPr lang="en-US" b="1" dirty="0" smtClean="0">
                <a:solidFill>
                  <a:srgbClr val="0000FF"/>
                </a:solidFill>
              </a:rPr>
              <a:t> main () { </a:t>
            </a:r>
          </a:p>
          <a:p>
            <a:r>
              <a:rPr lang="en-US" i="1" dirty="0" err="1" smtClean="0"/>
              <a:t>int</a:t>
            </a:r>
            <a:r>
              <a:rPr lang="en-US" dirty="0" smtClean="0"/>
              <a:t> a=10;</a:t>
            </a:r>
          </a:p>
          <a:p>
            <a:r>
              <a:rPr lang="en-US" dirty="0" smtClean="0"/>
              <a:t> </a:t>
            </a:r>
            <a:r>
              <a:rPr lang="en-US" i="1" dirty="0" err="1" smtClean="0"/>
              <a:t>int</a:t>
            </a:r>
            <a:r>
              <a:rPr lang="en-US" dirty="0" smtClean="0"/>
              <a:t> * </a:t>
            </a:r>
            <a:r>
              <a:rPr lang="en-US" dirty="0" err="1" smtClean="0"/>
              <a:t>b</a:t>
            </a:r>
            <a:r>
              <a:rPr lang="en-US" dirty="0" smtClean="0"/>
              <a:t> = NULL;</a:t>
            </a:r>
          </a:p>
          <a:p>
            <a:r>
              <a:rPr lang="en-US" dirty="0" smtClean="0"/>
              <a:t> </a:t>
            </a:r>
            <a:r>
              <a:rPr lang="en-US" i="1" dirty="0" err="1" smtClean="0"/>
              <a:t>int</a:t>
            </a:r>
            <a:r>
              <a:rPr lang="en-US" dirty="0" smtClean="0"/>
              <a:t> * </a:t>
            </a:r>
            <a:r>
              <a:rPr lang="en-US" dirty="0" err="1" smtClean="0"/>
              <a:t>c</a:t>
            </a:r>
            <a:r>
              <a:rPr lang="en-US" dirty="0" smtClean="0"/>
              <a:t> = NULL; </a:t>
            </a:r>
          </a:p>
          <a:p>
            <a:r>
              <a:rPr lang="en-US" dirty="0" err="1" smtClean="0"/>
              <a:t>b</a:t>
            </a:r>
            <a:r>
              <a:rPr lang="en-US" dirty="0" smtClean="0"/>
              <a:t>=&amp;a; </a:t>
            </a:r>
          </a:p>
          <a:p>
            <a:r>
              <a:rPr lang="en-US" dirty="0" err="1" smtClean="0"/>
              <a:t>print_number</a:t>
            </a:r>
            <a:r>
              <a:rPr lang="en-US" dirty="0" smtClean="0"/>
              <a:t> (</a:t>
            </a:r>
            <a:r>
              <a:rPr lang="en-US" dirty="0" err="1" smtClean="0"/>
              <a:t>b</a:t>
            </a:r>
            <a:r>
              <a:rPr lang="en-US" dirty="0" smtClean="0"/>
              <a:t>);</a:t>
            </a:r>
          </a:p>
          <a:p>
            <a:r>
              <a:rPr lang="en-US" b="1" dirty="0" smtClean="0">
                <a:solidFill>
                  <a:srgbClr val="FF0000"/>
                </a:solidFill>
              </a:rPr>
              <a:t> </a:t>
            </a:r>
            <a:r>
              <a:rPr lang="en-US" b="1" dirty="0" err="1" smtClean="0">
                <a:solidFill>
                  <a:srgbClr val="FF0000"/>
                </a:solidFill>
              </a:rPr>
              <a:t>print_number</a:t>
            </a:r>
            <a:r>
              <a:rPr lang="en-US" b="1" dirty="0" smtClean="0">
                <a:solidFill>
                  <a:srgbClr val="FF0000"/>
                </a:solidFill>
              </a:rPr>
              <a:t> (</a:t>
            </a:r>
            <a:r>
              <a:rPr lang="en-US" b="1" dirty="0" err="1" smtClean="0">
                <a:solidFill>
                  <a:srgbClr val="FF0000"/>
                </a:solidFill>
              </a:rPr>
              <a:t>c</a:t>
            </a:r>
            <a:r>
              <a:rPr lang="en-US" b="1" dirty="0" smtClean="0">
                <a:solidFill>
                  <a:srgbClr val="FF0000"/>
                </a:solidFill>
              </a:rPr>
              <a:t>);   //terminate</a:t>
            </a:r>
          </a:p>
          <a:p>
            <a:r>
              <a:rPr lang="en-US" i="1" dirty="0" smtClean="0"/>
              <a:t>return</a:t>
            </a:r>
            <a:r>
              <a:rPr lang="en-US" dirty="0" smtClean="0"/>
              <a:t> 0; </a:t>
            </a:r>
          </a:p>
          <a:p>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a:rPr>
              <a:t>C</a:t>
            </a:r>
            <a:r>
              <a:rPr lang="en-US" b="1" dirty="0">
                <a:latin typeface="Arial"/>
              </a:rPr>
              <a:t>++ Application on LINUX</a:t>
            </a:r>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42</a:t>
            </a:fld>
            <a:endParaRPr lang="en-US"/>
          </a:p>
        </p:txBody>
      </p:sp>
      <p:pic>
        <p:nvPicPr>
          <p:cNvPr id="12" name="Picture 11"/>
          <p:cNvPicPr>
            <a:picLocks noChangeAspect="1"/>
          </p:cNvPicPr>
          <p:nvPr/>
        </p:nvPicPr>
        <p:blipFill>
          <a:blip r:embed="rId2"/>
          <a:stretch>
            <a:fillRect/>
          </a:stretch>
        </p:blipFill>
        <p:spPr>
          <a:xfrm>
            <a:off x="1371600" y="1372552"/>
            <a:ext cx="6324600" cy="4418648"/>
          </a:xfrm>
          <a:prstGeom prst="rect">
            <a:avLst/>
          </a:prstGeom>
          <a:ln>
            <a:solidFill>
              <a:srgbClr val="2DA2BF"/>
            </a:solidFill>
          </a:ln>
        </p:spPr>
      </p:pic>
      <p:sp>
        <p:nvSpPr>
          <p:cNvPr id="13" name="Cloud Callout 12"/>
          <p:cNvSpPr/>
          <p:nvPr/>
        </p:nvSpPr>
        <p:spPr>
          <a:xfrm>
            <a:off x="6337300" y="2362200"/>
            <a:ext cx="2514600" cy="993648"/>
          </a:xfrm>
          <a:prstGeom prst="cloudCallout">
            <a:avLst>
              <a:gd name="adj1" fmla="val -181690"/>
              <a:gd name="adj2" fmla="val -10802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3366FF"/>
                </a:solidFill>
              </a:rPr>
              <a:t>Location of </a:t>
            </a:r>
            <a:r>
              <a:rPr lang="en-US" dirty="0" err="1" smtClean="0">
                <a:solidFill>
                  <a:srgbClr val="3366FF"/>
                </a:solidFill>
              </a:rPr>
              <a:t>cin</a:t>
            </a:r>
            <a:r>
              <a:rPr lang="en-US" dirty="0" smtClean="0">
                <a:solidFill>
                  <a:srgbClr val="3366FF"/>
                </a:solidFill>
              </a:rPr>
              <a:t>/</a:t>
            </a:r>
            <a:r>
              <a:rPr lang="en-US" dirty="0" err="1" smtClean="0">
                <a:solidFill>
                  <a:srgbClr val="3366FF"/>
                </a:solidFill>
              </a:rPr>
              <a:t>cout</a:t>
            </a:r>
            <a:endParaRPr lang="en-US" dirty="0">
              <a:solidFill>
                <a:srgbClr val="3366FF"/>
              </a:solidFill>
            </a:endParaRPr>
          </a:p>
        </p:txBody>
      </p:sp>
      <p:sp>
        <p:nvSpPr>
          <p:cNvPr id="14" name="Cloud Callout 13"/>
          <p:cNvSpPr/>
          <p:nvPr/>
        </p:nvSpPr>
        <p:spPr>
          <a:xfrm>
            <a:off x="6927736" y="1370743"/>
            <a:ext cx="1905000" cy="963486"/>
          </a:xfrm>
          <a:prstGeom prst="cloudCallout">
            <a:avLst>
              <a:gd name="adj1" fmla="val -229442"/>
              <a:gd name="adj2" fmla="val -24715"/>
            </a:avLst>
          </a:prstGeom>
          <a:solidFill>
            <a:srgbClr val="CCFFCC"/>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3366FF"/>
                </a:solidFill>
              </a:rPr>
              <a:t>Libraries for I/O</a:t>
            </a:r>
            <a:endParaRPr lang="en-US" dirty="0">
              <a:solidFill>
                <a:srgbClr val="3366FF"/>
              </a:solidFill>
            </a:endParaRPr>
          </a:p>
        </p:txBody>
      </p:sp>
      <p:sp>
        <p:nvSpPr>
          <p:cNvPr id="15" name="TextBox 14"/>
          <p:cNvSpPr txBox="1"/>
          <p:nvPr/>
        </p:nvSpPr>
        <p:spPr>
          <a:xfrm>
            <a:off x="3124200" y="5305962"/>
            <a:ext cx="1912866" cy="369332"/>
          </a:xfrm>
          <a:prstGeom prst="rect">
            <a:avLst/>
          </a:prstGeom>
          <a:noFill/>
        </p:spPr>
        <p:txBody>
          <a:bodyPr wrap="none" rtlCol="0">
            <a:spAutoFit/>
          </a:bodyPr>
          <a:lstStyle/>
          <a:p>
            <a:r>
              <a:rPr lang="en-US" b="1" dirty="0" smtClean="0">
                <a:solidFill>
                  <a:srgbClr val="FF0000"/>
                </a:solidFill>
              </a:rPr>
              <a:t>//program ran OK</a:t>
            </a:r>
            <a:endParaRPr lang="en-US" b="1" dirty="0">
              <a:solidFill>
                <a:srgbClr val="FF0000"/>
              </a:solidFill>
            </a:endParaRPr>
          </a:p>
        </p:txBody>
      </p:sp>
      <p:sp>
        <p:nvSpPr>
          <p:cNvPr id="16" name="TextBox 15"/>
          <p:cNvSpPr txBox="1"/>
          <p:nvPr/>
        </p:nvSpPr>
        <p:spPr>
          <a:xfrm>
            <a:off x="3732257" y="2329934"/>
            <a:ext cx="2616202" cy="369332"/>
          </a:xfrm>
          <a:prstGeom prst="rect">
            <a:avLst/>
          </a:prstGeom>
          <a:noFill/>
        </p:spPr>
        <p:txBody>
          <a:bodyPr wrap="square" rtlCol="0">
            <a:spAutoFit/>
          </a:bodyPr>
          <a:lstStyle/>
          <a:p>
            <a:r>
              <a:rPr lang="en-US" dirty="0" smtClean="0">
                <a:solidFill>
                  <a:srgbClr val="FF0000"/>
                </a:solidFill>
              </a:rPr>
              <a:t>/ /Variable declaration</a:t>
            </a:r>
            <a:endParaRPr lang="en-US" dirty="0">
              <a:solidFill>
                <a:srgbClr val="FF0000"/>
              </a:solidFill>
            </a:endParaRPr>
          </a:p>
        </p:txBody>
      </p:sp>
      <p:sp>
        <p:nvSpPr>
          <p:cNvPr id="17" name="Cloud Callout 16"/>
          <p:cNvSpPr/>
          <p:nvPr/>
        </p:nvSpPr>
        <p:spPr>
          <a:xfrm>
            <a:off x="-16858" y="5544221"/>
            <a:ext cx="1981200" cy="922856"/>
          </a:xfrm>
          <a:prstGeom prst="cloudCallout">
            <a:avLst>
              <a:gd name="adj1" fmla="val 27653"/>
              <a:gd name="adj2" fmla="val -247432"/>
            </a:avLst>
          </a:prstGeom>
          <a:solidFill>
            <a:schemeClr val="accent1">
              <a:lumMod val="20000"/>
              <a:lumOff val="80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3366FF"/>
                </a:solidFill>
              </a:rPr>
              <a:t>Input/output functions</a:t>
            </a:r>
            <a:endParaRPr lang="en-US" dirty="0">
              <a:solidFill>
                <a:srgbClr val="3366FF"/>
              </a:solidFill>
            </a:endParaRPr>
          </a:p>
        </p:txBody>
      </p:sp>
    </p:spTree>
    <p:extLst>
      <p:ext uri="{BB962C8B-B14F-4D97-AF65-F5344CB8AC3E}">
        <p14:creationId xmlns:p14="http://schemas.microsoft.com/office/powerpoint/2010/main" val="124791141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latin typeface="Arial"/>
              </a:rPr>
              <a:t>C++ Program Demo</a:t>
            </a:r>
            <a:endParaRPr lang="en-US" b="1" dirty="0"/>
          </a:p>
        </p:txBody>
      </p:sp>
      <p:sp>
        <p:nvSpPr>
          <p:cNvPr id="3" name="Content Placeholder 2"/>
          <p:cNvSpPr>
            <a:spLocks noGrp="1"/>
          </p:cNvSpPr>
          <p:nvPr>
            <p:ph idx="1"/>
          </p:nvPr>
        </p:nvSpPr>
        <p:spPr>
          <a:xfrm>
            <a:off x="457200" y="761999"/>
            <a:ext cx="8229600" cy="5959475"/>
          </a:xfrm>
          <a:ln>
            <a:solidFill>
              <a:srgbClr val="4F81BD"/>
            </a:solidFill>
          </a:ln>
        </p:spPr>
        <p:txBody>
          <a:bodyPr>
            <a:normAutofit lnSpcReduction="10000"/>
          </a:bodyPr>
          <a:lstStyle/>
          <a:p>
            <a:r>
              <a:rPr lang="en-US" b="1" dirty="0" smtClean="0">
                <a:latin typeface="Arial"/>
                <a:cs typeface="Arial"/>
              </a:rPr>
              <a:t>Printing a Line of Text</a:t>
            </a:r>
          </a:p>
          <a:p>
            <a:endParaRPr lang="en-US" b="1" dirty="0" smtClean="0">
              <a:latin typeface="Arial"/>
              <a:cs typeface="Arial"/>
            </a:endParaRPr>
          </a:p>
          <a:p>
            <a:endParaRPr lang="en-US" b="1" dirty="0" smtClean="0">
              <a:latin typeface="Arial"/>
              <a:cs typeface="Arial"/>
            </a:endParaRPr>
          </a:p>
          <a:p>
            <a:endParaRPr lang="en-US" b="1" dirty="0" smtClean="0">
              <a:latin typeface="Arial"/>
              <a:cs typeface="Arial"/>
            </a:endParaRPr>
          </a:p>
          <a:p>
            <a:endParaRPr lang="en-US" dirty="0" smtClean="0">
              <a:latin typeface="Arial"/>
              <a:cs typeface="Arial"/>
            </a:endParaRPr>
          </a:p>
          <a:p>
            <a:pPr marL="342900" lvl="1" indent="-342900">
              <a:buFont typeface="Arial"/>
              <a:buChar char="•"/>
            </a:pPr>
            <a:endParaRPr lang="en-US" sz="1600" b="1" dirty="0" smtClean="0">
              <a:solidFill>
                <a:srgbClr val="000000"/>
              </a:solidFill>
              <a:latin typeface="Arial"/>
              <a:cs typeface="Arial"/>
            </a:endParaRPr>
          </a:p>
          <a:p>
            <a:pPr marL="342900" lvl="1" indent="-342900">
              <a:buFont typeface="Arial"/>
              <a:buChar char="•"/>
            </a:pPr>
            <a:r>
              <a:rPr lang="en-US" sz="1600" b="1" dirty="0" smtClean="0">
                <a:solidFill>
                  <a:srgbClr val="000000"/>
                </a:solidFill>
                <a:latin typeface="Arial"/>
                <a:cs typeface="Arial"/>
              </a:rPr>
              <a:t>/</a:t>
            </a:r>
            <a:r>
              <a:rPr lang="en-US" sz="1600" b="1" dirty="0" smtClean="0">
                <a:solidFill>
                  <a:srgbClr val="000000"/>
                </a:solidFill>
                <a:latin typeface="Arial"/>
                <a:cs typeface="Arial"/>
              </a:rPr>
              <a:t>/ Comments ignored by compiler – no object code  generated.</a:t>
            </a:r>
          </a:p>
          <a:p>
            <a:pPr marL="342900" lvl="1" indent="-342900">
              <a:buFont typeface="Arial"/>
              <a:buChar char="•"/>
            </a:pPr>
            <a:r>
              <a:rPr lang="en-US" sz="1600" b="1" dirty="0" smtClean="0">
                <a:solidFill>
                  <a:srgbClr val="000000"/>
                </a:solidFill>
                <a:latin typeface="Arial"/>
                <a:cs typeface="Arial"/>
              </a:rPr>
              <a:t>#include &lt;</a:t>
            </a:r>
            <a:r>
              <a:rPr lang="en-US" sz="1600" b="1" dirty="0" err="1" smtClean="0">
                <a:solidFill>
                  <a:srgbClr val="000000"/>
                </a:solidFill>
                <a:latin typeface="Arial"/>
                <a:cs typeface="Arial"/>
              </a:rPr>
              <a:t>iostream</a:t>
            </a:r>
            <a:r>
              <a:rPr lang="en-US" sz="1600" b="1" dirty="0" smtClean="0">
                <a:solidFill>
                  <a:srgbClr val="000000"/>
                </a:solidFill>
                <a:latin typeface="Arial"/>
                <a:cs typeface="Arial"/>
              </a:rPr>
              <a:t>&gt; notifies  preprocessor to include the contents of the </a:t>
            </a:r>
            <a:r>
              <a:rPr lang="en-US" sz="1600" b="1" dirty="0" smtClean="0">
                <a:solidFill>
                  <a:srgbClr val="0000FF"/>
                </a:solidFill>
                <a:latin typeface="Arial"/>
                <a:cs typeface="Arial"/>
              </a:rPr>
              <a:t>input/output stream header file &lt;</a:t>
            </a:r>
            <a:r>
              <a:rPr lang="en-US" sz="1600" b="1" dirty="0" err="1" smtClean="0">
                <a:solidFill>
                  <a:srgbClr val="0000FF"/>
                </a:solidFill>
                <a:latin typeface="Arial"/>
                <a:cs typeface="Arial"/>
              </a:rPr>
              <a:t>iostream</a:t>
            </a:r>
            <a:r>
              <a:rPr lang="en-US" sz="1600" b="1" dirty="0" smtClean="0">
                <a:solidFill>
                  <a:srgbClr val="0000FF"/>
                </a:solidFill>
                <a:latin typeface="Arial"/>
                <a:cs typeface="Arial"/>
              </a:rPr>
              <a:t>&gt; - </a:t>
            </a:r>
            <a:r>
              <a:rPr lang="en-US" sz="1600" b="1" dirty="0" smtClean="0">
                <a:solidFill>
                  <a:srgbClr val="FF0000"/>
                </a:solidFill>
                <a:latin typeface="Arial"/>
                <a:cs typeface="Arial"/>
              </a:rPr>
              <a:t>otherwise compile errors</a:t>
            </a:r>
          </a:p>
          <a:p>
            <a:pPr marL="342900" lvl="1" indent="-342900">
              <a:buFont typeface="Arial"/>
              <a:buChar char="•"/>
            </a:pPr>
            <a:r>
              <a:rPr lang="en-US" sz="1600" b="1" dirty="0" smtClean="0">
                <a:latin typeface="Arial"/>
                <a:cs typeface="Arial"/>
              </a:rPr>
              <a:t>Every program contains a </a:t>
            </a:r>
            <a:r>
              <a:rPr lang="en-US" sz="1600" b="1" dirty="0" err="1" smtClean="0">
                <a:latin typeface="Arial"/>
                <a:cs typeface="Arial"/>
              </a:rPr>
              <a:t>int</a:t>
            </a:r>
            <a:r>
              <a:rPr lang="en-US" sz="1600" b="1" dirty="0" smtClean="0">
                <a:latin typeface="Arial"/>
                <a:cs typeface="Arial"/>
              </a:rPr>
              <a:t> main( ) – function to the OS</a:t>
            </a:r>
          </a:p>
          <a:p>
            <a:pPr marL="342900" lvl="1" indent="-342900">
              <a:buFont typeface="Arial"/>
              <a:buChar char="•"/>
            </a:pPr>
            <a:r>
              <a:rPr lang="en-US" sz="1600" b="1" dirty="0" smtClean="0">
                <a:latin typeface="Arial"/>
                <a:cs typeface="Arial"/>
              </a:rPr>
              <a:t>Every program returns an </a:t>
            </a:r>
            <a:r>
              <a:rPr lang="en-US" sz="1600" b="1" dirty="0" err="1" smtClean="0">
                <a:latin typeface="Arial"/>
                <a:cs typeface="Arial"/>
              </a:rPr>
              <a:t>int</a:t>
            </a:r>
            <a:r>
              <a:rPr lang="en-US" sz="1600" b="1" dirty="0" smtClean="0">
                <a:latin typeface="Arial"/>
                <a:cs typeface="Arial"/>
              </a:rPr>
              <a:t> to OS ( 0 – OK; otherwise error #)</a:t>
            </a:r>
          </a:p>
          <a:p>
            <a:pPr marL="342900" lvl="1" indent="-342900">
              <a:buFont typeface="Arial"/>
              <a:buChar char="•"/>
            </a:pPr>
            <a:r>
              <a:rPr lang="en-US" sz="1600" b="1" i="1" dirty="0" err="1" smtClean="0">
                <a:solidFill>
                  <a:srgbClr val="0000FF"/>
                </a:solidFill>
                <a:latin typeface="Arial"/>
                <a:cs typeface="Arial"/>
              </a:rPr>
              <a:t>int</a:t>
            </a:r>
            <a:r>
              <a:rPr lang="en-US" sz="1600" b="1" dirty="0" smtClean="0">
                <a:latin typeface="Arial"/>
                <a:cs typeface="Arial"/>
              </a:rPr>
              <a:t> is a </a:t>
            </a:r>
            <a:r>
              <a:rPr lang="en-US" sz="1600" b="1" i="1" dirty="0" smtClean="0">
                <a:solidFill>
                  <a:srgbClr val="0000FF"/>
                </a:solidFill>
                <a:latin typeface="Arial"/>
                <a:cs typeface="Arial"/>
              </a:rPr>
              <a:t>reserve</a:t>
            </a:r>
            <a:r>
              <a:rPr lang="en-US" sz="1600" b="1" dirty="0" smtClean="0">
                <a:latin typeface="Arial"/>
                <a:cs typeface="Arial"/>
              </a:rPr>
              <a:t> word – </a:t>
            </a:r>
            <a:r>
              <a:rPr lang="en-US" sz="1600" b="1" dirty="0" smtClean="0">
                <a:solidFill>
                  <a:srgbClr val="FF0000"/>
                </a:solidFill>
                <a:latin typeface="Arial"/>
                <a:cs typeface="Arial"/>
              </a:rPr>
              <a:t>cannot be used as a variable name</a:t>
            </a:r>
          </a:p>
          <a:p>
            <a:pPr marL="342900" lvl="1" indent="-342900">
              <a:buFont typeface="Arial"/>
              <a:buChar char="•"/>
            </a:pPr>
            <a:r>
              <a:rPr lang="en-US" sz="1600" b="1" dirty="0" smtClean="0">
                <a:latin typeface="Arial"/>
                <a:cs typeface="Arial"/>
              </a:rPr>
              <a:t>{ :::: } </a:t>
            </a:r>
            <a:r>
              <a:rPr lang="en-US" sz="1600" b="1" dirty="0" err="1" smtClean="0">
                <a:latin typeface="Arial"/>
                <a:cs typeface="Arial"/>
                <a:sym typeface="Wingdings"/>
              </a:rPr>
              <a:t></a:t>
            </a:r>
            <a:r>
              <a:rPr lang="en-US" sz="1600" b="1" dirty="0" smtClean="0">
                <a:latin typeface="Arial"/>
                <a:cs typeface="Arial"/>
                <a:sym typeface="Wingdings"/>
              </a:rPr>
              <a:t> encloses the code of the program</a:t>
            </a:r>
          </a:p>
          <a:p>
            <a:pPr marL="342900" lvl="1" indent="-342900">
              <a:buFont typeface="Arial"/>
              <a:buChar char="•"/>
            </a:pPr>
            <a:r>
              <a:rPr lang="en-US" sz="1600" b="1" dirty="0" err="1" smtClean="0">
                <a:solidFill>
                  <a:srgbClr val="0000FF"/>
                </a:solidFill>
                <a:latin typeface="LucidaSansTypewriter" pitchFamily="49" charset="0"/>
              </a:rPr>
              <a:t>std::cout</a:t>
            </a:r>
            <a:r>
              <a:rPr lang="en-US" sz="1600" b="1" dirty="0" smtClean="0">
                <a:solidFill>
                  <a:srgbClr val="0000FF"/>
                </a:solidFill>
                <a:latin typeface="LucidaSansTypewriter" pitchFamily="49" charset="0"/>
              </a:rPr>
              <a:t> </a:t>
            </a:r>
            <a:r>
              <a:rPr lang="en-US" sz="1600" b="1" dirty="0" smtClean="0">
                <a:solidFill>
                  <a:srgbClr val="0000FF"/>
                </a:solidFill>
                <a:latin typeface="Arial"/>
                <a:cs typeface="Arial"/>
              </a:rPr>
              <a:t>- standard output stream object </a:t>
            </a:r>
          </a:p>
          <a:p>
            <a:pPr marL="342900" lvl="1" indent="-342900">
              <a:buFont typeface="Arial"/>
              <a:buChar char="•"/>
            </a:pPr>
            <a:r>
              <a:rPr lang="en-US" sz="1600" b="1" dirty="0" smtClean="0">
                <a:solidFill>
                  <a:srgbClr val="0000FF"/>
                </a:solidFill>
                <a:latin typeface="Arial"/>
                <a:cs typeface="Arial"/>
              </a:rPr>
              <a:t>&lt;&lt; operator – insertion stream operator</a:t>
            </a:r>
          </a:p>
          <a:p>
            <a:pPr marL="342900" lvl="1" indent="-342900">
              <a:buFont typeface="Arial"/>
              <a:buChar char="•"/>
            </a:pPr>
            <a:r>
              <a:rPr lang="en-US" sz="1600" b="1" dirty="0" smtClean="0">
                <a:solidFill>
                  <a:srgbClr val="0000FF"/>
                </a:solidFill>
                <a:latin typeface="Arial"/>
                <a:cs typeface="Arial"/>
              </a:rPr>
              <a:t>; - terminates a statement (instruction)</a:t>
            </a:r>
          </a:p>
          <a:p>
            <a:pPr marL="342900" lvl="1" indent="-342900">
              <a:buFont typeface="Arial"/>
              <a:buChar char="•"/>
            </a:pPr>
            <a:r>
              <a:rPr lang="en-US" sz="1600" b="1" dirty="0" smtClean="0">
                <a:solidFill>
                  <a:srgbClr val="0000FF"/>
                </a:solidFill>
                <a:latin typeface="Arial"/>
                <a:cs typeface="Arial"/>
              </a:rPr>
              <a:t>\</a:t>
            </a:r>
            <a:r>
              <a:rPr lang="en-US" sz="1600" b="1" dirty="0" err="1" smtClean="0">
                <a:solidFill>
                  <a:srgbClr val="0000FF"/>
                </a:solidFill>
                <a:latin typeface="Arial"/>
                <a:cs typeface="Arial"/>
              </a:rPr>
              <a:t>n</a:t>
            </a:r>
            <a:r>
              <a:rPr lang="en-US" sz="1600" b="1" dirty="0" smtClean="0">
                <a:solidFill>
                  <a:srgbClr val="0000FF"/>
                </a:solidFill>
                <a:latin typeface="Arial"/>
                <a:cs typeface="Arial"/>
              </a:rPr>
              <a:t> – “newline” escape character</a:t>
            </a:r>
            <a:endParaRPr lang="en-US" sz="1600" b="1" dirty="0" smtClean="0">
              <a:latin typeface="Arial"/>
              <a:cs typeface="Arial"/>
            </a:endParaRPr>
          </a:p>
          <a:p>
            <a:endParaRPr lang="en-US" b="1" dirty="0" smtClean="0">
              <a:latin typeface="Arial"/>
            </a:endParaRP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43</a:t>
            </a:fld>
            <a:endParaRPr lang="en-US"/>
          </a:p>
        </p:txBody>
      </p:sp>
      <p:pic>
        <p:nvPicPr>
          <p:cNvPr id="7" name="Picture 6"/>
          <p:cNvPicPr>
            <a:picLocks noChangeAspect="1"/>
          </p:cNvPicPr>
          <p:nvPr/>
        </p:nvPicPr>
        <p:blipFill>
          <a:blip r:embed="rId2"/>
          <a:stretch>
            <a:fillRect/>
          </a:stretch>
        </p:blipFill>
        <p:spPr>
          <a:xfrm>
            <a:off x="457200" y="1225550"/>
            <a:ext cx="7365492" cy="2273300"/>
          </a:xfrm>
          <a:prstGeom prst="rect">
            <a:avLst/>
          </a:prstGeom>
          <a:solidFill>
            <a:srgbClr val="FF6600"/>
          </a:solidFill>
        </p:spPr>
      </p:pic>
      <p:sp>
        <p:nvSpPr>
          <p:cNvPr id="8" name="Cloud Callout 7"/>
          <p:cNvSpPr/>
          <p:nvPr/>
        </p:nvSpPr>
        <p:spPr>
          <a:xfrm>
            <a:off x="6851142" y="612902"/>
            <a:ext cx="2133600" cy="612648"/>
          </a:xfrm>
          <a:prstGeom prst="cloudCallout">
            <a:avLst>
              <a:gd name="adj1" fmla="val -230894"/>
              <a:gd name="adj2" fmla="val 90842"/>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Single line comment</a:t>
            </a:r>
            <a:endParaRPr lang="en-US" dirty="0">
              <a:solidFill>
                <a:srgbClr val="000000"/>
              </a:solidFill>
            </a:endParaRPr>
          </a:p>
        </p:txBody>
      </p:sp>
      <p:sp>
        <p:nvSpPr>
          <p:cNvPr id="9" name="Cloud Callout 8"/>
          <p:cNvSpPr/>
          <p:nvPr/>
        </p:nvSpPr>
        <p:spPr>
          <a:xfrm>
            <a:off x="6553200" y="1371600"/>
            <a:ext cx="2292858" cy="1066800"/>
          </a:xfrm>
          <a:prstGeom prst="cloudCallout">
            <a:avLst>
              <a:gd name="adj1" fmla="val -201596"/>
              <a:gd name="adj2" fmla="val -15997"/>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Preprocessor directive</a:t>
            </a:r>
            <a:endParaRPr lang="en-US" dirty="0">
              <a:solidFill>
                <a:srgbClr val="0000FF"/>
              </a:solidFill>
            </a:endParaRPr>
          </a:p>
        </p:txBody>
      </p:sp>
      <p:sp>
        <p:nvSpPr>
          <p:cNvPr id="10" name="TextBox 9"/>
          <p:cNvSpPr txBox="1"/>
          <p:nvPr/>
        </p:nvSpPr>
        <p:spPr>
          <a:xfrm>
            <a:off x="6706771" y="2634734"/>
            <a:ext cx="1980029" cy="369332"/>
          </a:xfrm>
          <a:prstGeom prst="rect">
            <a:avLst/>
          </a:prstGeom>
          <a:noFill/>
        </p:spPr>
        <p:txBody>
          <a:bodyPr wrap="none" rtlCol="0">
            <a:spAutoFit/>
          </a:bodyPr>
          <a:lstStyle/>
          <a:p>
            <a:r>
              <a:rPr lang="en-US" dirty="0" smtClean="0"/>
              <a:t>// Indent for clarity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C++ Identifiers/Variables</a:t>
            </a:r>
            <a:endParaRPr lang="en-US" b="1" dirty="0"/>
          </a:p>
        </p:txBody>
      </p:sp>
      <p:sp>
        <p:nvSpPr>
          <p:cNvPr id="3" name="Content Placeholder 2"/>
          <p:cNvSpPr>
            <a:spLocks noGrp="1"/>
          </p:cNvSpPr>
          <p:nvPr>
            <p:ph idx="1"/>
          </p:nvPr>
        </p:nvSpPr>
        <p:spPr>
          <a:xfrm>
            <a:off x="457200" y="914400"/>
            <a:ext cx="8229600" cy="5441950"/>
          </a:xfrm>
          <a:ln>
            <a:solidFill>
              <a:srgbClr val="4F81BD"/>
            </a:solidFill>
          </a:ln>
        </p:spPr>
        <p:txBody>
          <a:bodyPr>
            <a:normAutofit fontScale="70000" lnSpcReduction="20000"/>
          </a:bodyPr>
          <a:lstStyle/>
          <a:p>
            <a:r>
              <a:rPr lang="en-US" sz="3429" b="1" dirty="0" smtClean="0">
                <a:solidFill>
                  <a:srgbClr val="0000FF"/>
                </a:solidFill>
              </a:rPr>
              <a:t>C++ Identifiers</a:t>
            </a:r>
          </a:p>
          <a:p>
            <a:pPr lvl="1"/>
            <a:r>
              <a:rPr lang="en-US" sz="2571" b="1" dirty="0" smtClean="0">
                <a:solidFill>
                  <a:srgbClr val="3366FF"/>
                </a:solidFill>
              </a:rPr>
              <a:t>Name of a variable  </a:t>
            </a:r>
            <a:r>
              <a:rPr lang="en-US" sz="2571" dirty="0" smtClean="0"/>
              <a:t>(or other item defined in program) </a:t>
            </a:r>
          </a:p>
          <a:p>
            <a:pPr lvl="1"/>
            <a:r>
              <a:rPr lang="en-US" sz="2571" dirty="0" smtClean="0"/>
              <a:t>A </a:t>
            </a:r>
            <a:r>
              <a:rPr lang="en-US" sz="2571" b="1" i="1" dirty="0" smtClean="0">
                <a:solidFill>
                  <a:srgbClr val="0000FF"/>
                </a:solidFill>
              </a:rPr>
              <a:t>valid identifier</a:t>
            </a:r>
            <a:r>
              <a:rPr lang="en-US" sz="2571" b="1" dirty="0" smtClean="0">
                <a:solidFill>
                  <a:srgbClr val="0000FF"/>
                </a:solidFill>
              </a:rPr>
              <a:t> </a:t>
            </a:r>
            <a:r>
              <a:rPr lang="en-US" sz="2571" dirty="0" smtClean="0"/>
              <a:t>is a sequence of one or more letters, digits or underscore characters (e.g. </a:t>
            </a:r>
            <a:r>
              <a:rPr lang="en-US" sz="2571" dirty="0" smtClean="0">
                <a:solidFill>
                  <a:srgbClr val="3366FF"/>
                </a:solidFill>
              </a:rPr>
              <a:t>x, x1, x2, ABCD1234, RATE, </a:t>
            </a:r>
            <a:r>
              <a:rPr lang="en-US" sz="2571" dirty="0" err="1" smtClean="0">
                <a:solidFill>
                  <a:srgbClr val="3366FF"/>
                </a:solidFill>
              </a:rPr>
              <a:t>bigBonus</a:t>
            </a:r>
            <a:r>
              <a:rPr lang="en-US" sz="2571" dirty="0" smtClean="0"/>
              <a:t>, </a:t>
            </a:r>
            <a:r>
              <a:rPr lang="en-US" sz="2571" dirty="0" smtClean="0">
                <a:solidFill>
                  <a:srgbClr val="FF0000"/>
                </a:solidFill>
              </a:rPr>
              <a:t>_hours</a:t>
            </a:r>
            <a:r>
              <a:rPr lang="en-US" sz="2571" dirty="0" smtClean="0"/>
              <a:t>).</a:t>
            </a:r>
          </a:p>
          <a:p>
            <a:pPr lvl="1"/>
            <a:r>
              <a:rPr lang="en-US" sz="2880" dirty="0" smtClean="0"/>
              <a:t>Neither spaces nor punctuation marks or symbols can be part of an identifier (</a:t>
            </a:r>
            <a:r>
              <a:rPr lang="en-US" sz="2880" dirty="0" smtClean="0">
                <a:solidFill>
                  <a:srgbClr val="FF0000"/>
                </a:solidFill>
              </a:rPr>
              <a:t>e.g. </a:t>
            </a:r>
            <a:r>
              <a:rPr lang="en-US" sz="2880" b="1" dirty="0" smtClean="0">
                <a:solidFill>
                  <a:srgbClr val="FF0000"/>
                </a:solidFill>
              </a:rPr>
              <a:t>data-1, X.Y, 3X, 12</a:t>
            </a:r>
            <a:r>
              <a:rPr lang="en-US" sz="2880" dirty="0" smtClean="0"/>
              <a:t>) </a:t>
            </a:r>
            <a:r>
              <a:rPr lang="en-US" sz="2880" dirty="0" smtClean="0">
                <a:solidFill>
                  <a:srgbClr val="FF0000"/>
                </a:solidFill>
                <a:latin typeface="Webdings"/>
                <a:ea typeface="Webdings"/>
                <a:cs typeface="Webdings"/>
                <a:sym typeface="Webdings"/>
              </a:rPr>
              <a:t> … taboo  </a:t>
            </a:r>
            <a:r>
              <a:rPr lang="en-US" sz="2880" dirty="0" smtClean="0">
                <a:solidFill>
                  <a:srgbClr val="FF0000"/>
                </a:solidFill>
                <a:ea typeface="Webdings"/>
                <a:cs typeface="Webdings"/>
                <a:sym typeface="Webdings"/>
              </a:rPr>
              <a:t>taboo!</a:t>
            </a:r>
            <a:endParaRPr lang="en-US" sz="2880" dirty="0" smtClean="0"/>
          </a:p>
          <a:p>
            <a:pPr lvl="1"/>
            <a:r>
              <a:rPr lang="en-US" sz="2880" dirty="0" smtClean="0"/>
              <a:t>Only letters, digits and single underscore characters are valid.</a:t>
            </a:r>
          </a:p>
          <a:p>
            <a:pPr lvl="1"/>
            <a:r>
              <a:rPr lang="en-US" sz="2880" dirty="0" smtClean="0"/>
              <a:t>They can also begin with an underline character (_ )</a:t>
            </a:r>
          </a:p>
          <a:p>
            <a:pPr lvl="1"/>
            <a:r>
              <a:rPr lang="en-US" sz="2400" b="1" dirty="0" smtClean="0">
                <a:solidFill>
                  <a:srgbClr val="3366FF"/>
                </a:solidFill>
              </a:rPr>
              <a:t>Keywords/reserved words vs. Identifiers</a:t>
            </a:r>
          </a:p>
          <a:p>
            <a:pPr lvl="1"/>
            <a:r>
              <a:rPr lang="en-US" sz="2400" b="1" dirty="0" smtClean="0">
                <a:solidFill>
                  <a:srgbClr val="3366FF"/>
                </a:solidFill>
              </a:rPr>
              <a:t>Case-sensitivity </a:t>
            </a:r>
            <a:r>
              <a:rPr lang="en-US" sz="2400" dirty="0" smtClean="0"/>
              <a:t>and validity of identifiers (</a:t>
            </a:r>
            <a:r>
              <a:rPr lang="en-US" sz="2400" b="1" dirty="0" smtClean="0">
                <a:solidFill>
                  <a:srgbClr val="FF0000"/>
                </a:solidFill>
              </a:rPr>
              <a:t>rate != Rate != RATE</a:t>
            </a:r>
            <a:r>
              <a:rPr lang="en-US" sz="2400" dirty="0" smtClean="0"/>
              <a:t>)</a:t>
            </a:r>
          </a:p>
          <a:p>
            <a:pPr lvl="1"/>
            <a:r>
              <a:rPr lang="en-US" sz="2400" dirty="0" smtClean="0"/>
              <a:t>Meaningful names!</a:t>
            </a:r>
          </a:p>
          <a:p>
            <a:pPr>
              <a:spcBef>
                <a:spcPct val="60000"/>
              </a:spcBef>
            </a:pPr>
            <a:r>
              <a:rPr lang="en-US" sz="3429" b="1" dirty="0" smtClean="0">
                <a:solidFill>
                  <a:srgbClr val="0000FF"/>
                </a:solidFill>
              </a:rPr>
              <a:t>C++ Variables</a:t>
            </a:r>
          </a:p>
          <a:p>
            <a:pPr lvl="1"/>
            <a:r>
              <a:rPr lang="en-US" sz="2880" dirty="0" smtClean="0"/>
              <a:t>A </a:t>
            </a:r>
            <a:r>
              <a:rPr lang="en-US" sz="2880" b="1" dirty="0" smtClean="0">
                <a:solidFill>
                  <a:srgbClr val="0000FF"/>
                </a:solidFill>
              </a:rPr>
              <a:t>memory location </a:t>
            </a:r>
            <a:r>
              <a:rPr lang="en-US" sz="2880" dirty="0" smtClean="0"/>
              <a:t>to store data declared in a program</a:t>
            </a:r>
          </a:p>
          <a:p>
            <a:pPr lvl="1"/>
            <a:r>
              <a:rPr lang="en-US" sz="2880" dirty="0" smtClean="0"/>
              <a:t>Variable identifiers </a:t>
            </a:r>
            <a:r>
              <a:rPr lang="en-US" sz="2880" b="1" dirty="0" smtClean="0">
                <a:solidFill>
                  <a:srgbClr val="FF0000"/>
                </a:solidFill>
              </a:rPr>
              <a:t>usually</a:t>
            </a:r>
            <a:r>
              <a:rPr lang="en-US" sz="2880" dirty="0" smtClean="0">
                <a:solidFill>
                  <a:srgbClr val="FF0000"/>
                </a:solidFill>
              </a:rPr>
              <a:t> </a:t>
            </a:r>
            <a:r>
              <a:rPr lang="en-US" sz="2880" dirty="0" smtClean="0"/>
              <a:t>have to </a:t>
            </a:r>
            <a:r>
              <a:rPr lang="en-US" sz="2880" b="1" dirty="0" smtClean="0">
                <a:solidFill>
                  <a:srgbClr val="0000FF"/>
                </a:solidFill>
              </a:rPr>
              <a:t>begin with a letter</a:t>
            </a:r>
            <a:r>
              <a:rPr lang="en-US" sz="2880" dirty="0" smtClean="0"/>
              <a:t>.</a:t>
            </a:r>
          </a:p>
          <a:p>
            <a:pPr lvl="1"/>
            <a:r>
              <a:rPr lang="en-US" sz="2880" dirty="0" smtClean="0"/>
              <a:t>In no case can they begin with a digit.    </a:t>
            </a:r>
            <a:r>
              <a:rPr lang="en-US" sz="2880" b="1" dirty="0" err="1" smtClean="0">
                <a:solidFill>
                  <a:srgbClr val="FF0000"/>
                </a:solidFill>
                <a:latin typeface="Webdings"/>
                <a:ea typeface="Webdings"/>
                <a:cs typeface="Webdings"/>
              </a:rPr>
              <a:t></a:t>
            </a:r>
            <a:endParaRPr lang="en-US" sz="2880" b="1" dirty="0" smtClean="0">
              <a:solidFill>
                <a:srgbClr val="FF0000"/>
              </a:solidFill>
            </a:endParaRPr>
          </a:p>
          <a:p>
            <a:pPr lvl="1"/>
            <a:r>
              <a:rPr lang="en-US" sz="2880" b="1" i="1" dirty="0" smtClean="0">
                <a:solidFill>
                  <a:srgbClr val="3366FF"/>
                </a:solidFill>
              </a:rPr>
              <a:t>Must declare all data </a:t>
            </a:r>
            <a:r>
              <a:rPr lang="en-US" sz="2880" dirty="0" smtClean="0"/>
              <a:t>before use in program</a:t>
            </a:r>
          </a:p>
          <a:p>
            <a:pPr lvl="1"/>
            <a:r>
              <a:rPr lang="en-US" dirty="0" smtClean="0"/>
              <a:t>Cannot match any </a:t>
            </a:r>
            <a:r>
              <a:rPr lang="en-US" b="1" i="1" dirty="0" smtClean="0">
                <a:solidFill>
                  <a:srgbClr val="0000FF"/>
                </a:solidFill>
              </a:rPr>
              <a:t>keyword </a:t>
            </a:r>
            <a:r>
              <a:rPr lang="en-US" dirty="0" smtClean="0"/>
              <a:t>of the C++ language nor your compiler's specific ones, which are </a:t>
            </a:r>
            <a:r>
              <a:rPr lang="en-US" i="1" dirty="0" smtClean="0"/>
              <a:t>reserved keywords</a:t>
            </a:r>
            <a:r>
              <a:rPr lang="en-US" dirty="0" smtClean="0"/>
              <a:t>. </a:t>
            </a:r>
            <a:endParaRPr lang="en-US" sz="2880" dirty="0" smtClean="0"/>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41036561"/>
              </p:ext>
            </p:extLst>
          </p:nvPr>
        </p:nvGraphicFramePr>
        <p:xfrm>
          <a:off x="7162800" y="3886200"/>
          <a:ext cx="1981200" cy="1185835"/>
        </p:xfrm>
        <a:graphic>
          <a:graphicData uri="http://schemas.openxmlformats.org/drawingml/2006/table">
            <a:tbl>
              <a:tblPr firstRow="1" bandRow="1">
                <a:tableStyleId>{5C22544A-7EE6-4342-B048-85BDC9FD1C3A}</a:tableStyleId>
              </a:tblPr>
              <a:tblGrid>
                <a:gridCol w="990600"/>
                <a:gridCol w="990600"/>
              </a:tblGrid>
              <a:tr h="454315">
                <a:tc>
                  <a:txBody>
                    <a:bodyPr/>
                    <a:lstStyle/>
                    <a:p>
                      <a:r>
                        <a:rPr lang="en-US" dirty="0" smtClean="0"/>
                        <a:t>Logical</a:t>
                      </a:r>
                      <a:endParaRPr lang="en-US" dirty="0"/>
                    </a:p>
                  </a:txBody>
                  <a:tcPr/>
                </a:tc>
                <a:tc>
                  <a:txBody>
                    <a:bodyPr/>
                    <a:lstStyle/>
                    <a:p>
                      <a:r>
                        <a:rPr lang="en-US" dirty="0" smtClean="0"/>
                        <a:t>Address</a:t>
                      </a:r>
                      <a:endParaRPr lang="en-US" dirty="0"/>
                    </a:p>
                  </a:txBody>
                  <a:tcPr/>
                </a:tc>
              </a:tr>
              <a:tr h="306242">
                <a:tc>
                  <a:txBody>
                    <a:bodyPr/>
                    <a:lstStyle/>
                    <a:p>
                      <a:r>
                        <a:rPr lang="en-US" dirty="0" err="1" smtClean="0"/>
                        <a:t>bigBone</a:t>
                      </a:r>
                      <a:endParaRPr lang="en-US" dirty="0"/>
                    </a:p>
                  </a:txBody>
                  <a:tcPr/>
                </a:tc>
                <a:tc>
                  <a:txBody>
                    <a:bodyPr/>
                    <a:lstStyle/>
                    <a:p>
                      <a:r>
                        <a:rPr lang="en-US" dirty="0" smtClean="0"/>
                        <a:t>0X1200</a:t>
                      </a:r>
                      <a:endParaRPr lang="en-US" dirty="0"/>
                    </a:p>
                  </a:txBody>
                  <a:tcPr/>
                </a:tc>
              </a:tr>
              <a:tr h="306242">
                <a:tc>
                  <a:txBody>
                    <a:bodyPr/>
                    <a:lstStyle/>
                    <a:p>
                      <a:r>
                        <a:rPr lang="en-US" sz="1600" dirty="0" err="1" smtClean="0"/>
                        <a:t>windRate</a:t>
                      </a:r>
                      <a:endParaRPr lang="en-US" sz="1600" dirty="0"/>
                    </a:p>
                  </a:txBody>
                  <a:tcPr/>
                </a:tc>
                <a:tc>
                  <a:txBody>
                    <a:bodyPr/>
                    <a:lstStyle/>
                    <a:p>
                      <a:r>
                        <a:rPr lang="en-US" dirty="0" smtClean="0"/>
                        <a:t>0X1204</a:t>
                      </a:r>
                      <a:endParaRPr lang="en-US" dirty="0"/>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latin typeface="Arial" pitchFamily="-111" charset="0"/>
                <a:ea typeface="ＭＳ Ｐゴシック" pitchFamily="-111" charset="-128"/>
                <a:cs typeface="ＭＳ Ｐゴシック" pitchFamily="-111" charset="-128"/>
              </a:rPr>
              <a:t>Keywords</a:t>
            </a:r>
            <a:endParaRPr lang="en-US" dirty="0"/>
          </a:p>
        </p:txBody>
      </p:sp>
      <p:sp>
        <p:nvSpPr>
          <p:cNvPr id="3" name="Content Placeholder 2"/>
          <p:cNvSpPr>
            <a:spLocks noGrp="1"/>
          </p:cNvSpPr>
          <p:nvPr>
            <p:ph idx="1"/>
          </p:nvPr>
        </p:nvSpPr>
        <p:spPr>
          <a:xfrm>
            <a:off x="457200" y="914400"/>
            <a:ext cx="8229600" cy="5211763"/>
          </a:xfrm>
          <a:ln>
            <a:solidFill>
              <a:srgbClr val="4F81BD"/>
            </a:solidFill>
          </a:ln>
        </p:spPr>
        <p:txBody>
          <a:bodyPr/>
          <a:lstStyle/>
          <a:p>
            <a:pPr>
              <a:lnSpc>
                <a:spcPct val="80000"/>
              </a:lnSpc>
            </a:pPr>
            <a:r>
              <a:rPr lang="en-US" sz="2400" dirty="0" smtClean="0">
                <a:ea typeface="ＭＳ Ｐゴシック" pitchFamily="-111" charset="-128"/>
                <a:cs typeface="ＭＳ Ｐゴシック" pitchFamily="-111" charset="-128"/>
              </a:rPr>
              <a:t>There are </a:t>
            </a:r>
            <a:r>
              <a:rPr lang="en-US" sz="2400" b="1" dirty="0" smtClean="0">
                <a:ea typeface="ＭＳ Ｐゴシック" pitchFamily="-111" charset="-128"/>
                <a:cs typeface="ＭＳ Ｐゴシック" pitchFamily="-111" charset="-128"/>
              </a:rPr>
              <a:t>32 words</a:t>
            </a:r>
            <a:r>
              <a:rPr lang="en-US" sz="2400" dirty="0" smtClean="0">
                <a:ea typeface="ＭＳ Ｐゴシック" pitchFamily="-111" charset="-128"/>
                <a:cs typeface="ＭＳ Ｐゴシック" pitchFamily="-111" charset="-128"/>
              </a:rPr>
              <a:t> defined as </a:t>
            </a:r>
            <a:r>
              <a:rPr lang="en-US" sz="2400" b="1" i="1" dirty="0" smtClean="0">
                <a:solidFill>
                  <a:srgbClr val="0000CC"/>
                </a:solidFill>
                <a:ea typeface="ＭＳ Ｐゴシック" pitchFamily="-111" charset="-128"/>
                <a:cs typeface="ＭＳ Ｐゴシック" pitchFamily="-111" charset="-128"/>
              </a:rPr>
              <a:t>keywords</a:t>
            </a:r>
            <a:r>
              <a:rPr lang="en-US" sz="2400" dirty="0" smtClean="0">
                <a:ea typeface="ＭＳ Ｐゴシック" pitchFamily="-111" charset="-128"/>
                <a:cs typeface="ＭＳ Ｐゴシック" pitchFamily="-111" charset="-128"/>
              </a:rPr>
              <a:t> in C. </a:t>
            </a:r>
          </a:p>
          <a:p>
            <a:pPr>
              <a:lnSpc>
                <a:spcPct val="80000"/>
              </a:lnSpc>
            </a:pPr>
            <a:r>
              <a:rPr lang="en-US" sz="2400" dirty="0" smtClean="0">
                <a:ea typeface="ＭＳ Ｐゴシック" pitchFamily="-111" charset="-128"/>
                <a:cs typeface="ＭＳ Ｐゴシック" pitchFamily="-111" charset="-128"/>
              </a:rPr>
              <a:t>These have predefined uses and </a:t>
            </a:r>
            <a:r>
              <a:rPr lang="en-US" sz="2400" b="1" i="1" dirty="0" smtClean="0">
                <a:solidFill>
                  <a:srgbClr val="0000CC"/>
                </a:solidFill>
                <a:ea typeface="ＭＳ Ｐゴシック" pitchFamily="-111" charset="-128"/>
                <a:cs typeface="ＭＳ Ｐゴシック" pitchFamily="-111" charset="-128"/>
              </a:rPr>
              <a:t>cannot be used</a:t>
            </a:r>
            <a:r>
              <a:rPr lang="en-US" sz="2400" dirty="0" smtClean="0">
                <a:ea typeface="ＭＳ Ｐゴシック" pitchFamily="-111" charset="-128"/>
                <a:cs typeface="ＭＳ Ｐゴシック" pitchFamily="-111" charset="-128"/>
              </a:rPr>
              <a:t> for any other purpose in a C program</a:t>
            </a:r>
          </a:p>
          <a:p>
            <a:pPr>
              <a:lnSpc>
                <a:spcPct val="80000"/>
              </a:lnSpc>
            </a:pPr>
            <a:r>
              <a:rPr lang="en-US" sz="2400" dirty="0" smtClean="0">
                <a:ea typeface="ＭＳ Ｐゴシック" pitchFamily="-111" charset="-128"/>
                <a:cs typeface="ＭＳ Ｐゴシック" pitchFamily="-111" charset="-128"/>
              </a:rPr>
              <a:t>They are used by the compiler as an </a:t>
            </a:r>
            <a:r>
              <a:rPr lang="en-US" sz="2400" b="1" i="1" dirty="0" smtClean="0">
                <a:solidFill>
                  <a:srgbClr val="0000CC"/>
                </a:solidFill>
                <a:ea typeface="ＭＳ Ｐゴシック" pitchFamily="-111" charset="-128"/>
                <a:cs typeface="ＭＳ Ｐゴシック" pitchFamily="-111" charset="-128"/>
              </a:rPr>
              <a:t>aid to compiling</a:t>
            </a:r>
            <a:r>
              <a:rPr lang="en-US" sz="2400" dirty="0" smtClean="0">
                <a:ea typeface="ＭＳ Ｐゴシック" pitchFamily="-111" charset="-128"/>
                <a:cs typeface="ＭＳ Ｐゴシック" pitchFamily="-111" charset="-128"/>
              </a:rPr>
              <a:t> the program. </a:t>
            </a:r>
          </a:p>
          <a:p>
            <a:pPr>
              <a:lnSpc>
                <a:spcPct val="80000"/>
              </a:lnSpc>
            </a:pPr>
            <a:r>
              <a:rPr lang="en-US" sz="2400" dirty="0" smtClean="0">
                <a:ea typeface="ＭＳ Ｐゴシック" pitchFamily="-111" charset="-128"/>
                <a:cs typeface="ＭＳ Ｐゴシック" pitchFamily="-111" charset="-128"/>
              </a:rPr>
              <a:t>They are always written in </a:t>
            </a:r>
            <a:r>
              <a:rPr lang="en-US" sz="2400" b="1" i="1" dirty="0" smtClean="0">
                <a:solidFill>
                  <a:srgbClr val="0000CC"/>
                </a:solidFill>
                <a:ea typeface="ＭＳ Ｐゴシック" pitchFamily="-111" charset="-128"/>
                <a:cs typeface="ＭＳ Ｐゴシック" pitchFamily="-111" charset="-128"/>
              </a:rPr>
              <a:t>lower case (case sensitive)</a:t>
            </a:r>
            <a:r>
              <a:rPr lang="en-US" sz="2400" dirty="0" smtClean="0">
                <a:ea typeface="ＭＳ Ｐゴシック" pitchFamily="-111" charset="-128"/>
                <a:cs typeface="ＭＳ Ｐゴシック" pitchFamily="-111" charset="-128"/>
              </a:rPr>
              <a:t>. </a:t>
            </a:r>
          </a:p>
          <a:p>
            <a:pPr>
              <a:lnSpc>
                <a:spcPct val="80000"/>
              </a:lnSpc>
            </a:pPr>
            <a:endParaRPr lang="en-US" sz="2000" dirty="0" smtClean="0">
              <a:ea typeface="ＭＳ Ｐゴシック" pitchFamily="-111" charset="-128"/>
              <a:cs typeface="ＭＳ Ｐゴシック" pitchFamily="-111" charset="-128"/>
            </a:endParaRPr>
          </a:p>
          <a:p>
            <a:pPr>
              <a:lnSpc>
                <a:spcPct val="80000"/>
              </a:lnSpc>
            </a:pPr>
            <a:endParaRPr lang="en-US" sz="2000" dirty="0" smtClean="0">
              <a:ea typeface="ＭＳ Ｐゴシック" pitchFamily="-111" charset="-128"/>
              <a:cs typeface="ＭＳ Ｐゴシック" pitchFamily="-111" charset="-128"/>
            </a:endParaRPr>
          </a:p>
          <a:p>
            <a:pPr marL="342900" lvl="1" indent="-342900">
              <a:lnSpc>
                <a:spcPct val="80000"/>
              </a:lnSpc>
              <a:buNone/>
            </a:pPr>
            <a:endParaRPr lang="en-US" sz="2000" b="1" dirty="0" smtClean="0">
              <a:ea typeface="ＭＳ Ｐゴシック" pitchFamily="-111" charset="-128"/>
              <a:cs typeface="ＭＳ Ｐゴシック" pitchFamily="-111" charset="-128"/>
            </a:endParaRPr>
          </a:p>
          <a:p>
            <a:pPr marL="342900" lvl="1" indent="-342900">
              <a:lnSpc>
                <a:spcPct val="80000"/>
              </a:lnSpc>
              <a:buFont typeface="Arial"/>
              <a:buChar char="•"/>
            </a:pPr>
            <a:endParaRPr lang="en-US" sz="2000" b="1" dirty="0" smtClean="0">
              <a:ea typeface="ＭＳ Ｐゴシック" pitchFamily="-111" charset="-128"/>
              <a:cs typeface="ＭＳ Ｐゴシック" pitchFamily="-111" charset="-128"/>
            </a:endParaRPr>
          </a:p>
          <a:p>
            <a:pPr marL="342900" lvl="1" indent="-342900">
              <a:lnSpc>
                <a:spcPct val="80000"/>
              </a:lnSpc>
              <a:buFont typeface="Arial"/>
              <a:buChar char="•"/>
            </a:pPr>
            <a:endParaRPr lang="en-US" sz="2000" b="1" dirty="0" smtClean="0">
              <a:ea typeface="ＭＳ Ｐゴシック" pitchFamily="-111" charset="-128"/>
              <a:cs typeface="ＭＳ Ｐゴシック" pitchFamily="-111" charset="-128"/>
            </a:endParaRPr>
          </a:p>
          <a:p>
            <a:pPr marL="342900" lvl="1" indent="-342900">
              <a:lnSpc>
                <a:spcPct val="80000"/>
              </a:lnSpc>
              <a:buFont typeface="Arial"/>
              <a:buChar char="•"/>
            </a:pPr>
            <a:r>
              <a:rPr lang="en-US" sz="2000" b="1" dirty="0" smtClean="0">
                <a:ea typeface="ＭＳ Ｐゴシック" pitchFamily="-111" charset="-128"/>
                <a:cs typeface="ＭＳ Ｐゴシック" pitchFamily="-111" charset="-128"/>
              </a:rPr>
              <a:t>Additional C++ Programming Language Keywords (30)</a:t>
            </a:r>
          </a:p>
          <a:p>
            <a:pPr>
              <a:lnSpc>
                <a:spcPct val="80000"/>
              </a:lnSpc>
            </a:pPr>
            <a:endParaRPr lang="en-US" sz="2000" dirty="0" smtClean="0">
              <a:ea typeface="ＭＳ Ｐゴシック" pitchFamily="-111" charset="-128"/>
              <a:cs typeface="ＭＳ Ｐゴシック" pitchFamily="-111" charset="-128"/>
            </a:endParaRPr>
          </a:p>
          <a:p>
            <a:pPr>
              <a:buNone/>
            </a:pPr>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45</a:t>
            </a:fld>
            <a:endParaRPr lang="en-US"/>
          </a:p>
        </p:txBody>
      </p:sp>
      <p:pic>
        <p:nvPicPr>
          <p:cNvPr id="7" name="Picture 7"/>
          <p:cNvPicPr>
            <a:picLocks noChangeAspect="1"/>
          </p:cNvPicPr>
          <p:nvPr/>
        </p:nvPicPr>
        <p:blipFill>
          <a:blip r:embed="rId2"/>
          <a:srcRect/>
          <a:stretch>
            <a:fillRect/>
          </a:stretch>
        </p:blipFill>
        <p:spPr bwMode="auto">
          <a:xfrm>
            <a:off x="914400" y="3352800"/>
            <a:ext cx="6769100" cy="863600"/>
          </a:xfrm>
          <a:prstGeom prst="rect">
            <a:avLst/>
          </a:prstGeom>
          <a:noFill/>
          <a:ln w="9525">
            <a:noFill/>
            <a:miter lim="800000"/>
            <a:headEnd/>
            <a:tailEnd/>
          </a:ln>
        </p:spPr>
      </p:pic>
      <p:pic>
        <p:nvPicPr>
          <p:cNvPr id="8" name="Picture 8"/>
          <p:cNvPicPr>
            <a:picLocks noChangeAspect="1"/>
          </p:cNvPicPr>
          <p:nvPr/>
        </p:nvPicPr>
        <p:blipFill>
          <a:blip r:embed="rId3"/>
          <a:srcRect/>
          <a:stretch>
            <a:fillRect/>
          </a:stretch>
        </p:blipFill>
        <p:spPr bwMode="auto">
          <a:xfrm>
            <a:off x="1358900" y="4932363"/>
            <a:ext cx="6324600" cy="1193800"/>
          </a:xfrm>
          <a:prstGeom prst="rect">
            <a:avLst/>
          </a:prstGeom>
          <a:noFill/>
          <a:ln w="9525">
            <a:noFill/>
            <a:miter lim="800000"/>
            <a:headEnd/>
            <a:tailEnd/>
          </a:ln>
        </p:spPr>
      </p:pic>
      <p:sp>
        <p:nvSpPr>
          <p:cNvPr id="9" name="Cloud Callout 8"/>
          <p:cNvSpPr/>
          <p:nvPr/>
        </p:nvSpPr>
        <p:spPr>
          <a:xfrm>
            <a:off x="7772400" y="3733800"/>
            <a:ext cx="1371600" cy="788924"/>
          </a:xfrm>
          <a:prstGeom prst="cloudCallout">
            <a:avLst>
              <a:gd name="adj1" fmla="val -208849"/>
              <a:gd name="adj2" fmla="val 113066"/>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3366FF"/>
                </a:solidFill>
              </a:rPr>
              <a:t>CourseFocus</a:t>
            </a:r>
            <a:r>
              <a:rPr lang="en-US" dirty="0" smtClean="0">
                <a:solidFill>
                  <a:srgbClr val="3366FF"/>
                </a:solidFill>
              </a:rPr>
              <a:t> </a:t>
            </a:r>
            <a:endParaRPr lang="en-US" dirty="0">
              <a:solidFill>
                <a:srgbClr val="3366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
            </a:r>
            <a:br>
              <a:rPr lang="en-US" b="1" dirty="0" smtClean="0"/>
            </a:br>
            <a:r>
              <a:rPr lang="en-US" b="1" dirty="0" smtClean="0"/>
              <a:t>Fundamental Data Types</a:t>
            </a:r>
            <a:br>
              <a:rPr lang="en-US" b="1" dirty="0" smtClean="0"/>
            </a:br>
            <a:endParaRPr lang="en-US" dirty="0"/>
          </a:p>
        </p:txBody>
      </p:sp>
      <p:sp>
        <p:nvSpPr>
          <p:cNvPr id="3" name="Content Placeholder 2"/>
          <p:cNvSpPr>
            <a:spLocks noGrp="1"/>
          </p:cNvSpPr>
          <p:nvPr>
            <p:ph idx="1"/>
          </p:nvPr>
        </p:nvSpPr>
        <p:spPr>
          <a:xfrm>
            <a:off x="457200" y="715962"/>
            <a:ext cx="8229600" cy="5640388"/>
          </a:xfrm>
          <a:ln>
            <a:solidFill>
              <a:srgbClr val="4F81BD"/>
            </a:solidFill>
          </a:ln>
        </p:spPr>
        <p:txBody>
          <a:bodyPr>
            <a:normAutofit/>
          </a:bodyPr>
          <a:lstStyle/>
          <a:p>
            <a:r>
              <a:rPr lang="en-US" sz="2000" dirty="0" smtClean="0"/>
              <a:t>When programming, we store the variables in our computer's memory, but the computer has to know what kind of data we want to store in them, since it is not going to occupy the same amount of memory to store a simple number than to store a single letter or a large number, and they are not going to be interpreted the same way.</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endParaRPr lang="en-US" sz="2000" dirty="0" smtClean="0"/>
          </a:p>
          <a:p>
            <a:pPr>
              <a:buNone/>
            </a:pPr>
            <a:r>
              <a:rPr lang="en-US" sz="2000" dirty="0" smtClean="0"/>
              <a:t>The </a:t>
            </a:r>
            <a:r>
              <a:rPr lang="en-US" sz="2000" b="1" dirty="0" smtClean="0">
                <a:solidFill>
                  <a:srgbClr val="0000FF"/>
                </a:solidFill>
              </a:rPr>
              <a:t>data type modifiers </a:t>
            </a:r>
            <a:r>
              <a:rPr lang="en-US" sz="2000" dirty="0" smtClean="0"/>
              <a:t>alters the meaning of base type, namely : </a:t>
            </a:r>
          </a:p>
          <a:p>
            <a:r>
              <a:rPr lang="en-US" sz="2000" b="1" i="1" dirty="0" smtClean="0">
                <a:solidFill>
                  <a:srgbClr val="FF0000"/>
                </a:solidFill>
              </a:rPr>
              <a:t>signed, unsigned, long,  short </a:t>
            </a:r>
          </a:p>
          <a:p>
            <a:pPr>
              <a:buNone/>
            </a:pPr>
            <a:endParaRPr lang="en-US" sz="2000" dirty="0" smtClean="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46</a:t>
            </a:fld>
            <a:endParaRPr lang="en-US"/>
          </a:p>
        </p:txBody>
      </p:sp>
      <p:pic>
        <p:nvPicPr>
          <p:cNvPr id="7" name="Picture 6"/>
          <p:cNvPicPr>
            <a:picLocks noChangeAspect="1"/>
          </p:cNvPicPr>
          <p:nvPr/>
        </p:nvPicPr>
        <p:blipFill>
          <a:blip r:embed="rId2"/>
          <a:stretch>
            <a:fillRect/>
          </a:stretch>
        </p:blipFill>
        <p:spPr>
          <a:xfrm>
            <a:off x="538614" y="2286000"/>
            <a:ext cx="8148186" cy="314506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latin typeface="Arial" pitchFamily="-111" charset="0"/>
                <a:ea typeface="ＭＳ Ｐゴシック" pitchFamily="-111" charset="-128"/>
                <a:cs typeface="ＭＳ Ｐゴシック" pitchFamily="-111" charset="-128"/>
              </a:rPr>
              <a:t>Declarations vs. Definitions</a:t>
            </a:r>
            <a:endParaRPr lang="en-US" dirty="0"/>
          </a:p>
        </p:txBody>
      </p:sp>
      <p:sp>
        <p:nvSpPr>
          <p:cNvPr id="3" name="Content Placeholder 2"/>
          <p:cNvSpPr>
            <a:spLocks noGrp="1"/>
          </p:cNvSpPr>
          <p:nvPr>
            <p:ph idx="1"/>
          </p:nvPr>
        </p:nvSpPr>
        <p:spPr>
          <a:xfrm>
            <a:off x="457200" y="792161"/>
            <a:ext cx="8229600" cy="5929313"/>
          </a:xfrm>
          <a:ln>
            <a:solidFill>
              <a:srgbClr val="4F81BD"/>
            </a:solidFill>
          </a:ln>
        </p:spPr>
        <p:txBody>
          <a:bodyPr>
            <a:normAutofit/>
          </a:bodyPr>
          <a:lstStyle/>
          <a:p>
            <a:pPr>
              <a:lnSpc>
                <a:spcPct val="90000"/>
              </a:lnSpc>
            </a:pPr>
            <a:r>
              <a:rPr lang="en-US" sz="2800" b="1" dirty="0" smtClean="0">
                <a:latin typeface="Arial" pitchFamily="-111" charset="0"/>
                <a:ea typeface="ＭＳ Ｐゴシック" pitchFamily="-111" charset="-128"/>
                <a:cs typeface="ＭＳ Ｐゴシック" pitchFamily="-111" charset="-128"/>
              </a:rPr>
              <a:t>Declaring variables</a:t>
            </a:r>
          </a:p>
          <a:p>
            <a:pPr lvl="1">
              <a:lnSpc>
                <a:spcPct val="90000"/>
              </a:lnSpc>
            </a:pPr>
            <a:r>
              <a:rPr lang="en-US" sz="2400" dirty="0" smtClean="0">
                <a:latin typeface="Arial" pitchFamily="-111" charset="0"/>
              </a:rPr>
              <a:t>Ask the computer to </a:t>
            </a:r>
            <a:r>
              <a:rPr lang="en-US" sz="2400" b="1" i="1" u="sng" dirty="0" smtClean="0">
                <a:solidFill>
                  <a:srgbClr val="0000FF"/>
                </a:solidFill>
                <a:latin typeface="Arial" pitchFamily="-111" charset="0"/>
              </a:rPr>
              <a:t>allocate memory</a:t>
            </a:r>
            <a:r>
              <a:rPr lang="en-US" sz="2400" dirty="0" smtClean="0">
                <a:solidFill>
                  <a:srgbClr val="0000FF"/>
                </a:solidFill>
                <a:latin typeface="Arial" pitchFamily="-111" charset="0"/>
              </a:rPr>
              <a:t> </a:t>
            </a:r>
            <a:r>
              <a:rPr lang="en-US" sz="2400" dirty="0" smtClean="0">
                <a:latin typeface="Arial" pitchFamily="-111" charset="0"/>
              </a:rPr>
              <a:t>for a specific </a:t>
            </a:r>
            <a:r>
              <a:rPr lang="en-US" sz="2400" b="1" i="1" dirty="0" smtClean="0">
                <a:solidFill>
                  <a:srgbClr val="0000FF"/>
                </a:solidFill>
                <a:latin typeface="Arial" pitchFamily="-111" charset="0"/>
              </a:rPr>
              <a:t>data type</a:t>
            </a:r>
          </a:p>
          <a:p>
            <a:pPr lvl="2">
              <a:lnSpc>
                <a:spcPct val="90000"/>
              </a:lnSpc>
            </a:pPr>
            <a:r>
              <a:rPr lang="en-US" sz="2000" dirty="0" err="1" smtClean="0">
                <a:latin typeface="Arial" pitchFamily="-111" charset="0"/>
                <a:ea typeface="ＭＳ Ｐゴシック" pitchFamily="-111" charset="-128"/>
              </a:rPr>
              <a:t>int</a:t>
            </a:r>
            <a:r>
              <a:rPr lang="en-US" sz="2000" dirty="0" smtClean="0">
                <a:latin typeface="Arial" pitchFamily="-111" charset="0"/>
                <a:ea typeface="ＭＳ Ｐゴシック" pitchFamily="-111" charset="-128"/>
              </a:rPr>
              <a:t> age;		// garbage data</a:t>
            </a:r>
          </a:p>
          <a:p>
            <a:pPr lvl="2">
              <a:lnSpc>
                <a:spcPct val="90000"/>
              </a:lnSpc>
            </a:pPr>
            <a:r>
              <a:rPr lang="en-US" sz="2000" dirty="0" err="1" smtClean="0">
                <a:latin typeface="Arial" pitchFamily="-111" charset="0"/>
                <a:ea typeface="ＭＳ Ｐゴシック" pitchFamily="-111" charset="-128"/>
              </a:rPr>
              <a:t>int</a:t>
            </a:r>
            <a:r>
              <a:rPr lang="en-US" sz="2000" dirty="0" smtClean="0">
                <a:latin typeface="Arial" pitchFamily="-111" charset="0"/>
                <a:ea typeface="ＭＳ Ｐゴシック" pitchFamily="-111" charset="-128"/>
              </a:rPr>
              <a:t> </a:t>
            </a:r>
            <a:r>
              <a:rPr lang="en-US" sz="2000" dirty="0" err="1" smtClean="0">
                <a:latin typeface="Arial" pitchFamily="-111" charset="0"/>
                <a:ea typeface="ＭＳ Ｐゴシック" pitchFamily="-111" charset="-128"/>
              </a:rPr>
              <a:t>x</a:t>
            </a:r>
            <a:r>
              <a:rPr lang="en-US" sz="2000" dirty="0" smtClean="0">
                <a:latin typeface="Arial" pitchFamily="-111" charset="0"/>
                <a:ea typeface="ＭＳ Ｐゴシック" pitchFamily="-111" charset="-128"/>
              </a:rPr>
              <a:t>, </a:t>
            </a:r>
            <a:r>
              <a:rPr lang="en-US" sz="2000" dirty="0" err="1" smtClean="0">
                <a:latin typeface="Arial" pitchFamily="-111" charset="0"/>
                <a:ea typeface="ＭＳ Ｐゴシック" pitchFamily="-111" charset="-128"/>
              </a:rPr>
              <a:t>y</a:t>
            </a:r>
            <a:r>
              <a:rPr lang="en-US" sz="2000" dirty="0" smtClean="0">
                <a:latin typeface="Arial" pitchFamily="-111" charset="0"/>
                <a:ea typeface="ＭＳ Ｐゴシック" pitchFamily="-111" charset="-128"/>
              </a:rPr>
              <a:t>;</a:t>
            </a:r>
          </a:p>
          <a:p>
            <a:pPr lvl="2">
              <a:lnSpc>
                <a:spcPct val="90000"/>
              </a:lnSpc>
            </a:pPr>
            <a:r>
              <a:rPr lang="en-US" sz="2000" dirty="0" smtClean="0">
                <a:latin typeface="Arial" pitchFamily="-111" charset="0"/>
                <a:ea typeface="ＭＳ Ｐゴシック" pitchFamily="-111" charset="-128"/>
              </a:rPr>
              <a:t>float </a:t>
            </a:r>
            <a:r>
              <a:rPr lang="en-US" sz="2000" dirty="0" err="1" smtClean="0">
                <a:latin typeface="Arial" pitchFamily="-111" charset="0"/>
                <a:ea typeface="ＭＳ Ｐゴシック" pitchFamily="-111" charset="-128"/>
              </a:rPr>
              <a:t>z</a:t>
            </a:r>
            <a:r>
              <a:rPr lang="en-US" sz="2000" dirty="0" smtClean="0">
                <a:latin typeface="Arial" pitchFamily="-111" charset="0"/>
                <a:ea typeface="ＭＳ Ｐゴシック" pitchFamily="-111" charset="-128"/>
              </a:rPr>
              <a:t>;</a:t>
            </a:r>
          </a:p>
          <a:p>
            <a:pPr lvl="2">
              <a:lnSpc>
                <a:spcPct val="90000"/>
              </a:lnSpc>
            </a:pPr>
            <a:r>
              <a:rPr lang="en-US" sz="2000" dirty="0" smtClean="0">
                <a:latin typeface="Arial" pitchFamily="-111" charset="0"/>
                <a:ea typeface="ＭＳ Ｐゴシック" pitchFamily="-111" charset="-128"/>
              </a:rPr>
              <a:t>char </a:t>
            </a:r>
            <a:r>
              <a:rPr lang="en-US" sz="2000" dirty="0" err="1" smtClean="0">
                <a:latin typeface="Arial" pitchFamily="-111" charset="0"/>
                <a:ea typeface="ＭＳ Ｐゴシック" pitchFamily="-111" charset="-128"/>
              </a:rPr>
              <a:t>c</a:t>
            </a:r>
            <a:r>
              <a:rPr lang="en-US" sz="2000" dirty="0" smtClean="0">
                <a:latin typeface="Arial" pitchFamily="-111" charset="0"/>
                <a:ea typeface="ＭＳ Ｐゴシック" pitchFamily="-111" charset="-128"/>
              </a:rPr>
              <a:t>;</a:t>
            </a:r>
          </a:p>
          <a:p>
            <a:pPr lvl="2">
              <a:lnSpc>
                <a:spcPct val="90000"/>
              </a:lnSpc>
            </a:pPr>
            <a:r>
              <a:rPr lang="en-US" sz="2000" dirty="0" err="1" smtClean="0">
                <a:solidFill>
                  <a:srgbClr val="FF3300"/>
                </a:solidFill>
                <a:latin typeface="Arial" pitchFamily="-111" charset="0"/>
                <a:ea typeface="ＭＳ Ｐゴシック" pitchFamily="-111" charset="-128"/>
              </a:rPr>
              <a:t>bool</a:t>
            </a:r>
            <a:r>
              <a:rPr lang="en-US" sz="2000" dirty="0" smtClean="0">
                <a:solidFill>
                  <a:srgbClr val="FF3300"/>
                </a:solidFill>
                <a:latin typeface="Arial" pitchFamily="-111" charset="0"/>
                <a:ea typeface="ＭＳ Ｐゴシック" pitchFamily="-111" charset="-128"/>
              </a:rPr>
              <a:t>/_</a:t>
            </a:r>
            <a:r>
              <a:rPr lang="en-US" sz="2000" dirty="0" err="1" smtClean="0">
                <a:solidFill>
                  <a:srgbClr val="FF3300"/>
                </a:solidFill>
                <a:latin typeface="Arial" pitchFamily="-111" charset="0"/>
                <a:ea typeface="ＭＳ Ｐゴシック" pitchFamily="-111" charset="-128"/>
              </a:rPr>
              <a:t>Bool</a:t>
            </a:r>
            <a:r>
              <a:rPr lang="en-US" sz="2000" dirty="0" smtClean="0">
                <a:solidFill>
                  <a:srgbClr val="FF3300"/>
                </a:solidFill>
                <a:latin typeface="Arial" pitchFamily="-111" charset="0"/>
                <a:ea typeface="ＭＳ Ｐゴシック" pitchFamily="-111" charset="-128"/>
              </a:rPr>
              <a:t> </a:t>
            </a:r>
            <a:r>
              <a:rPr lang="en-US" sz="2000" dirty="0" smtClean="0">
                <a:latin typeface="Arial" pitchFamily="-111" charset="0"/>
                <a:ea typeface="ＭＳ Ｐゴシック" pitchFamily="-111" charset="-128"/>
              </a:rPr>
              <a:t>flag; (</a:t>
            </a:r>
            <a:r>
              <a:rPr lang="en-US" sz="2000" b="1" dirty="0" smtClean="0">
                <a:ea typeface="ＭＳ Ｐゴシック" pitchFamily="-111" charset="-128"/>
              </a:rPr>
              <a:t>&lt;</a:t>
            </a:r>
            <a:r>
              <a:rPr lang="en-US" sz="2000" b="1" dirty="0" err="1" smtClean="0">
                <a:ea typeface="ＭＳ Ｐゴシック" pitchFamily="-111" charset="-128"/>
              </a:rPr>
              <a:t>stdbool.h</a:t>
            </a:r>
            <a:r>
              <a:rPr lang="en-US" sz="2000" b="1" dirty="0" smtClean="0">
                <a:ea typeface="ＭＳ Ｐゴシック" pitchFamily="-111" charset="-128"/>
              </a:rPr>
              <a:t>&gt;</a:t>
            </a:r>
            <a:r>
              <a:rPr lang="en-US" sz="2000" dirty="0" smtClean="0">
                <a:ea typeface="ＭＳ Ｐゴシック" pitchFamily="-111" charset="-128"/>
              </a:rPr>
              <a:t> </a:t>
            </a:r>
            <a:endParaRPr lang="en-US" sz="2000" dirty="0" smtClean="0">
              <a:latin typeface="Arial" pitchFamily="-111" charset="0"/>
              <a:ea typeface="ＭＳ Ｐゴシック" pitchFamily="-111" charset="-128"/>
            </a:endParaRPr>
          </a:p>
          <a:p>
            <a:pPr>
              <a:lnSpc>
                <a:spcPct val="90000"/>
              </a:lnSpc>
            </a:pPr>
            <a:r>
              <a:rPr lang="en-US" sz="2800" b="1" dirty="0" smtClean="0">
                <a:latin typeface="Arial" pitchFamily="-111" charset="0"/>
                <a:ea typeface="ＭＳ Ｐゴシック" pitchFamily="-111" charset="-128"/>
                <a:cs typeface="ＭＳ Ｐゴシック" pitchFamily="-111" charset="-128"/>
              </a:rPr>
              <a:t>Defining Variables</a:t>
            </a:r>
          </a:p>
          <a:p>
            <a:pPr lvl="2">
              <a:lnSpc>
                <a:spcPct val="90000"/>
              </a:lnSpc>
            </a:pPr>
            <a:r>
              <a:rPr lang="en-US" sz="2000" b="1" dirty="0" err="1" smtClean="0">
                <a:latin typeface="Arial" pitchFamily="-111" charset="0"/>
                <a:ea typeface="ＭＳ Ｐゴシック" pitchFamily="-111" charset="-128"/>
              </a:rPr>
              <a:t>int</a:t>
            </a:r>
            <a:r>
              <a:rPr lang="en-US" sz="2000" b="1" dirty="0" smtClean="0">
                <a:latin typeface="Arial" pitchFamily="-111" charset="0"/>
                <a:ea typeface="ＭＳ Ｐゴシック" pitchFamily="-111" charset="-128"/>
              </a:rPr>
              <a:t> Age = 5;  		// </a:t>
            </a:r>
            <a:r>
              <a:rPr lang="en-US" sz="2000" b="1" i="1" dirty="0" smtClean="0">
                <a:solidFill>
                  <a:srgbClr val="0000FF"/>
                </a:solidFill>
                <a:latin typeface="Arial" pitchFamily="-111" charset="0"/>
                <a:ea typeface="ＭＳ Ｐゴシック" pitchFamily="-111" charset="-128"/>
              </a:rPr>
              <a:t>allocate memory &amp; </a:t>
            </a:r>
            <a:r>
              <a:rPr lang="en-US" sz="2000" b="1" i="1" u="sng" dirty="0" smtClean="0">
                <a:solidFill>
                  <a:srgbClr val="0000FF"/>
                </a:solidFill>
                <a:latin typeface="Arial" pitchFamily="-111" charset="0"/>
                <a:ea typeface="ＭＳ Ｐゴシック" pitchFamily="-111" charset="-128"/>
              </a:rPr>
              <a:t>initialize</a:t>
            </a:r>
          </a:p>
          <a:p>
            <a:pPr lvl="2">
              <a:lnSpc>
                <a:spcPct val="90000"/>
              </a:lnSpc>
            </a:pPr>
            <a:r>
              <a:rPr lang="en-US" sz="2000" b="1" dirty="0">
                <a:solidFill>
                  <a:srgbClr val="FF0000"/>
                </a:solidFill>
                <a:latin typeface="Arial" pitchFamily="-111" charset="0"/>
                <a:ea typeface="ＭＳ Ｐゴシック" pitchFamily="-111" charset="-128"/>
              </a:rPr>
              <a:t>c</a:t>
            </a:r>
            <a:r>
              <a:rPr lang="en-US" sz="2000" b="1" dirty="0" smtClean="0">
                <a:solidFill>
                  <a:srgbClr val="FF0000"/>
                </a:solidFill>
                <a:latin typeface="Arial" pitchFamily="-111" charset="0"/>
                <a:ea typeface="ＭＳ Ｐゴシック" pitchFamily="-111" charset="-128"/>
              </a:rPr>
              <a:t>har c = 65;		// ‘A’  - OK </a:t>
            </a:r>
          </a:p>
          <a:p>
            <a:pPr lvl="2">
              <a:lnSpc>
                <a:spcPct val="90000"/>
              </a:lnSpc>
            </a:pPr>
            <a:r>
              <a:rPr lang="en-US" sz="2000" b="1" dirty="0" err="1" smtClean="0">
                <a:latin typeface="Arial" pitchFamily="-111" charset="0"/>
                <a:ea typeface="ＭＳ Ｐゴシック" pitchFamily="-111" charset="-128"/>
              </a:rPr>
              <a:t>bool</a:t>
            </a:r>
            <a:r>
              <a:rPr lang="en-US" sz="2000" b="1" dirty="0" smtClean="0">
                <a:latin typeface="Arial" pitchFamily="-111" charset="0"/>
                <a:ea typeface="ＭＳ Ｐゴシック" pitchFamily="-111" charset="-128"/>
              </a:rPr>
              <a:t> flag = 0;  // 0/1 (true/false)</a:t>
            </a:r>
          </a:p>
          <a:p>
            <a:pPr lvl="2">
              <a:lnSpc>
                <a:spcPct val="90000"/>
              </a:lnSpc>
            </a:pPr>
            <a:r>
              <a:rPr lang="en-US" sz="2000" b="1" dirty="0" err="1" smtClean="0">
                <a:solidFill>
                  <a:srgbClr val="3366FF"/>
                </a:solidFill>
                <a:latin typeface="Arial" pitchFamily="-111" charset="0"/>
                <a:ea typeface="ＭＳ Ｐゴシック" pitchFamily="-111" charset="-128"/>
              </a:rPr>
              <a:t>Int</a:t>
            </a:r>
            <a:r>
              <a:rPr lang="en-US" sz="2000" b="1" dirty="0" smtClean="0">
                <a:solidFill>
                  <a:srgbClr val="3366FF"/>
                </a:solidFill>
                <a:latin typeface="Arial" pitchFamily="-111" charset="0"/>
                <a:ea typeface="ＭＳ Ｐゴシック" pitchFamily="-111" charset="-128"/>
              </a:rPr>
              <a:t> Rate(5);			// C++ </a:t>
            </a:r>
            <a:r>
              <a:rPr lang="en-US" sz="2000" b="1" dirty="0" err="1" smtClean="0">
                <a:solidFill>
                  <a:srgbClr val="3366FF"/>
                </a:solidFill>
                <a:latin typeface="Arial" pitchFamily="-111" charset="0"/>
                <a:ea typeface="ＭＳ Ｐゴシック" pitchFamily="-111" charset="-128"/>
              </a:rPr>
              <a:t>init</a:t>
            </a:r>
            <a:r>
              <a:rPr lang="en-US" sz="2000" b="1" dirty="0">
                <a:solidFill>
                  <a:srgbClr val="3366FF"/>
                </a:solidFill>
                <a:latin typeface="Arial" pitchFamily="-111" charset="0"/>
                <a:ea typeface="ＭＳ Ｐゴシック" pitchFamily="-111" charset="-128"/>
              </a:rPr>
              <a:t> </a:t>
            </a:r>
            <a:r>
              <a:rPr lang="en-US" sz="2000" b="1" dirty="0" smtClean="0">
                <a:solidFill>
                  <a:srgbClr val="3366FF"/>
                </a:solidFill>
                <a:latin typeface="Arial" pitchFamily="-111" charset="0"/>
                <a:ea typeface="ＭＳ Ｐゴシック" pitchFamily="-111" charset="-128"/>
              </a:rPr>
              <a:t>method</a:t>
            </a:r>
          </a:p>
          <a:p>
            <a:pPr lvl="2">
              <a:lnSpc>
                <a:spcPct val="90000"/>
              </a:lnSpc>
            </a:pPr>
            <a:r>
              <a:rPr lang="en-US" sz="2000" b="1" dirty="0" smtClean="0">
                <a:solidFill>
                  <a:srgbClr val="3366FF"/>
                </a:solidFill>
                <a:latin typeface="Arial" pitchFamily="-111" charset="0"/>
                <a:ea typeface="ＭＳ Ｐゴシック" pitchFamily="-111" charset="-128"/>
              </a:rPr>
              <a:t>float X(1.523456);	// C++ </a:t>
            </a:r>
            <a:r>
              <a:rPr lang="en-US" sz="2000" b="1" dirty="0" err="1" smtClean="0">
                <a:solidFill>
                  <a:srgbClr val="3366FF"/>
                </a:solidFill>
                <a:latin typeface="Arial" pitchFamily="-111" charset="0"/>
                <a:ea typeface="ＭＳ Ｐゴシック" pitchFamily="-111" charset="-128"/>
              </a:rPr>
              <a:t>init</a:t>
            </a:r>
            <a:r>
              <a:rPr lang="en-US" sz="2000" b="1" dirty="0" smtClean="0">
                <a:solidFill>
                  <a:srgbClr val="3366FF"/>
                </a:solidFill>
                <a:latin typeface="Arial" pitchFamily="-111" charset="0"/>
                <a:ea typeface="ＭＳ Ｐゴシック" pitchFamily="-111" charset="-128"/>
              </a:rPr>
              <a:t> method</a:t>
            </a:r>
          </a:p>
          <a:p>
            <a:pPr lvl="2">
              <a:lnSpc>
                <a:spcPct val="90000"/>
              </a:lnSpc>
            </a:pPr>
            <a:r>
              <a:rPr lang="en-US" sz="2000" b="1" dirty="0" err="1">
                <a:solidFill>
                  <a:srgbClr val="3366FF"/>
                </a:solidFill>
                <a:latin typeface="Arial" pitchFamily="-111" charset="0"/>
                <a:ea typeface="ＭＳ Ｐゴシック" pitchFamily="-111" charset="-128"/>
              </a:rPr>
              <a:t>i</a:t>
            </a:r>
            <a:r>
              <a:rPr lang="en-US" sz="2000" b="1" dirty="0" err="1" smtClean="0">
                <a:solidFill>
                  <a:srgbClr val="3366FF"/>
                </a:solidFill>
                <a:latin typeface="Arial" pitchFamily="-111" charset="0"/>
                <a:ea typeface="ＭＳ Ｐゴシック" pitchFamily="-111" charset="-128"/>
              </a:rPr>
              <a:t>nt</a:t>
            </a:r>
            <a:r>
              <a:rPr lang="en-US" sz="2000" b="1" dirty="0" smtClean="0">
                <a:solidFill>
                  <a:srgbClr val="3366FF"/>
                </a:solidFill>
                <a:latin typeface="Arial" pitchFamily="-111" charset="0"/>
                <a:ea typeface="ＭＳ Ｐゴシック" pitchFamily="-111" charset="-128"/>
              </a:rPr>
              <a:t> Z = Rate*5;		// Expression – ok</a:t>
            </a:r>
          </a:p>
          <a:p>
            <a:pPr lvl="2">
              <a:lnSpc>
                <a:spcPct val="90000"/>
              </a:lnSpc>
            </a:pPr>
            <a:r>
              <a:rPr lang="en-US" sz="2000" b="1" dirty="0" err="1">
                <a:solidFill>
                  <a:srgbClr val="FF0000"/>
                </a:solidFill>
                <a:latin typeface="Arial" pitchFamily="-111" charset="0"/>
                <a:ea typeface="ＭＳ Ｐゴシック" pitchFamily="-111" charset="-128"/>
              </a:rPr>
              <a:t>i</a:t>
            </a:r>
            <a:r>
              <a:rPr lang="en-US" sz="2000" b="1" dirty="0" err="1" smtClean="0">
                <a:solidFill>
                  <a:srgbClr val="FF0000"/>
                </a:solidFill>
                <a:latin typeface="Arial" pitchFamily="-111" charset="0"/>
                <a:ea typeface="ＭＳ Ｐゴシック" pitchFamily="-111" charset="-128"/>
              </a:rPr>
              <a:t>nt</a:t>
            </a:r>
            <a:r>
              <a:rPr lang="en-US" sz="2000" b="1" dirty="0" smtClean="0">
                <a:solidFill>
                  <a:srgbClr val="FF0000"/>
                </a:solidFill>
                <a:latin typeface="Arial" pitchFamily="-111" charset="0"/>
                <a:ea typeface="ＭＳ Ｐゴシック" pitchFamily="-111" charset="-128"/>
              </a:rPr>
              <a:t> U = 2.345;			// possible compile error</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47</a:t>
            </a:fld>
            <a:endParaRPr lang="en-US"/>
          </a:p>
        </p:txBody>
      </p:sp>
      <p:sp>
        <p:nvSpPr>
          <p:cNvPr id="7" name="Text Box 5"/>
          <p:cNvSpPr txBox="1">
            <a:spLocks noChangeArrowheads="1"/>
          </p:cNvSpPr>
          <p:nvPr/>
        </p:nvSpPr>
        <p:spPr bwMode="auto">
          <a:xfrm>
            <a:off x="5791200" y="1752600"/>
            <a:ext cx="2743200" cy="2308324"/>
          </a:xfrm>
          <a:prstGeom prst="rect">
            <a:avLst/>
          </a:prstGeom>
          <a:noFill/>
          <a:ln w="9525">
            <a:solidFill>
              <a:schemeClr val="tx1"/>
            </a:solidFill>
            <a:miter lim="800000"/>
            <a:headEnd/>
            <a:tailEnd/>
          </a:ln>
        </p:spPr>
        <p:txBody>
          <a:bodyPr wrap="square">
            <a:prstTxWarp prst="textNoShape">
              <a:avLst/>
            </a:prstTxWarp>
            <a:spAutoFit/>
          </a:bodyPr>
          <a:lstStyle/>
          <a:p>
            <a:pPr>
              <a:spcBef>
                <a:spcPct val="50000"/>
              </a:spcBef>
            </a:pPr>
            <a:r>
              <a:rPr lang="en-US" b="1" u="sng" dirty="0"/>
              <a:t>Name| </a:t>
            </a:r>
            <a:r>
              <a:rPr lang="en-US" b="1" u="sng" dirty="0" err="1"/>
              <a:t>Mem</a:t>
            </a:r>
            <a:r>
              <a:rPr lang="en-US" b="1" u="sng" dirty="0"/>
              <a:t> </a:t>
            </a:r>
            <a:r>
              <a:rPr lang="en-US" b="1" u="sng" dirty="0" err="1" smtClean="0"/>
              <a:t>Addr</a:t>
            </a:r>
            <a:r>
              <a:rPr lang="en-US" b="1" u="sng" dirty="0" smtClean="0"/>
              <a:t> | #byes</a:t>
            </a:r>
          </a:p>
          <a:p>
            <a:pPr>
              <a:spcBef>
                <a:spcPct val="50000"/>
              </a:spcBef>
            </a:pPr>
            <a:r>
              <a:rPr lang="en-US" dirty="0" err="1"/>
              <a:t>int</a:t>
            </a:r>
            <a:r>
              <a:rPr lang="en-US" dirty="0"/>
              <a:t> </a:t>
            </a:r>
            <a:r>
              <a:rPr lang="en-US" dirty="0" err="1"/>
              <a:t>x</a:t>
            </a:r>
            <a:r>
              <a:rPr lang="en-US" dirty="0"/>
              <a:t>   |  </a:t>
            </a:r>
            <a:r>
              <a:rPr lang="en-US" dirty="0" smtClean="0"/>
              <a:t>0X100100   | 4</a:t>
            </a:r>
          </a:p>
          <a:p>
            <a:pPr>
              <a:spcBef>
                <a:spcPct val="50000"/>
              </a:spcBef>
            </a:pPr>
            <a:r>
              <a:rPr lang="en-US" dirty="0" err="1"/>
              <a:t>int</a:t>
            </a:r>
            <a:r>
              <a:rPr lang="en-US" dirty="0"/>
              <a:t> </a:t>
            </a:r>
            <a:r>
              <a:rPr lang="en-US" dirty="0" err="1"/>
              <a:t>y</a:t>
            </a:r>
            <a:r>
              <a:rPr lang="en-US" dirty="0"/>
              <a:t>   |  </a:t>
            </a:r>
            <a:r>
              <a:rPr lang="en-US" dirty="0" smtClean="0"/>
              <a:t>0X100104    | 4</a:t>
            </a:r>
          </a:p>
          <a:p>
            <a:pPr>
              <a:spcBef>
                <a:spcPct val="50000"/>
              </a:spcBef>
            </a:pPr>
            <a:r>
              <a:rPr lang="en-US" dirty="0"/>
              <a:t>float </a:t>
            </a:r>
            <a:r>
              <a:rPr lang="en-US" dirty="0" err="1"/>
              <a:t>z</a:t>
            </a:r>
            <a:r>
              <a:rPr lang="en-US" dirty="0"/>
              <a:t> |  </a:t>
            </a:r>
            <a:r>
              <a:rPr lang="en-US" dirty="0" smtClean="0"/>
              <a:t>0X100108   | 4</a:t>
            </a:r>
          </a:p>
          <a:p>
            <a:r>
              <a:rPr lang="en-US" dirty="0"/>
              <a:t>   :::::::::::::::::::</a:t>
            </a:r>
            <a:r>
              <a:rPr lang="en-US" dirty="0" smtClean="0"/>
              <a:t>:</a:t>
            </a:r>
          </a:p>
          <a:p>
            <a:pPr>
              <a:spcBef>
                <a:spcPct val="50000"/>
              </a:spcBef>
            </a:pPr>
            <a:r>
              <a:rPr lang="en-US" dirty="0" smtClean="0"/>
              <a:t>char </a:t>
            </a:r>
            <a:r>
              <a:rPr lang="en-US" dirty="0" err="1" smtClean="0"/>
              <a:t>c</a:t>
            </a:r>
            <a:r>
              <a:rPr lang="en-US" dirty="0" smtClean="0"/>
              <a:t> |   0X100200  | 1</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Literals</a:t>
            </a:r>
            <a:endParaRPr lang="en-US" b="1" dirty="0"/>
          </a:p>
        </p:txBody>
      </p:sp>
      <p:sp>
        <p:nvSpPr>
          <p:cNvPr id="3" name="Content Placeholder 2"/>
          <p:cNvSpPr>
            <a:spLocks noGrp="1"/>
          </p:cNvSpPr>
          <p:nvPr>
            <p:ph idx="1"/>
          </p:nvPr>
        </p:nvSpPr>
        <p:spPr>
          <a:xfrm>
            <a:off x="457200" y="715962"/>
            <a:ext cx="8229600" cy="5640388"/>
          </a:xfrm>
          <a:ln>
            <a:solidFill>
              <a:srgbClr val="0000FF"/>
            </a:solidFill>
          </a:ln>
        </p:spPr>
        <p:txBody>
          <a:bodyPr/>
          <a:lstStyle/>
          <a:p>
            <a:pPr>
              <a:lnSpc>
                <a:spcPct val="90000"/>
              </a:lnSpc>
              <a:spcBef>
                <a:spcPts val="0"/>
              </a:spcBef>
            </a:pPr>
            <a:r>
              <a:rPr lang="en-US" b="1" dirty="0" smtClean="0">
                <a:solidFill>
                  <a:srgbClr val="0000FF"/>
                </a:solidFill>
              </a:rPr>
              <a:t>Literals </a:t>
            </a:r>
          </a:p>
          <a:p>
            <a:pPr lvl="1">
              <a:lnSpc>
                <a:spcPct val="90000"/>
              </a:lnSpc>
              <a:spcBef>
                <a:spcPts val="0"/>
              </a:spcBef>
            </a:pPr>
            <a:r>
              <a:rPr lang="en-US" dirty="0" smtClean="0"/>
              <a:t>refer to </a:t>
            </a:r>
            <a:r>
              <a:rPr lang="en-US" b="1" i="1" dirty="0" smtClean="0">
                <a:solidFill>
                  <a:srgbClr val="0000FF"/>
                </a:solidFill>
              </a:rPr>
              <a:t>fixed</a:t>
            </a:r>
            <a:r>
              <a:rPr lang="en-US" dirty="0" smtClean="0"/>
              <a:t>, human-readable values that cannot be altered by the program </a:t>
            </a:r>
            <a:endParaRPr lang="en-US" b="1" dirty="0" smtClean="0">
              <a:solidFill>
                <a:srgbClr val="0000FF"/>
              </a:solidFill>
            </a:endParaRPr>
          </a:p>
          <a:p>
            <a:pPr lvl="1">
              <a:spcBef>
                <a:spcPts val="0"/>
              </a:spcBef>
              <a:tabLst>
                <a:tab pos="3149600" algn="l"/>
              </a:tabLst>
            </a:pPr>
            <a:r>
              <a:rPr lang="en-US" sz="2400" b="1" dirty="0" smtClean="0"/>
              <a:t>Examples:</a:t>
            </a:r>
          </a:p>
          <a:p>
            <a:pPr lvl="2">
              <a:spcBef>
                <a:spcPts val="0"/>
              </a:spcBef>
              <a:tabLst>
                <a:tab pos="3149600" algn="l"/>
              </a:tabLst>
            </a:pPr>
            <a:r>
              <a:rPr lang="en-US" b="1" dirty="0" smtClean="0"/>
              <a:t>2	// Literal constant </a:t>
            </a:r>
            <a:r>
              <a:rPr lang="en-US" b="1" dirty="0" err="1" smtClean="0"/>
              <a:t>int</a:t>
            </a:r>
            <a:endParaRPr lang="en-US" b="1" dirty="0" smtClean="0"/>
          </a:p>
          <a:p>
            <a:pPr lvl="2">
              <a:spcBef>
                <a:spcPts val="0"/>
              </a:spcBef>
              <a:tabLst>
                <a:tab pos="3149600" algn="l"/>
              </a:tabLst>
            </a:pPr>
            <a:r>
              <a:rPr lang="en-US" b="1" dirty="0" smtClean="0"/>
              <a:t>5.75	// Literal constant </a:t>
            </a:r>
            <a:r>
              <a:rPr lang="en-US" b="1" i="1" dirty="0" smtClean="0">
                <a:solidFill>
                  <a:srgbClr val="0000FF"/>
                </a:solidFill>
              </a:rPr>
              <a:t>by default </a:t>
            </a:r>
            <a:r>
              <a:rPr lang="en-US" b="1" dirty="0" smtClean="0"/>
              <a:t>double</a:t>
            </a:r>
          </a:p>
          <a:p>
            <a:pPr lvl="2">
              <a:spcBef>
                <a:spcPts val="0"/>
              </a:spcBef>
              <a:tabLst>
                <a:tab pos="3149600" algn="l"/>
              </a:tabLst>
            </a:pPr>
            <a:r>
              <a:rPr lang="en-US" b="1" dirty="0" smtClean="0"/>
              <a:t>123.32F	// Literal float</a:t>
            </a:r>
          </a:p>
          <a:p>
            <a:pPr lvl="2">
              <a:spcBef>
                <a:spcPts val="0"/>
              </a:spcBef>
              <a:tabLst>
                <a:tab pos="3149600" algn="l"/>
              </a:tabLst>
            </a:pPr>
            <a:r>
              <a:rPr lang="en-US" b="1" dirty="0" smtClean="0"/>
              <a:t>35000L	// long </a:t>
            </a:r>
            <a:r>
              <a:rPr lang="en-US" b="1" dirty="0" err="1" smtClean="0"/>
              <a:t>int</a:t>
            </a:r>
            <a:endParaRPr lang="en-US" b="1" dirty="0" smtClean="0"/>
          </a:p>
          <a:p>
            <a:pPr lvl="2">
              <a:spcBef>
                <a:spcPts val="0"/>
              </a:spcBef>
              <a:tabLst>
                <a:tab pos="3149600" algn="l"/>
              </a:tabLst>
            </a:pPr>
            <a:r>
              <a:rPr lang="en-US" b="1" dirty="0" smtClean="0"/>
              <a:t>1000U	// unsigned </a:t>
            </a:r>
            <a:r>
              <a:rPr lang="en-US" b="1" dirty="0" err="1" smtClean="0"/>
              <a:t>int</a:t>
            </a:r>
            <a:endParaRPr lang="en-US" b="1" dirty="0" smtClean="0"/>
          </a:p>
          <a:p>
            <a:pPr lvl="2">
              <a:spcBef>
                <a:spcPts val="0"/>
              </a:spcBef>
              <a:tabLst>
                <a:tab pos="3149600" algn="l"/>
              </a:tabLst>
            </a:pPr>
            <a:r>
              <a:rPr lang="en-US" b="1" dirty="0" smtClean="0"/>
              <a:t>123223UL	// unsigned long </a:t>
            </a:r>
            <a:r>
              <a:rPr lang="en-US" b="1" dirty="0" err="1" smtClean="0"/>
              <a:t>int</a:t>
            </a:r>
            <a:endParaRPr lang="en-US" b="1" dirty="0" smtClean="0"/>
          </a:p>
          <a:p>
            <a:pPr lvl="2">
              <a:spcBef>
                <a:spcPts val="0"/>
              </a:spcBef>
              <a:tabLst>
                <a:tab pos="3149600" algn="l"/>
              </a:tabLst>
            </a:pPr>
            <a:r>
              <a:rPr lang="en-US" b="1" dirty="0" smtClean="0"/>
              <a:t>123.23L	// long double</a:t>
            </a:r>
          </a:p>
          <a:p>
            <a:pPr lvl="2">
              <a:spcBef>
                <a:spcPts val="0"/>
              </a:spcBef>
              <a:tabLst>
                <a:tab pos="3149600" algn="l"/>
              </a:tabLst>
            </a:pPr>
            <a:r>
              <a:rPr lang="en-US" b="1" dirty="0" smtClean="0"/>
              <a:t>"Z"	// Literal constant char</a:t>
            </a:r>
          </a:p>
          <a:p>
            <a:pPr lvl="2">
              <a:spcBef>
                <a:spcPts val="0"/>
              </a:spcBef>
              <a:tabLst>
                <a:tab pos="3149600" algn="l"/>
              </a:tabLst>
            </a:pPr>
            <a:r>
              <a:rPr lang="en-US" b="1" dirty="0" smtClean="0"/>
              <a:t>"Hello World"	// Literal constant string</a:t>
            </a:r>
          </a:p>
          <a:p>
            <a:pPr>
              <a:spcBef>
                <a:spcPts val="0"/>
              </a:spcBef>
              <a:tabLst>
                <a:tab pos="3149600" algn="l"/>
              </a:tabLst>
            </a:pPr>
            <a:r>
              <a:rPr lang="en-US" sz="2800" b="1" i="1" dirty="0" smtClean="0">
                <a:solidFill>
                  <a:srgbClr val="FF0000"/>
                </a:solidFill>
              </a:rPr>
              <a:t>Cannot change values during execution</a:t>
            </a:r>
          </a:p>
          <a:p>
            <a:pPr lvl="1">
              <a:lnSpc>
                <a:spcPct val="90000"/>
              </a:lnSpc>
              <a:buNone/>
            </a:pPr>
            <a:endParaRPr lang="en-US" dirty="0" smtClean="0"/>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Escape Sequences</a:t>
            </a:r>
            <a:endParaRPr lang="en-US" b="1" dirty="0"/>
          </a:p>
        </p:txBody>
      </p:sp>
      <p:sp>
        <p:nvSpPr>
          <p:cNvPr id="3" name="Content Placeholder 2"/>
          <p:cNvSpPr>
            <a:spLocks noGrp="1"/>
          </p:cNvSpPr>
          <p:nvPr>
            <p:ph idx="1"/>
          </p:nvPr>
        </p:nvSpPr>
        <p:spPr>
          <a:xfrm>
            <a:off x="457200" y="1066800"/>
            <a:ext cx="3657600" cy="5059363"/>
          </a:xfrm>
          <a:ln>
            <a:solidFill>
              <a:srgbClr val="0000FF"/>
            </a:solidFill>
          </a:ln>
        </p:spPr>
        <p:txBody>
          <a:bodyPr>
            <a:normAutofit/>
          </a:bodyPr>
          <a:lstStyle/>
          <a:p>
            <a:r>
              <a:rPr lang="en-US" sz="2400" dirty="0" smtClean="0"/>
              <a:t>"Extend" character set</a:t>
            </a:r>
          </a:p>
          <a:p>
            <a:r>
              <a:rPr lang="en-US" sz="2400" b="1" dirty="0" smtClean="0">
                <a:solidFill>
                  <a:srgbClr val="0000FF"/>
                </a:solidFill>
              </a:rPr>
              <a:t>Backslash ( \ )  </a:t>
            </a:r>
            <a:r>
              <a:rPr lang="en-US" sz="2400" dirty="0" smtClean="0"/>
              <a:t>preceding a character</a:t>
            </a:r>
          </a:p>
          <a:p>
            <a:pPr lvl="1"/>
            <a:r>
              <a:rPr lang="en-US" sz="2400" dirty="0" smtClean="0"/>
              <a:t>Instructs compiler: a special "</a:t>
            </a:r>
            <a:r>
              <a:rPr lang="en-US" sz="2400" b="1" dirty="0" smtClean="0">
                <a:solidFill>
                  <a:srgbClr val="3366FF"/>
                </a:solidFill>
              </a:rPr>
              <a:t>escape</a:t>
            </a:r>
            <a:br>
              <a:rPr lang="en-US" sz="2400" b="1" dirty="0" smtClean="0">
                <a:solidFill>
                  <a:srgbClr val="3366FF"/>
                </a:solidFill>
              </a:rPr>
            </a:br>
            <a:r>
              <a:rPr lang="en-US" sz="2400" b="1" dirty="0" smtClean="0">
                <a:solidFill>
                  <a:srgbClr val="3366FF"/>
                </a:solidFill>
              </a:rPr>
              <a:t>character</a:t>
            </a:r>
            <a:r>
              <a:rPr lang="en-US" sz="2400" dirty="0" smtClean="0"/>
              <a:t>" is coming</a:t>
            </a:r>
          </a:p>
          <a:p>
            <a:pPr lvl="1"/>
            <a:r>
              <a:rPr lang="en-US" sz="2400" dirty="0" smtClean="0"/>
              <a:t>Following character treated as</a:t>
            </a:r>
            <a:br>
              <a:rPr lang="en-US" sz="2400" dirty="0" smtClean="0"/>
            </a:br>
            <a:r>
              <a:rPr lang="en-US" sz="2400" dirty="0" smtClean="0"/>
              <a:t>"escape sequence char"</a:t>
            </a:r>
            <a:endParaRPr lang="en-US" sz="24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49</a:t>
            </a:fld>
            <a:endParaRPr lang="en-US" dirty="0"/>
          </a:p>
        </p:txBody>
      </p:sp>
      <p:pic>
        <p:nvPicPr>
          <p:cNvPr id="7" name="Picture 6"/>
          <p:cNvPicPr>
            <a:picLocks noChangeAspect="1"/>
          </p:cNvPicPr>
          <p:nvPr/>
        </p:nvPicPr>
        <p:blipFill>
          <a:blip r:embed="rId2"/>
          <a:stretch>
            <a:fillRect/>
          </a:stretch>
        </p:blipFill>
        <p:spPr>
          <a:xfrm>
            <a:off x="4114800" y="868362"/>
            <a:ext cx="4831067" cy="3308350"/>
          </a:xfrm>
          <a:prstGeom prst="rect">
            <a:avLst/>
          </a:prstGeom>
        </p:spPr>
      </p:pic>
      <p:pic>
        <p:nvPicPr>
          <p:cNvPr id="8" name="Picture 7"/>
          <p:cNvPicPr>
            <a:picLocks noChangeAspect="1"/>
          </p:cNvPicPr>
          <p:nvPr/>
        </p:nvPicPr>
        <p:blipFill>
          <a:blip r:embed="rId3"/>
          <a:stretch>
            <a:fillRect/>
          </a:stretch>
        </p:blipFill>
        <p:spPr>
          <a:xfrm>
            <a:off x="4267200" y="3691183"/>
            <a:ext cx="4678667" cy="26651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smtClean="0">
                <a:latin typeface="Arial"/>
              </a:rPr>
              <a:t>Computers: Hardware and Software</a:t>
            </a:r>
            <a:endParaRPr lang="en-US" sz="3600" b="1" dirty="0"/>
          </a:p>
        </p:txBody>
      </p:sp>
      <p:sp>
        <p:nvSpPr>
          <p:cNvPr id="3" name="Content Placeholder 2"/>
          <p:cNvSpPr>
            <a:spLocks noGrp="1"/>
          </p:cNvSpPr>
          <p:nvPr>
            <p:ph idx="1"/>
          </p:nvPr>
        </p:nvSpPr>
        <p:spPr>
          <a:xfrm>
            <a:off x="457200" y="990600"/>
            <a:ext cx="8229600" cy="5365750"/>
          </a:xfrm>
          <a:ln>
            <a:solidFill>
              <a:srgbClr val="0000FF"/>
            </a:solidFill>
          </a:ln>
        </p:spPr>
        <p:txBody>
          <a:bodyPr>
            <a:normAutofit lnSpcReduction="10000"/>
          </a:bodyPr>
          <a:lstStyle/>
          <a:p>
            <a:r>
              <a:rPr lang="en-US" b="1" dirty="0" smtClean="0">
                <a:solidFill>
                  <a:srgbClr val="0000FF"/>
                </a:solidFill>
                <a:latin typeface="Times New Roman" pitchFamily="-111" charset="0"/>
              </a:rPr>
              <a:t>Moore’s Law</a:t>
            </a:r>
          </a:p>
          <a:p>
            <a:pPr lvl="1"/>
            <a:r>
              <a:rPr lang="en-US" b="1" dirty="0" smtClean="0"/>
              <a:t>Moore's law</a:t>
            </a:r>
            <a:r>
              <a:rPr lang="en-US" dirty="0" smtClean="0"/>
              <a:t> describes a </a:t>
            </a:r>
            <a:r>
              <a:rPr lang="en-US" b="1" i="1" dirty="0" smtClean="0"/>
              <a:t>long-term trend </a:t>
            </a:r>
            <a:r>
              <a:rPr lang="en-US" dirty="0" smtClean="0"/>
              <a:t>in the history of computing hardware: </a:t>
            </a:r>
          </a:p>
          <a:p>
            <a:pPr lvl="2"/>
            <a:r>
              <a:rPr lang="en-US" dirty="0" smtClean="0"/>
              <a:t>the number of transistors that can be placed inexpensively on an integrated circuit </a:t>
            </a:r>
            <a:r>
              <a:rPr lang="en-US" b="1" i="1" dirty="0" smtClean="0">
                <a:solidFill>
                  <a:srgbClr val="0000FF"/>
                </a:solidFill>
              </a:rPr>
              <a:t>doubles </a:t>
            </a:r>
            <a:r>
              <a:rPr lang="en-US" dirty="0" smtClean="0"/>
              <a:t>approximately every </a:t>
            </a:r>
            <a:r>
              <a:rPr lang="en-US" b="1" i="1" dirty="0" smtClean="0">
                <a:solidFill>
                  <a:srgbClr val="0000FF"/>
                </a:solidFill>
              </a:rPr>
              <a:t>two years</a:t>
            </a:r>
            <a:r>
              <a:rPr lang="en-US" dirty="0" smtClean="0"/>
              <a:t>. </a:t>
            </a:r>
          </a:p>
          <a:p>
            <a:pPr lvl="1"/>
            <a:r>
              <a:rPr lang="en-US" dirty="0" smtClean="0"/>
              <a:t>The capabilities of many digital electronic devices are strongly linked to </a:t>
            </a:r>
            <a:r>
              <a:rPr lang="en-US" b="1" dirty="0" smtClean="0"/>
              <a:t>Moore's law</a:t>
            </a:r>
            <a:r>
              <a:rPr lang="en-US" dirty="0" smtClean="0"/>
              <a:t>: </a:t>
            </a:r>
          </a:p>
          <a:p>
            <a:pPr lvl="2"/>
            <a:r>
              <a:rPr lang="en-US" b="1" i="1" dirty="0" smtClean="0">
                <a:solidFill>
                  <a:srgbClr val="3366FF"/>
                </a:solidFill>
              </a:rPr>
              <a:t>processing speed</a:t>
            </a:r>
            <a:r>
              <a:rPr lang="en-US" dirty="0" smtClean="0"/>
              <a:t>, </a:t>
            </a:r>
          </a:p>
          <a:p>
            <a:pPr lvl="2"/>
            <a:r>
              <a:rPr lang="en-US" dirty="0" smtClean="0"/>
              <a:t>memory capacity, </a:t>
            </a:r>
          </a:p>
          <a:p>
            <a:pPr lvl="2"/>
            <a:r>
              <a:rPr lang="en-US" dirty="0" smtClean="0"/>
              <a:t>the number and size of pixels in digital cameras</a:t>
            </a:r>
          </a:p>
          <a:p>
            <a:pPr lvl="2"/>
            <a:r>
              <a:rPr lang="en-US" sz="2400" dirty="0" smtClean="0">
                <a:solidFill>
                  <a:srgbClr val="000000"/>
                </a:solidFill>
                <a:latin typeface="Times New Roman" pitchFamily="-111" charset="0"/>
              </a:rPr>
              <a:t>etc</a:t>
            </a:r>
            <a:endParaRPr lang="en-US" sz="2400" dirty="0">
              <a:solidFill>
                <a:srgbClr val="000000"/>
              </a:solidFill>
              <a:latin typeface="Times New Roman" pitchFamily="-111" charset="0"/>
            </a:endParaRP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a:t>
            </a:fld>
            <a:endParaRPr lang="en-US"/>
          </a:p>
        </p:txBody>
      </p:sp>
      <p:sp>
        <p:nvSpPr>
          <p:cNvPr id="7" name="Cloud Callout 6"/>
          <p:cNvSpPr/>
          <p:nvPr/>
        </p:nvSpPr>
        <p:spPr>
          <a:xfrm>
            <a:off x="6553200" y="3886200"/>
            <a:ext cx="2133600" cy="1219200"/>
          </a:xfrm>
          <a:prstGeom prst="cloudCallout">
            <a:avLst>
              <a:gd name="adj1" fmla="val -153702"/>
              <a:gd name="adj2" fmla="val 71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smtClean="0">
                <a:solidFill>
                  <a:srgbClr val="000000"/>
                </a:solidFill>
                <a:latin typeface="Times New Roman" pitchFamily="-111" charset="0"/>
              </a:rPr>
              <a:t>Information Revolution</a:t>
            </a:r>
            <a:endParaRPr lang="en-US" b="1" dirty="0">
              <a:solidFill>
                <a:srgbClr val="FFFF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b="1" dirty="0" smtClean="0"/>
              <a:t>Constants</a:t>
            </a:r>
            <a:endParaRPr lang="en-US" b="1" dirty="0"/>
          </a:p>
        </p:txBody>
      </p:sp>
      <p:sp>
        <p:nvSpPr>
          <p:cNvPr id="3" name="Content Placeholder 2"/>
          <p:cNvSpPr>
            <a:spLocks noGrp="1"/>
          </p:cNvSpPr>
          <p:nvPr>
            <p:ph idx="1"/>
          </p:nvPr>
        </p:nvSpPr>
        <p:spPr>
          <a:xfrm>
            <a:off x="457200" y="944562"/>
            <a:ext cx="8229600" cy="5181601"/>
          </a:xfrm>
          <a:ln>
            <a:solidFill>
              <a:srgbClr val="0000FF"/>
            </a:solidFill>
          </a:ln>
        </p:spPr>
        <p:txBody>
          <a:bodyPr/>
          <a:lstStyle/>
          <a:p>
            <a:pPr>
              <a:lnSpc>
                <a:spcPct val="90000"/>
              </a:lnSpc>
            </a:pPr>
            <a:r>
              <a:rPr lang="en-US" sz="2800" b="1" dirty="0" smtClean="0"/>
              <a:t>Naming your constants</a:t>
            </a:r>
          </a:p>
          <a:p>
            <a:pPr lvl="1">
              <a:lnSpc>
                <a:spcPct val="90000"/>
              </a:lnSpc>
            </a:pPr>
            <a:r>
              <a:rPr lang="en-US" sz="2400" dirty="0" smtClean="0"/>
              <a:t>Literal constants are "OK", but provide </a:t>
            </a:r>
            <a:br>
              <a:rPr lang="en-US" sz="2400" dirty="0" smtClean="0"/>
            </a:br>
            <a:r>
              <a:rPr lang="en-US" sz="2400" dirty="0" smtClean="0"/>
              <a:t>little meaning</a:t>
            </a:r>
          </a:p>
          <a:p>
            <a:pPr lvl="2">
              <a:lnSpc>
                <a:spcPct val="90000"/>
              </a:lnSpc>
            </a:pPr>
            <a:r>
              <a:rPr lang="en-US" dirty="0" smtClean="0"/>
              <a:t>e.g., seeing 24 in a program, tells nothing about</a:t>
            </a:r>
            <a:br>
              <a:rPr lang="en-US" dirty="0" smtClean="0"/>
            </a:br>
            <a:r>
              <a:rPr lang="en-US" dirty="0" smtClean="0"/>
              <a:t>what it represents</a:t>
            </a:r>
          </a:p>
          <a:p>
            <a:pPr>
              <a:lnSpc>
                <a:spcPct val="90000"/>
              </a:lnSpc>
            </a:pPr>
            <a:r>
              <a:rPr lang="en-US" sz="2800" b="1" dirty="0" smtClean="0"/>
              <a:t>Use named constants instead</a:t>
            </a:r>
          </a:p>
          <a:p>
            <a:pPr lvl="1">
              <a:lnSpc>
                <a:spcPct val="90000"/>
              </a:lnSpc>
            </a:pPr>
            <a:r>
              <a:rPr lang="en-US" sz="2400" dirty="0" smtClean="0"/>
              <a:t>Meaningful name to represent data</a:t>
            </a:r>
            <a:br>
              <a:rPr lang="en-US" sz="2400" dirty="0" smtClean="0"/>
            </a:br>
            <a:r>
              <a:rPr lang="en-US" sz="2400" b="1" dirty="0" smtClean="0">
                <a:solidFill>
                  <a:srgbClr val="0000FF"/>
                </a:solidFill>
              </a:rPr>
              <a:t>const </a:t>
            </a:r>
            <a:r>
              <a:rPr lang="en-US" sz="2400" b="1" dirty="0" err="1" smtClean="0">
                <a:solidFill>
                  <a:srgbClr val="0000FF"/>
                </a:solidFill>
              </a:rPr>
              <a:t>int</a:t>
            </a:r>
            <a:r>
              <a:rPr lang="en-US" sz="2400" b="1" dirty="0" smtClean="0">
                <a:solidFill>
                  <a:srgbClr val="0000FF"/>
                </a:solidFill>
              </a:rPr>
              <a:t> NUMBER_OF_STUDENTS = 24;</a:t>
            </a:r>
          </a:p>
          <a:p>
            <a:pPr lvl="2">
              <a:lnSpc>
                <a:spcPct val="90000"/>
              </a:lnSpc>
            </a:pPr>
            <a:r>
              <a:rPr lang="en-US" dirty="0" smtClean="0"/>
              <a:t>Called a "</a:t>
            </a:r>
            <a:r>
              <a:rPr lang="en-US" b="1" dirty="0" smtClean="0">
                <a:solidFill>
                  <a:srgbClr val="3366FF"/>
                </a:solidFill>
              </a:rPr>
              <a:t>declared constant</a:t>
            </a:r>
            <a:r>
              <a:rPr lang="en-US" dirty="0" smtClean="0"/>
              <a:t>" or "</a:t>
            </a:r>
            <a:r>
              <a:rPr lang="en-US" b="1" i="1" dirty="0" smtClean="0">
                <a:solidFill>
                  <a:srgbClr val="FF0000"/>
                </a:solidFill>
              </a:rPr>
              <a:t>named constant</a:t>
            </a:r>
            <a:r>
              <a:rPr lang="en-US" dirty="0" smtClean="0"/>
              <a:t>"</a:t>
            </a:r>
          </a:p>
          <a:p>
            <a:pPr lvl="2">
              <a:lnSpc>
                <a:spcPct val="90000"/>
              </a:lnSpc>
            </a:pPr>
            <a:r>
              <a:rPr lang="en-US" dirty="0" smtClean="0"/>
              <a:t>Now use it’s name wherever needed in program </a:t>
            </a:r>
          </a:p>
          <a:p>
            <a:pPr lvl="2">
              <a:lnSpc>
                <a:spcPct val="90000"/>
              </a:lnSpc>
            </a:pPr>
            <a:r>
              <a:rPr lang="en-US" dirty="0" smtClean="0"/>
              <a:t>Added benefit: changes to value result in one fix</a:t>
            </a:r>
          </a:p>
          <a:p>
            <a:endParaRPr lang="en-US" sz="24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Assigning Data</a:t>
            </a:r>
            <a:endParaRPr lang="en-US" b="1" dirty="0"/>
          </a:p>
        </p:txBody>
      </p:sp>
      <p:sp>
        <p:nvSpPr>
          <p:cNvPr id="3" name="Content Placeholder 2"/>
          <p:cNvSpPr>
            <a:spLocks noGrp="1"/>
          </p:cNvSpPr>
          <p:nvPr>
            <p:ph idx="1"/>
          </p:nvPr>
        </p:nvSpPr>
        <p:spPr>
          <a:xfrm>
            <a:off x="457200" y="868362"/>
            <a:ext cx="8229600" cy="5487988"/>
          </a:xfrm>
          <a:ln>
            <a:solidFill>
              <a:srgbClr val="4F81BD"/>
            </a:solidFill>
          </a:ln>
        </p:spPr>
        <p:txBody>
          <a:bodyPr>
            <a:normAutofit lnSpcReduction="10000"/>
          </a:bodyPr>
          <a:lstStyle/>
          <a:p>
            <a:pPr>
              <a:lnSpc>
                <a:spcPct val="90000"/>
              </a:lnSpc>
            </a:pPr>
            <a:r>
              <a:rPr lang="en-US" sz="2800" dirty="0" smtClean="0"/>
              <a:t>Initializing data in declaration statement</a:t>
            </a:r>
          </a:p>
          <a:p>
            <a:pPr lvl="1">
              <a:lnSpc>
                <a:spcPct val="90000"/>
              </a:lnSpc>
            </a:pPr>
            <a:r>
              <a:rPr lang="en-US" sz="2400" dirty="0" smtClean="0"/>
              <a:t>Otherwise results in "</a:t>
            </a:r>
            <a:r>
              <a:rPr lang="en-US" sz="2400" b="1" dirty="0" smtClean="0">
                <a:solidFill>
                  <a:srgbClr val="FF0000"/>
                </a:solidFill>
              </a:rPr>
              <a:t>undefined</a:t>
            </a:r>
            <a:r>
              <a:rPr lang="en-US" sz="2400" dirty="0" smtClean="0"/>
              <a:t>" if you don’t!</a:t>
            </a:r>
          </a:p>
          <a:p>
            <a:pPr lvl="2">
              <a:lnSpc>
                <a:spcPct val="90000"/>
              </a:lnSpc>
            </a:pPr>
            <a:r>
              <a:rPr lang="en-US" b="1" dirty="0" err="1" smtClean="0">
                <a:solidFill>
                  <a:srgbClr val="0000FF"/>
                </a:solidFill>
              </a:rPr>
              <a:t>int</a:t>
            </a:r>
            <a:r>
              <a:rPr lang="en-US" b="1" dirty="0" smtClean="0">
                <a:solidFill>
                  <a:srgbClr val="0000FF"/>
                </a:solidFill>
              </a:rPr>
              <a:t> </a:t>
            </a:r>
            <a:r>
              <a:rPr lang="en-US" b="1" dirty="0" err="1" smtClean="0">
                <a:solidFill>
                  <a:srgbClr val="0000FF"/>
                </a:solidFill>
              </a:rPr>
              <a:t>myValue</a:t>
            </a:r>
            <a:r>
              <a:rPr lang="en-US" b="1" dirty="0" smtClean="0">
                <a:solidFill>
                  <a:srgbClr val="0000FF"/>
                </a:solidFill>
              </a:rPr>
              <a:t> ; 		// undefined (</a:t>
            </a:r>
            <a:r>
              <a:rPr lang="en-US" b="1" dirty="0" smtClean="0">
                <a:solidFill>
                  <a:srgbClr val="FF0000"/>
                </a:solidFill>
              </a:rPr>
              <a:t>garbage</a:t>
            </a:r>
            <a:r>
              <a:rPr lang="en-US" b="1" dirty="0" smtClean="0">
                <a:solidFill>
                  <a:srgbClr val="0000FF"/>
                </a:solidFill>
              </a:rPr>
              <a:t>) value</a:t>
            </a:r>
          </a:p>
          <a:p>
            <a:pPr lvl="2">
              <a:lnSpc>
                <a:spcPct val="90000"/>
              </a:lnSpc>
            </a:pPr>
            <a:r>
              <a:rPr lang="en-US" b="1" dirty="0" err="1" smtClean="0">
                <a:solidFill>
                  <a:srgbClr val="0000FF"/>
                </a:solidFill>
              </a:rPr>
              <a:t>int</a:t>
            </a:r>
            <a:r>
              <a:rPr lang="en-US" b="1" dirty="0" smtClean="0">
                <a:solidFill>
                  <a:srgbClr val="0000FF"/>
                </a:solidFill>
              </a:rPr>
              <a:t>  </a:t>
            </a:r>
            <a:r>
              <a:rPr lang="en-US" b="1" dirty="0" err="1" smtClean="0">
                <a:solidFill>
                  <a:srgbClr val="0000FF"/>
                </a:solidFill>
              </a:rPr>
              <a:t>hisValue</a:t>
            </a:r>
            <a:r>
              <a:rPr lang="en-US" b="1" dirty="0" smtClean="0">
                <a:solidFill>
                  <a:srgbClr val="0000FF"/>
                </a:solidFill>
              </a:rPr>
              <a:t> = 10;	// defined values</a:t>
            </a:r>
          </a:p>
          <a:p>
            <a:pPr lvl="2">
              <a:lnSpc>
                <a:spcPct val="90000"/>
              </a:lnSpc>
            </a:pPr>
            <a:r>
              <a:rPr lang="en-US" b="1" dirty="0" smtClean="0">
                <a:solidFill>
                  <a:srgbClr val="0000FF"/>
                </a:solidFill>
              </a:rPr>
              <a:t>char C = ‘A’;			// single quote </a:t>
            </a:r>
          </a:p>
          <a:p>
            <a:pPr lvl="2">
              <a:lnSpc>
                <a:spcPct val="90000"/>
              </a:lnSpc>
            </a:pPr>
            <a:r>
              <a:rPr lang="en-US" b="1" dirty="0" smtClean="0">
                <a:solidFill>
                  <a:srgbClr val="0000FF"/>
                </a:solidFill>
              </a:rPr>
              <a:t>float X = 1.23F;		//assign to literal float </a:t>
            </a:r>
          </a:p>
          <a:p>
            <a:pPr>
              <a:lnSpc>
                <a:spcPct val="90000"/>
              </a:lnSpc>
            </a:pPr>
            <a:r>
              <a:rPr lang="en-US" sz="2800" dirty="0" smtClean="0"/>
              <a:t>Assigning data during execution</a:t>
            </a:r>
          </a:p>
          <a:p>
            <a:pPr lvl="1">
              <a:lnSpc>
                <a:spcPct val="90000"/>
              </a:lnSpc>
            </a:pPr>
            <a:r>
              <a:rPr lang="en-US" sz="2400" b="1" dirty="0" err="1" smtClean="0">
                <a:solidFill>
                  <a:srgbClr val="0000FF"/>
                </a:solidFill>
              </a:rPr>
              <a:t>Lvalues</a:t>
            </a:r>
            <a:r>
              <a:rPr lang="en-US" sz="2400" dirty="0" smtClean="0"/>
              <a:t> (left-side) &amp; </a:t>
            </a:r>
            <a:r>
              <a:rPr lang="en-US" sz="2400" b="1" dirty="0" err="1" smtClean="0">
                <a:solidFill>
                  <a:srgbClr val="0000FF"/>
                </a:solidFill>
              </a:rPr>
              <a:t>Rvalues</a:t>
            </a:r>
            <a:r>
              <a:rPr lang="en-US" sz="2400" dirty="0" smtClean="0"/>
              <a:t> (right-side)</a:t>
            </a:r>
          </a:p>
          <a:p>
            <a:pPr lvl="2">
              <a:lnSpc>
                <a:spcPct val="90000"/>
              </a:lnSpc>
            </a:pPr>
            <a:r>
              <a:rPr lang="en-US" sz="2800" dirty="0" err="1" smtClean="0"/>
              <a:t>Lvalues</a:t>
            </a:r>
            <a:r>
              <a:rPr lang="en-US" sz="2800" dirty="0" smtClean="0"/>
              <a:t> must be </a:t>
            </a:r>
            <a:r>
              <a:rPr lang="en-US" sz="2800" b="1" i="1" dirty="0" smtClean="0">
                <a:solidFill>
                  <a:srgbClr val="0000FF"/>
                </a:solidFill>
              </a:rPr>
              <a:t>variables</a:t>
            </a:r>
          </a:p>
          <a:p>
            <a:pPr lvl="2">
              <a:lnSpc>
                <a:spcPct val="90000"/>
              </a:lnSpc>
            </a:pPr>
            <a:r>
              <a:rPr lang="en-US" sz="2800" dirty="0" err="1" smtClean="0"/>
              <a:t>Rvalues</a:t>
            </a:r>
            <a:r>
              <a:rPr lang="en-US" sz="2800" dirty="0" smtClean="0"/>
              <a:t> can be any </a:t>
            </a:r>
            <a:r>
              <a:rPr lang="en-US" sz="2800" b="1" i="1" dirty="0" smtClean="0">
                <a:solidFill>
                  <a:srgbClr val="0000FF"/>
                </a:solidFill>
              </a:rPr>
              <a:t>expression</a:t>
            </a:r>
          </a:p>
          <a:p>
            <a:pPr lvl="2">
              <a:lnSpc>
                <a:spcPct val="90000"/>
              </a:lnSpc>
            </a:pPr>
            <a:r>
              <a:rPr lang="en-US" sz="2800" dirty="0" smtClean="0"/>
              <a:t>Example:</a:t>
            </a:r>
            <a:br>
              <a:rPr lang="en-US" sz="2800" dirty="0" smtClean="0"/>
            </a:br>
            <a:r>
              <a:rPr lang="en-US" sz="2800" b="1" dirty="0" smtClean="0"/>
              <a:t>distance = rate * time;  </a:t>
            </a:r>
            <a:r>
              <a:rPr lang="en-US" sz="2800" dirty="0" smtClean="0"/>
              <a:t/>
            </a:r>
            <a:br>
              <a:rPr lang="en-US" sz="2800" dirty="0" smtClean="0"/>
            </a:br>
            <a:r>
              <a:rPr lang="en-US" sz="2800" b="1" dirty="0" err="1" smtClean="0">
                <a:solidFill>
                  <a:srgbClr val="0000FF"/>
                </a:solidFill>
              </a:rPr>
              <a:t>Lvalue</a:t>
            </a:r>
            <a:r>
              <a:rPr lang="en-US" sz="2800" dirty="0" smtClean="0"/>
              <a:t>:  "distance"</a:t>
            </a:r>
            <a:br>
              <a:rPr lang="en-US" sz="2800" dirty="0" smtClean="0"/>
            </a:br>
            <a:r>
              <a:rPr lang="en-US" sz="2800" b="1" dirty="0" err="1" smtClean="0">
                <a:solidFill>
                  <a:srgbClr val="0000FF"/>
                </a:solidFill>
              </a:rPr>
              <a:t>Rvalue</a:t>
            </a:r>
            <a:r>
              <a:rPr lang="en-US" sz="2800" dirty="0" smtClean="0"/>
              <a:t>: "rate * time" </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Data Assignment Rules</a:t>
            </a:r>
            <a:endParaRPr lang="en-US" b="1" dirty="0"/>
          </a:p>
        </p:txBody>
      </p:sp>
      <p:sp>
        <p:nvSpPr>
          <p:cNvPr id="3" name="Content Placeholder 2"/>
          <p:cNvSpPr>
            <a:spLocks noGrp="1"/>
          </p:cNvSpPr>
          <p:nvPr>
            <p:ph idx="1"/>
          </p:nvPr>
        </p:nvSpPr>
        <p:spPr>
          <a:xfrm>
            <a:off x="457200" y="990600"/>
            <a:ext cx="8229600" cy="5365750"/>
          </a:xfrm>
          <a:ln>
            <a:solidFill>
              <a:srgbClr val="0000FF"/>
            </a:solidFill>
          </a:ln>
        </p:spPr>
        <p:txBody>
          <a:bodyPr>
            <a:normAutofit/>
          </a:bodyPr>
          <a:lstStyle/>
          <a:p>
            <a:pPr>
              <a:lnSpc>
                <a:spcPct val="90000"/>
              </a:lnSpc>
            </a:pPr>
            <a:r>
              <a:rPr lang="en-US" sz="2800" b="1" dirty="0" smtClean="0"/>
              <a:t>Compatibility of Data Assignments</a:t>
            </a:r>
          </a:p>
          <a:p>
            <a:pPr lvl="1">
              <a:lnSpc>
                <a:spcPct val="90000"/>
              </a:lnSpc>
              <a:spcBef>
                <a:spcPct val="50000"/>
              </a:spcBef>
            </a:pPr>
            <a:r>
              <a:rPr lang="en-US" sz="2400" b="1" dirty="0" smtClean="0">
                <a:solidFill>
                  <a:srgbClr val="0000FF"/>
                </a:solidFill>
              </a:rPr>
              <a:t>Type mismatches</a:t>
            </a:r>
          </a:p>
          <a:p>
            <a:pPr lvl="2">
              <a:lnSpc>
                <a:spcPct val="90000"/>
              </a:lnSpc>
            </a:pPr>
            <a:r>
              <a:rPr lang="en-US" sz="2000" dirty="0" smtClean="0"/>
              <a:t>General Rule: Cannot place value of one type into variable of another type</a:t>
            </a:r>
          </a:p>
          <a:p>
            <a:pPr lvl="1">
              <a:lnSpc>
                <a:spcPct val="90000"/>
              </a:lnSpc>
              <a:spcBef>
                <a:spcPct val="50000"/>
              </a:spcBef>
            </a:pPr>
            <a:r>
              <a:rPr lang="en-US" sz="2400" dirty="0" err="1"/>
              <a:t>i</a:t>
            </a:r>
            <a:r>
              <a:rPr lang="en-US" sz="2400" dirty="0" err="1" smtClean="0"/>
              <a:t>nt</a:t>
            </a:r>
            <a:r>
              <a:rPr lang="en-US" sz="2400" dirty="0" smtClean="0"/>
              <a:t> </a:t>
            </a:r>
            <a:r>
              <a:rPr lang="en-US" sz="2400" dirty="0" err="1" smtClean="0"/>
              <a:t>Var</a:t>
            </a:r>
            <a:r>
              <a:rPr lang="en-US" sz="2400" dirty="0" smtClean="0"/>
              <a:t> = 2.99;	// 2 is assigned to </a:t>
            </a:r>
            <a:r>
              <a:rPr lang="en-US" sz="2400" dirty="0" err="1" smtClean="0"/>
              <a:t>Var</a:t>
            </a:r>
            <a:r>
              <a:rPr lang="en-US" sz="2400" dirty="0" smtClean="0"/>
              <a:t>!</a:t>
            </a:r>
          </a:p>
          <a:p>
            <a:pPr lvl="2">
              <a:lnSpc>
                <a:spcPct val="90000"/>
              </a:lnSpc>
            </a:pPr>
            <a:r>
              <a:rPr lang="en-US" sz="2000" dirty="0" smtClean="0"/>
              <a:t>Only integer part "fits", so that’s all that goes</a:t>
            </a:r>
          </a:p>
          <a:p>
            <a:pPr lvl="2">
              <a:lnSpc>
                <a:spcPct val="90000"/>
              </a:lnSpc>
            </a:pPr>
            <a:r>
              <a:rPr lang="en-US" sz="2000" dirty="0" smtClean="0"/>
              <a:t>Called "</a:t>
            </a:r>
            <a:r>
              <a:rPr lang="en-US" sz="2000" b="1" i="1" dirty="0" smtClean="0">
                <a:solidFill>
                  <a:srgbClr val="0000FF"/>
                </a:solidFill>
              </a:rPr>
              <a:t>implicit</a:t>
            </a:r>
            <a:r>
              <a:rPr lang="en-US" sz="2000" dirty="0" smtClean="0"/>
              <a:t>" or "</a:t>
            </a:r>
            <a:r>
              <a:rPr lang="en-US" sz="2000" b="1" i="1" dirty="0" smtClean="0">
                <a:solidFill>
                  <a:srgbClr val="0000FF"/>
                </a:solidFill>
              </a:rPr>
              <a:t>automatic type conversion</a:t>
            </a:r>
            <a:r>
              <a:rPr lang="en-US" sz="2000" dirty="0" smtClean="0"/>
              <a:t>" </a:t>
            </a:r>
          </a:p>
          <a:p>
            <a:pPr lvl="2">
              <a:lnSpc>
                <a:spcPct val="90000"/>
              </a:lnSpc>
              <a:buNone/>
            </a:pPr>
            <a:endParaRPr lang="en-US" sz="2000" dirty="0" smtClean="0"/>
          </a:p>
          <a:p>
            <a:pPr lvl="1">
              <a:lnSpc>
                <a:spcPct val="80000"/>
              </a:lnSpc>
            </a:pPr>
            <a:r>
              <a:rPr lang="en-US" sz="2595" b="1" dirty="0" smtClean="0">
                <a:solidFill>
                  <a:srgbClr val="0000FF"/>
                </a:solidFill>
                <a:ea typeface="ＭＳ Ｐゴシック" pitchFamily="-111" charset="-128"/>
                <a:cs typeface="ＭＳ Ｐゴシック" pitchFamily="-111" charset="-128"/>
              </a:rPr>
              <a:t>Promotion Conventions:</a:t>
            </a:r>
          </a:p>
          <a:p>
            <a:pPr lvl="2">
              <a:lnSpc>
                <a:spcPct val="80000"/>
              </a:lnSpc>
              <a:buFont typeface="Wingdings" pitchFamily="-111" charset="2"/>
              <a:buNone/>
            </a:pPr>
            <a:r>
              <a:rPr lang="en-US" sz="2162" b="1" dirty="0" smtClean="0"/>
              <a:t>Mixed Arithmetic requires:</a:t>
            </a:r>
          </a:p>
          <a:p>
            <a:pPr lvl="2">
              <a:lnSpc>
                <a:spcPct val="80000"/>
              </a:lnSpc>
              <a:buFont typeface="Wingdings" pitchFamily="-111" charset="2"/>
              <a:buChar char="Ø"/>
            </a:pPr>
            <a:r>
              <a:rPr lang="en-US" sz="2162" b="1" dirty="0" smtClean="0">
                <a:solidFill>
                  <a:srgbClr val="0000FF"/>
                </a:solidFill>
              </a:rPr>
              <a:t>char </a:t>
            </a:r>
            <a:r>
              <a:rPr lang="en-US" sz="2162" b="1" dirty="0" err="1" smtClean="0">
                <a:solidFill>
                  <a:srgbClr val="0000FF"/>
                </a:solidFill>
                <a:sym typeface="Wingdings" pitchFamily="-111" charset="2"/>
              </a:rPr>
              <a:t></a:t>
            </a:r>
            <a:r>
              <a:rPr lang="en-US" sz="2162" b="1" dirty="0" smtClean="0">
                <a:solidFill>
                  <a:srgbClr val="0000FF"/>
                </a:solidFill>
                <a:sym typeface="Wingdings" pitchFamily="-111" charset="2"/>
              </a:rPr>
              <a:t> </a:t>
            </a:r>
            <a:r>
              <a:rPr lang="en-US" sz="2162" b="1" dirty="0" err="1" smtClean="0">
                <a:solidFill>
                  <a:srgbClr val="0000FF"/>
                </a:solidFill>
                <a:sym typeface="Wingdings" pitchFamily="-111" charset="2"/>
              </a:rPr>
              <a:t>int</a:t>
            </a:r>
            <a:r>
              <a:rPr lang="en-US" sz="2162" b="1" dirty="0" smtClean="0">
                <a:solidFill>
                  <a:srgbClr val="0000FF"/>
                </a:solidFill>
                <a:sym typeface="Wingdings" pitchFamily="-111" charset="2"/>
              </a:rPr>
              <a:t> </a:t>
            </a:r>
            <a:r>
              <a:rPr lang="en-US" sz="2162" b="1" dirty="0" err="1" smtClean="0">
                <a:solidFill>
                  <a:srgbClr val="0000FF"/>
                </a:solidFill>
                <a:sym typeface="Wingdings" pitchFamily="-111" charset="2"/>
              </a:rPr>
              <a:t></a:t>
            </a:r>
            <a:r>
              <a:rPr lang="en-US" sz="2162" b="1" dirty="0" smtClean="0">
                <a:solidFill>
                  <a:srgbClr val="0000FF"/>
                </a:solidFill>
                <a:sym typeface="Wingdings" pitchFamily="-111" charset="2"/>
              </a:rPr>
              <a:t> long </a:t>
            </a:r>
            <a:r>
              <a:rPr lang="en-US" sz="2162" b="1" dirty="0" err="1" smtClean="0">
                <a:solidFill>
                  <a:srgbClr val="0000FF"/>
                </a:solidFill>
                <a:sym typeface="Wingdings" pitchFamily="-111" charset="2"/>
              </a:rPr>
              <a:t></a:t>
            </a:r>
            <a:endParaRPr lang="en-US" sz="2162" b="1" dirty="0" smtClean="0">
              <a:solidFill>
                <a:srgbClr val="0000FF"/>
              </a:solidFill>
              <a:sym typeface="Wingdings" pitchFamily="-111" charset="2"/>
            </a:endParaRPr>
          </a:p>
          <a:p>
            <a:pPr lvl="2">
              <a:lnSpc>
                <a:spcPct val="80000"/>
              </a:lnSpc>
              <a:buFont typeface="Wingdings" pitchFamily="-111" charset="2"/>
              <a:buChar char="Ø"/>
            </a:pPr>
            <a:r>
              <a:rPr lang="en-US" sz="2162" b="1" dirty="0" err="1" smtClean="0">
                <a:solidFill>
                  <a:srgbClr val="0000FF"/>
                </a:solidFill>
                <a:sym typeface="Wingdings"/>
              </a:rPr>
              <a:t>int</a:t>
            </a:r>
            <a:r>
              <a:rPr lang="en-US" sz="2162" b="1" dirty="0" smtClean="0">
                <a:solidFill>
                  <a:srgbClr val="0000FF"/>
                </a:solidFill>
                <a:sym typeface="Wingdings"/>
              </a:rPr>
              <a:t> </a:t>
            </a:r>
            <a:r>
              <a:rPr lang="en-US" sz="2162" b="1" dirty="0" err="1" smtClean="0">
                <a:solidFill>
                  <a:srgbClr val="0000FF"/>
                </a:solidFill>
                <a:sym typeface="Wingdings"/>
              </a:rPr>
              <a:t></a:t>
            </a:r>
            <a:r>
              <a:rPr lang="en-US" sz="2162" b="1" dirty="0" smtClean="0">
                <a:solidFill>
                  <a:srgbClr val="0000FF"/>
                </a:solidFill>
                <a:sym typeface="Wingdings"/>
              </a:rPr>
              <a:t> </a:t>
            </a:r>
            <a:r>
              <a:rPr lang="en-US" sz="2162" b="1" dirty="0" smtClean="0">
                <a:solidFill>
                  <a:srgbClr val="0000FF"/>
                </a:solidFill>
                <a:sym typeface="Wingdings" pitchFamily="-111" charset="2"/>
              </a:rPr>
              <a:t>float </a:t>
            </a:r>
            <a:r>
              <a:rPr lang="en-US" sz="2162" b="1" dirty="0" err="1" smtClean="0">
                <a:solidFill>
                  <a:srgbClr val="0000FF"/>
                </a:solidFill>
                <a:sym typeface="Wingdings" pitchFamily="-111" charset="2"/>
              </a:rPr>
              <a:t></a:t>
            </a:r>
            <a:r>
              <a:rPr lang="en-US" sz="2162" b="1" dirty="0" smtClean="0">
                <a:solidFill>
                  <a:srgbClr val="0000FF"/>
                </a:solidFill>
                <a:sym typeface="Wingdings" pitchFamily="-111" charset="2"/>
              </a:rPr>
              <a:t> double </a:t>
            </a:r>
            <a:r>
              <a:rPr lang="en-US" sz="2162" b="1" dirty="0" err="1" smtClean="0">
                <a:solidFill>
                  <a:srgbClr val="0000FF"/>
                </a:solidFill>
                <a:sym typeface="Wingdings" pitchFamily="-111" charset="2"/>
              </a:rPr>
              <a:t></a:t>
            </a:r>
            <a:r>
              <a:rPr lang="en-US" sz="2162" b="1" dirty="0" smtClean="0">
                <a:solidFill>
                  <a:srgbClr val="0000FF"/>
                </a:solidFill>
                <a:sym typeface="Wingdings" pitchFamily="-111" charset="2"/>
              </a:rPr>
              <a:t> long double</a:t>
            </a:r>
          </a:p>
          <a:p>
            <a:pPr lvl="2">
              <a:lnSpc>
                <a:spcPct val="90000"/>
              </a:lnSpc>
            </a:pPr>
            <a:endParaRPr lang="en-US" sz="2000" dirty="0" smtClean="0"/>
          </a:p>
          <a:p>
            <a:pPr>
              <a:buNone/>
            </a:pPr>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a:xfrm>
            <a:off x="5763492" y="4776232"/>
            <a:ext cx="2133600" cy="365125"/>
          </a:xfrm>
        </p:spPr>
        <p:txBody>
          <a:bodyPr/>
          <a:lstStyle/>
          <a:p>
            <a:fld id="{AC57BD79-84FA-6B47-9C01-E4DBC484451B}" type="slidenum">
              <a:rPr lang="en-US" smtClean="0"/>
              <a:pPr/>
              <a:t>52</a:t>
            </a:fld>
            <a:endParaRPr lang="en-US"/>
          </a:p>
        </p:txBody>
      </p:sp>
      <p:sp>
        <p:nvSpPr>
          <p:cNvPr id="8" name="Text Box 12"/>
          <p:cNvSpPr txBox="1">
            <a:spLocks noChangeArrowheads="1"/>
          </p:cNvSpPr>
          <p:nvPr/>
        </p:nvSpPr>
        <p:spPr bwMode="auto">
          <a:xfrm>
            <a:off x="6781800" y="4908550"/>
            <a:ext cx="1905000" cy="369332"/>
          </a:xfrm>
          <a:prstGeom prst="rect">
            <a:avLst/>
          </a:prstGeom>
          <a:noFill/>
          <a:ln w="9525">
            <a:noFill/>
            <a:miter lim="800000"/>
            <a:headEnd/>
            <a:tailEnd/>
          </a:ln>
        </p:spPr>
        <p:txBody>
          <a:bodyPr wrap="square">
            <a:prstTxWarp prst="textNoShape">
              <a:avLst/>
            </a:prstTxWarp>
            <a:spAutoFit/>
          </a:bodyPr>
          <a:lstStyle/>
          <a:p>
            <a:r>
              <a:rPr lang="en-US" b="1" dirty="0" smtClean="0"/>
              <a:t>  </a:t>
            </a:r>
            <a:endParaRPr lang="en-US" b="1" dirty="0"/>
          </a:p>
        </p:txBody>
      </p:sp>
      <p:sp>
        <p:nvSpPr>
          <p:cNvPr id="9" name="Rectangle 8"/>
          <p:cNvSpPr>
            <a:spLocks noChangeArrowheads="1"/>
          </p:cNvSpPr>
          <p:nvPr/>
        </p:nvSpPr>
        <p:spPr bwMode="auto">
          <a:xfrm>
            <a:off x="5915892" y="3677682"/>
            <a:ext cx="2438400" cy="1600200"/>
          </a:xfrm>
          <a:prstGeom prst="rect">
            <a:avLst/>
          </a:prstGeom>
          <a:solidFill>
            <a:srgbClr val="FFFF66"/>
          </a:solidFill>
          <a:ln w="9525">
            <a:solidFill>
              <a:schemeClr val="tx1"/>
            </a:solidFill>
            <a:miter lim="800000"/>
            <a:headEnd/>
            <a:tailEnd/>
          </a:ln>
        </p:spPr>
        <p:txBody>
          <a:bodyPr wrap="none" anchor="ctr">
            <a:prstTxWarp prst="textNoShape">
              <a:avLst/>
            </a:prstTxWarp>
          </a:bodyPr>
          <a:lstStyle/>
          <a:p>
            <a:r>
              <a:rPr lang="en-US" b="1" dirty="0" smtClean="0"/>
              <a:t> </a:t>
            </a:r>
          </a:p>
          <a:p>
            <a:endParaRPr lang="en-US" b="1" dirty="0" smtClean="0"/>
          </a:p>
          <a:p>
            <a:r>
              <a:rPr lang="en-US" b="1" dirty="0" smtClean="0"/>
              <a:t>   </a:t>
            </a:r>
          </a:p>
          <a:p>
            <a:r>
              <a:rPr lang="en-US" b="1" dirty="0" smtClean="0"/>
              <a:t>       Microprocessor</a:t>
            </a:r>
            <a:endParaRPr lang="en-US" b="1" dirty="0"/>
          </a:p>
        </p:txBody>
      </p:sp>
      <p:sp>
        <p:nvSpPr>
          <p:cNvPr id="10" name="Text Box 9"/>
          <p:cNvSpPr txBox="1">
            <a:spLocks noChangeArrowheads="1"/>
          </p:cNvSpPr>
          <p:nvPr/>
        </p:nvSpPr>
        <p:spPr bwMode="auto">
          <a:xfrm>
            <a:off x="6144492" y="4058682"/>
            <a:ext cx="886691" cy="400110"/>
          </a:xfrm>
          <a:prstGeom prst="rect">
            <a:avLst/>
          </a:prstGeom>
          <a:noFill/>
          <a:ln w="28575">
            <a:solidFill>
              <a:schemeClr val="tx1"/>
            </a:solidFill>
            <a:miter lim="800000"/>
            <a:headEnd/>
            <a:tailEnd/>
          </a:ln>
        </p:spPr>
        <p:txBody>
          <a:bodyPr wrap="square">
            <a:prstTxWarp prst="textNoShape">
              <a:avLst/>
            </a:prstTxWarp>
            <a:spAutoFit/>
          </a:bodyPr>
          <a:lstStyle/>
          <a:p>
            <a:pPr algn="ctr">
              <a:spcBef>
                <a:spcPct val="50000"/>
              </a:spcBef>
            </a:pPr>
            <a:r>
              <a:rPr lang="en-US" sz="2000" dirty="0"/>
              <a:t>FPU</a:t>
            </a:r>
          </a:p>
        </p:txBody>
      </p:sp>
      <p:sp>
        <p:nvSpPr>
          <p:cNvPr id="11" name="Text Box 10"/>
          <p:cNvSpPr txBox="1">
            <a:spLocks noChangeArrowheads="1"/>
          </p:cNvSpPr>
          <p:nvPr/>
        </p:nvSpPr>
        <p:spPr bwMode="auto">
          <a:xfrm>
            <a:off x="7211292" y="4058682"/>
            <a:ext cx="886691" cy="400110"/>
          </a:xfrm>
          <a:prstGeom prst="rect">
            <a:avLst/>
          </a:prstGeom>
          <a:noFill/>
          <a:ln w="28575">
            <a:solidFill>
              <a:schemeClr val="tx1"/>
            </a:solidFill>
            <a:miter lim="800000"/>
            <a:headEnd/>
            <a:tailEnd/>
          </a:ln>
        </p:spPr>
        <p:txBody>
          <a:bodyPr wrap="square">
            <a:prstTxWarp prst="textNoShape">
              <a:avLst/>
            </a:prstTxWarp>
            <a:spAutoFit/>
          </a:bodyPr>
          <a:lstStyle/>
          <a:p>
            <a:pPr algn="ctr">
              <a:spcBef>
                <a:spcPct val="50000"/>
              </a:spcBef>
            </a:pPr>
            <a:r>
              <a:rPr lang="en-US" sz="2000"/>
              <a:t>ALU</a:t>
            </a:r>
          </a:p>
        </p:txBody>
      </p:sp>
      <p:sp>
        <p:nvSpPr>
          <p:cNvPr id="12" name="Line 13"/>
          <p:cNvSpPr>
            <a:spLocks noChangeShapeType="1"/>
          </p:cNvSpPr>
          <p:nvPr/>
        </p:nvSpPr>
        <p:spPr bwMode="auto">
          <a:xfrm>
            <a:off x="6192984" y="3791982"/>
            <a:ext cx="0" cy="2667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3" name="Line 14"/>
          <p:cNvSpPr>
            <a:spLocks noChangeShapeType="1"/>
          </p:cNvSpPr>
          <p:nvPr/>
        </p:nvSpPr>
        <p:spPr bwMode="auto">
          <a:xfrm>
            <a:off x="6802584" y="3791982"/>
            <a:ext cx="0" cy="2667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5" name="Line 16"/>
          <p:cNvSpPr>
            <a:spLocks noChangeShapeType="1"/>
          </p:cNvSpPr>
          <p:nvPr/>
        </p:nvSpPr>
        <p:spPr bwMode="auto">
          <a:xfrm>
            <a:off x="7897092" y="3791982"/>
            <a:ext cx="0" cy="2667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6" name="Line 17"/>
          <p:cNvSpPr>
            <a:spLocks noChangeShapeType="1"/>
          </p:cNvSpPr>
          <p:nvPr/>
        </p:nvSpPr>
        <p:spPr bwMode="auto">
          <a:xfrm>
            <a:off x="6573984" y="4512078"/>
            <a:ext cx="0" cy="2667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7" name="Line 18"/>
          <p:cNvSpPr>
            <a:spLocks noChangeShapeType="1"/>
          </p:cNvSpPr>
          <p:nvPr/>
        </p:nvSpPr>
        <p:spPr bwMode="auto">
          <a:xfrm>
            <a:off x="7564584" y="4512078"/>
            <a:ext cx="0" cy="2667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18" name="Line 16"/>
          <p:cNvSpPr>
            <a:spLocks noChangeShapeType="1"/>
          </p:cNvSpPr>
          <p:nvPr/>
        </p:nvSpPr>
        <p:spPr bwMode="auto">
          <a:xfrm>
            <a:off x="7363692" y="3791982"/>
            <a:ext cx="0" cy="2667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latin typeface="Arial"/>
              </a:rPr>
              <a:t>Naming Conventions</a:t>
            </a:r>
            <a:endParaRPr lang="en-US" b="1" dirty="0"/>
          </a:p>
        </p:txBody>
      </p:sp>
      <p:sp>
        <p:nvSpPr>
          <p:cNvPr id="3" name="Content Placeholder 2"/>
          <p:cNvSpPr>
            <a:spLocks noGrp="1"/>
          </p:cNvSpPr>
          <p:nvPr>
            <p:ph idx="1"/>
          </p:nvPr>
        </p:nvSpPr>
        <p:spPr>
          <a:xfrm>
            <a:off x="457200" y="868362"/>
            <a:ext cx="8229600" cy="5257801"/>
          </a:xfrm>
          <a:ln>
            <a:solidFill>
              <a:srgbClr val="4F81BD"/>
            </a:solidFill>
          </a:ln>
        </p:spPr>
        <p:txBody>
          <a:bodyPr>
            <a:normAutofit fontScale="92500" lnSpcReduction="20000"/>
          </a:bodyPr>
          <a:lstStyle/>
          <a:p>
            <a:pPr>
              <a:lnSpc>
                <a:spcPct val="90000"/>
              </a:lnSpc>
            </a:pPr>
            <a:r>
              <a:rPr lang="en-US" b="1" dirty="0" smtClean="0">
                <a:solidFill>
                  <a:srgbClr val="0000FF"/>
                </a:solidFill>
                <a:latin typeface="Arial" pitchFamily="-111" charset="0"/>
                <a:ea typeface="ＭＳ Ｐゴシック" pitchFamily="-111" charset="-128"/>
                <a:cs typeface="ＭＳ Ｐゴシック" pitchFamily="-111" charset="-128"/>
              </a:rPr>
              <a:t>Variables:</a:t>
            </a:r>
          </a:p>
          <a:p>
            <a:pPr lvl="1">
              <a:lnSpc>
                <a:spcPct val="90000"/>
              </a:lnSpc>
            </a:pPr>
            <a:r>
              <a:rPr lang="en-US" b="1" dirty="0" smtClean="0">
                <a:solidFill>
                  <a:srgbClr val="000000"/>
                </a:solidFill>
                <a:latin typeface="Arial" pitchFamily="-111" charset="0"/>
                <a:ea typeface="ＭＳ Ｐゴシック" pitchFamily="-111" charset="-128"/>
                <a:cs typeface="ＭＳ Ｐゴシック" pitchFamily="-111" charset="-128"/>
              </a:rPr>
              <a:t>Meaningful Name:</a:t>
            </a:r>
          </a:p>
          <a:p>
            <a:pPr>
              <a:lnSpc>
                <a:spcPct val="90000"/>
              </a:lnSpc>
              <a:buFontTx/>
              <a:buNone/>
            </a:pPr>
            <a:r>
              <a:rPr lang="en-US" dirty="0" smtClean="0">
                <a:solidFill>
                  <a:srgbClr val="000000"/>
                </a:solidFill>
                <a:latin typeface="Arial" pitchFamily="-111" charset="0"/>
                <a:ea typeface="ＭＳ Ｐゴシック" pitchFamily="-111" charset="-128"/>
                <a:cs typeface="ＭＳ Ｐゴシック" pitchFamily="-111" charset="-128"/>
              </a:rPr>
              <a:t>	</a:t>
            </a:r>
            <a:r>
              <a:rPr lang="en-US" b="1" dirty="0" err="1" smtClean="0">
                <a:solidFill>
                  <a:schemeClr val="accent2"/>
                </a:solidFill>
                <a:latin typeface="Arial" pitchFamily="-111" charset="0"/>
                <a:ea typeface="ＭＳ Ｐゴシック" pitchFamily="-111" charset="-128"/>
                <a:cs typeface="ＭＳ Ｐゴシック" pitchFamily="-111" charset="-128"/>
              </a:rPr>
              <a:t>int</a:t>
            </a:r>
            <a:r>
              <a:rPr lang="en-US" b="1" dirty="0" smtClean="0">
                <a:solidFill>
                  <a:schemeClr val="accent2"/>
                </a:solidFill>
                <a:latin typeface="Arial" pitchFamily="-111" charset="0"/>
                <a:ea typeface="ＭＳ Ｐゴシック" pitchFamily="-111" charset="-128"/>
                <a:cs typeface="ＭＳ Ｐゴシック" pitchFamily="-111" charset="-128"/>
              </a:rPr>
              <a:t> </a:t>
            </a:r>
            <a:r>
              <a:rPr lang="en-US" b="1" dirty="0" err="1" smtClean="0">
                <a:solidFill>
                  <a:schemeClr val="accent2"/>
                </a:solidFill>
                <a:latin typeface="Arial" pitchFamily="-111" charset="0"/>
                <a:ea typeface="ＭＳ Ｐゴシック" pitchFamily="-111" charset="-128"/>
                <a:cs typeface="ＭＳ Ｐゴシック" pitchFamily="-111" charset="-128"/>
              </a:rPr>
              <a:t>day_of_week</a:t>
            </a:r>
            <a:r>
              <a:rPr lang="en-US" dirty="0" smtClean="0">
                <a:solidFill>
                  <a:srgbClr val="000000"/>
                </a:solidFill>
                <a:latin typeface="Arial" pitchFamily="-111" charset="0"/>
                <a:ea typeface="ＭＳ Ｐゴシック" pitchFamily="-111" charset="-128"/>
                <a:cs typeface="ＭＳ Ｐゴシック" pitchFamily="-111" charset="-128"/>
              </a:rPr>
              <a:t>;	 /* </a:t>
            </a:r>
            <a:r>
              <a:rPr lang="en-US" dirty="0" err="1" smtClean="0">
                <a:solidFill>
                  <a:srgbClr val="000000"/>
                </a:solidFill>
                <a:latin typeface="Arial" pitchFamily="-111" charset="0"/>
                <a:ea typeface="ＭＳ Ｐゴシック" pitchFamily="-111" charset="-128"/>
                <a:cs typeface="ＭＳ Ｐゴシック" pitchFamily="-111" charset="-128"/>
              </a:rPr>
              <a:t>Day_of_Week</a:t>
            </a:r>
            <a:r>
              <a:rPr lang="en-US" dirty="0" smtClean="0">
                <a:solidFill>
                  <a:srgbClr val="000000"/>
                </a:solidFill>
                <a:latin typeface="Arial" pitchFamily="-111" charset="0"/>
                <a:ea typeface="ＭＳ Ｐゴシック" pitchFamily="-111" charset="-128"/>
                <a:cs typeface="ＭＳ Ｐゴシック" pitchFamily="-111" charset="-128"/>
              </a:rPr>
              <a:t> */</a:t>
            </a:r>
          </a:p>
          <a:p>
            <a:pPr>
              <a:lnSpc>
                <a:spcPct val="90000"/>
              </a:lnSpc>
              <a:buFontTx/>
              <a:buNone/>
            </a:pPr>
            <a:r>
              <a:rPr lang="en-US" dirty="0" smtClean="0">
                <a:solidFill>
                  <a:srgbClr val="000000"/>
                </a:solidFill>
                <a:latin typeface="Arial" pitchFamily="-111" charset="0"/>
                <a:ea typeface="ＭＳ Ｐゴシック" pitchFamily="-111" charset="-128"/>
                <a:cs typeface="ＭＳ Ｐゴシック" pitchFamily="-111" charset="-128"/>
              </a:rPr>
              <a:t>	</a:t>
            </a:r>
            <a:r>
              <a:rPr lang="en-US" b="1" dirty="0" smtClean="0">
                <a:solidFill>
                  <a:schemeClr val="accent2"/>
                </a:solidFill>
                <a:latin typeface="Arial" pitchFamily="-111" charset="0"/>
                <a:ea typeface="ＭＳ Ｐゴシック" pitchFamily="-111" charset="-128"/>
                <a:cs typeface="ＭＳ Ｐゴシック" pitchFamily="-111" charset="-128"/>
              </a:rPr>
              <a:t>float salary</a:t>
            </a:r>
            <a:r>
              <a:rPr lang="en-US" dirty="0" smtClean="0">
                <a:solidFill>
                  <a:srgbClr val="000000"/>
                </a:solidFill>
                <a:latin typeface="Arial" pitchFamily="-111" charset="0"/>
                <a:ea typeface="ＭＳ Ｐゴシック" pitchFamily="-111" charset="-128"/>
                <a:cs typeface="ＭＳ Ｐゴシック" pitchFamily="-111" charset="-128"/>
              </a:rPr>
              <a:t>;     		/* Salary – to the penny */</a:t>
            </a:r>
          </a:p>
          <a:p>
            <a:pPr>
              <a:lnSpc>
                <a:spcPct val="90000"/>
              </a:lnSpc>
              <a:buFontTx/>
              <a:buNone/>
            </a:pPr>
            <a:r>
              <a:rPr lang="en-US" dirty="0">
                <a:solidFill>
                  <a:srgbClr val="000000"/>
                </a:solidFill>
                <a:latin typeface="Arial" pitchFamily="-111" charset="0"/>
                <a:ea typeface="ＭＳ Ｐゴシック" pitchFamily="-111" charset="-128"/>
                <a:cs typeface="ＭＳ Ｐゴシック" pitchFamily="-111" charset="-128"/>
              </a:rPr>
              <a:t>	</a:t>
            </a:r>
            <a:r>
              <a:rPr lang="en-US" dirty="0" err="1" smtClean="0">
                <a:solidFill>
                  <a:srgbClr val="000000"/>
                </a:solidFill>
                <a:latin typeface="Arial" pitchFamily="-111" charset="0"/>
                <a:ea typeface="ＭＳ Ｐゴシック" pitchFamily="-111" charset="-128"/>
                <a:cs typeface="ＭＳ Ｐゴシック" pitchFamily="-111" charset="-128"/>
              </a:rPr>
              <a:t>int</a:t>
            </a:r>
            <a:r>
              <a:rPr lang="en-US" dirty="0" smtClean="0">
                <a:solidFill>
                  <a:srgbClr val="000000"/>
                </a:solidFill>
                <a:latin typeface="Arial" pitchFamily="-111" charset="0"/>
                <a:ea typeface="ＭＳ Ｐゴシック" pitchFamily="-111" charset="-128"/>
                <a:cs typeface="ＭＳ Ｐゴシック" pitchFamily="-111" charset="-128"/>
              </a:rPr>
              <a:t> </a:t>
            </a:r>
            <a:r>
              <a:rPr lang="en-US" dirty="0" err="1" smtClean="0">
                <a:solidFill>
                  <a:srgbClr val="000000"/>
                </a:solidFill>
                <a:latin typeface="Arial" pitchFamily="-111" charset="0"/>
                <a:ea typeface="ＭＳ Ｐゴシック" pitchFamily="-111" charset="-128"/>
                <a:cs typeface="ＭＳ Ｐゴシック" pitchFamily="-111" charset="-128"/>
              </a:rPr>
              <a:t>employeeSalary</a:t>
            </a:r>
            <a:r>
              <a:rPr lang="en-US" dirty="0" smtClean="0">
                <a:solidFill>
                  <a:srgbClr val="000000"/>
                </a:solidFill>
                <a:latin typeface="Arial" pitchFamily="-111" charset="0"/>
                <a:ea typeface="ＭＳ Ｐゴシック" pitchFamily="-111" charset="-128"/>
                <a:cs typeface="ＭＳ Ｐゴシック" pitchFamily="-111" charset="-128"/>
              </a:rPr>
              <a:t>;	//  employee salary</a:t>
            </a:r>
          </a:p>
          <a:p>
            <a:pPr>
              <a:lnSpc>
                <a:spcPct val="90000"/>
              </a:lnSpc>
              <a:buFontTx/>
              <a:buNone/>
            </a:pPr>
            <a:endParaRPr lang="en-US" dirty="0" smtClean="0">
              <a:solidFill>
                <a:srgbClr val="000000"/>
              </a:solidFill>
              <a:latin typeface="Arial" pitchFamily="-111" charset="0"/>
              <a:ea typeface="ＭＳ Ｐゴシック" pitchFamily="-111" charset="-128"/>
              <a:cs typeface="ＭＳ Ｐゴシック" pitchFamily="-111" charset="-128"/>
            </a:endParaRPr>
          </a:p>
          <a:p>
            <a:pPr>
              <a:lnSpc>
                <a:spcPct val="90000"/>
              </a:lnSpc>
              <a:buFontTx/>
              <a:buNone/>
            </a:pPr>
            <a:r>
              <a:rPr lang="en-US" sz="2400" b="1" dirty="0" smtClean="0">
                <a:solidFill>
                  <a:srgbClr val="000000"/>
                </a:solidFill>
                <a:latin typeface="Arial" pitchFamily="-111" charset="0"/>
                <a:ea typeface="ＭＳ Ｐゴシック" pitchFamily="-111" charset="-128"/>
                <a:cs typeface="ＭＳ Ｐゴシック" pitchFamily="-111" charset="-128"/>
              </a:rPr>
              <a:t>ANSI C Standard</a:t>
            </a:r>
            <a:r>
              <a:rPr lang="en-US" sz="2400" dirty="0" smtClean="0">
                <a:solidFill>
                  <a:srgbClr val="000000"/>
                </a:solidFill>
                <a:latin typeface="Arial" pitchFamily="-111" charset="0"/>
                <a:ea typeface="ＭＳ Ｐゴシック" pitchFamily="-111" charset="-128"/>
                <a:cs typeface="ＭＳ Ｐゴシック" pitchFamily="-111" charset="-128"/>
              </a:rPr>
              <a:t> allows variable names up to </a:t>
            </a:r>
            <a:r>
              <a:rPr lang="en-US" sz="2400" b="1" dirty="0" smtClean="0">
                <a:solidFill>
                  <a:srgbClr val="0000CC"/>
                </a:solidFill>
                <a:latin typeface="Arial" pitchFamily="-111" charset="0"/>
                <a:ea typeface="ＭＳ Ｐゴシック" pitchFamily="-111" charset="-128"/>
                <a:cs typeface="ＭＳ Ｐゴシック" pitchFamily="-111" charset="-128"/>
              </a:rPr>
              <a:t>31 characters</a:t>
            </a:r>
            <a:r>
              <a:rPr lang="en-US" sz="2400" dirty="0" smtClean="0">
                <a:solidFill>
                  <a:srgbClr val="000000"/>
                </a:solidFill>
                <a:latin typeface="Arial" pitchFamily="-111" charset="0"/>
                <a:ea typeface="ＭＳ Ｐゴシック" pitchFamily="-111" charset="-128"/>
                <a:cs typeface="ＭＳ Ｐゴシック" pitchFamily="-111" charset="-128"/>
              </a:rPr>
              <a:t>!</a:t>
            </a:r>
          </a:p>
          <a:p>
            <a:pPr>
              <a:lnSpc>
                <a:spcPct val="90000"/>
              </a:lnSpc>
              <a:buFontTx/>
              <a:buNone/>
            </a:pPr>
            <a:endParaRPr lang="en-US" sz="2400" dirty="0" smtClean="0">
              <a:solidFill>
                <a:srgbClr val="000000"/>
              </a:solidFill>
              <a:latin typeface="Arial" pitchFamily="-111" charset="0"/>
              <a:ea typeface="ＭＳ Ｐゴシック" pitchFamily="-111" charset="-128"/>
              <a:cs typeface="ＭＳ Ｐゴシック" pitchFamily="-111" charset="-128"/>
            </a:endParaRPr>
          </a:p>
          <a:p>
            <a:pPr>
              <a:lnSpc>
                <a:spcPct val="90000"/>
              </a:lnSpc>
              <a:buFontTx/>
              <a:buNone/>
            </a:pPr>
            <a:r>
              <a:rPr lang="en-US" b="1" dirty="0" smtClean="0">
                <a:solidFill>
                  <a:srgbClr val="000000"/>
                </a:solidFill>
                <a:latin typeface="Arial" pitchFamily="-111" charset="0"/>
                <a:ea typeface="ＭＳ Ｐゴシック" pitchFamily="-111" charset="-128"/>
                <a:cs typeface="ＭＳ Ｐゴシック" pitchFamily="-111" charset="-128"/>
              </a:rPr>
              <a:t> </a:t>
            </a:r>
            <a:r>
              <a:rPr lang="en-US" b="1" u="sng" dirty="0" smtClean="0">
                <a:solidFill>
                  <a:srgbClr val="0000CC"/>
                </a:solidFill>
                <a:latin typeface="Arial" pitchFamily="-111" charset="0"/>
                <a:ea typeface="ＭＳ Ｐゴシック" pitchFamily="-111" charset="-128"/>
                <a:cs typeface="ＭＳ Ｐゴシック" pitchFamily="-111" charset="-128"/>
              </a:rPr>
              <a:t>Valid Names</a:t>
            </a:r>
            <a:r>
              <a:rPr lang="en-US" b="1" u="sng" dirty="0" smtClean="0">
                <a:solidFill>
                  <a:srgbClr val="000000"/>
                </a:solidFill>
                <a:latin typeface="Arial" pitchFamily="-111" charset="0"/>
                <a:ea typeface="ＭＳ Ｐゴシック" pitchFamily="-111" charset="-128"/>
                <a:cs typeface="ＭＳ Ｐゴシック" pitchFamily="-111" charset="-128"/>
              </a:rPr>
              <a:t>    	</a:t>
            </a:r>
            <a:r>
              <a:rPr lang="en-US" b="1" u="sng" dirty="0" smtClean="0">
                <a:solidFill>
                  <a:srgbClr val="FF0000"/>
                </a:solidFill>
                <a:latin typeface="Arial" pitchFamily="-111" charset="0"/>
                <a:ea typeface="ＭＳ Ｐゴシック" pitchFamily="-111" charset="-128"/>
                <a:cs typeface="ＭＳ Ｐゴシック" pitchFamily="-111" charset="-128"/>
              </a:rPr>
              <a:t>Invalid Names</a:t>
            </a:r>
            <a:endParaRPr lang="en-US" u="sng" dirty="0" smtClean="0">
              <a:solidFill>
                <a:srgbClr val="FF0000"/>
              </a:solidFill>
              <a:latin typeface="Arial" pitchFamily="-111" charset="0"/>
              <a:ea typeface="ＭＳ Ｐゴシック" pitchFamily="-111" charset="-128"/>
              <a:cs typeface="ＭＳ Ｐゴシック" pitchFamily="-111" charset="-128"/>
            </a:endParaRPr>
          </a:p>
          <a:p>
            <a:pPr>
              <a:lnSpc>
                <a:spcPct val="90000"/>
              </a:lnSpc>
              <a:buFontTx/>
              <a:buNone/>
            </a:pPr>
            <a:r>
              <a:rPr lang="en-US" dirty="0" smtClean="0">
                <a:solidFill>
                  <a:srgbClr val="000000"/>
                </a:solidFill>
                <a:latin typeface="Arial" pitchFamily="-111" charset="0"/>
                <a:ea typeface="ＭＳ Ｐゴシック" pitchFamily="-111" charset="-128"/>
                <a:cs typeface="ＭＳ Ｐゴシック" pitchFamily="-111" charset="-128"/>
              </a:rPr>
              <a:t>	wiggles           		</a:t>
            </a:r>
            <a:r>
              <a:rPr lang="en-US" dirty="0" smtClean="0">
                <a:solidFill>
                  <a:srgbClr val="FF0000"/>
                </a:solidFill>
                <a:latin typeface="Arial" pitchFamily="-111" charset="0"/>
                <a:ea typeface="ＭＳ Ｐゴシック" pitchFamily="-111" charset="-128"/>
                <a:cs typeface="ＭＳ Ｐゴシック" pitchFamily="-111" charset="-128"/>
              </a:rPr>
              <a:t>$Toast</a:t>
            </a:r>
          </a:p>
          <a:p>
            <a:pPr>
              <a:lnSpc>
                <a:spcPct val="90000"/>
              </a:lnSpc>
              <a:buFontTx/>
              <a:buNone/>
            </a:pPr>
            <a:r>
              <a:rPr lang="en-US" dirty="0" smtClean="0">
                <a:solidFill>
                  <a:srgbClr val="000000"/>
                </a:solidFill>
                <a:latin typeface="Arial" pitchFamily="-111" charset="0"/>
                <a:ea typeface="ＭＳ Ｐゴシック" pitchFamily="-111" charset="-128"/>
                <a:cs typeface="ＭＳ Ｐゴシック" pitchFamily="-111" charset="-128"/>
              </a:rPr>
              <a:t>	fun1		   				</a:t>
            </a:r>
            <a:r>
              <a:rPr lang="en-US" dirty="0" smtClean="0">
                <a:solidFill>
                  <a:srgbClr val="FF0000"/>
                </a:solidFill>
                <a:latin typeface="Arial" pitchFamily="-111" charset="0"/>
                <a:ea typeface="ＭＳ Ｐゴシック" pitchFamily="-111" charset="-128"/>
                <a:cs typeface="ＭＳ Ｐゴシック" pitchFamily="-111" charset="-128"/>
              </a:rPr>
              <a:t>1fun</a:t>
            </a:r>
          </a:p>
          <a:p>
            <a:pPr>
              <a:lnSpc>
                <a:spcPct val="90000"/>
              </a:lnSpc>
              <a:buFontTx/>
              <a:buNone/>
            </a:pPr>
            <a:r>
              <a:rPr lang="en-US" dirty="0" smtClean="0">
                <a:solidFill>
                  <a:srgbClr val="000000"/>
                </a:solidFill>
                <a:latin typeface="Arial" pitchFamily="-111" charset="0"/>
                <a:ea typeface="ＭＳ Ｐゴシック" pitchFamily="-111" charset="-128"/>
                <a:cs typeface="ＭＳ Ｐゴシック" pitchFamily="-111" charset="-128"/>
              </a:rPr>
              <a:t>	</a:t>
            </a:r>
            <a:r>
              <a:rPr lang="en-US" dirty="0" err="1" smtClean="0">
                <a:solidFill>
                  <a:srgbClr val="000000"/>
                </a:solidFill>
                <a:latin typeface="Arial" pitchFamily="-111" charset="0"/>
                <a:ea typeface="ＭＳ Ｐゴシック" pitchFamily="-111" charset="-128"/>
                <a:cs typeface="ＭＳ Ｐゴシック" pitchFamily="-111" charset="-128"/>
              </a:rPr>
              <a:t>Hot_Tub</a:t>
            </a:r>
            <a:r>
              <a:rPr lang="en-US" dirty="0" smtClean="0">
                <a:solidFill>
                  <a:srgbClr val="000000"/>
                </a:solidFill>
                <a:latin typeface="Arial" pitchFamily="-111" charset="0"/>
                <a:ea typeface="ＭＳ Ｐゴシック" pitchFamily="-111" charset="-128"/>
                <a:cs typeface="ＭＳ Ｐゴシック" pitchFamily="-111" charset="-128"/>
              </a:rPr>
              <a:t>	    				</a:t>
            </a:r>
            <a:r>
              <a:rPr lang="en-US" dirty="0" smtClean="0">
                <a:solidFill>
                  <a:srgbClr val="FF0000"/>
                </a:solidFill>
                <a:latin typeface="Arial" pitchFamily="-111" charset="0"/>
                <a:ea typeface="ＭＳ Ｐゴシック" pitchFamily="-111" charset="-128"/>
                <a:cs typeface="ＭＳ Ｐゴシック" pitchFamily="-111" charset="-128"/>
              </a:rPr>
              <a:t>Hot-Tub</a:t>
            </a:r>
          </a:p>
          <a:p>
            <a:pPr>
              <a:lnSpc>
                <a:spcPct val="90000"/>
              </a:lnSpc>
              <a:buFontTx/>
              <a:buNone/>
            </a:pPr>
            <a:r>
              <a:rPr lang="en-US" dirty="0" smtClean="0">
                <a:solidFill>
                  <a:srgbClr val="000000"/>
                </a:solidFill>
                <a:latin typeface="Arial" pitchFamily="-111" charset="0"/>
                <a:ea typeface="ＭＳ Ｐゴシック" pitchFamily="-111" charset="-128"/>
                <a:cs typeface="ＭＳ Ｐゴシック" pitchFamily="-111" charset="-128"/>
              </a:rPr>
              <a:t>	_kcal		   				</a:t>
            </a:r>
            <a:r>
              <a:rPr lang="en-US" dirty="0" smtClean="0">
                <a:solidFill>
                  <a:srgbClr val="FF0000"/>
                </a:solidFill>
                <a:latin typeface="Arial" pitchFamily="-111" charset="0"/>
                <a:ea typeface="ＭＳ Ｐゴシック" pitchFamily="-111" charset="-128"/>
                <a:cs typeface="ＭＳ Ｐゴシック" pitchFamily="-111" charset="-128"/>
              </a:rPr>
              <a:t>k-cal</a:t>
            </a:r>
            <a:endParaRPr lang="en-US" sz="6000" dirty="0" smtClean="0">
              <a:solidFill>
                <a:srgbClr val="FF0000"/>
              </a:solidFill>
              <a:latin typeface="Arial" pitchFamily="-111" charset="0"/>
              <a:ea typeface="ＭＳ Ｐゴシック" pitchFamily="-111" charset="-128"/>
              <a:cs typeface="ＭＳ Ｐゴシック" pitchFamily="-111" charset="-128"/>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7865"/>
            <a:ext cx="8229600" cy="868362"/>
          </a:xfrm>
        </p:spPr>
        <p:txBody>
          <a:bodyPr/>
          <a:lstStyle/>
          <a:p>
            <a:r>
              <a:rPr lang="en-US" b="1" dirty="0" smtClean="0"/>
              <a:t>Decimal Based Number System</a:t>
            </a:r>
            <a:endParaRPr lang="en-US" b="1" dirty="0"/>
          </a:p>
        </p:txBody>
      </p:sp>
      <p:sp>
        <p:nvSpPr>
          <p:cNvPr id="3" name="Content Placeholder 2"/>
          <p:cNvSpPr>
            <a:spLocks noGrp="1"/>
          </p:cNvSpPr>
          <p:nvPr>
            <p:ph idx="1"/>
          </p:nvPr>
        </p:nvSpPr>
        <p:spPr>
          <a:xfrm>
            <a:off x="457200" y="1066800"/>
            <a:ext cx="8229600" cy="5289550"/>
          </a:xfrm>
          <a:ln>
            <a:solidFill>
              <a:srgbClr val="000000"/>
            </a:solidFill>
          </a:ln>
        </p:spPr>
        <p:txBody>
          <a:bodyPr/>
          <a:lstStyle/>
          <a:p>
            <a:r>
              <a:rPr lang="en-US" dirty="0" smtClean="0"/>
              <a:t>  </a:t>
            </a:r>
            <a:r>
              <a:rPr lang="en-US" dirty="0" smtClean="0">
                <a:solidFill>
                  <a:srgbClr val="FF0000"/>
                </a:solidFill>
              </a:rPr>
              <a:t>0</a:t>
            </a:r>
            <a:r>
              <a:rPr lang="en-US" dirty="0" smtClean="0"/>
              <a:t>,   1,   2,    3,   4,   5,   6,    7,   8,   9</a:t>
            </a:r>
          </a:p>
          <a:p>
            <a:r>
              <a:rPr lang="en-US" dirty="0" smtClean="0"/>
              <a:t>10, 11, 12, 13, 14, 15, 16, 17, 18, 19,</a:t>
            </a:r>
          </a:p>
          <a:p>
            <a:r>
              <a:rPr lang="en-US" dirty="0" smtClean="0"/>
              <a:t>20, ………………………………………….,  99</a:t>
            </a:r>
          </a:p>
          <a:p>
            <a:pPr marL="0" indent="0">
              <a:buNone/>
            </a:pPr>
            <a:r>
              <a:rPr lang="en-US" dirty="0" smtClean="0"/>
              <a:t>   </a:t>
            </a:r>
            <a:r>
              <a:rPr lang="en-US" dirty="0" smtClean="0">
                <a:solidFill>
                  <a:srgbClr val="0000FF"/>
                </a:solidFill>
              </a:rPr>
              <a:t>Where does it come from ….. ??????</a:t>
            </a:r>
          </a:p>
          <a:p>
            <a:pPr marL="0" indent="0">
              <a:buNone/>
            </a:pPr>
            <a:endParaRPr lang="en-US" dirty="0" smtClean="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54</a:t>
            </a:fld>
            <a:endParaRPr lang="en-US"/>
          </a:p>
        </p:txBody>
      </p:sp>
      <p:pic>
        <p:nvPicPr>
          <p:cNvPr id="10" name="Picture 9"/>
          <p:cNvPicPr>
            <a:picLocks noChangeAspect="1"/>
          </p:cNvPicPr>
          <p:nvPr/>
        </p:nvPicPr>
        <p:blipFill>
          <a:blip r:embed="rId2"/>
          <a:stretch>
            <a:fillRect/>
          </a:stretch>
        </p:blipFill>
        <p:spPr>
          <a:xfrm>
            <a:off x="685800" y="3340585"/>
            <a:ext cx="4025900" cy="3015765"/>
          </a:xfrm>
          <a:prstGeom prst="rect">
            <a:avLst/>
          </a:prstGeom>
        </p:spPr>
      </p:pic>
      <p:pic>
        <p:nvPicPr>
          <p:cNvPr id="7" name="Picture 6"/>
          <p:cNvPicPr>
            <a:picLocks noChangeAspect="1"/>
          </p:cNvPicPr>
          <p:nvPr/>
        </p:nvPicPr>
        <p:blipFill>
          <a:blip r:embed="rId3"/>
          <a:stretch>
            <a:fillRect/>
          </a:stretch>
        </p:blipFill>
        <p:spPr>
          <a:xfrm>
            <a:off x="5205856" y="3340585"/>
            <a:ext cx="3448295" cy="2438400"/>
          </a:xfrm>
          <a:prstGeom prst="rect">
            <a:avLst/>
          </a:prstGeom>
        </p:spPr>
      </p:pic>
      <p:sp>
        <p:nvSpPr>
          <p:cNvPr id="8" name="TextBox 7"/>
          <p:cNvSpPr txBox="1"/>
          <p:nvPr/>
        </p:nvSpPr>
        <p:spPr>
          <a:xfrm>
            <a:off x="4965112" y="5756989"/>
            <a:ext cx="4131810" cy="646331"/>
          </a:xfrm>
          <a:prstGeom prst="rect">
            <a:avLst/>
          </a:prstGeom>
          <a:noFill/>
        </p:spPr>
        <p:txBody>
          <a:bodyPr wrap="none" rtlCol="0">
            <a:spAutoFit/>
          </a:bodyPr>
          <a:lstStyle/>
          <a:p>
            <a:r>
              <a:rPr lang="en-US" dirty="0"/>
              <a:t>The first recorded zero is attributed to the </a:t>
            </a:r>
            <a:endParaRPr lang="en-US" dirty="0" smtClean="0"/>
          </a:p>
          <a:p>
            <a:r>
              <a:rPr lang="en-US" b="1" dirty="0" smtClean="0"/>
              <a:t>Babylonians</a:t>
            </a:r>
            <a:r>
              <a:rPr lang="en-US" dirty="0" smtClean="0"/>
              <a:t> </a:t>
            </a:r>
            <a:r>
              <a:rPr lang="en-US" dirty="0"/>
              <a:t>in the 3rd century BC. </a:t>
            </a:r>
            <a:endParaRPr lang="en-US" dirty="0" smtClean="0"/>
          </a:p>
        </p:txBody>
      </p:sp>
    </p:spTree>
    <p:extLst>
      <p:ext uri="{BB962C8B-B14F-4D97-AF65-F5344CB8AC3E}">
        <p14:creationId xmlns:p14="http://schemas.microsoft.com/office/powerpoint/2010/main" val="3571976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latin typeface="Arial" pitchFamily="-111" charset="0"/>
                <a:ea typeface="ＭＳ Ｐゴシック" pitchFamily="-111" charset="-128"/>
                <a:cs typeface="ＭＳ Ｐゴシック" pitchFamily="-111" charset="-128"/>
              </a:rPr>
              <a:t>Integers</a:t>
            </a:r>
            <a:endParaRPr lang="en-US" dirty="0"/>
          </a:p>
        </p:txBody>
      </p:sp>
      <p:sp>
        <p:nvSpPr>
          <p:cNvPr id="3" name="Content Placeholder 2"/>
          <p:cNvSpPr>
            <a:spLocks noGrp="1"/>
          </p:cNvSpPr>
          <p:nvPr>
            <p:ph idx="1"/>
          </p:nvPr>
        </p:nvSpPr>
        <p:spPr>
          <a:xfrm>
            <a:off x="457200" y="1143000"/>
            <a:ext cx="8229600" cy="4983163"/>
          </a:xfrm>
          <a:ln>
            <a:solidFill>
              <a:srgbClr val="4F81BD"/>
            </a:solidFill>
          </a:ln>
        </p:spPr>
        <p:txBody>
          <a:bodyPr/>
          <a:lstStyle/>
          <a:p>
            <a:r>
              <a:rPr lang="en-US" sz="2400" b="1" dirty="0" smtClean="0">
                <a:solidFill>
                  <a:srgbClr val="000000"/>
                </a:solidFill>
                <a:ea typeface="ＭＳ Ｐゴシック" pitchFamily="-111" charset="-128"/>
                <a:cs typeface="ＭＳ Ｐゴシック" pitchFamily="-111" charset="-128"/>
              </a:rPr>
              <a:t>Computers are based on </a:t>
            </a:r>
            <a:r>
              <a:rPr lang="en-US" sz="2400" b="1" i="1" dirty="0" smtClean="0">
                <a:solidFill>
                  <a:srgbClr val="0000FF"/>
                </a:solidFill>
                <a:ea typeface="ＭＳ Ｐゴシック" pitchFamily="-111" charset="-128"/>
                <a:cs typeface="ＭＳ Ｐゴシック" pitchFamily="-111" charset="-128"/>
              </a:rPr>
              <a:t>binary-base system</a:t>
            </a:r>
          </a:p>
          <a:p>
            <a:pPr lvl="1"/>
            <a:r>
              <a:rPr lang="en-US" sz="2000" b="1" i="1" dirty="0" smtClean="0">
                <a:solidFill>
                  <a:srgbClr val="0000FF"/>
                </a:solidFill>
                <a:ea typeface="ＭＳ Ｐゴシック" pitchFamily="-111" charset="-128"/>
                <a:cs typeface="ＭＳ Ｐゴシック" pitchFamily="-111" charset="-128"/>
              </a:rPr>
              <a:t>Based on the fact that electronic logic can only be </a:t>
            </a:r>
            <a:r>
              <a:rPr lang="en-US" sz="2000" b="1" i="1" dirty="0" smtClean="0">
                <a:solidFill>
                  <a:srgbClr val="FF0000"/>
                </a:solidFill>
                <a:ea typeface="ＭＳ Ｐゴシック" pitchFamily="-111" charset="-128"/>
                <a:cs typeface="ＭＳ Ｐゴシック" pitchFamily="-111" charset="-128"/>
              </a:rPr>
              <a:t>ON(1)/OFF(0</a:t>
            </a:r>
            <a:r>
              <a:rPr lang="en-US" sz="2000" b="1" i="1" dirty="0" smtClean="0">
                <a:solidFill>
                  <a:srgbClr val="0000FF"/>
                </a:solidFill>
                <a:ea typeface="ＭＳ Ｐゴシック" pitchFamily="-111" charset="-128"/>
                <a:cs typeface="ＭＳ Ｐゴシック" pitchFamily="-111" charset="-128"/>
              </a:rPr>
              <a:t>)</a:t>
            </a:r>
            <a:endParaRPr lang="en-US" sz="2400" b="1" dirty="0" smtClean="0">
              <a:solidFill>
                <a:srgbClr val="0000FF"/>
              </a:solidFill>
              <a:latin typeface="Arial" pitchFamily="-111" charset="0"/>
              <a:ea typeface="ＭＳ Ｐゴシック" pitchFamily="-111" charset="-128"/>
              <a:cs typeface="ＭＳ Ｐゴシック" pitchFamily="-111" charset="-128"/>
            </a:endParaRPr>
          </a:p>
          <a:p>
            <a:pPr lvl="1"/>
            <a:r>
              <a:rPr lang="en-US" b="1" dirty="0" smtClean="0">
                <a:solidFill>
                  <a:srgbClr val="000000"/>
                </a:solidFill>
                <a:latin typeface="Arial" pitchFamily="-111" charset="0"/>
              </a:rPr>
              <a:t>Representing Short Integers (16 bits)</a:t>
            </a:r>
          </a:p>
          <a:p>
            <a:pPr>
              <a:buNone/>
            </a:pPr>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55</a:t>
            </a:fld>
            <a:endParaRPr lang="en-US" dirty="0"/>
          </a:p>
        </p:txBody>
      </p:sp>
      <p:sp>
        <p:nvSpPr>
          <p:cNvPr id="7" name="Text Box 4"/>
          <p:cNvSpPr txBox="1">
            <a:spLocks noChangeArrowheads="1"/>
          </p:cNvSpPr>
          <p:nvPr/>
        </p:nvSpPr>
        <p:spPr bwMode="auto">
          <a:xfrm>
            <a:off x="4838700" y="2743200"/>
            <a:ext cx="3352800" cy="369332"/>
          </a:xfrm>
          <a:prstGeom prst="rect">
            <a:avLst/>
          </a:prstGeom>
          <a:noFill/>
          <a:ln w="9525">
            <a:solidFill>
              <a:schemeClr val="accent2"/>
            </a:solidFill>
            <a:miter lim="800000"/>
            <a:headEnd/>
            <a:tailEnd/>
          </a:ln>
        </p:spPr>
        <p:txBody>
          <a:bodyPr>
            <a:prstTxWarp prst="textNoShape">
              <a:avLst/>
            </a:prstTxWarp>
            <a:spAutoFit/>
          </a:bodyPr>
          <a:lstStyle/>
          <a:p>
            <a:pPr>
              <a:spcBef>
                <a:spcPct val="50000"/>
              </a:spcBef>
            </a:pPr>
            <a:r>
              <a:rPr lang="en-US" dirty="0"/>
              <a:t>2</a:t>
            </a:r>
            <a:r>
              <a:rPr lang="en-US" baseline="30000" dirty="0"/>
              <a:t>7 </a:t>
            </a:r>
            <a:r>
              <a:rPr lang="en-US" baseline="30000" dirty="0" smtClean="0"/>
              <a:t>            </a:t>
            </a:r>
            <a:r>
              <a:rPr lang="en-US" dirty="0"/>
              <a:t>2</a:t>
            </a:r>
            <a:r>
              <a:rPr lang="en-US" baseline="30000" dirty="0"/>
              <a:t>6  </a:t>
            </a:r>
            <a:r>
              <a:rPr lang="en-US" baseline="30000" dirty="0" smtClean="0"/>
              <a:t>   </a:t>
            </a:r>
            <a:r>
              <a:rPr lang="en-US" dirty="0" smtClean="0"/>
              <a:t>2</a:t>
            </a:r>
            <a:r>
              <a:rPr lang="en-US" baseline="30000" dirty="0" smtClean="0"/>
              <a:t>5    </a:t>
            </a:r>
            <a:r>
              <a:rPr lang="en-US" dirty="0" smtClean="0"/>
              <a:t>2</a:t>
            </a:r>
            <a:r>
              <a:rPr lang="en-US" baseline="30000" dirty="0" smtClean="0"/>
              <a:t>4     </a:t>
            </a:r>
            <a:r>
              <a:rPr lang="en-US" dirty="0"/>
              <a:t>2</a:t>
            </a:r>
            <a:r>
              <a:rPr lang="en-US" baseline="30000" dirty="0"/>
              <a:t>3 </a:t>
            </a:r>
            <a:r>
              <a:rPr lang="en-US" baseline="30000" dirty="0" smtClean="0"/>
              <a:t>    </a:t>
            </a:r>
            <a:r>
              <a:rPr lang="en-US" dirty="0" smtClean="0"/>
              <a:t>2</a:t>
            </a:r>
            <a:r>
              <a:rPr lang="en-US" baseline="30000" dirty="0" smtClean="0"/>
              <a:t>2      </a:t>
            </a:r>
            <a:r>
              <a:rPr lang="en-US" dirty="0" smtClean="0"/>
              <a:t>2</a:t>
            </a:r>
            <a:r>
              <a:rPr lang="en-US" baseline="30000" dirty="0" smtClean="0"/>
              <a:t>1       </a:t>
            </a:r>
            <a:r>
              <a:rPr lang="en-US" dirty="0" smtClean="0"/>
              <a:t>2</a:t>
            </a:r>
            <a:r>
              <a:rPr lang="en-US" baseline="30000" dirty="0" smtClean="0"/>
              <a:t>0</a:t>
            </a:r>
            <a:endParaRPr lang="en-US" baseline="30000" dirty="0"/>
          </a:p>
        </p:txBody>
      </p:sp>
      <p:sp>
        <p:nvSpPr>
          <p:cNvPr id="8" name="Line 5"/>
          <p:cNvSpPr>
            <a:spLocks noChangeShapeType="1"/>
          </p:cNvSpPr>
          <p:nvPr/>
        </p:nvSpPr>
        <p:spPr bwMode="auto">
          <a:xfrm>
            <a:off x="53721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 name="Line 6"/>
          <p:cNvSpPr>
            <a:spLocks noChangeShapeType="1"/>
          </p:cNvSpPr>
          <p:nvPr/>
        </p:nvSpPr>
        <p:spPr bwMode="auto">
          <a:xfrm>
            <a:off x="58293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0" name="Line 7"/>
          <p:cNvSpPr>
            <a:spLocks noChangeShapeType="1"/>
          </p:cNvSpPr>
          <p:nvPr/>
        </p:nvSpPr>
        <p:spPr bwMode="auto">
          <a:xfrm>
            <a:off x="76581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1" name="Line 8"/>
          <p:cNvSpPr>
            <a:spLocks noChangeShapeType="1"/>
          </p:cNvSpPr>
          <p:nvPr/>
        </p:nvSpPr>
        <p:spPr bwMode="auto">
          <a:xfrm>
            <a:off x="72771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2" name="Line 9"/>
          <p:cNvSpPr>
            <a:spLocks noChangeShapeType="1"/>
          </p:cNvSpPr>
          <p:nvPr/>
        </p:nvSpPr>
        <p:spPr bwMode="auto">
          <a:xfrm>
            <a:off x="68961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3" name="Line 10"/>
          <p:cNvSpPr>
            <a:spLocks noChangeShapeType="1"/>
          </p:cNvSpPr>
          <p:nvPr/>
        </p:nvSpPr>
        <p:spPr bwMode="auto">
          <a:xfrm>
            <a:off x="65913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 name="Line 11"/>
          <p:cNvSpPr>
            <a:spLocks noChangeShapeType="1"/>
          </p:cNvSpPr>
          <p:nvPr/>
        </p:nvSpPr>
        <p:spPr bwMode="auto">
          <a:xfrm>
            <a:off x="62103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5" name="Line 20"/>
          <p:cNvSpPr>
            <a:spLocks noChangeShapeType="1"/>
          </p:cNvSpPr>
          <p:nvPr/>
        </p:nvSpPr>
        <p:spPr bwMode="auto">
          <a:xfrm>
            <a:off x="1409700" y="3352800"/>
            <a:ext cx="6781800" cy="0"/>
          </a:xfrm>
          <a:prstGeom prst="line">
            <a:avLst/>
          </a:prstGeom>
          <a:noFill/>
          <a:ln w="9525">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16" name="Text Box 53"/>
          <p:cNvSpPr txBox="1">
            <a:spLocks noChangeArrowheads="1"/>
          </p:cNvSpPr>
          <p:nvPr/>
        </p:nvSpPr>
        <p:spPr bwMode="auto">
          <a:xfrm>
            <a:off x="1409700" y="2743200"/>
            <a:ext cx="3352800" cy="369332"/>
          </a:xfrm>
          <a:prstGeom prst="rect">
            <a:avLst/>
          </a:prstGeom>
          <a:noFill/>
          <a:ln w="9525">
            <a:solidFill>
              <a:schemeClr val="accent2"/>
            </a:solidFill>
            <a:miter lim="800000"/>
            <a:headEnd/>
            <a:tailEnd/>
          </a:ln>
        </p:spPr>
        <p:txBody>
          <a:bodyPr wrap="square">
            <a:prstTxWarp prst="textNoShape">
              <a:avLst/>
            </a:prstTxWarp>
            <a:spAutoFit/>
          </a:bodyPr>
          <a:lstStyle/>
          <a:p>
            <a:pPr>
              <a:spcBef>
                <a:spcPct val="50000"/>
              </a:spcBef>
            </a:pPr>
            <a:r>
              <a:rPr lang="en-US" baseline="30000" dirty="0"/>
              <a:t>                                     </a:t>
            </a:r>
            <a:r>
              <a:rPr lang="en-US" dirty="0"/>
              <a:t>   * </a:t>
            </a:r>
            <a:r>
              <a:rPr lang="en-US" baseline="30000" dirty="0" smtClean="0"/>
              <a:t>  </a:t>
            </a:r>
            <a:r>
              <a:rPr lang="en-US" dirty="0" smtClean="0"/>
              <a:t>*</a:t>
            </a:r>
            <a:r>
              <a:rPr lang="en-US" baseline="30000" dirty="0" smtClean="0"/>
              <a:t>        </a:t>
            </a:r>
            <a:r>
              <a:rPr lang="en-US" dirty="0" smtClean="0"/>
              <a:t>2</a:t>
            </a:r>
            <a:r>
              <a:rPr lang="en-US" baseline="30000" dirty="0" smtClean="0"/>
              <a:t>8</a:t>
            </a:r>
            <a:endParaRPr lang="en-US" baseline="30000" dirty="0"/>
          </a:p>
        </p:txBody>
      </p:sp>
      <p:sp>
        <p:nvSpPr>
          <p:cNvPr id="17" name="Line 54"/>
          <p:cNvSpPr>
            <a:spLocks noChangeShapeType="1"/>
          </p:cNvSpPr>
          <p:nvPr/>
        </p:nvSpPr>
        <p:spPr bwMode="auto">
          <a:xfrm>
            <a:off x="19431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8" name="Line 55"/>
          <p:cNvSpPr>
            <a:spLocks noChangeShapeType="1"/>
          </p:cNvSpPr>
          <p:nvPr/>
        </p:nvSpPr>
        <p:spPr bwMode="auto">
          <a:xfrm>
            <a:off x="24003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9" name="Line 56"/>
          <p:cNvSpPr>
            <a:spLocks noChangeShapeType="1"/>
          </p:cNvSpPr>
          <p:nvPr/>
        </p:nvSpPr>
        <p:spPr bwMode="auto">
          <a:xfrm>
            <a:off x="42291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0" name="Line 57"/>
          <p:cNvSpPr>
            <a:spLocks noChangeShapeType="1"/>
          </p:cNvSpPr>
          <p:nvPr/>
        </p:nvSpPr>
        <p:spPr bwMode="auto">
          <a:xfrm>
            <a:off x="38481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1" name="Line 58"/>
          <p:cNvSpPr>
            <a:spLocks noChangeShapeType="1"/>
          </p:cNvSpPr>
          <p:nvPr/>
        </p:nvSpPr>
        <p:spPr bwMode="auto">
          <a:xfrm>
            <a:off x="34671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2" name="Line 59"/>
          <p:cNvSpPr>
            <a:spLocks noChangeShapeType="1"/>
          </p:cNvSpPr>
          <p:nvPr/>
        </p:nvSpPr>
        <p:spPr bwMode="auto">
          <a:xfrm>
            <a:off x="31623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 name="Line 60"/>
          <p:cNvSpPr>
            <a:spLocks noChangeShapeType="1"/>
          </p:cNvSpPr>
          <p:nvPr/>
        </p:nvSpPr>
        <p:spPr bwMode="auto">
          <a:xfrm>
            <a:off x="2781300" y="27432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4" name="Rectangle 61"/>
          <p:cNvSpPr>
            <a:spLocks noChangeArrowheads="1"/>
          </p:cNvSpPr>
          <p:nvPr/>
        </p:nvSpPr>
        <p:spPr bwMode="auto">
          <a:xfrm>
            <a:off x="1409700" y="2743200"/>
            <a:ext cx="615950" cy="457200"/>
          </a:xfrm>
          <a:prstGeom prst="rect">
            <a:avLst/>
          </a:prstGeom>
          <a:noFill/>
          <a:ln w="9525">
            <a:noFill/>
            <a:miter lim="800000"/>
            <a:headEnd/>
            <a:tailEnd/>
          </a:ln>
        </p:spPr>
        <p:txBody>
          <a:bodyPr wrap="none">
            <a:prstTxWarp prst="textNoShape">
              <a:avLst/>
            </a:prstTxWarp>
            <a:spAutoFit/>
          </a:bodyPr>
          <a:lstStyle/>
          <a:p>
            <a:r>
              <a:rPr lang="en-US"/>
              <a:t> 2</a:t>
            </a:r>
            <a:r>
              <a:rPr lang="en-US" b="1" baseline="30000"/>
              <a:t>15</a:t>
            </a:r>
            <a:endParaRPr lang="en-US" b="1"/>
          </a:p>
        </p:txBody>
      </p:sp>
      <p:sp>
        <p:nvSpPr>
          <p:cNvPr id="73" name="Text Box 12"/>
          <p:cNvSpPr txBox="1">
            <a:spLocks noChangeArrowheads="1"/>
          </p:cNvSpPr>
          <p:nvPr/>
        </p:nvSpPr>
        <p:spPr bwMode="auto">
          <a:xfrm>
            <a:off x="4762500" y="3962400"/>
            <a:ext cx="3352800" cy="369332"/>
          </a:xfrm>
          <a:prstGeom prst="rect">
            <a:avLst/>
          </a:prstGeom>
          <a:noFill/>
          <a:ln w="38100">
            <a:solidFill>
              <a:schemeClr val="accent2"/>
            </a:solidFill>
            <a:miter lim="800000"/>
            <a:headEnd/>
            <a:tailEnd/>
          </a:ln>
        </p:spPr>
        <p:txBody>
          <a:bodyPr wrap="square">
            <a:prstTxWarp prst="textNoShape">
              <a:avLst/>
            </a:prstTxWarp>
            <a:spAutoFit/>
          </a:bodyPr>
          <a:lstStyle/>
          <a:p>
            <a:pPr>
              <a:spcBef>
                <a:spcPct val="50000"/>
              </a:spcBef>
            </a:pPr>
            <a:r>
              <a:rPr lang="en-US" dirty="0" smtClean="0"/>
              <a:t>   1</a:t>
            </a:r>
            <a:r>
              <a:rPr lang="en-US" baseline="30000" dirty="0" smtClean="0"/>
              <a:t>           </a:t>
            </a:r>
            <a:r>
              <a:rPr lang="en-US" dirty="0" smtClean="0"/>
              <a:t>0  </a:t>
            </a:r>
            <a:r>
              <a:rPr lang="en-US" baseline="30000" dirty="0" smtClean="0"/>
              <a:t>     </a:t>
            </a:r>
            <a:r>
              <a:rPr lang="en-US" dirty="0" smtClean="0"/>
              <a:t>1  </a:t>
            </a:r>
            <a:r>
              <a:rPr lang="en-US" baseline="30000" dirty="0" smtClean="0"/>
              <a:t>     </a:t>
            </a:r>
            <a:r>
              <a:rPr lang="en-US" dirty="0" smtClean="0"/>
              <a:t>1 </a:t>
            </a:r>
            <a:r>
              <a:rPr lang="en-US" baseline="30000" dirty="0" smtClean="0"/>
              <a:t>      </a:t>
            </a:r>
            <a:r>
              <a:rPr lang="en-US" dirty="0"/>
              <a:t>0</a:t>
            </a:r>
            <a:r>
              <a:rPr lang="en-US" baseline="30000" dirty="0"/>
              <a:t>   </a:t>
            </a:r>
            <a:r>
              <a:rPr lang="en-US" baseline="30000" dirty="0" smtClean="0"/>
              <a:t>  </a:t>
            </a:r>
            <a:r>
              <a:rPr lang="en-US" dirty="0" smtClean="0"/>
              <a:t>1      </a:t>
            </a:r>
            <a:r>
              <a:rPr lang="en-US" dirty="0"/>
              <a:t>0   1</a:t>
            </a:r>
            <a:endParaRPr lang="en-US" baseline="30000" dirty="0"/>
          </a:p>
        </p:txBody>
      </p:sp>
      <p:sp>
        <p:nvSpPr>
          <p:cNvPr id="74" name="Line 13"/>
          <p:cNvSpPr>
            <a:spLocks noChangeShapeType="1"/>
          </p:cNvSpPr>
          <p:nvPr/>
        </p:nvSpPr>
        <p:spPr bwMode="auto">
          <a:xfrm>
            <a:off x="52959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5" name="Line 14"/>
          <p:cNvSpPr>
            <a:spLocks noChangeShapeType="1"/>
          </p:cNvSpPr>
          <p:nvPr/>
        </p:nvSpPr>
        <p:spPr bwMode="auto">
          <a:xfrm>
            <a:off x="57531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6" name="Line 15"/>
          <p:cNvSpPr>
            <a:spLocks noChangeShapeType="1"/>
          </p:cNvSpPr>
          <p:nvPr/>
        </p:nvSpPr>
        <p:spPr bwMode="auto">
          <a:xfrm>
            <a:off x="75819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7" name="Line 16"/>
          <p:cNvSpPr>
            <a:spLocks noChangeShapeType="1"/>
          </p:cNvSpPr>
          <p:nvPr/>
        </p:nvSpPr>
        <p:spPr bwMode="auto">
          <a:xfrm>
            <a:off x="72009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8" name="Line 17"/>
          <p:cNvSpPr>
            <a:spLocks noChangeShapeType="1"/>
          </p:cNvSpPr>
          <p:nvPr/>
        </p:nvSpPr>
        <p:spPr bwMode="auto">
          <a:xfrm>
            <a:off x="68199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79" name="Line 18"/>
          <p:cNvSpPr>
            <a:spLocks noChangeShapeType="1"/>
          </p:cNvSpPr>
          <p:nvPr/>
        </p:nvSpPr>
        <p:spPr bwMode="auto">
          <a:xfrm>
            <a:off x="65151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0" name="Line 19"/>
          <p:cNvSpPr>
            <a:spLocks noChangeShapeType="1"/>
          </p:cNvSpPr>
          <p:nvPr/>
        </p:nvSpPr>
        <p:spPr bwMode="auto">
          <a:xfrm>
            <a:off x="61341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1" name="Text Box 62"/>
          <p:cNvSpPr txBox="1">
            <a:spLocks noChangeArrowheads="1"/>
          </p:cNvSpPr>
          <p:nvPr/>
        </p:nvSpPr>
        <p:spPr bwMode="auto">
          <a:xfrm>
            <a:off x="1409700" y="3962400"/>
            <a:ext cx="3352800" cy="369332"/>
          </a:xfrm>
          <a:prstGeom prst="rect">
            <a:avLst/>
          </a:prstGeom>
          <a:noFill/>
          <a:ln w="19050">
            <a:solidFill>
              <a:schemeClr val="accent2"/>
            </a:solidFill>
            <a:miter lim="800000"/>
            <a:headEnd/>
            <a:tailEnd/>
          </a:ln>
        </p:spPr>
        <p:txBody>
          <a:bodyPr>
            <a:prstTxWarp prst="textNoShape">
              <a:avLst/>
            </a:prstTxWarp>
            <a:spAutoFit/>
          </a:bodyPr>
          <a:lstStyle/>
          <a:p>
            <a:pPr>
              <a:spcBef>
                <a:spcPct val="50000"/>
              </a:spcBef>
            </a:pPr>
            <a:r>
              <a:rPr lang="en-US" dirty="0"/>
              <a:t>0</a:t>
            </a:r>
            <a:r>
              <a:rPr lang="en-US" baseline="30000" dirty="0"/>
              <a:t>    </a:t>
            </a:r>
            <a:r>
              <a:rPr lang="en-US" baseline="30000" dirty="0" smtClean="0"/>
              <a:t>          </a:t>
            </a:r>
            <a:r>
              <a:rPr lang="en-US" dirty="0" smtClean="0"/>
              <a:t>0</a:t>
            </a:r>
            <a:r>
              <a:rPr lang="en-US" baseline="30000" dirty="0" smtClean="0"/>
              <a:t>           </a:t>
            </a:r>
            <a:r>
              <a:rPr lang="en-US" dirty="0"/>
              <a:t>0</a:t>
            </a:r>
            <a:r>
              <a:rPr lang="en-US" baseline="30000" dirty="0"/>
              <a:t>     </a:t>
            </a:r>
            <a:r>
              <a:rPr lang="en-US" dirty="0"/>
              <a:t>0</a:t>
            </a:r>
            <a:r>
              <a:rPr lang="en-US" baseline="30000" dirty="0"/>
              <a:t>     </a:t>
            </a:r>
            <a:r>
              <a:rPr lang="en-US" baseline="30000" dirty="0" smtClean="0"/>
              <a:t>    </a:t>
            </a:r>
            <a:r>
              <a:rPr lang="en-US" dirty="0" smtClean="0"/>
              <a:t>0</a:t>
            </a:r>
            <a:r>
              <a:rPr lang="en-US" baseline="30000" dirty="0" smtClean="0"/>
              <a:t>        </a:t>
            </a:r>
            <a:r>
              <a:rPr lang="en-US" dirty="0"/>
              <a:t>0   </a:t>
            </a:r>
            <a:r>
              <a:rPr lang="en-US" dirty="0" smtClean="0"/>
              <a:t>0     </a:t>
            </a:r>
            <a:r>
              <a:rPr lang="en-US" dirty="0"/>
              <a:t>0</a:t>
            </a:r>
            <a:endParaRPr lang="en-US" baseline="30000" dirty="0"/>
          </a:p>
        </p:txBody>
      </p:sp>
      <p:sp>
        <p:nvSpPr>
          <p:cNvPr id="82" name="Line 63"/>
          <p:cNvSpPr>
            <a:spLocks noChangeShapeType="1"/>
          </p:cNvSpPr>
          <p:nvPr/>
        </p:nvSpPr>
        <p:spPr bwMode="auto">
          <a:xfrm>
            <a:off x="19431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3" name="Line 64"/>
          <p:cNvSpPr>
            <a:spLocks noChangeShapeType="1"/>
          </p:cNvSpPr>
          <p:nvPr/>
        </p:nvSpPr>
        <p:spPr bwMode="auto">
          <a:xfrm>
            <a:off x="24003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4" name="Line 65"/>
          <p:cNvSpPr>
            <a:spLocks noChangeShapeType="1"/>
          </p:cNvSpPr>
          <p:nvPr/>
        </p:nvSpPr>
        <p:spPr bwMode="auto">
          <a:xfrm>
            <a:off x="42291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5" name="Line 66"/>
          <p:cNvSpPr>
            <a:spLocks noChangeShapeType="1"/>
          </p:cNvSpPr>
          <p:nvPr/>
        </p:nvSpPr>
        <p:spPr bwMode="auto">
          <a:xfrm>
            <a:off x="38481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6" name="Line 67"/>
          <p:cNvSpPr>
            <a:spLocks noChangeShapeType="1"/>
          </p:cNvSpPr>
          <p:nvPr/>
        </p:nvSpPr>
        <p:spPr bwMode="auto">
          <a:xfrm>
            <a:off x="34671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7" name="Line 68"/>
          <p:cNvSpPr>
            <a:spLocks noChangeShapeType="1"/>
          </p:cNvSpPr>
          <p:nvPr/>
        </p:nvSpPr>
        <p:spPr bwMode="auto">
          <a:xfrm>
            <a:off x="31623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8" name="Line 69"/>
          <p:cNvSpPr>
            <a:spLocks noChangeShapeType="1"/>
          </p:cNvSpPr>
          <p:nvPr/>
        </p:nvSpPr>
        <p:spPr bwMode="auto">
          <a:xfrm>
            <a:off x="2781300" y="3962400"/>
            <a:ext cx="0" cy="4572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89" name="Text Box 26"/>
          <p:cNvSpPr txBox="1">
            <a:spLocks noChangeArrowheads="1"/>
          </p:cNvSpPr>
          <p:nvPr/>
        </p:nvSpPr>
        <p:spPr bwMode="auto">
          <a:xfrm>
            <a:off x="3467100" y="3505200"/>
            <a:ext cx="2259013" cy="457200"/>
          </a:xfrm>
          <a:prstGeom prst="rect">
            <a:avLst/>
          </a:prstGeom>
          <a:noFill/>
          <a:ln w="9525">
            <a:noFill/>
            <a:miter lim="800000"/>
            <a:headEnd/>
            <a:tailEnd/>
          </a:ln>
        </p:spPr>
        <p:txBody>
          <a:bodyPr wrap="none">
            <a:prstTxWarp prst="textNoShape">
              <a:avLst/>
            </a:prstTxWarp>
            <a:spAutoFit/>
          </a:bodyPr>
          <a:lstStyle/>
          <a:p>
            <a:r>
              <a:rPr lang="en-US" b="1" dirty="0">
                <a:solidFill>
                  <a:schemeClr val="accent2"/>
                </a:solidFill>
              </a:rPr>
              <a:t>2 Bytes (16 bits)</a:t>
            </a:r>
          </a:p>
        </p:txBody>
      </p:sp>
      <p:sp>
        <p:nvSpPr>
          <p:cNvPr id="90" name="Rectangle 21"/>
          <p:cNvSpPr>
            <a:spLocks noChangeArrowheads="1"/>
          </p:cNvSpPr>
          <p:nvPr/>
        </p:nvSpPr>
        <p:spPr bwMode="auto">
          <a:xfrm>
            <a:off x="2247900" y="4572000"/>
            <a:ext cx="5181600" cy="1554163"/>
          </a:xfrm>
          <a:prstGeom prst="rect">
            <a:avLst/>
          </a:prstGeom>
          <a:noFill/>
          <a:ln w="9525">
            <a:noFill/>
            <a:miter lim="800000"/>
            <a:headEnd/>
            <a:tailEnd/>
          </a:ln>
        </p:spPr>
        <p:txBody>
          <a:bodyPr>
            <a:prstTxWarp prst="textNoShape">
              <a:avLst/>
            </a:prstTxWarp>
            <a:spAutoFit/>
          </a:bodyPr>
          <a:lstStyle/>
          <a:p>
            <a:r>
              <a:rPr lang="en-US" sz="1200" dirty="0"/>
              <a:t>  </a:t>
            </a:r>
            <a:r>
              <a:rPr lang="en-US" sz="1800" b="1" dirty="0"/>
              <a:t>1*2</a:t>
            </a:r>
            <a:r>
              <a:rPr lang="en-US" sz="1800" b="1" baseline="30000" dirty="0"/>
              <a:t>7  </a:t>
            </a:r>
            <a:r>
              <a:rPr lang="en-US" sz="1800" b="1" dirty="0"/>
              <a:t>+ 0*2</a:t>
            </a:r>
            <a:r>
              <a:rPr lang="en-US" sz="1800" b="1" baseline="30000" dirty="0"/>
              <a:t>6  </a:t>
            </a:r>
            <a:r>
              <a:rPr lang="en-US" sz="1800" b="1" dirty="0"/>
              <a:t>+</a:t>
            </a:r>
            <a:r>
              <a:rPr lang="en-US" sz="1800" b="1" baseline="30000" dirty="0"/>
              <a:t> </a:t>
            </a:r>
            <a:r>
              <a:rPr lang="en-US" sz="1800" b="1" dirty="0"/>
              <a:t>1*2</a:t>
            </a:r>
            <a:r>
              <a:rPr lang="en-US" sz="1800" b="1" baseline="30000" dirty="0"/>
              <a:t>5 </a:t>
            </a:r>
            <a:r>
              <a:rPr lang="en-US" sz="1800" b="1" dirty="0"/>
              <a:t>+</a:t>
            </a:r>
            <a:r>
              <a:rPr lang="en-US" sz="1800" b="1" baseline="30000" dirty="0"/>
              <a:t> </a:t>
            </a:r>
            <a:r>
              <a:rPr lang="en-US" sz="1800" b="1" dirty="0"/>
              <a:t>1*2</a:t>
            </a:r>
            <a:r>
              <a:rPr lang="en-US" sz="1800" b="1" baseline="30000" dirty="0"/>
              <a:t>4 </a:t>
            </a:r>
            <a:r>
              <a:rPr lang="en-US" sz="1800" b="1" dirty="0"/>
              <a:t>+</a:t>
            </a:r>
            <a:r>
              <a:rPr lang="en-US" sz="1800" b="1" baseline="30000" dirty="0"/>
              <a:t> </a:t>
            </a:r>
            <a:r>
              <a:rPr lang="en-US" sz="1800" b="1" dirty="0"/>
              <a:t>0*2</a:t>
            </a:r>
            <a:r>
              <a:rPr lang="en-US" sz="1800" b="1" baseline="30000" dirty="0"/>
              <a:t>3 </a:t>
            </a:r>
            <a:r>
              <a:rPr lang="en-US" sz="1800" b="1" dirty="0"/>
              <a:t>+</a:t>
            </a:r>
            <a:r>
              <a:rPr lang="en-US" sz="1800" b="1" baseline="30000" dirty="0"/>
              <a:t> </a:t>
            </a:r>
            <a:r>
              <a:rPr lang="en-US" sz="1800" b="1" dirty="0"/>
              <a:t>1*2</a:t>
            </a:r>
            <a:r>
              <a:rPr lang="en-US" sz="1800" b="1" baseline="30000" dirty="0"/>
              <a:t>2 </a:t>
            </a:r>
            <a:r>
              <a:rPr lang="en-US" sz="1800" b="1" dirty="0"/>
              <a:t>+</a:t>
            </a:r>
            <a:r>
              <a:rPr lang="en-US" sz="1800" b="1" baseline="30000" dirty="0"/>
              <a:t> </a:t>
            </a:r>
            <a:r>
              <a:rPr lang="en-US" sz="1800" b="1" dirty="0"/>
              <a:t>0*2</a:t>
            </a:r>
            <a:r>
              <a:rPr lang="en-US" sz="1800" b="1" baseline="30000" dirty="0"/>
              <a:t>1 </a:t>
            </a:r>
            <a:r>
              <a:rPr lang="en-US" sz="1800" b="1" dirty="0"/>
              <a:t>+</a:t>
            </a:r>
            <a:r>
              <a:rPr lang="en-US" sz="1800" b="1" baseline="30000" dirty="0"/>
              <a:t> </a:t>
            </a:r>
            <a:r>
              <a:rPr lang="en-US" sz="1800" b="1" dirty="0"/>
              <a:t>1*2</a:t>
            </a:r>
            <a:r>
              <a:rPr lang="en-US" sz="1800" b="1" baseline="30000" dirty="0"/>
              <a:t>0</a:t>
            </a:r>
          </a:p>
          <a:p>
            <a:endParaRPr lang="en-US" sz="1800" b="1" dirty="0"/>
          </a:p>
          <a:p>
            <a:r>
              <a:rPr lang="en-US" sz="1400" b="1" dirty="0"/>
              <a:t>  </a:t>
            </a:r>
            <a:r>
              <a:rPr lang="en-US" sz="1600" b="1" dirty="0"/>
              <a:t>128   +    0    +   32  + 16   +   0    +   4    +  0    +  1</a:t>
            </a:r>
            <a:r>
              <a:rPr lang="en-US" sz="1400" b="1" dirty="0"/>
              <a:t> </a:t>
            </a:r>
            <a:r>
              <a:rPr lang="en-US" sz="1400" b="1" dirty="0" err="1">
                <a:sym typeface="Wingdings" pitchFamily="-111" charset="2"/>
              </a:rPr>
              <a:t></a:t>
            </a:r>
            <a:r>
              <a:rPr lang="en-US" sz="1400" b="1" dirty="0">
                <a:sym typeface="Wingdings" pitchFamily="-111" charset="2"/>
              </a:rPr>
              <a:t> </a:t>
            </a:r>
            <a:r>
              <a:rPr lang="en-US" b="1" dirty="0"/>
              <a:t>181</a:t>
            </a:r>
          </a:p>
          <a:p>
            <a:r>
              <a:rPr lang="en-US" sz="1400" dirty="0"/>
              <a:t>		</a:t>
            </a:r>
            <a:endParaRPr lang="en-US" sz="1600" b="1" dirty="0"/>
          </a:p>
          <a:p>
            <a:r>
              <a:rPr lang="en-US" sz="1400" b="1" dirty="0"/>
              <a:t> </a:t>
            </a:r>
            <a:r>
              <a:rPr lang="en-US" sz="1200" dirty="0"/>
              <a:t>  </a:t>
            </a:r>
          </a:p>
          <a:p>
            <a:r>
              <a:rPr lang="en-US" sz="1200" baseline="30000"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4000" b="1" dirty="0" smtClean="0">
                <a:latin typeface="Arial" pitchFamily="-111" charset="0"/>
                <a:ea typeface="ＭＳ Ｐゴシック" pitchFamily="-111" charset="-128"/>
                <a:cs typeface="ＭＳ Ｐゴシック" pitchFamily="-111" charset="-128"/>
              </a:rPr>
              <a:t>Integer Data Representation </a:t>
            </a:r>
            <a:r>
              <a:rPr lang="en-US" sz="4000" b="1" baseline="30000" dirty="0" err="1" smtClean="0">
                <a:solidFill>
                  <a:srgbClr val="FF0000"/>
                </a:solidFill>
                <a:latin typeface="Arial" pitchFamily="-111" charset="0"/>
                <a:ea typeface="ＭＳ Ｐゴシック" pitchFamily="-111" charset="-128"/>
                <a:cs typeface="ＭＳ Ｐゴシック" pitchFamily="-111" charset="-128"/>
              </a:rPr>
              <a:t>β</a:t>
            </a:r>
            <a:endParaRPr lang="en-US" sz="4000" baseline="30000" dirty="0">
              <a:solidFill>
                <a:srgbClr val="FF0000"/>
              </a:solidFill>
            </a:endParaRPr>
          </a:p>
        </p:txBody>
      </p:sp>
      <p:sp>
        <p:nvSpPr>
          <p:cNvPr id="3" name="Content Placeholder 2"/>
          <p:cNvSpPr>
            <a:spLocks noGrp="1"/>
          </p:cNvSpPr>
          <p:nvPr>
            <p:ph idx="1"/>
          </p:nvPr>
        </p:nvSpPr>
        <p:spPr>
          <a:xfrm>
            <a:off x="457200" y="990600"/>
            <a:ext cx="8229600" cy="5135563"/>
          </a:xfrm>
          <a:ln>
            <a:solidFill>
              <a:srgbClr val="4F81BD"/>
            </a:solidFill>
          </a:ln>
        </p:spPr>
        <p:txBody>
          <a:bodyPr/>
          <a:lstStyle/>
          <a:p>
            <a:pPr lvl="1">
              <a:lnSpc>
                <a:spcPct val="90000"/>
              </a:lnSpc>
            </a:pPr>
            <a:r>
              <a:rPr lang="en-US" b="1" dirty="0" smtClean="0">
                <a:solidFill>
                  <a:srgbClr val="0000FF"/>
                </a:solidFill>
                <a:latin typeface="Arial" pitchFamily="-111" charset="0"/>
              </a:rPr>
              <a:t>Binary</a:t>
            </a:r>
          </a:p>
          <a:p>
            <a:pPr lvl="2">
              <a:lnSpc>
                <a:spcPct val="90000"/>
              </a:lnSpc>
            </a:pPr>
            <a:r>
              <a:rPr lang="en-US" b="1" dirty="0" smtClean="0">
                <a:latin typeface="Arial" pitchFamily="-111" charset="0"/>
                <a:ea typeface="ＭＳ Ｐゴシック" pitchFamily="-111" charset="-128"/>
              </a:rPr>
              <a:t>00101111 </a:t>
            </a:r>
            <a:r>
              <a:rPr lang="en-US" b="1" dirty="0" err="1" smtClean="0">
                <a:latin typeface="Arial" pitchFamily="-111" charset="0"/>
                <a:ea typeface="ＭＳ Ｐゴシック" pitchFamily="-111" charset="-128"/>
                <a:sym typeface="Wingdings" pitchFamily="-111" charset="2"/>
              </a:rPr>
              <a:t></a:t>
            </a:r>
            <a:r>
              <a:rPr lang="en-US" b="1" dirty="0" smtClean="0">
                <a:latin typeface="Arial" pitchFamily="-111" charset="0"/>
                <a:ea typeface="ＭＳ Ｐゴシック" pitchFamily="-111" charset="-128"/>
                <a:sym typeface="Wingdings" pitchFamily="-111" charset="2"/>
              </a:rPr>
              <a:t> 47 (32 + 8 + 4 + 2 + 1) decimal</a:t>
            </a:r>
          </a:p>
          <a:p>
            <a:pPr lvl="2">
              <a:lnSpc>
                <a:spcPct val="90000"/>
              </a:lnSpc>
              <a:buFontTx/>
              <a:buNone/>
            </a:pPr>
            <a:endParaRPr lang="en-US" b="1" dirty="0" smtClean="0">
              <a:latin typeface="Arial" pitchFamily="-111" charset="0"/>
              <a:ea typeface="ＭＳ Ｐゴシック" pitchFamily="-111" charset="-128"/>
              <a:sym typeface="Wingdings" pitchFamily="-111" charset="2"/>
            </a:endParaRPr>
          </a:p>
          <a:p>
            <a:pPr lvl="1">
              <a:lnSpc>
                <a:spcPct val="90000"/>
              </a:lnSpc>
            </a:pPr>
            <a:r>
              <a:rPr lang="en-US" b="1" dirty="0" smtClean="0">
                <a:solidFill>
                  <a:srgbClr val="0000FF"/>
                </a:solidFill>
                <a:latin typeface="Arial" pitchFamily="-111" charset="0"/>
              </a:rPr>
              <a:t>Octal</a:t>
            </a:r>
            <a:r>
              <a:rPr lang="en-US" b="1" dirty="0" smtClean="0">
                <a:solidFill>
                  <a:srgbClr val="FF3300"/>
                </a:solidFill>
                <a:latin typeface="Arial" pitchFamily="-111" charset="0"/>
              </a:rPr>
              <a:t> </a:t>
            </a:r>
            <a:r>
              <a:rPr lang="en-US" b="1" dirty="0" smtClean="0">
                <a:solidFill>
                  <a:srgbClr val="0000FF"/>
                </a:solidFill>
                <a:latin typeface="Arial" pitchFamily="-111" charset="0"/>
              </a:rPr>
              <a:t>(0 – 7)</a:t>
            </a:r>
          </a:p>
          <a:p>
            <a:pPr lvl="2">
              <a:lnSpc>
                <a:spcPct val="90000"/>
              </a:lnSpc>
            </a:pPr>
            <a:r>
              <a:rPr lang="en-US" b="1" dirty="0" smtClean="0">
                <a:solidFill>
                  <a:schemeClr val="accent2"/>
                </a:solidFill>
                <a:latin typeface="Arial" pitchFamily="-111" charset="0"/>
                <a:ea typeface="ＭＳ Ｐゴシック" pitchFamily="-111" charset="-128"/>
              </a:rPr>
              <a:t>group 3 bits at a time – 8 based system</a:t>
            </a:r>
          </a:p>
          <a:p>
            <a:pPr lvl="3">
              <a:lnSpc>
                <a:spcPct val="90000"/>
              </a:lnSpc>
            </a:pPr>
            <a:r>
              <a:rPr lang="en-US" sz="2400" b="1" dirty="0" smtClean="0">
                <a:solidFill>
                  <a:schemeClr val="accent1"/>
                </a:solidFill>
                <a:latin typeface="Arial" pitchFamily="-111" charset="0"/>
                <a:ea typeface="ＭＳ Ｐゴシック" pitchFamily="-111" charset="-128"/>
              </a:rPr>
              <a:t>00</a:t>
            </a:r>
            <a:r>
              <a:rPr lang="en-US" sz="2400" b="1" dirty="0" smtClean="0">
                <a:solidFill>
                  <a:srgbClr val="FF3300"/>
                </a:solidFill>
                <a:latin typeface="Arial" pitchFamily="-111" charset="0"/>
                <a:ea typeface="ＭＳ Ｐゴシック" pitchFamily="-111" charset="-128"/>
              </a:rPr>
              <a:t>101</a:t>
            </a:r>
            <a:r>
              <a:rPr lang="en-US" sz="2400" b="1" dirty="0" smtClean="0">
                <a:solidFill>
                  <a:srgbClr val="0000FF"/>
                </a:solidFill>
                <a:latin typeface="Arial" pitchFamily="-111" charset="0"/>
                <a:ea typeface="ＭＳ Ｐゴシック" pitchFamily="-111" charset="-128"/>
              </a:rPr>
              <a:t>111</a:t>
            </a:r>
            <a:r>
              <a:rPr lang="en-US" sz="2400" b="1" dirty="0" smtClean="0">
                <a:solidFill>
                  <a:schemeClr val="accent2"/>
                </a:solidFill>
                <a:latin typeface="Arial" pitchFamily="-111" charset="0"/>
                <a:ea typeface="ＭＳ Ｐゴシック" pitchFamily="-111" charset="-128"/>
              </a:rPr>
              <a:t> - binary</a:t>
            </a:r>
          </a:p>
          <a:p>
            <a:pPr lvl="3">
              <a:lnSpc>
                <a:spcPct val="90000"/>
              </a:lnSpc>
            </a:pPr>
            <a:r>
              <a:rPr lang="en-US" sz="2400" b="1" dirty="0" smtClean="0">
                <a:solidFill>
                  <a:schemeClr val="accent1"/>
                </a:solidFill>
                <a:latin typeface="Arial" pitchFamily="-111" charset="0"/>
                <a:ea typeface="ＭＳ Ｐゴシック" pitchFamily="-111" charset="-128"/>
              </a:rPr>
              <a:t>0</a:t>
            </a:r>
            <a:r>
              <a:rPr lang="en-US" sz="2400" b="1" dirty="0" smtClean="0">
                <a:solidFill>
                  <a:srgbClr val="FF3300"/>
                </a:solidFill>
                <a:latin typeface="Arial" pitchFamily="-111" charset="0"/>
                <a:ea typeface="ＭＳ Ｐゴシック" pitchFamily="-111" charset="-128"/>
              </a:rPr>
              <a:t>5</a:t>
            </a:r>
            <a:r>
              <a:rPr lang="en-US" sz="2400" b="1" dirty="0" smtClean="0">
                <a:solidFill>
                  <a:srgbClr val="0000FF"/>
                </a:solidFill>
                <a:latin typeface="Arial" pitchFamily="-111" charset="0"/>
                <a:ea typeface="ＭＳ Ｐゴシック" pitchFamily="-111" charset="-128"/>
              </a:rPr>
              <a:t>7</a:t>
            </a:r>
            <a:r>
              <a:rPr lang="en-US" sz="2400" b="1" dirty="0" smtClean="0">
                <a:solidFill>
                  <a:schemeClr val="accent2"/>
                </a:solidFill>
                <a:latin typeface="Arial" pitchFamily="-111" charset="0"/>
                <a:ea typeface="ＭＳ Ｐゴシック" pitchFamily="-111" charset="-128"/>
              </a:rPr>
              <a:t> octal</a:t>
            </a:r>
            <a:r>
              <a:rPr lang="en-US" b="1" dirty="0" smtClean="0">
                <a:solidFill>
                  <a:schemeClr val="accent2"/>
                </a:solidFill>
                <a:latin typeface="Arial" pitchFamily="-111" charset="0"/>
                <a:ea typeface="ＭＳ Ｐゴシック" pitchFamily="-111" charset="-128"/>
              </a:rPr>
              <a:t>  (</a:t>
            </a:r>
            <a:r>
              <a:rPr lang="en-US" b="1" i="1" dirty="0" smtClean="0">
                <a:solidFill>
                  <a:srgbClr val="FF3300"/>
                </a:solidFill>
                <a:latin typeface="Arial" pitchFamily="-111" charset="0"/>
                <a:ea typeface="ＭＳ Ｐゴシック" pitchFamily="-111" charset="-128"/>
              </a:rPr>
              <a:t>leading zero</a:t>
            </a:r>
            <a:r>
              <a:rPr lang="en-US" b="1" dirty="0" smtClean="0">
                <a:solidFill>
                  <a:schemeClr val="accent2"/>
                </a:solidFill>
                <a:latin typeface="Arial" pitchFamily="-111" charset="0"/>
                <a:ea typeface="ＭＳ Ｐゴシック" pitchFamily="-111" charset="-128"/>
              </a:rPr>
              <a:t> conveys Octal nature)</a:t>
            </a:r>
          </a:p>
          <a:p>
            <a:pPr lvl="3">
              <a:lnSpc>
                <a:spcPct val="90000"/>
              </a:lnSpc>
              <a:buFontTx/>
              <a:buNone/>
            </a:pPr>
            <a:endParaRPr lang="en-US" b="1" dirty="0" smtClean="0">
              <a:solidFill>
                <a:schemeClr val="accent2"/>
              </a:solidFill>
              <a:latin typeface="Arial" pitchFamily="-111" charset="0"/>
              <a:ea typeface="ＭＳ Ｐゴシック" pitchFamily="-111" charset="-128"/>
            </a:endParaRPr>
          </a:p>
          <a:p>
            <a:pPr lvl="1">
              <a:lnSpc>
                <a:spcPct val="90000"/>
              </a:lnSpc>
            </a:pPr>
            <a:r>
              <a:rPr lang="en-US" b="1" dirty="0" smtClean="0">
                <a:solidFill>
                  <a:srgbClr val="0000FF"/>
                </a:solidFill>
                <a:latin typeface="Arial" pitchFamily="-111" charset="0"/>
              </a:rPr>
              <a:t>Hex (0-9,A,B,C,D,E,F)</a:t>
            </a:r>
          </a:p>
          <a:p>
            <a:pPr lvl="2">
              <a:lnSpc>
                <a:spcPct val="90000"/>
              </a:lnSpc>
            </a:pPr>
            <a:r>
              <a:rPr lang="en-US" b="1" dirty="0" smtClean="0">
                <a:solidFill>
                  <a:schemeClr val="accent2"/>
                </a:solidFill>
                <a:latin typeface="Arial" pitchFamily="-111" charset="0"/>
                <a:ea typeface="ＭＳ Ｐゴシック" pitchFamily="-111" charset="-128"/>
              </a:rPr>
              <a:t>group 4 bits at time – 16 based system</a:t>
            </a:r>
          </a:p>
          <a:p>
            <a:pPr lvl="3">
              <a:lnSpc>
                <a:spcPct val="90000"/>
              </a:lnSpc>
            </a:pPr>
            <a:r>
              <a:rPr lang="en-US" sz="2400" b="1" dirty="0" smtClean="0">
                <a:solidFill>
                  <a:srgbClr val="FF3300"/>
                </a:solidFill>
                <a:latin typeface="Arial" pitchFamily="-111" charset="0"/>
                <a:ea typeface="ＭＳ Ｐゴシック" pitchFamily="-111" charset="-128"/>
              </a:rPr>
              <a:t>00</a:t>
            </a:r>
            <a:r>
              <a:rPr lang="en-US" sz="2400" b="1" dirty="0" smtClean="0">
                <a:solidFill>
                  <a:srgbClr val="008000"/>
                </a:solidFill>
                <a:latin typeface="Arial" pitchFamily="-111" charset="0"/>
                <a:ea typeface="ＭＳ Ｐゴシック" pitchFamily="-111" charset="-128"/>
              </a:rPr>
              <a:t>10</a:t>
            </a:r>
            <a:r>
              <a:rPr lang="en-US" sz="2400" b="1" dirty="0" smtClean="0">
                <a:solidFill>
                  <a:srgbClr val="0000FF"/>
                </a:solidFill>
                <a:latin typeface="Arial" pitchFamily="-111" charset="0"/>
                <a:ea typeface="ＭＳ Ｐゴシック" pitchFamily="-111" charset="-128"/>
              </a:rPr>
              <a:t>1111</a:t>
            </a:r>
            <a:r>
              <a:rPr lang="en-US" sz="2400" b="1" dirty="0" smtClean="0">
                <a:solidFill>
                  <a:schemeClr val="accent2"/>
                </a:solidFill>
                <a:latin typeface="Arial" pitchFamily="-111" charset="0"/>
                <a:ea typeface="ＭＳ Ｐゴシック" pitchFamily="-111" charset="-128"/>
              </a:rPr>
              <a:t> - binary</a:t>
            </a:r>
          </a:p>
          <a:p>
            <a:pPr lvl="3">
              <a:lnSpc>
                <a:spcPct val="90000"/>
              </a:lnSpc>
            </a:pPr>
            <a:r>
              <a:rPr lang="en-US" b="1" dirty="0" smtClean="0">
                <a:solidFill>
                  <a:schemeClr val="accent2"/>
                </a:solidFill>
                <a:latin typeface="Arial" pitchFamily="-111" charset="0"/>
                <a:ea typeface="ＭＳ Ｐゴシック" pitchFamily="-111" charset="-128"/>
              </a:rPr>
              <a:t>  </a:t>
            </a:r>
            <a:r>
              <a:rPr lang="en-US" sz="2400" b="1" dirty="0" smtClean="0">
                <a:solidFill>
                  <a:schemeClr val="accent2"/>
                </a:solidFill>
                <a:latin typeface="Arial" pitchFamily="-111" charset="0"/>
                <a:ea typeface="ＭＳ Ｐゴシック" pitchFamily="-111" charset="-128"/>
              </a:rPr>
              <a:t>0X</a:t>
            </a:r>
            <a:r>
              <a:rPr lang="en-US" sz="2400" b="1" dirty="0" smtClean="0">
                <a:solidFill>
                  <a:schemeClr val="accent1"/>
                </a:solidFill>
                <a:latin typeface="Arial" pitchFamily="-111" charset="0"/>
                <a:ea typeface="ＭＳ Ｐゴシック" pitchFamily="-111" charset="-128"/>
              </a:rPr>
              <a:t>2</a:t>
            </a:r>
            <a:r>
              <a:rPr lang="en-US" sz="2400" b="1" dirty="0" smtClean="0">
                <a:solidFill>
                  <a:srgbClr val="0000FF"/>
                </a:solidFill>
                <a:latin typeface="Arial" pitchFamily="-111" charset="0"/>
                <a:ea typeface="ＭＳ Ｐゴシック" pitchFamily="-111" charset="-128"/>
              </a:rPr>
              <a:t>F</a:t>
            </a:r>
            <a:r>
              <a:rPr lang="en-US" sz="2400" b="1" dirty="0" smtClean="0">
                <a:solidFill>
                  <a:schemeClr val="accent2"/>
                </a:solidFill>
                <a:latin typeface="Arial" pitchFamily="-111" charset="0"/>
                <a:ea typeface="ＭＳ Ｐゴシック" pitchFamily="-111" charset="-128"/>
              </a:rPr>
              <a:t>	(</a:t>
            </a:r>
            <a:r>
              <a:rPr lang="en-US" sz="2400" b="1" i="1" dirty="0" smtClean="0">
                <a:solidFill>
                  <a:srgbClr val="FF3300"/>
                </a:solidFill>
                <a:latin typeface="Arial" pitchFamily="-111" charset="0"/>
                <a:ea typeface="ＭＳ Ｐゴシック" pitchFamily="-111" charset="-128"/>
              </a:rPr>
              <a:t>leading 0X</a:t>
            </a:r>
            <a:r>
              <a:rPr lang="en-US" sz="2400" b="1" dirty="0" smtClean="0">
                <a:solidFill>
                  <a:schemeClr val="accent2"/>
                </a:solidFill>
                <a:latin typeface="Arial" pitchFamily="-111" charset="0"/>
                <a:ea typeface="ＭＳ Ｐゴシック" pitchFamily="-111" charset="-128"/>
              </a:rPr>
              <a:t> conveys Hex nature)</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56</a:t>
            </a:fld>
            <a:endParaRPr lang="en-US"/>
          </a:p>
        </p:txBody>
      </p:sp>
      <p:sp>
        <p:nvSpPr>
          <p:cNvPr id="7" name="TextBox 6"/>
          <p:cNvSpPr txBox="1"/>
          <p:nvPr/>
        </p:nvSpPr>
        <p:spPr>
          <a:xfrm>
            <a:off x="1421906" y="6171684"/>
            <a:ext cx="2337787" cy="369332"/>
          </a:xfrm>
          <a:prstGeom prst="rect">
            <a:avLst/>
          </a:prstGeom>
          <a:noFill/>
        </p:spPr>
        <p:txBody>
          <a:bodyPr wrap="none" rtlCol="0">
            <a:spAutoFit/>
          </a:bodyPr>
          <a:lstStyle/>
          <a:p>
            <a:r>
              <a:rPr lang="en-US" dirty="0" err="1" smtClean="0"/>
              <a:t>Β</a:t>
            </a:r>
            <a:r>
              <a:rPr lang="en-US" dirty="0" smtClean="0"/>
              <a:t> – Appendix D - </a:t>
            </a:r>
            <a:r>
              <a:rPr lang="en-US" dirty="0" err="1" smtClean="0"/>
              <a:t>Deitel</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b="1" dirty="0" smtClean="0">
                <a:latin typeface="Arial" pitchFamily="-111" charset="0"/>
                <a:ea typeface="ＭＳ Ｐゴシック" pitchFamily="-111" charset="-128"/>
                <a:cs typeface="ＭＳ Ｐゴシック" pitchFamily="-111" charset="-128"/>
              </a:rPr>
              <a:t>Negative Integers</a:t>
            </a:r>
            <a:endParaRPr lang="en-US" dirty="0"/>
          </a:p>
        </p:txBody>
      </p:sp>
      <p:sp>
        <p:nvSpPr>
          <p:cNvPr id="3" name="Content Placeholder 2"/>
          <p:cNvSpPr>
            <a:spLocks noGrp="1"/>
          </p:cNvSpPr>
          <p:nvPr>
            <p:ph idx="1"/>
          </p:nvPr>
        </p:nvSpPr>
        <p:spPr>
          <a:xfrm>
            <a:off x="457200" y="944562"/>
            <a:ext cx="8229600" cy="5181601"/>
          </a:xfrm>
          <a:ln>
            <a:solidFill>
              <a:srgbClr val="4F81BD"/>
            </a:solidFill>
          </a:ln>
        </p:spPr>
        <p:txBody>
          <a:bodyPr>
            <a:normAutofit fontScale="70000" lnSpcReduction="20000"/>
          </a:bodyPr>
          <a:lstStyle/>
          <a:p>
            <a:pPr>
              <a:lnSpc>
                <a:spcPct val="80000"/>
              </a:lnSpc>
              <a:spcBef>
                <a:spcPts val="1056"/>
              </a:spcBef>
            </a:pPr>
            <a:endParaRPr lang="en-US" sz="2000" b="1" dirty="0" smtClean="0">
              <a:solidFill>
                <a:schemeClr val="accent2"/>
              </a:solidFill>
              <a:latin typeface="Geneva" pitchFamily="-111" charset="0"/>
              <a:ea typeface="ＭＳ Ｐゴシック" pitchFamily="-111" charset="-128"/>
              <a:cs typeface="ＭＳ Ｐゴシック" pitchFamily="-111" charset="-128"/>
            </a:endParaRPr>
          </a:p>
          <a:p>
            <a:pPr>
              <a:lnSpc>
                <a:spcPct val="80000"/>
              </a:lnSpc>
              <a:spcBef>
                <a:spcPts val="600"/>
              </a:spcBef>
            </a:pPr>
            <a:r>
              <a:rPr lang="en-US" sz="2300" b="1" dirty="0" smtClean="0">
                <a:solidFill>
                  <a:srgbClr val="0000FF"/>
                </a:solidFill>
                <a:latin typeface="Geneva" pitchFamily="-111" charset="0"/>
                <a:ea typeface="ＭＳ Ｐゴシック" pitchFamily="-111" charset="-128"/>
                <a:cs typeface="ＭＳ Ｐゴシック" pitchFamily="-111" charset="-128"/>
              </a:rPr>
              <a:t>Positive Integers</a:t>
            </a:r>
          </a:p>
          <a:p>
            <a:pPr>
              <a:lnSpc>
                <a:spcPct val="80000"/>
              </a:lnSpc>
              <a:spcBef>
                <a:spcPts val="600"/>
              </a:spcBef>
              <a:buFontTx/>
              <a:buNone/>
            </a:pPr>
            <a:r>
              <a:rPr lang="en-US" sz="2000" dirty="0" smtClean="0">
                <a:solidFill>
                  <a:srgbClr val="000000"/>
                </a:solidFill>
                <a:latin typeface="Geneva" pitchFamily="-111" charset="0"/>
                <a:ea typeface="ＭＳ Ｐゴシック" pitchFamily="-111" charset="-128"/>
                <a:cs typeface="ＭＳ Ｐゴシック" pitchFamily="-111" charset="-128"/>
              </a:rPr>
              <a:t>	</a:t>
            </a:r>
            <a:r>
              <a:rPr lang="en-US" sz="2000" b="1" dirty="0" smtClean="0">
                <a:solidFill>
                  <a:srgbClr val="000000"/>
                </a:solidFill>
                <a:latin typeface="Geneva" pitchFamily="-111" charset="0"/>
                <a:ea typeface="ＭＳ Ｐゴシック" pitchFamily="-111" charset="-128"/>
                <a:cs typeface="ＭＳ Ｐゴシック" pitchFamily="-111" charset="-128"/>
              </a:rPr>
              <a:t>Example: </a:t>
            </a:r>
          </a:p>
          <a:p>
            <a:pPr>
              <a:lnSpc>
                <a:spcPct val="80000"/>
              </a:lnSpc>
              <a:buFontTx/>
              <a:buNone/>
            </a:pPr>
            <a:r>
              <a:rPr lang="en-US" sz="2000" b="1" dirty="0" smtClean="0">
                <a:solidFill>
                  <a:srgbClr val="000000"/>
                </a:solidFill>
                <a:latin typeface="Geneva" pitchFamily="-111" charset="0"/>
                <a:ea typeface="ＭＳ Ｐゴシック" pitchFamily="-111" charset="-128"/>
                <a:cs typeface="ＭＳ Ｐゴシック" pitchFamily="-111" charset="-128"/>
              </a:rPr>
              <a:t>		        7  =    0000 0111(unsigned)</a:t>
            </a:r>
          </a:p>
          <a:p>
            <a:pPr>
              <a:lnSpc>
                <a:spcPct val="80000"/>
              </a:lnSpc>
              <a:buFontTx/>
              <a:buNone/>
            </a:pPr>
            <a:r>
              <a:rPr lang="en-US" sz="2000" b="1" dirty="0" smtClean="0">
                <a:solidFill>
                  <a:srgbClr val="000000"/>
                </a:solidFill>
                <a:latin typeface="Geneva" pitchFamily="-111" charset="0"/>
                <a:ea typeface="ＭＳ Ｐゴシック" pitchFamily="-111" charset="-128"/>
                <a:cs typeface="ＭＳ Ｐゴシック" pitchFamily="-111" charset="-128"/>
              </a:rPr>
              <a:t>		</a:t>
            </a:r>
          </a:p>
          <a:p>
            <a:pPr>
              <a:lnSpc>
                <a:spcPct val="80000"/>
              </a:lnSpc>
              <a:buFontTx/>
              <a:buNone/>
            </a:pPr>
            <a:endParaRPr lang="en-US" sz="2000" b="1" dirty="0" smtClean="0">
              <a:solidFill>
                <a:srgbClr val="000000"/>
              </a:solidFill>
              <a:latin typeface="Geneva" pitchFamily="-111" charset="0"/>
              <a:ea typeface="ＭＳ Ｐゴシック" pitchFamily="-111" charset="-128"/>
              <a:cs typeface="ＭＳ Ｐゴシック" pitchFamily="-111" charset="-128"/>
            </a:endParaRPr>
          </a:p>
          <a:p>
            <a:pPr lvl="1">
              <a:lnSpc>
                <a:spcPct val="80000"/>
              </a:lnSpc>
            </a:pPr>
            <a:r>
              <a:rPr lang="en-US" sz="2600" b="1" dirty="0" smtClean="0">
                <a:solidFill>
                  <a:srgbClr val="FF0000"/>
                </a:solidFill>
                <a:latin typeface="Geneva" pitchFamily="-111" charset="0"/>
              </a:rPr>
              <a:t>Negative numbers</a:t>
            </a:r>
            <a:r>
              <a:rPr lang="en-US" sz="2600" dirty="0" smtClean="0">
                <a:solidFill>
                  <a:srgbClr val="FF0000"/>
                </a:solidFill>
                <a:latin typeface="Geneva" pitchFamily="-111" charset="0"/>
              </a:rPr>
              <a:t> r</a:t>
            </a:r>
            <a:r>
              <a:rPr lang="en-US" sz="2600" b="1" dirty="0" smtClean="0">
                <a:solidFill>
                  <a:srgbClr val="FF0000"/>
                </a:solidFill>
                <a:latin typeface="Geneva" pitchFamily="-111" charset="0"/>
              </a:rPr>
              <a:t>epresentation</a:t>
            </a:r>
          </a:p>
          <a:p>
            <a:pPr lvl="1">
              <a:lnSpc>
                <a:spcPct val="80000"/>
              </a:lnSpc>
              <a:buNone/>
            </a:pPr>
            <a:endParaRPr lang="en-US" sz="2000" b="1" dirty="0" smtClean="0">
              <a:solidFill>
                <a:srgbClr val="000000"/>
              </a:solidFill>
              <a:latin typeface="Geneva" pitchFamily="-111" charset="0"/>
            </a:endParaRPr>
          </a:p>
          <a:p>
            <a:pPr lvl="2">
              <a:lnSpc>
                <a:spcPct val="80000"/>
              </a:lnSpc>
            </a:pPr>
            <a:r>
              <a:rPr lang="en-US" sz="2000" b="1" dirty="0" smtClean="0">
                <a:solidFill>
                  <a:srgbClr val="000000"/>
                </a:solidFill>
                <a:latin typeface="Geneva" pitchFamily="-111" charset="0"/>
                <a:ea typeface="ＭＳ Ｐゴシック" pitchFamily="-111" charset="-128"/>
              </a:rPr>
              <a:t>Need to encode negative numbers</a:t>
            </a:r>
          </a:p>
          <a:p>
            <a:pPr>
              <a:lnSpc>
                <a:spcPct val="80000"/>
              </a:lnSpc>
              <a:buFontTx/>
              <a:buNone/>
            </a:pPr>
            <a:r>
              <a:rPr lang="en-US" sz="2000" dirty="0" smtClean="0">
                <a:solidFill>
                  <a:srgbClr val="000000"/>
                </a:solidFill>
                <a:latin typeface="Geneva" pitchFamily="-111" charset="0"/>
                <a:ea typeface="ＭＳ Ｐゴシック" pitchFamily="-111" charset="-128"/>
                <a:cs typeface="ＭＳ Ｐゴシック" pitchFamily="-111" charset="-128"/>
              </a:rPr>
              <a:t>			</a:t>
            </a:r>
            <a:r>
              <a:rPr lang="en-US" sz="2000" b="1" dirty="0" smtClean="0">
                <a:solidFill>
                  <a:srgbClr val="000000"/>
                </a:solidFill>
                <a:latin typeface="Geneva" pitchFamily="-111" charset="0"/>
                <a:ea typeface="ＭＳ Ｐゴシック" pitchFamily="-111" charset="-128"/>
                <a:cs typeface="ＭＳ Ｐゴシック" pitchFamily="-111" charset="-128"/>
              </a:rPr>
              <a:t>-1 = 1111 1111		????</a:t>
            </a:r>
          </a:p>
          <a:p>
            <a:pPr>
              <a:lnSpc>
                <a:spcPct val="80000"/>
              </a:lnSpc>
              <a:buFontTx/>
              <a:buNone/>
            </a:pPr>
            <a:endParaRPr lang="en-US" sz="2000" b="1" dirty="0" smtClean="0">
              <a:solidFill>
                <a:srgbClr val="000000"/>
              </a:solidFill>
              <a:latin typeface="Geneva" pitchFamily="-111" charset="0"/>
              <a:ea typeface="ＭＳ Ｐゴシック" pitchFamily="-111" charset="-128"/>
              <a:cs typeface="ＭＳ Ｐゴシック" pitchFamily="-111" charset="-128"/>
            </a:endParaRPr>
          </a:p>
          <a:p>
            <a:pPr>
              <a:lnSpc>
                <a:spcPct val="80000"/>
              </a:lnSpc>
              <a:spcAft>
                <a:spcPts val="600"/>
              </a:spcAft>
            </a:pPr>
            <a:r>
              <a:rPr lang="en-US" sz="2300" b="1" dirty="0" smtClean="0">
                <a:solidFill>
                  <a:srgbClr val="0000FF"/>
                </a:solidFill>
                <a:latin typeface="Geneva" pitchFamily="-111" charset="0"/>
                <a:ea typeface="ＭＳ Ｐゴシック" pitchFamily="-111" charset="-128"/>
                <a:cs typeface="ＭＳ Ｐゴシック" pitchFamily="-111" charset="-128"/>
              </a:rPr>
              <a:t>Numbers are made negative by </a:t>
            </a:r>
          </a:p>
          <a:p>
            <a:pPr lvl="1">
              <a:lnSpc>
                <a:spcPct val="80000"/>
              </a:lnSpc>
              <a:spcAft>
                <a:spcPts val="600"/>
              </a:spcAft>
            </a:pPr>
            <a:r>
              <a:rPr lang="en-US" sz="2000" b="1" dirty="0" smtClean="0">
                <a:latin typeface="Geneva" pitchFamily="-111" charset="0"/>
              </a:rPr>
              <a:t>taking 1's complement </a:t>
            </a:r>
          </a:p>
          <a:p>
            <a:pPr lvl="1">
              <a:lnSpc>
                <a:spcPct val="80000"/>
              </a:lnSpc>
              <a:spcAft>
                <a:spcPts val="600"/>
              </a:spcAft>
            </a:pPr>
            <a:r>
              <a:rPr lang="en-US" sz="2000" b="1" dirty="0" smtClean="0">
                <a:latin typeface="Geneva" pitchFamily="-111" charset="0"/>
              </a:rPr>
              <a:t> adding 1</a:t>
            </a:r>
          </a:p>
          <a:p>
            <a:pPr lvl="1">
              <a:lnSpc>
                <a:spcPct val="80000"/>
              </a:lnSpc>
              <a:buFontTx/>
              <a:buNone/>
            </a:pPr>
            <a:endParaRPr lang="en-US" sz="2000" b="1" dirty="0" smtClean="0">
              <a:latin typeface="Geneva" pitchFamily="-111" charset="0"/>
            </a:endParaRPr>
          </a:p>
          <a:p>
            <a:pPr>
              <a:lnSpc>
                <a:spcPct val="80000"/>
              </a:lnSpc>
              <a:buFontTx/>
              <a:buNone/>
            </a:pPr>
            <a:r>
              <a:rPr lang="en-US" sz="2000" b="1" dirty="0" smtClean="0">
                <a:solidFill>
                  <a:srgbClr val="000000"/>
                </a:solidFill>
                <a:latin typeface="Geneva" pitchFamily="-111" charset="0"/>
                <a:ea typeface="ＭＳ Ｐゴシック" pitchFamily="-111" charset="-128"/>
                <a:cs typeface="ＭＳ Ｐゴシック" pitchFamily="-111" charset="-128"/>
              </a:rPr>
              <a:t>Example:</a:t>
            </a:r>
          </a:p>
          <a:p>
            <a:pPr>
              <a:lnSpc>
                <a:spcPct val="80000"/>
              </a:lnSpc>
              <a:buFontTx/>
              <a:buNone/>
            </a:pPr>
            <a:endParaRPr lang="en-US" sz="2000" b="1" dirty="0" smtClean="0">
              <a:solidFill>
                <a:srgbClr val="000000"/>
              </a:solidFill>
              <a:latin typeface="Geneva" pitchFamily="-111" charset="0"/>
              <a:ea typeface="ＭＳ Ｐゴシック" pitchFamily="-111" charset="-128"/>
              <a:cs typeface="ＭＳ Ｐゴシック" pitchFamily="-111" charset="-128"/>
            </a:endParaRPr>
          </a:p>
          <a:p>
            <a:pPr lvl="1">
              <a:lnSpc>
                <a:spcPct val="80000"/>
              </a:lnSpc>
              <a:buFontTx/>
              <a:buNone/>
            </a:pPr>
            <a:r>
              <a:rPr lang="en-US" sz="2000" b="1" dirty="0" smtClean="0">
                <a:solidFill>
                  <a:srgbClr val="000000"/>
                </a:solidFill>
                <a:latin typeface="Geneva" pitchFamily="-111" charset="0"/>
              </a:rPr>
              <a:t>0000 0001</a:t>
            </a:r>
          </a:p>
          <a:p>
            <a:pPr lvl="1">
              <a:lnSpc>
                <a:spcPct val="80000"/>
              </a:lnSpc>
              <a:buFontTx/>
              <a:buNone/>
            </a:pPr>
            <a:r>
              <a:rPr lang="en-US" sz="2000" b="1" dirty="0" smtClean="0">
                <a:solidFill>
                  <a:srgbClr val="000000"/>
                </a:solidFill>
                <a:latin typeface="Geneva" pitchFamily="-111" charset="0"/>
              </a:rPr>
              <a:t>1111 1110			/* </a:t>
            </a:r>
            <a:r>
              <a:rPr lang="en-US" sz="2000" b="1" dirty="0" smtClean="0">
                <a:solidFill>
                  <a:schemeClr val="accent2"/>
                </a:solidFill>
                <a:latin typeface="Geneva" pitchFamily="-111" charset="0"/>
              </a:rPr>
              <a:t>one’s complement</a:t>
            </a:r>
            <a:r>
              <a:rPr lang="en-US" sz="2000" b="1" dirty="0" smtClean="0">
                <a:solidFill>
                  <a:srgbClr val="000000"/>
                </a:solidFill>
                <a:latin typeface="Geneva" pitchFamily="-111" charset="0"/>
              </a:rPr>
              <a:t> */</a:t>
            </a:r>
          </a:p>
          <a:p>
            <a:pPr lvl="1">
              <a:lnSpc>
                <a:spcPct val="80000"/>
              </a:lnSpc>
              <a:buFontTx/>
              <a:buNone/>
            </a:pPr>
            <a:r>
              <a:rPr lang="en-US" sz="2000" b="1" dirty="0" smtClean="0">
                <a:solidFill>
                  <a:srgbClr val="000000"/>
                </a:solidFill>
                <a:latin typeface="Geneva" pitchFamily="-111" charset="0"/>
              </a:rPr>
              <a:t>	        + 1</a:t>
            </a:r>
          </a:p>
          <a:p>
            <a:pPr lvl="1">
              <a:lnSpc>
                <a:spcPct val="80000"/>
              </a:lnSpc>
              <a:buFontTx/>
              <a:buNone/>
            </a:pPr>
            <a:r>
              <a:rPr lang="en-US" sz="2000" b="1" dirty="0" smtClean="0">
                <a:solidFill>
                  <a:srgbClr val="000000"/>
                </a:solidFill>
                <a:latin typeface="Geneva" pitchFamily="-111" charset="0"/>
              </a:rPr>
              <a:t>--------------</a:t>
            </a:r>
          </a:p>
          <a:p>
            <a:pPr>
              <a:lnSpc>
                <a:spcPct val="80000"/>
              </a:lnSpc>
              <a:buFontTx/>
              <a:buNone/>
            </a:pPr>
            <a:r>
              <a:rPr lang="en-US" sz="2400" b="1" dirty="0" smtClean="0">
                <a:solidFill>
                  <a:srgbClr val="000000"/>
                </a:solidFill>
                <a:latin typeface="Geneva" pitchFamily="-111" charset="0"/>
              </a:rPr>
              <a:t>  1111  1111</a:t>
            </a:r>
          </a:p>
          <a:p>
            <a:pPr lvl="1">
              <a:lnSpc>
                <a:spcPct val="80000"/>
              </a:lnSpc>
              <a:buFontTx/>
              <a:buNone/>
            </a:pPr>
            <a:endParaRPr lang="en-US" sz="1400" b="1" dirty="0" smtClean="0">
              <a:solidFill>
                <a:srgbClr val="000000"/>
              </a:solidFill>
              <a:latin typeface="Geneva" pitchFamily="-111" charset="0"/>
            </a:endParaRPr>
          </a:p>
          <a:p>
            <a:pPr>
              <a:lnSpc>
                <a:spcPct val="80000"/>
              </a:lnSpc>
              <a:buFontTx/>
              <a:buNone/>
            </a:pPr>
            <a:r>
              <a:rPr lang="en-US" sz="500" dirty="0" smtClean="0">
                <a:solidFill>
                  <a:srgbClr val="000000"/>
                </a:solidFill>
                <a:latin typeface="Geneva" pitchFamily="-111" charset="0"/>
                <a:ea typeface="ＭＳ Ｐゴシック" pitchFamily="-111" charset="-128"/>
                <a:cs typeface="ＭＳ Ｐゴシック" pitchFamily="-111" charset="-128"/>
              </a:rPr>
              <a:t>	</a:t>
            </a:r>
          </a:p>
          <a:p>
            <a:r>
              <a:rPr lang="en-US" b="1" dirty="0">
                <a:solidFill>
                  <a:srgbClr val="FF0000"/>
                </a:solidFill>
                <a:latin typeface="Geneva" pitchFamily="-111" charset="0"/>
                <a:ea typeface="ＭＳ Ｐゴシック" pitchFamily="-111" charset="-128"/>
                <a:cs typeface="ＭＳ Ｐゴシック" pitchFamily="-111" charset="-128"/>
              </a:rPr>
              <a:t>Negative Integers</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latin typeface="Arial" pitchFamily="-111" charset="0"/>
                <a:ea typeface="ＭＳ Ｐゴシック" pitchFamily="-111" charset="-128"/>
                <a:cs typeface="ＭＳ Ｐゴシック" pitchFamily="-111" charset="-128"/>
              </a:rPr>
              <a:t>Floating Point</a:t>
            </a:r>
            <a:endParaRPr lang="en-US" dirty="0"/>
          </a:p>
        </p:txBody>
      </p:sp>
      <p:sp>
        <p:nvSpPr>
          <p:cNvPr id="3" name="Content Placeholder 2"/>
          <p:cNvSpPr>
            <a:spLocks noGrp="1"/>
          </p:cNvSpPr>
          <p:nvPr>
            <p:ph idx="1"/>
          </p:nvPr>
        </p:nvSpPr>
        <p:spPr>
          <a:xfrm>
            <a:off x="457200" y="838200"/>
            <a:ext cx="8229600" cy="5518150"/>
          </a:xfrm>
          <a:ln>
            <a:solidFill>
              <a:srgbClr val="4F81BD"/>
            </a:solidFill>
          </a:ln>
        </p:spPr>
        <p:txBody>
          <a:bodyPr>
            <a:normAutofit/>
          </a:bodyPr>
          <a:lstStyle/>
          <a:p>
            <a:r>
              <a:rPr lang="en-US" sz="2800" b="1" dirty="0" smtClean="0">
                <a:solidFill>
                  <a:srgbClr val="000000"/>
                </a:solidFill>
                <a:latin typeface="Arial" pitchFamily="-111" charset="0"/>
                <a:ea typeface="ＭＳ Ｐゴシック" pitchFamily="-111" charset="-128"/>
                <a:cs typeface="ＭＳ Ｐゴシック" pitchFamily="-111" charset="-128"/>
              </a:rPr>
              <a:t>Floating point numbers </a:t>
            </a:r>
            <a:r>
              <a:rPr lang="en-US" sz="2800" b="1" dirty="0" err="1" smtClean="0">
                <a:solidFill>
                  <a:srgbClr val="000000"/>
                </a:solidFill>
                <a:latin typeface="Arial" pitchFamily="-111" charset="0"/>
                <a:ea typeface="ＭＳ Ｐゴシック" pitchFamily="-111" charset="-128"/>
                <a:cs typeface="ＭＳ Ｐゴシック" pitchFamily="-111" charset="-128"/>
                <a:sym typeface="Wingdings" pitchFamily="-111" charset="2"/>
              </a:rPr>
              <a:t></a:t>
            </a:r>
            <a:r>
              <a:rPr lang="en-US" sz="2800" b="1" dirty="0" smtClean="0">
                <a:solidFill>
                  <a:srgbClr val="000000"/>
                </a:solidFill>
                <a:latin typeface="Arial" pitchFamily="-111" charset="0"/>
                <a:ea typeface="ＭＳ Ｐゴシック" pitchFamily="-111" charset="-128"/>
                <a:cs typeface="ＭＳ Ｐゴシック" pitchFamily="-111" charset="-128"/>
                <a:sym typeface="Wingdings" pitchFamily="-111" charset="2"/>
              </a:rPr>
              <a:t> </a:t>
            </a:r>
            <a:r>
              <a:rPr lang="en-US" sz="2800" b="1" dirty="0" smtClean="0">
                <a:solidFill>
                  <a:srgbClr val="0000FF"/>
                </a:solidFill>
                <a:latin typeface="Arial" pitchFamily="-111" charset="0"/>
                <a:ea typeface="ＭＳ Ｐゴシック" pitchFamily="-111" charset="-128"/>
                <a:cs typeface="ＭＳ Ｐゴシック" pitchFamily="-111" charset="-128"/>
                <a:sym typeface="Wingdings" pitchFamily="-111" charset="2"/>
              </a:rPr>
              <a:t>Real Numbers</a:t>
            </a:r>
            <a:endParaRPr lang="en-US" sz="2800" b="1" dirty="0" smtClean="0">
              <a:solidFill>
                <a:srgbClr val="0000FF"/>
              </a:solidFill>
              <a:latin typeface="Arial" pitchFamily="-111" charset="0"/>
              <a:ea typeface="ＭＳ Ｐゴシック" pitchFamily="-111" charset="-128"/>
              <a:cs typeface="ＭＳ Ｐゴシック" pitchFamily="-111" charset="-128"/>
            </a:endParaRPr>
          </a:p>
          <a:p>
            <a:pPr lvl="1"/>
            <a:r>
              <a:rPr lang="en-US" b="1" dirty="0" smtClean="0">
                <a:solidFill>
                  <a:srgbClr val="000000"/>
                </a:solidFill>
                <a:latin typeface="Arial" pitchFamily="-111" charset="0"/>
              </a:rPr>
              <a:t>What is a Real number (</a:t>
            </a:r>
            <a:r>
              <a:rPr lang="en-US" b="1" i="1" dirty="0" smtClean="0">
                <a:solidFill>
                  <a:srgbClr val="0000FF"/>
                </a:solidFill>
                <a:latin typeface="Arial" pitchFamily="-111" charset="0"/>
              </a:rPr>
              <a:t>fractional number </a:t>
            </a:r>
            <a:r>
              <a:rPr lang="en-US" b="1" dirty="0" smtClean="0">
                <a:solidFill>
                  <a:srgbClr val="000000"/>
                </a:solidFill>
                <a:latin typeface="Arial" pitchFamily="-111" charset="0"/>
              </a:rPr>
              <a:t>)</a:t>
            </a:r>
          </a:p>
          <a:p>
            <a:pPr lvl="2"/>
            <a:r>
              <a:rPr lang="en-US" b="1" dirty="0" smtClean="0">
                <a:solidFill>
                  <a:srgbClr val="000000"/>
                </a:solidFill>
                <a:latin typeface="Arial" pitchFamily="-111" charset="0"/>
                <a:ea typeface="ＭＳ Ｐゴシック" pitchFamily="-111" charset="-128"/>
              </a:rPr>
              <a:t>15.3</a:t>
            </a:r>
          </a:p>
          <a:p>
            <a:pPr lvl="2"/>
            <a:r>
              <a:rPr lang="en-US" b="1" dirty="0" smtClean="0">
                <a:solidFill>
                  <a:srgbClr val="000000"/>
                </a:solidFill>
                <a:latin typeface="Arial" pitchFamily="-111" charset="0"/>
                <a:ea typeface="ＭＳ Ｐゴシック" pitchFamily="-111" charset="-128"/>
              </a:rPr>
              <a:t>333.333</a:t>
            </a:r>
          </a:p>
          <a:p>
            <a:pPr lvl="2"/>
            <a:r>
              <a:rPr lang="en-US" b="1" dirty="0" smtClean="0">
                <a:solidFill>
                  <a:srgbClr val="000000"/>
                </a:solidFill>
                <a:latin typeface="Arial" pitchFamily="-111" charset="0"/>
                <a:ea typeface="ＭＳ Ｐゴシック" pitchFamily="-111" charset="-128"/>
              </a:rPr>
              <a:t>0.33333</a:t>
            </a:r>
          </a:p>
          <a:p>
            <a:pPr lvl="2"/>
            <a:r>
              <a:rPr lang="en-US" b="1" dirty="0" smtClean="0">
                <a:solidFill>
                  <a:srgbClr val="000000"/>
                </a:solidFill>
                <a:latin typeface="Arial" pitchFamily="-111" charset="0"/>
                <a:ea typeface="ＭＳ Ｐゴシック" pitchFamily="-111" charset="-128"/>
              </a:rPr>
              <a:t>18.0</a:t>
            </a:r>
          </a:p>
          <a:p>
            <a:pPr lvl="1"/>
            <a:r>
              <a:rPr lang="en-US" b="1" dirty="0" smtClean="0">
                <a:solidFill>
                  <a:srgbClr val="000000"/>
                </a:solidFill>
                <a:latin typeface="Arial" pitchFamily="-111" charset="0"/>
              </a:rPr>
              <a:t>Real numbers are expressed as </a:t>
            </a:r>
            <a:r>
              <a:rPr lang="en-US" b="1" i="1" dirty="0" smtClean="0">
                <a:solidFill>
                  <a:schemeClr val="accent2"/>
                </a:solidFill>
                <a:latin typeface="Arial" pitchFamily="-111" charset="0"/>
              </a:rPr>
              <a:t>fractions</a:t>
            </a:r>
            <a:r>
              <a:rPr lang="en-US" b="1" dirty="0" smtClean="0">
                <a:solidFill>
                  <a:srgbClr val="000000"/>
                </a:solidFill>
                <a:latin typeface="Arial" pitchFamily="-111" charset="0"/>
              </a:rPr>
              <a:t> of number 2</a:t>
            </a:r>
            <a:r>
              <a:rPr lang="en-US" b="1" baseline="30000" dirty="0" smtClean="0">
                <a:solidFill>
                  <a:srgbClr val="000000"/>
                </a:solidFill>
                <a:latin typeface="Arial" pitchFamily="-111" charset="0"/>
              </a:rPr>
              <a:t>N</a:t>
            </a:r>
          </a:p>
          <a:p>
            <a:pPr lvl="2"/>
            <a:r>
              <a:rPr lang="en-US" sz="1800" b="1" dirty="0" smtClean="0">
                <a:solidFill>
                  <a:srgbClr val="000000"/>
                </a:solidFill>
                <a:latin typeface="Arial" pitchFamily="-111" charset="0"/>
                <a:ea typeface="ＭＳ Ｐゴシック" pitchFamily="-111" charset="-128"/>
              </a:rPr>
              <a:t>12.0 = (3/4) * 16.</a:t>
            </a:r>
          </a:p>
          <a:p>
            <a:pPr lvl="2">
              <a:buFontTx/>
              <a:buNone/>
            </a:pPr>
            <a:r>
              <a:rPr lang="en-US" sz="1800" b="1" dirty="0" smtClean="0">
                <a:solidFill>
                  <a:srgbClr val="000000"/>
                </a:solidFill>
                <a:latin typeface="Arial" pitchFamily="-111" charset="0"/>
                <a:ea typeface="ＭＳ Ｐゴシック" pitchFamily="-111" charset="-128"/>
              </a:rPr>
              <a:t>           =  (3/4) * 2</a:t>
            </a:r>
            <a:r>
              <a:rPr lang="en-US" sz="1800" b="1" baseline="30000" dirty="0" smtClean="0">
                <a:solidFill>
                  <a:srgbClr val="000000"/>
                </a:solidFill>
                <a:latin typeface="Arial" pitchFamily="-111" charset="0"/>
                <a:ea typeface="ＭＳ Ｐゴシック" pitchFamily="-111" charset="-128"/>
              </a:rPr>
              <a:t>4 = </a:t>
            </a:r>
            <a:r>
              <a:rPr lang="en-US" sz="1800" b="1" dirty="0" smtClean="0">
                <a:solidFill>
                  <a:srgbClr val="000000"/>
                </a:solidFill>
                <a:latin typeface="Arial" pitchFamily="-111" charset="0"/>
                <a:ea typeface="ＭＳ Ｐゴシック" pitchFamily="-111" charset="-128"/>
              </a:rPr>
              <a:t> (1/2 + 1/4) * 2</a:t>
            </a:r>
            <a:r>
              <a:rPr lang="en-US" sz="1800" b="1" baseline="30000" dirty="0" smtClean="0">
                <a:solidFill>
                  <a:srgbClr val="000000"/>
                </a:solidFill>
                <a:latin typeface="Arial" pitchFamily="-111" charset="0"/>
                <a:ea typeface="ＭＳ Ｐゴシック" pitchFamily="-111" charset="-128"/>
              </a:rPr>
              <a:t>4 </a:t>
            </a:r>
          </a:p>
          <a:p>
            <a:pPr lvl="2"/>
            <a:r>
              <a:rPr lang="en-US" sz="1800" b="1" dirty="0" smtClean="0">
                <a:solidFill>
                  <a:srgbClr val="000000"/>
                </a:solidFill>
                <a:latin typeface="Arial" pitchFamily="-111" charset="0"/>
                <a:ea typeface="ＭＳ Ｐゴシック" pitchFamily="-111" charset="-128"/>
              </a:rPr>
              <a:t>Figuring out how to </a:t>
            </a:r>
            <a:r>
              <a:rPr lang="en-US" sz="1800" b="1" i="1" dirty="0" smtClean="0">
                <a:solidFill>
                  <a:srgbClr val="0000FF"/>
                </a:solidFill>
                <a:latin typeface="Arial" pitchFamily="-111" charset="0"/>
                <a:ea typeface="ＭＳ Ｐゴシック" pitchFamily="-111" charset="-128"/>
              </a:rPr>
              <a:t>express a number as a floating point</a:t>
            </a:r>
            <a:r>
              <a:rPr lang="en-US" sz="1800" b="1" dirty="0" smtClean="0">
                <a:solidFill>
                  <a:srgbClr val="0000FF"/>
                </a:solidFill>
                <a:latin typeface="Arial" pitchFamily="-111" charset="0"/>
                <a:ea typeface="ＭＳ Ｐゴシック" pitchFamily="-111" charset="-128"/>
              </a:rPr>
              <a:t> </a:t>
            </a:r>
            <a:r>
              <a:rPr lang="en-US" sz="1800" b="1" dirty="0" smtClean="0">
                <a:solidFill>
                  <a:srgbClr val="000000"/>
                </a:solidFill>
                <a:latin typeface="Arial" pitchFamily="-111" charset="0"/>
                <a:ea typeface="ＭＳ Ｐゴシック" pitchFamily="-111" charset="-128"/>
              </a:rPr>
              <a:t>number is </a:t>
            </a:r>
            <a:r>
              <a:rPr lang="en-US" sz="1800" b="1" dirty="0" smtClean="0">
                <a:solidFill>
                  <a:srgbClr val="FF3300"/>
                </a:solidFill>
                <a:latin typeface="Arial" pitchFamily="-111" charset="0"/>
                <a:ea typeface="ＭＳ Ｐゴシック" pitchFamily="-111" charset="-128"/>
              </a:rPr>
              <a:t>not easy</a:t>
            </a:r>
            <a:r>
              <a:rPr lang="en-US" sz="1800" b="1" dirty="0" smtClean="0">
                <a:solidFill>
                  <a:srgbClr val="000000"/>
                </a:solidFill>
                <a:latin typeface="Arial" pitchFamily="-111" charset="0"/>
                <a:ea typeface="ＭＳ Ｐゴシック" pitchFamily="-111" charset="-128"/>
              </a:rPr>
              <a:t>!</a:t>
            </a:r>
          </a:p>
          <a:p>
            <a:pPr lvl="2"/>
            <a:r>
              <a:rPr lang="en-US" sz="1800" b="1" dirty="0" smtClean="0">
                <a:solidFill>
                  <a:srgbClr val="000000"/>
                </a:solidFill>
                <a:latin typeface="Arial" pitchFamily="-111" charset="0"/>
                <a:ea typeface="ＭＳ Ｐゴシック" pitchFamily="-111" charset="-128"/>
              </a:rPr>
              <a:t>Usually hardware converts numbers to Floating Point </a:t>
            </a:r>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58</a:t>
            </a:fld>
            <a:endParaRPr lang="en-US"/>
          </a:p>
        </p:txBody>
      </p:sp>
      <p:sp>
        <p:nvSpPr>
          <p:cNvPr id="7" name="Rectangle 6"/>
          <p:cNvSpPr/>
          <p:nvPr/>
        </p:nvSpPr>
        <p:spPr>
          <a:xfrm>
            <a:off x="3505200" y="2209800"/>
            <a:ext cx="4724400" cy="4572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solidFill>
                  <a:srgbClr val="0000FF"/>
                </a:solidFill>
              </a:rPr>
              <a:t>s</a:t>
            </a:r>
            <a:r>
              <a:rPr lang="en-US" dirty="0" smtClean="0">
                <a:solidFill>
                  <a:srgbClr val="0000FF"/>
                </a:solidFill>
              </a:rPr>
              <a:t>   | exponent |  mantissa (fraction)</a:t>
            </a:r>
            <a:endParaRPr lang="en-US" dirty="0">
              <a:solidFill>
                <a:srgbClr val="0000FF"/>
              </a:solidFill>
            </a:endParaRPr>
          </a:p>
        </p:txBody>
      </p:sp>
      <p:sp>
        <p:nvSpPr>
          <p:cNvPr id="9" name="Rectangle 8"/>
          <p:cNvSpPr/>
          <p:nvPr/>
        </p:nvSpPr>
        <p:spPr>
          <a:xfrm>
            <a:off x="3505200" y="2667000"/>
            <a:ext cx="4724400" cy="457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b="1" dirty="0" smtClean="0">
                <a:solidFill>
                  <a:srgbClr val="FF0000"/>
                </a:solidFill>
              </a:rPr>
              <a:t>0/1</a:t>
            </a:r>
            <a:r>
              <a:rPr lang="en-US" dirty="0" smtClean="0">
                <a:solidFill>
                  <a:srgbClr val="0000FF"/>
                </a:solidFill>
              </a:rPr>
              <a:t>|   8 bits      |                23 bits</a:t>
            </a:r>
            <a:endParaRPr lang="en-US" dirty="0">
              <a:solidFill>
                <a:srgbClr val="0000FF"/>
              </a:solidFill>
            </a:endParaRPr>
          </a:p>
        </p:txBody>
      </p:sp>
      <p:sp>
        <p:nvSpPr>
          <p:cNvPr id="10" name="Rectangle 9"/>
          <p:cNvSpPr/>
          <p:nvPr/>
        </p:nvSpPr>
        <p:spPr>
          <a:xfrm>
            <a:off x="3505200" y="3124200"/>
            <a:ext cx="4724400" cy="457200"/>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solidFill>
                  <a:srgbClr val="0000FF"/>
                </a:solidFill>
              </a:rPr>
              <a:t>s</a:t>
            </a:r>
            <a:r>
              <a:rPr lang="en-US" dirty="0" smtClean="0">
                <a:solidFill>
                  <a:srgbClr val="0000FF"/>
                </a:solidFill>
              </a:rPr>
              <a:t>   |     2</a:t>
            </a:r>
            <a:r>
              <a:rPr lang="en-US" baseline="30000" dirty="0" smtClean="0">
                <a:solidFill>
                  <a:srgbClr val="0000FF"/>
                </a:solidFill>
              </a:rPr>
              <a:t>N</a:t>
            </a:r>
            <a:r>
              <a:rPr lang="en-US" dirty="0" smtClean="0">
                <a:solidFill>
                  <a:srgbClr val="0000FF"/>
                </a:solidFill>
              </a:rPr>
              <a:t>          | ½ | ¼  | </a:t>
            </a:r>
            <a:r>
              <a:rPr lang="en-US" sz="1200" dirty="0" smtClean="0">
                <a:solidFill>
                  <a:srgbClr val="0000FF"/>
                </a:solidFill>
              </a:rPr>
              <a:t>1/8  |  1/16 | *************</a:t>
            </a:r>
            <a:r>
              <a:rPr lang="en-US" sz="1400" dirty="0" smtClean="0">
                <a:solidFill>
                  <a:srgbClr val="0000FF"/>
                </a:solidFill>
              </a:rPr>
              <a:t>* ½</a:t>
            </a:r>
            <a:r>
              <a:rPr lang="en-US" sz="1400" baseline="30000" dirty="0" smtClean="0">
                <a:solidFill>
                  <a:srgbClr val="0000FF"/>
                </a:solidFill>
              </a:rPr>
              <a:t>-23</a:t>
            </a:r>
            <a:r>
              <a:rPr lang="en-US" sz="1400" dirty="0" smtClean="0">
                <a:solidFill>
                  <a:srgbClr val="0000FF"/>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latin typeface="Arial" pitchFamily="-111" charset="0"/>
                <a:ea typeface="ＭＳ Ｐゴシック" pitchFamily="-111" charset="-128"/>
                <a:cs typeface="ＭＳ Ｐゴシック" pitchFamily="-111" charset="-128"/>
              </a:rPr>
              <a:t>Floating Point</a:t>
            </a:r>
            <a:endParaRPr lang="en-US" dirty="0"/>
          </a:p>
        </p:txBody>
      </p:sp>
      <p:sp>
        <p:nvSpPr>
          <p:cNvPr id="3" name="Content Placeholder 2"/>
          <p:cNvSpPr>
            <a:spLocks noGrp="1"/>
          </p:cNvSpPr>
          <p:nvPr>
            <p:ph idx="1"/>
          </p:nvPr>
        </p:nvSpPr>
        <p:spPr>
          <a:xfrm>
            <a:off x="457200" y="715962"/>
            <a:ext cx="8229600" cy="5640388"/>
          </a:xfrm>
          <a:ln>
            <a:solidFill>
              <a:srgbClr val="0000FF"/>
            </a:solidFill>
          </a:ln>
        </p:spPr>
        <p:txBody>
          <a:bodyPr/>
          <a:lstStyle/>
          <a:p>
            <a:pPr>
              <a:spcBef>
                <a:spcPts val="0"/>
              </a:spcBef>
              <a:spcAft>
                <a:spcPts val="600"/>
              </a:spcAft>
            </a:pPr>
            <a:r>
              <a:rPr lang="en-US" b="1" dirty="0" smtClean="0"/>
              <a:t>Single Precision</a:t>
            </a:r>
          </a:p>
          <a:p>
            <a:pPr>
              <a:spcBef>
                <a:spcPts val="0"/>
              </a:spcBef>
              <a:spcAft>
                <a:spcPts val="600"/>
              </a:spcAft>
              <a:buNone/>
            </a:pPr>
            <a:endParaRPr lang="en-US" dirty="0" smtClean="0"/>
          </a:p>
          <a:p>
            <a:pPr lvl="1">
              <a:spcBef>
                <a:spcPts val="0"/>
              </a:spcBef>
              <a:spcAft>
                <a:spcPts val="600"/>
              </a:spcAft>
              <a:buNone/>
            </a:pPr>
            <a:endParaRPr lang="en-US" dirty="0" smtClean="0"/>
          </a:p>
          <a:p>
            <a:pPr lvl="1">
              <a:spcBef>
                <a:spcPts val="0"/>
              </a:spcBef>
              <a:spcAft>
                <a:spcPts val="600"/>
              </a:spcAft>
              <a:buNone/>
            </a:pPr>
            <a:endParaRPr lang="en-US" dirty="0" smtClean="0"/>
          </a:p>
          <a:p>
            <a:pPr lvl="1">
              <a:spcBef>
                <a:spcPts val="0"/>
              </a:spcBef>
              <a:spcAft>
                <a:spcPts val="600"/>
              </a:spcAft>
            </a:pPr>
            <a:r>
              <a:rPr lang="en-US" dirty="0" smtClean="0"/>
              <a:t> </a:t>
            </a:r>
            <a:r>
              <a:rPr lang="en-US" dirty="0" smtClean="0">
                <a:solidFill>
                  <a:srgbClr val="0000FF"/>
                </a:solidFill>
              </a:rPr>
              <a:t>½</a:t>
            </a:r>
            <a:r>
              <a:rPr lang="en-US" baseline="30000" dirty="0" smtClean="0">
                <a:solidFill>
                  <a:srgbClr val="0000FF"/>
                </a:solidFill>
              </a:rPr>
              <a:t>-23   </a:t>
            </a:r>
            <a:r>
              <a:rPr lang="en-US" dirty="0" smtClean="0">
                <a:solidFill>
                  <a:srgbClr val="0000FF"/>
                </a:solidFill>
              </a:rPr>
              <a:t>= 10</a:t>
            </a:r>
            <a:r>
              <a:rPr lang="en-US" baseline="30000" dirty="0" smtClean="0">
                <a:solidFill>
                  <a:srgbClr val="0000FF"/>
                </a:solidFill>
              </a:rPr>
              <a:t>-7 </a:t>
            </a:r>
            <a:r>
              <a:rPr lang="en-US" dirty="0" smtClean="0">
                <a:solidFill>
                  <a:srgbClr val="0000FF"/>
                </a:solidFill>
              </a:rPr>
              <a:t> (best precision)</a:t>
            </a:r>
          </a:p>
          <a:p>
            <a:pPr>
              <a:spcBef>
                <a:spcPts val="0"/>
              </a:spcBef>
            </a:pPr>
            <a:r>
              <a:rPr lang="en-US" b="1" dirty="0" smtClean="0"/>
              <a:t>Double Precision</a:t>
            </a:r>
          </a:p>
          <a:p>
            <a:pPr>
              <a:spcBef>
                <a:spcPts val="0"/>
              </a:spcBef>
            </a:pPr>
            <a:endParaRPr lang="en-US" b="1" dirty="0" smtClean="0"/>
          </a:p>
          <a:p>
            <a:pPr>
              <a:spcBef>
                <a:spcPts val="0"/>
              </a:spcBef>
            </a:pPr>
            <a:endParaRPr lang="en-US" b="1" dirty="0" smtClean="0"/>
          </a:p>
          <a:p>
            <a:pPr>
              <a:spcBef>
                <a:spcPts val="0"/>
              </a:spcBef>
            </a:pPr>
            <a:endParaRPr lang="en-US" b="1" dirty="0" smtClean="0"/>
          </a:p>
          <a:p>
            <a:pPr>
              <a:spcBef>
                <a:spcPts val="0"/>
              </a:spcBef>
            </a:pPr>
            <a:endParaRPr lang="en-US" b="1" dirty="0" smtClean="0"/>
          </a:p>
          <a:p>
            <a:pPr lvl="1">
              <a:spcBef>
                <a:spcPts val="0"/>
              </a:spcBef>
            </a:pPr>
            <a:r>
              <a:rPr lang="en-US" dirty="0" smtClean="0">
                <a:solidFill>
                  <a:srgbClr val="0000FF"/>
                </a:solidFill>
              </a:rPr>
              <a:t>½</a:t>
            </a:r>
            <a:r>
              <a:rPr lang="en-US" baseline="30000" dirty="0" smtClean="0">
                <a:solidFill>
                  <a:srgbClr val="0000FF"/>
                </a:solidFill>
              </a:rPr>
              <a:t>-52   </a:t>
            </a:r>
            <a:r>
              <a:rPr lang="en-US" dirty="0" smtClean="0">
                <a:solidFill>
                  <a:srgbClr val="0000FF"/>
                </a:solidFill>
              </a:rPr>
              <a:t>=  10</a:t>
            </a:r>
            <a:r>
              <a:rPr lang="en-US" baseline="30000" dirty="0" smtClean="0">
                <a:solidFill>
                  <a:srgbClr val="0000FF"/>
                </a:solidFill>
              </a:rPr>
              <a:t>-16 </a:t>
            </a:r>
            <a:r>
              <a:rPr lang="en-US" dirty="0" smtClean="0">
                <a:solidFill>
                  <a:srgbClr val="0000FF"/>
                </a:solidFill>
              </a:rPr>
              <a:t> (best precision)</a:t>
            </a:r>
            <a:endParaRPr lang="en-US" b="1" dirty="0">
              <a:solidFill>
                <a:srgbClr val="0000FF"/>
              </a:solidFill>
            </a:endParaRP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59</a:t>
            </a:fld>
            <a:endParaRPr lang="en-US"/>
          </a:p>
        </p:txBody>
      </p:sp>
      <p:pic>
        <p:nvPicPr>
          <p:cNvPr id="7" name="Picture 6"/>
          <p:cNvPicPr>
            <a:picLocks noChangeAspect="1"/>
          </p:cNvPicPr>
          <p:nvPr/>
        </p:nvPicPr>
        <p:blipFill>
          <a:blip r:embed="rId2"/>
          <a:stretch>
            <a:fillRect/>
          </a:stretch>
        </p:blipFill>
        <p:spPr>
          <a:xfrm>
            <a:off x="661785" y="1295400"/>
            <a:ext cx="6400800" cy="1079500"/>
          </a:xfrm>
          <a:prstGeom prst="rect">
            <a:avLst/>
          </a:prstGeom>
        </p:spPr>
      </p:pic>
      <p:sp>
        <p:nvSpPr>
          <p:cNvPr id="9" name="TextBox 8"/>
          <p:cNvSpPr txBox="1"/>
          <p:nvPr/>
        </p:nvSpPr>
        <p:spPr>
          <a:xfrm>
            <a:off x="2473281" y="2374900"/>
            <a:ext cx="4589304" cy="369332"/>
          </a:xfrm>
          <a:prstGeom prst="rect">
            <a:avLst/>
          </a:prstGeom>
          <a:noFill/>
        </p:spPr>
        <p:txBody>
          <a:bodyPr wrap="none" rtlCol="0">
            <a:spAutoFit/>
          </a:bodyPr>
          <a:lstStyle/>
          <a:p>
            <a:r>
              <a:rPr lang="en-US" dirty="0" smtClean="0"/>
              <a:t>½  | ¼ | **************************** ½</a:t>
            </a:r>
            <a:r>
              <a:rPr lang="en-US" baseline="30000" dirty="0" smtClean="0"/>
              <a:t>-23</a:t>
            </a:r>
            <a:endParaRPr lang="en-US" dirty="0" smtClean="0"/>
          </a:p>
        </p:txBody>
      </p:sp>
      <p:pic>
        <p:nvPicPr>
          <p:cNvPr id="10" name="Picture 9"/>
          <p:cNvPicPr>
            <a:picLocks noChangeAspect="1"/>
          </p:cNvPicPr>
          <p:nvPr/>
        </p:nvPicPr>
        <p:blipFill>
          <a:blip r:embed="rId3"/>
          <a:stretch>
            <a:fillRect/>
          </a:stretch>
        </p:blipFill>
        <p:spPr>
          <a:xfrm>
            <a:off x="701825" y="4260850"/>
            <a:ext cx="7620000" cy="1511300"/>
          </a:xfrm>
          <a:prstGeom prst="rect">
            <a:avLst/>
          </a:prstGeom>
        </p:spPr>
      </p:pic>
      <p:sp>
        <p:nvSpPr>
          <p:cNvPr id="11" name="TextBox 10"/>
          <p:cNvSpPr txBox="1"/>
          <p:nvPr/>
        </p:nvSpPr>
        <p:spPr>
          <a:xfrm>
            <a:off x="2133600" y="5289034"/>
            <a:ext cx="6188225" cy="369332"/>
          </a:xfrm>
          <a:prstGeom prst="rect">
            <a:avLst/>
          </a:prstGeom>
          <a:noFill/>
        </p:spPr>
        <p:txBody>
          <a:bodyPr wrap="none" rtlCol="0">
            <a:spAutoFit/>
          </a:bodyPr>
          <a:lstStyle/>
          <a:p>
            <a:r>
              <a:rPr lang="en-US" dirty="0" smtClean="0"/>
              <a:t>½  | ¼ | *****************************************   ½</a:t>
            </a:r>
            <a:r>
              <a:rPr lang="en-US" baseline="30000" dirty="0" smtClean="0"/>
              <a:t>-52</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smtClean="0">
                <a:latin typeface="Arial"/>
              </a:rPr>
              <a:t>Data Hierarchy</a:t>
            </a:r>
            <a:endParaRPr lang="en-US" b="1" dirty="0"/>
          </a:p>
        </p:txBody>
      </p:sp>
      <p:sp>
        <p:nvSpPr>
          <p:cNvPr id="3" name="Content Placeholder 2"/>
          <p:cNvSpPr>
            <a:spLocks noGrp="1"/>
          </p:cNvSpPr>
          <p:nvPr>
            <p:ph idx="1"/>
          </p:nvPr>
        </p:nvSpPr>
        <p:spPr>
          <a:xfrm>
            <a:off x="457200" y="838200"/>
            <a:ext cx="8229600" cy="5287963"/>
          </a:xfrm>
          <a:ln>
            <a:solidFill>
              <a:srgbClr val="0000FF"/>
            </a:solidFill>
          </a:ln>
        </p:spPr>
        <p:txBody>
          <a:bodyPr/>
          <a:lstStyle/>
          <a:p>
            <a:r>
              <a:rPr lang="en-US" dirty="0" smtClean="0">
                <a:solidFill>
                  <a:srgbClr val="000000"/>
                </a:solidFill>
                <a:latin typeface="Times New Roman" pitchFamily="-111" charset="0"/>
              </a:rPr>
              <a:t>Data items processed by computers form a </a:t>
            </a:r>
            <a:r>
              <a:rPr lang="en-US" b="1" i="1" dirty="0" smtClean="0">
                <a:solidFill>
                  <a:srgbClr val="0000FF"/>
                </a:solidFill>
                <a:latin typeface="Times New Roman" pitchFamily="-111" charset="0"/>
              </a:rPr>
              <a:t>data hierarchy</a:t>
            </a:r>
            <a:r>
              <a:rPr lang="en-US" dirty="0" smtClean="0">
                <a:solidFill>
                  <a:srgbClr val="000000"/>
                </a:solidFill>
                <a:latin typeface="Times New Roman" pitchFamily="-111" charset="0"/>
              </a:rPr>
              <a:t> that becomes larger and more complex in structure as follows:</a:t>
            </a:r>
          </a:p>
          <a:p>
            <a:pPr lvl="1"/>
            <a:r>
              <a:rPr lang="en-US" b="1" i="1" dirty="0" smtClean="0">
                <a:solidFill>
                  <a:srgbClr val="0000FF"/>
                </a:solidFill>
                <a:latin typeface="Times New Roman" pitchFamily="-111" charset="0"/>
              </a:rPr>
              <a:t>Bits</a:t>
            </a:r>
            <a:r>
              <a:rPr lang="en-US" dirty="0" smtClean="0">
                <a:solidFill>
                  <a:srgbClr val="000000"/>
                </a:solidFill>
                <a:latin typeface="Times New Roman" pitchFamily="-111" charset="0"/>
              </a:rPr>
              <a:t>: smallest data item (0/1)</a:t>
            </a:r>
          </a:p>
          <a:p>
            <a:pPr lvl="1"/>
            <a:r>
              <a:rPr lang="en-US" b="1" i="1" dirty="0" smtClean="0">
                <a:solidFill>
                  <a:srgbClr val="0000FF"/>
                </a:solidFill>
                <a:latin typeface="Times New Roman" pitchFamily="-111" charset="0"/>
              </a:rPr>
              <a:t>Bytes</a:t>
            </a:r>
            <a:r>
              <a:rPr lang="en-US" dirty="0" smtClean="0">
                <a:solidFill>
                  <a:srgbClr val="000000"/>
                </a:solidFill>
                <a:latin typeface="Times New Roman" pitchFamily="-111" charset="0"/>
              </a:rPr>
              <a:t> - group of bits (8)</a:t>
            </a:r>
          </a:p>
          <a:p>
            <a:pPr lvl="1"/>
            <a:r>
              <a:rPr lang="en-US" b="1" i="1" dirty="0" smtClean="0">
                <a:solidFill>
                  <a:srgbClr val="0000FF"/>
                </a:solidFill>
                <a:latin typeface="Times New Roman" pitchFamily="-111" charset="0"/>
              </a:rPr>
              <a:t>Words</a:t>
            </a:r>
            <a:r>
              <a:rPr lang="en-US" dirty="0" smtClean="0">
                <a:solidFill>
                  <a:srgbClr val="000000"/>
                </a:solidFill>
                <a:latin typeface="Times New Roman" pitchFamily="-111" charset="0"/>
              </a:rPr>
              <a:t> – 8/16 bit 32/64 bits</a:t>
            </a:r>
          </a:p>
          <a:p>
            <a:pPr lvl="1"/>
            <a:r>
              <a:rPr lang="en-US" b="1" i="1" dirty="0" err="1" smtClean="0">
                <a:solidFill>
                  <a:srgbClr val="0000FF"/>
                </a:solidFill>
                <a:latin typeface="Times New Roman" pitchFamily="-111" charset="0"/>
              </a:rPr>
              <a:t>int</a:t>
            </a:r>
            <a:r>
              <a:rPr lang="en-US" b="1" i="1" dirty="0" smtClean="0">
                <a:solidFill>
                  <a:srgbClr val="0000FF"/>
                </a:solidFill>
                <a:latin typeface="Times New Roman" pitchFamily="-111" charset="0"/>
              </a:rPr>
              <a:t>, long, float, double, </a:t>
            </a:r>
            <a:r>
              <a:rPr lang="en-US" b="1" i="1" dirty="0" err="1" smtClean="0">
                <a:solidFill>
                  <a:srgbClr val="0000FF"/>
                </a:solidFill>
                <a:latin typeface="Times New Roman" pitchFamily="-111" charset="0"/>
              </a:rPr>
              <a:t>etc</a:t>
            </a:r>
            <a:r>
              <a:rPr lang="en-US" b="1" i="1" dirty="0" smtClean="0">
                <a:solidFill>
                  <a:srgbClr val="0000FF"/>
                </a:solidFill>
                <a:latin typeface="Times New Roman" pitchFamily="-111" charset="0"/>
              </a:rPr>
              <a:t>  </a:t>
            </a:r>
            <a:r>
              <a:rPr lang="en-US" b="1" dirty="0" smtClean="0">
                <a:solidFill>
                  <a:srgbClr val="0000FF"/>
                </a:solidFill>
                <a:latin typeface="Times New Roman" pitchFamily="-111" charset="0"/>
              </a:rPr>
              <a:t>(4 bytes, 8 bytes, </a:t>
            </a:r>
            <a:r>
              <a:rPr lang="en-US" b="1" dirty="0" err="1" smtClean="0">
                <a:solidFill>
                  <a:srgbClr val="0000FF"/>
                </a:solidFill>
                <a:latin typeface="Times New Roman" pitchFamily="-111" charset="0"/>
              </a:rPr>
              <a:t>etc</a:t>
            </a:r>
            <a:r>
              <a:rPr lang="en-US" b="1" dirty="0" smtClean="0">
                <a:solidFill>
                  <a:srgbClr val="0000FF"/>
                </a:solidFill>
                <a:latin typeface="Times New Roman" pitchFamily="-111" charset="0"/>
              </a:rPr>
              <a:t>)</a:t>
            </a:r>
            <a:endParaRPr lang="en-US" b="1" i="1" dirty="0" smtClean="0">
              <a:solidFill>
                <a:srgbClr val="0000FF"/>
              </a:solidFill>
              <a:latin typeface="Times New Roman" pitchFamily="-111" charset="0"/>
            </a:endParaRPr>
          </a:p>
          <a:p>
            <a:pPr lvl="1"/>
            <a:r>
              <a:rPr lang="en-US" b="1" i="1" dirty="0" smtClean="0">
                <a:solidFill>
                  <a:srgbClr val="0000FF"/>
                </a:solidFill>
                <a:latin typeface="Times New Roman" pitchFamily="-111" charset="0"/>
              </a:rPr>
              <a:t>Records</a:t>
            </a:r>
            <a:r>
              <a:rPr lang="en-US" dirty="0" smtClean="0">
                <a:solidFill>
                  <a:srgbClr val="000000"/>
                </a:solidFill>
                <a:latin typeface="Times New Roman" pitchFamily="-111" charset="0"/>
              </a:rPr>
              <a:t>: combination of different fields</a:t>
            </a:r>
          </a:p>
          <a:p>
            <a:pPr lvl="1"/>
            <a:r>
              <a:rPr lang="en-US" b="1" i="1" dirty="0" smtClean="0">
                <a:solidFill>
                  <a:srgbClr val="0000FF"/>
                </a:solidFill>
                <a:latin typeface="Times New Roman" pitchFamily="-111" charset="0"/>
              </a:rPr>
              <a:t>Files</a:t>
            </a:r>
            <a:r>
              <a:rPr lang="en-US" dirty="0" smtClean="0">
                <a:solidFill>
                  <a:srgbClr val="000000"/>
                </a:solidFill>
                <a:latin typeface="Times New Roman" pitchFamily="-111" charset="0"/>
              </a:rPr>
              <a:t>: group of related records</a:t>
            </a:r>
          </a:p>
          <a:p>
            <a:pPr lvl="1"/>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latin typeface="Arial" pitchFamily="-111" charset="0"/>
                <a:ea typeface="ＭＳ Ｐゴシック" pitchFamily="-111" charset="-128"/>
                <a:cs typeface="ＭＳ Ｐゴシック" pitchFamily="-111" charset="-128"/>
              </a:rPr>
              <a:t>Floating Point</a:t>
            </a:r>
            <a:endParaRPr lang="en-US" dirty="0"/>
          </a:p>
        </p:txBody>
      </p:sp>
      <p:sp>
        <p:nvSpPr>
          <p:cNvPr id="3" name="Content Placeholder 2"/>
          <p:cNvSpPr>
            <a:spLocks noGrp="1"/>
          </p:cNvSpPr>
          <p:nvPr>
            <p:ph idx="1"/>
          </p:nvPr>
        </p:nvSpPr>
        <p:spPr>
          <a:xfrm>
            <a:off x="457200" y="868362"/>
            <a:ext cx="4343400" cy="5257801"/>
          </a:xfrm>
          <a:ln>
            <a:solidFill>
              <a:srgbClr val="4F81BD"/>
            </a:solidFill>
          </a:ln>
        </p:spPr>
        <p:txBody>
          <a:bodyPr>
            <a:noAutofit/>
          </a:bodyPr>
          <a:lstStyle/>
          <a:p>
            <a:pPr>
              <a:buNone/>
            </a:pPr>
            <a:r>
              <a:rPr lang="en-US" sz="1600" dirty="0" smtClean="0"/>
              <a:t>include &lt;</a:t>
            </a:r>
            <a:r>
              <a:rPr lang="en-US" sz="1600" dirty="0" err="1" smtClean="0"/>
              <a:t>iostream</a:t>
            </a:r>
            <a:r>
              <a:rPr lang="en-US" sz="1600" dirty="0" smtClean="0"/>
              <a:t>&gt;</a:t>
            </a:r>
          </a:p>
          <a:p>
            <a:pPr>
              <a:buNone/>
            </a:pPr>
            <a:r>
              <a:rPr lang="en-US" sz="1600" dirty="0" smtClean="0"/>
              <a:t>#include &lt;</a:t>
            </a:r>
            <a:r>
              <a:rPr lang="en-US" sz="1600" dirty="0" err="1" smtClean="0"/>
              <a:t>stdio.h</a:t>
            </a:r>
            <a:r>
              <a:rPr lang="en-US" sz="1600" dirty="0" smtClean="0"/>
              <a:t>&gt;</a:t>
            </a:r>
          </a:p>
          <a:p>
            <a:pPr>
              <a:buNone/>
            </a:pPr>
            <a:r>
              <a:rPr lang="en-US" sz="1600" dirty="0" smtClean="0"/>
              <a:t>using namespace std;</a:t>
            </a:r>
          </a:p>
          <a:p>
            <a:pPr>
              <a:buNone/>
            </a:pPr>
            <a:endParaRPr lang="en-US" sz="1600" dirty="0" smtClean="0"/>
          </a:p>
          <a:p>
            <a:pPr>
              <a:buNone/>
            </a:pPr>
            <a:r>
              <a:rPr lang="en-US" sz="1600" b="1" dirty="0" smtClean="0">
                <a:solidFill>
                  <a:srgbClr val="0000FF"/>
                </a:solidFill>
              </a:rPr>
              <a:t>union Float{</a:t>
            </a:r>
          </a:p>
          <a:p>
            <a:pPr>
              <a:buNone/>
            </a:pPr>
            <a:r>
              <a:rPr lang="en-US" sz="1600" b="1" dirty="0" smtClean="0">
                <a:solidFill>
                  <a:srgbClr val="0000FF"/>
                </a:solidFill>
              </a:rPr>
              <a:t>        float X;</a:t>
            </a:r>
          </a:p>
          <a:p>
            <a:pPr>
              <a:buNone/>
            </a:pPr>
            <a:r>
              <a:rPr lang="en-US" sz="1600" b="1" dirty="0" smtClean="0">
                <a:solidFill>
                  <a:srgbClr val="0000FF"/>
                </a:solidFill>
              </a:rPr>
              <a:t>        char C[4];</a:t>
            </a:r>
          </a:p>
          <a:p>
            <a:pPr>
              <a:buNone/>
            </a:pPr>
            <a:r>
              <a:rPr lang="en-US" sz="1600" b="1" dirty="0" smtClean="0">
                <a:solidFill>
                  <a:srgbClr val="0000FF"/>
                </a:solidFill>
              </a:rPr>
              <a:t>};</a:t>
            </a:r>
          </a:p>
          <a:p>
            <a:pPr>
              <a:buNone/>
            </a:pPr>
            <a:r>
              <a:rPr lang="en-US" sz="1600" b="1" dirty="0" err="1" smtClean="0"/>
              <a:t>int</a:t>
            </a:r>
            <a:r>
              <a:rPr lang="en-US" sz="1600" b="1" dirty="0" smtClean="0"/>
              <a:t> main( ){</a:t>
            </a:r>
          </a:p>
          <a:p>
            <a:pPr>
              <a:buNone/>
            </a:pPr>
            <a:r>
              <a:rPr lang="en-US" sz="1600" dirty="0" smtClean="0"/>
              <a:t>       </a:t>
            </a:r>
            <a:r>
              <a:rPr lang="en-US" sz="1600" b="1" dirty="0" smtClean="0">
                <a:solidFill>
                  <a:srgbClr val="0000FF"/>
                </a:solidFill>
              </a:rPr>
              <a:t> union Float FP;</a:t>
            </a:r>
          </a:p>
          <a:p>
            <a:pPr>
              <a:buNone/>
            </a:pPr>
            <a:endParaRPr lang="en-US" sz="1600" dirty="0" smtClean="0"/>
          </a:p>
          <a:p>
            <a:pPr>
              <a:buNone/>
            </a:pPr>
            <a:r>
              <a:rPr lang="en-US" sz="1600" dirty="0" smtClean="0"/>
              <a:t>        </a:t>
            </a:r>
            <a:r>
              <a:rPr lang="en-US" sz="1600" dirty="0" err="1" smtClean="0"/>
              <a:t>cout</a:t>
            </a:r>
            <a:r>
              <a:rPr lang="en-US" sz="1600" dirty="0" smtClean="0"/>
              <a:t> &lt;&lt; "Enter a floating point number: ";</a:t>
            </a:r>
          </a:p>
          <a:p>
            <a:pPr>
              <a:buNone/>
            </a:pPr>
            <a:r>
              <a:rPr lang="en-US" sz="1600" dirty="0" smtClean="0"/>
              <a:t>        </a:t>
            </a:r>
            <a:r>
              <a:rPr lang="en-US" sz="1600" dirty="0" err="1" smtClean="0"/>
              <a:t>cin</a:t>
            </a:r>
            <a:r>
              <a:rPr lang="en-US" sz="1600" dirty="0" smtClean="0"/>
              <a:t> &gt;&gt; </a:t>
            </a:r>
            <a:r>
              <a:rPr lang="en-US" sz="1600" b="1" dirty="0" smtClean="0">
                <a:solidFill>
                  <a:srgbClr val="0000FF"/>
                </a:solidFill>
              </a:rPr>
              <a:t>FP.X;</a:t>
            </a:r>
          </a:p>
          <a:p>
            <a:pPr>
              <a:buNone/>
            </a:pPr>
            <a:r>
              <a:rPr lang="en-US" sz="1600" dirty="0" smtClean="0"/>
              <a:t>        </a:t>
            </a:r>
            <a:r>
              <a:rPr lang="en-US" sz="1600" dirty="0" err="1" smtClean="0"/>
              <a:t>printf("FP.X</a:t>
            </a:r>
            <a:r>
              <a:rPr lang="en-US" sz="1600" dirty="0" smtClean="0"/>
              <a:t> = %8.6f\n", FP.X);</a:t>
            </a:r>
          </a:p>
          <a:p>
            <a:pPr>
              <a:buNone/>
            </a:pPr>
            <a:r>
              <a:rPr lang="en-US" sz="1600" dirty="0" smtClean="0"/>
              <a:t>        </a:t>
            </a:r>
            <a:r>
              <a:rPr lang="en-US" sz="1600" dirty="0" err="1" smtClean="0"/>
              <a:t>printf("</a:t>
            </a:r>
            <a:r>
              <a:rPr lang="en-US" sz="1600" b="1" dirty="0" err="1" smtClean="0">
                <a:solidFill>
                  <a:srgbClr val="0000FF"/>
                </a:solidFill>
              </a:rPr>
              <a:t>FP.C</a:t>
            </a:r>
            <a:r>
              <a:rPr lang="en-US" sz="1600" dirty="0" smtClean="0"/>
              <a:t> = %6#X %6#X %6#X %6#X\n",                        FP.C[0], FP.C[1], FP.C[2], FP.C[3]);</a:t>
            </a:r>
          </a:p>
          <a:p>
            <a:pPr>
              <a:buNone/>
            </a:pPr>
            <a:r>
              <a:rPr lang="en-US" sz="1600" dirty="0" smtClean="0"/>
              <a:t>        return 0;</a:t>
            </a:r>
          </a:p>
          <a:p>
            <a:pPr>
              <a:buNone/>
            </a:pPr>
            <a:r>
              <a:rPr lang="en-US" sz="1600" dirty="0" smtClean="0"/>
              <a:t>}</a:t>
            </a:r>
          </a:p>
          <a:p>
            <a:pPr>
              <a:buNone/>
            </a:pPr>
            <a:endParaRPr lang="en-US" sz="16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60</a:t>
            </a:fld>
            <a:endParaRPr lang="en-US"/>
          </a:p>
        </p:txBody>
      </p:sp>
      <p:sp>
        <p:nvSpPr>
          <p:cNvPr id="7" name="TextBox 6"/>
          <p:cNvSpPr txBox="1"/>
          <p:nvPr/>
        </p:nvSpPr>
        <p:spPr>
          <a:xfrm>
            <a:off x="4953000" y="868362"/>
            <a:ext cx="3733800" cy="2862323"/>
          </a:xfrm>
          <a:prstGeom prst="rect">
            <a:avLst/>
          </a:prstGeom>
          <a:noFill/>
          <a:ln>
            <a:solidFill>
              <a:srgbClr val="4F81BD"/>
            </a:solidFill>
          </a:ln>
        </p:spPr>
        <p:txBody>
          <a:bodyPr wrap="square" rtlCol="0">
            <a:spAutoFit/>
          </a:bodyPr>
          <a:lstStyle/>
          <a:p>
            <a:r>
              <a:rPr lang="en-US" dirty="0" smtClean="0"/>
              <a:t>Enter a floating point number:   0.875</a:t>
            </a:r>
          </a:p>
          <a:p>
            <a:r>
              <a:rPr lang="en-US" dirty="0" smtClean="0"/>
              <a:t>FP1.X = 0.875000</a:t>
            </a:r>
          </a:p>
          <a:p>
            <a:r>
              <a:rPr lang="en-US" dirty="0" smtClean="0"/>
              <a:t>FP1.C =   </a:t>
            </a:r>
            <a:r>
              <a:rPr lang="en-US" dirty="0" smtClean="0">
                <a:solidFill>
                  <a:srgbClr val="0000FF"/>
                </a:solidFill>
              </a:rPr>
              <a:t>0X3F   0X60      </a:t>
            </a:r>
            <a:r>
              <a:rPr lang="en-US" dirty="0" smtClean="0"/>
              <a:t>0      0</a:t>
            </a:r>
          </a:p>
          <a:p>
            <a:endParaRPr lang="en-US" dirty="0" smtClean="0"/>
          </a:p>
          <a:p>
            <a:r>
              <a:rPr lang="en-US" b="1" dirty="0" smtClean="0">
                <a:solidFill>
                  <a:srgbClr val="660066"/>
                </a:solidFill>
              </a:rPr>
              <a:t>0</a:t>
            </a:r>
            <a:r>
              <a:rPr lang="en-US" dirty="0" smtClean="0">
                <a:solidFill>
                  <a:srgbClr val="FF0000"/>
                </a:solidFill>
              </a:rPr>
              <a:t>011 1111 0</a:t>
            </a:r>
            <a:r>
              <a:rPr lang="en-US" dirty="0" smtClean="0">
                <a:solidFill>
                  <a:srgbClr val="0000FF"/>
                </a:solidFill>
              </a:rPr>
              <a:t>110 0000 0000 0000</a:t>
            </a:r>
          </a:p>
          <a:p>
            <a:r>
              <a:rPr lang="en-US" dirty="0" err="1" smtClean="0">
                <a:solidFill>
                  <a:srgbClr val="0000FF"/>
                </a:solidFill>
                <a:sym typeface="Wingdings"/>
              </a:rPr>
              <a:t>s</a:t>
            </a:r>
            <a:r>
              <a:rPr lang="en-US" dirty="0" smtClean="0">
                <a:solidFill>
                  <a:srgbClr val="0000FF"/>
                </a:solidFill>
                <a:sym typeface="Wingdings"/>
              </a:rPr>
              <a:t> exp    </a:t>
            </a:r>
            <a:r>
              <a:rPr lang="en-US" dirty="0" err="1" smtClean="0">
                <a:solidFill>
                  <a:srgbClr val="0000FF"/>
                </a:solidFill>
                <a:sym typeface="Wingdings"/>
              </a:rPr>
              <a:t></a:t>
            </a:r>
            <a:r>
              <a:rPr lang="en-US" dirty="0" smtClean="0">
                <a:solidFill>
                  <a:srgbClr val="0000FF"/>
                </a:solidFill>
                <a:sym typeface="Wingdings"/>
              </a:rPr>
              <a:t>     mantissa -----</a:t>
            </a:r>
            <a:r>
              <a:rPr lang="en-US" dirty="0" err="1" smtClean="0">
                <a:solidFill>
                  <a:srgbClr val="0000FF"/>
                </a:solidFill>
                <a:sym typeface="Wingdings"/>
              </a:rPr>
              <a:t></a:t>
            </a:r>
            <a:endParaRPr lang="en-US" dirty="0" smtClean="0">
              <a:solidFill>
                <a:srgbClr val="0000FF"/>
              </a:solidFill>
              <a:sym typeface="Wingdings"/>
            </a:endParaRPr>
          </a:p>
          <a:p>
            <a:r>
              <a:rPr lang="en-US" dirty="0" smtClean="0">
                <a:solidFill>
                  <a:srgbClr val="0000FF"/>
                </a:solidFill>
                <a:sym typeface="Wingdings"/>
              </a:rPr>
              <a:t>       </a:t>
            </a:r>
            <a:r>
              <a:rPr lang="en-US" dirty="0" smtClean="0">
                <a:solidFill>
                  <a:srgbClr val="FF0000"/>
                </a:solidFill>
                <a:sym typeface="Wingdings"/>
              </a:rPr>
              <a:t> 126     ½ </a:t>
            </a:r>
            <a:r>
              <a:rPr lang="en-US" dirty="0" smtClean="0">
                <a:solidFill>
                  <a:srgbClr val="0000FF"/>
                </a:solidFill>
                <a:sym typeface="Wingdings"/>
              </a:rPr>
              <a:t>¼ ⅛ 00 ……………...0</a:t>
            </a:r>
          </a:p>
          <a:p>
            <a:endParaRPr lang="en-US" dirty="0" smtClean="0">
              <a:solidFill>
                <a:srgbClr val="0000FF"/>
              </a:solidFill>
              <a:sym typeface="Wingdings"/>
            </a:endParaRPr>
          </a:p>
          <a:p>
            <a:endParaRPr lang="en-US" dirty="0" smtClean="0">
              <a:solidFill>
                <a:srgbClr val="0000FF"/>
              </a:solidFill>
            </a:endParaRPr>
          </a:p>
          <a:p>
            <a:r>
              <a:rPr lang="en-US" sz="1600" b="1" dirty="0" smtClean="0">
                <a:solidFill>
                  <a:srgbClr val="0000FF"/>
                </a:solidFill>
              </a:rPr>
              <a:t>0.875 = (0.5 + 0.25 + 0.125) </a:t>
            </a:r>
            <a:r>
              <a:rPr lang="en-US" sz="1600" b="1" dirty="0" err="1" smtClean="0">
                <a:solidFill>
                  <a:srgbClr val="0000FF"/>
                </a:solidFill>
              </a:rPr>
              <a:t>x</a:t>
            </a:r>
            <a:r>
              <a:rPr lang="en-US" sz="1600" b="1" dirty="0" smtClean="0">
                <a:solidFill>
                  <a:srgbClr val="0000FF"/>
                </a:solidFill>
              </a:rPr>
              <a:t> 2</a:t>
            </a:r>
            <a:r>
              <a:rPr lang="en-US" sz="1600" b="1" baseline="30000" dirty="0" smtClean="0">
                <a:solidFill>
                  <a:srgbClr val="0000FF"/>
                </a:solidFill>
              </a:rPr>
              <a:t>0</a:t>
            </a:r>
            <a:endParaRPr lang="en-US" sz="1600" b="1" dirty="0">
              <a:solidFill>
                <a:srgbClr val="0000FF"/>
              </a:solidFill>
            </a:endParaRPr>
          </a:p>
        </p:txBody>
      </p:sp>
      <p:sp>
        <p:nvSpPr>
          <p:cNvPr id="8" name="Cloud Callout 7"/>
          <p:cNvSpPr/>
          <p:nvPr/>
        </p:nvSpPr>
        <p:spPr>
          <a:xfrm>
            <a:off x="7759483" y="2819400"/>
            <a:ext cx="1447800" cy="612648"/>
          </a:xfrm>
          <a:prstGeom prst="cloudCallout">
            <a:avLst>
              <a:gd name="adj1" fmla="val -162986"/>
              <a:gd name="adj2" fmla="val -4341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00FF"/>
                </a:solidFill>
                <a:sym typeface="Wingdings"/>
              </a:rPr>
              <a:t>½ IEEE</a:t>
            </a:r>
          </a:p>
          <a:p>
            <a:pPr algn="ctr"/>
            <a:r>
              <a:rPr lang="en-US" dirty="0" smtClean="0">
                <a:solidFill>
                  <a:srgbClr val="0000FF"/>
                </a:solidFill>
                <a:sym typeface="Wingdings"/>
              </a:rPr>
              <a:t>implied</a:t>
            </a:r>
            <a:endParaRPr lang="en-US" dirty="0">
              <a:solidFill>
                <a:srgbClr val="0000FF"/>
              </a:solidFill>
            </a:endParaRPr>
          </a:p>
        </p:txBody>
      </p:sp>
      <p:sp>
        <p:nvSpPr>
          <p:cNvPr id="9" name="TextBox 8"/>
          <p:cNvSpPr txBox="1"/>
          <p:nvPr/>
        </p:nvSpPr>
        <p:spPr>
          <a:xfrm>
            <a:off x="4953000" y="3910171"/>
            <a:ext cx="3733800" cy="2308324"/>
          </a:xfrm>
          <a:prstGeom prst="rect">
            <a:avLst/>
          </a:prstGeom>
          <a:noFill/>
          <a:ln>
            <a:solidFill>
              <a:srgbClr val="4F81BD"/>
            </a:solidFill>
          </a:ln>
        </p:spPr>
        <p:txBody>
          <a:bodyPr wrap="square" rtlCol="0">
            <a:spAutoFit/>
          </a:bodyPr>
          <a:lstStyle/>
          <a:p>
            <a:r>
              <a:rPr lang="en-US" dirty="0" smtClean="0"/>
              <a:t>Enter a floating point number:  .375</a:t>
            </a:r>
          </a:p>
          <a:p>
            <a:r>
              <a:rPr lang="en-US" dirty="0" smtClean="0"/>
              <a:t>FP2.X = 0.75000</a:t>
            </a:r>
          </a:p>
          <a:p>
            <a:r>
              <a:rPr lang="en-US" dirty="0" smtClean="0"/>
              <a:t>FP2.C =   </a:t>
            </a:r>
            <a:r>
              <a:rPr lang="en-US" dirty="0" smtClean="0">
                <a:solidFill>
                  <a:srgbClr val="0000FF"/>
                </a:solidFill>
              </a:rPr>
              <a:t>0X3F   0X40      </a:t>
            </a:r>
            <a:r>
              <a:rPr lang="en-US" dirty="0" smtClean="0"/>
              <a:t>0      0</a:t>
            </a:r>
          </a:p>
          <a:p>
            <a:r>
              <a:rPr lang="en-US" b="1" dirty="0" smtClean="0">
                <a:solidFill>
                  <a:srgbClr val="660066"/>
                </a:solidFill>
              </a:rPr>
              <a:t>0</a:t>
            </a:r>
            <a:r>
              <a:rPr lang="en-US" dirty="0" smtClean="0">
                <a:solidFill>
                  <a:srgbClr val="FF0000"/>
                </a:solidFill>
              </a:rPr>
              <a:t>011 1111 0</a:t>
            </a:r>
            <a:r>
              <a:rPr lang="en-US" dirty="0" smtClean="0">
                <a:solidFill>
                  <a:srgbClr val="0000FF"/>
                </a:solidFill>
              </a:rPr>
              <a:t>100 0000 0000 0000</a:t>
            </a:r>
          </a:p>
          <a:p>
            <a:r>
              <a:rPr lang="en-US" dirty="0" smtClean="0">
                <a:solidFill>
                  <a:srgbClr val="0000FF"/>
                </a:solidFill>
              </a:rPr>
              <a:t>FP3.X = FP1.X * FP2.X;</a:t>
            </a:r>
          </a:p>
          <a:p>
            <a:r>
              <a:rPr lang="en-US" dirty="0" smtClean="0">
                <a:solidFill>
                  <a:srgbClr val="0000FF"/>
                </a:solidFill>
              </a:rPr>
              <a:t>FP3.X = 0.656250</a:t>
            </a:r>
          </a:p>
          <a:p>
            <a:r>
              <a:rPr lang="en-US" dirty="0" smtClean="0">
                <a:solidFill>
                  <a:srgbClr val="0000FF"/>
                </a:solidFill>
              </a:rPr>
              <a:t>FP3.C =   0X3F   0X28      0      0</a:t>
            </a:r>
          </a:p>
          <a:p>
            <a:r>
              <a:rPr lang="en-US" b="1" dirty="0" smtClean="0">
                <a:solidFill>
                  <a:srgbClr val="660066"/>
                </a:solidFill>
              </a:rPr>
              <a:t>0</a:t>
            </a:r>
            <a:r>
              <a:rPr lang="en-US" dirty="0" smtClean="0">
                <a:solidFill>
                  <a:srgbClr val="FF0000"/>
                </a:solidFill>
              </a:rPr>
              <a:t>011 1111 0</a:t>
            </a:r>
            <a:r>
              <a:rPr lang="en-US" dirty="0" smtClean="0">
                <a:solidFill>
                  <a:srgbClr val="0000FF"/>
                </a:solidFill>
              </a:rPr>
              <a:t>010 1000 0000 000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Arithmetic Precision</a:t>
            </a:r>
            <a:endParaRPr lang="en-US" b="1" dirty="0"/>
          </a:p>
        </p:txBody>
      </p:sp>
      <p:sp>
        <p:nvSpPr>
          <p:cNvPr id="3" name="Content Placeholder 2"/>
          <p:cNvSpPr>
            <a:spLocks noGrp="1"/>
          </p:cNvSpPr>
          <p:nvPr>
            <p:ph idx="1"/>
          </p:nvPr>
        </p:nvSpPr>
        <p:spPr>
          <a:xfrm>
            <a:off x="457200" y="990600"/>
            <a:ext cx="8229600" cy="5135563"/>
          </a:xfrm>
          <a:ln>
            <a:solidFill>
              <a:srgbClr val="0000FF"/>
            </a:solidFill>
          </a:ln>
        </p:spPr>
        <p:txBody>
          <a:bodyPr>
            <a:normAutofit fontScale="92500" lnSpcReduction="10000"/>
          </a:bodyPr>
          <a:lstStyle/>
          <a:p>
            <a:r>
              <a:rPr lang="en-US" b="1" dirty="0" smtClean="0">
                <a:solidFill>
                  <a:srgbClr val="0000FF"/>
                </a:solidFill>
              </a:rPr>
              <a:t>Precision of Calculations</a:t>
            </a:r>
          </a:p>
          <a:p>
            <a:pPr lvl="1"/>
            <a:r>
              <a:rPr lang="en-US" dirty="0" smtClean="0"/>
              <a:t>VERY important consideration!</a:t>
            </a:r>
          </a:p>
          <a:p>
            <a:pPr lvl="2"/>
            <a:r>
              <a:rPr lang="en-US" dirty="0" smtClean="0"/>
              <a:t>Expressions in C++ </a:t>
            </a:r>
            <a:r>
              <a:rPr lang="en-US" b="1" i="1" dirty="0" smtClean="0">
                <a:solidFill>
                  <a:srgbClr val="0000FF"/>
                </a:solidFill>
              </a:rPr>
              <a:t>might not </a:t>
            </a:r>
            <a:r>
              <a:rPr lang="en-US" dirty="0" smtClean="0"/>
              <a:t>evaluate as </a:t>
            </a:r>
            <a:br>
              <a:rPr lang="en-US" dirty="0" smtClean="0"/>
            </a:br>
            <a:r>
              <a:rPr lang="en-US" dirty="0" smtClean="0"/>
              <a:t>you’d "expect"!</a:t>
            </a:r>
          </a:p>
          <a:p>
            <a:pPr lvl="1"/>
            <a:r>
              <a:rPr lang="en-US" dirty="0" smtClean="0"/>
              <a:t>"</a:t>
            </a:r>
            <a:r>
              <a:rPr lang="en-US" b="1" i="1" dirty="0" smtClean="0">
                <a:solidFill>
                  <a:srgbClr val="0000FF"/>
                </a:solidFill>
              </a:rPr>
              <a:t>Highest-order operand</a:t>
            </a:r>
            <a:r>
              <a:rPr lang="en-US" dirty="0" smtClean="0"/>
              <a:t>" determines type</a:t>
            </a:r>
            <a:br>
              <a:rPr lang="en-US" dirty="0" smtClean="0"/>
            </a:br>
            <a:r>
              <a:rPr lang="en-US" dirty="0" smtClean="0"/>
              <a:t>of arithmetic "</a:t>
            </a:r>
            <a:r>
              <a:rPr lang="en-US" b="1" dirty="0" smtClean="0">
                <a:solidFill>
                  <a:srgbClr val="3366FF"/>
                </a:solidFill>
              </a:rPr>
              <a:t>precision</a:t>
            </a:r>
            <a:r>
              <a:rPr lang="en-US" dirty="0" smtClean="0"/>
              <a:t>" performed</a:t>
            </a:r>
          </a:p>
          <a:p>
            <a:pPr lvl="1"/>
            <a:r>
              <a:rPr lang="en-US" dirty="0" smtClean="0"/>
              <a:t>Common pitfall!</a:t>
            </a:r>
          </a:p>
          <a:p>
            <a:pPr lvl="1"/>
            <a:r>
              <a:rPr lang="en-US" dirty="0" smtClean="0"/>
              <a:t>For large matrix applications (N &gt;100) , M[N][N]</a:t>
            </a:r>
          </a:p>
          <a:p>
            <a:pPr lvl="2"/>
            <a:r>
              <a:rPr lang="en-US" dirty="0" smtClean="0"/>
              <a:t>Use double precision floating point</a:t>
            </a:r>
          </a:p>
          <a:p>
            <a:pPr lvl="2"/>
            <a:r>
              <a:rPr lang="en-US" dirty="0" smtClean="0"/>
              <a:t>Otherwise unstable solutions……. </a:t>
            </a:r>
          </a:p>
          <a:p>
            <a:pPr lvl="1"/>
            <a:r>
              <a:rPr lang="en-US" dirty="0" smtClean="0"/>
              <a:t>Precision control belongs to the “</a:t>
            </a:r>
            <a:r>
              <a:rPr lang="en-US" b="1" dirty="0" smtClean="0">
                <a:solidFill>
                  <a:srgbClr val="0000FF"/>
                </a:solidFill>
              </a:rPr>
              <a:t>Numerical Analysis</a:t>
            </a:r>
            <a:r>
              <a:rPr lang="en-US" dirty="0" smtClean="0"/>
              <a:t>” discipline </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Arithmetic Precision Examples</a:t>
            </a:r>
            <a:endParaRPr lang="en-US" b="1" dirty="0"/>
          </a:p>
        </p:txBody>
      </p:sp>
      <p:sp>
        <p:nvSpPr>
          <p:cNvPr id="3" name="Content Placeholder 2"/>
          <p:cNvSpPr>
            <a:spLocks noGrp="1"/>
          </p:cNvSpPr>
          <p:nvPr>
            <p:ph idx="1"/>
          </p:nvPr>
        </p:nvSpPr>
        <p:spPr>
          <a:xfrm>
            <a:off x="457200" y="990600"/>
            <a:ext cx="8229600" cy="5365750"/>
          </a:xfrm>
          <a:ln>
            <a:solidFill>
              <a:srgbClr val="0000FF"/>
            </a:solidFill>
          </a:ln>
        </p:spPr>
        <p:txBody>
          <a:bodyPr>
            <a:normAutofit lnSpcReduction="10000"/>
          </a:bodyPr>
          <a:lstStyle/>
          <a:p>
            <a:pPr>
              <a:lnSpc>
                <a:spcPct val="90000"/>
              </a:lnSpc>
            </a:pPr>
            <a:r>
              <a:rPr lang="en-US" sz="2800" dirty="0" smtClean="0"/>
              <a:t>Examples:</a:t>
            </a:r>
          </a:p>
          <a:p>
            <a:pPr lvl="1">
              <a:lnSpc>
                <a:spcPct val="90000"/>
              </a:lnSpc>
              <a:spcBef>
                <a:spcPct val="40000"/>
              </a:spcBef>
              <a:buFont typeface="Wingdings" charset="2"/>
              <a:buChar char="u"/>
            </a:pPr>
            <a:r>
              <a:rPr lang="en-US" sz="2400" dirty="0" smtClean="0"/>
              <a:t>  </a:t>
            </a:r>
            <a:r>
              <a:rPr lang="en-US" sz="2400" dirty="0" err="1" smtClean="0"/>
              <a:t>int</a:t>
            </a:r>
            <a:r>
              <a:rPr lang="en-US" sz="2400" dirty="0" smtClean="0"/>
              <a:t> X = 19 / 5  evaluates to </a:t>
            </a:r>
            <a:r>
              <a:rPr lang="en-US" sz="2400" b="1" dirty="0" smtClean="0">
                <a:solidFill>
                  <a:srgbClr val="0000FF"/>
                </a:solidFill>
              </a:rPr>
              <a:t>3</a:t>
            </a:r>
            <a:r>
              <a:rPr lang="en-US" sz="2400" dirty="0" smtClean="0"/>
              <a:t> in C++!</a:t>
            </a:r>
          </a:p>
          <a:p>
            <a:pPr lvl="2">
              <a:lnSpc>
                <a:spcPct val="90000"/>
              </a:lnSpc>
            </a:pPr>
            <a:r>
              <a:rPr lang="en-US" sz="2000" dirty="0" smtClean="0"/>
              <a:t>Both operands are integers</a:t>
            </a:r>
          </a:p>
          <a:p>
            <a:pPr lvl="2">
              <a:lnSpc>
                <a:spcPct val="90000"/>
              </a:lnSpc>
            </a:pPr>
            <a:r>
              <a:rPr lang="en-US" sz="2000" dirty="0" smtClean="0"/>
              <a:t>Integer division is performed!</a:t>
            </a:r>
          </a:p>
          <a:p>
            <a:pPr lvl="1">
              <a:lnSpc>
                <a:spcPct val="90000"/>
              </a:lnSpc>
              <a:spcBef>
                <a:spcPct val="40000"/>
              </a:spcBef>
              <a:buFont typeface="Wingdings" charset="2"/>
              <a:buChar char="u"/>
            </a:pPr>
            <a:r>
              <a:rPr lang="en-US" sz="2400" dirty="0" smtClean="0"/>
              <a:t>  double  </a:t>
            </a:r>
            <a:r>
              <a:rPr lang="en-US" sz="2400" dirty="0" err="1" smtClean="0"/>
              <a:t>y</a:t>
            </a:r>
            <a:r>
              <a:rPr lang="en-US" sz="2400" dirty="0" smtClean="0"/>
              <a:t> = 19.0 / 5 equals </a:t>
            </a:r>
            <a:r>
              <a:rPr lang="en-US" sz="2400" b="1" dirty="0" smtClean="0">
                <a:solidFill>
                  <a:srgbClr val="0000FF"/>
                </a:solidFill>
              </a:rPr>
              <a:t>3.8 i</a:t>
            </a:r>
            <a:r>
              <a:rPr lang="en-US" sz="2400" dirty="0" smtClean="0"/>
              <a:t>n C++!  </a:t>
            </a:r>
          </a:p>
          <a:p>
            <a:pPr lvl="2">
              <a:lnSpc>
                <a:spcPct val="90000"/>
              </a:lnSpc>
            </a:pPr>
            <a:r>
              <a:rPr lang="en-US" sz="2000" dirty="0" smtClean="0"/>
              <a:t>Highest-order operand is "</a:t>
            </a:r>
            <a:r>
              <a:rPr lang="en-US" sz="2000" b="1" dirty="0" smtClean="0">
                <a:solidFill>
                  <a:srgbClr val="0000FF"/>
                </a:solidFill>
              </a:rPr>
              <a:t>double type</a:t>
            </a:r>
            <a:r>
              <a:rPr lang="en-US" sz="2000" dirty="0" smtClean="0"/>
              <a:t>"</a:t>
            </a:r>
          </a:p>
          <a:p>
            <a:pPr lvl="2">
              <a:lnSpc>
                <a:spcPct val="90000"/>
              </a:lnSpc>
            </a:pPr>
            <a:r>
              <a:rPr lang="en-US" sz="2000" dirty="0" smtClean="0"/>
              <a:t>Double "precision" division is performed!</a:t>
            </a:r>
          </a:p>
          <a:p>
            <a:pPr lvl="3">
              <a:lnSpc>
                <a:spcPct val="90000"/>
              </a:lnSpc>
              <a:buNone/>
            </a:pPr>
            <a:r>
              <a:rPr lang="en-US" b="1" dirty="0" smtClean="0">
                <a:solidFill>
                  <a:srgbClr val="0000FF"/>
                </a:solidFill>
              </a:rPr>
              <a:t>19.0/5.0 = 3.8</a:t>
            </a:r>
          </a:p>
          <a:p>
            <a:pPr lvl="1">
              <a:lnSpc>
                <a:spcPct val="90000"/>
              </a:lnSpc>
              <a:spcBef>
                <a:spcPct val="40000"/>
              </a:spcBef>
              <a:buFont typeface="Wingdings" charset="2"/>
              <a:buChar char="u"/>
            </a:pPr>
            <a:r>
              <a:rPr lang="en-US" sz="2400" dirty="0" smtClean="0"/>
              <a:t> </a:t>
            </a:r>
            <a:r>
              <a:rPr lang="en-US" sz="2400" dirty="0" err="1" smtClean="0"/>
              <a:t>int</a:t>
            </a:r>
            <a:r>
              <a:rPr lang="en-US" sz="2400" dirty="0" smtClean="0"/>
              <a:t> intVar1 = 1;</a:t>
            </a:r>
          </a:p>
          <a:p>
            <a:pPr lvl="1">
              <a:lnSpc>
                <a:spcPct val="90000"/>
              </a:lnSpc>
              <a:spcBef>
                <a:spcPct val="40000"/>
              </a:spcBef>
              <a:buFont typeface="Wingdings" charset="2"/>
              <a:buChar char="u"/>
            </a:pPr>
            <a:r>
              <a:rPr lang="en-US" sz="2400" dirty="0" smtClean="0"/>
              <a:t> </a:t>
            </a:r>
            <a:r>
              <a:rPr lang="en-US" sz="2400" dirty="0" err="1" smtClean="0"/>
              <a:t>int</a:t>
            </a:r>
            <a:r>
              <a:rPr lang="en-US" sz="2400" dirty="0" smtClean="0"/>
              <a:t> intVar2 = 2;</a:t>
            </a:r>
          </a:p>
          <a:p>
            <a:pPr lvl="1">
              <a:lnSpc>
                <a:spcPct val="90000"/>
              </a:lnSpc>
              <a:spcBef>
                <a:spcPct val="40000"/>
              </a:spcBef>
              <a:buNone/>
            </a:pPr>
            <a:r>
              <a:rPr lang="en-US" sz="2400" dirty="0" smtClean="0"/>
              <a:t/>
            </a:r>
            <a:br>
              <a:rPr lang="en-US" sz="2400" dirty="0" smtClean="0"/>
            </a:br>
            <a:r>
              <a:rPr lang="en-US" sz="2400" dirty="0" smtClean="0"/>
              <a:t>intVar1 / intVar2;</a:t>
            </a:r>
          </a:p>
          <a:p>
            <a:pPr lvl="2">
              <a:lnSpc>
                <a:spcPct val="90000"/>
              </a:lnSpc>
            </a:pPr>
            <a:r>
              <a:rPr lang="en-US" sz="2000" b="1" dirty="0" smtClean="0">
                <a:solidFill>
                  <a:srgbClr val="3366FF"/>
                </a:solidFill>
              </a:rPr>
              <a:t>Performs integer division!</a:t>
            </a:r>
          </a:p>
          <a:p>
            <a:pPr lvl="2">
              <a:lnSpc>
                <a:spcPct val="90000"/>
              </a:lnSpc>
            </a:pPr>
            <a:r>
              <a:rPr lang="en-US" sz="2000" b="1" dirty="0" smtClean="0">
                <a:solidFill>
                  <a:srgbClr val="0000FF"/>
                </a:solidFill>
              </a:rPr>
              <a:t>Result: 0!</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Floating Point Accuracy</a:t>
            </a:r>
            <a:endParaRPr lang="en-US" b="1" dirty="0"/>
          </a:p>
        </p:txBody>
      </p:sp>
      <p:sp>
        <p:nvSpPr>
          <p:cNvPr id="3" name="Content Placeholder 2"/>
          <p:cNvSpPr>
            <a:spLocks noGrp="1"/>
          </p:cNvSpPr>
          <p:nvPr>
            <p:ph idx="1"/>
          </p:nvPr>
        </p:nvSpPr>
        <p:spPr>
          <a:xfrm>
            <a:off x="457200" y="792162"/>
            <a:ext cx="8229600" cy="5564188"/>
          </a:xfrm>
          <a:ln>
            <a:solidFill>
              <a:srgbClr val="0000FF"/>
            </a:solidFill>
          </a:ln>
        </p:spPr>
        <p:txBody>
          <a:bodyPr>
            <a:normAutofit fontScale="70000" lnSpcReduction="20000"/>
          </a:bodyPr>
          <a:lstStyle/>
          <a:p>
            <a:r>
              <a:rPr lang="en-US" b="1" dirty="0" smtClean="0"/>
              <a:t>Accuracy and Floating Point Operations </a:t>
            </a:r>
          </a:p>
          <a:p>
            <a:pPr lvl="1"/>
            <a:r>
              <a:rPr lang="en-US" dirty="0" smtClean="0"/>
              <a:t>In a computer, </a:t>
            </a:r>
            <a:r>
              <a:rPr lang="en-US" b="1" i="1" dirty="0" smtClean="0">
                <a:solidFill>
                  <a:srgbClr val="0000FF"/>
                </a:solidFill>
              </a:rPr>
              <a:t>real numbers </a:t>
            </a:r>
            <a:r>
              <a:rPr lang="en-US" dirty="0" smtClean="0"/>
              <a:t>are represented with </a:t>
            </a:r>
            <a:r>
              <a:rPr lang="en-US" b="1" i="1" dirty="0" smtClean="0">
                <a:solidFill>
                  <a:srgbClr val="0000FF"/>
                </a:solidFill>
              </a:rPr>
              <a:t>finite precision</a:t>
            </a:r>
            <a:r>
              <a:rPr lang="en-US" dirty="0" smtClean="0"/>
              <a:t>.</a:t>
            </a:r>
          </a:p>
          <a:p>
            <a:pPr lvl="1"/>
            <a:r>
              <a:rPr lang="en-US" dirty="0" smtClean="0"/>
              <a:t>While in most cases it is safe to assume that the result of an arithmetical operation done on your computer is correct, it is important to remember that this </a:t>
            </a:r>
            <a:r>
              <a:rPr lang="en-US" b="1" i="1" dirty="0" smtClean="0">
                <a:solidFill>
                  <a:srgbClr val="0000FF"/>
                </a:solidFill>
              </a:rPr>
              <a:t>finite-precision </a:t>
            </a:r>
            <a:r>
              <a:rPr lang="en-US" dirty="0" smtClean="0"/>
              <a:t>representation </a:t>
            </a:r>
            <a:r>
              <a:rPr lang="en-US" b="1" i="1" dirty="0" smtClean="0">
                <a:solidFill>
                  <a:srgbClr val="0000FF"/>
                </a:solidFill>
              </a:rPr>
              <a:t>leads to unavoidable errors</a:t>
            </a:r>
            <a:r>
              <a:rPr lang="en-US" dirty="0" smtClean="0"/>
              <a:t>, especially when floating-point numbers, which are digital approximations to real numbers, are involved. </a:t>
            </a:r>
          </a:p>
          <a:p>
            <a:pPr lvl="2"/>
            <a:r>
              <a:rPr lang="en-US" sz="2571" b="1" dirty="0" smtClean="0"/>
              <a:t>Banks do calculations separate on </a:t>
            </a:r>
            <a:r>
              <a:rPr lang="en-US" sz="2571" b="1" dirty="0" smtClean="0">
                <a:solidFill>
                  <a:srgbClr val="0000FF"/>
                </a:solidFill>
              </a:rPr>
              <a:t>$</a:t>
            </a:r>
            <a:r>
              <a:rPr lang="en-US" sz="2571" b="1" dirty="0" smtClean="0"/>
              <a:t> and</a:t>
            </a:r>
            <a:r>
              <a:rPr lang="en-US" sz="2571" b="1" dirty="0" smtClean="0">
                <a:solidFill>
                  <a:srgbClr val="0000FF"/>
                </a:solidFill>
              </a:rPr>
              <a:t> ¢  </a:t>
            </a:r>
            <a:r>
              <a:rPr lang="en-US" sz="2571" b="1" dirty="0" smtClean="0">
                <a:solidFill>
                  <a:srgbClr val="FF0000"/>
                </a:solidFill>
              </a:rPr>
              <a:t>!!!!</a:t>
            </a:r>
          </a:p>
          <a:p>
            <a:pPr lvl="1"/>
            <a:r>
              <a:rPr lang="en-US" b="1" dirty="0" smtClean="0">
                <a:solidFill>
                  <a:srgbClr val="0000FF"/>
                </a:solidFill>
              </a:rPr>
              <a:t>Floating-point numbers </a:t>
            </a:r>
            <a:r>
              <a:rPr lang="en-US" dirty="0" smtClean="0"/>
              <a:t>must be made to fit in a space (a string of binary digits in a computer's memory register) that can only hold an integer and a </a:t>
            </a:r>
            <a:r>
              <a:rPr lang="en-US" b="1" dirty="0" smtClean="0">
                <a:solidFill>
                  <a:srgbClr val="0000FF"/>
                </a:solidFill>
              </a:rPr>
              <a:t>scaling factor</a:t>
            </a:r>
            <a:r>
              <a:rPr lang="en-US" dirty="0" smtClean="0"/>
              <a:t>.</a:t>
            </a:r>
          </a:p>
          <a:p>
            <a:pPr lvl="1"/>
            <a:r>
              <a:rPr lang="en-US" dirty="0" smtClean="0"/>
              <a:t>Floating-point numbers are represented by strings of a limited number of bits, but represent numbers much larger or smaller than that number of digits can be made to express.</a:t>
            </a:r>
          </a:p>
          <a:p>
            <a:pPr lvl="1"/>
            <a:r>
              <a:rPr lang="en-US" dirty="0" smtClean="0"/>
              <a:t>In other words, floating-point values are </a:t>
            </a:r>
            <a:r>
              <a:rPr lang="en-US" b="1" i="1" dirty="0" smtClean="0">
                <a:solidFill>
                  <a:srgbClr val="0000FF"/>
                </a:solidFill>
              </a:rPr>
              <a:t>finite-precision </a:t>
            </a:r>
            <a:r>
              <a:rPr lang="en-US" dirty="0" smtClean="0"/>
              <a:t>approximations of </a:t>
            </a:r>
            <a:r>
              <a:rPr lang="en-US" b="1" i="1" dirty="0" smtClean="0">
                <a:solidFill>
                  <a:srgbClr val="0000FF"/>
                </a:solidFill>
              </a:rPr>
              <a:t>infinitely precise numbers</a:t>
            </a:r>
            <a:r>
              <a:rPr lang="en-US" dirty="0" smtClean="0"/>
              <a:t>. </a:t>
            </a:r>
          </a:p>
          <a:p>
            <a:pPr lvl="1"/>
            <a:r>
              <a:rPr lang="en-US" dirty="0" smtClean="0"/>
              <a:t>Generally speaking, </a:t>
            </a:r>
            <a:r>
              <a:rPr lang="en-US" b="1" i="1" dirty="0" smtClean="0">
                <a:solidFill>
                  <a:srgbClr val="0000FF"/>
                </a:solidFill>
              </a:rPr>
              <a:t>every floating-point arithmetic operation introduces an error </a:t>
            </a:r>
            <a:r>
              <a:rPr lang="en-US" dirty="0" smtClean="0"/>
              <a:t>at least equal to the machine accuracy into the result. This error is known as </a:t>
            </a:r>
            <a:r>
              <a:rPr lang="en-US" b="1" i="1" dirty="0" smtClean="0">
                <a:solidFill>
                  <a:srgbClr val="0000FF"/>
                </a:solidFill>
              </a:rPr>
              <a:t>round off </a:t>
            </a:r>
            <a:r>
              <a:rPr lang="en-US" dirty="0" smtClean="0"/>
              <a:t>error.</a:t>
            </a:r>
          </a:p>
          <a:p>
            <a:pPr lvl="2"/>
            <a:r>
              <a:rPr lang="en-US" b="1" dirty="0" smtClean="0">
                <a:solidFill>
                  <a:srgbClr val="FF0000"/>
                </a:solidFill>
              </a:rPr>
              <a:t>Example 1.0/3.0 </a:t>
            </a:r>
            <a:r>
              <a:rPr lang="en-US" b="1" dirty="0" smtClean="0">
                <a:solidFill>
                  <a:srgbClr val="FF0000"/>
                </a:solidFill>
                <a:sym typeface="Wingdings"/>
              </a:rPr>
              <a:t> 0.333333…..3333  (doubles - only 16 bits precision)</a:t>
            </a:r>
            <a:endParaRPr lang="en-US" b="1" dirty="0" smtClean="0">
              <a:solidFill>
                <a:srgbClr val="FF0000"/>
              </a:solidFill>
            </a:endParaRP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t>Characters</a:t>
            </a:r>
            <a:endParaRPr lang="en-US" b="1" dirty="0"/>
          </a:p>
        </p:txBody>
      </p:sp>
      <p:sp>
        <p:nvSpPr>
          <p:cNvPr id="3" name="Content Placeholder 2"/>
          <p:cNvSpPr>
            <a:spLocks noGrp="1"/>
          </p:cNvSpPr>
          <p:nvPr>
            <p:ph idx="1"/>
          </p:nvPr>
        </p:nvSpPr>
        <p:spPr>
          <a:xfrm>
            <a:off x="457200" y="868362"/>
            <a:ext cx="8229600" cy="5487988"/>
          </a:xfrm>
          <a:ln>
            <a:solidFill>
              <a:srgbClr val="4F81BD"/>
            </a:solidFill>
          </a:ln>
        </p:spPr>
        <p:txBody>
          <a:bodyPr>
            <a:normAutofit/>
          </a:bodyPr>
          <a:lstStyle/>
          <a:p>
            <a:pPr>
              <a:lnSpc>
                <a:spcPct val="80000"/>
              </a:lnSpc>
            </a:pPr>
            <a:r>
              <a:rPr lang="en-US" sz="2400" b="1" dirty="0" smtClean="0">
                <a:latin typeface="Arial" pitchFamily="-111" charset="0"/>
                <a:ea typeface="ＭＳ Ｐゴシック" pitchFamily="-111" charset="-128"/>
                <a:cs typeface="ＭＳ Ｐゴシック" pitchFamily="-111" charset="-128"/>
              </a:rPr>
              <a:t>Characters </a:t>
            </a:r>
          </a:p>
          <a:p>
            <a:pPr lvl="1">
              <a:lnSpc>
                <a:spcPct val="80000"/>
              </a:lnSpc>
            </a:pPr>
            <a:r>
              <a:rPr lang="en-US" sz="2000" b="1" dirty="0" smtClean="0"/>
              <a:t>necessary in a programming language in order to express </a:t>
            </a:r>
            <a:r>
              <a:rPr lang="en-US" sz="2000" b="1" i="1" dirty="0" smtClean="0">
                <a:solidFill>
                  <a:schemeClr val="accent2"/>
                </a:solidFill>
              </a:rPr>
              <a:t>character variables</a:t>
            </a:r>
            <a:r>
              <a:rPr lang="en-US" sz="2000" b="1" dirty="0" smtClean="0"/>
              <a:t>, </a:t>
            </a:r>
            <a:r>
              <a:rPr lang="en-US" sz="2000" b="1" i="1" dirty="0" smtClean="0">
                <a:solidFill>
                  <a:schemeClr val="accent2"/>
                </a:solidFill>
              </a:rPr>
              <a:t>phrases (strings),</a:t>
            </a:r>
            <a:r>
              <a:rPr lang="en-US" sz="2000" b="1" dirty="0" smtClean="0"/>
              <a:t> etc</a:t>
            </a:r>
          </a:p>
          <a:p>
            <a:pPr lvl="1">
              <a:lnSpc>
                <a:spcPct val="80000"/>
              </a:lnSpc>
            </a:pPr>
            <a:r>
              <a:rPr lang="en-US" sz="2000" b="1" dirty="0" smtClean="0"/>
              <a:t>characters are encoded as </a:t>
            </a:r>
            <a:r>
              <a:rPr lang="en-US" sz="2000" b="1" dirty="0" smtClean="0">
                <a:solidFill>
                  <a:schemeClr val="accent2"/>
                </a:solidFill>
              </a:rPr>
              <a:t>1 byte(8 bits) - binary</a:t>
            </a:r>
            <a:r>
              <a:rPr lang="en-US" sz="2000" b="1" dirty="0" smtClean="0"/>
              <a:t> patterns</a:t>
            </a:r>
          </a:p>
          <a:p>
            <a:pPr lvl="1">
              <a:lnSpc>
                <a:spcPct val="80000"/>
              </a:lnSpc>
            </a:pPr>
            <a:r>
              <a:rPr lang="en-US" sz="2000" b="1" dirty="0" smtClean="0"/>
              <a:t>1</a:t>
            </a:r>
            <a:r>
              <a:rPr lang="en-US" sz="2000" b="1" i="1" dirty="0" smtClean="0"/>
              <a:t> </a:t>
            </a:r>
            <a:r>
              <a:rPr lang="en-US" sz="2000" b="1" i="1" dirty="0" smtClean="0">
                <a:solidFill>
                  <a:schemeClr val="accent2"/>
                </a:solidFill>
              </a:rPr>
              <a:t>byte</a:t>
            </a:r>
            <a:r>
              <a:rPr lang="en-US" sz="2000" b="1" dirty="0" smtClean="0"/>
              <a:t> provides for </a:t>
            </a:r>
            <a:r>
              <a:rPr lang="en-US" sz="2000" b="1" u="sng" dirty="0" smtClean="0">
                <a:solidFill>
                  <a:schemeClr val="accent2"/>
                </a:solidFill>
              </a:rPr>
              <a:t>256 possible combinations</a:t>
            </a:r>
            <a:r>
              <a:rPr lang="en-US" sz="2000" b="1" dirty="0" smtClean="0"/>
              <a:t> of 1’s and 0’s</a:t>
            </a:r>
          </a:p>
          <a:p>
            <a:pPr lvl="1">
              <a:lnSpc>
                <a:spcPct val="80000"/>
              </a:lnSpc>
            </a:pPr>
            <a:r>
              <a:rPr lang="en-US" sz="2000" b="1" dirty="0" smtClean="0"/>
              <a:t>arbitrary encoding of alphabet is available in the </a:t>
            </a:r>
            <a:r>
              <a:rPr lang="en-US" sz="2000" b="1" dirty="0" smtClean="0">
                <a:solidFill>
                  <a:schemeClr val="accent2"/>
                </a:solidFill>
              </a:rPr>
              <a:t>ASCII</a:t>
            </a:r>
            <a:r>
              <a:rPr lang="en-US" sz="2000" b="1" dirty="0" smtClean="0"/>
              <a:t> (</a:t>
            </a:r>
            <a:r>
              <a:rPr lang="en-US" sz="2000" b="1" i="1" dirty="0" smtClean="0"/>
              <a:t>American Std Code for Info Interchange</a:t>
            </a:r>
            <a:r>
              <a:rPr lang="en-US" sz="2000" b="1" dirty="0" smtClean="0"/>
              <a:t>)</a:t>
            </a:r>
          </a:p>
          <a:p>
            <a:pPr lvl="1">
              <a:lnSpc>
                <a:spcPct val="80000"/>
              </a:lnSpc>
            </a:pPr>
            <a:r>
              <a:rPr lang="en-US" sz="2000" b="1" dirty="0" smtClean="0">
                <a:solidFill>
                  <a:schemeClr val="accent2"/>
                </a:solidFill>
              </a:rPr>
              <a:t>ASCII character Set</a:t>
            </a:r>
            <a:r>
              <a:rPr lang="en-US" sz="2000" b="1" dirty="0" smtClean="0"/>
              <a:t> really contains only 128 different symbols</a:t>
            </a:r>
          </a:p>
          <a:p>
            <a:pPr lvl="2">
              <a:lnSpc>
                <a:spcPct val="80000"/>
              </a:lnSpc>
            </a:pPr>
            <a:r>
              <a:rPr lang="en-US" dirty="0" smtClean="0">
                <a:ea typeface="ＭＳ Ｐゴシック" pitchFamily="-111" charset="-128"/>
              </a:rPr>
              <a:t>lower case a - </a:t>
            </a:r>
            <a:r>
              <a:rPr lang="en-US" dirty="0" err="1" smtClean="0">
                <a:ea typeface="ＭＳ Ｐゴシック" pitchFamily="-111" charset="-128"/>
              </a:rPr>
              <a:t>z</a:t>
            </a:r>
            <a:r>
              <a:rPr lang="en-US" dirty="0" smtClean="0">
                <a:ea typeface="ＭＳ Ｐゴシック" pitchFamily="-111" charset="-128"/>
              </a:rPr>
              <a:t> (97 - 122)     upper case A - Z(65 - 90)</a:t>
            </a:r>
          </a:p>
          <a:p>
            <a:pPr lvl="2">
              <a:lnSpc>
                <a:spcPct val="80000"/>
              </a:lnSpc>
            </a:pPr>
            <a:r>
              <a:rPr lang="en-US" dirty="0" smtClean="0">
                <a:ea typeface="ＭＳ Ｐゴシック" pitchFamily="-111" charset="-128"/>
              </a:rPr>
              <a:t>digits 0 - 9 (48 - 57)               blank space (32)</a:t>
            </a:r>
          </a:p>
          <a:p>
            <a:pPr lvl="2">
              <a:lnSpc>
                <a:spcPct val="80000"/>
              </a:lnSpc>
            </a:pPr>
            <a:r>
              <a:rPr lang="en-US" dirty="0" smtClean="0">
                <a:ea typeface="ＭＳ Ｐゴシック" pitchFamily="-111" charset="-128"/>
              </a:rPr>
              <a:t>Escape sequence 	              punctuation marks</a:t>
            </a:r>
          </a:p>
          <a:p>
            <a:pPr lvl="3">
              <a:lnSpc>
                <a:spcPct val="80000"/>
              </a:lnSpc>
            </a:pPr>
            <a:r>
              <a:rPr lang="en-US" sz="2400" dirty="0" smtClean="0">
                <a:ea typeface="ＭＳ Ｐゴシック" pitchFamily="-111" charset="-128"/>
              </a:rPr>
              <a:t>new line \</a:t>
            </a:r>
            <a:r>
              <a:rPr lang="en-US" sz="2400" dirty="0" err="1" smtClean="0">
                <a:ea typeface="ＭＳ Ｐゴシック" pitchFamily="-111" charset="-128"/>
              </a:rPr>
              <a:t>n</a:t>
            </a:r>
            <a:r>
              <a:rPr lang="en-US" sz="2400" dirty="0" smtClean="0">
                <a:ea typeface="ＭＳ Ｐゴシック" pitchFamily="-111" charset="-128"/>
              </a:rPr>
              <a:t> (10)	              - ! (33)</a:t>
            </a:r>
          </a:p>
          <a:p>
            <a:pPr lvl="3">
              <a:lnSpc>
                <a:spcPct val="80000"/>
              </a:lnSpc>
            </a:pPr>
            <a:r>
              <a:rPr lang="en-US" sz="2400" dirty="0" smtClean="0">
                <a:ea typeface="ＭＳ Ｐゴシック" pitchFamily="-111" charset="-128"/>
              </a:rPr>
              <a:t>tab \</a:t>
            </a:r>
            <a:r>
              <a:rPr lang="en-US" sz="2400" dirty="0" err="1" smtClean="0">
                <a:ea typeface="ＭＳ Ｐゴシック" pitchFamily="-111" charset="-128"/>
              </a:rPr>
              <a:t>t</a:t>
            </a:r>
            <a:r>
              <a:rPr lang="en-US" sz="2400" dirty="0" smtClean="0">
                <a:ea typeface="ＭＳ Ｐゴシック" pitchFamily="-111" charset="-128"/>
              </a:rPr>
              <a:t> (9)</a:t>
            </a:r>
          </a:p>
          <a:p>
            <a:pPr lvl="2">
              <a:lnSpc>
                <a:spcPct val="80000"/>
              </a:lnSpc>
            </a:pPr>
            <a:r>
              <a:rPr lang="en-US" dirty="0" smtClean="0">
                <a:ea typeface="ＭＳ Ｐゴシック" pitchFamily="-111" charset="-128"/>
              </a:rPr>
              <a:t>arithmetic symbols</a:t>
            </a:r>
          </a:p>
          <a:p>
            <a:pPr lvl="3">
              <a:lnSpc>
                <a:spcPct val="80000"/>
              </a:lnSpc>
            </a:pPr>
            <a:r>
              <a:rPr lang="en-US" sz="2400" dirty="0" smtClean="0">
                <a:ea typeface="ＭＳ Ｐゴシック" pitchFamily="-111" charset="-128"/>
              </a:rPr>
              <a:t>* (42)</a:t>
            </a:r>
          </a:p>
          <a:p>
            <a:pPr lvl="1">
              <a:lnSpc>
                <a:spcPct val="80000"/>
              </a:lnSpc>
            </a:pPr>
            <a:r>
              <a:rPr lang="en-US" b="1" dirty="0" smtClean="0">
                <a:solidFill>
                  <a:srgbClr val="FF0000"/>
                </a:solidFill>
                <a:ea typeface="ＭＳ Ｐゴシック" pitchFamily="-111" charset="-128"/>
              </a:rPr>
              <a:t>Character arithmetic is possible: C = B-A;  //one</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64</a:t>
            </a:fld>
            <a:endParaRPr lang="en-US"/>
          </a:p>
        </p:txBody>
      </p:sp>
      <p:sp>
        <p:nvSpPr>
          <p:cNvPr id="7" name="Cloud Callout 6"/>
          <p:cNvSpPr/>
          <p:nvPr/>
        </p:nvSpPr>
        <p:spPr>
          <a:xfrm>
            <a:off x="5867400" y="4648200"/>
            <a:ext cx="2590800" cy="917448"/>
          </a:xfrm>
          <a:prstGeom prst="cloudCallout">
            <a:avLst>
              <a:gd name="adj1" fmla="val -13292"/>
              <a:gd name="adj2" fmla="val 8075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c</a:t>
            </a:r>
            <a:r>
              <a:rPr lang="en-US" dirty="0" smtClean="0">
                <a:solidFill>
                  <a:srgbClr val="0000FF"/>
                </a:solidFill>
              </a:rPr>
              <a:t>har A = ‘A’ {65} </a:t>
            </a:r>
          </a:p>
          <a:p>
            <a:pPr algn="ctr"/>
            <a:r>
              <a:rPr lang="en-US" dirty="0">
                <a:solidFill>
                  <a:srgbClr val="0000FF"/>
                </a:solidFill>
              </a:rPr>
              <a:t>c</a:t>
            </a:r>
            <a:r>
              <a:rPr lang="en-US" dirty="0" smtClean="0">
                <a:solidFill>
                  <a:srgbClr val="0000FF"/>
                </a:solidFill>
              </a:rPr>
              <a:t>har B = ‘B’ {66}</a:t>
            </a:r>
            <a:endParaRPr lang="en-US" dirty="0">
              <a:solidFill>
                <a:srgbClr val="0000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1012"/>
          </a:xfrm>
        </p:spPr>
        <p:txBody>
          <a:bodyPr>
            <a:normAutofit fontScale="90000"/>
          </a:bodyPr>
          <a:lstStyle/>
          <a:p>
            <a:r>
              <a:rPr lang="en-US" b="1" dirty="0" smtClean="0"/>
              <a:t>ASCII Table</a:t>
            </a:r>
            <a:r>
              <a:rPr lang="en-US" b="1" baseline="30000" dirty="0" smtClean="0">
                <a:solidFill>
                  <a:srgbClr val="FF0000"/>
                </a:solidFill>
              </a:rPr>
              <a:t>&amp;</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65</a:t>
            </a:fld>
            <a:endParaRPr lang="en-US"/>
          </a:p>
        </p:txBody>
      </p:sp>
      <p:pic>
        <p:nvPicPr>
          <p:cNvPr id="7" name="Picture 6"/>
          <p:cNvPicPr>
            <a:picLocks noChangeAspect="1"/>
          </p:cNvPicPr>
          <p:nvPr/>
        </p:nvPicPr>
        <p:blipFill>
          <a:blip r:embed="rId2"/>
          <a:stretch>
            <a:fillRect/>
          </a:stretch>
        </p:blipFill>
        <p:spPr>
          <a:xfrm>
            <a:off x="457200" y="755650"/>
            <a:ext cx="8445500" cy="5600700"/>
          </a:xfrm>
          <a:prstGeom prst="rect">
            <a:avLst/>
          </a:prstGeom>
        </p:spPr>
      </p:pic>
      <p:sp>
        <p:nvSpPr>
          <p:cNvPr id="8" name="TextBox 7"/>
          <p:cNvSpPr txBox="1"/>
          <p:nvPr/>
        </p:nvSpPr>
        <p:spPr>
          <a:xfrm>
            <a:off x="1524000" y="6536809"/>
            <a:ext cx="2186078" cy="369332"/>
          </a:xfrm>
          <a:prstGeom prst="rect">
            <a:avLst/>
          </a:prstGeom>
          <a:noFill/>
        </p:spPr>
        <p:txBody>
          <a:bodyPr wrap="none" rtlCol="0">
            <a:spAutoFit/>
          </a:bodyPr>
          <a:lstStyle/>
          <a:p>
            <a:r>
              <a:rPr lang="en-US" b="1" dirty="0" smtClean="0">
                <a:solidFill>
                  <a:srgbClr val="FF0000"/>
                </a:solidFill>
              </a:rPr>
              <a:t>&amp;</a:t>
            </a:r>
            <a:r>
              <a:rPr lang="en-US" dirty="0" smtClean="0"/>
              <a:t> Appendix B - </a:t>
            </a:r>
            <a:r>
              <a:rPr lang="en-US" dirty="0" err="1" smtClean="0"/>
              <a:t>Deitel</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r>
              <a:rPr lang="en-US" smtClean="0">
                <a:latin typeface="Times New Roman" pitchFamily="-111" charset="0"/>
              </a:rPr>
              <a:t>9/22/14</a:t>
            </a:r>
          </a:p>
        </p:txBody>
      </p:sp>
      <p:sp>
        <p:nvSpPr>
          <p:cNvPr id="45059" name="Footer Placeholder 4"/>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45060" name="Slide Number Placeholder 5"/>
          <p:cNvSpPr>
            <a:spLocks noGrp="1"/>
          </p:cNvSpPr>
          <p:nvPr>
            <p:ph type="sldNum" sz="quarter" idx="12"/>
          </p:nvPr>
        </p:nvSpPr>
        <p:spPr>
          <a:noFill/>
        </p:spPr>
        <p:txBody>
          <a:bodyPr/>
          <a:lstStyle/>
          <a:p>
            <a:fld id="{AD59B357-31DD-954B-AD29-B72F8B2592CC}" type="slidenum">
              <a:rPr lang="en-US" smtClean="0">
                <a:latin typeface="Times New Roman" pitchFamily="-111" charset="0"/>
              </a:rPr>
              <a:pPr/>
              <a:t>66</a:t>
            </a:fld>
            <a:endParaRPr lang="en-US" smtClean="0">
              <a:latin typeface="Times New Roman" pitchFamily="-111" charset="0"/>
            </a:endParaRPr>
          </a:p>
        </p:txBody>
      </p:sp>
      <p:sp>
        <p:nvSpPr>
          <p:cNvPr id="45061" name="Rectangle 2"/>
          <p:cNvSpPr>
            <a:spLocks noGrp="1" noChangeArrowheads="1"/>
          </p:cNvSpPr>
          <p:nvPr>
            <p:ph type="title"/>
          </p:nvPr>
        </p:nvSpPr>
        <p:spPr>
          <a:xfrm>
            <a:off x="685800" y="0"/>
            <a:ext cx="7772400" cy="762000"/>
          </a:xfrm>
        </p:spPr>
        <p:txBody>
          <a:bodyPr/>
          <a:lstStyle/>
          <a:p>
            <a:r>
              <a:rPr lang="en-US" b="1" dirty="0">
                <a:latin typeface="Arial" pitchFamily="-111" charset="0"/>
                <a:ea typeface="ＭＳ Ｐゴシック" pitchFamily="-111" charset="-128"/>
                <a:cs typeface="ＭＳ Ｐゴシック" pitchFamily="-111" charset="-128"/>
              </a:rPr>
              <a:t>Arithmetic Operators</a:t>
            </a:r>
          </a:p>
        </p:txBody>
      </p:sp>
      <p:sp>
        <p:nvSpPr>
          <p:cNvPr id="45062" name="Rectangle 3"/>
          <p:cNvSpPr>
            <a:spLocks noGrp="1" noChangeArrowheads="1"/>
          </p:cNvSpPr>
          <p:nvPr>
            <p:ph type="body" idx="1"/>
          </p:nvPr>
        </p:nvSpPr>
        <p:spPr>
          <a:xfrm>
            <a:off x="685800" y="685800"/>
            <a:ext cx="7772400" cy="5670550"/>
          </a:xfrm>
          <a:ln>
            <a:solidFill>
              <a:schemeClr val="tx1"/>
            </a:solidFill>
          </a:ln>
        </p:spPr>
        <p:txBody>
          <a:bodyPr/>
          <a:lstStyle/>
          <a:p>
            <a:r>
              <a:rPr lang="en-US" sz="2800" dirty="0" smtClean="0"/>
              <a:t>An operator is a symbol that tells the compiler to perform a specific mathematical or logical manipulation</a:t>
            </a:r>
          </a:p>
          <a:p>
            <a:pPr lvl="1">
              <a:spcBef>
                <a:spcPts val="0"/>
              </a:spcBef>
            </a:pPr>
            <a:r>
              <a:rPr lang="en-US" b="1" dirty="0" smtClean="0">
                <a:solidFill>
                  <a:srgbClr val="0000FF"/>
                </a:solidFill>
              </a:rPr>
              <a:t>Arithmetic Operators </a:t>
            </a:r>
            <a:endParaRPr lang="en-US" b="1" dirty="0" smtClean="0">
              <a:solidFill>
                <a:srgbClr val="0000FF"/>
              </a:solidFill>
              <a:ea typeface="Times New Roman" pitchFamily="-111" charset="0"/>
              <a:cs typeface="Times New Roman" pitchFamily="-111" charset="0"/>
            </a:endParaRPr>
          </a:p>
          <a:p>
            <a:pPr>
              <a:spcBef>
                <a:spcPts val="0"/>
              </a:spcBef>
            </a:pPr>
            <a:r>
              <a:rPr lang="en-US" sz="2800" b="1" dirty="0">
                <a:ea typeface="ＭＳ Ｐゴシック" pitchFamily="-111" charset="-128"/>
                <a:cs typeface="ＭＳ Ｐゴシック" pitchFamily="-111" charset="-128"/>
              </a:rPr>
              <a:t>	    *,  +,  -,  /,  %,  ++, --,  type casting</a:t>
            </a:r>
          </a:p>
          <a:p>
            <a:pPr lvl="1">
              <a:spcBef>
                <a:spcPts val="0"/>
              </a:spcBef>
            </a:pPr>
            <a:r>
              <a:rPr lang="en-US" b="1" dirty="0">
                <a:solidFill>
                  <a:srgbClr val="0000FF"/>
                </a:solidFill>
              </a:rPr>
              <a:t>Assignment operators </a:t>
            </a:r>
          </a:p>
          <a:p>
            <a:pPr>
              <a:spcBef>
                <a:spcPts val="0"/>
              </a:spcBef>
            </a:pPr>
            <a:r>
              <a:rPr lang="en-US" sz="2800" b="1" dirty="0">
                <a:ea typeface="ＭＳ Ｐゴシック" pitchFamily="-111" charset="-128"/>
                <a:cs typeface="ＭＳ Ｐゴシック" pitchFamily="-111" charset="-128"/>
              </a:rPr>
              <a:t>          =, +=,  -=,  *=,  /=, %</a:t>
            </a:r>
          </a:p>
        </p:txBody>
      </p:sp>
      <p:sp>
        <p:nvSpPr>
          <p:cNvPr id="45063" name="Rectangle 8"/>
          <p:cNvSpPr>
            <a:spLocks noChangeArrowheads="1"/>
          </p:cNvSpPr>
          <p:nvPr/>
        </p:nvSpPr>
        <p:spPr bwMode="auto">
          <a:xfrm>
            <a:off x="2611438" y="3854450"/>
            <a:ext cx="2514600" cy="2286000"/>
          </a:xfrm>
          <a:prstGeom prst="rect">
            <a:avLst/>
          </a:prstGeom>
          <a:solidFill>
            <a:srgbClr val="FFFF66"/>
          </a:solidFill>
          <a:ln w="9525">
            <a:solidFill>
              <a:schemeClr val="tx1"/>
            </a:solidFill>
            <a:miter lim="800000"/>
            <a:headEnd/>
            <a:tailEnd/>
          </a:ln>
        </p:spPr>
        <p:txBody>
          <a:bodyPr wrap="none" anchor="ctr">
            <a:prstTxWarp prst="textNoShape">
              <a:avLst/>
            </a:prstTxWarp>
          </a:bodyPr>
          <a:lstStyle/>
          <a:p>
            <a:pPr algn="ctr"/>
            <a:endParaRPr lang="en-US"/>
          </a:p>
        </p:txBody>
      </p:sp>
      <p:sp>
        <p:nvSpPr>
          <p:cNvPr id="45064" name="Text Box 9"/>
          <p:cNvSpPr txBox="1">
            <a:spLocks noChangeArrowheads="1"/>
          </p:cNvSpPr>
          <p:nvPr/>
        </p:nvSpPr>
        <p:spPr bwMode="auto">
          <a:xfrm>
            <a:off x="2916238" y="5073650"/>
            <a:ext cx="914400" cy="425450"/>
          </a:xfrm>
          <a:prstGeom prst="rect">
            <a:avLst/>
          </a:prstGeom>
          <a:noFill/>
          <a:ln w="28575">
            <a:solidFill>
              <a:schemeClr val="tx1"/>
            </a:solidFill>
            <a:miter lim="800000"/>
            <a:headEnd/>
            <a:tailEnd/>
          </a:ln>
        </p:spPr>
        <p:txBody>
          <a:bodyPr>
            <a:prstTxWarp prst="textNoShape">
              <a:avLst/>
            </a:prstTxWarp>
            <a:spAutoFit/>
          </a:bodyPr>
          <a:lstStyle/>
          <a:p>
            <a:pPr algn="ctr">
              <a:spcBef>
                <a:spcPct val="50000"/>
              </a:spcBef>
            </a:pPr>
            <a:r>
              <a:rPr lang="en-US" sz="2000"/>
              <a:t>FPU</a:t>
            </a:r>
          </a:p>
        </p:txBody>
      </p:sp>
      <p:sp>
        <p:nvSpPr>
          <p:cNvPr id="45065" name="Text Box 10"/>
          <p:cNvSpPr txBox="1">
            <a:spLocks noChangeArrowheads="1"/>
          </p:cNvSpPr>
          <p:nvPr/>
        </p:nvSpPr>
        <p:spPr bwMode="auto">
          <a:xfrm>
            <a:off x="3983038" y="5073650"/>
            <a:ext cx="914400" cy="425450"/>
          </a:xfrm>
          <a:prstGeom prst="rect">
            <a:avLst/>
          </a:prstGeom>
          <a:noFill/>
          <a:ln w="28575">
            <a:solidFill>
              <a:schemeClr val="tx1"/>
            </a:solidFill>
            <a:miter lim="800000"/>
            <a:headEnd/>
            <a:tailEnd/>
          </a:ln>
        </p:spPr>
        <p:txBody>
          <a:bodyPr>
            <a:prstTxWarp prst="textNoShape">
              <a:avLst/>
            </a:prstTxWarp>
            <a:spAutoFit/>
          </a:bodyPr>
          <a:lstStyle/>
          <a:p>
            <a:pPr algn="ctr">
              <a:spcBef>
                <a:spcPct val="50000"/>
              </a:spcBef>
            </a:pPr>
            <a:r>
              <a:rPr lang="en-US" sz="2000"/>
              <a:t>ALU</a:t>
            </a:r>
          </a:p>
        </p:txBody>
      </p:sp>
      <p:sp>
        <p:nvSpPr>
          <p:cNvPr id="45066" name="Text Box 12"/>
          <p:cNvSpPr txBox="1">
            <a:spLocks noChangeArrowheads="1"/>
          </p:cNvSpPr>
          <p:nvPr/>
        </p:nvSpPr>
        <p:spPr bwMode="auto">
          <a:xfrm>
            <a:off x="2763838" y="4006850"/>
            <a:ext cx="2230438" cy="457200"/>
          </a:xfrm>
          <a:prstGeom prst="rect">
            <a:avLst/>
          </a:prstGeom>
          <a:noFill/>
          <a:ln w="9525">
            <a:noFill/>
            <a:miter lim="800000"/>
            <a:headEnd/>
            <a:tailEnd/>
          </a:ln>
        </p:spPr>
        <p:txBody>
          <a:bodyPr wrap="none">
            <a:prstTxWarp prst="textNoShape">
              <a:avLst/>
            </a:prstTxWarp>
            <a:spAutoFit/>
          </a:bodyPr>
          <a:lstStyle/>
          <a:p>
            <a:r>
              <a:rPr lang="en-US" b="1"/>
              <a:t>Microprocessor</a:t>
            </a:r>
          </a:p>
        </p:txBody>
      </p:sp>
      <p:sp>
        <p:nvSpPr>
          <p:cNvPr id="45067" name="Line 13"/>
          <p:cNvSpPr>
            <a:spLocks noChangeShapeType="1"/>
          </p:cNvSpPr>
          <p:nvPr/>
        </p:nvSpPr>
        <p:spPr bwMode="auto">
          <a:xfrm>
            <a:off x="2992438" y="4692650"/>
            <a:ext cx="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5068" name="Line 14"/>
          <p:cNvSpPr>
            <a:spLocks noChangeShapeType="1"/>
          </p:cNvSpPr>
          <p:nvPr/>
        </p:nvSpPr>
        <p:spPr bwMode="auto">
          <a:xfrm>
            <a:off x="3602038" y="4692650"/>
            <a:ext cx="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5069" name="Line 15"/>
          <p:cNvSpPr>
            <a:spLocks noChangeShapeType="1"/>
          </p:cNvSpPr>
          <p:nvPr/>
        </p:nvSpPr>
        <p:spPr bwMode="auto">
          <a:xfrm>
            <a:off x="4135438" y="4692650"/>
            <a:ext cx="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5070" name="Line 16"/>
          <p:cNvSpPr>
            <a:spLocks noChangeShapeType="1"/>
          </p:cNvSpPr>
          <p:nvPr/>
        </p:nvSpPr>
        <p:spPr bwMode="auto">
          <a:xfrm>
            <a:off x="4668838" y="4692650"/>
            <a:ext cx="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5071" name="Line 17"/>
          <p:cNvSpPr>
            <a:spLocks noChangeShapeType="1"/>
          </p:cNvSpPr>
          <p:nvPr/>
        </p:nvSpPr>
        <p:spPr bwMode="auto">
          <a:xfrm>
            <a:off x="3373438" y="5530850"/>
            <a:ext cx="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5072" name="Line 18"/>
          <p:cNvSpPr>
            <a:spLocks noChangeShapeType="1"/>
          </p:cNvSpPr>
          <p:nvPr/>
        </p:nvSpPr>
        <p:spPr bwMode="auto">
          <a:xfrm>
            <a:off x="4364038" y="5530850"/>
            <a:ext cx="0" cy="3810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45073" name="Cloud Callout 17"/>
          <p:cNvSpPr>
            <a:spLocks noChangeArrowheads="1"/>
          </p:cNvSpPr>
          <p:nvPr/>
        </p:nvSpPr>
        <p:spPr bwMode="auto">
          <a:xfrm>
            <a:off x="5659438" y="4159250"/>
            <a:ext cx="2438400" cy="1219200"/>
          </a:xfrm>
          <a:prstGeom prst="cloudCallout">
            <a:avLst>
              <a:gd name="adj1" fmla="val -126389"/>
              <a:gd name="adj2" fmla="val 8278"/>
            </a:avLst>
          </a:prstGeom>
          <a:solidFill>
            <a:srgbClr val="CCFFCC"/>
          </a:solidFill>
          <a:ln w="9525">
            <a:solidFill>
              <a:schemeClr val="tx1"/>
            </a:solidFill>
            <a:round/>
            <a:headEnd/>
            <a:tailEnd/>
          </a:ln>
        </p:spPr>
        <p:txBody>
          <a:bodyPr>
            <a:prstTxWarp prst="textNoShape">
              <a:avLst/>
            </a:prstTxWarp>
          </a:bodyPr>
          <a:lstStyle/>
          <a:p>
            <a:r>
              <a:rPr lang="en-US" dirty="0"/>
              <a:t>     </a:t>
            </a:r>
            <a:r>
              <a:rPr lang="en-US" sz="2800" b="1" dirty="0"/>
              <a:t>+, -, </a:t>
            </a:r>
            <a:r>
              <a:rPr lang="en-US" sz="2800" b="1" dirty="0" smtClean="0"/>
              <a:t>*, /</a:t>
            </a:r>
            <a:endParaRPr lang="en-US" sz="28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40963"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40964" name="Slide Number Placeholder 6"/>
          <p:cNvSpPr>
            <a:spLocks noGrp="1"/>
          </p:cNvSpPr>
          <p:nvPr>
            <p:ph type="sldNum" sz="quarter" idx="12"/>
          </p:nvPr>
        </p:nvSpPr>
        <p:spPr>
          <a:noFill/>
        </p:spPr>
        <p:txBody>
          <a:bodyPr/>
          <a:lstStyle/>
          <a:p>
            <a:fld id="{9E38A3CA-6A99-DE4F-9E3B-11D0484C8127}" type="slidenum">
              <a:rPr lang="en-US" smtClean="0">
                <a:latin typeface="Times New Roman" pitchFamily="-111" charset="0"/>
              </a:rPr>
              <a:pPr/>
              <a:t>67</a:t>
            </a:fld>
            <a:endParaRPr lang="en-US" smtClean="0">
              <a:latin typeface="Times New Roman" pitchFamily="-111" charset="0"/>
            </a:endParaRPr>
          </a:p>
        </p:txBody>
      </p:sp>
      <p:sp>
        <p:nvSpPr>
          <p:cNvPr id="40965" name="Rectangle 2"/>
          <p:cNvSpPr>
            <a:spLocks noGrp="1" noChangeArrowheads="1"/>
          </p:cNvSpPr>
          <p:nvPr>
            <p:ph type="body" sz="half" idx="1"/>
          </p:nvPr>
        </p:nvSpPr>
        <p:spPr>
          <a:xfrm>
            <a:off x="381000" y="990600"/>
            <a:ext cx="8382000" cy="5105400"/>
          </a:xfrm>
          <a:ln>
            <a:solidFill>
              <a:srgbClr val="0000FF"/>
            </a:solidFill>
          </a:ln>
        </p:spPr>
        <p:txBody>
          <a:bodyPr/>
          <a:lstStyle/>
          <a:p>
            <a:endParaRPr lang="en-US" sz="1200" b="1" dirty="0">
              <a:solidFill>
                <a:srgbClr val="000000"/>
              </a:solidFill>
              <a:latin typeface="Arial" pitchFamily="-111" charset="0"/>
              <a:ea typeface="ＭＳ Ｐゴシック" pitchFamily="-111" charset="-128"/>
              <a:cs typeface="ＭＳ Ｐゴシック" pitchFamily="-111" charset="-128"/>
            </a:endParaRPr>
          </a:p>
          <a:p>
            <a:pPr>
              <a:buFontTx/>
              <a:buNone/>
            </a:pPr>
            <a:endParaRPr lang="en-US" dirty="0">
              <a:solidFill>
                <a:srgbClr val="000000"/>
              </a:solidFill>
              <a:latin typeface="Arial" pitchFamily="-111" charset="0"/>
              <a:ea typeface="ＭＳ Ｐゴシック" pitchFamily="-111" charset="-128"/>
              <a:cs typeface="ＭＳ Ｐゴシック" pitchFamily="-111" charset="-128"/>
            </a:endParaRPr>
          </a:p>
          <a:p>
            <a:endParaRPr lang="en-US" dirty="0">
              <a:solidFill>
                <a:srgbClr val="000000"/>
              </a:solidFill>
              <a:latin typeface="Arial" pitchFamily="-111" charset="0"/>
              <a:ea typeface="ＭＳ Ｐゴシック" pitchFamily="-111" charset="-128"/>
              <a:cs typeface="ＭＳ Ｐゴシック" pitchFamily="-111" charset="-128"/>
            </a:endParaRPr>
          </a:p>
          <a:p>
            <a:endParaRPr lang="en-US" dirty="0">
              <a:ea typeface="ＭＳ Ｐゴシック" pitchFamily="-111" charset="-128"/>
              <a:cs typeface="ＭＳ Ｐゴシック" pitchFamily="-111" charset="-128"/>
            </a:endParaRPr>
          </a:p>
        </p:txBody>
      </p:sp>
      <p:sp>
        <p:nvSpPr>
          <p:cNvPr id="40966" name="Rectangle 4"/>
          <p:cNvSpPr>
            <a:spLocks noChangeArrowheads="1"/>
          </p:cNvSpPr>
          <p:nvPr/>
        </p:nvSpPr>
        <p:spPr bwMode="auto">
          <a:xfrm>
            <a:off x="762000" y="1524000"/>
            <a:ext cx="3429000" cy="2739212"/>
          </a:xfrm>
          <a:prstGeom prst="rect">
            <a:avLst/>
          </a:prstGeom>
          <a:noFill/>
          <a:ln w="9525">
            <a:noFill/>
            <a:miter lim="800000"/>
            <a:headEnd/>
            <a:tailEnd/>
          </a:ln>
        </p:spPr>
        <p:txBody>
          <a:bodyPr>
            <a:prstTxWarp prst="textNoShape">
              <a:avLst/>
            </a:prstTxWarp>
            <a:spAutoFit/>
          </a:bodyPr>
          <a:lstStyle/>
          <a:p>
            <a:r>
              <a:rPr lang="en-US" sz="1800" b="1" dirty="0">
                <a:solidFill>
                  <a:srgbClr val="000000"/>
                </a:solidFill>
                <a:latin typeface="Geneva" pitchFamily="-111" charset="0"/>
              </a:rPr>
              <a:t>Example:</a:t>
            </a:r>
            <a:r>
              <a:rPr lang="en-US" sz="1800" dirty="0">
                <a:solidFill>
                  <a:srgbClr val="000000"/>
                </a:solidFill>
                <a:latin typeface="Geneva" pitchFamily="-111" charset="0"/>
              </a:rPr>
              <a:t>    </a:t>
            </a:r>
          </a:p>
          <a:p>
            <a:r>
              <a:rPr lang="en-US" sz="1800" dirty="0">
                <a:solidFill>
                  <a:srgbClr val="000000"/>
                </a:solidFill>
                <a:latin typeface="Geneva" pitchFamily="-111" charset="0"/>
              </a:rPr>
              <a:t>   </a:t>
            </a:r>
            <a:r>
              <a:rPr lang="en-US" sz="1800" dirty="0" smtClean="0">
                <a:solidFill>
                  <a:srgbClr val="000000"/>
                </a:solidFill>
                <a:latin typeface="Geneva" pitchFamily="-111" charset="0"/>
              </a:rPr>
              <a:t> </a:t>
            </a:r>
            <a:r>
              <a:rPr lang="en-US" sz="1800" b="1" dirty="0" smtClean="0">
                <a:solidFill>
                  <a:srgbClr val="000000"/>
                </a:solidFill>
                <a:latin typeface="Geneva" pitchFamily="-111" charset="0"/>
              </a:rPr>
              <a:t>7 </a:t>
            </a:r>
            <a:r>
              <a:rPr lang="en-US" sz="1800" b="1" dirty="0">
                <a:solidFill>
                  <a:srgbClr val="000000"/>
                </a:solidFill>
                <a:latin typeface="Geneva" pitchFamily="-111" charset="0"/>
              </a:rPr>
              <a:t>+ 13 = ????</a:t>
            </a:r>
          </a:p>
          <a:p>
            <a:r>
              <a:rPr lang="en-US" sz="1800" dirty="0">
                <a:solidFill>
                  <a:srgbClr val="000000"/>
                </a:solidFill>
                <a:latin typeface="Geneva" pitchFamily="-111" charset="0"/>
              </a:rPr>
              <a:t>    </a:t>
            </a:r>
            <a:r>
              <a:rPr lang="en-US" sz="1800" b="1" dirty="0">
                <a:solidFill>
                  <a:srgbClr val="000000"/>
                </a:solidFill>
                <a:latin typeface="Geneva" pitchFamily="-111" charset="0"/>
              </a:rPr>
              <a:t>7 = 00000111</a:t>
            </a:r>
          </a:p>
          <a:p>
            <a:r>
              <a:rPr lang="en-US" sz="1800" dirty="0">
                <a:solidFill>
                  <a:srgbClr val="000000"/>
                </a:solidFill>
                <a:latin typeface="Geneva" pitchFamily="-111" charset="0"/>
              </a:rPr>
              <a:t>        +</a:t>
            </a:r>
          </a:p>
          <a:p>
            <a:r>
              <a:rPr lang="en-US" sz="1800" dirty="0">
                <a:solidFill>
                  <a:srgbClr val="000000"/>
                </a:solidFill>
                <a:latin typeface="Geneva" pitchFamily="-111" charset="0"/>
              </a:rPr>
              <a:t>   </a:t>
            </a:r>
            <a:r>
              <a:rPr lang="en-US" sz="1800" b="1" dirty="0">
                <a:solidFill>
                  <a:srgbClr val="000000"/>
                </a:solidFill>
                <a:latin typeface="Geneva" pitchFamily="-111" charset="0"/>
              </a:rPr>
              <a:t>13 = 00001101</a:t>
            </a:r>
          </a:p>
          <a:p>
            <a:r>
              <a:rPr lang="en-US" sz="1800" dirty="0">
                <a:solidFill>
                  <a:srgbClr val="000000"/>
                </a:solidFill>
                <a:latin typeface="Geneva" pitchFamily="-111" charset="0"/>
              </a:rPr>
              <a:t> ----------------------                   </a:t>
            </a:r>
          </a:p>
          <a:p>
            <a:r>
              <a:rPr lang="en-US" sz="1800" dirty="0">
                <a:solidFill>
                  <a:srgbClr val="000000"/>
                </a:solidFill>
                <a:latin typeface="Geneva" pitchFamily="-111" charset="0"/>
              </a:rPr>
              <a:t>    </a:t>
            </a:r>
            <a:r>
              <a:rPr lang="en-US" sz="1800" b="1" dirty="0">
                <a:solidFill>
                  <a:srgbClr val="000000"/>
                </a:solidFill>
                <a:latin typeface="Geneva" pitchFamily="-111" charset="0"/>
              </a:rPr>
              <a:t>20 = 00010100</a:t>
            </a:r>
          </a:p>
          <a:p>
            <a:r>
              <a:rPr lang="en-US" sz="1800" dirty="0">
                <a:solidFill>
                  <a:srgbClr val="000000"/>
                </a:solidFill>
                <a:latin typeface="Geneva" pitchFamily="-111" charset="0"/>
              </a:rPr>
              <a:t>        </a:t>
            </a:r>
            <a:r>
              <a:rPr lang="en-US" sz="1800" dirty="0" smtClean="0">
                <a:solidFill>
                  <a:srgbClr val="000000"/>
                </a:solidFill>
                <a:latin typeface="Geneva" pitchFamily="-111" charset="0"/>
              </a:rPr>
              <a:t> </a:t>
            </a:r>
            <a:r>
              <a:rPr lang="en-US" sz="1800" dirty="0" smtClean="0">
                <a:solidFill>
                  <a:schemeClr val="accent2"/>
                </a:solidFill>
                <a:latin typeface="Geneva" pitchFamily="-111" charset="0"/>
              </a:rPr>
              <a:t>= </a:t>
            </a:r>
            <a:r>
              <a:rPr lang="en-US" sz="1800" b="1" dirty="0">
                <a:solidFill>
                  <a:schemeClr val="accent2"/>
                </a:solidFill>
                <a:latin typeface="Geneva" pitchFamily="-111" charset="0"/>
              </a:rPr>
              <a:t>16 + 4</a:t>
            </a:r>
          </a:p>
          <a:p>
            <a:endParaRPr lang="en-US" sz="1800" b="1" dirty="0">
              <a:solidFill>
                <a:srgbClr val="000000"/>
              </a:solidFill>
              <a:latin typeface="Geneva" pitchFamily="-111" charset="0"/>
            </a:endParaRPr>
          </a:p>
          <a:p>
            <a:endParaRPr lang="en-US" sz="1000" b="1" dirty="0">
              <a:solidFill>
                <a:srgbClr val="000000"/>
              </a:solidFill>
              <a:latin typeface="Geneva" pitchFamily="-111" charset="0"/>
            </a:endParaRPr>
          </a:p>
        </p:txBody>
      </p:sp>
      <p:sp>
        <p:nvSpPr>
          <p:cNvPr id="40967" name="Rectangle 8"/>
          <p:cNvSpPr>
            <a:spLocks noGrp="1" noChangeArrowheads="1"/>
          </p:cNvSpPr>
          <p:nvPr>
            <p:ph type="title"/>
          </p:nvPr>
        </p:nvSpPr>
        <p:spPr>
          <a:xfrm>
            <a:off x="609600" y="304800"/>
            <a:ext cx="7924800" cy="685800"/>
          </a:xfrm>
          <a:noFill/>
        </p:spPr>
        <p:txBody>
          <a:bodyPr>
            <a:normAutofit fontScale="90000"/>
          </a:bodyPr>
          <a:lstStyle/>
          <a:p>
            <a:r>
              <a:rPr lang="en-US" b="1">
                <a:latin typeface="Arial" pitchFamily="-111" charset="0"/>
                <a:ea typeface="ＭＳ Ｐゴシック" pitchFamily="-111" charset="-128"/>
                <a:cs typeface="ＭＳ Ｐゴシック" pitchFamily="-111" charset="-128"/>
              </a:rPr>
              <a:t>Arithmetic Operations</a:t>
            </a:r>
          </a:p>
        </p:txBody>
      </p:sp>
      <p:sp>
        <p:nvSpPr>
          <p:cNvPr id="40968" name="Text Box 10"/>
          <p:cNvSpPr txBox="1">
            <a:spLocks noChangeArrowheads="1"/>
          </p:cNvSpPr>
          <p:nvPr/>
        </p:nvSpPr>
        <p:spPr bwMode="auto">
          <a:xfrm>
            <a:off x="4572000" y="1447800"/>
            <a:ext cx="4048125" cy="2289175"/>
          </a:xfrm>
          <a:prstGeom prst="rect">
            <a:avLst/>
          </a:prstGeom>
          <a:noFill/>
          <a:ln w="9525">
            <a:noFill/>
            <a:miter lim="800000"/>
            <a:headEnd/>
            <a:tailEnd/>
          </a:ln>
        </p:spPr>
        <p:txBody>
          <a:bodyPr wrap="none">
            <a:prstTxWarp prst="textNoShape">
              <a:avLst/>
            </a:prstTxWarp>
            <a:spAutoFit/>
          </a:bodyPr>
          <a:lstStyle/>
          <a:p>
            <a:r>
              <a:rPr lang="en-US" sz="1800" b="1" dirty="0">
                <a:solidFill>
                  <a:srgbClr val="000000"/>
                </a:solidFill>
                <a:latin typeface="Arial" pitchFamily="-111" charset="0"/>
              </a:rPr>
              <a:t> Example: </a:t>
            </a:r>
          </a:p>
          <a:p>
            <a:r>
              <a:rPr lang="en-US" sz="1800" b="1" dirty="0">
                <a:solidFill>
                  <a:srgbClr val="000000"/>
                </a:solidFill>
              </a:rPr>
              <a:t>    </a:t>
            </a:r>
            <a:r>
              <a:rPr lang="en-US" sz="1800" b="1" dirty="0">
                <a:solidFill>
                  <a:srgbClr val="000000"/>
                </a:solidFill>
                <a:latin typeface="Arial" pitchFamily="-111" charset="0"/>
              </a:rPr>
              <a:t>25 - 7 = 25 + ( - 7) = ???</a:t>
            </a:r>
          </a:p>
          <a:p>
            <a:endParaRPr lang="en-US" sz="1800" b="1" dirty="0">
              <a:solidFill>
                <a:srgbClr val="000000"/>
              </a:solidFill>
              <a:latin typeface="Arial" pitchFamily="-111" charset="0"/>
            </a:endParaRPr>
          </a:p>
          <a:p>
            <a:r>
              <a:rPr lang="en-US" sz="1800" b="1" dirty="0">
                <a:solidFill>
                  <a:srgbClr val="000000"/>
                </a:solidFill>
              </a:rPr>
              <a:t>  </a:t>
            </a:r>
            <a:r>
              <a:rPr lang="en-US" sz="1800" b="1" dirty="0">
                <a:solidFill>
                  <a:schemeClr val="accent2"/>
                </a:solidFill>
              </a:rPr>
              <a:t>25    =    </a:t>
            </a:r>
            <a:r>
              <a:rPr lang="en-US" sz="1800" b="1" i="1" dirty="0">
                <a:solidFill>
                  <a:schemeClr val="accent2"/>
                </a:solidFill>
              </a:rPr>
              <a:t>1 1 0 0 1</a:t>
            </a:r>
          </a:p>
          <a:p>
            <a:r>
              <a:rPr lang="en-US" sz="1800" b="1" dirty="0">
                <a:solidFill>
                  <a:srgbClr val="000000"/>
                </a:solidFill>
              </a:rPr>
              <a:t>    7    =    0 0 1 1 1</a:t>
            </a:r>
          </a:p>
          <a:p>
            <a:r>
              <a:rPr lang="en-US" sz="1800" b="1" dirty="0">
                <a:solidFill>
                  <a:srgbClr val="000000"/>
                </a:solidFill>
              </a:rPr>
              <a:t>                1 1 0 0 0   ==&gt; 1’s complement</a:t>
            </a:r>
          </a:p>
          <a:p>
            <a:r>
              <a:rPr lang="en-US" sz="1800" b="1" dirty="0">
                <a:solidFill>
                  <a:srgbClr val="000000"/>
                </a:solidFill>
              </a:rPr>
              <a:t>                         + 1</a:t>
            </a:r>
          </a:p>
          <a:p>
            <a:r>
              <a:rPr lang="en-US" sz="1800" b="1" dirty="0">
                <a:solidFill>
                  <a:srgbClr val="000000"/>
                </a:solidFill>
              </a:rPr>
              <a:t>                </a:t>
            </a:r>
            <a:r>
              <a:rPr lang="en-US" sz="1800" b="1" i="1" u="sng" dirty="0">
                <a:solidFill>
                  <a:schemeClr val="accent2"/>
                </a:solidFill>
              </a:rPr>
              <a:t>1 1 0 0 1</a:t>
            </a:r>
            <a:r>
              <a:rPr lang="en-US" sz="1800" b="1" dirty="0">
                <a:solidFill>
                  <a:srgbClr val="000000"/>
                </a:solidFill>
              </a:rPr>
              <a:t>  ==&gt;  - 7</a:t>
            </a:r>
          </a:p>
        </p:txBody>
      </p:sp>
      <p:sp>
        <p:nvSpPr>
          <p:cNvPr id="40969" name="Rectangle 11"/>
          <p:cNvSpPr>
            <a:spLocks noChangeArrowheads="1"/>
          </p:cNvSpPr>
          <p:nvPr/>
        </p:nvSpPr>
        <p:spPr bwMode="auto">
          <a:xfrm>
            <a:off x="4876800" y="3810000"/>
            <a:ext cx="3209925" cy="660400"/>
          </a:xfrm>
          <a:prstGeom prst="rect">
            <a:avLst/>
          </a:prstGeom>
          <a:noFill/>
          <a:ln w="9525">
            <a:noFill/>
            <a:miter lim="800000"/>
            <a:headEnd/>
            <a:tailEnd/>
          </a:ln>
        </p:spPr>
        <p:txBody>
          <a:bodyPr>
            <a:prstTxWarp prst="textNoShape">
              <a:avLst/>
            </a:prstTxWarp>
            <a:spAutoFit/>
          </a:bodyPr>
          <a:lstStyle/>
          <a:p>
            <a:pPr>
              <a:spcBef>
                <a:spcPct val="20000"/>
              </a:spcBef>
            </a:pPr>
            <a:r>
              <a:rPr lang="en-US" sz="1600" b="1" i="1">
                <a:solidFill>
                  <a:srgbClr val="000000"/>
                </a:solidFill>
              </a:rPr>
              <a:t>18   =  </a:t>
            </a:r>
            <a:r>
              <a:rPr lang="en-US" sz="1800" b="1" i="1">
                <a:solidFill>
                  <a:srgbClr val="000000"/>
                </a:solidFill>
              </a:rPr>
              <a:t>1 0 0 1 0</a:t>
            </a:r>
            <a:r>
              <a:rPr lang="en-US" sz="1600" b="1">
                <a:solidFill>
                  <a:srgbClr val="000000"/>
                </a:solidFill>
              </a:rPr>
              <a:t> (</a:t>
            </a:r>
            <a:r>
              <a:rPr lang="en-US" sz="1400" b="1">
                <a:solidFill>
                  <a:srgbClr val="000000"/>
                </a:solidFill>
              </a:rPr>
              <a:t>throw out carry bit</a:t>
            </a:r>
            <a:r>
              <a:rPr lang="en-US" sz="1600" b="1">
                <a:solidFill>
                  <a:srgbClr val="000000"/>
                </a:solidFill>
              </a:rPr>
              <a:t>)</a:t>
            </a:r>
          </a:p>
          <a:p>
            <a:pPr>
              <a:spcBef>
                <a:spcPct val="20000"/>
              </a:spcBef>
            </a:pPr>
            <a:r>
              <a:rPr lang="en-US" sz="1600" b="1">
                <a:solidFill>
                  <a:srgbClr val="000000"/>
                </a:solidFill>
              </a:rPr>
              <a:t>        = 16 + 2</a:t>
            </a:r>
          </a:p>
        </p:txBody>
      </p:sp>
      <p:sp>
        <p:nvSpPr>
          <p:cNvPr id="40970" name="Text Box 12"/>
          <p:cNvSpPr txBox="1">
            <a:spLocks noChangeArrowheads="1"/>
          </p:cNvSpPr>
          <p:nvPr/>
        </p:nvSpPr>
        <p:spPr bwMode="auto">
          <a:xfrm>
            <a:off x="822325" y="955675"/>
            <a:ext cx="1300356" cy="400110"/>
          </a:xfrm>
          <a:prstGeom prst="rect">
            <a:avLst/>
          </a:prstGeom>
          <a:noFill/>
          <a:ln w="9525">
            <a:noFill/>
            <a:miter lim="800000"/>
            <a:headEnd/>
            <a:tailEnd/>
          </a:ln>
        </p:spPr>
        <p:txBody>
          <a:bodyPr wrap="none">
            <a:prstTxWarp prst="textNoShape">
              <a:avLst/>
            </a:prstTxWarp>
            <a:spAutoFit/>
          </a:bodyPr>
          <a:lstStyle/>
          <a:p>
            <a:pPr>
              <a:buFontTx/>
              <a:buChar char="•"/>
            </a:pPr>
            <a:r>
              <a:rPr lang="en-US" b="1" dirty="0"/>
              <a:t>  </a:t>
            </a:r>
            <a:r>
              <a:rPr lang="en-US" sz="2000" b="1" dirty="0">
                <a:solidFill>
                  <a:srgbClr val="0000FF"/>
                </a:solidFill>
              </a:rPr>
              <a:t>Addition</a:t>
            </a:r>
          </a:p>
        </p:txBody>
      </p:sp>
      <p:sp>
        <p:nvSpPr>
          <p:cNvPr id="40971" name="Text Box 13"/>
          <p:cNvSpPr txBox="1">
            <a:spLocks noChangeArrowheads="1"/>
          </p:cNvSpPr>
          <p:nvPr/>
        </p:nvSpPr>
        <p:spPr bwMode="auto">
          <a:xfrm>
            <a:off x="4648200" y="990600"/>
            <a:ext cx="1633781" cy="400110"/>
          </a:xfrm>
          <a:prstGeom prst="rect">
            <a:avLst/>
          </a:prstGeom>
          <a:noFill/>
          <a:ln w="9525">
            <a:noFill/>
            <a:miter lim="800000"/>
            <a:headEnd/>
            <a:tailEnd/>
          </a:ln>
        </p:spPr>
        <p:txBody>
          <a:bodyPr wrap="none">
            <a:prstTxWarp prst="textNoShape">
              <a:avLst/>
            </a:prstTxWarp>
            <a:spAutoFit/>
          </a:bodyPr>
          <a:lstStyle/>
          <a:p>
            <a:pPr>
              <a:buFontTx/>
              <a:buChar char="•"/>
            </a:pPr>
            <a:r>
              <a:rPr lang="en-US" sz="2000" b="1" dirty="0">
                <a:solidFill>
                  <a:srgbClr val="0000FF"/>
                </a:solidFill>
              </a:rPr>
              <a:t>  Subtraction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46083"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46084" name="Slide Number Placeholder 6"/>
          <p:cNvSpPr>
            <a:spLocks noGrp="1"/>
          </p:cNvSpPr>
          <p:nvPr>
            <p:ph type="sldNum" sz="quarter" idx="12"/>
          </p:nvPr>
        </p:nvSpPr>
        <p:spPr>
          <a:noFill/>
        </p:spPr>
        <p:txBody>
          <a:bodyPr/>
          <a:lstStyle/>
          <a:p>
            <a:fld id="{A11F7FA2-481F-084C-A516-A76E450F0344}" type="slidenum">
              <a:rPr lang="en-US" smtClean="0">
                <a:latin typeface="Times New Roman" pitchFamily="-111" charset="0"/>
              </a:rPr>
              <a:pPr/>
              <a:t>68</a:t>
            </a:fld>
            <a:endParaRPr lang="en-US" smtClean="0">
              <a:latin typeface="Times New Roman" pitchFamily="-111" charset="0"/>
            </a:endParaRPr>
          </a:p>
        </p:txBody>
      </p:sp>
      <p:sp>
        <p:nvSpPr>
          <p:cNvPr id="46085" name="Rectangle 3"/>
          <p:cNvSpPr>
            <a:spLocks noGrp="1" noChangeArrowheads="1"/>
          </p:cNvSpPr>
          <p:nvPr>
            <p:ph type="body" sz="half" idx="1"/>
          </p:nvPr>
        </p:nvSpPr>
        <p:spPr>
          <a:xfrm>
            <a:off x="304800" y="838200"/>
            <a:ext cx="8534400" cy="5257800"/>
          </a:xfrm>
          <a:ln>
            <a:solidFill>
              <a:schemeClr val="accent2"/>
            </a:solidFill>
          </a:ln>
        </p:spPr>
        <p:txBody>
          <a:bodyPr/>
          <a:lstStyle/>
          <a:p>
            <a:pPr>
              <a:lnSpc>
                <a:spcPct val="90000"/>
              </a:lnSpc>
            </a:pPr>
            <a:r>
              <a:rPr lang="en-US" sz="2400" b="1" dirty="0">
                <a:ea typeface="ＭＳ Ｐゴシック" pitchFamily="-111" charset="-128"/>
                <a:cs typeface="ＭＳ Ｐゴシック" pitchFamily="-111" charset="-128"/>
              </a:rPr>
              <a:t>Arithmetic Operators</a:t>
            </a:r>
          </a:p>
          <a:p>
            <a:pPr lvl="1">
              <a:lnSpc>
                <a:spcPct val="90000"/>
              </a:lnSpc>
            </a:pPr>
            <a:r>
              <a:rPr lang="en-US" sz="2000" b="1" dirty="0">
                <a:solidFill>
                  <a:srgbClr val="0000FF"/>
                </a:solidFill>
              </a:rPr>
              <a:t>Unary </a:t>
            </a:r>
            <a:r>
              <a:rPr lang="en-US" sz="2000" b="1" dirty="0"/>
              <a:t>(one operand)</a:t>
            </a:r>
          </a:p>
          <a:p>
            <a:pPr lvl="2">
              <a:lnSpc>
                <a:spcPct val="90000"/>
              </a:lnSpc>
            </a:pPr>
            <a:r>
              <a:rPr lang="en-US" dirty="0">
                <a:ea typeface="ＭＳ Ｐゴシック" pitchFamily="-111" charset="-128"/>
              </a:rPr>
              <a:t>+X  </a:t>
            </a:r>
            <a:r>
              <a:rPr lang="en-US" dirty="0" err="1">
                <a:ea typeface="ＭＳ Ｐゴシック" pitchFamily="-111" charset="-128"/>
                <a:sym typeface="Wingdings" pitchFamily="-111" charset="2"/>
              </a:rPr>
              <a:t></a:t>
            </a:r>
            <a:r>
              <a:rPr lang="en-US" dirty="0">
                <a:ea typeface="ＭＳ Ｐゴシック" pitchFamily="-111" charset="-128"/>
                <a:sym typeface="Wingdings" pitchFamily="-111" charset="2"/>
              </a:rPr>
              <a:t> 0 + X</a:t>
            </a:r>
            <a:endParaRPr lang="en-US" dirty="0">
              <a:ea typeface="ＭＳ Ｐゴシック" pitchFamily="-111" charset="-128"/>
            </a:endParaRPr>
          </a:p>
          <a:p>
            <a:pPr lvl="2">
              <a:lnSpc>
                <a:spcPct val="90000"/>
              </a:lnSpc>
            </a:pPr>
            <a:r>
              <a:rPr lang="en-US" dirty="0">
                <a:ea typeface="ＭＳ Ｐゴシック" pitchFamily="-111" charset="-128"/>
              </a:rPr>
              <a:t>-X  </a:t>
            </a:r>
            <a:r>
              <a:rPr lang="en-US" dirty="0" err="1">
                <a:ea typeface="ＭＳ Ｐゴシック" pitchFamily="-111" charset="-128"/>
                <a:sym typeface="Wingdings" pitchFamily="-111" charset="2"/>
              </a:rPr>
              <a:t></a:t>
            </a:r>
            <a:r>
              <a:rPr lang="en-US" dirty="0">
                <a:ea typeface="ＭＳ Ｐゴシック" pitchFamily="-111" charset="-128"/>
                <a:sym typeface="Wingdings" pitchFamily="-111" charset="2"/>
              </a:rPr>
              <a:t>  0  - X</a:t>
            </a:r>
            <a:endParaRPr lang="en-US" dirty="0">
              <a:ea typeface="ＭＳ Ｐゴシック" pitchFamily="-111" charset="-128"/>
            </a:endParaRPr>
          </a:p>
          <a:p>
            <a:pPr lvl="1">
              <a:lnSpc>
                <a:spcPct val="90000"/>
              </a:lnSpc>
            </a:pPr>
            <a:r>
              <a:rPr lang="en-US" sz="2000" b="1" dirty="0" smtClean="0">
                <a:solidFill>
                  <a:srgbClr val="0000FF"/>
                </a:solidFill>
              </a:rPr>
              <a:t>Binary </a:t>
            </a:r>
            <a:r>
              <a:rPr lang="en-US" sz="2000" b="1" dirty="0" smtClean="0"/>
              <a:t>(</a:t>
            </a:r>
            <a:r>
              <a:rPr lang="en-US" sz="2000" b="1" dirty="0"/>
              <a:t>two operands)</a:t>
            </a:r>
          </a:p>
          <a:p>
            <a:pPr lvl="2">
              <a:lnSpc>
                <a:spcPct val="90000"/>
              </a:lnSpc>
            </a:pPr>
            <a:r>
              <a:rPr lang="en-US" b="1" dirty="0">
                <a:ea typeface="ＭＳ Ｐゴシック" pitchFamily="-111" charset="-128"/>
              </a:rPr>
              <a:t>Addition</a:t>
            </a:r>
          </a:p>
          <a:p>
            <a:pPr lvl="3">
              <a:lnSpc>
                <a:spcPct val="90000"/>
              </a:lnSpc>
              <a:buFont typeface="Wingdings" pitchFamily="-111" charset="2"/>
              <a:buChar char="Ø"/>
            </a:pPr>
            <a:r>
              <a:rPr lang="en-US" sz="2000" dirty="0">
                <a:ea typeface="ＭＳ Ｐゴシック" pitchFamily="-111" charset="-128"/>
              </a:rPr>
              <a:t> X + Y</a:t>
            </a:r>
          </a:p>
          <a:p>
            <a:pPr lvl="2">
              <a:lnSpc>
                <a:spcPct val="90000"/>
              </a:lnSpc>
            </a:pPr>
            <a:r>
              <a:rPr lang="en-US" b="1" dirty="0">
                <a:ea typeface="ＭＳ Ｐゴシック" pitchFamily="-111" charset="-128"/>
              </a:rPr>
              <a:t>Subtraction</a:t>
            </a:r>
          </a:p>
          <a:p>
            <a:pPr lvl="3">
              <a:lnSpc>
                <a:spcPct val="90000"/>
              </a:lnSpc>
              <a:buFont typeface="Wingdings" pitchFamily="-111" charset="2"/>
              <a:buChar char="Ø"/>
            </a:pPr>
            <a:r>
              <a:rPr lang="en-US" sz="2000" dirty="0">
                <a:ea typeface="ＭＳ Ｐゴシック" pitchFamily="-111" charset="-128"/>
              </a:rPr>
              <a:t>X – Y</a:t>
            </a:r>
          </a:p>
          <a:p>
            <a:pPr lvl="2">
              <a:lnSpc>
                <a:spcPct val="90000"/>
              </a:lnSpc>
            </a:pPr>
            <a:r>
              <a:rPr lang="en-US" b="1" dirty="0">
                <a:ea typeface="ＭＳ Ｐゴシック" pitchFamily="-111" charset="-128"/>
              </a:rPr>
              <a:t>Multiplication</a:t>
            </a:r>
          </a:p>
          <a:p>
            <a:pPr lvl="3">
              <a:lnSpc>
                <a:spcPct val="90000"/>
              </a:lnSpc>
              <a:buFont typeface="Wingdings" pitchFamily="-111" charset="2"/>
              <a:buChar char="Ø"/>
            </a:pPr>
            <a:r>
              <a:rPr lang="en-US" sz="2000" dirty="0">
                <a:ea typeface="ＭＳ Ｐゴシック" pitchFamily="-111" charset="-128"/>
              </a:rPr>
              <a:t>X * Y</a:t>
            </a:r>
          </a:p>
          <a:p>
            <a:pPr lvl="2">
              <a:lnSpc>
                <a:spcPct val="90000"/>
              </a:lnSpc>
            </a:pPr>
            <a:r>
              <a:rPr lang="en-US" b="1" dirty="0">
                <a:ea typeface="ＭＳ Ｐゴシック" pitchFamily="-111" charset="-128"/>
              </a:rPr>
              <a:t>Division</a:t>
            </a:r>
          </a:p>
          <a:p>
            <a:pPr lvl="3">
              <a:lnSpc>
                <a:spcPct val="90000"/>
              </a:lnSpc>
              <a:buFont typeface="Wingdings" pitchFamily="-111" charset="2"/>
              <a:buChar char="Ø"/>
            </a:pPr>
            <a:r>
              <a:rPr lang="en-US" sz="2000" dirty="0">
                <a:ea typeface="ＭＳ Ｐゴシック" pitchFamily="-111" charset="-128"/>
              </a:rPr>
              <a:t>X / Y</a:t>
            </a:r>
          </a:p>
          <a:p>
            <a:pPr lvl="2">
              <a:lnSpc>
                <a:spcPct val="90000"/>
              </a:lnSpc>
            </a:pPr>
            <a:r>
              <a:rPr lang="en-US" b="1" dirty="0">
                <a:ea typeface="ＭＳ Ｐゴシック" pitchFamily="-111" charset="-128"/>
              </a:rPr>
              <a:t>Mod (remainder)</a:t>
            </a:r>
          </a:p>
          <a:p>
            <a:pPr lvl="3">
              <a:lnSpc>
                <a:spcPct val="90000"/>
              </a:lnSpc>
              <a:buFont typeface="Wingdings" pitchFamily="-111" charset="2"/>
              <a:buChar char="Ø"/>
            </a:pPr>
            <a:r>
              <a:rPr lang="en-US" sz="2000" dirty="0">
                <a:ea typeface="ＭＳ Ｐゴシック" pitchFamily="-111" charset="-128"/>
              </a:rPr>
              <a:t>X % Y</a:t>
            </a:r>
          </a:p>
          <a:p>
            <a:pPr lvl="2">
              <a:lnSpc>
                <a:spcPct val="90000"/>
              </a:lnSpc>
              <a:buFont typeface="Wingdings" pitchFamily="-111" charset="2"/>
              <a:buChar char="Ø"/>
            </a:pPr>
            <a:endParaRPr lang="en-US" dirty="0">
              <a:ea typeface="ＭＳ Ｐゴシック" pitchFamily="-111" charset="-128"/>
            </a:endParaRPr>
          </a:p>
          <a:p>
            <a:pPr lvl="2">
              <a:lnSpc>
                <a:spcPct val="90000"/>
              </a:lnSpc>
              <a:buFont typeface="Wingdings" pitchFamily="-111" charset="2"/>
              <a:buChar char="Ø"/>
            </a:pPr>
            <a:endParaRPr lang="en-US" dirty="0">
              <a:ea typeface="ＭＳ Ｐゴシック" pitchFamily="-111" charset="-128"/>
            </a:endParaRPr>
          </a:p>
          <a:p>
            <a:pPr lvl="3">
              <a:lnSpc>
                <a:spcPct val="90000"/>
              </a:lnSpc>
            </a:pPr>
            <a:endParaRPr lang="en-US" dirty="0">
              <a:ea typeface="ＭＳ Ｐゴシック" pitchFamily="-111" charset="-128"/>
            </a:endParaRPr>
          </a:p>
          <a:p>
            <a:pPr lvl="3">
              <a:lnSpc>
                <a:spcPct val="90000"/>
              </a:lnSpc>
            </a:pPr>
            <a:endParaRPr lang="en-US" dirty="0">
              <a:ea typeface="ＭＳ Ｐゴシック" pitchFamily="-111" charset="-128"/>
            </a:endParaRPr>
          </a:p>
          <a:p>
            <a:pPr>
              <a:lnSpc>
                <a:spcPct val="90000"/>
              </a:lnSpc>
            </a:pPr>
            <a:endParaRPr lang="en-US" dirty="0">
              <a:ea typeface="ＭＳ Ｐゴシック" pitchFamily="-111" charset="-128"/>
              <a:cs typeface="ＭＳ Ｐゴシック" pitchFamily="-111" charset="-128"/>
            </a:endParaRPr>
          </a:p>
        </p:txBody>
      </p:sp>
      <p:sp>
        <p:nvSpPr>
          <p:cNvPr id="46086" name="Rectangle 5"/>
          <p:cNvSpPr>
            <a:spLocks noGrp="1" noChangeArrowheads="1"/>
          </p:cNvSpPr>
          <p:nvPr>
            <p:ph type="title"/>
          </p:nvPr>
        </p:nvSpPr>
        <p:spPr>
          <a:xfrm>
            <a:off x="685800" y="152400"/>
            <a:ext cx="7772400" cy="685800"/>
          </a:xfrm>
          <a:noFill/>
        </p:spPr>
        <p:txBody>
          <a:bodyPr>
            <a:normAutofit fontScale="90000"/>
          </a:bodyPr>
          <a:lstStyle/>
          <a:p>
            <a:r>
              <a:rPr lang="en-US" sz="4000" b="1">
                <a:latin typeface="Arial" pitchFamily="-111" charset="0"/>
                <a:ea typeface="ＭＳ Ｐゴシック" pitchFamily="-111" charset="-128"/>
                <a:cs typeface="ＭＳ Ｐゴシック" pitchFamily="-111" charset="-128"/>
              </a:rPr>
              <a:t>Arithmetic Operators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48131"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48132" name="Slide Number Placeholder 6"/>
          <p:cNvSpPr>
            <a:spLocks noGrp="1"/>
          </p:cNvSpPr>
          <p:nvPr>
            <p:ph type="sldNum" sz="quarter" idx="12"/>
          </p:nvPr>
        </p:nvSpPr>
        <p:spPr>
          <a:noFill/>
        </p:spPr>
        <p:txBody>
          <a:bodyPr/>
          <a:lstStyle/>
          <a:p>
            <a:fld id="{57517281-ED03-E04E-837D-70A23D4D056D}" type="slidenum">
              <a:rPr lang="en-US" smtClean="0">
                <a:latin typeface="Times New Roman" pitchFamily="-111" charset="0"/>
              </a:rPr>
              <a:pPr/>
              <a:t>69</a:t>
            </a:fld>
            <a:endParaRPr lang="en-US" smtClean="0">
              <a:latin typeface="Times New Roman" pitchFamily="-111" charset="0"/>
            </a:endParaRPr>
          </a:p>
        </p:txBody>
      </p:sp>
      <p:sp>
        <p:nvSpPr>
          <p:cNvPr id="48133" name="Rectangle 3"/>
          <p:cNvSpPr>
            <a:spLocks noGrp="1" noChangeArrowheads="1"/>
          </p:cNvSpPr>
          <p:nvPr>
            <p:ph type="body" sz="half" idx="2"/>
          </p:nvPr>
        </p:nvSpPr>
        <p:spPr>
          <a:xfrm>
            <a:off x="304800" y="1066800"/>
            <a:ext cx="8534400" cy="5029200"/>
          </a:xfrm>
          <a:ln>
            <a:solidFill>
              <a:schemeClr val="accent2"/>
            </a:solidFill>
          </a:ln>
        </p:spPr>
        <p:txBody>
          <a:bodyPr/>
          <a:lstStyle/>
          <a:p>
            <a:pPr>
              <a:lnSpc>
                <a:spcPct val="90000"/>
              </a:lnSpc>
            </a:pPr>
            <a:r>
              <a:rPr lang="en-US" sz="2400" b="1" dirty="0">
                <a:ea typeface="ＭＳ Ｐゴシック" pitchFamily="-111" charset="-128"/>
                <a:cs typeface="ＭＳ Ｐゴシック" pitchFamily="-111" charset="-128"/>
              </a:rPr>
              <a:t>Assignment Operators</a:t>
            </a:r>
          </a:p>
          <a:p>
            <a:pPr lvl="1">
              <a:lnSpc>
                <a:spcPct val="90000"/>
              </a:lnSpc>
            </a:pPr>
            <a:r>
              <a:rPr lang="en-US" sz="2000" b="1" dirty="0">
                <a:solidFill>
                  <a:srgbClr val="0000FF"/>
                </a:solidFill>
              </a:rPr>
              <a:t>Assignment Operator</a:t>
            </a:r>
          </a:p>
          <a:p>
            <a:pPr lvl="2">
              <a:lnSpc>
                <a:spcPct val="90000"/>
              </a:lnSpc>
            </a:pPr>
            <a:r>
              <a:rPr lang="en-US" sz="1800" b="1" dirty="0">
                <a:ea typeface="ＭＳ Ｐゴシック" pitchFamily="-111" charset="-128"/>
              </a:rPr>
              <a:t>X = Y</a:t>
            </a:r>
          </a:p>
          <a:p>
            <a:pPr lvl="3">
              <a:lnSpc>
                <a:spcPct val="90000"/>
              </a:lnSpc>
            </a:pPr>
            <a:r>
              <a:rPr lang="en-US" dirty="0">
                <a:ea typeface="ＭＳ Ｐゴシック" pitchFamily="-111" charset="-128"/>
              </a:rPr>
              <a:t>Copy Y value to X value</a:t>
            </a:r>
            <a:endParaRPr lang="en-US" dirty="0" smtClean="0">
              <a:ea typeface="ＭＳ Ｐゴシック" pitchFamily="-111" charset="-128"/>
            </a:endParaRPr>
          </a:p>
          <a:p>
            <a:pPr lvl="1">
              <a:lnSpc>
                <a:spcPct val="90000"/>
              </a:lnSpc>
            </a:pPr>
            <a:r>
              <a:rPr lang="en-US" sz="2000" b="1" dirty="0" smtClean="0">
                <a:solidFill>
                  <a:srgbClr val="0000FF"/>
                </a:solidFill>
              </a:rPr>
              <a:t>Arithmetic/Assignment (Short Hand Notation)</a:t>
            </a:r>
          </a:p>
          <a:p>
            <a:pPr lvl="1">
              <a:lnSpc>
                <a:spcPct val="90000"/>
              </a:lnSpc>
            </a:pPr>
            <a:r>
              <a:rPr lang="en-US" sz="2000" b="1" dirty="0">
                <a:solidFill>
                  <a:schemeClr val="accent2"/>
                </a:solidFill>
              </a:rPr>
              <a:t>X += 2;</a:t>
            </a:r>
          </a:p>
          <a:p>
            <a:pPr lvl="2">
              <a:lnSpc>
                <a:spcPct val="90000"/>
              </a:lnSpc>
              <a:buFont typeface="Wingdings" pitchFamily="-111" charset="2"/>
              <a:buChar char="Ø"/>
            </a:pPr>
            <a:r>
              <a:rPr lang="en-US" sz="1800" b="1" dirty="0">
                <a:ea typeface="ＭＳ Ｐゴシック" pitchFamily="-111" charset="-128"/>
              </a:rPr>
              <a:t>X = X + 2;</a:t>
            </a:r>
          </a:p>
          <a:p>
            <a:pPr lvl="1">
              <a:lnSpc>
                <a:spcPct val="90000"/>
              </a:lnSpc>
            </a:pPr>
            <a:r>
              <a:rPr lang="en-US" sz="2000" b="1" dirty="0">
                <a:solidFill>
                  <a:schemeClr val="accent2"/>
                </a:solidFill>
              </a:rPr>
              <a:t>X -= 2;</a:t>
            </a:r>
          </a:p>
          <a:p>
            <a:pPr lvl="2">
              <a:lnSpc>
                <a:spcPct val="90000"/>
              </a:lnSpc>
              <a:buFont typeface="Wingdings" pitchFamily="-111" charset="2"/>
              <a:buChar char="Ø"/>
            </a:pPr>
            <a:r>
              <a:rPr lang="en-US" sz="1800" b="1" dirty="0">
                <a:ea typeface="ＭＳ Ｐゴシック" pitchFamily="-111" charset="-128"/>
              </a:rPr>
              <a:t>X = X – 2</a:t>
            </a:r>
          </a:p>
          <a:p>
            <a:pPr lvl="1">
              <a:lnSpc>
                <a:spcPct val="90000"/>
              </a:lnSpc>
            </a:pPr>
            <a:r>
              <a:rPr lang="en-US" sz="2000" b="1" dirty="0">
                <a:solidFill>
                  <a:schemeClr val="accent2"/>
                </a:solidFill>
              </a:rPr>
              <a:t>X *= 2;</a:t>
            </a:r>
          </a:p>
          <a:p>
            <a:pPr lvl="2">
              <a:lnSpc>
                <a:spcPct val="90000"/>
              </a:lnSpc>
              <a:buFont typeface="Wingdings" pitchFamily="-111" charset="2"/>
              <a:buChar char="Ø"/>
            </a:pPr>
            <a:r>
              <a:rPr lang="en-US" sz="1800" b="1" dirty="0">
                <a:ea typeface="ＭＳ Ｐゴシック" pitchFamily="-111" charset="-128"/>
              </a:rPr>
              <a:t>X = X * 2;</a:t>
            </a:r>
          </a:p>
          <a:p>
            <a:pPr lvl="1">
              <a:lnSpc>
                <a:spcPct val="90000"/>
              </a:lnSpc>
            </a:pPr>
            <a:r>
              <a:rPr lang="en-US" sz="2000" b="1" dirty="0">
                <a:solidFill>
                  <a:schemeClr val="accent2"/>
                </a:solidFill>
              </a:rPr>
              <a:t>X /= 2;</a:t>
            </a:r>
          </a:p>
          <a:p>
            <a:pPr lvl="2">
              <a:lnSpc>
                <a:spcPct val="90000"/>
              </a:lnSpc>
              <a:buFont typeface="Wingdings" pitchFamily="-111" charset="2"/>
              <a:buChar char="Ø"/>
            </a:pPr>
            <a:r>
              <a:rPr lang="en-US" sz="1800" b="1" dirty="0">
                <a:ea typeface="ＭＳ Ｐゴシック" pitchFamily="-111" charset="-128"/>
              </a:rPr>
              <a:t>X = X / 2;</a:t>
            </a:r>
          </a:p>
          <a:p>
            <a:pPr lvl="1">
              <a:lnSpc>
                <a:spcPct val="90000"/>
              </a:lnSpc>
            </a:pPr>
            <a:r>
              <a:rPr lang="en-US" sz="2000" b="1" dirty="0">
                <a:solidFill>
                  <a:schemeClr val="accent2"/>
                </a:solidFill>
              </a:rPr>
              <a:t>X %= 2;</a:t>
            </a:r>
          </a:p>
          <a:p>
            <a:pPr lvl="2">
              <a:lnSpc>
                <a:spcPct val="90000"/>
              </a:lnSpc>
              <a:buFont typeface="Wingdings" pitchFamily="-111" charset="2"/>
              <a:buChar char="Ø"/>
            </a:pPr>
            <a:r>
              <a:rPr lang="en-US" sz="1800" b="1" dirty="0">
                <a:ea typeface="ＭＳ Ｐゴシック" pitchFamily="-111" charset="-128"/>
              </a:rPr>
              <a:t>X = X % 2;</a:t>
            </a:r>
          </a:p>
          <a:p>
            <a:pPr lvl="3">
              <a:lnSpc>
                <a:spcPct val="90000"/>
              </a:lnSpc>
              <a:buFont typeface="Wingdings" pitchFamily="-111" charset="2"/>
              <a:buChar char="Ø"/>
            </a:pPr>
            <a:endParaRPr lang="en-US" sz="1600" dirty="0">
              <a:ea typeface="ＭＳ Ｐゴシック" pitchFamily="-111" charset="-128"/>
            </a:endParaRPr>
          </a:p>
          <a:p>
            <a:pPr lvl="3">
              <a:lnSpc>
                <a:spcPct val="90000"/>
              </a:lnSpc>
              <a:buFont typeface="Wingdings" pitchFamily="-111" charset="2"/>
              <a:buChar char="Ø"/>
            </a:pPr>
            <a:endParaRPr lang="en-US" sz="1600" dirty="0">
              <a:ea typeface="ＭＳ Ｐゴシック" pitchFamily="-111" charset="-128"/>
            </a:endParaRPr>
          </a:p>
          <a:p>
            <a:pPr lvl="1">
              <a:lnSpc>
                <a:spcPct val="90000"/>
              </a:lnSpc>
              <a:buFont typeface="Wingdings" pitchFamily="-111" charset="2"/>
              <a:buChar char="Ø"/>
            </a:pPr>
            <a:endParaRPr lang="en-US" sz="2000" dirty="0"/>
          </a:p>
        </p:txBody>
      </p:sp>
      <p:sp>
        <p:nvSpPr>
          <p:cNvPr id="48134" name="Rectangle 4"/>
          <p:cNvSpPr>
            <a:spLocks noGrp="1" noChangeArrowheads="1"/>
          </p:cNvSpPr>
          <p:nvPr>
            <p:ph type="title"/>
          </p:nvPr>
        </p:nvSpPr>
        <p:spPr>
          <a:xfrm>
            <a:off x="685800" y="304800"/>
            <a:ext cx="7772400" cy="685800"/>
          </a:xfrm>
          <a:noFill/>
        </p:spPr>
        <p:txBody>
          <a:bodyPr>
            <a:normAutofit fontScale="90000"/>
          </a:bodyPr>
          <a:lstStyle/>
          <a:p>
            <a:r>
              <a:rPr lang="en-US" sz="4000" b="1">
                <a:latin typeface="Arial" pitchFamily="-111" charset="0"/>
                <a:ea typeface="ＭＳ Ｐゴシック" pitchFamily="-111" charset="-128"/>
                <a:cs typeface="ＭＳ Ｐゴシック" pitchFamily="-111" charset="-128"/>
              </a:rPr>
              <a:t>Arithmetic Operators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PC Block Diagram</a:t>
            </a:r>
            <a:endParaRPr lang="en-US" b="1"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7</a:t>
            </a:fld>
            <a:endParaRPr lang="en-US"/>
          </a:p>
        </p:txBody>
      </p:sp>
      <p:sp>
        <p:nvSpPr>
          <p:cNvPr id="8" name="Cloud Callout 7"/>
          <p:cNvSpPr/>
          <p:nvPr/>
        </p:nvSpPr>
        <p:spPr>
          <a:xfrm>
            <a:off x="6525185" y="381000"/>
            <a:ext cx="2152650" cy="1219200"/>
          </a:xfrm>
          <a:prstGeom prst="cloudCallout">
            <a:avLst>
              <a:gd name="adj1" fmla="val -76262"/>
              <a:gd name="adj2" fmla="val 103204"/>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FF"/>
                </a:solidFill>
              </a:rPr>
              <a:t>Instructions </a:t>
            </a:r>
          </a:p>
          <a:p>
            <a:pPr algn="ctr"/>
            <a:r>
              <a:rPr lang="en-US" b="1" dirty="0" smtClean="0">
                <a:solidFill>
                  <a:srgbClr val="0000FF"/>
                </a:solidFill>
              </a:rPr>
              <a:t>&amp; </a:t>
            </a:r>
          </a:p>
          <a:p>
            <a:pPr algn="ctr"/>
            <a:r>
              <a:rPr lang="en-US" b="1" dirty="0" smtClean="0">
                <a:solidFill>
                  <a:srgbClr val="0000FF"/>
                </a:solidFill>
              </a:rPr>
              <a:t>Data</a:t>
            </a:r>
            <a:endParaRPr lang="en-US" b="1" dirty="0">
              <a:solidFill>
                <a:srgbClr val="0000FF"/>
              </a:solidFill>
            </a:endParaRPr>
          </a:p>
        </p:txBody>
      </p:sp>
      <p:cxnSp>
        <p:nvCxnSpPr>
          <p:cNvPr id="10" name="Straight Arrow Connector 9"/>
          <p:cNvCxnSpPr/>
          <p:nvPr/>
        </p:nvCxnSpPr>
        <p:spPr>
          <a:xfrm rot="5400000">
            <a:off x="4610100" y="2247900"/>
            <a:ext cx="53340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722406" y="2046241"/>
            <a:ext cx="7988300" cy="41148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50179"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50180" name="Slide Number Placeholder 6"/>
          <p:cNvSpPr>
            <a:spLocks noGrp="1"/>
          </p:cNvSpPr>
          <p:nvPr>
            <p:ph type="sldNum" sz="quarter" idx="12"/>
          </p:nvPr>
        </p:nvSpPr>
        <p:spPr>
          <a:noFill/>
        </p:spPr>
        <p:txBody>
          <a:bodyPr/>
          <a:lstStyle/>
          <a:p>
            <a:fld id="{6DBE8D22-8D1F-F344-8117-112C8A845459}" type="slidenum">
              <a:rPr lang="en-US" smtClean="0">
                <a:latin typeface="Times New Roman" pitchFamily="-111" charset="0"/>
              </a:rPr>
              <a:pPr/>
              <a:t>70</a:t>
            </a:fld>
            <a:endParaRPr lang="en-US" smtClean="0">
              <a:latin typeface="Times New Roman" pitchFamily="-111" charset="0"/>
            </a:endParaRPr>
          </a:p>
        </p:txBody>
      </p:sp>
      <p:sp>
        <p:nvSpPr>
          <p:cNvPr id="50181" name="Rectangle 5"/>
          <p:cNvSpPr>
            <a:spLocks noGrp="1" noChangeArrowheads="1"/>
          </p:cNvSpPr>
          <p:nvPr>
            <p:ph type="body" sz="half" idx="1"/>
          </p:nvPr>
        </p:nvSpPr>
        <p:spPr>
          <a:xfrm>
            <a:off x="304800" y="685800"/>
            <a:ext cx="8534400" cy="5410200"/>
          </a:xfrm>
          <a:noFill/>
          <a:ln>
            <a:solidFill>
              <a:schemeClr val="accent2"/>
            </a:solidFill>
          </a:ln>
        </p:spPr>
        <p:txBody>
          <a:bodyPr/>
          <a:lstStyle/>
          <a:p>
            <a:pPr>
              <a:lnSpc>
                <a:spcPct val="90000"/>
              </a:lnSpc>
            </a:pPr>
            <a:r>
              <a:rPr lang="en-US" sz="2000" b="1" dirty="0">
                <a:solidFill>
                  <a:srgbClr val="0000FF"/>
                </a:solidFill>
                <a:ea typeface="ＭＳ Ｐゴシック" pitchFamily="-111" charset="-128"/>
                <a:cs typeface="ＭＳ Ｐゴシック" pitchFamily="-111" charset="-128"/>
              </a:rPr>
              <a:t>Short Hand Notation</a:t>
            </a:r>
          </a:p>
          <a:p>
            <a:pPr lvl="1">
              <a:lnSpc>
                <a:spcPct val="90000"/>
              </a:lnSpc>
              <a:buFont typeface="Wingdings" pitchFamily="-111" charset="2"/>
              <a:buChar char="Ø"/>
            </a:pPr>
            <a:r>
              <a:rPr lang="en-US" sz="2000" dirty="0"/>
              <a:t>C++ (</a:t>
            </a:r>
            <a:r>
              <a:rPr lang="en-US" sz="2000" dirty="0">
                <a:solidFill>
                  <a:schemeClr val="accent2"/>
                </a:solidFill>
              </a:rPr>
              <a:t>post-increment</a:t>
            </a:r>
            <a:r>
              <a:rPr lang="en-US" sz="2000" dirty="0"/>
              <a:t>)</a:t>
            </a:r>
          </a:p>
          <a:p>
            <a:pPr lvl="2">
              <a:lnSpc>
                <a:spcPct val="90000"/>
              </a:lnSpc>
            </a:pPr>
            <a:r>
              <a:rPr lang="en-US" dirty="0">
                <a:ea typeface="ＭＳ Ｐゴシック" pitchFamily="-111" charset="-128"/>
              </a:rPr>
              <a:t>C = C + 1; </a:t>
            </a:r>
          </a:p>
          <a:p>
            <a:pPr lvl="1">
              <a:lnSpc>
                <a:spcPct val="90000"/>
              </a:lnSpc>
              <a:buFont typeface="Wingdings" pitchFamily="-111" charset="2"/>
              <a:buChar char="Ø"/>
            </a:pPr>
            <a:r>
              <a:rPr lang="en-US" sz="2000" dirty="0"/>
              <a:t>C-- (post-decrement)</a:t>
            </a:r>
          </a:p>
          <a:p>
            <a:pPr lvl="2">
              <a:lnSpc>
                <a:spcPct val="90000"/>
              </a:lnSpc>
            </a:pPr>
            <a:r>
              <a:rPr lang="en-US" dirty="0">
                <a:ea typeface="ＭＳ Ｐゴシック" pitchFamily="-111" charset="-128"/>
              </a:rPr>
              <a:t>C = C - 1;</a:t>
            </a:r>
          </a:p>
          <a:p>
            <a:pPr lvl="1">
              <a:lnSpc>
                <a:spcPct val="90000"/>
              </a:lnSpc>
              <a:buFont typeface="Wingdings" pitchFamily="-111" charset="2"/>
              <a:buChar char="Ø"/>
            </a:pPr>
            <a:r>
              <a:rPr lang="en-US" sz="2000" dirty="0"/>
              <a:t>++C (</a:t>
            </a:r>
            <a:r>
              <a:rPr lang="en-US" sz="2000" dirty="0">
                <a:solidFill>
                  <a:schemeClr val="accent2"/>
                </a:solidFill>
              </a:rPr>
              <a:t>pre-increment</a:t>
            </a:r>
            <a:r>
              <a:rPr lang="en-US" sz="2000" dirty="0"/>
              <a:t>)</a:t>
            </a:r>
          </a:p>
          <a:p>
            <a:pPr lvl="2">
              <a:lnSpc>
                <a:spcPct val="90000"/>
              </a:lnSpc>
            </a:pPr>
            <a:r>
              <a:rPr lang="en-US" dirty="0">
                <a:ea typeface="ＭＳ Ｐゴシック" pitchFamily="-111" charset="-128"/>
              </a:rPr>
              <a:t>C = C + 1; </a:t>
            </a:r>
          </a:p>
          <a:p>
            <a:pPr lvl="1">
              <a:lnSpc>
                <a:spcPct val="90000"/>
              </a:lnSpc>
              <a:buFont typeface="Wingdings" pitchFamily="-111" charset="2"/>
              <a:buChar char="Ø"/>
            </a:pPr>
            <a:r>
              <a:rPr lang="en-US" sz="2000" dirty="0"/>
              <a:t>--C (pre-decrement)</a:t>
            </a:r>
          </a:p>
          <a:p>
            <a:pPr lvl="2">
              <a:lnSpc>
                <a:spcPct val="90000"/>
              </a:lnSpc>
            </a:pPr>
            <a:r>
              <a:rPr lang="en-US" dirty="0">
                <a:ea typeface="ＭＳ Ｐゴシック" pitchFamily="-111" charset="-128"/>
              </a:rPr>
              <a:t>C = C - 1;</a:t>
            </a:r>
          </a:p>
          <a:p>
            <a:pPr>
              <a:lnSpc>
                <a:spcPct val="90000"/>
              </a:lnSpc>
              <a:buFontTx/>
              <a:buNone/>
            </a:pPr>
            <a:r>
              <a:rPr lang="en-US" sz="1800" b="1" dirty="0">
                <a:ea typeface="ＭＳ Ｐゴシック" pitchFamily="-111" charset="-128"/>
                <a:cs typeface="ＭＳ Ｐゴシック" pitchFamily="-111" charset="-128"/>
              </a:rPr>
              <a:t>Example</a:t>
            </a:r>
          </a:p>
          <a:p>
            <a:pPr lvl="1">
              <a:lnSpc>
                <a:spcPct val="90000"/>
              </a:lnSpc>
              <a:buFontTx/>
              <a:buNone/>
            </a:pPr>
            <a:r>
              <a:rPr lang="en-US" sz="2000" dirty="0" err="1"/>
              <a:t>int</a:t>
            </a:r>
            <a:r>
              <a:rPr lang="en-US" sz="2000" dirty="0"/>
              <a:t> </a:t>
            </a:r>
            <a:r>
              <a:rPr lang="en-US" sz="2000" dirty="0" err="1"/>
              <a:t>y</a:t>
            </a:r>
            <a:r>
              <a:rPr lang="en-US" sz="2000" dirty="0"/>
              <a:t>,  </a:t>
            </a:r>
            <a:r>
              <a:rPr lang="en-US" sz="2000" dirty="0" err="1"/>
              <a:t>x</a:t>
            </a:r>
            <a:r>
              <a:rPr lang="en-US" sz="2000" dirty="0"/>
              <a:t> = 10;		//declare variables</a:t>
            </a:r>
          </a:p>
          <a:p>
            <a:pPr lvl="1">
              <a:lnSpc>
                <a:spcPct val="90000"/>
              </a:lnSpc>
              <a:buFontTx/>
              <a:buNone/>
            </a:pPr>
            <a:r>
              <a:rPr lang="en-US" sz="2000" dirty="0"/>
              <a:t>	</a:t>
            </a:r>
            <a:r>
              <a:rPr lang="en-US" sz="2000" b="1" dirty="0" err="1"/>
              <a:t>y</a:t>
            </a:r>
            <a:r>
              <a:rPr lang="en-US" sz="2000" b="1" dirty="0"/>
              <a:t> = </a:t>
            </a:r>
            <a:r>
              <a:rPr lang="en-US" sz="2000" b="1" dirty="0" err="1"/>
              <a:t>x</a:t>
            </a:r>
            <a:r>
              <a:rPr lang="en-US" sz="2000" b="1" dirty="0"/>
              <a:t>++;	 	//</a:t>
            </a:r>
            <a:r>
              <a:rPr lang="en-US" sz="2000" b="1" dirty="0">
                <a:solidFill>
                  <a:srgbClr val="0000FF"/>
                </a:solidFill>
              </a:rPr>
              <a:t>post-increment</a:t>
            </a:r>
          </a:p>
          <a:p>
            <a:pPr lvl="1">
              <a:lnSpc>
                <a:spcPct val="90000"/>
              </a:lnSpc>
              <a:buFontTx/>
              <a:buNone/>
            </a:pPr>
            <a:r>
              <a:rPr lang="en-US" sz="2000" dirty="0">
                <a:solidFill>
                  <a:schemeClr val="accent2"/>
                </a:solidFill>
              </a:rPr>
              <a:t>    	</a:t>
            </a:r>
            <a:r>
              <a:rPr lang="en-US" sz="2000" dirty="0">
                <a:solidFill>
                  <a:srgbClr val="0000FF"/>
                </a:solidFill>
              </a:rPr>
              <a:t>	</a:t>
            </a:r>
            <a:r>
              <a:rPr lang="en-US" sz="2000" b="1" dirty="0" err="1">
                <a:solidFill>
                  <a:srgbClr val="0000FF"/>
                </a:solidFill>
              </a:rPr>
              <a:t>y</a:t>
            </a:r>
            <a:r>
              <a:rPr lang="en-US" sz="2000" b="1" dirty="0">
                <a:solidFill>
                  <a:srgbClr val="0000FF"/>
                </a:solidFill>
              </a:rPr>
              <a:t> </a:t>
            </a:r>
            <a:r>
              <a:rPr lang="en-US" sz="2000" b="1" dirty="0" err="1">
                <a:solidFill>
                  <a:srgbClr val="0000FF"/>
                </a:solidFill>
                <a:sym typeface="Wingdings" pitchFamily="-111" charset="2"/>
              </a:rPr>
              <a:t></a:t>
            </a:r>
            <a:r>
              <a:rPr lang="en-US" sz="2000" b="1" dirty="0">
                <a:solidFill>
                  <a:srgbClr val="0000FF"/>
                </a:solidFill>
                <a:sym typeface="Wingdings" pitchFamily="-111" charset="2"/>
              </a:rPr>
              <a:t> 10 &amp; </a:t>
            </a:r>
            <a:r>
              <a:rPr lang="en-US" sz="2000" b="1" dirty="0" err="1">
                <a:solidFill>
                  <a:srgbClr val="0000FF"/>
                </a:solidFill>
                <a:sym typeface="Wingdings" pitchFamily="-111" charset="2"/>
              </a:rPr>
              <a:t>x</a:t>
            </a:r>
            <a:r>
              <a:rPr lang="en-US" sz="2000" b="1" dirty="0">
                <a:solidFill>
                  <a:srgbClr val="0000FF"/>
                </a:solidFill>
                <a:sym typeface="Wingdings" pitchFamily="-111" charset="2"/>
              </a:rPr>
              <a:t> </a:t>
            </a:r>
            <a:r>
              <a:rPr lang="en-US" sz="2000" b="1" dirty="0" err="1">
                <a:solidFill>
                  <a:srgbClr val="0000FF"/>
                </a:solidFill>
                <a:sym typeface="Wingdings" pitchFamily="-111" charset="2"/>
              </a:rPr>
              <a:t></a:t>
            </a:r>
            <a:r>
              <a:rPr lang="en-US" sz="2000" b="1" dirty="0">
                <a:solidFill>
                  <a:srgbClr val="0000FF"/>
                </a:solidFill>
                <a:sym typeface="Wingdings" pitchFamily="-111" charset="2"/>
              </a:rPr>
              <a:t> 11</a:t>
            </a:r>
            <a:r>
              <a:rPr lang="en-US" sz="2000" b="1" dirty="0">
                <a:solidFill>
                  <a:schemeClr val="accent2"/>
                </a:solidFill>
                <a:sym typeface="Wingdings" pitchFamily="-111" charset="2"/>
              </a:rPr>
              <a:t>;</a:t>
            </a:r>
            <a:endParaRPr lang="en-US" sz="2000" b="1" dirty="0">
              <a:solidFill>
                <a:schemeClr val="accent2"/>
              </a:solidFill>
            </a:endParaRPr>
          </a:p>
          <a:p>
            <a:pPr lvl="1">
              <a:lnSpc>
                <a:spcPct val="90000"/>
              </a:lnSpc>
              <a:buFontTx/>
              <a:buNone/>
            </a:pPr>
            <a:r>
              <a:rPr lang="en-US" sz="2000" dirty="0"/>
              <a:t>	</a:t>
            </a:r>
            <a:r>
              <a:rPr lang="en-US" sz="2000" dirty="0" err="1"/>
              <a:t>x</a:t>
            </a:r>
            <a:r>
              <a:rPr lang="en-US" sz="2000" dirty="0"/>
              <a:t> = 10;		// re-init </a:t>
            </a:r>
            <a:r>
              <a:rPr lang="en-US" sz="2000" dirty="0" err="1"/>
              <a:t>x</a:t>
            </a:r>
            <a:r>
              <a:rPr lang="en-US" sz="2000" dirty="0"/>
              <a:t> to be 10</a:t>
            </a:r>
          </a:p>
          <a:p>
            <a:pPr lvl="1">
              <a:lnSpc>
                <a:spcPct val="90000"/>
              </a:lnSpc>
              <a:buFontTx/>
              <a:buNone/>
            </a:pPr>
            <a:r>
              <a:rPr lang="en-US" sz="2000" dirty="0"/>
              <a:t>    </a:t>
            </a:r>
            <a:r>
              <a:rPr lang="en-US" sz="2000" b="1" dirty="0" err="1"/>
              <a:t>y</a:t>
            </a:r>
            <a:r>
              <a:rPr lang="en-US" sz="2000" b="1" dirty="0"/>
              <a:t> = ++</a:t>
            </a:r>
            <a:r>
              <a:rPr lang="en-US" sz="2000" b="1" dirty="0" err="1"/>
              <a:t>x</a:t>
            </a:r>
            <a:r>
              <a:rPr lang="en-US" sz="2000" b="1" dirty="0"/>
              <a:t>;	</a:t>
            </a:r>
            <a:r>
              <a:rPr lang="en-US" sz="2000" dirty="0"/>
              <a:t>	</a:t>
            </a:r>
            <a:r>
              <a:rPr lang="en-US" sz="2000" b="1" dirty="0">
                <a:solidFill>
                  <a:srgbClr val="0000FF"/>
                </a:solidFill>
              </a:rPr>
              <a:t>// pre-increment</a:t>
            </a:r>
          </a:p>
          <a:p>
            <a:pPr lvl="1">
              <a:lnSpc>
                <a:spcPct val="90000"/>
              </a:lnSpc>
              <a:buFontTx/>
              <a:buNone/>
            </a:pPr>
            <a:r>
              <a:rPr lang="en-US" sz="2000" dirty="0"/>
              <a:t>		</a:t>
            </a:r>
            <a:r>
              <a:rPr lang="en-US" sz="2000" b="1" dirty="0" err="1">
                <a:solidFill>
                  <a:srgbClr val="0000FF"/>
                </a:solidFill>
              </a:rPr>
              <a:t>y</a:t>
            </a:r>
            <a:r>
              <a:rPr lang="en-US" sz="2000" b="1" dirty="0">
                <a:solidFill>
                  <a:srgbClr val="0000FF"/>
                </a:solidFill>
              </a:rPr>
              <a:t> </a:t>
            </a:r>
            <a:r>
              <a:rPr lang="en-US" sz="2000" b="1" dirty="0" err="1">
                <a:solidFill>
                  <a:srgbClr val="0000FF"/>
                </a:solidFill>
                <a:sym typeface="Wingdings" pitchFamily="-111" charset="2"/>
              </a:rPr>
              <a:t></a:t>
            </a:r>
            <a:r>
              <a:rPr lang="en-US" sz="2000" b="1" dirty="0">
                <a:solidFill>
                  <a:srgbClr val="0000FF"/>
                </a:solidFill>
              </a:rPr>
              <a:t> 11 &amp; </a:t>
            </a:r>
            <a:r>
              <a:rPr lang="en-US" sz="2000" b="1" dirty="0" err="1">
                <a:solidFill>
                  <a:srgbClr val="0000FF"/>
                </a:solidFill>
              </a:rPr>
              <a:t>x</a:t>
            </a:r>
            <a:r>
              <a:rPr lang="en-US" sz="2000" b="1" dirty="0">
                <a:solidFill>
                  <a:srgbClr val="0000FF"/>
                </a:solidFill>
              </a:rPr>
              <a:t> </a:t>
            </a:r>
            <a:r>
              <a:rPr lang="en-US" sz="2000" b="1" dirty="0">
                <a:solidFill>
                  <a:srgbClr val="0000FF"/>
                </a:solidFill>
                <a:sym typeface="Wingdings" pitchFamily="-111" charset="2"/>
              </a:rPr>
              <a:t>11</a:t>
            </a:r>
            <a:endParaRPr lang="en-US" sz="2000" b="1" dirty="0">
              <a:solidFill>
                <a:srgbClr val="0000FF"/>
              </a:solidFill>
            </a:endParaRPr>
          </a:p>
          <a:p>
            <a:pPr lvl="1">
              <a:lnSpc>
                <a:spcPct val="90000"/>
              </a:lnSpc>
              <a:buFontTx/>
              <a:buNone/>
            </a:pPr>
            <a:endParaRPr lang="en-US" sz="2000" b="1" dirty="0">
              <a:solidFill>
                <a:schemeClr val="accent2"/>
              </a:solidFill>
            </a:endParaRPr>
          </a:p>
          <a:p>
            <a:pPr lvl="2">
              <a:lnSpc>
                <a:spcPct val="90000"/>
              </a:lnSpc>
              <a:buFontTx/>
              <a:buNone/>
            </a:pPr>
            <a:endParaRPr lang="en-US" dirty="0">
              <a:ea typeface="ＭＳ Ｐゴシック" pitchFamily="-111" charset="-128"/>
            </a:endParaRPr>
          </a:p>
        </p:txBody>
      </p:sp>
      <p:sp>
        <p:nvSpPr>
          <p:cNvPr id="50182" name="Rectangle 7"/>
          <p:cNvSpPr>
            <a:spLocks noGrp="1" noChangeArrowheads="1"/>
          </p:cNvSpPr>
          <p:nvPr>
            <p:ph type="title"/>
          </p:nvPr>
        </p:nvSpPr>
        <p:spPr>
          <a:xfrm>
            <a:off x="685800" y="0"/>
            <a:ext cx="7772400" cy="685800"/>
          </a:xfrm>
          <a:noFill/>
        </p:spPr>
        <p:txBody>
          <a:bodyPr>
            <a:normAutofit fontScale="90000"/>
          </a:bodyPr>
          <a:lstStyle/>
          <a:p>
            <a:r>
              <a:rPr lang="en-US" b="1">
                <a:latin typeface="Arial" pitchFamily="-111" charset="0"/>
                <a:ea typeface="ＭＳ Ｐゴシック" pitchFamily="-111" charset="-128"/>
                <a:cs typeface="ＭＳ Ｐゴシック" pitchFamily="-111" charset="-128"/>
              </a:rPr>
              <a:t>Arithmetic Operators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38915"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38916" name="Slide Number Placeholder 6"/>
          <p:cNvSpPr>
            <a:spLocks noGrp="1"/>
          </p:cNvSpPr>
          <p:nvPr>
            <p:ph type="sldNum" sz="quarter" idx="12"/>
          </p:nvPr>
        </p:nvSpPr>
        <p:spPr>
          <a:noFill/>
        </p:spPr>
        <p:txBody>
          <a:bodyPr/>
          <a:lstStyle/>
          <a:p>
            <a:fld id="{FFDB5E42-312B-3A46-90C5-082C6CF4F3C6}" type="slidenum">
              <a:rPr lang="en-US" smtClean="0">
                <a:latin typeface="Times New Roman" pitchFamily="-111" charset="0"/>
              </a:rPr>
              <a:pPr/>
              <a:t>71</a:t>
            </a:fld>
            <a:endParaRPr lang="en-US" smtClean="0">
              <a:latin typeface="Times New Roman" pitchFamily="-111" charset="0"/>
            </a:endParaRPr>
          </a:p>
        </p:txBody>
      </p:sp>
      <p:sp>
        <p:nvSpPr>
          <p:cNvPr id="38917" name="Rectangle 3"/>
          <p:cNvSpPr>
            <a:spLocks noGrp="1" noChangeArrowheads="1"/>
          </p:cNvSpPr>
          <p:nvPr>
            <p:ph type="body" sz="half" idx="2"/>
          </p:nvPr>
        </p:nvSpPr>
        <p:spPr>
          <a:xfrm>
            <a:off x="304800" y="914400"/>
            <a:ext cx="8458200" cy="5181600"/>
          </a:xfrm>
          <a:ln>
            <a:solidFill>
              <a:schemeClr val="accent2"/>
            </a:solidFill>
          </a:ln>
        </p:spPr>
        <p:txBody>
          <a:bodyPr/>
          <a:lstStyle/>
          <a:p>
            <a:pPr>
              <a:lnSpc>
                <a:spcPct val="90000"/>
              </a:lnSpc>
            </a:pPr>
            <a:r>
              <a:rPr lang="en-US" sz="2000" b="1" dirty="0">
                <a:solidFill>
                  <a:srgbClr val="0000FF"/>
                </a:solidFill>
                <a:ea typeface="ＭＳ Ｐゴシック" pitchFamily="-111" charset="-128"/>
                <a:cs typeface="ＭＳ Ｐゴシック" pitchFamily="-111" charset="-128"/>
              </a:rPr>
              <a:t>Addition </a:t>
            </a:r>
            <a:r>
              <a:rPr lang="en-US" sz="2000" b="1" dirty="0">
                <a:ea typeface="ＭＳ Ｐゴシック" pitchFamily="-111" charset="-128"/>
                <a:cs typeface="ＭＳ Ｐゴシック" pitchFamily="-111" charset="-128"/>
              </a:rPr>
              <a:t>with Decimal-based system</a:t>
            </a:r>
          </a:p>
          <a:p>
            <a:pPr lvl="1">
              <a:lnSpc>
                <a:spcPct val="90000"/>
              </a:lnSpc>
            </a:pPr>
            <a:r>
              <a:rPr lang="en-US" sz="2000" b="1" dirty="0"/>
              <a:t>The hardware logic within a processor can readily implement summation</a:t>
            </a:r>
          </a:p>
          <a:p>
            <a:pPr>
              <a:lnSpc>
                <a:spcPct val="90000"/>
              </a:lnSpc>
            </a:pPr>
            <a:r>
              <a:rPr lang="en-US" sz="2000" b="1" dirty="0">
                <a:solidFill>
                  <a:srgbClr val="0000FF"/>
                </a:solidFill>
                <a:ea typeface="ＭＳ Ｐゴシック" pitchFamily="-111" charset="-128"/>
                <a:cs typeface="ＭＳ Ｐゴシック" pitchFamily="-111" charset="-128"/>
              </a:rPr>
              <a:t>Subtraction </a:t>
            </a:r>
            <a:r>
              <a:rPr lang="en-US" sz="2000" b="1" dirty="0">
                <a:ea typeface="ＭＳ Ｐゴシック" pitchFamily="-111" charset="-128"/>
                <a:cs typeface="ＭＳ Ｐゴシック" pitchFamily="-111" charset="-128"/>
              </a:rPr>
              <a:t>with Decimal-based system</a:t>
            </a:r>
          </a:p>
          <a:p>
            <a:pPr lvl="1">
              <a:lnSpc>
                <a:spcPct val="90000"/>
              </a:lnSpc>
            </a:pPr>
            <a:r>
              <a:rPr lang="en-US" sz="2000" b="1" dirty="0"/>
              <a:t>Would be nice if we could implement subtraction using the adding properties of hardware …….</a:t>
            </a:r>
          </a:p>
          <a:p>
            <a:pPr lvl="1">
              <a:lnSpc>
                <a:spcPct val="90000"/>
              </a:lnSpc>
            </a:pPr>
            <a:r>
              <a:rPr lang="en-US" sz="2000" b="1" dirty="0"/>
              <a:t>Recall that </a:t>
            </a:r>
          </a:p>
          <a:p>
            <a:pPr lvl="2">
              <a:lnSpc>
                <a:spcPct val="90000"/>
              </a:lnSpc>
            </a:pPr>
            <a:r>
              <a:rPr lang="en-US" sz="2400" b="1" dirty="0" err="1">
                <a:solidFill>
                  <a:srgbClr val="0000FF"/>
                </a:solidFill>
                <a:ea typeface="ＭＳ Ｐゴシック" pitchFamily="-111" charset="-128"/>
              </a:rPr>
              <a:t>x</a:t>
            </a:r>
            <a:r>
              <a:rPr lang="en-US" sz="2400" b="1" dirty="0">
                <a:solidFill>
                  <a:srgbClr val="0000FF"/>
                </a:solidFill>
                <a:ea typeface="ＭＳ Ｐゴシック" pitchFamily="-111" charset="-128"/>
              </a:rPr>
              <a:t> -</a:t>
            </a:r>
            <a:r>
              <a:rPr lang="en-US" sz="2400" b="1" dirty="0" err="1">
                <a:solidFill>
                  <a:srgbClr val="0000FF"/>
                </a:solidFill>
                <a:ea typeface="ＭＳ Ｐゴシック" pitchFamily="-111" charset="-128"/>
              </a:rPr>
              <a:t>y</a:t>
            </a:r>
            <a:r>
              <a:rPr lang="en-US" sz="2400" b="1" dirty="0">
                <a:solidFill>
                  <a:srgbClr val="0000FF"/>
                </a:solidFill>
                <a:ea typeface="ＭＳ Ｐゴシック" pitchFamily="-111" charset="-128"/>
              </a:rPr>
              <a:t> ==&gt; </a:t>
            </a:r>
            <a:r>
              <a:rPr lang="en-US" sz="2400" b="1" dirty="0" err="1">
                <a:solidFill>
                  <a:srgbClr val="0000FF"/>
                </a:solidFill>
                <a:ea typeface="ＭＳ Ｐゴシック" pitchFamily="-111" charset="-128"/>
              </a:rPr>
              <a:t>x</a:t>
            </a:r>
            <a:r>
              <a:rPr lang="en-US" sz="2400" b="1" dirty="0">
                <a:solidFill>
                  <a:srgbClr val="0000FF"/>
                </a:solidFill>
                <a:ea typeface="ＭＳ Ｐゴシック" pitchFamily="-111" charset="-128"/>
              </a:rPr>
              <a:t> + (-</a:t>
            </a:r>
            <a:r>
              <a:rPr lang="en-US" sz="2400" b="1" dirty="0" err="1">
                <a:solidFill>
                  <a:srgbClr val="0000FF"/>
                </a:solidFill>
                <a:ea typeface="ＭＳ Ｐゴシック" pitchFamily="-111" charset="-128"/>
              </a:rPr>
              <a:t>y</a:t>
            </a:r>
            <a:r>
              <a:rPr lang="en-US" sz="2400" b="1" dirty="0">
                <a:solidFill>
                  <a:srgbClr val="0000FF"/>
                </a:solidFill>
                <a:ea typeface="ＭＳ Ｐゴシック" pitchFamily="-111" charset="-128"/>
              </a:rPr>
              <a:t>)  </a:t>
            </a:r>
          </a:p>
          <a:p>
            <a:pPr lvl="2">
              <a:lnSpc>
                <a:spcPct val="90000"/>
              </a:lnSpc>
            </a:pPr>
            <a:r>
              <a:rPr lang="en-US" b="1" dirty="0">
                <a:ea typeface="ＭＳ Ｐゴシック" pitchFamily="-111" charset="-128"/>
              </a:rPr>
              <a:t>Need to change the </a:t>
            </a:r>
            <a:r>
              <a:rPr lang="en-US" b="1" dirty="0" err="1">
                <a:ea typeface="ＭＳ Ｐゴシック" pitchFamily="-111" charset="-128"/>
              </a:rPr>
              <a:t>y</a:t>
            </a:r>
            <a:r>
              <a:rPr lang="en-US" b="1" dirty="0">
                <a:ea typeface="ＭＳ Ｐゴシック" pitchFamily="-111" charset="-128"/>
              </a:rPr>
              <a:t> quantity from its value to its negative value and them we can proceed to do addition</a:t>
            </a:r>
          </a:p>
          <a:p>
            <a:pPr lvl="2">
              <a:lnSpc>
                <a:spcPct val="90000"/>
              </a:lnSpc>
            </a:pPr>
            <a:r>
              <a:rPr lang="en-US" b="1" dirty="0">
                <a:ea typeface="ＭＳ Ｐゴシック" pitchFamily="-111" charset="-128"/>
              </a:rPr>
              <a:t>How do we do it….?</a:t>
            </a:r>
          </a:p>
          <a:p>
            <a:pPr lvl="2">
              <a:lnSpc>
                <a:spcPct val="90000"/>
              </a:lnSpc>
            </a:pPr>
            <a:r>
              <a:rPr lang="en-US" sz="2400" b="1" dirty="0">
                <a:solidFill>
                  <a:srgbClr val="0000FF"/>
                </a:solidFill>
                <a:ea typeface="ＭＳ Ｐゴシック" pitchFamily="-111" charset="-128"/>
              </a:rPr>
              <a:t>Recipe</a:t>
            </a:r>
          </a:p>
          <a:p>
            <a:pPr lvl="3">
              <a:lnSpc>
                <a:spcPct val="90000"/>
              </a:lnSpc>
            </a:pPr>
            <a:r>
              <a:rPr lang="en-US" sz="2000" b="1" dirty="0">
                <a:ea typeface="ＭＳ Ｐゴシック" pitchFamily="-111" charset="-128"/>
              </a:rPr>
              <a:t>1’s complement of subtrahend</a:t>
            </a:r>
          </a:p>
          <a:p>
            <a:pPr lvl="3">
              <a:lnSpc>
                <a:spcPct val="90000"/>
              </a:lnSpc>
            </a:pPr>
            <a:r>
              <a:rPr lang="en-US" sz="2000" b="1" dirty="0">
                <a:ea typeface="ＭＳ Ｐゴシック" pitchFamily="-111" charset="-128"/>
              </a:rPr>
              <a:t>add 1 </a:t>
            </a:r>
          </a:p>
          <a:p>
            <a:pPr lvl="3">
              <a:lnSpc>
                <a:spcPct val="90000"/>
              </a:lnSpc>
            </a:pPr>
            <a:r>
              <a:rPr lang="en-US" sz="2000" b="1" dirty="0">
                <a:ea typeface="ＭＳ Ｐゴシック" pitchFamily="-111" charset="-128"/>
              </a:rPr>
              <a:t>proceed to a normal addition</a:t>
            </a:r>
          </a:p>
        </p:txBody>
      </p:sp>
      <p:sp>
        <p:nvSpPr>
          <p:cNvPr id="38918" name="Rectangle 7"/>
          <p:cNvSpPr>
            <a:spLocks noGrp="1" noChangeArrowheads="1"/>
          </p:cNvSpPr>
          <p:nvPr>
            <p:ph type="title"/>
          </p:nvPr>
        </p:nvSpPr>
        <p:spPr>
          <a:xfrm>
            <a:off x="609600" y="304800"/>
            <a:ext cx="7924800" cy="685800"/>
          </a:xfrm>
          <a:noFill/>
        </p:spPr>
        <p:txBody>
          <a:bodyPr>
            <a:normAutofit fontScale="90000"/>
          </a:bodyPr>
          <a:lstStyle/>
          <a:p>
            <a:r>
              <a:rPr lang="en-US" b="1">
                <a:latin typeface="Arial" pitchFamily="-111" charset="0"/>
                <a:ea typeface="ＭＳ Ｐゴシック" pitchFamily="-111" charset="-128"/>
                <a:cs typeface="ＭＳ Ｐゴシック" pitchFamily="-111" charset="-128"/>
              </a:rPr>
              <a:t>Arithmetic Operations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36867"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36868" name="Slide Number Placeholder 6"/>
          <p:cNvSpPr>
            <a:spLocks noGrp="1"/>
          </p:cNvSpPr>
          <p:nvPr>
            <p:ph type="sldNum" sz="quarter" idx="12"/>
          </p:nvPr>
        </p:nvSpPr>
        <p:spPr>
          <a:noFill/>
        </p:spPr>
        <p:txBody>
          <a:bodyPr/>
          <a:lstStyle/>
          <a:p>
            <a:fld id="{959579A7-7EF6-3141-89ED-A605474C2702}" type="slidenum">
              <a:rPr lang="en-US" smtClean="0">
                <a:latin typeface="Times New Roman" pitchFamily="-111" charset="0"/>
              </a:rPr>
              <a:pPr/>
              <a:t>72</a:t>
            </a:fld>
            <a:endParaRPr lang="en-US" smtClean="0">
              <a:latin typeface="Times New Roman" pitchFamily="-111" charset="0"/>
            </a:endParaRPr>
          </a:p>
        </p:txBody>
      </p:sp>
      <p:sp>
        <p:nvSpPr>
          <p:cNvPr id="36869" name="Rectangle 2"/>
          <p:cNvSpPr>
            <a:spLocks noGrp="1" noChangeArrowheads="1"/>
          </p:cNvSpPr>
          <p:nvPr>
            <p:ph type="body" sz="half" idx="1"/>
          </p:nvPr>
        </p:nvSpPr>
        <p:spPr>
          <a:xfrm>
            <a:off x="457200" y="914400"/>
            <a:ext cx="8458200" cy="5441950"/>
          </a:xfrm>
          <a:noFill/>
          <a:ln>
            <a:solidFill>
              <a:srgbClr val="0000FF"/>
            </a:solidFill>
          </a:ln>
        </p:spPr>
        <p:txBody>
          <a:bodyPr/>
          <a:lstStyle/>
          <a:p>
            <a:r>
              <a:rPr lang="en-US" sz="2400" b="1" dirty="0">
                <a:ea typeface="ＭＳ Ｐゴシック" pitchFamily="-111" charset="-128"/>
                <a:cs typeface="ＭＳ Ｐゴシック" pitchFamily="-111" charset="-128"/>
              </a:rPr>
              <a:t>Arithmetic in Binary Based-System</a:t>
            </a:r>
          </a:p>
          <a:p>
            <a:pPr lvl="1"/>
            <a:r>
              <a:rPr lang="en-US" sz="2000" dirty="0"/>
              <a:t>same mechanics as in </a:t>
            </a:r>
            <a:r>
              <a:rPr lang="en-US" sz="2000" b="1" i="1" dirty="0">
                <a:solidFill>
                  <a:srgbClr val="0000FF"/>
                </a:solidFill>
              </a:rPr>
              <a:t>decimal-based </a:t>
            </a:r>
            <a:r>
              <a:rPr lang="en-US" sz="2000" b="1" i="1" dirty="0" smtClean="0">
                <a:solidFill>
                  <a:srgbClr val="0000FF"/>
                </a:solidFill>
              </a:rPr>
              <a:t>system</a:t>
            </a:r>
          </a:p>
          <a:p>
            <a:r>
              <a:rPr lang="en-US" b="1" i="1" dirty="0" smtClean="0">
                <a:solidFill>
                  <a:srgbClr val="0000FF"/>
                </a:solidFill>
                <a:ea typeface="ＭＳ Ｐゴシック" pitchFamily="-111" charset="-128"/>
                <a:cs typeface="ＭＳ Ｐゴシック" pitchFamily="-111" charset="-128"/>
              </a:rPr>
              <a:t> </a:t>
            </a:r>
            <a:r>
              <a:rPr lang="en-US" sz="2800" b="1" dirty="0" smtClean="0">
                <a:solidFill>
                  <a:srgbClr val="0000FF"/>
                </a:solidFill>
                <a:ea typeface="ＭＳ Ｐゴシック" pitchFamily="-111" charset="-128"/>
                <a:cs typeface="ＭＳ Ｐゴシック" pitchFamily="-111" charset="-128"/>
              </a:rPr>
              <a:t>Addition </a:t>
            </a:r>
          </a:p>
          <a:p>
            <a:pPr lvl="1"/>
            <a:r>
              <a:rPr lang="en-US" sz="2000" b="1" dirty="0" smtClean="0">
                <a:solidFill>
                  <a:srgbClr val="0000FF"/>
                </a:solidFill>
                <a:ea typeface="ＭＳ Ｐゴシック" pitchFamily="-111" charset="-128"/>
                <a:cs typeface="ＭＳ Ｐゴシック" pitchFamily="-111" charset="-128"/>
              </a:rPr>
              <a:t>Decimal</a:t>
            </a:r>
            <a:r>
              <a:rPr lang="en-US" sz="2000" b="1" dirty="0">
                <a:solidFill>
                  <a:srgbClr val="0000FF"/>
                </a:solidFill>
                <a:ea typeface="ＭＳ Ｐゴシック" pitchFamily="-111" charset="-128"/>
                <a:cs typeface="ＭＳ Ｐゴシック" pitchFamily="-111" charset="-128"/>
              </a:rPr>
              <a:t>-based system</a:t>
            </a:r>
          </a:p>
          <a:p>
            <a:pPr lvl="1">
              <a:buFontTx/>
              <a:buNone/>
            </a:pPr>
            <a:r>
              <a:rPr lang="en-US" sz="2000" b="1" dirty="0">
                <a:solidFill>
                  <a:srgbClr val="FF3300"/>
                </a:solidFill>
              </a:rPr>
              <a:t>             </a:t>
            </a:r>
            <a:r>
              <a:rPr lang="en-US" sz="2000" b="1" i="1" dirty="0">
                <a:solidFill>
                  <a:srgbClr val="FF3300"/>
                </a:solidFill>
              </a:rPr>
              <a:t>1     1 1 1</a:t>
            </a:r>
            <a:r>
              <a:rPr lang="en-US" sz="2000" b="1" dirty="0">
                <a:solidFill>
                  <a:srgbClr val="FF3300"/>
                </a:solidFill>
              </a:rPr>
              <a:t>     ==&gt; carry bits</a:t>
            </a:r>
            <a:endParaRPr lang="en-US" sz="2000" b="1" dirty="0">
              <a:solidFill>
                <a:schemeClr val="accent1"/>
              </a:solidFill>
            </a:endParaRPr>
          </a:p>
          <a:p>
            <a:pPr lvl="2">
              <a:spcBef>
                <a:spcPts val="264"/>
              </a:spcBef>
              <a:buFontTx/>
              <a:buNone/>
            </a:pPr>
            <a:r>
              <a:rPr lang="en-US" sz="3600" dirty="0">
                <a:ea typeface="ＭＳ Ｐゴシック" pitchFamily="-111" charset="-128"/>
              </a:rPr>
              <a:t>	</a:t>
            </a:r>
            <a:r>
              <a:rPr lang="en-US" sz="3200" dirty="0">
                <a:ea typeface="ＭＳ Ｐゴシック" pitchFamily="-111" charset="-128"/>
              </a:rPr>
              <a:t>294087</a:t>
            </a:r>
          </a:p>
          <a:p>
            <a:pPr lvl="2">
              <a:spcBef>
                <a:spcPts val="264"/>
              </a:spcBef>
              <a:buFontTx/>
              <a:buNone/>
            </a:pPr>
            <a:r>
              <a:rPr lang="en-US" sz="3200" b="1" dirty="0">
                <a:ea typeface="ＭＳ Ｐゴシック" pitchFamily="-111" charset="-128"/>
              </a:rPr>
              <a:t>+</a:t>
            </a:r>
            <a:r>
              <a:rPr lang="en-US" sz="3200" u="sng" dirty="0">
                <a:ea typeface="ＭＳ Ｐゴシック" pitchFamily="-111" charset="-128"/>
              </a:rPr>
              <a:t>134998</a:t>
            </a:r>
            <a:endParaRPr lang="en-US" sz="3200" dirty="0">
              <a:ea typeface="ＭＳ Ｐゴシック" pitchFamily="-111" charset="-128"/>
            </a:endParaRPr>
          </a:p>
          <a:p>
            <a:pPr lvl="2">
              <a:spcBef>
                <a:spcPts val="264"/>
              </a:spcBef>
              <a:buFontTx/>
              <a:buNone/>
            </a:pPr>
            <a:r>
              <a:rPr lang="en-US" sz="3200" dirty="0">
                <a:ea typeface="ＭＳ Ｐゴシック" pitchFamily="-111" charset="-128"/>
              </a:rPr>
              <a:t>  </a:t>
            </a:r>
            <a:r>
              <a:rPr lang="en-US" sz="3200" dirty="0" smtClean="0">
                <a:ea typeface="ＭＳ Ｐゴシック" pitchFamily="-111" charset="-128"/>
              </a:rPr>
              <a:t>429085</a:t>
            </a:r>
          </a:p>
          <a:p>
            <a:pPr lvl="1">
              <a:spcBef>
                <a:spcPts val="264"/>
              </a:spcBef>
            </a:pPr>
            <a:r>
              <a:rPr lang="en-US" sz="2000" b="1" dirty="0" smtClean="0">
                <a:solidFill>
                  <a:srgbClr val="0000FF"/>
                </a:solidFill>
              </a:rPr>
              <a:t>Binary-based system</a:t>
            </a:r>
          </a:p>
          <a:p>
            <a:pPr lvl="2">
              <a:spcBef>
                <a:spcPts val="264"/>
              </a:spcBef>
              <a:buFontTx/>
              <a:buNone/>
            </a:pPr>
            <a:endParaRPr lang="en-US" sz="3200" dirty="0" smtClean="0">
              <a:ea typeface="ＭＳ Ｐゴシック" pitchFamily="-111" charset="-128"/>
            </a:endParaRPr>
          </a:p>
          <a:p>
            <a:pPr lvl="2">
              <a:spcBef>
                <a:spcPts val="264"/>
              </a:spcBef>
              <a:buFontTx/>
              <a:buNone/>
            </a:pPr>
            <a:endParaRPr lang="en-US" sz="3200" dirty="0">
              <a:ea typeface="ＭＳ Ｐゴシック" pitchFamily="-111" charset="-128"/>
            </a:endParaRPr>
          </a:p>
        </p:txBody>
      </p:sp>
      <p:sp>
        <p:nvSpPr>
          <p:cNvPr id="36871" name="Rectangle 5"/>
          <p:cNvSpPr>
            <a:spLocks noChangeArrowheads="1"/>
          </p:cNvSpPr>
          <p:nvPr/>
        </p:nvSpPr>
        <p:spPr bwMode="auto">
          <a:xfrm>
            <a:off x="457200" y="5030787"/>
            <a:ext cx="3213100" cy="1094146"/>
          </a:xfrm>
          <a:prstGeom prst="rect">
            <a:avLst/>
          </a:prstGeom>
          <a:noFill/>
          <a:ln w="9525">
            <a:noFill/>
            <a:miter lim="800000"/>
            <a:headEnd/>
            <a:tailEnd/>
          </a:ln>
        </p:spPr>
        <p:txBody>
          <a:bodyPr>
            <a:prstTxWarp prst="textNoShape">
              <a:avLst/>
            </a:prstTxWarp>
            <a:spAutoFit/>
          </a:bodyPr>
          <a:lstStyle/>
          <a:p>
            <a:pPr>
              <a:lnSpc>
                <a:spcPct val="90000"/>
              </a:lnSpc>
            </a:pPr>
            <a:r>
              <a:rPr lang="en-US" dirty="0"/>
              <a:t>              </a:t>
            </a:r>
            <a:r>
              <a:rPr lang="en-US" sz="1800" i="1" dirty="0">
                <a:solidFill>
                  <a:srgbClr val="FF3300"/>
                </a:solidFill>
              </a:rPr>
              <a:t> </a:t>
            </a:r>
            <a:r>
              <a:rPr lang="en-US" sz="1800" b="1" i="1" dirty="0">
                <a:solidFill>
                  <a:srgbClr val="FF3300"/>
                </a:solidFill>
              </a:rPr>
              <a:t>1 1 1 1 1 1 </a:t>
            </a:r>
            <a:r>
              <a:rPr lang="en-US" sz="1800" b="1" i="1" dirty="0" smtClean="0">
                <a:solidFill>
                  <a:srgbClr val="FF3300"/>
                </a:solidFill>
              </a:rPr>
              <a:t>         - </a:t>
            </a:r>
            <a:r>
              <a:rPr lang="en-US" sz="1800" b="1" i="1" dirty="0">
                <a:solidFill>
                  <a:srgbClr val="FF3300"/>
                </a:solidFill>
              </a:rPr>
              <a:t>carry</a:t>
            </a:r>
          </a:p>
          <a:p>
            <a:pPr>
              <a:lnSpc>
                <a:spcPct val="90000"/>
              </a:lnSpc>
            </a:pPr>
            <a:r>
              <a:rPr lang="en-US" b="1" dirty="0"/>
              <a:t> </a:t>
            </a:r>
            <a:r>
              <a:rPr lang="en-US" sz="1800" b="1" dirty="0"/>
              <a:t>175 ==&gt;  1 0 1 0 1 1 1 1  </a:t>
            </a:r>
          </a:p>
          <a:p>
            <a:pPr>
              <a:lnSpc>
                <a:spcPct val="90000"/>
              </a:lnSpc>
            </a:pPr>
            <a:r>
              <a:rPr lang="en-US" sz="1800" b="1" dirty="0"/>
              <a:t>   </a:t>
            </a:r>
            <a:r>
              <a:rPr lang="en-US" sz="1800" b="1" u="sng" dirty="0"/>
              <a:t>57 ==&gt;  0 0 1 1 1 0 0 1</a:t>
            </a:r>
            <a:endParaRPr lang="en-US" b="1" u="sng" dirty="0"/>
          </a:p>
          <a:p>
            <a:pPr>
              <a:lnSpc>
                <a:spcPct val="90000"/>
              </a:lnSpc>
            </a:pPr>
            <a:r>
              <a:rPr lang="en-US" b="1" dirty="0"/>
              <a:t> </a:t>
            </a:r>
            <a:r>
              <a:rPr lang="en-US" sz="1800" b="1" dirty="0"/>
              <a:t>232</a:t>
            </a:r>
            <a:r>
              <a:rPr lang="en-US" b="1" dirty="0"/>
              <a:t> </a:t>
            </a:r>
            <a:r>
              <a:rPr lang="en-US" sz="1800" b="1" dirty="0"/>
              <a:t>==&gt; 1 1 1 0  1 0 0 0 </a:t>
            </a:r>
            <a:endParaRPr lang="en-US" dirty="0"/>
          </a:p>
        </p:txBody>
      </p:sp>
      <p:sp>
        <p:nvSpPr>
          <p:cNvPr id="36872" name="Rectangle 7"/>
          <p:cNvSpPr>
            <a:spLocks noGrp="1" noChangeArrowheads="1"/>
          </p:cNvSpPr>
          <p:nvPr>
            <p:ph type="title"/>
          </p:nvPr>
        </p:nvSpPr>
        <p:spPr>
          <a:xfrm>
            <a:off x="609600" y="228600"/>
            <a:ext cx="7924800" cy="685800"/>
          </a:xfrm>
          <a:noFill/>
        </p:spPr>
        <p:txBody>
          <a:bodyPr>
            <a:normAutofit fontScale="90000"/>
          </a:bodyPr>
          <a:lstStyle/>
          <a:p>
            <a:r>
              <a:rPr lang="en-US" b="1" dirty="0">
                <a:latin typeface="Arial" pitchFamily="-111" charset="0"/>
                <a:ea typeface="ＭＳ Ｐゴシック" pitchFamily="-111" charset="-128"/>
                <a:cs typeface="ＭＳ Ｐゴシック" pitchFamily="-111" charset="-128"/>
              </a:rPr>
              <a:t>Arithmetic Operations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43011"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43012" name="Slide Number Placeholder 6"/>
          <p:cNvSpPr>
            <a:spLocks noGrp="1"/>
          </p:cNvSpPr>
          <p:nvPr>
            <p:ph type="sldNum" sz="quarter" idx="12"/>
          </p:nvPr>
        </p:nvSpPr>
        <p:spPr>
          <a:noFill/>
        </p:spPr>
        <p:txBody>
          <a:bodyPr/>
          <a:lstStyle/>
          <a:p>
            <a:fld id="{0F710F97-11F1-3644-AC11-556C4EE1A4DB}" type="slidenum">
              <a:rPr lang="en-US" smtClean="0">
                <a:latin typeface="Times New Roman" pitchFamily="-111" charset="0"/>
              </a:rPr>
              <a:pPr/>
              <a:t>73</a:t>
            </a:fld>
            <a:endParaRPr lang="en-US" smtClean="0">
              <a:latin typeface="Times New Roman" pitchFamily="-111" charset="0"/>
            </a:endParaRPr>
          </a:p>
        </p:txBody>
      </p:sp>
      <p:sp>
        <p:nvSpPr>
          <p:cNvPr id="43013" name="Rectangle 3"/>
          <p:cNvSpPr>
            <a:spLocks noGrp="1" noChangeArrowheads="1"/>
          </p:cNvSpPr>
          <p:nvPr>
            <p:ph type="body" sz="half" idx="2"/>
          </p:nvPr>
        </p:nvSpPr>
        <p:spPr>
          <a:xfrm>
            <a:off x="381000" y="914400"/>
            <a:ext cx="8077200" cy="5441950"/>
          </a:xfrm>
          <a:noFill/>
          <a:ln>
            <a:solidFill>
              <a:schemeClr val="accent2"/>
            </a:solidFill>
          </a:ln>
        </p:spPr>
        <p:txBody>
          <a:bodyPr/>
          <a:lstStyle/>
          <a:p>
            <a:pPr marL="533400" indent="-533400">
              <a:lnSpc>
                <a:spcPct val="80000"/>
              </a:lnSpc>
            </a:pPr>
            <a:r>
              <a:rPr lang="en-US" sz="2000" b="1" dirty="0">
                <a:solidFill>
                  <a:srgbClr val="0000FF"/>
                </a:solidFill>
                <a:latin typeface="Geneva" pitchFamily="-111" charset="0"/>
                <a:ea typeface="ＭＳ Ｐゴシック" pitchFamily="-111" charset="-128"/>
                <a:cs typeface="ＭＳ Ｐゴシック" pitchFamily="-111" charset="-128"/>
              </a:rPr>
              <a:t>Multiplication with binary numbers</a:t>
            </a:r>
          </a:p>
          <a:p>
            <a:pPr marL="914400" lvl="1" indent="-457200">
              <a:lnSpc>
                <a:spcPct val="80000"/>
              </a:lnSpc>
            </a:pPr>
            <a:r>
              <a:rPr lang="en-US" sz="1600" b="1" dirty="0">
                <a:solidFill>
                  <a:srgbClr val="000000"/>
                </a:solidFill>
                <a:latin typeface="Geneva" pitchFamily="-111" charset="0"/>
              </a:rPr>
              <a:t>Hardware can do a fast multiply because we are multiplying by 1 or 0</a:t>
            </a:r>
          </a:p>
          <a:p>
            <a:pPr marL="914400" lvl="1" indent="-457200">
              <a:lnSpc>
                <a:spcPct val="80000"/>
              </a:lnSpc>
            </a:pPr>
            <a:endParaRPr lang="en-US" sz="1200" b="1" dirty="0">
              <a:solidFill>
                <a:srgbClr val="000000"/>
              </a:solidFill>
              <a:latin typeface="Geneva" pitchFamily="-111" charset="0"/>
            </a:endParaRPr>
          </a:p>
          <a:p>
            <a:pPr marL="1295400" lvl="2" indent="-381000">
              <a:lnSpc>
                <a:spcPct val="80000"/>
              </a:lnSpc>
            </a:pPr>
            <a:r>
              <a:rPr lang="en-US" sz="1600" b="1" dirty="0">
                <a:solidFill>
                  <a:srgbClr val="000000"/>
                </a:solidFill>
                <a:latin typeface="Geneva" pitchFamily="-111" charset="0"/>
                <a:ea typeface="ＭＳ Ｐゴシック" pitchFamily="-111" charset="-128"/>
              </a:rPr>
              <a:t>Example</a:t>
            </a:r>
          </a:p>
          <a:p>
            <a:pPr marL="1714500" lvl="3" indent="-342900">
              <a:lnSpc>
                <a:spcPct val="80000"/>
              </a:lnSpc>
              <a:buFontTx/>
              <a:buNone/>
            </a:pPr>
            <a:r>
              <a:rPr lang="en-US" sz="1600" b="1" dirty="0">
                <a:solidFill>
                  <a:srgbClr val="000000"/>
                </a:solidFill>
                <a:latin typeface="Geneva" pitchFamily="-111" charset="0"/>
                <a:ea typeface="ＭＳ Ｐゴシック" pitchFamily="-111" charset="-128"/>
              </a:rPr>
              <a:t>7  = 0 1 1 1</a:t>
            </a:r>
          </a:p>
          <a:p>
            <a:pPr marL="1714500" lvl="3" indent="-342900">
              <a:lnSpc>
                <a:spcPct val="80000"/>
              </a:lnSpc>
              <a:buFontTx/>
              <a:buNone/>
            </a:pPr>
            <a:r>
              <a:rPr lang="en-US" sz="1600" b="1" dirty="0">
                <a:solidFill>
                  <a:srgbClr val="000000"/>
                </a:solidFill>
                <a:latin typeface="Geneva" pitchFamily="-111" charset="0"/>
                <a:ea typeface="ＭＳ Ｐゴシック" pitchFamily="-111" charset="-128"/>
              </a:rPr>
              <a:t>5  = 0 1 0 1</a:t>
            </a:r>
          </a:p>
          <a:p>
            <a:pPr marL="1714500" lvl="3" indent="-342900">
              <a:lnSpc>
                <a:spcPct val="80000"/>
              </a:lnSpc>
              <a:buFontTx/>
              <a:buNone/>
            </a:pPr>
            <a:r>
              <a:rPr lang="en-US" sz="1600" b="1" dirty="0">
                <a:solidFill>
                  <a:srgbClr val="000000"/>
                </a:solidFill>
                <a:latin typeface="Geneva" pitchFamily="-111" charset="0"/>
                <a:ea typeface="ＭＳ Ｐゴシック" pitchFamily="-111" charset="-128"/>
              </a:rPr>
              <a:t>--------------------</a:t>
            </a:r>
          </a:p>
          <a:p>
            <a:pPr marL="1714500" lvl="3" indent="-342900">
              <a:lnSpc>
                <a:spcPct val="80000"/>
              </a:lnSpc>
              <a:buFontTx/>
              <a:buNone/>
            </a:pPr>
            <a:r>
              <a:rPr lang="en-US" sz="1600" b="1" dirty="0">
                <a:solidFill>
                  <a:srgbClr val="000000"/>
                </a:solidFill>
                <a:latin typeface="Geneva" pitchFamily="-111" charset="0"/>
                <a:ea typeface="ＭＳ Ｐゴシック" pitchFamily="-111" charset="-128"/>
              </a:rPr>
              <a:t>       0 1 1 1</a:t>
            </a:r>
          </a:p>
          <a:p>
            <a:pPr marL="1714500" lvl="3" indent="-342900">
              <a:lnSpc>
                <a:spcPct val="80000"/>
              </a:lnSpc>
              <a:buFontTx/>
              <a:buNone/>
            </a:pPr>
            <a:r>
              <a:rPr lang="en-US" sz="1600" b="1" dirty="0">
                <a:solidFill>
                  <a:srgbClr val="000000"/>
                </a:solidFill>
                <a:latin typeface="Geneva" pitchFamily="-111" charset="0"/>
                <a:ea typeface="ＭＳ Ｐゴシック" pitchFamily="-111" charset="-128"/>
              </a:rPr>
              <a:t> </a:t>
            </a:r>
            <a:r>
              <a:rPr lang="en-US" sz="1600" b="1" u="sng" dirty="0">
                <a:solidFill>
                  <a:srgbClr val="000000"/>
                </a:solidFill>
                <a:latin typeface="Geneva" pitchFamily="-111" charset="0"/>
                <a:ea typeface="ＭＳ Ｐゴシック" pitchFamily="-111" charset="-128"/>
              </a:rPr>
              <a:t>0 1 1 1 </a:t>
            </a:r>
            <a:r>
              <a:rPr lang="en-US" sz="1600" b="1" i="1" u="sng" dirty="0">
                <a:solidFill>
                  <a:srgbClr val="FF3300"/>
                </a:solidFill>
                <a:latin typeface="Geneva" pitchFamily="-111" charset="0"/>
                <a:ea typeface="ＭＳ Ｐゴシック" pitchFamily="-111" charset="-128"/>
              </a:rPr>
              <a:t>0</a:t>
            </a:r>
            <a:endParaRPr lang="en-US" sz="1600" b="1" u="sng" dirty="0">
              <a:solidFill>
                <a:srgbClr val="000000"/>
              </a:solidFill>
              <a:latin typeface="Geneva" pitchFamily="-111" charset="0"/>
              <a:ea typeface="ＭＳ Ｐゴシック" pitchFamily="-111" charset="-128"/>
            </a:endParaRPr>
          </a:p>
          <a:p>
            <a:pPr marL="1295400" lvl="2" indent="-381000">
              <a:lnSpc>
                <a:spcPct val="80000"/>
              </a:lnSpc>
              <a:buFontTx/>
              <a:buNone/>
            </a:pPr>
            <a:r>
              <a:rPr lang="en-US" sz="1800" b="1" dirty="0">
                <a:solidFill>
                  <a:srgbClr val="000000"/>
                </a:solidFill>
                <a:latin typeface="Geneva" pitchFamily="-111" charset="0"/>
                <a:ea typeface="ＭＳ Ｐゴシック" pitchFamily="-111" charset="-128"/>
              </a:rPr>
              <a:t>      1 0 0 0 1 1  </a:t>
            </a:r>
            <a:r>
              <a:rPr lang="en-US" sz="1800" b="1" dirty="0" err="1">
                <a:solidFill>
                  <a:srgbClr val="000000"/>
                </a:solidFill>
                <a:latin typeface="Geneva" pitchFamily="-111" charset="0"/>
                <a:ea typeface="ＭＳ Ｐゴシック" pitchFamily="-111" charset="-128"/>
                <a:sym typeface="Wingdings" pitchFamily="-111" charset="2"/>
              </a:rPr>
              <a:t></a:t>
            </a:r>
            <a:r>
              <a:rPr lang="en-US" sz="1800" b="1" dirty="0">
                <a:solidFill>
                  <a:srgbClr val="000000"/>
                </a:solidFill>
                <a:latin typeface="Geneva" pitchFamily="-111" charset="0"/>
                <a:ea typeface="ＭＳ Ｐゴシック" pitchFamily="-111" charset="-128"/>
                <a:sym typeface="Wingdings" pitchFamily="-111" charset="2"/>
              </a:rPr>
              <a:t> 32 + 3 = </a:t>
            </a:r>
            <a:r>
              <a:rPr lang="en-US" sz="1800" b="1" dirty="0" smtClean="0">
                <a:solidFill>
                  <a:srgbClr val="000000"/>
                </a:solidFill>
                <a:latin typeface="Geneva" pitchFamily="-111" charset="0"/>
                <a:ea typeface="ＭＳ Ｐゴシック" pitchFamily="-111" charset="-128"/>
                <a:sym typeface="Wingdings" pitchFamily="-111" charset="2"/>
              </a:rPr>
              <a:t>35</a:t>
            </a:r>
          </a:p>
          <a:p>
            <a:pPr marL="1295400" lvl="2" indent="-381000">
              <a:lnSpc>
                <a:spcPct val="80000"/>
              </a:lnSpc>
              <a:buFontTx/>
              <a:buNone/>
            </a:pPr>
            <a:endParaRPr lang="en-US" sz="1800" b="1" dirty="0" smtClean="0">
              <a:solidFill>
                <a:srgbClr val="000000"/>
              </a:solidFill>
              <a:latin typeface="Geneva" pitchFamily="-111" charset="0"/>
              <a:ea typeface="ＭＳ Ｐゴシック" pitchFamily="-111" charset="-128"/>
              <a:sym typeface="Wingdings" pitchFamily="-111" charset="2"/>
            </a:endParaRPr>
          </a:p>
          <a:p>
            <a:pPr marL="495300" indent="-381000">
              <a:lnSpc>
                <a:spcPct val="80000"/>
              </a:lnSpc>
            </a:pPr>
            <a:r>
              <a:rPr lang="en-US" sz="2000" b="1" dirty="0" smtClean="0">
                <a:solidFill>
                  <a:srgbClr val="0000FF"/>
                </a:solidFill>
                <a:latin typeface="Geneva" pitchFamily="-111" charset="0"/>
                <a:ea typeface="ＭＳ Ｐゴシック" pitchFamily="-111" charset="-128"/>
                <a:sym typeface="Wingdings" pitchFamily="-111" charset="2"/>
              </a:rPr>
              <a:t>Multiplication with floating point numbers</a:t>
            </a:r>
          </a:p>
          <a:p>
            <a:pPr marL="495300" indent="-381000">
              <a:lnSpc>
                <a:spcPct val="80000"/>
              </a:lnSpc>
              <a:buNone/>
            </a:pPr>
            <a:endParaRPr lang="en-US" sz="2000" b="1"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pPr>
            <a:r>
              <a:rPr lang="en-US" sz="1600" b="1" dirty="0" smtClean="0">
                <a:solidFill>
                  <a:srgbClr val="0000FF"/>
                </a:solidFill>
                <a:latin typeface="Geneva" pitchFamily="-111" charset="0"/>
                <a:ea typeface="ＭＳ Ｐゴシック" pitchFamily="-111" charset="-128"/>
                <a:sym typeface="Wingdings" pitchFamily="-111" charset="2"/>
              </a:rPr>
              <a:t>Number1 = s.2</a:t>
            </a:r>
            <a:r>
              <a:rPr lang="en-US" sz="1600" b="1" baseline="30000" dirty="0" smtClean="0">
                <a:solidFill>
                  <a:srgbClr val="0000FF"/>
                </a:solidFill>
                <a:latin typeface="Geneva" pitchFamily="-111" charset="0"/>
                <a:ea typeface="ＭＳ Ｐゴシック" pitchFamily="-111" charset="-128"/>
                <a:sym typeface="Wingdings" pitchFamily="-111" charset="2"/>
              </a:rPr>
              <a:t>N  </a:t>
            </a:r>
            <a:r>
              <a:rPr lang="en-US" sz="1600" b="1" dirty="0" err="1" smtClean="0">
                <a:solidFill>
                  <a:srgbClr val="0000FF"/>
                </a:solidFill>
                <a:latin typeface="Geneva" pitchFamily="-111" charset="0"/>
                <a:ea typeface="ＭＳ Ｐゴシック" pitchFamily="-111" charset="-128"/>
                <a:sym typeface="Wingdings" pitchFamily="-111" charset="2"/>
              </a:rPr>
              <a:t>x</a:t>
            </a:r>
            <a:r>
              <a:rPr lang="en-US" sz="1600" b="1" dirty="0" smtClean="0">
                <a:solidFill>
                  <a:srgbClr val="0000FF"/>
                </a:solidFill>
                <a:latin typeface="Geneva" pitchFamily="-111" charset="0"/>
                <a:ea typeface="ＭＳ Ｐゴシック" pitchFamily="-111" charset="-128"/>
                <a:sym typeface="Wingdings" pitchFamily="-111" charset="2"/>
              </a:rPr>
              <a:t> fraction1</a:t>
            </a:r>
          </a:p>
          <a:p>
            <a:pPr marL="895350" lvl="1" indent="-381000">
              <a:lnSpc>
                <a:spcPct val="80000"/>
              </a:lnSpc>
            </a:pPr>
            <a:r>
              <a:rPr lang="en-US" sz="1600" b="1" dirty="0" smtClean="0">
                <a:solidFill>
                  <a:srgbClr val="0000FF"/>
                </a:solidFill>
                <a:latin typeface="Geneva" pitchFamily="-111" charset="0"/>
                <a:ea typeface="ＭＳ Ｐゴシック" pitchFamily="-111" charset="-128"/>
                <a:sym typeface="Wingdings" pitchFamily="-111" charset="2"/>
              </a:rPr>
              <a:t>Number2 = s.2</a:t>
            </a:r>
            <a:r>
              <a:rPr lang="en-US" sz="1600" b="1" baseline="30000" dirty="0" smtClean="0">
                <a:solidFill>
                  <a:srgbClr val="0000FF"/>
                </a:solidFill>
                <a:latin typeface="Geneva" pitchFamily="-111" charset="0"/>
                <a:ea typeface="ＭＳ Ｐゴシック" pitchFamily="-111" charset="-128"/>
                <a:sym typeface="Wingdings" pitchFamily="-111" charset="2"/>
              </a:rPr>
              <a:t>M  </a:t>
            </a:r>
            <a:r>
              <a:rPr lang="en-US" sz="1600" b="1" dirty="0" err="1" smtClean="0">
                <a:solidFill>
                  <a:srgbClr val="0000FF"/>
                </a:solidFill>
                <a:latin typeface="Geneva" pitchFamily="-111" charset="0"/>
                <a:ea typeface="ＭＳ Ｐゴシック" pitchFamily="-111" charset="-128"/>
                <a:sym typeface="Wingdings" pitchFamily="-111" charset="2"/>
              </a:rPr>
              <a:t>x</a:t>
            </a:r>
            <a:r>
              <a:rPr lang="en-US" sz="1600" b="1" dirty="0" smtClean="0">
                <a:solidFill>
                  <a:srgbClr val="0000FF"/>
                </a:solidFill>
                <a:latin typeface="Geneva" pitchFamily="-111" charset="0"/>
                <a:ea typeface="ＭＳ Ｐゴシック" pitchFamily="-111" charset="-128"/>
                <a:sym typeface="Wingdings" pitchFamily="-111" charset="2"/>
              </a:rPr>
              <a:t> fraction2</a:t>
            </a:r>
          </a:p>
          <a:p>
            <a:pPr marL="895350" lvl="1" indent="-381000">
              <a:lnSpc>
                <a:spcPct val="80000"/>
              </a:lnSpc>
            </a:pPr>
            <a:endParaRPr lang="en-US" sz="1600" b="1" baseline="30000"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endParaRPr lang="en-US" sz="1600" b="1" baseline="30000"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endParaRPr lang="en-US" sz="1600" b="1" baseline="30000"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r>
              <a:rPr lang="en-US" sz="1800" b="1" dirty="0" smtClean="0">
                <a:solidFill>
                  <a:srgbClr val="0000FF"/>
                </a:solidFill>
                <a:latin typeface="Geneva" pitchFamily="-111" charset="0"/>
                <a:ea typeface="ＭＳ Ｐゴシック" pitchFamily="-111" charset="-128"/>
                <a:sym typeface="Wingdings" pitchFamily="-111" charset="2"/>
              </a:rPr>
              <a:t>Result = Number1 </a:t>
            </a:r>
            <a:r>
              <a:rPr lang="en-US" sz="1800" b="1" dirty="0" err="1" smtClean="0">
                <a:solidFill>
                  <a:srgbClr val="0000FF"/>
                </a:solidFill>
                <a:latin typeface="Geneva" pitchFamily="-111" charset="0"/>
                <a:ea typeface="ＭＳ Ｐゴシック" pitchFamily="-111" charset="-128"/>
                <a:sym typeface="Wingdings" pitchFamily="-111" charset="2"/>
              </a:rPr>
              <a:t>x</a:t>
            </a:r>
            <a:r>
              <a:rPr lang="en-US" sz="1800" b="1" dirty="0" smtClean="0">
                <a:solidFill>
                  <a:srgbClr val="0000FF"/>
                </a:solidFill>
                <a:latin typeface="Geneva" pitchFamily="-111" charset="0"/>
                <a:ea typeface="ＭＳ Ｐゴシック" pitchFamily="-111" charset="-128"/>
                <a:sym typeface="Wingdings" pitchFamily="-111" charset="2"/>
              </a:rPr>
              <a:t> Number 2  = </a:t>
            </a:r>
            <a:r>
              <a:rPr lang="en-US" sz="1800" b="1" dirty="0" err="1" smtClean="0">
                <a:solidFill>
                  <a:srgbClr val="0000FF"/>
                </a:solidFill>
                <a:latin typeface="Geneva" pitchFamily="-111" charset="0"/>
                <a:ea typeface="ＭＳ Ｐゴシック" pitchFamily="-111" charset="-128"/>
                <a:sym typeface="Wingdings" pitchFamily="-111" charset="2"/>
              </a:rPr>
              <a:t>s</a:t>
            </a:r>
            <a:r>
              <a:rPr lang="en-US" sz="1800" b="1" dirty="0" smtClean="0">
                <a:solidFill>
                  <a:srgbClr val="0000FF"/>
                </a:solidFill>
                <a:latin typeface="Geneva" pitchFamily="-111" charset="0"/>
                <a:ea typeface="ＭＳ Ｐゴシック" pitchFamily="-111" charset="-128"/>
                <a:sym typeface="Wingdings" pitchFamily="-111" charset="2"/>
              </a:rPr>
              <a:t>. 2</a:t>
            </a:r>
            <a:r>
              <a:rPr lang="en-US" sz="1800" b="1" baseline="30000" dirty="0" smtClean="0">
                <a:solidFill>
                  <a:srgbClr val="0000FF"/>
                </a:solidFill>
                <a:latin typeface="Geneva" pitchFamily="-111" charset="0"/>
                <a:ea typeface="ＭＳ Ｐゴシック" pitchFamily="-111" charset="-128"/>
                <a:sym typeface="Wingdings" pitchFamily="-111" charset="2"/>
              </a:rPr>
              <a:t>N+M   </a:t>
            </a:r>
            <a:r>
              <a:rPr lang="en-US" sz="1800" b="1" dirty="0" err="1" smtClean="0">
                <a:solidFill>
                  <a:srgbClr val="0000FF"/>
                </a:solidFill>
                <a:latin typeface="Geneva" pitchFamily="-111" charset="0"/>
                <a:ea typeface="ＭＳ Ｐゴシック" pitchFamily="-111" charset="-128"/>
                <a:sym typeface="Wingdings" pitchFamily="-111" charset="2"/>
              </a:rPr>
              <a:t>x</a:t>
            </a:r>
            <a:r>
              <a:rPr lang="en-US" sz="1800" b="1" dirty="0" smtClean="0">
                <a:solidFill>
                  <a:srgbClr val="0000FF"/>
                </a:solidFill>
                <a:latin typeface="Geneva" pitchFamily="-111" charset="0"/>
                <a:ea typeface="ＭＳ Ｐゴシック" pitchFamily="-111" charset="-128"/>
                <a:sym typeface="Wingdings" pitchFamily="-111" charset="2"/>
              </a:rPr>
              <a:t> (fraction1 </a:t>
            </a:r>
            <a:r>
              <a:rPr lang="en-US" sz="1800" b="1" dirty="0" err="1" smtClean="0">
                <a:solidFill>
                  <a:srgbClr val="0000FF"/>
                </a:solidFill>
                <a:latin typeface="Geneva" pitchFamily="-111" charset="0"/>
                <a:ea typeface="ＭＳ Ｐゴシック" pitchFamily="-111" charset="-128"/>
                <a:sym typeface="Wingdings" pitchFamily="-111" charset="2"/>
              </a:rPr>
              <a:t>x</a:t>
            </a:r>
            <a:r>
              <a:rPr lang="en-US" sz="1800" b="1" dirty="0" smtClean="0">
                <a:solidFill>
                  <a:srgbClr val="0000FF"/>
                </a:solidFill>
                <a:latin typeface="Geneva" pitchFamily="-111" charset="0"/>
                <a:ea typeface="ＭＳ Ｐゴシック" pitchFamily="-111" charset="-128"/>
                <a:sym typeface="Wingdings" pitchFamily="-111" charset="2"/>
              </a:rPr>
              <a:t> fraction2)</a:t>
            </a:r>
          </a:p>
          <a:p>
            <a:pPr marL="895350" lvl="1" indent="-381000">
              <a:lnSpc>
                <a:spcPct val="80000"/>
              </a:lnSpc>
              <a:buNone/>
            </a:pPr>
            <a:endParaRPr lang="en-US" sz="1800" b="1"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r>
              <a:rPr lang="en-US" sz="1800" b="1" u="sng" dirty="0" smtClean="0">
                <a:solidFill>
                  <a:srgbClr val="0000FF"/>
                </a:solidFill>
                <a:latin typeface="Geneva" pitchFamily="-111" charset="0"/>
                <a:ea typeface="ＭＳ Ｐゴシック" pitchFamily="-111" charset="-128"/>
                <a:sym typeface="Wingdings" pitchFamily="-111" charset="2"/>
              </a:rPr>
              <a:t>Result = </a:t>
            </a:r>
            <a:r>
              <a:rPr lang="en-US" sz="1800" b="1" u="sng" dirty="0" err="1" smtClean="0">
                <a:solidFill>
                  <a:srgbClr val="0000FF"/>
                </a:solidFill>
                <a:latin typeface="Geneva" pitchFamily="-111" charset="0"/>
                <a:ea typeface="ＭＳ Ｐゴシック" pitchFamily="-111" charset="-128"/>
                <a:sym typeface="Wingdings" pitchFamily="-111" charset="2"/>
              </a:rPr>
              <a:t>s</a:t>
            </a:r>
            <a:r>
              <a:rPr lang="en-US" sz="1800" b="1" u="sng" dirty="0" smtClean="0">
                <a:solidFill>
                  <a:srgbClr val="0000FF"/>
                </a:solidFill>
                <a:latin typeface="Geneva" pitchFamily="-111" charset="0"/>
                <a:ea typeface="ＭＳ Ｐゴシック" pitchFamily="-111" charset="-128"/>
                <a:sym typeface="Wingdings" pitchFamily="-111" charset="2"/>
              </a:rPr>
              <a:t>. 2</a:t>
            </a:r>
            <a:r>
              <a:rPr lang="en-US" sz="1800" b="1" u="sng" baseline="30000" dirty="0" smtClean="0">
                <a:solidFill>
                  <a:srgbClr val="0000FF"/>
                </a:solidFill>
                <a:latin typeface="Geneva" pitchFamily="-111" charset="0"/>
                <a:ea typeface="ＭＳ Ｐゴシック" pitchFamily="-111" charset="-128"/>
                <a:sym typeface="Wingdings" pitchFamily="-111" charset="2"/>
              </a:rPr>
              <a:t>N+M  </a:t>
            </a:r>
            <a:r>
              <a:rPr lang="en-US" sz="1800" b="1" u="sng" dirty="0" err="1" smtClean="0">
                <a:solidFill>
                  <a:srgbClr val="0000FF"/>
                </a:solidFill>
                <a:latin typeface="Geneva" pitchFamily="-111" charset="0"/>
                <a:ea typeface="ＭＳ Ｐゴシック" pitchFamily="-111" charset="-128"/>
                <a:sym typeface="Wingdings" pitchFamily="-111" charset="2"/>
              </a:rPr>
              <a:t>x</a:t>
            </a:r>
            <a:r>
              <a:rPr lang="en-US" sz="1800" b="1" u="sng" dirty="0" smtClean="0">
                <a:solidFill>
                  <a:srgbClr val="0000FF"/>
                </a:solidFill>
                <a:latin typeface="Geneva" pitchFamily="-111" charset="0"/>
                <a:ea typeface="ＭＳ Ｐゴシック" pitchFamily="-111" charset="-128"/>
                <a:sym typeface="Wingdings" pitchFamily="-111" charset="2"/>
              </a:rPr>
              <a:t> fraction3 (truncated to 23 bits)</a:t>
            </a:r>
          </a:p>
          <a:p>
            <a:pPr marL="1295400" lvl="2" indent="-381000">
              <a:lnSpc>
                <a:spcPct val="80000"/>
              </a:lnSpc>
              <a:buFontTx/>
              <a:buNone/>
            </a:pPr>
            <a:endParaRPr lang="en-US" sz="1800" b="1" dirty="0">
              <a:solidFill>
                <a:srgbClr val="000000"/>
              </a:solidFill>
              <a:latin typeface="Geneva" pitchFamily="-111" charset="0"/>
              <a:ea typeface="ＭＳ Ｐゴシック" pitchFamily="-111" charset="-128"/>
            </a:endParaRPr>
          </a:p>
        </p:txBody>
      </p:sp>
      <p:sp>
        <p:nvSpPr>
          <p:cNvPr id="43014" name="Rectangle 8"/>
          <p:cNvSpPr>
            <a:spLocks noGrp="1" noChangeArrowheads="1"/>
          </p:cNvSpPr>
          <p:nvPr>
            <p:ph type="title"/>
          </p:nvPr>
        </p:nvSpPr>
        <p:spPr>
          <a:xfrm>
            <a:off x="609600" y="152400"/>
            <a:ext cx="7924800" cy="685800"/>
          </a:xfrm>
          <a:noFill/>
        </p:spPr>
        <p:txBody>
          <a:bodyPr>
            <a:normAutofit fontScale="90000"/>
          </a:bodyPr>
          <a:lstStyle/>
          <a:p>
            <a:r>
              <a:rPr lang="en-US" b="1">
                <a:latin typeface="Arial" pitchFamily="-111" charset="0"/>
                <a:ea typeface="ＭＳ Ｐゴシック" pitchFamily="-111" charset="-128"/>
                <a:cs typeface="ＭＳ Ｐゴシック" pitchFamily="-111" charset="-128"/>
              </a:rPr>
              <a:t>Arithmetic Operations</a:t>
            </a:r>
          </a:p>
        </p:txBody>
      </p:sp>
      <p:sp>
        <p:nvSpPr>
          <p:cNvPr id="7" name="Cloud Callout 6"/>
          <p:cNvSpPr/>
          <p:nvPr/>
        </p:nvSpPr>
        <p:spPr>
          <a:xfrm>
            <a:off x="6934200" y="2438400"/>
            <a:ext cx="1524000" cy="1143000"/>
          </a:xfrm>
          <a:prstGeom prst="cloudCallout">
            <a:avLst>
              <a:gd name="adj1" fmla="val -64786"/>
              <a:gd name="adj2" fmla="val 254207"/>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Still accurate to 10</a:t>
            </a:r>
            <a:r>
              <a:rPr lang="en-US" baseline="30000" dirty="0" smtClean="0">
                <a:solidFill>
                  <a:srgbClr val="0000FF"/>
                </a:solidFill>
              </a:rPr>
              <a:t>-7</a:t>
            </a:r>
            <a:endParaRPr lang="en-US" baseline="30000" dirty="0">
              <a:solidFill>
                <a:srgbClr val="0000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43011"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43012" name="Slide Number Placeholder 6"/>
          <p:cNvSpPr>
            <a:spLocks noGrp="1"/>
          </p:cNvSpPr>
          <p:nvPr>
            <p:ph type="sldNum" sz="quarter" idx="12"/>
          </p:nvPr>
        </p:nvSpPr>
        <p:spPr>
          <a:noFill/>
        </p:spPr>
        <p:txBody>
          <a:bodyPr/>
          <a:lstStyle/>
          <a:p>
            <a:fld id="{0F710F97-11F1-3644-AC11-556C4EE1A4DB}" type="slidenum">
              <a:rPr lang="en-US" smtClean="0">
                <a:latin typeface="Times New Roman" pitchFamily="-111" charset="0"/>
              </a:rPr>
              <a:pPr/>
              <a:t>74</a:t>
            </a:fld>
            <a:endParaRPr lang="en-US" smtClean="0">
              <a:latin typeface="Times New Roman" pitchFamily="-111" charset="0"/>
            </a:endParaRPr>
          </a:p>
        </p:txBody>
      </p:sp>
      <p:sp>
        <p:nvSpPr>
          <p:cNvPr id="43013" name="Rectangle 3"/>
          <p:cNvSpPr>
            <a:spLocks noGrp="1" noChangeArrowheads="1"/>
          </p:cNvSpPr>
          <p:nvPr>
            <p:ph type="body" sz="half" idx="2"/>
          </p:nvPr>
        </p:nvSpPr>
        <p:spPr>
          <a:xfrm>
            <a:off x="381000" y="914400"/>
            <a:ext cx="8077200" cy="5441950"/>
          </a:xfrm>
          <a:noFill/>
          <a:ln>
            <a:solidFill>
              <a:srgbClr val="0000FF"/>
            </a:solidFill>
          </a:ln>
        </p:spPr>
        <p:txBody>
          <a:bodyPr>
            <a:normAutofit lnSpcReduction="10000"/>
          </a:bodyPr>
          <a:lstStyle/>
          <a:p>
            <a:pPr marL="495300" indent="-381000">
              <a:lnSpc>
                <a:spcPct val="80000"/>
              </a:lnSpc>
            </a:pPr>
            <a:r>
              <a:rPr lang="en-US" sz="2000" b="1" dirty="0" smtClean="0">
                <a:solidFill>
                  <a:srgbClr val="0000FF"/>
                </a:solidFill>
                <a:latin typeface="Geneva" pitchFamily="-111" charset="0"/>
                <a:ea typeface="ＭＳ Ｐゴシック" pitchFamily="-111" charset="-128"/>
                <a:sym typeface="Wingdings" pitchFamily="-111" charset="2"/>
              </a:rPr>
              <a:t>Addition with floating point numbers</a:t>
            </a:r>
          </a:p>
          <a:p>
            <a:pPr marL="495300" indent="-381000">
              <a:lnSpc>
                <a:spcPct val="80000"/>
              </a:lnSpc>
              <a:buNone/>
            </a:pPr>
            <a:endParaRPr lang="en-US" sz="2000" b="1"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pPr>
            <a:r>
              <a:rPr lang="en-US" sz="1600" b="1" dirty="0" smtClean="0">
                <a:solidFill>
                  <a:srgbClr val="0000FF"/>
                </a:solidFill>
                <a:latin typeface="Geneva" pitchFamily="-111" charset="0"/>
                <a:ea typeface="ＭＳ Ｐゴシック" pitchFamily="-111" charset="-128"/>
                <a:sym typeface="Wingdings" pitchFamily="-111" charset="2"/>
              </a:rPr>
              <a:t>Number1 = s.2</a:t>
            </a:r>
            <a:r>
              <a:rPr lang="en-US" sz="1600" b="1" baseline="30000" dirty="0" smtClean="0">
                <a:solidFill>
                  <a:srgbClr val="0000FF"/>
                </a:solidFill>
                <a:latin typeface="Geneva" pitchFamily="-111" charset="0"/>
                <a:ea typeface="ＭＳ Ｐゴシック" pitchFamily="-111" charset="-128"/>
                <a:sym typeface="Wingdings" pitchFamily="-111" charset="2"/>
              </a:rPr>
              <a:t>N  </a:t>
            </a:r>
            <a:r>
              <a:rPr lang="en-US" sz="1600" b="1" dirty="0" err="1" smtClean="0">
                <a:solidFill>
                  <a:srgbClr val="0000FF"/>
                </a:solidFill>
                <a:latin typeface="Geneva" pitchFamily="-111" charset="0"/>
                <a:ea typeface="ＭＳ Ｐゴシック" pitchFamily="-111" charset="-128"/>
                <a:sym typeface="Wingdings" pitchFamily="-111" charset="2"/>
              </a:rPr>
              <a:t>x</a:t>
            </a:r>
            <a:r>
              <a:rPr lang="en-US" sz="1600" b="1" dirty="0" smtClean="0">
                <a:solidFill>
                  <a:srgbClr val="0000FF"/>
                </a:solidFill>
                <a:latin typeface="Geneva" pitchFamily="-111" charset="0"/>
                <a:ea typeface="ＭＳ Ｐゴシック" pitchFamily="-111" charset="-128"/>
                <a:sym typeface="Wingdings" pitchFamily="-111" charset="2"/>
              </a:rPr>
              <a:t> fraction1</a:t>
            </a:r>
          </a:p>
          <a:p>
            <a:pPr marL="895350" lvl="1" indent="-381000">
              <a:lnSpc>
                <a:spcPct val="80000"/>
              </a:lnSpc>
            </a:pPr>
            <a:r>
              <a:rPr lang="en-US" sz="1600" b="1" dirty="0" smtClean="0">
                <a:solidFill>
                  <a:srgbClr val="0000FF"/>
                </a:solidFill>
                <a:latin typeface="Geneva" pitchFamily="-111" charset="0"/>
                <a:ea typeface="ＭＳ Ｐゴシック" pitchFamily="-111" charset="-128"/>
                <a:sym typeface="Wingdings" pitchFamily="-111" charset="2"/>
              </a:rPr>
              <a:t>Number2 = s.2</a:t>
            </a:r>
            <a:r>
              <a:rPr lang="en-US" sz="1600" b="1" baseline="30000" dirty="0" smtClean="0">
                <a:solidFill>
                  <a:srgbClr val="0000FF"/>
                </a:solidFill>
                <a:latin typeface="Geneva" pitchFamily="-111" charset="0"/>
                <a:ea typeface="ＭＳ Ｐゴシック" pitchFamily="-111" charset="-128"/>
                <a:sym typeface="Wingdings" pitchFamily="-111" charset="2"/>
              </a:rPr>
              <a:t>M  </a:t>
            </a:r>
            <a:r>
              <a:rPr lang="en-US" sz="1600" b="1" dirty="0" err="1" smtClean="0">
                <a:solidFill>
                  <a:srgbClr val="0000FF"/>
                </a:solidFill>
                <a:latin typeface="Geneva" pitchFamily="-111" charset="0"/>
                <a:ea typeface="ＭＳ Ｐゴシック" pitchFamily="-111" charset="-128"/>
                <a:sym typeface="Wingdings" pitchFamily="-111" charset="2"/>
              </a:rPr>
              <a:t>x</a:t>
            </a:r>
            <a:r>
              <a:rPr lang="en-US" sz="1600" b="1" dirty="0" smtClean="0">
                <a:solidFill>
                  <a:srgbClr val="0000FF"/>
                </a:solidFill>
                <a:latin typeface="Geneva" pitchFamily="-111" charset="0"/>
                <a:ea typeface="ＭＳ Ｐゴシック" pitchFamily="-111" charset="-128"/>
                <a:sym typeface="Wingdings" pitchFamily="-111" charset="2"/>
              </a:rPr>
              <a:t> fraction2      // assume N &gt; M</a:t>
            </a:r>
          </a:p>
          <a:p>
            <a:pPr marL="895350" lvl="1" indent="-381000">
              <a:lnSpc>
                <a:spcPct val="80000"/>
              </a:lnSpc>
            </a:pPr>
            <a:endParaRPr lang="en-US" sz="1600" b="1" baseline="30000"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endParaRPr lang="en-US" sz="1600" b="1" baseline="30000"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endParaRPr lang="en-US" sz="1600" b="1" baseline="30000"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r>
              <a:rPr lang="en-US" sz="1800" b="1" dirty="0" smtClean="0">
                <a:solidFill>
                  <a:srgbClr val="0000FF"/>
                </a:solidFill>
                <a:latin typeface="Geneva" pitchFamily="-111" charset="0"/>
                <a:ea typeface="ＭＳ Ｐゴシック" pitchFamily="-111" charset="-128"/>
                <a:sym typeface="Wingdings" pitchFamily="-111" charset="2"/>
              </a:rPr>
              <a:t>Result = Number1 + Number 2  </a:t>
            </a:r>
          </a:p>
          <a:p>
            <a:pPr marL="895350" lvl="1" indent="-381000">
              <a:lnSpc>
                <a:spcPct val="80000"/>
              </a:lnSpc>
              <a:buNone/>
            </a:pPr>
            <a:r>
              <a:rPr lang="en-US" sz="1800" b="1" dirty="0" smtClean="0">
                <a:solidFill>
                  <a:srgbClr val="0000FF"/>
                </a:solidFill>
                <a:latin typeface="Geneva" pitchFamily="-111" charset="0"/>
                <a:ea typeface="ＭＳ Ｐゴシック" pitchFamily="-111" charset="-128"/>
                <a:sym typeface="Wingdings" pitchFamily="-111" charset="2"/>
              </a:rPr>
              <a:t>          = </a:t>
            </a:r>
            <a:r>
              <a:rPr lang="en-US" sz="1800" b="1" dirty="0" err="1" smtClean="0">
                <a:solidFill>
                  <a:srgbClr val="0000FF"/>
                </a:solidFill>
                <a:latin typeface="Geneva" pitchFamily="-111" charset="0"/>
                <a:ea typeface="ＭＳ Ｐゴシック" pitchFamily="-111" charset="-128"/>
                <a:sym typeface="Wingdings" pitchFamily="-111" charset="2"/>
              </a:rPr>
              <a:t>s</a:t>
            </a:r>
            <a:r>
              <a:rPr lang="en-US" sz="1800" b="1" dirty="0" smtClean="0">
                <a:solidFill>
                  <a:srgbClr val="0000FF"/>
                </a:solidFill>
                <a:latin typeface="Geneva" pitchFamily="-111" charset="0"/>
                <a:ea typeface="ＭＳ Ｐゴシック" pitchFamily="-111" charset="-128"/>
                <a:sym typeface="Wingdings" pitchFamily="-111" charset="2"/>
              </a:rPr>
              <a:t>. 2</a:t>
            </a:r>
            <a:r>
              <a:rPr lang="en-US" sz="1800" b="1" baseline="30000" dirty="0" smtClean="0">
                <a:solidFill>
                  <a:srgbClr val="0000FF"/>
                </a:solidFill>
                <a:latin typeface="Geneva" pitchFamily="-111" charset="0"/>
                <a:ea typeface="ＭＳ Ｐゴシック" pitchFamily="-111" charset="-128"/>
                <a:sym typeface="Wingdings" pitchFamily="-111" charset="2"/>
              </a:rPr>
              <a:t>M  </a:t>
            </a:r>
            <a:r>
              <a:rPr lang="en-US" sz="1800" b="1" dirty="0" err="1" smtClean="0">
                <a:solidFill>
                  <a:srgbClr val="0000FF"/>
                </a:solidFill>
                <a:latin typeface="Geneva" pitchFamily="-111" charset="0"/>
                <a:ea typeface="ＭＳ Ｐゴシック" pitchFamily="-111" charset="-128"/>
                <a:sym typeface="Wingdings" pitchFamily="-111" charset="2"/>
              </a:rPr>
              <a:t>x</a:t>
            </a:r>
            <a:r>
              <a:rPr lang="en-US" sz="1800" b="1" dirty="0" smtClean="0">
                <a:solidFill>
                  <a:srgbClr val="0000FF"/>
                </a:solidFill>
                <a:latin typeface="Geneva" pitchFamily="-111" charset="0"/>
                <a:ea typeface="ＭＳ Ｐゴシック" pitchFamily="-111" charset="-128"/>
                <a:sym typeface="Wingdings" pitchFamily="-111" charset="2"/>
              </a:rPr>
              <a:t> (2</a:t>
            </a:r>
            <a:r>
              <a:rPr lang="en-US" sz="1800" b="1" baseline="30000" dirty="0" smtClean="0">
                <a:solidFill>
                  <a:srgbClr val="0000FF"/>
                </a:solidFill>
                <a:latin typeface="Geneva" pitchFamily="-111" charset="0"/>
                <a:ea typeface="ＭＳ Ｐゴシック" pitchFamily="-111" charset="-128"/>
                <a:sym typeface="Wingdings" pitchFamily="-111" charset="2"/>
              </a:rPr>
              <a:t>N-M</a:t>
            </a:r>
            <a:r>
              <a:rPr lang="en-US" sz="1800" b="1" dirty="0" smtClean="0">
                <a:solidFill>
                  <a:srgbClr val="0000FF"/>
                </a:solidFill>
                <a:latin typeface="Geneva" pitchFamily="-111" charset="0"/>
                <a:ea typeface="ＭＳ Ｐゴシック" pitchFamily="-111" charset="-128"/>
                <a:sym typeface="Wingdings" pitchFamily="-111" charset="2"/>
              </a:rPr>
              <a:t> </a:t>
            </a:r>
            <a:r>
              <a:rPr lang="en-US" sz="1800" b="1" dirty="0" err="1" smtClean="0">
                <a:solidFill>
                  <a:srgbClr val="0000FF"/>
                </a:solidFill>
                <a:latin typeface="Geneva" pitchFamily="-111" charset="0"/>
                <a:ea typeface="ＭＳ Ｐゴシック" pitchFamily="-111" charset="-128"/>
                <a:sym typeface="Wingdings" pitchFamily="-111" charset="2"/>
              </a:rPr>
              <a:t>x</a:t>
            </a:r>
            <a:r>
              <a:rPr lang="en-US" sz="1800" b="1" dirty="0" smtClean="0">
                <a:solidFill>
                  <a:srgbClr val="0000FF"/>
                </a:solidFill>
                <a:latin typeface="Geneva" pitchFamily="-111" charset="0"/>
                <a:ea typeface="ＭＳ Ｐゴシック" pitchFamily="-111" charset="-128"/>
                <a:sym typeface="Wingdings" pitchFamily="-111" charset="2"/>
              </a:rPr>
              <a:t> fraction1 + fraction2)</a:t>
            </a:r>
          </a:p>
          <a:p>
            <a:pPr marL="895350" lvl="1" indent="-381000">
              <a:lnSpc>
                <a:spcPct val="80000"/>
              </a:lnSpc>
              <a:buNone/>
            </a:pPr>
            <a:endParaRPr lang="en-US" sz="1800" b="1"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r>
              <a:rPr lang="en-US" sz="1800" b="1" u="sng" dirty="0" smtClean="0">
                <a:solidFill>
                  <a:srgbClr val="0000FF"/>
                </a:solidFill>
                <a:latin typeface="Geneva" pitchFamily="-111" charset="0"/>
                <a:ea typeface="ＭＳ Ｐゴシック" pitchFamily="-111" charset="-128"/>
                <a:sym typeface="Wingdings" pitchFamily="-111" charset="2"/>
              </a:rPr>
              <a:t>Result = </a:t>
            </a:r>
            <a:r>
              <a:rPr lang="en-US" sz="1800" b="1" u="sng" dirty="0" err="1" smtClean="0">
                <a:solidFill>
                  <a:srgbClr val="0000FF"/>
                </a:solidFill>
                <a:latin typeface="Geneva" pitchFamily="-111" charset="0"/>
                <a:ea typeface="ＭＳ Ｐゴシック" pitchFamily="-111" charset="-128"/>
                <a:sym typeface="Wingdings" pitchFamily="-111" charset="2"/>
              </a:rPr>
              <a:t>s</a:t>
            </a:r>
            <a:r>
              <a:rPr lang="en-US" sz="1800" b="1" u="sng" dirty="0" smtClean="0">
                <a:solidFill>
                  <a:srgbClr val="0000FF"/>
                </a:solidFill>
                <a:latin typeface="Geneva" pitchFamily="-111" charset="0"/>
                <a:ea typeface="ＭＳ Ｐゴシック" pitchFamily="-111" charset="-128"/>
                <a:sym typeface="Wingdings" pitchFamily="-111" charset="2"/>
              </a:rPr>
              <a:t>. 2</a:t>
            </a:r>
            <a:r>
              <a:rPr lang="en-US" sz="1800" b="1" u="sng" baseline="30000" dirty="0" smtClean="0">
                <a:solidFill>
                  <a:srgbClr val="0000FF"/>
                </a:solidFill>
                <a:latin typeface="Geneva" pitchFamily="-111" charset="0"/>
                <a:ea typeface="ＭＳ Ｐゴシック" pitchFamily="-111" charset="-128"/>
                <a:sym typeface="Wingdings" pitchFamily="-111" charset="2"/>
              </a:rPr>
              <a:t>M  </a:t>
            </a:r>
            <a:r>
              <a:rPr lang="en-US" sz="1800" b="1" u="sng" dirty="0" err="1" smtClean="0">
                <a:solidFill>
                  <a:srgbClr val="0000FF"/>
                </a:solidFill>
                <a:latin typeface="Geneva" pitchFamily="-111" charset="0"/>
                <a:ea typeface="ＭＳ Ｐゴシック" pitchFamily="-111" charset="-128"/>
                <a:sym typeface="Wingdings" pitchFamily="-111" charset="2"/>
              </a:rPr>
              <a:t>x</a:t>
            </a:r>
            <a:r>
              <a:rPr lang="en-US" sz="1800" b="1" u="sng" dirty="0" smtClean="0">
                <a:solidFill>
                  <a:srgbClr val="0000FF"/>
                </a:solidFill>
                <a:latin typeface="Geneva" pitchFamily="-111" charset="0"/>
                <a:ea typeface="ＭＳ Ｐゴシック" pitchFamily="-111" charset="-128"/>
                <a:sym typeface="Wingdings" pitchFamily="-111" charset="2"/>
              </a:rPr>
              <a:t> fraction3 (truncated to 23 bits)</a:t>
            </a:r>
          </a:p>
          <a:p>
            <a:pPr marL="895350" lvl="1" indent="-381000">
              <a:lnSpc>
                <a:spcPct val="80000"/>
              </a:lnSpc>
              <a:buNone/>
            </a:pPr>
            <a:endParaRPr lang="en-US" sz="1800" b="1" u="sng" dirty="0" smtClean="0">
              <a:solidFill>
                <a:srgbClr val="0000FF"/>
              </a:solidFill>
              <a:latin typeface="Geneva" pitchFamily="-111" charset="0"/>
              <a:ea typeface="ＭＳ Ｐゴシック" pitchFamily="-111" charset="-128"/>
              <a:sym typeface="Wingdings" pitchFamily="-111" charset="2"/>
            </a:endParaRPr>
          </a:p>
          <a:p>
            <a:pPr marL="895350" lvl="1" indent="-381000">
              <a:lnSpc>
                <a:spcPct val="80000"/>
              </a:lnSpc>
              <a:buNone/>
            </a:pPr>
            <a:endParaRPr lang="en-US" sz="1200" b="1" dirty="0" smtClean="0">
              <a:solidFill>
                <a:srgbClr val="000000"/>
              </a:solidFill>
              <a:latin typeface="Geneva" pitchFamily="-111" charset="0"/>
              <a:ea typeface="ＭＳ Ｐゴシック" pitchFamily="-111" charset="-128"/>
            </a:endParaRPr>
          </a:p>
          <a:p>
            <a:pPr marL="533400" indent="-533400">
              <a:lnSpc>
                <a:spcPct val="80000"/>
              </a:lnSpc>
            </a:pPr>
            <a:r>
              <a:rPr lang="en-US" sz="1800" b="1" dirty="0">
                <a:solidFill>
                  <a:srgbClr val="0000FF"/>
                </a:solidFill>
                <a:latin typeface="Geneva" pitchFamily="-111" charset="0"/>
                <a:ea typeface="ＭＳ Ｐゴシック" pitchFamily="-111" charset="-128"/>
                <a:cs typeface="ＭＳ Ｐゴシック" pitchFamily="-111" charset="-128"/>
              </a:rPr>
              <a:t>Division </a:t>
            </a:r>
            <a:r>
              <a:rPr lang="en-US" sz="1800" b="1" dirty="0">
                <a:solidFill>
                  <a:srgbClr val="000000"/>
                </a:solidFill>
                <a:latin typeface="Geneva" pitchFamily="-111" charset="0"/>
                <a:ea typeface="ＭＳ Ｐゴシック" pitchFamily="-111" charset="-128"/>
                <a:cs typeface="ＭＳ Ｐゴシック" pitchFamily="-111" charset="-128"/>
              </a:rPr>
              <a:t>with</a:t>
            </a:r>
            <a:r>
              <a:rPr lang="en-US" sz="1800" b="1" dirty="0" smtClean="0">
                <a:solidFill>
                  <a:srgbClr val="000000"/>
                </a:solidFill>
                <a:latin typeface="Geneva" pitchFamily="-111" charset="0"/>
                <a:ea typeface="ＭＳ Ｐゴシック" pitchFamily="-111" charset="-128"/>
                <a:cs typeface="ＭＳ Ｐゴシック" pitchFamily="-111" charset="-128"/>
              </a:rPr>
              <a:t> floating point  </a:t>
            </a:r>
            <a:r>
              <a:rPr lang="en-US" sz="1800" b="1" dirty="0">
                <a:solidFill>
                  <a:srgbClr val="000000"/>
                </a:solidFill>
                <a:latin typeface="Geneva" pitchFamily="-111" charset="0"/>
                <a:ea typeface="ＭＳ Ｐゴシック" pitchFamily="-111" charset="-128"/>
                <a:cs typeface="ＭＳ Ｐゴシック" pitchFamily="-111" charset="-128"/>
              </a:rPr>
              <a:t>numbers</a:t>
            </a:r>
            <a:r>
              <a:rPr lang="en-US" sz="1800" b="1" dirty="0" smtClean="0">
                <a:solidFill>
                  <a:srgbClr val="000000"/>
                </a:solidFill>
                <a:latin typeface="Geneva" pitchFamily="-111" charset="0"/>
                <a:ea typeface="ＭＳ Ｐゴシック" pitchFamily="-111" charset="-128"/>
                <a:cs typeface="ＭＳ Ｐゴシック" pitchFamily="-111" charset="-128"/>
              </a:rPr>
              <a:t>    ~ </a:t>
            </a:r>
            <a:r>
              <a:rPr lang="en-US" sz="1800" b="1" i="1" dirty="0" smtClean="0">
                <a:solidFill>
                  <a:srgbClr val="0000FF"/>
                </a:solidFill>
                <a:latin typeface="Geneva" pitchFamily="-111" charset="0"/>
                <a:ea typeface="ＭＳ Ｐゴシック" pitchFamily="-111" charset="-128"/>
                <a:cs typeface="ＭＳ Ｐゴシック" pitchFamily="-111" charset="-128"/>
              </a:rPr>
              <a:t>more</a:t>
            </a:r>
            <a:r>
              <a:rPr lang="en-US" sz="1800" b="1" dirty="0" smtClean="0">
                <a:solidFill>
                  <a:srgbClr val="0000FF"/>
                </a:solidFill>
                <a:latin typeface="Geneva" pitchFamily="-111" charset="0"/>
                <a:ea typeface="ＭＳ Ｐゴシック" pitchFamily="-111" charset="-128"/>
                <a:cs typeface="ＭＳ Ｐゴシック" pitchFamily="-111" charset="-128"/>
              </a:rPr>
              <a:t> </a:t>
            </a:r>
            <a:r>
              <a:rPr lang="en-US" sz="1800" b="1" i="1" dirty="0" smtClean="0">
                <a:solidFill>
                  <a:srgbClr val="0000FF"/>
                </a:solidFill>
                <a:latin typeface="Geneva" pitchFamily="-111" charset="0"/>
                <a:ea typeface="ＭＳ Ｐゴシック" pitchFamily="-111" charset="-128"/>
                <a:cs typeface="ＭＳ Ｐゴシック" pitchFamily="-111" charset="-128"/>
              </a:rPr>
              <a:t>complex</a:t>
            </a:r>
            <a:endParaRPr lang="en-US" sz="1800" b="1" i="1" dirty="0">
              <a:solidFill>
                <a:srgbClr val="0000FF"/>
              </a:solidFill>
              <a:latin typeface="Geneva" pitchFamily="-111" charset="0"/>
              <a:ea typeface="ＭＳ Ｐゴシック" pitchFamily="-111" charset="-128"/>
              <a:cs typeface="ＭＳ Ｐゴシック" pitchFamily="-111" charset="-128"/>
            </a:endParaRPr>
          </a:p>
          <a:p>
            <a:pPr marL="914400" lvl="1" indent="-457200">
              <a:lnSpc>
                <a:spcPct val="80000"/>
              </a:lnSpc>
            </a:pPr>
            <a:r>
              <a:rPr lang="en-US" sz="1800" b="1" dirty="0">
                <a:solidFill>
                  <a:srgbClr val="0000FF"/>
                </a:solidFill>
                <a:latin typeface="Geneva" pitchFamily="-111" charset="0"/>
              </a:rPr>
              <a:t>Newton-</a:t>
            </a:r>
            <a:r>
              <a:rPr lang="en-US" sz="1800" b="1" dirty="0" err="1">
                <a:solidFill>
                  <a:srgbClr val="0000FF"/>
                </a:solidFill>
                <a:latin typeface="Geneva" pitchFamily="-111" charset="0"/>
              </a:rPr>
              <a:t>Raphson</a:t>
            </a:r>
            <a:r>
              <a:rPr lang="en-US" sz="1800" b="1" dirty="0">
                <a:solidFill>
                  <a:srgbClr val="0000FF"/>
                </a:solidFill>
                <a:latin typeface="Geneva" pitchFamily="-111" charset="0"/>
              </a:rPr>
              <a:t> Algorithm</a:t>
            </a:r>
          </a:p>
          <a:p>
            <a:pPr marL="1295400" lvl="2" indent="-381000">
              <a:lnSpc>
                <a:spcPct val="80000"/>
              </a:lnSpc>
            </a:pPr>
            <a:r>
              <a:rPr lang="en-US" sz="1600" b="1" dirty="0">
                <a:solidFill>
                  <a:srgbClr val="000000"/>
                </a:solidFill>
                <a:latin typeface="Geneva" pitchFamily="-111" charset="0"/>
                <a:ea typeface="ＭＳ Ｐゴシック" pitchFamily="-111" charset="-128"/>
              </a:rPr>
              <a:t>can calculate the reciprocal of a number</a:t>
            </a:r>
          </a:p>
          <a:p>
            <a:pPr marL="1714500" lvl="3" indent="-342900">
              <a:lnSpc>
                <a:spcPct val="80000"/>
              </a:lnSpc>
            </a:pPr>
            <a:r>
              <a:rPr lang="en-US" sz="2000" b="1" dirty="0">
                <a:solidFill>
                  <a:srgbClr val="000000"/>
                </a:solidFill>
                <a:latin typeface="Geneva" pitchFamily="-111" charset="0"/>
                <a:ea typeface="ＭＳ Ｐゴシック" pitchFamily="-111" charset="-128"/>
              </a:rPr>
              <a:t>use of </a:t>
            </a:r>
            <a:r>
              <a:rPr lang="en-US" sz="2000" b="1" i="1" dirty="0">
                <a:solidFill>
                  <a:srgbClr val="0000FF"/>
                </a:solidFill>
                <a:latin typeface="Geneva" pitchFamily="-111" charset="0"/>
                <a:ea typeface="ＭＳ Ｐゴシック" pitchFamily="-111" charset="-128"/>
              </a:rPr>
              <a:t>multiplication</a:t>
            </a:r>
            <a:r>
              <a:rPr lang="en-US" sz="2000" b="1" dirty="0">
                <a:solidFill>
                  <a:srgbClr val="0000FF"/>
                </a:solidFill>
                <a:latin typeface="Geneva" pitchFamily="-111" charset="0"/>
                <a:ea typeface="ＭＳ Ｐゴシック" pitchFamily="-111" charset="-128"/>
              </a:rPr>
              <a:t> </a:t>
            </a:r>
            <a:r>
              <a:rPr lang="en-US" sz="2000" b="1" dirty="0">
                <a:solidFill>
                  <a:srgbClr val="000000"/>
                </a:solidFill>
                <a:latin typeface="Geneva" pitchFamily="-111" charset="0"/>
                <a:ea typeface="ＭＳ Ｐゴシック" pitchFamily="-111" charset="-128"/>
              </a:rPr>
              <a:t>and </a:t>
            </a:r>
            <a:r>
              <a:rPr lang="en-US" sz="2000" b="1" i="1" dirty="0">
                <a:solidFill>
                  <a:srgbClr val="0000FF"/>
                </a:solidFill>
                <a:latin typeface="Geneva" pitchFamily="-111" charset="0"/>
                <a:ea typeface="ＭＳ Ｐゴシック" pitchFamily="-111" charset="-128"/>
              </a:rPr>
              <a:t>subtraction</a:t>
            </a:r>
          </a:p>
          <a:p>
            <a:pPr marL="1714500" lvl="3" indent="-342900">
              <a:lnSpc>
                <a:spcPct val="80000"/>
              </a:lnSpc>
            </a:pPr>
            <a:r>
              <a:rPr lang="en-US" sz="2000" b="1" dirty="0">
                <a:solidFill>
                  <a:srgbClr val="000000"/>
                </a:solidFill>
                <a:latin typeface="Geneva" pitchFamily="-111" charset="0"/>
                <a:ea typeface="ＭＳ Ｐゴシック" pitchFamily="-111" charset="-128"/>
              </a:rPr>
              <a:t>needs a </a:t>
            </a:r>
            <a:r>
              <a:rPr lang="en-US" sz="2000" b="1" i="1" dirty="0">
                <a:solidFill>
                  <a:srgbClr val="0000FF"/>
                </a:solidFill>
                <a:latin typeface="Geneva" pitchFamily="-111" charset="0"/>
                <a:ea typeface="ＭＳ Ｐゴシック" pitchFamily="-111" charset="-128"/>
              </a:rPr>
              <a:t>seed</a:t>
            </a:r>
            <a:r>
              <a:rPr lang="en-US" sz="2000" b="1" dirty="0">
                <a:solidFill>
                  <a:schemeClr val="accent2"/>
                </a:solidFill>
                <a:latin typeface="Geneva" pitchFamily="-111" charset="0"/>
                <a:ea typeface="ＭＳ Ｐゴシック" pitchFamily="-111" charset="-128"/>
              </a:rPr>
              <a:t> </a:t>
            </a:r>
            <a:r>
              <a:rPr lang="en-US" sz="2000" b="1" i="1" dirty="0">
                <a:solidFill>
                  <a:srgbClr val="0000FF"/>
                </a:solidFill>
                <a:latin typeface="Geneva" pitchFamily="-111" charset="0"/>
                <a:ea typeface="ＭＳ Ｐゴシック" pitchFamily="-111" charset="-128"/>
              </a:rPr>
              <a:t>table</a:t>
            </a:r>
            <a:r>
              <a:rPr lang="en-US" sz="2000" b="1" dirty="0">
                <a:solidFill>
                  <a:srgbClr val="0000FF"/>
                </a:solidFill>
                <a:latin typeface="Geneva" pitchFamily="-111" charset="0"/>
                <a:ea typeface="ＭＳ Ｐゴシック" pitchFamily="-111" charset="-128"/>
              </a:rPr>
              <a:t> </a:t>
            </a:r>
            <a:r>
              <a:rPr lang="en-US" sz="2000" b="1" dirty="0">
                <a:solidFill>
                  <a:srgbClr val="000000"/>
                </a:solidFill>
                <a:latin typeface="Geneva" pitchFamily="-111" charset="0"/>
                <a:ea typeface="ＭＳ Ｐゴシック" pitchFamily="-111" charset="-128"/>
              </a:rPr>
              <a:t>as first guess</a:t>
            </a:r>
          </a:p>
          <a:p>
            <a:pPr marL="1714500" lvl="3" indent="-342900">
              <a:lnSpc>
                <a:spcPct val="80000"/>
              </a:lnSpc>
            </a:pPr>
            <a:r>
              <a:rPr lang="en-US" sz="2000" b="1" i="1" dirty="0">
                <a:solidFill>
                  <a:srgbClr val="0000FF"/>
                </a:solidFill>
                <a:latin typeface="Geneva" pitchFamily="-111" charset="0"/>
                <a:ea typeface="ＭＳ Ｐゴシック" pitchFamily="-111" charset="-128"/>
              </a:rPr>
              <a:t>iterative</a:t>
            </a:r>
            <a:r>
              <a:rPr lang="en-US" sz="2000" b="1" dirty="0">
                <a:solidFill>
                  <a:srgbClr val="0000FF"/>
                </a:solidFill>
                <a:latin typeface="Geneva" pitchFamily="-111" charset="0"/>
                <a:ea typeface="ＭＳ Ｐゴシック" pitchFamily="-111" charset="-128"/>
              </a:rPr>
              <a:t> </a:t>
            </a:r>
            <a:r>
              <a:rPr lang="en-US" sz="2000" b="1" dirty="0">
                <a:solidFill>
                  <a:srgbClr val="000000"/>
                </a:solidFill>
                <a:latin typeface="Geneva" pitchFamily="-111" charset="0"/>
                <a:ea typeface="ＭＳ Ｐゴシック" pitchFamily="-111" charset="-128"/>
              </a:rPr>
              <a:t>solution (repeat)</a:t>
            </a:r>
          </a:p>
          <a:p>
            <a:pPr marL="1295400" lvl="2" indent="-381000">
              <a:lnSpc>
                <a:spcPct val="80000"/>
              </a:lnSpc>
            </a:pPr>
            <a:r>
              <a:rPr lang="en-US" sz="1600" b="1" dirty="0">
                <a:solidFill>
                  <a:srgbClr val="000000"/>
                </a:solidFill>
                <a:latin typeface="Geneva" pitchFamily="-111" charset="0"/>
                <a:ea typeface="ＭＳ Ｐゴシック" pitchFamily="-111" charset="-128"/>
              </a:rPr>
              <a:t>If seed table has mistake </a:t>
            </a:r>
          </a:p>
          <a:p>
            <a:pPr marL="1714500" lvl="3" indent="-342900">
              <a:lnSpc>
                <a:spcPct val="80000"/>
              </a:lnSpc>
            </a:pPr>
            <a:r>
              <a:rPr lang="en-US" sz="2000" b="1" dirty="0">
                <a:solidFill>
                  <a:srgbClr val="000000"/>
                </a:solidFill>
                <a:latin typeface="Geneva" pitchFamily="-111" charset="0"/>
                <a:ea typeface="ＭＳ Ｐゴシック" pitchFamily="-111" charset="-128"/>
              </a:rPr>
              <a:t>divisions comes out wrong</a:t>
            </a:r>
          </a:p>
          <a:p>
            <a:pPr marL="1714500" lvl="3" indent="-342900">
              <a:lnSpc>
                <a:spcPct val="80000"/>
              </a:lnSpc>
            </a:pPr>
            <a:r>
              <a:rPr lang="en-US" sz="2000" b="1" dirty="0">
                <a:solidFill>
                  <a:srgbClr val="000000"/>
                </a:solidFill>
                <a:latin typeface="Geneva" pitchFamily="-111" charset="0"/>
                <a:ea typeface="ＭＳ Ｐゴシック" pitchFamily="-111" charset="-128"/>
              </a:rPr>
              <a:t>10 years ago Intel had such a fiasco</a:t>
            </a:r>
          </a:p>
          <a:p>
            <a:pPr marL="1714500" lvl="3" indent="-342900">
              <a:lnSpc>
                <a:spcPct val="80000"/>
              </a:lnSpc>
            </a:pPr>
            <a:r>
              <a:rPr lang="en-US" sz="2000" b="1" dirty="0">
                <a:solidFill>
                  <a:srgbClr val="000000"/>
                </a:solidFill>
                <a:latin typeface="Geneva" pitchFamily="-111" charset="0"/>
                <a:ea typeface="ＭＳ Ｐゴシック" pitchFamily="-111" charset="-128"/>
              </a:rPr>
              <a:t>$400 million loss</a:t>
            </a:r>
          </a:p>
        </p:txBody>
      </p:sp>
      <p:sp>
        <p:nvSpPr>
          <p:cNvPr id="43014" name="Rectangle 8"/>
          <p:cNvSpPr>
            <a:spLocks noGrp="1" noChangeArrowheads="1"/>
          </p:cNvSpPr>
          <p:nvPr>
            <p:ph type="title"/>
          </p:nvPr>
        </p:nvSpPr>
        <p:spPr>
          <a:xfrm>
            <a:off x="609600" y="152400"/>
            <a:ext cx="7924800" cy="685800"/>
          </a:xfrm>
          <a:noFill/>
        </p:spPr>
        <p:txBody>
          <a:bodyPr>
            <a:normAutofit fontScale="90000"/>
          </a:bodyPr>
          <a:lstStyle/>
          <a:p>
            <a:r>
              <a:rPr lang="en-US" b="1">
                <a:latin typeface="Arial" pitchFamily="-111" charset="0"/>
                <a:ea typeface="ＭＳ Ｐゴシック" pitchFamily="-111" charset="-128"/>
                <a:cs typeface="ＭＳ Ｐゴシック" pitchFamily="-111" charset="-128"/>
              </a:rPr>
              <a:t>Arithmetic Operations</a:t>
            </a:r>
          </a:p>
        </p:txBody>
      </p:sp>
      <p:sp>
        <p:nvSpPr>
          <p:cNvPr id="7" name="Cloud Callout 6"/>
          <p:cNvSpPr/>
          <p:nvPr/>
        </p:nvSpPr>
        <p:spPr>
          <a:xfrm>
            <a:off x="6553200" y="1371600"/>
            <a:ext cx="1981200" cy="1219200"/>
          </a:xfrm>
          <a:prstGeom prst="cloudCallout">
            <a:avLst>
              <a:gd name="adj1" fmla="val -55348"/>
              <a:gd name="adj2" fmla="val 101040"/>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A bit more inaccurate</a:t>
            </a:r>
            <a:endParaRPr lang="en-US" dirty="0">
              <a:solidFill>
                <a:srgbClr val="0000FF"/>
              </a:solidFill>
            </a:endParaRPr>
          </a:p>
        </p:txBody>
      </p:sp>
      <p:sp>
        <p:nvSpPr>
          <p:cNvPr id="2" name="Cloud Callout 1"/>
          <p:cNvSpPr/>
          <p:nvPr/>
        </p:nvSpPr>
        <p:spPr>
          <a:xfrm>
            <a:off x="6705600" y="5105400"/>
            <a:ext cx="2286000" cy="1524000"/>
          </a:xfrm>
          <a:prstGeom prst="cloudCallout">
            <a:avLst>
              <a:gd name="adj1" fmla="val -79235"/>
              <a:gd name="adj2" fmla="val -101953"/>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3366FF"/>
                </a:solidFill>
              </a:rPr>
              <a:t>Int</a:t>
            </a:r>
            <a:r>
              <a:rPr lang="en-US" dirty="0" smtClean="0">
                <a:solidFill>
                  <a:srgbClr val="3366FF"/>
                </a:solidFill>
              </a:rPr>
              <a:t> division </a:t>
            </a:r>
            <a:r>
              <a:rPr lang="en-US" dirty="0" smtClean="0">
                <a:solidFill>
                  <a:srgbClr val="3366FF"/>
                </a:solidFill>
                <a:sym typeface="Wingdings"/>
              </a:rPr>
              <a:t> no rounding</a:t>
            </a:r>
          </a:p>
          <a:p>
            <a:pPr algn="ctr"/>
            <a:r>
              <a:rPr lang="en-US" dirty="0" smtClean="0">
                <a:solidFill>
                  <a:srgbClr val="3366FF"/>
                </a:solidFill>
                <a:sym typeface="Wingdings"/>
              </a:rPr>
              <a:t>20/6  3</a:t>
            </a:r>
            <a:endParaRPr lang="en-US" dirty="0">
              <a:solidFill>
                <a:srgbClr val="3366F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143000"/>
            <a:ext cx="8229600" cy="4983163"/>
          </a:xfrm>
          <a:ln>
            <a:solidFill>
              <a:srgbClr val="0000FF"/>
            </a:solidFill>
          </a:ln>
        </p:spPr>
        <p:txBody>
          <a:bodyPr/>
          <a:lstStyle/>
          <a:p>
            <a:r>
              <a:rPr lang="en-US" dirty="0">
                <a:latin typeface="Calibri" charset="0"/>
              </a:rPr>
              <a:t>Casting </a:t>
            </a:r>
            <a:r>
              <a:rPr lang="en-US" dirty="0" smtClean="0">
                <a:latin typeface="Calibri" charset="0"/>
              </a:rPr>
              <a:t> Variables</a:t>
            </a:r>
          </a:p>
          <a:p>
            <a:pPr lvl="1"/>
            <a:r>
              <a:rPr lang="en-US" dirty="0" smtClean="0">
                <a:latin typeface="Calibri" charset="0"/>
              </a:rPr>
              <a:t>Changing the format representation of a data type to different data type</a:t>
            </a:r>
          </a:p>
          <a:p>
            <a:pPr lvl="2"/>
            <a:r>
              <a:rPr lang="en-US" dirty="0" err="1">
                <a:latin typeface="Calibri" charset="0"/>
              </a:rPr>
              <a:t>i</a:t>
            </a:r>
            <a:r>
              <a:rPr lang="en-US" dirty="0" err="1" smtClean="0">
                <a:latin typeface="Calibri" charset="0"/>
              </a:rPr>
              <a:t>nt</a:t>
            </a:r>
            <a:r>
              <a:rPr lang="en-US" dirty="0" smtClean="0">
                <a:latin typeface="Calibri" charset="0"/>
              </a:rPr>
              <a:t> X = (</a:t>
            </a:r>
            <a:r>
              <a:rPr lang="en-US" dirty="0" err="1" smtClean="0">
                <a:latin typeface="Calibri" charset="0"/>
              </a:rPr>
              <a:t>int</a:t>
            </a:r>
            <a:r>
              <a:rPr lang="en-US" dirty="0" smtClean="0">
                <a:latin typeface="Calibri" charset="0"/>
              </a:rPr>
              <a:t>)5.83;</a:t>
            </a:r>
          </a:p>
          <a:p>
            <a:pPr lvl="2"/>
            <a:r>
              <a:rPr lang="en-US" dirty="0">
                <a:latin typeface="Calibri" charset="0"/>
              </a:rPr>
              <a:t>f</a:t>
            </a:r>
            <a:r>
              <a:rPr lang="en-US" dirty="0" smtClean="0">
                <a:latin typeface="Calibri" charset="0"/>
              </a:rPr>
              <a:t>loat w = (float)3;</a:t>
            </a:r>
          </a:p>
          <a:p>
            <a:pPr lvl="2"/>
            <a:r>
              <a:rPr lang="en-US" dirty="0" err="1">
                <a:latin typeface="Calibri" charset="0"/>
              </a:rPr>
              <a:t>i</a:t>
            </a:r>
            <a:r>
              <a:rPr lang="en-US" dirty="0" err="1" smtClean="0">
                <a:latin typeface="Calibri" charset="0"/>
              </a:rPr>
              <a:t>nt</a:t>
            </a:r>
            <a:r>
              <a:rPr lang="en-US" dirty="0" smtClean="0">
                <a:latin typeface="Calibri" charset="0"/>
              </a:rPr>
              <a:t> Z = </a:t>
            </a:r>
            <a:r>
              <a:rPr lang="en-US" b="1" dirty="0" err="1" smtClean="0">
                <a:solidFill>
                  <a:srgbClr val="3366FF"/>
                </a:solidFill>
                <a:latin typeface="Calibri" charset="0"/>
              </a:rPr>
              <a:t>static_cast</a:t>
            </a:r>
            <a:r>
              <a:rPr lang="en-US" b="1" dirty="0" smtClean="0">
                <a:solidFill>
                  <a:srgbClr val="3366FF"/>
                </a:solidFill>
                <a:latin typeface="Calibri" charset="0"/>
              </a:rPr>
              <a:t>&lt;</a:t>
            </a:r>
            <a:r>
              <a:rPr lang="en-US" b="1" dirty="0" err="1" smtClean="0">
                <a:solidFill>
                  <a:srgbClr val="3366FF"/>
                </a:solidFill>
                <a:latin typeface="Calibri" charset="0"/>
              </a:rPr>
              <a:t>int</a:t>
            </a:r>
            <a:r>
              <a:rPr lang="en-US" b="1" dirty="0" smtClean="0">
                <a:solidFill>
                  <a:srgbClr val="3366FF"/>
                </a:solidFill>
                <a:latin typeface="Calibri" charset="0"/>
              </a:rPr>
              <a:t>&gt;(</a:t>
            </a:r>
            <a:r>
              <a:rPr lang="en-US" dirty="0" smtClean="0">
                <a:latin typeface="Calibri" charset="0"/>
              </a:rPr>
              <a:t>Rate*Time);</a:t>
            </a:r>
          </a:p>
          <a:p>
            <a:pPr lvl="2"/>
            <a:r>
              <a:rPr lang="en-US" dirty="0" err="1">
                <a:latin typeface="Calibri" charset="0"/>
              </a:rPr>
              <a:t>i</a:t>
            </a:r>
            <a:r>
              <a:rPr lang="en-US" dirty="0" err="1" smtClean="0">
                <a:latin typeface="Calibri" charset="0"/>
              </a:rPr>
              <a:t>nt</a:t>
            </a:r>
            <a:r>
              <a:rPr lang="en-US" dirty="0" smtClean="0">
                <a:latin typeface="Calibri" charset="0"/>
              </a:rPr>
              <a:t> KELVIN = </a:t>
            </a:r>
            <a:r>
              <a:rPr lang="en-US" b="1" dirty="0" err="1" smtClean="0">
                <a:solidFill>
                  <a:srgbClr val="3366FF"/>
                </a:solidFill>
                <a:latin typeface="Calibri" charset="0"/>
              </a:rPr>
              <a:t>const_cast</a:t>
            </a:r>
            <a:r>
              <a:rPr lang="en-US" b="1" dirty="0" smtClean="0">
                <a:solidFill>
                  <a:srgbClr val="3366FF"/>
                </a:solidFill>
                <a:latin typeface="Calibri" charset="0"/>
              </a:rPr>
              <a:t> &lt;</a:t>
            </a:r>
            <a:r>
              <a:rPr lang="en-US" b="1" dirty="0" err="1" smtClean="0">
                <a:solidFill>
                  <a:srgbClr val="3366FF"/>
                </a:solidFill>
                <a:latin typeface="Calibri" charset="0"/>
              </a:rPr>
              <a:t>int</a:t>
            </a:r>
            <a:r>
              <a:rPr lang="en-US" b="1" dirty="0" smtClean="0">
                <a:solidFill>
                  <a:srgbClr val="3366FF"/>
                </a:solidFill>
                <a:latin typeface="Calibri" charset="0"/>
              </a:rPr>
              <a:t>&gt;</a:t>
            </a:r>
            <a:r>
              <a:rPr lang="en-US" dirty="0" smtClean="0">
                <a:latin typeface="Calibri" charset="0"/>
              </a:rPr>
              <a:t>273;	//cannot be changed</a:t>
            </a:r>
          </a:p>
          <a:p>
            <a:pPr lvl="2"/>
            <a:r>
              <a:rPr lang="en-US" dirty="0">
                <a:latin typeface="Calibri" charset="0"/>
              </a:rPr>
              <a:t> </a:t>
            </a:r>
            <a:r>
              <a:rPr lang="en-US" dirty="0" err="1" smtClean="0">
                <a:latin typeface="Calibri" charset="0"/>
              </a:rPr>
              <a:t>int</a:t>
            </a:r>
            <a:r>
              <a:rPr lang="en-US" dirty="0" smtClean="0">
                <a:latin typeface="Calibri" charset="0"/>
              </a:rPr>
              <a:t> U = </a:t>
            </a:r>
            <a:r>
              <a:rPr lang="en-US" b="1" dirty="0" err="1" smtClean="0">
                <a:solidFill>
                  <a:srgbClr val="3366FF"/>
                </a:solidFill>
                <a:latin typeface="Calibri" charset="0"/>
              </a:rPr>
              <a:t>dynamic_cast</a:t>
            </a:r>
            <a:r>
              <a:rPr lang="en-US" dirty="0" smtClean="0">
                <a:latin typeface="Calibri" charset="0"/>
              </a:rPr>
              <a:t>&lt;</a:t>
            </a:r>
            <a:r>
              <a:rPr lang="en-US" dirty="0" err="1" smtClean="0">
                <a:latin typeface="Calibri" charset="0"/>
              </a:rPr>
              <a:t>int</a:t>
            </a:r>
            <a:r>
              <a:rPr lang="en-US" dirty="0" smtClean="0">
                <a:latin typeface="Calibri" charset="0"/>
              </a:rPr>
              <a:t>&gt;100.3;</a:t>
            </a:r>
          </a:p>
          <a:p>
            <a:pPr lvl="2"/>
            <a:r>
              <a:rPr lang="en-US" dirty="0" err="1">
                <a:latin typeface="Calibri" charset="0"/>
              </a:rPr>
              <a:t>i</a:t>
            </a:r>
            <a:r>
              <a:rPr lang="en-US" dirty="0" err="1" smtClean="0">
                <a:latin typeface="Calibri" charset="0"/>
              </a:rPr>
              <a:t>nt</a:t>
            </a:r>
            <a:r>
              <a:rPr lang="en-US" dirty="0" smtClean="0">
                <a:latin typeface="Calibri" charset="0"/>
              </a:rPr>
              <a:t> W = 5.99999;		</a:t>
            </a:r>
            <a:r>
              <a:rPr lang="en-US" b="1" dirty="0" smtClean="0">
                <a:solidFill>
                  <a:srgbClr val="FF0000"/>
                </a:solidFill>
                <a:latin typeface="Calibri" charset="0"/>
              </a:rPr>
              <a:t>//automatic casting  to 5</a:t>
            </a:r>
            <a:endParaRPr lang="en-US" b="1" dirty="0">
              <a:solidFill>
                <a:srgbClr val="FF0000"/>
              </a:solidFill>
              <a:latin typeface="Calibri" charset="0"/>
            </a:endParaRPr>
          </a:p>
          <a:p>
            <a:endParaRPr lang="en-US" dirty="0"/>
          </a:p>
        </p:txBody>
      </p:sp>
      <p:sp>
        <p:nvSpPr>
          <p:cNvPr id="5" name="Date Placeholder 4"/>
          <p:cNvSpPr>
            <a:spLocks noGrp="1"/>
          </p:cNvSpPr>
          <p:nvPr>
            <p:ph type="dt" sz="half" idx="10"/>
          </p:nvPr>
        </p:nvSpPr>
        <p:spPr/>
        <p:txBody>
          <a:bodyPr/>
          <a:lstStyle/>
          <a:p>
            <a:r>
              <a:rPr lang="en-US" smtClean="0"/>
              <a:t>9/22/14</a:t>
            </a:r>
            <a:endParaRPr lang="en-US"/>
          </a:p>
        </p:txBody>
      </p:sp>
      <p:sp>
        <p:nvSpPr>
          <p:cNvPr id="6" name="Footer Placeholder 5"/>
          <p:cNvSpPr>
            <a:spLocks noGrp="1"/>
          </p:cNvSpPr>
          <p:nvPr>
            <p:ph type="ftr" sz="quarter" idx="11"/>
          </p:nvPr>
        </p:nvSpPr>
        <p:spPr/>
        <p:txBody>
          <a:bodyPr/>
          <a:lstStyle/>
          <a:p>
            <a:r>
              <a:rPr lang="en-US" smtClean="0"/>
              <a:t>C++ Part I                                                                                         Class Notes#1</a:t>
            </a:r>
            <a:endParaRPr lang="en-US"/>
          </a:p>
        </p:txBody>
      </p:sp>
      <p:sp>
        <p:nvSpPr>
          <p:cNvPr id="7" name="Slide Number Placeholder 6"/>
          <p:cNvSpPr>
            <a:spLocks noGrp="1"/>
          </p:cNvSpPr>
          <p:nvPr>
            <p:ph type="sldNum" sz="quarter" idx="12"/>
          </p:nvPr>
        </p:nvSpPr>
        <p:spPr/>
        <p:txBody>
          <a:bodyPr/>
          <a:lstStyle/>
          <a:p>
            <a:fld id="{AC57BD79-84FA-6B47-9C01-E4DBC484451B}" type="slidenum">
              <a:rPr lang="en-US" smtClean="0"/>
              <a:pPr/>
              <a:t>75</a:t>
            </a:fld>
            <a:endParaRPr lang="en-US"/>
          </a:p>
        </p:txBody>
      </p:sp>
      <p:sp>
        <p:nvSpPr>
          <p:cNvPr id="8" name="Content Placeholder 2"/>
          <p:cNvSpPr>
            <a:spLocks noGrp="1"/>
          </p:cNvSpPr>
          <p:nvPr>
            <p:ph type="title"/>
          </p:nvPr>
        </p:nvSpPr>
        <p:spPr>
          <a:xfrm>
            <a:off x="457200" y="46716"/>
            <a:ext cx="8229600" cy="868362"/>
          </a:xfrm>
        </p:spPr>
        <p:txBody>
          <a:bodyPr/>
          <a:lstStyle/>
          <a:p>
            <a:r>
              <a:rPr lang="en-US" b="1" dirty="0">
                <a:latin typeface="Calibri" charset="0"/>
              </a:rPr>
              <a:t>Type Casting </a:t>
            </a:r>
            <a:endParaRPr lang="en-US" b="1" dirty="0"/>
          </a:p>
        </p:txBody>
      </p:sp>
    </p:spTree>
    <p:extLst>
      <p:ext uri="{BB962C8B-B14F-4D97-AF65-F5344CB8AC3E}">
        <p14:creationId xmlns:p14="http://schemas.microsoft.com/office/powerpoint/2010/main" val="275579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p>
            <a:r>
              <a:rPr lang="en-US" smtClean="0">
                <a:latin typeface="Times New Roman" pitchFamily="-111" charset="0"/>
              </a:rPr>
              <a:t>9/22/14</a:t>
            </a:r>
          </a:p>
        </p:txBody>
      </p:sp>
      <p:sp>
        <p:nvSpPr>
          <p:cNvPr id="52227" name="Footer Placeholder 5"/>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52228" name="Slide Number Placeholder 6"/>
          <p:cNvSpPr>
            <a:spLocks noGrp="1"/>
          </p:cNvSpPr>
          <p:nvPr>
            <p:ph type="sldNum" sz="quarter" idx="12"/>
          </p:nvPr>
        </p:nvSpPr>
        <p:spPr>
          <a:noFill/>
        </p:spPr>
        <p:txBody>
          <a:bodyPr/>
          <a:lstStyle/>
          <a:p>
            <a:fld id="{106D87F5-8422-BF4B-B187-0DE110A1210C}" type="slidenum">
              <a:rPr lang="en-US" smtClean="0">
                <a:latin typeface="Times New Roman" pitchFamily="-111" charset="0"/>
              </a:rPr>
              <a:pPr/>
              <a:t>76</a:t>
            </a:fld>
            <a:endParaRPr lang="en-US" smtClean="0">
              <a:latin typeface="Times New Roman" pitchFamily="-111" charset="0"/>
            </a:endParaRPr>
          </a:p>
        </p:txBody>
      </p:sp>
      <p:sp>
        <p:nvSpPr>
          <p:cNvPr id="52229" name="Rectangle 2"/>
          <p:cNvSpPr>
            <a:spLocks noGrp="1" noChangeArrowheads="1"/>
          </p:cNvSpPr>
          <p:nvPr>
            <p:ph type="body" sz="half" idx="2"/>
          </p:nvPr>
        </p:nvSpPr>
        <p:spPr>
          <a:xfrm>
            <a:off x="381000" y="685800"/>
            <a:ext cx="8534400" cy="5670550"/>
          </a:xfrm>
          <a:ln>
            <a:solidFill>
              <a:schemeClr val="accent2"/>
            </a:solidFill>
          </a:ln>
        </p:spPr>
        <p:txBody>
          <a:bodyPr>
            <a:normAutofit fontScale="92500" lnSpcReduction="10000"/>
          </a:bodyPr>
          <a:lstStyle/>
          <a:p>
            <a:pPr>
              <a:lnSpc>
                <a:spcPct val="90000"/>
              </a:lnSpc>
            </a:pPr>
            <a:r>
              <a:rPr lang="en-US" sz="2400" b="1" dirty="0">
                <a:solidFill>
                  <a:srgbClr val="0000FF"/>
                </a:solidFill>
                <a:ea typeface="ＭＳ Ｐゴシック" pitchFamily="-111" charset="-128"/>
                <a:cs typeface="ＭＳ Ｐゴシック" pitchFamily="-111" charset="-128"/>
              </a:rPr>
              <a:t>Arithmetic Expressions</a:t>
            </a:r>
          </a:p>
          <a:p>
            <a:pPr lvl="1">
              <a:lnSpc>
                <a:spcPct val="90000"/>
              </a:lnSpc>
            </a:pPr>
            <a:r>
              <a:rPr lang="en-US" sz="2000" b="1" dirty="0">
                <a:solidFill>
                  <a:schemeClr val="accent2"/>
                </a:solidFill>
              </a:rPr>
              <a:t>Z = X + Y*W;			//multiple arithmetic </a:t>
            </a:r>
            <a:r>
              <a:rPr lang="en-US" sz="2000" b="1" dirty="0" smtClean="0">
                <a:solidFill>
                  <a:schemeClr val="accent2"/>
                </a:solidFill>
              </a:rPr>
              <a:t>operations</a:t>
            </a:r>
          </a:p>
          <a:p>
            <a:pPr lvl="1">
              <a:lnSpc>
                <a:spcPct val="90000"/>
              </a:lnSpc>
            </a:pPr>
            <a:r>
              <a:rPr lang="en-US" sz="2000" dirty="0" smtClean="0"/>
              <a:t>Operators on the same precedence level are evaluated by the compiler from </a:t>
            </a:r>
            <a:r>
              <a:rPr lang="en-US" sz="2000" b="1" i="1" dirty="0" smtClean="0">
                <a:solidFill>
                  <a:srgbClr val="0000FF"/>
                </a:solidFill>
              </a:rPr>
              <a:t>left to right </a:t>
            </a:r>
          </a:p>
          <a:p>
            <a:pPr>
              <a:lnSpc>
                <a:spcPct val="90000"/>
              </a:lnSpc>
            </a:pPr>
            <a:r>
              <a:rPr lang="en-US" sz="2400" b="1" dirty="0">
                <a:solidFill>
                  <a:srgbClr val="0000FF"/>
                </a:solidFill>
                <a:ea typeface="ＭＳ Ｐゴシック" pitchFamily="-111" charset="-128"/>
                <a:cs typeface="ＭＳ Ｐゴシック" pitchFamily="-111" charset="-128"/>
              </a:rPr>
              <a:t>Operator Precedence </a:t>
            </a:r>
          </a:p>
          <a:p>
            <a:pPr lvl="1">
              <a:lnSpc>
                <a:spcPct val="90000"/>
              </a:lnSpc>
            </a:pPr>
            <a:r>
              <a:rPr lang="en-US" sz="2800" b="1" dirty="0"/>
              <a:t>When expression contains several operators, how does compiler compute the expression</a:t>
            </a:r>
          </a:p>
          <a:p>
            <a:pPr lvl="3">
              <a:lnSpc>
                <a:spcPct val="90000"/>
              </a:lnSpc>
              <a:buFont typeface="Wingdings" pitchFamily="-111" charset="2"/>
              <a:buChar char="ü"/>
            </a:pPr>
            <a:r>
              <a:rPr lang="en-US" b="1" dirty="0">
                <a:ea typeface="ＭＳ Ｐゴシック" pitchFamily="-111" charset="-128"/>
              </a:rPr>
              <a:t>Z = X + Y*W;</a:t>
            </a:r>
            <a:r>
              <a:rPr lang="en-US" b="1" dirty="0" smtClean="0">
                <a:ea typeface="ＭＳ Ｐゴシック" pitchFamily="-111" charset="-128"/>
              </a:rPr>
              <a:t>		/</a:t>
            </a:r>
            <a:r>
              <a:rPr lang="en-US" b="1" dirty="0">
                <a:ea typeface="ＭＳ Ｐゴシック" pitchFamily="-111" charset="-128"/>
              </a:rPr>
              <a:t>/ Y*X first calculated – higher precedence</a:t>
            </a:r>
          </a:p>
          <a:p>
            <a:pPr lvl="4">
              <a:lnSpc>
                <a:spcPct val="90000"/>
              </a:lnSpc>
              <a:buFont typeface="Wingdings" pitchFamily="-111" charset="2"/>
              <a:buChar char="ü"/>
            </a:pPr>
            <a:r>
              <a:rPr lang="en-US" b="1" dirty="0">
                <a:ea typeface="ＭＳ Ｐゴシック" pitchFamily="-111" charset="-128"/>
              </a:rPr>
              <a:t>Z = X + (Y*W);	// (Y*W) first calculated</a:t>
            </a:r>
          </a:p>
          <a:p>
            <a:pPr lvl="3">
              <a:lnSpc>
                <a:spcPct val="90000"/>
              </a:lnSpc>
              <a:buFont typeface="Wingdings" pitchFamily="-111" charset="2"/>
              <a:buChar char="ü"/>
            </a:pPr>
            <a:r>
              <a:rPr lang="en-US" b="1" dirty="0">
                <a:ea typeface="ＭＳ Ｐゴシック" pitchFamily="-111" charset="-128"/>
              </a:rPr>
              <a:t>Z = -X * Y –W;	// (X </a:t>
            </a:r>
            <a:r>
              <a:rPr lang="en-US" b="1" dirty="0" err="1">
                <a:ea typeface="ＭＳ Ｐゴシック" pitchFamily="-111" charset="-128"/>
                <a:sym typeface="Wingdings" pitchFamily="-111" charset="2"/>
              </a:rPr>
              <a:t></a:t>
            </a:r>
            <a:r>
              <a:rPr lang="en-US" b="1" dirty="0">
                <a:ea typeface="ＭＳ Ｐゴシック" pitchFamily="-111" charset="-128"/>
                <a:sym typeface="Wingdings" pitchFamily="-111" charset="2"/>
              </a:rPr>
              <a:t> -X) ; (-X*Y) </a:t>
            </a:r>
            <a:endParaRPr lang="en-US" b="1" dirty="0">
              <a:ea typeface="ＭＳ Ｐゴシック" pitchFamily="-111" charset="-128"/>
            </a:endParaRPr>
          </a:p>
          <a:p>
            <a:pPr lvl="3">
              <a:lnSpc>
                <a:spcPct val="90000"/>
              </a:lnSpc>
              <a:buFont typeface="Wingdings" pitchFamily="-111" charset="2"/>
              <a:buChar char="ü"/>
            </a:pPr>
            <a:r>
              <a:rPr lang="en-US" b="1" dirty="0">
                <a:ea typeface="ＭＳ Ｐゴシック" pitchFamily="-111" charset="-128"/>
              </a:rPr>
              <a:t>Z = (-X) * Y – (W);</a:t>
            </a:r>
          </a:p>
          <a:p>
            <a:pPr lvl="2">
              <a:lnSpc>
                <a:spcPct val="90000"/>
              </a:lnSpc>
              <a:buFont typeface="Wingdings" pitchFamily="-111" charset="2"/>
              <a:buChar char="ü"/>
            </a:pPr>
            <a:r>
              <a:rPr lang="en-US" sz="1800" dirty="0">
                <a:ea typeface="ＭＳ Ｐゴシック" pitchFamily="-111" charset="-128"/>
              </a:rPr>
              <a:t>Assignment</a:t>
            </a:r>
          </a:p>
          <a:p>
            <a:pPr lvl="3">
              <a:lnSpc>
                <a:spcPct val="90000"/>
              </a:lnSpc>
              <a:buFont typeface="Wingdings" pitchFamily="-111" charset="2"/>
              <a:buChar char="ü"/>
            </a:pPr>
            <a:r>
              <a:rPr lang="en-US" dirty="0">
                <a:ea typeface="ＭＳ Ｐゴシック" pitchFamily="-111" charset="-128"/>
              </a:rPr>
              <a:t>X = Y * Z + </a:t>
            </a:r>
            <a:r>
              <a:rPr lang="en-US" dirty="0" smtClean="0">
                <a:ea typeface="ＭＳ Ｐゴシック" pitchFamily="-111" charset="-128"/>
              </a:rPr>
              <a:t>W</a:t>
            </a:r>
          </a:p>
          <a:p>
            <a:pPr lvl="3">
              <a:lnSpc>
                <a:spcPct val="90000"/>
              </a:lnSpc>
              <a:buFont typeface="Wingdings" pitchFamily="-111" charset="2"/>
              <a:buChar char="ü"/>
            </a:pPr>
            <a:endParaRPr lang="en-US" dirty="0" smtClean="0">
              <a:ea typeface="ＭＳ Ｐゴシック" pitchFamily="-111" charset="-128"/>
            </a:endParaRPr>
          </a:p>
          <a:p>
            <a:pPr lvl="3">
              <a:lnSpc>
                <a:spcPct val="90000"/>
              </a:lnSpc>
              <a:buFont typeface="Wingdings" pitchFamily="-111" charset="2"/>
              <a:buChar char="ü"/>
            </a:pPr>
            <a:endParaRPr lang="en-US" dirty="0" smtClean="0">
              <a:ea typeface="ＭＳ Ｐゴシック" pitchFamily="-111" charset="-128"/>
            </a:endParaRPr>
          </a:p>
          <a:p>
            <a:pPr lvl="3">
              <a:lnSpc>
                <a:spcPct val="90000"/>
              </a:lnSpc>
              <a:buFont typeface="Wingdings" pitchFamily="-111" charset="2"/>
              <a:buChar char="ü"/>
            </a:pPr>
            <a:endParaRPr lang="en-US" dirty="0" smtClean="0">
              <a:ea typeface="ＭＳ Ｐゴシック" pitchFamily="-111" charset="-128"/>
            </a:endParaRPr>
          </a:p>
          <a:p>
            <a:pPr lvl="3">
              <a:lnSpc>
                <a:spcPct val="90000"/>
              </a:lnSpc>
              <a:buNone/>
            </a:pPr>
            <a:endParaRPr lang="en-US" dirty="0" smtClean="0">
              <a:ea typeface="ＭＳ Ｐゴシック" pitchFamily="-111" charset="-128"/>
            </a:endParaRPr>
          </a:p>
          <a:p>
            <a:pPr>
              <a:lnSpc>
                <a:spcPct val="90000"/>
              </a:lnSpc>
              <a:buFont typeface="Wingdings" pitchFamily="-111" charset="2"/>
              <a:buChar char="ü"/>
            </a:pPr>
            <a:r>
              <a:rPr lang="en-US" b="1" dirty="0">
                <a:solidFill>
                  <a:srgbClr val="0000FF"/>
                </a:solidFill>
                <a:ea typeface="ＭＳ Ｐゴシック" pitchFamily="-111" charset="-128"/>
                <a:cs typeface="ＭＳ Ｐゴシック" pitchFamily="-111" charset="-128"/>
              </a:rPr>
              <a:t>Precedence Table</a:t>
            </a:r>
            <a:r>
              <a:rPr lang="en-US" dirty="0">
                <a:solidFill>
                  <a:srgbClr val="0000FF"/>
                </a:solidFill>
                <a:ea typeface="ＭＳ Ｐゴシック" pitchFamily="-111" charset="-128"/>
                <a:cs typeface="ＭＳ Ｐゴシック" pitchFamily="-111" charset="-128"/>
              </a:rPr>
              <a:t> </a:t>
            </a:r>
            <a:r>
              <a:rPr lang="en-US" dirty="0" smtClean="0">
                <a:solidFill>
                  <a:srgbClr val="0000FF"/>
                </a:solidFill>
                <a:ea typeface="ＭＳ Ｐゴシック" pitchFamily="-111" charset="-128"/>
                <a:cs typeface="ＭＳ Ｐゴシック" pitchFamily="-111" charset="-128"/>
              </a:rPr>
              <a:t>(</a:t>
            </a:r>
            <a:r>
              <a:rPr lang="en-US" b="1" dirty="0" smtClean="0">
                <a:solidFill>
                  <a:srgbClr val="FF3300"/>
                </a:solidFill>
                <a:ea typeface="ＭＳ Ｐゴシック" pitchFamily="-111" charset="-128"/>
                <a:cs typeface="ＭＳ Ｐゴシック" pitchFamily="-111" charset="-128"/>
              </a:rPr>
              <a:t>Fig. 2.14</a:t>
            </a:r>
            <a:r>
              <a:rPr lang="en-US" dirty="0" smtClean="0">
                <a:ea typeface="ＭＳ Ｐゴシック" pitchFamily="-111" charset="-128"/>
                <a:cs typeface="ＭＳ Ｐゴシック" pitchFamily="-111" charset="-128"/>
              </a:rPr>
              <a:t> </a:t>
            </a:r>
            <a:r>
              <a:rPr lang="en-US" dirty="0">
                <a:ea typeface="ＭＳ Ｐゴシック" pitchFamily="-111" charset="-128"/>
                <a:cs typeface="ＭＳ Ｐゴシック" pitchFamily="-111" charset="-128"/>
              </a:rPr>
              <a:t>of Textbook)</a:t>
            </a:r>
          </a:p>
          <a:p>
            <a:pPr>
              <a:lnSpc>
                <a:spcPct val="90000"/>
              </a:lnSpc>
              <a:buFont typeface="Wingdings" pitchFamily="-111" charset="2"/>
              <a:buChar char="ü"/>
            </a:pPr>
            <a:r>
              <a:rPr lang="en-US" b="1" dirty="0">
                <a:solidFill>
                  <a:srgbClr val="0000FF"/>
                </a:solidFill>
                <a:ea typeface="ＭＳ Ｐゴシック" pitchFamily="-111" charset="-128"/>
                <a:cs typeface="ＭＳ Ｐゴシック" pitchFamily="-111" charset="-128"/>
              </a:rPr>
              <a:t>Associative Table (left to right or right to left)</a:t>
            </a:r>
          </a:p>
        </p:txBody>
      </p:sp>
      <p:sp>
        <p:nvSpPr>
          <p:cNvPr id="52230" name="Rectangle 4"/>
          <p:cNvSpPr>
            <a:spLocks noGrp="1" noChangeArrowheads="1"/>
          </p:cNvSpPr>
          <p:nvPr>
            <p:ph type="title"/>
          </p:nvPr>
        </p:nvSpPr>
        <p:spPr>
          <a:xfrm>
            <a:off x="685800" y="0"/>
            <a:ext cx="7772400" cy="685800"/>
          </a:xfrm>
          <a:noFill/>
        </p:spPr>
        <p:txBody>
          <a:bodyPr>
            <a:normAutofit fontScale="90000"/>
          </a:bodyPr>
          <a:lstStyle/>
          <a:p>
            <a:r>
              <a:rPr lang="en-US" b="1" dirty="0">
                <a:latin typeface="Arial" pitchFamily="-111" charset="0"/>
                <a:ea typeface="ＭＳ Ｐゴシック" pitchFamily="-111" charset="-128"/>
                <a:cs typeface="ＭＳ Ｐゴシック" pitchFamily="-111" charset="-128"/>
              </a:rPr>
              <a:t>Operator Precedence</a:t>
            </a:r>
          </a:p>
        </p:txBody>
      </p:sp>
      <p:pic>
        <p:nvPicPr>
          <p:cNvPr id="7" name="Picture 6"/>
          <p:cNvPicPr>
            <a:picLocks noChangeAspect="1"/>
          </p:cNvPicPr>
          <p:nvPr/>
        </p:nvPicPr>
        <p:blipFill>
          <a:blip r:embed="rId3"/>
          <a:stretch>
            <a:fillRect/>
          </a:stretch>
        </p:blipFill>
        <p:spPr>
          <a:xfrm>
            <a:off x="5029200" y="3657600"/>
            <a:ext cx="3657600" cy="17780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r>
              <a:rPr lang="en-US" smtClean="0">
                <a:latin typeface="Times New Roman" pitchFamily="-111" charset="0"/>
              </a:rPr>
              <a:t>9/22/14</a:t>
            </a:r>
          </a:p>
        </p:txBody>
      </p:sp>
      <p:sp>
        <p:nvSpPr>
          <p:cNvPr id="54275" name="Footer Placeholder 4"/>
          <p:cNvSpPr>
            <a:spLocks noGrp="1"/>
          </p:cNvSpPr>
          <p:nvPr>
            <p:ph type="ftr" sz="quarter" idx="11"/>
          </p:nvPr>
        </p:nvSpPr>
        <p:spPr>
          <a:noFill/>
        </p:spPr>
        <p:txBody>
          <a:bodyPr/>
          <a:lstStyle/>
          <a:p>
            <a:r>
              <a:rPr lang="en-US" smtClean="0">
                <a:latin typeface="Times New Roman" pitchFamily="-111" charset="0"/>
              </a:rPr>
              <a:t>C++ Part I                                                                                         Class Notes#1</a:t>
            </a:r>
          </a:p>
        </p:txBody>
      </p:sp>
      <p:sp>
        <p:nvSpPr>
          <p:cNvPr id="54276" name="Slide Number Placeholder 5"/>
          <p:cNvSpPr>
            <a:spLocks noGrp="1"/>
          </p:cNvSpPr>
          <p:nvPr>
            <p:ph type="sldNum" sz="quarter" idx="12"/>
          </p:nvPr>
        </p:nvSpPr>
        <p:spPr>
          <a:noFill/>
        </p:spPr>
        <p:txBody>
          <a:bodyPr/>
          <a:lstStyle/>
          <a:p>
            <a:fld id="{B33F1AA0-6E22-D248-A529-5AE80D3ADA3A}" type="slidenum">
              <a:rPr lang="en-US" smtClean="0">
                <a:latin typeface="Times New Roman" pitchFamily="-111" charset="0"/>
              </a:rPr>
              <a:pPr/>
              <a:t>77</a:t>
            </a:fld>
            <a:endParaRPr lang="en-US" smtClean="0">
              <a:latin typeface="Times New Roman" pitchFamily="-111" charset="0"/>
            </a:endParaRPr>
          </a:p>
        </p:txBody>
      </p:sp>
      <p:sp>
        <p:nvSpPr>
          <p:cNvPr id="54277" name="Rectangle 2"/>
          <p:cNvSpPr>
            <a:spLocks noGrp="1" noChangeArrowheads="1"/>
          </p:cNvSpPr>
          <p:nvPr>
            <p:ph type="title"/>
          </p:nvPr>
        </p:nvSpPr>
        <p:spPr>
          <a:xfrm>
            <a:off x="685800" y="152400"/>
            <a:ext cx="7772400" cy="838200"/>
          </a:xfrm>
        </p:spPr>
        <p:txBody>
          <a:bodyPr/>
          <a:lstStyle/>
          <a:p>
            <a:r>
              <a:rPr lang="en-US" b="1">
                <a:ea typeface="ＭＳ Ｐゴシック" pitchFamily="-111" charset="-128"/>
                <a:cs typeface="ＭＳ Ｐゴシック" pitchFamily="-111" charset="-128"/>
              </a:rPr>
              <a:t>Precedence Table</a:t>
            </a:r>
          </a:p>
        </p:txBody>
      </p:sp>
      <p:pic>
        <p:nvPicPr>
          <p:cNvPr id="54278" name="Picture 3"/>
          <p:cNvPicPr>
            <a:picLocks noGrp="1" noChangeAspect="1" noChangeArrowheads="1"/>
          </p:cNvPicPr>
          <p:nvPr>
            <p:ph type="body" idx="1"/>
          </p:nvPr>
        </p:nvPicPr>
        <p:blipFill>
          <a:blip r:embed="rId2"/>
          <a:srcRect/>
          <a:stretch>
            <a:fillRect/>
          </a:stretch>
        </p:blipFill>
        <p:spPr>
          <a:xfrm>
            <a:off x="685800" y="1066800"/>
            <a:ext cx="7772400" cy="5181600"/>
          </a:xfrm>
        </p:spPr>
      </p:pic>
      <p:sp>
        <p:nvSpPr>
          <p:cNvPr id="7" name="Cloud Callout 6"/>
          <p:cNvSpPr/>
          <p:nvPr/>
        </p:nvSpPr>
        <p:spPr>
          <a:xfrm>
            <a:off x="6019800" y="2057400"/>
            <a:ext cx="2667000" cy="2667000"/>
          </a:xfrm>
          <a:prstGeom prst="cloudCallout">
            <a:avLst>
              <a:gd name="adj1" fmla="val -58605"/>
              <a:gd name="adj2" fmla="val 7639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latin typeface="Times New Roman" pitchFamily="-111" charset="0"/>
              </a:rPr>
              <a:t>rules of operator precedence</a:t>
            </a:r>
            <a:r>
              <a:rPr lang="en-US" dirty="0" smtClean="0">
                <a:solidFill>
                  <a:srgbClr val="000000"/>
                </a:solidFill>
                <a:latin typeface="Times New Roman" pitchFamily="-111" charset="0"/>
              </a:rPr>
              <a:t> are generally the same as those followed in algebra.</a:t>
            </a:r>
            <a:endParaRPr lang="en-US" dirty="0">
              <a:solidFill>
                <a:srgbClr val="0000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smtClean="0"/>
              <a:t>Precedence Rules</a:t>
            </a:r>
            <a:endParaRPr lang="en-US" b="1" dirty="0"/>
          </a:p>
        </p:txBody>
      </p:sp>
      <p:sp>
        <p:nvSpPr>
          <p:cNvPr id="3" name="Content Placeholder 2"/>
          <p:cNvSpPr>
            <a:spLocks noGrp="1"/>
          </p:cNvSpPr>
          <p:nvPr>
            <p:ph idx="1"/>
          </p:nvPr>
        </p:nvSpPr>
        <p:spPr>
          <a:xfrm>
            <a:off x="457200" y="1066800"/>
            <a:ext cx="8229600" cy="5059363"/>
          </a:xfrm>
          <a:ln>
            <a:solidFill>
              <a:srgbClr val="0000FF"/>
            </a:solidFill>
          </a:ln>
        </p:spPr>
        <p:txBody>
          <a:bodyPr/>
          <a:lstStyle/>
          <a:p>
            <a:r>
              <a:rPr lang="en-US" dirty="0" smtClean="0">
                <a:solidFill>
                  <a:srgbClr val="000000"/>
                </a:solidFill>
                <a:latin typeface="Times New Roman" pitchFamily="-111" charset="0"/>
              </a:rPr>
              <a:t>As in algebra, it’s </a:t>
            </a:r>
            <a:r>
              <a:rPr lang="en-US" b="1" i="1" dirty="0" smtClean="0">
                <a:solidFill>
                  <a:srgbClr val="0000FF"/>
                </a:solidFill>
                <a:latin typeface="Times New Roman" pitchFamily="-111" charset="0"/>
              </a:rPr>
              <a:t>acceptable to place unnecessary parentheses </a:t>
            </a:r>
            <a:r>
              <a:rPr lang="en-US" dirty="0" smtClean="0">
                <a:solidFill>
                  <a:srgbClr val="000000"/>
                </a:solidFill>
                <a:latin typeface="Times New Roman" pitchFamily="-111" charset="0"/>
              </a:rPr>
              <a:t>in an expression to make the expression clearer.</a:t>
            </a:r>
          </a:p>
          <a:p>
            <a:endParaRPr lang="en-US"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78</a:t>
            </a:fld>
            <a:endParaRPr lang="en-US"/>
          </a:p>
        </p:txBody>
      </p:sp>
      <p:pic>
        <p:nvPicPr>
          <p:cNvPr id="7" name="Picture 6"/>
          <p:cNvPicPr>
            <a:picLocks noChangeAspect="1"/>
          </p:cNvPicPr>
          <p:nvPr/>
        </p:nvPicPr>
        <p:blipFill>
          <a:blip r:embed="rId2"/>
          <a:stretch>
            <a:fillRect/>
          </a:stretch>
        </p:blipFill>
        <p:spPr>
          <a:xfrm>
            <a:off x="1644650" y="3116263"/>
            <a:ext cx="5854700" cy="30099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Precedence Rules</a:t>
            </a:r>
            <a:endParaRPr lang="en-US" dirty="0"/>
          </a:p>
        </p:txBody>
      </p:sp>
      <p:sp>
        <p:nvSpPr>
          <p:cNvPr id="3" name="Content Placeholder 2"/>
          <p:cNvSpPr>
            <a:spLocks noGrp="1"/>
          </p:cNvSpPr>
          <p:nvPr>
            <p:ph idx="1"/>
          </p:nvPr>
        </p:nvSpPr>
        <p:spPr>
          <a:xfrm>
            <a:off x="457200" y="914400"/>
            <a:ext cx="8229600" cy="5211763"/>
          </a:xfrm>
          <a:ln>
            <a:solidFill>
              <a:srgbClr val="0000FF"/>
            </a:solidFill>
          </a:ln>
        </p:spPr>
        <p:txBody>
          <a:bodyPr>
            <a:normAutofit/>
          </a:bodyPr>
          <a:lstStyle/>
          <a:p>
            <a:r>
              <a:rPr lang="en-US" b="1" dirty="0" smtClean="0">
                <a:solidFill>
                  <a:srgbClr val="0000FF"/>
                </a:solidFill>
              </a:rPr>
              <a:t>Example: </a:t>
            </a:r>
          </a:p>
          <a:p>
            <a:pPr lvl="1"/>
            <a:r>
              <a:rPr lang="en-US" b="1" dirty="0" smtClean="0">
                <a:solidFill>
                  <a:srgbClr val="0000FF"/>
                </a:solidFill>
              </a:rPr>
              <a:t>Computing a 2</a:t>
            </a:r>
            <a:r>
              <a:rPr lang="en-US" b="1" baseline="30000" dirty="0" smtClean="0">
                <a:solidFill>
                  <a:srgbClr val="0000FF"/>
                </a:solidFill>
              </a:rPr>
              <a:t>nd</a:t>
            </a:r>
            <a:r>
              <a:rPr lang="en-US" b="1" dirty="0" smtClean="0">
                <a:solidFill>
                  <a:srgbClr val="0000FF"/>
                </a:solidFill>
              </a:rPr>
              <a:t> order polynomial</a:t>
            </a:r>
          </a:p>
          <a:p>
            <a:pPr>
              <a:buNone/>
            </a:pPr>
            <a:r>
              <a:rPr lang="en-US" b="1" dirty="0" smtClean="0">
                <a:solidFill>
                  <a:srgbClr val="0000FF"/>
                </a:solidFill>
              </a:rPr>
              <a:t>      </a:t>
            </a:r>
            <a:r>
              <a:rPr lang="en-US" b="1" dirty="0" err="1" smtClean="0">
                <a:solidFill>
                  <a:srgbClr val="0000FF"/>
                </a:solidFill>
              </a:rPr>
              <a:t>f(X</a:t>
            </a:r>
            <a:r>
              <a:rPr lang="en-US" b="1" dirty="0" smtClean="0">
                <a:solidFill>
                  <a:srgbClr val="0000FF"/>
                </a:solidFill>
              </a:rPr>
              <a:t>) = 2*X</a:t>
            </a:r>
            <a:r>
              <a:rPr lang="en-US" b="1" baseline="30000" dirty="0" smtClean="0">
                <a:solidFill>
                  <a:srgbClr val="0000FF"/>
                </a:solidFill>
              </a:rPr>
              <a:t>2</a:t>
            </a:r>
            <a:r>
              <a:rPr lang="en-US" b="1" dirty="0" smtClean="0">
                <a:solidFill>
                  <a:srgbClr val="0000FF"/>
                </a:solidFill>
              </a:rPr>
              <a:t> + 3*X + 7</a:t>
            </a:r>
          </a:p>
          <a:p>
            <a:pPr>
              <a:buNone/>
            </a:pPr>
            <a:r>
              <a:rPr lang="en-US" b="1" dirty="0" smtClean="0">
                <a:solidFill>
                  <a:srgbClr val="0000FF"/>
                </a:solidFill>
              </a:rPr>
              <a:t>	  </a:t>
            </a:r>
            <a:r>
              <a:rPr lang="en-US" b="1" dirty="0" err="1" smtClean="0">
                <a:solidFill>
                  <a:srgbClr val="0000FF"/>
                </a:solidFill>
              </a:rPr>
              <a:t>f(X</a:t>
            </a:r>
            <a:r>
              <a:rPr lang="en-US" b="1" dirty="0" smtClean="0">
                <a:solidFill>
                  <a:srgbClr val="0000FF"/>
                </a:solidFill>
              </a:rPr>
              <a:t>=5) = (2*5)*5 + 3*5 + 7</a:t>
            </a:r>
          </a:p>
          <a:p>
            <a:pPr>
              <a:buNone/>
            </a:pPr>
            <a:r>
              <a:rPr lang="en-US" b="1" dirty="0" smtClean="0">
                <a:solidFill>
                  <a:srgbClr val="0000FF"/>
                </a:solidFill>
              </a:rPr>
              <a:t>	   </a:t>
            </a:r>
            <a:r>
              <a:rPr lang="en-US" b="1" dirty="0" smtClean="0">
                <a:solidFill>
                  <a:srgbClr val="FF0000"/>
                </a:solidFill>
              </a:rPr>
              <a:t>Temp1</a:t>
            </a:r>
            <a:r>
              <a:rPr lang="en-US" b="1" dirty="0" smtClean="0">
                <a:solidFill>
                  <a:srgbClr val="0000FF"/>
                </a:solidFill>
              </a:rPr>
              <a:t> = (5*5) = 10</a:t>
            </a:r>
          </a:p>
          <a:p>
            <a:pPr>
              <a:buNone/>
            </a:pPr>
            <a:r>
              <a:rPr lang="en-US" b="1" dirty="0" smtClean="0">
                <a:solidFill>
                  <a:srgbClr val="0000FF"/>
                </a:solidFill>
              </a:rPr>
              <a:t>		</a:t>
            </a:r>
            <a:r>
              <a:rPr lang="en-US" b="1" dirty="0" smtClean="0">
                <a:solidFill>
                  <a:srgbClr val="FF0000"/>
                </a:solidFill>
              </a:rPr>
              <a:t>Temp1</a:t>
            </a:r>
            <a:r>
              <a:rPr lang="en-US" b="1" dirty="0" smtClean="0">
                <a:solidFill>
                  <a:srgbClr val="0000FF"/>
                </a:solidFill>
              </a:rPr>
              <a:t> = Temp1*5 = </a:t>
            </a:r>
            <a:r>
              <a:rPr lang="en-US" b="1" dirty="0" smtClean="0">
                <a:solidFill>
                  <a:srgbClr val="FF0000"/>
                </a:solidFill>
              </a:rPr>
              <a:t>50</a:t>
            </a:r>
          </a:p>
          <a:p>
            <a:pPr>
              <a:buNone/>
            </a:pPr>
            <a:r>
              <a:rPr lang="en-US" b="1" dirty="0" smtClean="0">
                <a:solidFill>
                  <a:srgbClr val="0000FF"/>
                </a:solidFill>
              </a:rPr>
              <a:t>	   </a:t>
            </a:r>
            <a:r>
              <a:rPr lang="en-US" b="1" dirty="0" smtClean="0">
                <a:solidFill>
                  <a:srgbClr val="FF0000"/>
                </a:solidFill>
              </a:rPr>
              <a:t>Temp2</a:t>
            </a:r>
            <a:r>
              <a:rPr lang="en-US" b="1" dirty="0" smtClean="0">
                <a:solidFill>
                  <a:srgbClr val="0000FF"/>
                </a:solidFill>
              </a:rPr>
              <a:t> = 3*5 = </a:t>
            </a:r>
            <a:r>
              <a:rPr lang="en-US" b="1" dirty="0" smtClean="0">
                <a:solidFill>
                  <a:srgbClr val="FF0000"/>
                </a:solidFill>
              </a:rPr>
              <a:t>15</a:t>
            </a:r>
          </a:p>
          <a:p>
            <a:pPr>
              <a:buNone/>
            </a:pPr>
            <a:r>
              <a:rPr lang="en-US" b="1" dirty="0" smtClean="0">
                <a:solidFill>
                  <a:srgbClr val="FF0000"/>
                </a:solidFill>
              </a:rPr>
              <a:t>		Temp3 = Temp1 + Temp2 = 65</a:t>
            </a:r>
          </a:p>
          <a:p>
            <a:pPr>
              <a:buNone/>
            </a:pPr>
            <a:r>
              <a:rPr lang="en-US" b="1" dirty="0" smtClean="0">
                <a:solidFill>
                  <a:srgbClr val="FF0000"/>
                </a:solidFill>
              </a:rPr>
              <a:t>		Temp3 = Temp3 + 7 = 72</a:t>
            </a: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latin typeface="Arial"/>
              </a:rPr>
              <a:t>Computer Organization</a:t>
            </a:r>
            <a:endParaRPr lang="en-US" b="1" dirty="0"/>
          </a:p>
        </p:txBody>
      </p:sp>
      <p:sp>
        <p:nvSpPr>
          <p:cNvPr id="3" name="Content Placeholder 2"/>
          <p:cNvSpPr>
            <a:spLocks noGrp="1"/>
          </p:cNvSpPr>
          <p:nvPr>
            <p:ph idx="1"/>
          </p:nvPr>
        </p:nvSpPr>
        <p:spPr>
          <a:xfrm>
            <a:off x="457200" y="914400"/>
            <a:ext cx="8229600" cy="5441950"/>
          </a:xfrm>
          <a:ln>
            <a:solidFill>
              <a:srgbClr val="0000FF"/>
            </a:solidFill>
          </a:ln>
        </p:spPr>
        <p:txBody>
          <a:bodyPr>
            <a:noAutofit/>
          </a:bodyPr>
          <a:lstStyle/>
          <a:p>
            <a:r>
              <a:rPr lang="en-US" sz="2400" b="1" dirty="0" smtClean="0">
                <a:solidFill>
                  <a:srgbClr val="0000FF"/>
                </a:solidFill>
              </a:rPr>
              <a:t>Input unit</a:t>
            </a:r>
            <a:r>
              <a:rPr lang="en-US" sz="2400" dirty="0" smtClean="0">
                <a:solidFill>
                  <a:srgbClr val="0000FF"/>
                </a:solidFill>
              </a:rPr>
              <a:t> </a:t>
            </a:r>
            <a:r>
              <a:rPr lang="en-US" sz="2400" dirty="0" smtClean="0"/>
              <a:t>– This is the “</a:t>
            </a:r>
            <a:r>
              <a:rPr lang="en-US" sz="2400" b="1" i="1" dirty="0" smtClean="0">
                <a:solidFill>
                  <a:srgbClr val="0000FF"/>
                </a:solidFill>
              </a:rPr>
              <a:t>receiving</a:t>
            </a:r>
            <a:r>
              <a:rPr lang="en-US" sz="2400" dirty="0" smtClean="0"/>
              <a:t>” section of the computer. It obtains information (</a:t>
            </a:r>
            <a:r>
              <a:rPr lang="en-US" sz="2400" b="1" i="1" dirty="0" smtClean="0">
                <a:solidFill>
                  <a:srgbClr val="0000FF"/>
                </a:solidFill>
              </a:rPr>
              <a:t>data</a:t>
            </a:r>
            <a:r>
              <a:rPr lang="en-US" sz="2400" dirty="0" smtClean="0"/>
              <a:t> and </a:t>
            </a:r>
            <a:r>
              <a:rPr lang="en-US" sz="2400" b="1" i="1" dirty="0" smtClean="0">
                <a:solidFill>
                  <a:srgbClr val="0000FF"/>
                </a:solidFill>
              </a:rPr>
              <a:t>computer programs</a:t>
            </a:r>
            <a:r>
              <a:rPr lang="en-US" sz="2400" dirty="0" smtClean="0"/>
              <a:t>) from input devices and places this information at the disposal of the other units for processing( e.g. keyboards, mouse devices, touch screens,  USB devices, </a:t>
            </a:r>
            <a:r>
              <a:rPr lang="en-US" sz="2400" dirty="0" err="1" smtClean="0"/>
              <a:t>etc</a:t>
            </a:r>
            <a:r>
              <a:rPr lang="en-US" sz="2400" dirty="0" smtClean="0"/>
              <a:t>)</a:t>
            </a:r>
          </a:p>
          <a:p>
            <a:r>
              <a:rPr lang="en-US" sz="2400" b="1" dirty="0" smtClean="0">
                <a:solidFill>
                  <a:srgbClr val="0000FF"/>
                </a:solidFill>
              </a:rPr>
              <a:t>Output unit </a:t>
            </a:r>
            <a:r>
              <a:rPr lang="en-US" sz="2400" dirty="0" smtClean="0"/>
              <a:t>- This is the “</a:t>
            </a:r>
            <a:r>
              <a:rPr lang="en-US" sz="2400" b="1" i="1" dirty="0" smtClean="0">
                <a:solidFill>
                  <a:srgbClr val="0000FF"/>
                </a:solidFill>
              </a:rPr>
              <a:t>shipping</a:t>
            </a:r>
            <a:r>
              <a:rPr lang="en-US" sz="2400" dirty="0" smtClean="0"/>
              <a:t>” section of the computer. It takes </a:t>
            </a:r>
            <a:r>
              <a:rPr lang="en-US" sz="2400" b="1" i="1" dirty="0" smtClean="0">
                <a:solidFill>
                  <a:srgbClr val="0000FF"/>
                </a:solidFill>
              </a:rPr>
              <a:t>information that the computer has processed </a:t>
            </a:r>
            <a:r>
              <a:rPr lang="en-US" sz="2400" dirty="0" smtClean="0"/>
              <a:t>and places it on various </a:t>
            </a:r>
            <a:r>
              <a:rPr lang="en-US" sz="2400" b="1" i="1" dirty="0" smtClean="0">
                <a:solidFill>
                  <a:srgbClr val="3366FF"/>
                </a:solidFill>
              </a:rPr>
              <a:t>output devices </a:t>
            </a:r>
            <a:r>
              <a:rPr lang="en-US" sz="2400" dirty="0" smtClean="0"/>
              <a:t>to make the information available for use outside the computer. </a:t>
            </a:r>
          </a:p>
          <a:p>
            <a:r>
              <a:rPr lang="en-US" sz="2400" dirty="0" smtClean="0"/>
              <a:t>Most information output from computers today is displayed on </a:t>
            </a:r>
            <a:r>
              <a:rPr lang="en-US" sz="2400" b="1" i="1" dirty="0" smtClean="0">
                <a:solidFill>
                  <a:srgbClr val="0000FF"/>
                </a:solidFill>
              </a:rPr>
              <a:t>screens</a:t>
            </a:r>
            <a:r>
              <a:rPr lang="en-US" sz="2400" dirty="0" smtClean="0"/>
              <a:t>, printed on paper or used to control other devices.</a:t>
            </a:r>
          </a:p>
          <a:p>
            <a:r>
              <a:rPr lang="en-US" sz="2400" dirty="0" smtClean="0"/>
              <a:t>Computers also can </a:t>
            </a:r>
            <a:r>
              <a:rPr lang="en-US" sz="2400" b="1" dirty="0" smtClean="0"/>
              <a:t>output </a:t>
            </a:r>
            <a:r>
              <a:rPr lang="en-US" sz="2400" dirty="0" smtClean="0"/>
              <a:t>their information to </a:t>
            </a:r>
            <a:r>
              <a:rPr lang="en-US" sz="2400" b="1" i="1" dirty="0" smtClean="0">
                <a:solidFill>
                  <a:srgbClr val="0000FF"/>
                </a:solidFill>
              </a:rPr>
              <a:t>networks</a:t>
            </a:r>
            <a:r>
              <a:rPr lang="en-US" sz="2400" dirty="0" smtClean="0"/>
              <a:t>, such as the Internet.</a:t>
            </a:r>
          </a:p>
          <a:p>
            <a:endParaRPr lang="en-US" sz="16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r>
              <a:rPr lang="en-US" smtClean="0"/>
              <a:t>9/22/14</a:t>
            </a:r>
            <a:endParaRPr lang="en-US"/>
          </a:p>
        </p:txBody>
      </p:sp>
      <p:sp>
        <p:nvSpPr>
          <p:cNvPr id="21507" name="Footer Placeholder 4"/>
          <p:cNvSpPr>
            <a:spLocks noGrp="1"/>
          </p:cNvSpPr>
          <p:nvPr>
            <p:ph type="ftr" sz="quarter" idx="11"/>
          </p:nvPr>
        </p:nvSpPr>
        <p:spPr>
          <a:noFill/>
        </p:spPr>
        <p:txBody>
          <a:bodyPr/>
          <a:lstStyle/>
          <a:p>
            <a:r>
              <a:rPr lang="en-US" smtClean="0"/>
              <a:t>C++ Part I                                                                                         Class Notes#1</a:t>
            </a:r>
            <a:endParaRPr lang="en-US"/>
          </a:p>
        </p:txBody>
      </p:sp>
      <p:sp>
        <p:nvSpPr>
          <p:cNvPr id="21508" name="Slide Number Placeholder 5"/>
          <p:cNvSpPr>
            <a:spLocks noGrp="1"/>
          </p:cNvSpPr>
          <p:nvPr>
            <p:ph type="sldNum" sz="quarter" idx="12"/>
          </p:nvPr>
        </p:nvSpPr>
        <p:spPr>
          <a:noFill/>
        </p:spPr>
        <p:txBody>
          <a:bodyPr/>
          <a:lstStyle/>
          <a:p>
            <a:fld id="{858B2DBE-09AB-0044-84A7-B69D5EFFEB75}" type="slidenum">
              <a:rPr lang="en-US" smtClean="0">
                <a:latin typeface="Times New Roman" pitchFamily="-111" charset="0"/>
              </a:rPr>
              <a:pPr/>
              <a:t>80</a:t>
            </a:fld>
            <a:endParaRPr lang="en-US" smtClean="0">
              <a:latin typeface="Times New Roman" pitchFamily="-111" charset="0"/>
            </a:endParaRPr>
          </a:p>
        </p:txBody>
      </p:sp>
      <p:sp>
        <p:nvSpPr>
          <p:cNvPr id="21509" name="Rectangle 2"/>
          <p:cNvSpPr>
            <a:spLocks noGrp="1" noChangeArrowheads="1"/>
          </p:cNvSpPr>
          <p:nvPr>
            <p:ph type="title"/>
          </p:nvPr>
        </p:nvSpPr>
        <p:spPr>
          <a:xfrm>
            <a:off x="762000" y="0"/>
            <a:ext cx="7772400" cy="762000"/>
          </a:xfrm>
          <a:ln>
            <a:solidFill>
              <a:schemeClr val="bg1"/>
            </a:solidFill>
          </a:ln>
        </p:spPr>
        <p:txBody>
          <a:bodyPr/>
          <a:lstStyle/>
          <a:p>
            <a:r>
              <a:rPr lang="en-US" sz="4000" b="1" dirty="0">
                <a:ea typeface="ＭＳ Ｐゴシック" pitchFamily="-111" charset="-128"/>
                <a:cs typeface="ＭＳ Ｐゴシック" pitchFamily="-111" charset="-128"/>
              </a:rPr>
              <a:t>Relational  Operators</a:t>
            </a:r>
          </a:p>
        </p:txBody>
      </p:sp>
      <p:sp>
        <p:nvSpPr>
          <p:cNvPr id="21510" name="Rectangle 3"/>
          <p:cNvSpPr>
            <a:spLocks noGrp="1" noChangeArrowheads="1"/>
          </p:cNvSpPr>
          <p:nvPr>
            <p:ph type="body" idx="1"/>
          </p:nvPr>
        </p:nvSpPr>
        <p:spPr>
          <a:xfrm>
            <a:off x="304800" y="838200"/>
            <a:ext cx="8458200" cy="5334000"/>
          </a:xfrm>
          <a:ln>
            <a:solidFill>
              <a:srgbClr val="0000FF"/>
            </a:solidFill>
          </a:ln>
        </p:spPr>
        <p:txBody>
          <a:bodyPr>
            <a:normAutofit lnSpcReduction="10000"/>
          </a:bodyPr>
          <a:lstStyle/>
          <a:p>
            <a:pPr>
              <a:buFont typeface="Symbol" pitchFamily="-111" charset="2"/>
              <a:buNone/>
            </a:pPr>
            <a:r>
              <a:rPr lang="en-US" sz="2000" b="1" u="sng" dirty="0" smtClean="0">
                <a:solidFill>
                  <a:srgbClr val="0000FF"/>
                </a:solidFill>
                <a:latin typeface="Arial" pitchFamily="-111" charset="0"/>
                <a:ea typeface="ＭＳ Ｐゴシック" pitchFamily="-111" charset="-128"/>
                <a:cs typeface="ＭＳ Ｐゴシック" pitchFamily="-111" charset="-128"/>
              </a:rPr>
              <a:t>Equality Operators</a:t>
            </a:r>
          </a:p>
          <a:p>
            <a:pPr lvl="1">
              <a:buFontTx/>
              <a:buNone/>
            </a:pPr>
            <a:r>
              <a:rPr lang="en-US" sz="2000" b="1" dirty="0" smtClean="0">
                <a:latin typeface="Arial" pitchFamily="-111" charset="0"/>
              </a:rPr>
              <a:t>==</a:t>
            </a:r>
            <a:r>
              <a:rPr lang="en-US" sz="2000" dirty="0" smtClean="0">
                <a:latin typeface="Arial" pitchFamily="-111" charset="0"/>
              </a:rPr>
              <a:t> 	equal to</a:t>
            </a:r>
          </a:p>
          <a:p>
            <a:pPr lvl="1">
              <a:buFontTx/>
              <a:buNone/>
            </a:pPr>
            <a:r>
              <a:rPr lang="en-US" sz="2000" b="1" dirty="0" smtClean="0">
                <a:latin typeface="Arial" pitchFamily="-111" charset="0"/>
              </a:rPr>
              <a:t>!=</a:t>
            </a:r>
            <a:r>
              <a:rPr lang="en-US" sz="2000" dirty="0" smtClean="0">
                <a:latin typeface="Arial" pitchFamily="-111" charset="0"/>
              </a:rPr>
              <a:t>  	not equal to</a:t>
            </a:r>
          </a:p>
          <a:p>
            <a:pPr lvl="2">
              <a:buFontTx/>
              <a:buNone/>
            </a:pPr>
            <a:r>
              <a:rPr lang="en-US" sz="1800" dirty="0" smtClean="0">
                <a:latin typeface="Arial" pitchFamily="-111" charset="0"/>
                <a:ea typeface="ＭＳ Ｐゴシック" pitchFamily="-111" charset="-128"/>
              </a:rPr>
              <a:t>Example:</a:t>
            </a:r>
          </a:p>
          <a:p>
            <a:pPr lvl="2">
              <a:buFontTx/>
              <a:buNone/>
            </a:pPr>
            <a:r>
              <a:rPr lang="en-US" sz="1800" dirty="0" smtClean="0">
                <a:solidFill>
                  <a:srgbClr val="0000FF"/>
                </a:solidFill>
                <a:latin typeface="Arial" pitchFamily="-111" charset="0"/>
                <a:ea typeface="ＭＳ Ｐゴシック" pitchFamily="-111" charset="-128"/>
              </a:rPr>
              <a:t>	</a:t>
            </a:r>
            <a:r>
              <a:rPr lang="en-US" sz="1800" b="1" dirty="0" smtClean="0">
                <a:solidFill>
                  <a:srgbClr val="0000FF"/>
                </a:solidFill>
                <a:latin typeface="Arial" pitchFamily="-111" charset="0"/>
                <a:ea typeface="ＭＳ Ｐゴシック" pitchFamily="-111" charset="-128"/>
              </a:rPr>
              <a:t>X == Y  </a:t>
            </a:r>
            <a:r>
              <a:rPr lang="en-US" sz="1800" b="1" dirty="0" err="1" smtClean="0">
                <a:solidFill>
                  <a:srgbClr val="0000FF"/>
                </a:solidFill>
                <a:latin typeface="Arial" pitchFamily="-111" charset="0"/>
                <a:ea typeface="ＭＳ Ｐゴシック" pitchFamily="-111" charset="-128"/>
                <a:sym typeface="Wingdings" pitchFamily="-111" charset="2"/>
              </a:rPr>
              <a:t></a:t>
            </a:r>
            <a:r>
              <a:rPr lang="en-US" sz="1800" b="1" dirty="0" smtClean="0">
                <a:solidFill>
                  <a:srgbClr val="0000FF"/>
                </a:solidFill>
                <a:latin typeface="Arial" pitchFamily="-111" charset="0"/>
                <a:ea typeface="ＭＳ Ｐゴシック" pitchFamily="-111" charset="-128"/>
                <a:sym typeface="Wingdings" pitchFamily="-111" charset="2"/>
              </a:rPr>
              <a:t> Outcome Equality expression (T/F)</a:t>
            </a:r>
            <a:endParaRPr lang="en-US" sz="1800" b="1" dirty="0" smtClean="0">
              <a:solidFill>
                <a:srgbClr val="0000FF"/>
              </a:solidFill>
              <a:latin typeface="Arial" pitchFamily="-111" charset="0"/>
              <a:ea typeface="ＭＳ Ｐゴシック" pitchFamily="-111" charset="-128"/>
            </a:endParaRPr>
          </a:p>
          <a:p>
            <a:pPr lvl="1">
              <a:buFontTx/>
              <a:buNone/>
            </a:pPr>
            <a:r>
              <a:rPr lang="en-US" sz="2000" b="1" dirty="0" smtClean="0">
                <a:latin typeface="Arial" pitchFamily="-111" charset="0"/>
              </a:rPr>
              <a:t>The outcome of any logical expression is (T/F)</a:t>
            </a:r>
          </a:p>
          <a:p>
            <a:endParaRPr lang="en-US" sz="2000" b="1" u="sng" dirty="0" smtClean="0">
              <a:solidFill>
                <a:schemeClr val="accent2"/>
              </a:solidFill>
              <a:latin typeface="Arial" pitchFamily="-111" charset="0"/>
              <a:ea typeface="ＭＳ Ｐゴシック" pitchFamily="-111" charset="-128"/>
              <a:cs typeface="ＭＳ Ｐゴシック" pitchFamily="-111" charset="-128"/>
            </a:endParaRPr>
          </a:p>
          <a:p>
            <a:r>
              <a:rPr lang="en-US" sz="2000" b="1" u="sng" dirty="0" smtClean="0">
                <a:solidFill>
                  <a:srgbClr val="0000FF"/>
                </a:solidFill>
                <a:latin typeface="Arial" pitchFamily="-111" charset="0"/>
                <a:ea typeface="ＭＳ Ｐゴシック" pitchFamily="-111" charset="-128"/>
                <a:cs typeface="ＭＳ Ｐゴシック" pitchFamily="-111" charset="-128"/>
              </a:rPr>
              <a:t>RELATIONAL </a:t>
            </a:r>
            <a:r>
              <a:rPr lang="en-US" sz="2000" b="1" u="sng" dirty="0">
                <a:solidFill>
                  <a:srgbClr val="0000FF"/>
                </a:solidFill>
                <a:latin typeface="Arial" pitchFamily="-111" charset="0"/>
                <a:ea typeface="ＭＳ Ｐゴシック" pitchFamily="-111" charset="-128"/>
                <a:cs typeface="ＭＳ Ｐゴシック" pitchFamily="-111" charset="-128"/>
              </a:rPr>
              <a:t>OPERATORS</a:t>
            </a:r>
            <a:r>
              <a:rPr lang="en-US" sz="2000" u="sng" dirty="0">
                <a:solidFill>
                  <a:srgbClr val="0000FF"/>
                </a:solidFill>
                <a:latin typeface="Arial" pitchFamily="-111" charset="0"/>
                <a:ea typeface="ＭＳ Ｐゴシック" pitchFamily="-111" charset="-128"/>
                <a:cs typeface="ＭＳ Ｐゴシック" pitchFamily="-111" charset="-128"/>
              </a:rPr>
              <a:t>:</a:t>
            </a:r>
          </a:p>
          <a:p>
            <a:pPr lvl="1">
              <a:buFontTx/>
              <a:buNone/>
            </a:pPr>
            <a:r>
              <a:rPr lang="en-US" sz="2000" b="1" dirty="0">
                <a:latin typeface="Arial" pitchFamily="-111" charset="0"/>
              </a:rPr>
              <a:t>&lt;</a:t>
            </a:r>
            <a:r>
              <a:rPr lang="en-US" sz="2000" dirty="0">
                <a:latin typeface="Arial" pitchFamily="-111" charset="0"/>
              </a:rPr>
              <a:t>	 	less than</a:t>
            </a:r>
          </a:p>
          <a:p>
            <a:pPr lvl="1">
              <a:buFontTx/>
              <a:buNone/>
            </a:pPr>
            <a:r>
              <a:rPr lang="en-US" sz="2000" b="1" dirty="0">
                <a:latin typeface="Arial" pitchFamily="-111" charset="0"/>
              </a:rPr>
              <a:t>&gt;	</a:t>
            </a:r>
            <a:r>
              <a:rPr lang="en-US" sz="2000" dirty="0">
                <a:latin typeface="Arial" pitchFamily="-111" charset="0"/>
              </a:rPr>
              <a:t> 	greater than</a:t>
            </a:r>
          </a:p>
          <a:p>
            <a:pPr lvl="1">
              <a:buFontTx/>
              <a:buNone/>
            </a:pPr>
            <a:r>
              <a:rPr lang="en-US" sz="2000" b="1" dirty="0">
                <a:latin typeface="Arial" pitchFamily="-111" charset="0"/>
              </a:rPr>
              <a:t>&gt;=</a:t>
            </a:r>
            <a:r>
              <a:rPr lang="en-US" sz="2000" dirty="0">
                <a:latin typeface="Arial" pitchFamily="-111" charset="0"/>
              </a:rPr>
              <a:t> </a:t>
            </a:r>
            <a:r>
              <a:rPr lang="en-US" sz="2000" dirty="0" smtClean="0">
                <a:latin typeface="Arial" pitchFamily="-111" charset="0"/>
              </a:rPr>
              <a:t>  greater </a:t>
            </a:r>
            <a:r>
              <a:rPr lang="en-US" sz="2000" dirty="0">
                <a:latin typeface="Arial" pitchFamily="-111" charset="0"/>
              </a:rPr>
              <a:t>or equal to </a:t>
            </a:r>
          </a:p>
          <a:p>
            <a:pPr lvl="1">
              <a:buFontTx/>
              <a:buNone/>
            </a:pPr>
            <a:r>
              <a:rPr lang="en-US" sz="2000" b="1" dirty="0">
                <a:latin typeface="Arial" pitchFamily="-111" charset="0"/>
              </a:rPr>
              <a:t>&lt;=</a:t>
            </a:r>
            <a:r>
              <a:rPr lang="en-US" sz="2000" dirty="0">
                <a:latin typeface="Arial" pitchFamily="-111" charset="0"/>
              </a:rPr>
              <a:t> 	less or equal to</a:t>
            </a:r>
          </a:p>
          <a:p>
            <a:pPr lvl="1">
              <a:buFont typeface="Symbol" pitchFamily="-111" charset="2"/>
              <a:buChar char="·"/>
            </a:pPr>
            <a:r>
              <a:rPr lang="en-US" sz="2200" b="1" dirty="0">
                <a:latin typeface="Arial" pitchFamily="-111" charset="0"/>
              </a:rPr>
              <a:t>Example:</a:t>
            </a:r>
            <a:r>
              <a:rPr lang="en-US" sz="2200" dirty="0">
                <a:latin typeface="Arial" pitchFamily="-111" charset="0"/>
              </a:rPr>
              <a:t>      </a:t>
            </a:r>
          </a:p>
          <a:p>
            <a:pPr lvl="2">
              <a:buFont typeface="Symbol" pitchFamily="-111" charset="2"/>
              <a:buNone/>
            </a:pPr>
            <a:r>
              <a:rPr lang="en-US" sz="1800" dirty="0">
                <a:solidFill>
                  <a:srgbClr val="0000FF"/>
                </a:solidFill>
                <a:latin typeface="Arial" pitchFamily="-111" charset="0"/>
                <a:ea typeface="ＭＳ Ｐゴシック" pitchFamily="-111" charset="-128"/>
              </a:rPr>
              <a:t>    </a:t>
            </a:r>
            <a:r>
              <a:rPr lang="en-US" sz="1800" b="1" dirty="0">
                <a:solidFill>
                  <a:srgbClr val="0000FF"/>
                </a:solidFill>
                <a:latin typeface="Arial" pitchFamily="-111" charset="0"/>
                <a:ea typeface="ＭＳ Ｐゴシック" pitchFamily="-111" charset="-128"/>
              </a:rPr>
              <a:t>X &lt; Y  </a:t>
            </a:r>
            <a:r>
              <a:rPr lang="en-US" sz="1800" b="1" dirty="0" err="1">
                <a:solidFill>
                  <a:srgbClr val="0000FF"/>
                </a:solidFill>
                <a:latin typeface="Arial" pitchFamily="-111" charset="0"/>
                <a:ea typeface="ＭＳ Ｐゴシック" pitchFamily="-111" charset="-128"/>
                <a:sym typeface="Wingdings" pitchFamily="-111" charset="2"/>
              </a:rPr>
              <a:t></a:t>
            </a:r>
            <a:r>
              <a:rPr lang="en-US" sz="1800" b="1" dirty="0">
                <a:solidFill>
                  <a:srgbClr val="0000FF"/>
                </a:solidFill>
                <a:latin typeface="Arial" pitchFamily="-111" charset="0"/>
                <a:ea typeface="ＭＳ Ｐゴシック" pitchFamily="-111" charset="-128"/>
                <a:sym typeface="Wingdings" pitchFamily="-111" charset="2"/>
              </a:rPr>
              <a:t> Outcome Relational expression (T/F)</a:t>
            </a:r>
            <a:endParaRPr lang="en-US" sz="1800" dirty="0">
              <a:solidFill>
                <a:srgbClr val="0000FF"/>
              </a:solidFill>
              <a:latin typeface="Arial" pitchFamily="-111" charset="0"/>
              <a:ea typeface="ＭＳ Ｐゴシック" pitchFamily="-111" charset="-128"/>
            </a:endParaRPr>
          </a:p>
          <a:p>
            <a:pPr>
              <a:buFont typeface="Symbol" pitchFamily="-111" charset="2"/>
              <a:buNone/>
            </a:pPr>
            <a:r>
              <a:rPr lang="en-US" sz="2000" dirty="0" smtClean="0">
                <a:latin typeface="Arial" pitchFamily="-111" charset="0"/>
                <a:ea typeface="ＭＳ Ｐゴシック" pitchFamily="-111" charset="-128"/>
                <a:cs typeface="ＭＳ Ｐゴシック" pitchFamily="-111" charset="-128"/>
              </a:rPr>
              <a:t>	</a:t>
            </a:r>
            <a:endParaRPr lang="en-US" sz="2000" b="1" dirty="0">
              <a:ea typeface="ＭＳ Ｐゴシック" pitchFamily="-111" charset="-128"/>
              <a:cs typeface="ＭＳ Ｐゴシック" pitchFamily="-111" charset="-128"/>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r>
              <a:rPr lang="en-US" smtClean="0"/>
              <a:t>9/22/14</a:t>
            </a:r>
            <a:endParaRPr lang="en-US"/>
          </a:p>
        </p:txBody>
      </p:sp>
      <p:sp>
        <p:nvSpPr>
          <p:cNvPr id="23555" name="Footer Placeholder 4"/>
          <p:cNvSpPr>
            <a:spLocks noGrp="1"/>
          </p:cNvSpPr>
          <p:nvPr>
            <p:ph type="ftr" sz="quarter" idx="11"/>
          </p:nvPr>
        </p:nvSpPr>
        <p:spPr>
          <a:noFill/>
        </p:spPr>
        <p:txBody>
          <a:bodyPr/>
          <a:lstStyle/>
          <a:p>
            <a:r>
              <a:rPr lang="en-US" smtClean="0"/>
              <a:t>C++ Part I                                                                                         Class Notes#1</a:t>
            </a:r>
            <a:endParaRPr lang="en-US"/>
          </a:p>
        </p:txBody>
      </p:sp>
      <p:sp>
        <p:nvSpPr>
          <p:cNvPr id="23556" name="Slide Number Placeholder 5"/>
          <p:cNvSpPr>
            <a:spLocks noGrp="1"/>
          </p:cNvSpPr>
          <p:nvPr>
            <p:ph type="sldNum" sz="quarter" idx="12"/>
          </p:nvPr>
        </p:nvSpPr>
        <p:spPr>
          <a:noFill/>
        </p:spPr>
        <p:txBody>
          <a:bodyPr/>
          <a:lstStyle/>
          <a:p>
            <a:fld id="{AC89B81F-8BFF-F04D-ADF9-FAD451E37560}" type="slidenum">
              <a:rPr lang="en-US" smtClean="0">
                <a:latin typeface="Times New Roman" pitchFamily="-111" charset="0"/>
              </a:rPr>
              <a:pPr/>
              <a:t>81</a:t>
            </a:fld>
            <a:endParaRPr lang="en-US" smtClean="0">
              <a:latin typeface="Times New Roman" pitchFamily="-111" charset="0"/>
            </a:endParaRPr>
          </a:p>
        </p:txBody>
      </p:sp>
      <p:sp>
        <p:nvSpPr>
          <p:cNvPr id="23557" name="Rectangle 3"/>
          <p:cNvSpPr>
            <a:spLocks noGrp="1" noChangeArrowheads="1"/>
          </p:cNvSpPr>
          <p:nvPr>
            <p:ph type="body" idx="1"/>
          </p:nvPr>
        </p:nvSpPr>
        <p:spPr>
          <a:xfrm>
            <a:off x="381000" y="838200"/>
            <a:ext cx="8382000" cy="5257800"/>
          </a:xfrm>
          <a:ln>
            <a:solidFill>
              <a:srgbClr val="0000FF"/>
            </a:solidFill>
          </a:ln>
        </p:spPr>
        <p:txBody>
          <a:bodyPr/>
          <a:lstStyle/>
          <a:p>
            <a:pPr>
              <a:lnSpc>
                <a:spcPct val="80000"/>
              </a:lnSpc>
              <a:buFontTx/>
              <a:buNone/>
            </a:pPr>
            <a:r>
              <a:rPr lang="en-US" sz="2000" b="1" dirty="0">
                <a:solidFill>
                  <a:srgbClr val="000000"/>
                </a:solidFill>
                <a:latin typeface="Geneva" pitchFamily="-111" charset="0"/>
                <a:ea typeface="ＭＳ Ｐゴシック" pitchFamily="-111" charset="-128"/>
                <a:cs typeface="ＭＳ Ｐゴシック" pitchFamily="-111" charset="-128"/>
              </a:rPr>
              <a:t>Examples:</a:t>
            </a:r>
          </a:p>
          <a:p>
            <a:pPr lvl="1">
              <a:lnSpc>
                <a:spcPct val="80000"/>
              </a:lnSpc>
              <a:buFontTx/>
              <a:buNone/>
            </a:pPr>
            <a:r>
              <a:rPr lang="en-US" sz="2000" b="1" dirty="0">
                <a:solidFill>
                  <a:srgbClr val="000000"/>
                </a:solidFill>
                <a:latin typeface="Geneva" pitchFamily="-111" charset="0"/>
              </a:rPr>
              <a:t>Temp = (5 &lt; 7);</a:t>
            </a:r>
          </a:p>
          <a:p>
            <a:pPr lvl="1">
              <a:lnSpc>
                <a:spcPct val="80000"/>
              </a:lnSpc>
            </a:pPr>
            <a:r>
              <a:rPr lang="en-US" sz="2000" b="1" dirty="0">
                <a:solidFill>
                  <a:srgbClr val="0000FF"/>
                </a:solidFill>
                <a:latin typeface="Geneva" pitchFamily="-111" charset="0"/>
              </a:rPr>
              <a:t>Temp ==&gt; 1 (True)</a:t>
            </a:r>
          </a:p>
          <a:p>
            <a:pPr lvl="1">
              <a:lnSpc>
                <a:spcPct val="80000"/>
              </a:lnSpc>
              <a:buFontTx/>
              <a:buNone/>
            </a:pPr>
            <a:endParaRPr lang="en-US" sz="2000" b="1" dirty="0">
              <a:solidFill>
                <a:schemeClr val="accent2"/>
              </a:solidFill>
              <a:latin typeface="Geneva" pitchFamily="-111" charset="0"/>
            </a:endParaRPr>
          </a:p>
          <a:p>
            <a:pPr lvl="1">
              <a:lnSpc>
                <a:spcPct val="80000"/>
              </a:lnSpc>
              <a:buFontTx/>
              <a:buNone/>
            </a:pPr>
            <a:r>
              <a:rPr lang="en-US" sz="2000" b="1" dirty="0" err="1">
                <a:solidFill>
                  <a:srgbClr val="000000"/>
                </a:solidFill>
                <a:latin typeface="Geneva" pitchFamily="-111" charset="0"/>
              </a:rPr>
              <a:t>int</a:t>
            </a:r>
            <a:r>
              <a:rPr lang="en-US" sz="2000" b="1" dirty="0">
                <a:solidFill>
                  <a:srgbClr val="000000"/>
                </a:solidFill>
                <a:latin typeface="Geneva" pitchFamily="-111" charset="0"/>
              </a:rPr>
              <a:t> </a:t>
            </a:r>
            <a:r>
              <a:rPr lang="en-US" sz="2000" b="1" dirty="0" err="1">
                <a:solidFill>
                  <a:srgbClr val="000000"/>
                </a:solidFill>
                <a:latin typeface="Geneva" pitchFamily="-111" charset="0"/>
              </a:rPr>
              <a:t>x</a:t>
            </a:r>
            <a:r>
              <a:rPr lang="en-US" sz="2000" b="1" dirty="0">
                <a:solidFill>
                  <a:srgbClr val="000000"/>
                </a:solidFill>
                <a:latin typeface="Geneva" pitchFamily="-111" charset="0"/>
              </a:rPr>
              <a:t> = 5;</a:t>
            </a:r>
          </a:p>
          <a:p>
            <a:pPr lvl="1">
              <a:lnSpc>
                <a:spcPct val="80000"/>
              </a:lnSpc>
              <a:buFontTx/>
              <a:buNone/>
            </a:pPr>
            <a:r>
              <a:rPr lang="en-US" sz="2000" b="1" dirty="0">
                <a:solidFill>
                  <a:srgbClr val="000000"/>
                </a:solidFill>
                <a:latin typeface="Geneva" pitchFamily="-111" charset="0"/>
              </a:rPr>
              <a:t>float </a:t>
            </a:r>
            <a:r>
              <a:rPr lang="en-US" sz="2000" b="1" dirty="0" err="1">
                <a:solidFill>
                  <a:srgbClr val="000000"/>
                </a:solidFill>
                <a:latin typeface="Geneva" pitchFamily="-111" charset="0"/>
              </a:rPr>
              <a:t>y</a:t>
            </a:r>
            <a:r>
              <a:rPr lang="en-US" sz="2000" b="1" dirty="0">
                <a:solidFill>
                  <a:srgbClr val="000000"/>
                </a:solidFill>
                <a:latin typeface="Geneva" pitchFamily="-111" charset="0"/>
              </a:rPr>
              <a:t> = 4.5;</a:t>
            </a:r>
          </a:p>
          <a:p>
            <a:pPr lvl="1">
              <a:lnSpc>
                <a:spcPct val="80000"/>
              </a:lnSpc>
              <a:buFontTx/>
              <a:buNone/>
            </a:pPr>
            <a:r>
              <a:rPr lang="en-US" sz="2000" b="1" dirty="0">
                <a:solidFill>
                  <a:srgbClr val="000000"/>
                </a:solidFill>
                <a:latin typeface="Geneva" pitchFamily="-111" charset="0"/>
              </a:rPr>
              <a:t>Temp = ( </a:t>
            </a:r>
            <a:r>
              <a:rPr lang="en-US" sz="2000" b="1" dirty="0" err="1">
                <a:solidFill>
                  <a:srgbClr val="000000"/>
                </a:solidFill>
                <a:latin typeface="Geneva" pitchFamily="-111" charset="0"/>
              </a:rPr>
              <a:t>y</a:t>
            </a:r>
            <a:r>
              <a:rPr lang="en-US" sz="2000" b="1" dirty="0">
                <a:solidFill>
                  <a:srgbClr val="000000"/>
                </a:solidFill>
                <a:latin typeface="Geneva" pitchFamily="-111" charset="0"/>
              </a:rPr>
              <a:t> &gt; </a:t>
            </a:r>
            <a:r>
              <a:rPr lang="en-US" sz="2000" b="1" dirty="0" err="1">
                <a:solidFill>
                  <a:srgbClr val="000000"/>
                </a:solidFill>
                <a:latin typeface="Geneva" pitchFamily="-111" charset="0"/>
              </a:rPr>
              <a:t>x</a:t>
            </a:r>
            <a:r>
              <a:rPr lang="en-US" sz="2000" b="1" dirty="0">
                <a:solidFill>
                  <a:srgbClr val="000000"/>
                </a:solidFill>
                <a:latin typeface="Geneva" pitchFamily="-111" charset="0"/>
              </a:rPr>
              <a:t> );</a:t>
            </a:r>
          </a:p>
          <a:p>
            <a:pPr lvl="1">
              <a:lnSpc>
                <a:spcPct val="80000"/>
              </a:lnSpc>
            </a:pPr>
            <a:r>
              <a:rPr lang="en-US" sz="2000" b="1" dirty="0">
                <a:solidFill>
                  <a:srgbClr val="0000FF"/>
                </a:solidFill>
                <a:latin typeface="Geneva" pitchFamily="-111" charset="0"/>
              </a:rPr>
              <a:t>Temp ==&gt; 0 (True - mixed arithmetic allowed )</a:t>
            </a:r>
          </a:p>
          <a:p>
            <a:pPr lvl="1">
              <a:lnSpc>
                <a:spcPct val="80000"/>
              </a:lnSpc>
              <a:buFontTx/>
              <a:buNone/>
            </a:pPr>
            <a:endParaRPr lang="en-US" sz="2000" b="1" dirty="0">
              <a:latin typeface="Arial" pitchFamily="-111" charset="0"/>
            </a:endParaRPr>
          </a:p>
          <a:p>
            <a:pPr lvl="1">
              <a:lnSpc>
                <a:spcPct val="80000"/>
              </a:lnSpc>
              <a:buFontTx/>
              <a:buNone/>
            </a:pPr>
            <a:r>
              <a:rPr lang="en-US" sz="2000" b="1" dirty="0" err="1">
                <a:latin typeface="Arial" pitchFamily="-111" charset="0"/>
              </a:rPr>
              <a:t>int</a:t>
            </a:r>
            <a:r>
              <a:rPr lang="en-US" sz="2000" b="1" dirty="0">
                <a:latin typeface="Arial" pitchFamily="-111" charset="0"/>
              </a:rPr>
              <a:t> </a:t>
            </a:r>
            <a:r>
              <a:rPr lang="en-US" sz="2000" b="1" dirty="0" err="1">
                <a:latin typeface="Arial" pitchFamily="-111" charset="0"/>
              </a:rPr>
              <a:t>x</a:t>
            </a:r>
            <a:r>
              <a:rPr lang="en-US" sz="2000" b="1" dirty="0">
                <a:latin typeface="Arial" pitchFamily="-111" charset="0"/>
              </a:rPr>
              <a:t> = 5;</a:t>
            </a:r>
          </a:p>
          <a:p>
            <a:pPr lvl="1">
              <a:lnSpc>
                <a:spcPct val="80000"/>
              </a:lnSpc>
              <a:buFontTx/>
              <a:buNone/>
            </a:pPr>
            <a:r>
              <a:rPr lang="en-US" sz="2000" b="1" dirty="0" err="1">
                <a:latin typeface="Arial" pitchFamily="-111" charset="0"/>
              </a:rPr>
              <a:t>int</a:t>
            </a:r>
            <a:r>
              <a:rPr lang="en-US" sz="2000" b="1" dirty="0">
                <a:latin typeface="Arial" pitchFamily="-111" charset="0"/>
              </a:rPr>
              <a:t> </a:t>
            </a:r>
            <a:r>
              <a:rPr lang="en-US" sz="2000" b="1" dirty="0" err="1">
                <a:latin typeface="Arial" pitchFamily="-111" charset="0"/>
              </a:rPr>
              <a:t>y</a:t>
            </a:r>
            <a:r>
              <a:rPr lang="en-US" sz="2000" b="1" dirty="0">
                <a:latin typeface="Arial" pitchFamily="-111" charset="0"/>
              </a:rPr>
              <a:t> = 6;</a:t>
            </a:r>
          </a:p>
          <a:p>
            <a:pPr lvl="1">
              <a:lnSpc>
                <a:spcPct val="80000"/>
              </a:lnSpc>
              <a:buFontTx/>
              <a:buNone/>
            </a:pPr>
            <a:r>
              <a:rPr lang="en-US" sz="2000" b="1" dirty="0">
                <a:latin typeface="Arial" pitchFamily="-111" charset="0"/>
              </a:rPr>
              <a:t>Temp = ( </a:t>
            </a:r>
            <a:r>
              <a:rPr lang="en-US" sz="2000" b="1" dirty="0" err="1">
                <a:latin typeface="Arial" pitchFamily="-111" charset="0"/>
              </a:rPr>
              <a:t>x</a:t>
            </a:r>
            <a:r>
              <a:rPr lang="en-US" sz="2000" b="1" dirty="0">
                <a:latin typeface="Arial" pitchFamily="-111" charset="0"/>
              </a:rPr>
              <a:t> != </a:t>
            </a:r>
            <a:r>
              <a:rPr lang="en-US" sz="2000" b="1" dirty="0" err="1">
                <a:latin typeface="Arial" pitchFamily="-111" charset="0"/>
              </a:rPr>
              <a:t>y</a:t>
            </a:r>
            <a:r>
              <a:rPr lang="en-US" sz="2000" b="1" dirty="0">
                <a:latin typeface="Arial" pitchFamily="-111" charset="0"/>
              </a:rPr>
              <a:t>);</a:t>
            </a:r>
          </a:p>
          <a:p>
            <a:pPr lvl="1">
              <a:lnSpc>
                <a:spcPct val="80000"/>
              </a:lnSpc>
              <a:buFontTx/>
              <a:buNone/>
            </a:pPr>
            <a:r>
              <a:rPr lang="en-US" sz="2000" b="1" dirty="0">
                <a:latin typeface="Arial" pitchFamily="-111" charset="0"/>
              </a:rPr>
              <a:t>	Temp </a:t>
            </a:r>
            <a:r>
              <a:rPr lang="en-US" sz="2000" b="1" dirty="0" err="1">
                <a:latin typeface="Arial" pitchFamily="-111" charset="0"/>
                <a:sym typeface="Wingdings" pitchFamily="-111" charset="2"/>
              </a:rPr>
              <a:t></a:t>
            </a:r>
            <a:r>
              <a:rPr lang="en-US" sz="2000" b="1" dirty="0">
                <a:latin typeface="Arial" pitchFamily="-111" charset="0"/>
                <a:sym typeface="Wingdings" pitchFamily="-111" charset="2"/>
              </a:rPr>
              <a:t> </a:t>
            </a:r>
            <a:r>
              <a:rPr lang="en-US" sz="2000" b="1" dirty="0">
                <a:latin typeface="Arial" pitchFamily="-111" charset="0"/>
              </a:rPr>
              <a:t> True</a:t>
            </a:r>
          </a:p>
          <a:p>
            <a:pPr>
              <a:lnSpc>
                <a:spcPct val="80000"/>
              </a:lnSpc>
              <a:buFontTx/>
              <a:buNone/>
            </a:pPr>
            <a:endParaRPr lang="en-US" sz="2000" b="1" dirty="0">
              <a:latin typeface="Arial" pitchFamily="-111" charset="0"/>
              <a:ea typeface="ＭＳ Ｐゴシック" pitchFamily="-111" charset="-128"/>
              <a:cs typeface="ＭＳ Ｐゴシック" pitchFamily="-111" charset="-128"/>
            </a:endParaRPr>
          </a:p>
          <a:p>
            <a:pPr>
              <a:lnSpc>
                <a:spcPct val="80000"/>
              </a:lnSpc>
            </a:pPr>
            <a:r>
              <a:rPr lang="en-US" sz="2000" b="1" dirty="0">
                <a:latin typeface="Arial" pitchFamily="-111" charset="0"/>
                <a:ea typeface="ＭＳ Ｐゴシック" pitchFamily="-111" charset="-128"/>
                <a:cs typeface="ＭＳ Ｐゴシック" pitchFamily="-111" charset="-128"/>
              </a:rPr>
              <a:t>Avoid common error !!!!</a:t>
            </a:r>
          </a:p>
          <a:p>
            <a:pPr>
              <a:lnSpc>
                <a:spcPct val="80000"/>
              </a:lnSpc>
              <a:buFontTx/>
              <a:buNone/>
            </a:pPr>
            <a:r>
              <a:rPr lang="en-US" sz="2000" dirty="0">
                <a:solidFill>
                  <a:srgbClr val="FF0000"/>
                </a:solidFill>
                <a:latin typeface="Arial" pitchFamily="-111" charset="0"/>
                <a:ea typeface="ＭＳ Ｐゴシック" pitchFamily="-111" charset="-128"/>
                <a:cs typeface="ＭＳ Ｐゴシック" pitchFamily="-111" charset="-128"/>
              </a:rPr>
              <a:t>	 </a:t>
            </a:r>
            <a:r>
              <a:rPr lang="en-US" sz="2000" b="1" dirty="0">
                <a:solidFill>
                  <a:srgbClr val="FF0000"/>
                </a:solidFill>
                <a:latin typeface="Arial" pitchFamily="-111" charset="0"/>
                <a:ea typeface="ＭＳ Ｐゴシック" pitchFamily="-111" charset="-128"/>
                <a:cs typeface="ＭＳ Ｐゴシック" pitchFamily="-111" charset="-128"/>
              </a:rPr>
              <a:t>Temp = ( </a:t>
            </a:r>
            <a:r>
              <a:rPr lang="en-US" sz="2000" b="1" dirty="0" err="1">
                <a:solidFill>
                  <a:srgbClr val="FF0000"/>
                </a:solidFill>
                <a:latin typeface="Arial" pitchFamily="-111" charset="0"/>
                <a:ea typeface="ＭＳ Ｐゴシック" pitchFamily="-111" charset="-128"/>
                <a:cs typeface="ＭＳ Ｐゴシック" pitchFamily="-111" charset="-128"/>
              </a:rPr>
              <a:t>i</a:t>
            </a:r>
            <a:r>
              <a:rPr lang="en-US" sz="2000" b="1" dirty="0">
                <a:solidFill>
                  <a:srgbClr val="FF0000"/>
                </a:solidFill>
                <a:latin typeface="Arial" pitchFamily="-111" charset="0"/>
                <a:ea typeface="ＭＳ Ｐゴシック" pitchFamily="-111" charset="-128"/>
                <a:cs typeface="ＭＳ Ｐゴシック" pitchFamily="-111" charset="-128"/>
              </a:rPr>
              <a:t> = 5)  ==&gt; always true (5)</a:t>
            </a:r>
          </a:p>
          <a:p>
            <a:pPr>
              <a:lnSpc>
                <a:spcPct val="80000"/>
              </a:lnSpc>
              <a:buFontTx/>
              <a:buNone/>
            </a:pPr>
            <a:r>
              <a:rPr lang="en-US" sz="2000" b="1" dirty="0">
                <a:solidFill>
                  <a:srgbClr val="0000FF"/>
                </a:solidFill>
                <a:latin typeface="Arial" pitchFamily="-111" charset="0"/>
                <a:ea typeface="ＭＳ Ｐゴシック" pitchFamily="-111" charset="-128"/>
                <a:cs typeface="ＭＳ Ｐゴシック" pitchFamily="-111" charset="-128"/>
              </a:rPr>
              <a:t>	 Temp = ( </a:t>
            </a:r>
            <a:r>
              <a:rPr lang="en-US" sz="2000" b="1" dirty="0" err="1">
                <a:solidFill>
                  <a:srgbClr val="0000FF"/>
                </a:solidFill>
                <a:latin typeface="Arial" pitchFamily="-111" charset="0"/>
                <a:ea typeface="ＭＳ Ｐゴシック" pitchFamily="-111" charset="-128"/>
                <a:cs typeface="ＭＳ Ｐゴシック" pitchFamily="-111" charset="-128"/>
              </a:rPr>
              <a:t>i</a:t>
            </a:r>
            <a:r>
              <a:rPr lang="en-US" sz="2000" b="1" dirty="0">
                <a:solidFill>
                  <a:srgbClr val="0000FF"/>
                </a:solidFill>
                <a:latin typeface="Arial" pitchFamily="-111" charset="0"/>
                <a:ea typeface="ＭＳ Ｐゴシック" pitchFamily="-111" charset="-128"/>
                <a:cs typeface="ＭＳ Ｐゴシック" pitchFamily="-111" charset="-128"/>
              </a:rPr>
              <a:t> = 0)  ==&gt; always false (0)</a:t>
            </a:r>
          </a:p>
          <a:p>
            <a:pPr>
              <a:lnSpc>
                <a:spcPct val="80000"/>
              </a:lnSpc>
              <a:buFontTx/>
              <a:buNone/>
            </a:pPr>
            <a:endParaRPr lang="en-US" sz="2000" dirty="0">
              <a:latin typeface="Arial" pitchFamily="-111" charset="0"/>
              <a:ea typeface="ＭＳ Ｐゴシック" pitchFamily="-111" charset="-128"/>
              <a:cs typeface="ＭＳ Ｐゴシック" pitchFamily="-111" charset="-128"/>
            </a:endParaRPr>
          </a:p>
          <a:p>
            <a:pPr>
              <a:lnSpc>
                <a:spcPct val="80000"/>
              </a:lnSpc>
            </a:pPr>
            <a:endParaRPr lang="en-US" sz="2000" dirty="0">
              <a:ea typeface="ＭＳ Ｐゴシック" pitchFamily="-111" charset="-128"/>
              <a:cs typeface="ＭＳ Ｐゴシック" pitchFamily="-111" charset="-128"/>
            </a:endParaRPr>
          </a:p>
        </p:txBody>
      </p:sp>
      <p:sp>
        <p:nvSpPr>
          <p:cNvPr id="23558" name="Rectangle 5"/>
          <p:cNvSpPr>
            <a:spLocks noGrp="1" noChangeArrowheads="1"/>
          </p:cNvSpPr>
          <p:nvPr>
            <p:ph type="title"/>
          </p:nvPr>
        </p:nvSpPr>
        <p:spPr>
          <a:xfrm>
            <a:off x="685800" y="0"/>
            <a:ext cx="7772400" cy="762000"/>
          </a:xfrm>
          <a:noFill/>
          <a:ln>
            <a:solidFill>
              <a:schemeClr val="bg1"/>
            </a:solidFill>
          </a:ln>
        </p:spPr>
        <p:txBody>
          <a:bodyPr/>
          <a:lstStyle/>
          <a:p>
            <a:r>
              <a:rPr lang="en-US" sz="4000" b="1">
                <a:ea typeface="ＭＳ Ｐゴシック" pitchFamily="-111" charset="-128"/>
                <a:cs typeface="ＭＳ Ｐゴシック" pitchFamily="-111" charset="-128"/>
              </a:rPr>
              <a:t>Relational  Operators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p>
            <a:r>
              <a:rPr lang="en-US" smtClean="0"/>
              <a:t>9/22/14</a:t>
            </a:r>
            <a:endParaRPr lang="en-US"/>
          </a:p>
        </p:txBody>
      </p:sp>
      <p:sp>
        <p:nvSpPr>
          <p:cNvPr id="25603" name="Footer Placeholder 5"/>
          <p:cNvSpPr>
            <a:spLocks noGrp="1"/>
          </p:cNvSpPr>
          <p:nvPr>
            <p:ph type="ftr" sz="quarter" idx="11"/>
          </p:nvPr>
        </p:nvSpPr>
        <p:spPr>
          <a:noFill/>
        </p:spPr>
        <p:txBody>
          <a:bodyPr/>
          <a:lstStyle/>
          <a:p>
            <a:r>
              <a:rPr lang="en-US" smtClean="0"/>
              <a:t>C++ Part I                                                                                         Class Notes#1</a:t>
            </a:r>
            <a:endParaRPr lang="en-US"/>
          </a:p>
        </p:txBody>
      </p:sp>
      <p:sp>
        <p:nvSpPr>
          <p:cNvPr id="25604" name="Slide Number Placeholder 6"/>
          <p:cNvSpPr>
            <a:spLocks noGrp="1"/>
          </p:cNvSpPr>
          <p:nvPr>
            <p:ph type="sldNum" sz="quarter" idx="12"/>
          </p:nvPr>
        </p:nvSpPr>
        <p:spPr>
          <a:noFill/>
        </p:spPr>
        <p:txBody>
          <a:bodyPr/>
          <a:lstStyle/>
          <a:p>
            <a:fld id="{8F5B6429-9C12-C14C-862C-306DAC82212D}" type="slidenum">
              <a:rPr lang="en-US" smtClean="0">
                <a:latin typeface="Times New Roman" pitchFamily="-111" charset="0"/>
              </a:rPr>
              <a:pPr/>
              <a:t>82</a:t>
            </a:fld>
            <a:endParaRPr lang="en-US" smtClean="0">
              <a:latin typeface="Times New Roman" pitchFamily="-111" charset="0"/>
            </a:endParaRPr>
          </a:p>
        </p:txBody>
      </p:sp>
      <p:sp>
        <p:nvSpPr>
          <p:cNvPr id="25605" name="Rectangle 3"/>
          <p:cNvSpPr>
            <a:spLocks noGrp="1" noChangeArrowheads="1"/>
          </p:cNvSpPr>
          <p:nvPr>
            <p:ph type="body" sz="half" idx="1"/>
          </p:nvPr>
        </p:nvSpPr>
        <p:spPr>
          <a:xfrm>
            <a:off x="304800" y="838200"/>
            <a:ext cx="8458200" cy="5257800"/>
          </a:xfrm>
          <a:ln>
            <a:solidFill>
              <a:srgbClr val="0000FF"/>
            </a:solidFill>
          </a:ln>
        </p:spPr>
        <p:txBody>
          <a:bodyPr/>
          <a:lstStyle/>
          <a:p>
            <a:pPr>
              <a:lnSpc>
                <a:spcPct val="80000"/>
              </a:lnSpc>
            </a:pPr>
            <a:r>
              <a:rPr lang="en-US" sz="1800" b="1" dirty="0">
                <a:solidFill>
                  <a:srgbClr val="0000FF"/>
                </a:solidFill>
                <a:latin typeface="Arial" pitchFamily="-111" charset="0"/>
                <a:ea typeface="ＭＳ Ｐゴシック" pitchFamily="-111" charset="-128"/>
                <a:cs typeface="ＭＳ Ｐゴシック" pitchFamily="-111" charset="-128"/>
              </a:rPr>
              <a:t>Precedence</a:t>
            </a:r>
          </a:p>
          <a:p>
            <a:pPr lvl="1">
              <a:lnSpc>
                <a:spcPct val="80000"/>
              </a:lnSpc>
              <a:buFontTx/>
              <a:buNone/>
            </a:pPr>
            <a:r>
              <a:rPr lang="en-US" sz="1600" b="1" dirty="0">
                <a:latin typeface="Arial" pitchFamily="-111" charset="0"/>
              </a:rPr>
              <a:t>Temp = </a:t>
            </a:r>
            <a:r>
              <a:rPr lang="en-US" sz="1600" b="1" dirty="0" err="1">
                <a:latin typeface="Arial" pitchFamily="-111" charset="0"/>
              </a:rPr>
              <a:t>i</a:t>
            </a:r>
            <a:r>
              <a:rPr lang="en-US" sz="1600" b="1" dirty="0">
                <a:latin typeface="Arial" pitchFamily="-111" charset="0"/>
              </a:rPr>
              <a:t> + </a:t>
            </a:r>
            <a:r>
              <a:rPr lang="en-US" sz="1600" b="1" dirty="0" err="1">
                <a:latin typeface="Arial" pitchFamily="-111" charset="0"/>
              </a:rPr>
              <a:t>j</a:t>
            </a:r>
            <a:r>
              <a:rPr lang="en-US" sz="1600" b="1" dirty="0">
                <a:latin typeface="Arial" pitchFamily="-111" charset="0"/>
              </a:rPr>
              <a:t> &lt; </a:t>
            </a:r>
            <a:r>
              <a:rPr lang="en-US" sz="1600" b="1" dirty="0" err="1">
                <a:latin typeface="Arial" pitchFamily="-111" charset="0"/>
              </a:rPr>
              <a:t>k</a:t>
            </a:r>
            <a:r>
              <a:rPr lang="en-US" sz="1600" b="1" dirty="0">
                <a:latin typeface="Arial" pitchFamily="-111" charset="0"/>
              </a:rPr>
              <a:t> -1</a:t>
            </a:r>
          </a:p>
          <a:p>
            <a:pPr lvl="1">
              <a:lnSpc>
                <a:spcPct val="80000"/>
              </a:lnSpc>
              <a:buFontTx/>
              <a:buNone/>
            </a:pPr>
            <a:r>
              <a:rPr lang="en-US" sz="1600" b="1" dirty="0">
                <a:latin typeface="Arial" pitchFamily="-111" charset="0"/>
              </a:rPr>
              <a:t>Temp </a:t>
            </a:r>
            <a:r>
              <a:rPr lang="en-US" sz="1600" b="1" dirty="0" smtClean="0">
                <a:latin typeface="Arial" pitchFamily="-111" charset="0"/>
              </a:rPr>
              <a:t>= </a:t>
            </a:r>
            <a:r>
              <a:rPr lang="en-US" sz="1600" b="1" dirty="0" smtClean="0">
                <a:solidFill>
                  <a:srgbClr val="0000FF"/>
                </a:solidFill>
                <a:latin typeface="Arial" pitchFamily="-111" charset="0"/>
              </a:rPr>
              <a:t>(  </a:t>
            </a:r>
            <a:r>
              <a:rPr lang="en-US" sz="1600" b="1" dirty="0" err="1">
                <a:solidFill>
                  <a:srgbClr val="0000FF"/>
                </a:solidFill>
                <a:latin typeface="Arial" pitchFamily="-111" charset="0"/>
              </a:rPr>
              <a:t>i</a:t>
            </a:r>
            <a:r>
              <a:rPr lang="en-US" sz="1600" b="1" dirty="0">
                <a:solidFill>
                  <a:srgbClr val="0000FF"/>
                </a:solidFill>
                <a:latin typeface="Arial" pitchFamily="-111" charset="0"/>
              </a:rPr>
              <a:t> + </a:t>
            </a:r>
            <a:r>
              <a:rPr lang="en-US" sz="1600" b="1" dirty="0" err="1">
                <a:solidFill>
                  <a:srgbClr val="0000FF"/>
                </a:solidFill>
                <a:latin typeface="Arial" pitchFamily="-111" charset="0"/>
              </a:rPr>
              <a:t>j</a:t>
            </a:r>
            <a:r>
              <a:rPr lang="en-US" sz="1600" b="1" dirty="0">
                <a:solidFill>
                  <a:srgbClr val="0000FF"/>
                </a:solidFill>
                <a:latin typeface="Arial" pitchFamily="-111" charset="0"/>
              </a:rPr>
              <a:t> ) </a:t>
            </a:r>
            <a:r>
              <a:rPr lang="en-US" sz="1600" b="1" dirty="0">
                <a:latin typeface="Arial" pitchFamily="-111" charset="0"/>
              </a:rPr>
              <a:t>&lt; </a:t>
            </a:r>
            <a:r>
              <a:rPr lang="en-US" sz="1600" b="1" dirty="0">
                <a:solidFill>
                  <a:srgbClr val="0000FF"/>
                </a:solidFill>
                <a:latin typeface="Arial" pitchFamily="-111" charset="0"/>
              </a:rPr>
              <a:t>( </a:t>
            </a:r>
            <a:r>
              <a:rPr lang="en-US" sz="1600" b="1" dirty="0" err="1">
                <a:solidFill>
                  <a:srgbClr val="0000FF"/>
                </a:solidFill>
                <a:latin typeface="Arial" pitchFamily="-111" charset="0"/>
              </a:rPr>
              <a:t>k</a:t>
            </a:r>
            <a:r>
              <a:rPr lang="en-US" sz="1600" b="1" dirty="0">
                <a:solidFill>
                  <a:srgbClr val="0000FF"/>
                </a:solidFill>
                <a:latin typeface="Arial" pitchFamily="-111" charset="0"/>
              </a:rPr>
              <a:t> -1 ) </a:t>
            </a:r>
            <a:r>
              <a:rPr lang="en-US" sz="1600" b="1" dirty="0" err="1">
                <a:latin typeface="Arial" pitchFamily="-111" charset="0"/>
                <a:sym typeface="Wingdings" pitchFamily="-111" charset="2"/>
              </a:rPr>
              <a:t></a:t>
            </a:r>
            <a:r>
              <a:rPr lang="en-US" sz="1600" b="1" dirty="0">
                <a:latin typeface="Arial" pitchFamily="-111" charset="0"/>
                <a:sym typeface="Wingdings" pitchFamily="-111" charset="2"/>
              </a:rPr>
              <a:t> </a:t>
            </a:r>
            <a:r>
              <a:rPr lang="en-US" sz="1600" b="1" dirty="0">
                <a:solidFill>
                  <a:srgbClr val="0000FF"/>
                </a:solidFill>
                <a:latin typeface="Arial" pitchFamily="-111" charset="0"/>
                <a:sym typeface="Wingdings" pitchFamily="-111" charset="2"/>
              </a:rPr>
              <a:t>precedence of &lt; </a:t>
            </a:r>
            <a:r>
              <a:rPr lang="en-US" sz="1600" b="1" dirty="0">
                <a:latin typeface="Arial" pitchFamily="-111" charset="0"/>
                <a:sym typeface="Wingdings" pitchFamily="-111" charset="2"/>
              </a:rPr>
              <a:t>is lower than </a:t>
            </a:r>
            <a:r>
              <a:rPr lang="en-US" sz="1600" b="1" dirty="0">
                <a:solidFill>
                  <a:srgbClr val="FF3300"/>
                </a:solidFill>
                <a:latin typeface="Arial" pitchFamily="-111" charset="0"/>
                <a:sym typeface="Wingdings" pitchFamily="-111" charset="2"/>
              </a:rPr>
              <a:t>+ or -</a:t>
            </a:r>
            <a:endParaRPr lang="en-US" sz="1600" b="1" dirty="0">
              <a:solidFill>
                <a:srgbClr val="FF3300"/>
              </a:solidFill>
              <a:latin typeface="Arial" pitchFamily="-111" charset="0"/>
            </a:endParaRPr>
          </a:p>
          <a:p>
            <a:pPr lvl="1">
              <a:lnSpc>
                <a:spcPct val="80000"/>
              </a:lnSpc>
              <a:buFontTx/>
              <a:buNone/>
            </a:pPr>
            <a:endParaRPr lang="en-US" sz="1400" b="1" dirty="0">
              <a:solidFill>
                <a:schemeClr val="accent2"/>
              </a:solidFill>
              <a:latin typeface="Arial" pitchFamily="-111" charset="0"/>
            </a:endParaRPr>
          </a:p>
          <a:p>
            <a:pPr lvl="2">
              <a:lnSpc>
                <a:spcPct val="80000"/>
              </a:lnSpc>
              <a:buFontTx/>
              <a:buNone/>
            </a:pPr>
            <a:r>
              <a:rPr lang="en-US" sz="1600" b="1" dirty="0">
                <a:latin typeface="Arial" pitchFamily="-111" charset="0"/>
                <a:ea typeface="ＭＳ Ｐゴシック" pitchFamily="-111" charset="-128"/>
              </a:rPr>
              <a:t>	* , / , %</a:t>
            </a:r>
          </a:p>
          <a:p>
            <a:pPr lvl="2">
              <a:lnSpc>
                <a:spcPct val="80000"/>
              </a:lnSpc>
              <a:buFontTx/>
              <a:buNone/>
            </a:pPr>
            <a:r>
              <a:rPr lang="en-US" sz="1600" b="1" dirty="0">
                <a:latin typeface="Arial" pitchFamily="-111" charset="0"/>
                <a:ea typeface="ＭＳ Ｐゴシック" pitchFamily="-111" charset="-128"/>
              </a:rPr>
              <a:t>         </a:t>
            </a:r>
            <a:r>
              <a:rPr lang="en-US" sz="1600" b="1" dirty="0">
                <a:solidFill>
                  <a:srgbClr val="FF3300"/>
                </a:solidFill>
                <a:latin typeface="Arial" pitchFamily="-111" charset="0"/>
                <a:ea typeface="ＭＳ Ｐゴシック" pitchFamily="-111" charset="-128"/>
              </a:rPr>
              <a:t>+ , - </a:t>
            </a:r>
          </a:p>
          <a:p>
            <a:pPr lvl="2">
              <a:lnSpc>
                <a:spcPct val="80000"/>
              </a:lnSpc>
              <a:buFontTx/>
              <a:buNone/>
            </a:pPr>
            <a:r>
              <a:rPr lang="en-US" sz="1600" b="1" dirty="0">
                <a:latin typeface="Arial" pitchFamily="-111" charset="0"/>
                <a:ea typeface="ＭＳ Ｐゴシック" pitchFamily="-111" charset="-128"/>
              </a:rPr>
              <a:t>	</a:t>
            </a:r>
            <a:r>
              <a:rPr lang="en-US" sz="1600" b="1" dirty="0">
                <a:solidFill>
                  <a:schemeClr val="accent2"/>
                </a:solidFill>
                <a:latin typeface="Arial" pitchFamily="-111" charset="0"/>
                <a:ea typeface="ＭＳ Ｐゴシック" pitchFamily="-111" charset="-128"/>
              </a:rPr>
              <a:t>&lt; &gt;, &lt;= ,&gt;=</a:t>
            </a:r>
          </a:p>
          <a:p>
            <a:pPr lvl="2">
              <a:lnSpc>
                <a:spcPct val="80000"/>
              </a:lnSpc>
              <a:buFontTx/>
              <a:buNone/>
            </a:pPr>
            <a:r>
              <a:rPr lang="en-US" sz="1600" b="1" dirty="0">
                <a:latin typeface="Arial" pitchFamily="-111" charset="0"/>
                <a:ea typeface="ＭＳ Ｐゴシック" pitchFamily="-111" charset="-128"/>
              </a:rPr>
              <a:t>        ==, !=</a:t>
            </a:r>
          </a:p>
          <a:p>
            <a:pPr>
              <a:lnSpc>
                <a:spcPct val="80000"/>
              </a:lnSpc>
              <a:buFont typeface="Symbol" pitchFamily="-111" charset="2"/>
              <a:buNone/>
            </a:pPr>
            <a:endParaRPr lang="en-US" sz="1600" b="1" dirty="0">
              <a:latin typeface="Arial" pitchFamily="-111" charset="0"/>
              <a:ea typeface="ＭＳ Ｐゴシック" pitchFamily="-111" charset="-128"/>
              <a:cs typeface="ＭＳ Ｐゴシック" pitchFamily="-111" charset="-128"/>
            </a:endParaRPr>
          </a:p>
          <a:p>
            <a:pPr>
              <a:lnSpc>
                <a:spcPct val="80000"/>
              </a:lnSpc>
              <a:buFont typeface="Symbol" pitchFamily="-111" charset="2"/>
              <a:buChar char="·"/>
            </a:pPr>
            <a:r>
              <a:rPr lang="en-US" sz="1800" b="1" dirty="0">
                <a:latin typeface="Arial" pitchFamily="-111" charset="0"/>
                <a:ea typeface="ＭＳ Ｐゴシック" pitchFamily="-111" charset="-128"/>
                <a:cs typeface="ＭＳ Ｐゴシック" pitchFamily="-111" charset="-128"/>
              </a:rPr>
              <a:t>Relational operators </a:t>
            </a:r>
            <a:r>
              <a:rPr lang="en-US" sz="1800" b="1" i="1" dirty="0">
                <a:solidFill>
                  <a:srgbClr val="0000FF"/>
                </a:solidFill>
                <a:latin typeface="Arial" pitchFamily="-111" charset="0"/>
                <a:ea typeface="ＭＳ Ｐゴシック" pitchFamily="-111" charset="-128"/>
                <a:cs typeface="ＭＳ Ｐゴシック" pitchFamily="-111" charset="-128"/>
              </a:rPr>
              <a:t>associate</a:t>
            </a:r>
            <a:r>
              <a:rPr lang="en-US" sz="1800" b="1" dirty="0">
                <a:solidFill>
                  <a:srgbClr val="0000FF"/>
                </a:solidFill>
                <a:latin typeface="Arial" pitchFamily="-111" charset="0"/>
                <a:ea typeface="ＭＳ Ｐゴシック" pitchFamily="-111" charset="-128"/>
                <a:cs typeface="ＭＳ Ｐゴシック" pitchFamily="-111" charset="-128"/>
              </a:rPr>
              <a:t> </a:t>
            </a:r>
            <a:r>
              <a:rPr lang="en-US" sz="1800" b="1" dirty="0">
                <a:latin typeface="Arial" pitchFamily="-111" charset="0"/>
                <a:ea typeface="ＭＳ Ｐゴシック" pitchFamily="-111" charset="-128"/>
                <a:cs typeface="ＭＳ Ｐゴシック" pitchFamily="-111" charset="-128"/>
              </a:rPr>
              <a:t>from </a:t>
            </a:r>
            <a:r>
              <a:rPr lang="en-US" sz="1800" b="1" dirty="0">
                <a:solidFill>
                  <a:srgbClr val="FF3300"/>
                </a:solidFill>
                <a:latin typeface="Arial" pitchFamily="-111" charset="0"/>
                <a:ea typeface="ＭＳ Ｐゴシック" pitchFamily="-111" charset="-128"/>
                <a:cs typeface="ＭＳ Ｐゴシック" pitchFamily="-111" charset="-128"/>
              </a:rPr>
              <a:t>left</a:t>
            </a:r>
            <a:r>
              <a:rPr lang="en-US" sz="1800" b="1" dirty="0">
                <a:latin typeface="Arial" pitchFamily="-111" charset="0"/>
                <a:ea typeface="ＭＳ Ｐゴシック" pitchFamily="-111" charset="-128"/>
                <a:cs typeface="ＭＳ Ｐゴシック" pitchFamily="-111" charset="-128"/>
              </a:rPr>
              <a:t> to </a:t>
            </a:r>
            <a:r>
              <a:rPr lang="en-US" sz="1800" b="1" dirty="0">
                <a:solidFill>
                  <a:srgbClr val="FF3300"/>
                </a:solidFill>
                <a:latin typeface="Arial" pitchFamily="-111" charset="0"/>
                <a:ea typeface="ＭＳ Ｐゴシック" pitchFamily="-111" charset="-128"/>
                <a:cs typeface="ＭＳ Ｐゴシック" pitchFamily="-111" charset="-128"/>
              </a:rPr>
              <a:t>right</a:t>
            </a:r>
          </a:p>
          <a:p>
            <a:pPr>
              <a:lnSpc>
                <a:spcPct val="80000"/>
              </a:lnSpc>
              <a:buFontTx/>
              <a:buNone/>
            </a:pPr>
            <a:r>
              <a:rPr lang="en-US" sz="1000" dirty="0">
                <a:latin typeface="Arial" pitchFamily="-111" charset="0"/>
                <a:ea typeface="ＭＳ Ｐゴシック" pitchFamily="-111" charset="-128"/>
                <a:cs typeface="ＭＳ Ｐゴシック" pitchFamily="-111" charset="-128"/>
              </a:rPr>
              <a:t>	</a:t>
            </a:r>
            <a:r>
              <a:rPr lang="en-US" sz="1600" b="1" dirty="0">
                <a:latin typeface="Arial" pitchFamily="-111" charset="0"/>
                <a:ea typeface="ＭＳ Ｐゴシック" pitchFamily="-111" charset="-128"/>
                <a:cs typeface="ＭＳ Ｐゴシック" pitchFamily="-111" charset="-128"/>
              </a:rPr>
              <a:t>Temp = </a:t>
            </a:r>
            <a:r>
              <a:rPr lang="en-US" sz="1600" b="1" dirty="0" err="1">
                <a:latin typeface="Arial" pitchFamily="-111" charset="0"/>
                <a:ea typeface="ＭＳ Ｐゴシック" pitchFamily="-111" charset="-128"/>
                <a:cs typeface="ＭＳ Ｐゴシック" pitchFamily="-111" charset="-128"/>
              </a:rPr>
              <a:t>x</a:t>
            </a:r>
            <a:r>
              <a:rPr lang="en-US" sz="1600" b="1" dirty="0">
                <a:latin typeface="Arial" pitchFamily="-111" charset="0"/>
                <a:ea typeface="ＭＳ Ｐゴシック" pitchFamily="-111" charset="-128"/>
                <a:cs typeface="ＭＳ Ｐゴシック" pitchFamily="-111" charset="-128"/>
              </a:rPr>
              <a:t> != </a:t>
            </a:r>
            <a:r>
              <a:rPr lang="en-US" sz="1600" b="1" dirty="0" err="1">
                <a:latin typeface="Arial" pitchFamily="-111" charset="0"/>
                <a:ea typeface="ＭＳ Ｐゴシック" pitchFamily="-111" charset="-128"/>
                <a:cs typeface="ＭＳ Ｐゴシック" pitchFamily="-111" charset="-128"/>
              </a:rPr>
              <a:t>y</a:t>
            </a:r>
            <a:r>
              <a:rPr lang="en-US" sz="1600" b="1" dirty="0">
                <a:latin typeface="Arial" pitchFamily="-111" charset="0"/>
                <a:ea typeface="ＭＳ Ｐゴシック" pitchFamily="-111" charset="-128"/>
                <a:cs typeface="ＭＳ Ｐゴシック" pitchFamily="-111" charset="-128"/>
              </a:rPr>
              <a:t>  ==  </a:t>
            </a:r>
            <a:r>
              <a:rPr lang="en-US" sz="1600" b="1" dirty="0" err="1">
                <a:latin typeface="Arial" pitchFamily="-111" charset="0"/>
                <a:ea typeface="ＭＳ Ｐゴシック" pitchFamily="-111" charset="-128"/>
                <a:cs typeface="ＭＳ Ｐゴシック" pitchFamily="-111" charset="-128"/>
              </a:rPr>
              <a:t>z</a:t>
            </a:r>
            <a:endParaRPr lang="en-US" sz="1600" b="1" dirty="0">
              <a:latin typeface="Arial" pitchFamily="-111" charset="0"/>
              <a:ea typeface="ＭＳ Ｐゴシック" pitchFamily="-111" charset="-128"/>
              <a:cs typeface="ＭＳ Ｐゴシック" pitchFamily="-111" charset="-128"/>
            </a:endParaRPr>
          </a:p>
          <a:p>
            <a:pPr>
              <a:lnSpc>
                <a:spcPct val="80000"/>
              </a:lnSpc>
              <a:buFontTx/>
              <a:buNone/>
            </a:pPr>
            <a:r>
              <a:rPr lang="en-US" sz="1600" b="1" dirty="0">
                <a:latin typeface="Arial" pitchFamily="-111" charset="0"/>
                <a:ea typeface="ＭＳ Ｐゴシック" pitchFamily="-111" charset="-128"/>
                <a:cs typeface="ＭＳ Ｐゴシック" pitchFamily="-111" charset="-128"/>
              </a:rPr>
              <a:t>		= </a:t>
            </a:r>
            <a:r>
              <a:rPr lang="en-US" sz="1600" b="1" dirty="0">
                <a:solidFill>
                  <a:srgbClr val="0000FF"/>
                </a:solidFill>
                <a:latin typeface="Arial" pitchFamily="-111" charset="0"/>
                <a:ea typeface="ＭＳ Ｐゴシック" pitchFamily="-111" charset="-128"/>
                <a:cs typeface="ＭＳ Ｐゴシック" pitchFamily="-111" charset="-128"/>
              </a:rPr>
              <a:t>( </a:t>
            </a:r>
            <a:r>
              <a:rPr lang="en-US" sz="1600" b="1" dirty="0" err="1">
                <a:solidFill>
                  <a:srgbClr val="0000FF"/>
                </a:solidFill>
                <a:latin typeface="Arial" pitchFamily="-111" charset="0"/>
                <a:ea typeface="ＭＳ Ｐゴシック" pitchFamily="-111" charset="-128"/>
                <a:cs typeface="ＭＳ Ｐゴシック" pitchFamily="-111" charset="-128"/>
              </a:rPr>
              <a:t>x</a:t>
            </a:r>
            <a:r>
              <a:rPr lang="en-US" sz="1600" b="1" dirty="0">
                <a:solidFill>
                  <a:srgbClr val="0000FF"/>
                </a:solidFill>
                <a:latin typeface="Arial" pitchFamily="-111" charset="0"/>
                <a:ea typeface="ＭＳ Ｐゴシック" pitchFamily="-111" charset="-128"/>
                <a:cs typeface="ＭＳ Ｐゴシック" pitchFamily="-111" charset="-128"/>
              </a:rPr>
              <a:t> != </a:t>
            </a:r>
            <a:r>
              <a:rPr lang="en-US" sz="1600" b="1" dirty="0" err="1">
                <a:solidFill>
                  <a:srgbClr val="0000FF"/>
                </a:solidFill>
                <a:latin typeface="Arial" pitchFamily="-111" charset="0"/>
                <a:ea typeface="ＭＳ Ｐゴシック" pitchFamily="-111" charset="-128"/>
                <a:cs typeface="ＭＳ Ｐゴシック" pitchFamily="-111" charset="-128"/>
              </a:rPr>
              <a:t>y</a:t>
            </a:r>
            <a:r>
              <a:rPr lang="en-US" sz="1600" b="1" dirty="0">
                <a:solidFill>
                  <a:srgbClr val="0000FF"/>
                </a:solidFill>
                <a:latin typeface="Arial" pitchFamily="-111" charset="0"/>
                <a:ea typeface="ＭＳ Ｐゴシック" pitchFamily="-111" charset="-128"/>
                <a:cs typeface="ＭＳ Ｐゴシック" pitchFamily="-111" charset="-128"/>
              </a:rPr>
              <a:t> )  </a:t>
            </a:r>
            <a:r>
              <a:rPr lang="en-US" sz="1600" b="1" dirty="0">
                <a:latin typeface="Arial" pitchFamily="-111" charset="0"/>
                <a:ea typeface="ＭＳ Ｐゴシック" pitchFamily="-111" charset="-128"/>
                <a:cs typeface="ＭＳ Ｐゴシック" pitchFamily="-111" charset="-128"/>
              </a:rPr>
              <a:t>==  </a:t>
            </a:r>
            <a:r>
              <a:rPr lang="en-US" sz="1600" b="1" dirty="0" err="1">
                <a:latin typeface="Arial" pitchFamily="-111" charset="0"/>
                <a:ea typeface="ＭＳ Ｐゴシック" pitchFamily="-111" charset="-128"/>
                <a:cs typeface="ＭＳ Ｐゴシック" pitchFamily="-111" charset="-128"/>
              </a:rPr>
              <a:t>z</a:t>
            </a:r>
            <a:endParaRPr lang="en-US" sz="1600" b="1" dirty="0">
              <a:latin typeface="Arial" pitchFamily="-111" charset="0"/>
              <a:ea typeface="ＭＳ Ｐゴシック" pitchFamily="-111" charset="-128"/>
              <a:cs typeface="ＭＳ Ｐゴシック" pitchFamily="-111" charset="-128"/>
            </a:endParaRPr>
          </a:p>
          <a:p>
            <a:pPr>
              <a:lnSpc>
                <a:spcPct val="80000"/>
              </a:lnSpc>
              <a:buFontTx/>
              <a:buNone/>
            </a:pPr>
            <a:r>
              <a:rPr lang="en-US" sz="1600" b="1" dirty="0">
                <a:latin typeface="Arial" pitchFamily="-111" charset="0"/>
                <a:ea typeface="ＭＳ Ｐゴシック" pitchFamily="-111" charset="-128"/>
                <a:cs typeface="ＭＳ Ｐゴシック" pitchFamily="-111" charset="-128"/>
              </a:rPr>
              <a:t>                </a:t>
            </a:r>
            <a:r>
              <a:rPr lang="en-US" sz="1600" b="1" dirty="0" smtClean="0">
                <a:latin typeface="Arial" pitchFamily="-111" charset="0"/>
                <a:ea typeface="ＭＳ Ｐゴシック" pitchFamily="-111" charset="-128"/>
                <a:cs typeface="ＭＳ Ｐゴシック" pitchFamily="-111" charset="-128"/>
              </a:rPr>
              <a:t>  </a:t>
            </a:r>
            <a:r>
              <a:rPr lang="en-US" sz="1600" b="1" dirty="0">
                <a:latin typeface="Arial" pitchFamily="-111" charset="0"/>
                <a:ea typeface="ＭＳ Ｐゴシック" pitchFamily="-111" charset="-128"/>
                <a:cs typeface="ＭＳ Ｐゴシック" pitchFamily="-111" charset="-128"/>
              </a:rPr>
              <a:t>left            right</a:t>
            </a:r>
          </a:p>
          <a:p>
            <a:pPr>
              <a:lnSpc>
                <a:spcPct val="80000"/>
              </a:lnSpc>
              <a:buFontTx/>
              <a:buNone/>
            </a:pPr>
            <a:endParaRPr lang="en-US" sz="1400" b="1" dirty="0">
              <a:latin typeface="Arial" pitchFamily="-111" charset="0"/>
              <a:ea typeface="ＭＳ Ｐゴシック" pitchFamily="-111" charset="-128"/>
              <a:cs typeface="ＭＳ Ｐゴシック" pitchFamily="-111" charset="-128"/>
            </a:endParaRPr>
          </a:p>
          <a:p>
            <a:pPr>
              <a:lnSpc>
                <a:spcPct val="80000"/>
              </a:lnSpc>
              <a:buFontTx/>
              <a:buNone/>
            </a:pPr>
            <a:r>
              <a:rPr lang="en-US" sz="1400" b="1" dirty="0">
                <a:latin typeface="Arial" pitchFamily="-111" charset="0"/>
                <a:ea typeface="ＭＳ Ｐゴシック" pitchFamily="-111" charset="-128"/>
                <a:cs typeface="ＭＳ Ｐゴシック" pitchFamily="-111" charset="-128"/>
              </a:rPr>
              <a:t>	 </a:t>
            </a:r>
            <a:r>
              <a:rPr lang="en-US" sz="1600" b="1" dirty="0">
                <a:latin typeface="Arial" pitchFamily="-111" charset="0"/>
                <a:ea typeface="ＭＳ Ｐゴシック" pitchFamily="-111" charset="-128"/>
                <a:cs typeface="ＭＳ Ｐゴシック" pitchFamily="-111" charset="-128"/>
              </a:rPr>
              <a:t>Temp = </a:t>
            </a:r>
            <a:r>
              <a:rPr lang="en-US" sz="1600" b="1" dirty="0" err="1">
                <a:latin typeface="Arial" pitchFamily="-111" charset="0"/>
                <a:ea typeface="ＭＳ Ｐゴシック" pitchFamily="-111" charset="-128"/>
                <a:cs typeface="ＭＳ Ｐゴシック" pitchFamily="-111" charset="-128"/>
              </a:rPr>
              <a:t>j</a:t>
            </a:r>
            <a:r>
              <a:rPr lang="en-US" sz="1600" b="1" dirty="0">
                <a:latin typeface="Arial" pitchFamily="-111" charset="0"/>
                <a:ea typeface="ＭＳ Ｐゴシック" pitchFamily="-111" charset="-128"/>
                <a:cs typeface="ＭＳ Ｐゴシック" pitchFamily="-111" charset="-128"/>
              </a:rPr>
              <a:t> &lt; </a:t>
            </a:r>
            <a:r>
              <a:rPr lang="en-US" sz="1600" b="1" dirty="0" err="1">
                <a:latin typeface="Arial" pitchFamily="-111" charset="0"/>
                <a:ea typeface="ＭＳ Ｐゴシック" pitchFamily="-111" charset="-128"/>
                <a:cs typeface="ＭＳ Ｐゴシック" pitchFamily="-111" charset="-128"/>
              </a:rPr>
              <a:t>k</a:t>
            </a:r>
            <a:r>
              <a:rPr lang="en-US" sz="1600" b="1" dirty="0">
                <a:latin typeface="Arial" pitchFamily="-111" charset="0"/>
                <a:ea typeface="ＭＳ Ｐゴシック" pitchFamily="-111" charset="-128"/>
                <a:cs typeface="ＭＳ Ｐゴシック" pitchFamily="-111" charset="-128"/>
              </a:rPr>
              <a:t> &lt; </a:t>
            </a:r>
            <a:r>
              <a:rPr lang="en-US" sz="1600" b="1" dirty="0" err="1">
                <a:latin typeface="Arial" pitchFamily="-111" charset="0"/>
                <a:ea typeface="ＭＳ Ｐゴシック" pitchFamily="-111" charset="-128"/>
                <a:cs typeface="ＭＳ Ｐゴシック" pitchFamily="-111" charset="-128"/>
              </a:rPr>
              <a:t>m</a:t>
            </a:r>
            <a:r>
              <a:rPr lang="en-US" sz="1600" b="1" dirty="0">
                <a:latin typeface="Arial" pitchFamily="-111" charset="0"/>
                <a:ea typeface="ＭＳ Ｐゴシック" pitchFamily="-111" charset="-128"/>
                <a:cs typeface="ＭＳ Ｐゴシック" pitchFamily="-111" charset="-128"/>
              </a:rPr>
              <a:t>;</a:t>
            </a:r>
          </a:p>
          <a:p>
            <a:pPr>
              <a:lnSpc>
                <a:spcPct val="80000"/>
              </a:lnSpc>
              <a:buFontTx/>
              <a:buNone/>
            </a:pPr>
            <a:r>
              <a:rPr lang="en-US" sz="1600" b="1" dirty="0">
                <a:latin typeface="Arial" pitchFamily="-111" charset="0"/>
                <a:ea typeface="ＭＳ Ｐゴシック" pitchFamily="-111" charset="-128"/>
                <a:cs typeface="ＭＳ Ｐゴシック" pitchFamily="-111" charset="-128"/>
              </a:rPr>
              <a:t>		= ( </a:t>
            </a:r>
            <a:r>
              <a:rPr lang="en-US" sz="1600" b="1" dirty="0" err="1">
                <a:latin typeface="Arial" pitchFamily="-111" charset="0"/>
                <a:ea typeface="ＭＳ Ｐゴシック" pitchFamily="-111" charset="-128"/>
                <a:cs typeface="ＭＳ Ｐゴシック" pitchFamily="-111" charset="-128"/>
              </a:rPr>
              <a:t>j</a:t>
            </a:r>
            <a:r>
              <a:rPr lang="en-US" sz="1600" b="1" dirty="0">
                <a:latin typeface="Arial" pitchFamily="-111" charset="0"/>
                <a:ea typeface="ＭＳ Ｐゴシック" pitchFamily="-111" charset="-128"/>
                <a:cs typeface="ＭＳ Ｐゴシック" pitchFamily="-111" charset="-128"/>
              </a:rPr>
              <a:t> &lt; </a:t>
            </a:r>
            <a:r>
              <a:rPr lang="en-US" sz="1600" b="1" dirty="0" err="1">
                <a:latin typeface="Arial" pitchFamily="-111" charset="0"/>
                <a:ea typeface="ＭＳ Ｐゴシック" pitchFamily="-111" charset="-128"/>
                <a:cs typeface="ＭＳ Ｐゴシック" pitchFamily="-111" charset="-128"/>
              </a:rPr>
              <a:t>k</a:t>
            </a:r>
            <a:r>
              <a:rPr lang="en-US" sz="1600" b="1" dirty="0">
                <a:latin typeface="Arial" pitchFamily="-111" charset="0"/>
                <a:ea typeface="ＭＳ Ｐゴシック" pitchFamily="-111" charset="-128"/>
                <a:cs typeface="ＭＳ Ｐゴシック" pitchFamily="-111" charset="-128"/>
              </a:rPr>
              <a:t> ) &lt; </a:t>
            </a:r>
            <a:r>
              <a:rPr lang="en-US" sz="1600" b="1" dirty="0" err="1">
                <a:latin typeface="Arial" pitchFamily="-111" charset="0"/>
                <a:ea typeface="ＭＳ Ｐゴシック" pitchFamily="-111" charset="-128"/>
                <a:cs typeface="ＭＳ Ｐゴシック" pitchFamily="-111" charset="-128"/>
              </a:rPr>
              <a:t>m</a:t>
            </a:r>
            <a:r>
              <a:rPr lang="en-US" sz="1600" b="1" dirty="0">
                <a:latin typeface="Arial" pitchFamily="-111" charset="0"/>
                <a:ea typeface="ＭＳ Ｐゴシック" pitchFamily="-111" charset="-128"/>
                <a:cs typeface="ＭＳ Ｐゴシック" pitchFamily="-111" charset="-128"/>
              </a:rPr>
              <a:t> </a:t>
            </a:r>
          </a:p>
          <a:p>
            <a:pPr>
              <a:lnSpc>
                <a:spcPct val="80000"/>
              </a:lnSpc>
              <a:buFontTx/>
              <a:buNone/>
            </a:pPr>
            <a:r>
              <a:rPr lang="en-US" sz="1600" b="1" dirty="0">
                <a:latin typeface="Arial" pitchFamily="-111" charset="0"/>
                <a:ea typeface="ＭＳ Ｐゴシック" pitchFamily="-111" charset="-128"/>
                <a:cs typeface="ＭＳ Ｐゴシック" pitchFamily="-111" charset="-128"/>
              </a:rPr>
              <a:t>                 </a:t>
            </a:r>
            <a:r>
              <a:rPr lang="en-US" sz="1600" b="1" dirty="0" smtClean="0">
                <a:latin typeface="Arial" pitchFamily="-111" charset="0"/>
                <a:ea typeface="ＭＳ Ｐゴシック" pitchFamily="-111" charset="-128"/>
                <a:cs typeface="ＭＳ Ｐゴシック" pitchFamily="-111" charset="-128"/>
              </a:rPr>
              <a:t> left        </a:t>
            </a:r>
            <a:r>
              <a:rPr lang="en-US" sz="1600" b="1" dirty="0">
                <a:latin typeface="Arial" pitchFamily="-111" charset="0"/>
                <a:ea typeface="ＭＳ Ｐゴシック" pitchFamily="-111" charset="-128"/>
                <a:cs typeface="ＭＳ Ｐゴシック" pitchFamily="-111" charset="-128"/>
              </a:rPr>
              <a:t>right</a:t>
            </a:r>
          </a:p>
          <a:p>
            <a:pPr>
              <a:lnSpc>
                <a:spcPct val="80000"/>
              </a:lnSpc>
              <a:buFontTx/>
              <a:buNone/>
            </a:pPr>
            <a:endParaRPr lang="en-US" sz="1600" b="1" dirty="0">
              <a:latin typeface="Arial" pitchFamily="-111" charset="0"/>
              <a:ea typeface="ＭＳ Ｐゴシック" pitchFamily="-111" charset="-128"/>
              <a:cs typeface="ＭＳ Ｐゴシック" pitchFamily="-111" charset="-128"/>
            </a:endParaRPr>
          </a:p>
          <a:p>
            <a:pPr>
              <a:lnSpc>
                <a:spcPct val="80000"/>
              </a:lnSpc>
              <a:buFontTx/>
              <a:buNone/>
            </a:pPr>
            <a:r>
              <a:rPr lang="en-US" sz="1600" b="1" dirty="0">
                <a:latin typeface="Arial" pitchFamily="-111" charset="0"/>
                <a:ea typeface="ＭＳ Ｐゴシック" pitchFamily="-111" charset="-128"/>
                <a:cs typeface="ＭＳ Ｐゴシック" pitchFamily="-111" charset="-128"/>
              </a:rPr>
              <a:t>	Temp = </a:t>
            </a:r>
            <a:r>
              <a:rPr lang="en-US" sz="1600" b="1" dirty="0" err="1">
                <a:latin typeface="Arial" pitchFamily="-111" charset="0"/>
                <a:ea typeface="ＭＳ Ｐゴシック" pitchFamily="-111" charset="-128"/>
                <a:cs typeface="ＭＳ Ｐゴシック" pitchFamily="-111" charset="-128"/>
              </a:rPr>
              <a:t>j</a:t>
            </a:r>
            <a:r>
              <a:rPr lang="en-US" sz="1600" b="1" dirty="0">
                <a:latin typeface="Arial" pitchFamily="-111" charset="0"/>
                <a:ea typeface="ＭＳ Ｐゴシック" pitchFamily="-111" charset="-128"/>
                <a:cs typeface="ＭＳ Ｐゴシック" pitchFamily="-111" charset="-128"/>
              </a:rPr>
              <a:t> == </a:t>
            </a:r>
            <a:r>
              <a:rPr lang="en-US" sz="1600" b="1" dirty="0" err="1">
                <a:latin typeface="Arial" pitchFamily="-111" charset="0"/>
                <a:ea typeface="ＭＳ Ｐゴシック" pitchFamily="-111" charset="-128"/>
                <a:cs typeface="ＭＳ Ｐゴシック" pitchFamily="-111" charset="-128"/>
              </a:rPr>
              <a:t>k</a:t>
            </a:r>
            <a:r>
              <a:rPr lang="en-US" sz="1600" b="1" dirty="0">
                <a:latin typeface="Arial" pitchFamily="-111" charset="0"/>
                <a:ea typeface="ＭＳ Ｐゴシック" pitchFamily="-111" charset="-128"/>
                <a:cs typeface="ＭＳ Ｐゴシック" pitchFamily="-111" charset="-128"/>
              </a:rPr>
              <a:t> != </a:t>
            </a:r>
            <a:r>
              <a:rPr lang="en-US" sz="1600" b="1" dirty="0" err="1">
                <a:latin typeface="Arial" pitchFamily="-111" charset="0"/>
                <a:ea typeface="ＭＳ Ｐゴシック" pitchFamily="-111" charset="-128"/>
                <a:cs typeface="ＭＳ Ｐゴシック" pitchFamily="-111" charset="-128"/>
              </a:rPr>
              <a:t>m</a:t>
            </a:r>
            <a:endParaRPr lang="en-US" sz="1600" b="1" dirty="0">
              <a:latin typeface="Arial" pitchFamily="-111" charset="0"/>
              <a:ea typeface="ＭＳ Ｐゴシック" pitchFamily="-111" charset="-128"/>
              <a:cs typeface="ＭＳ Ｐゴシック" pitchFamily="-111" charset="-128"/>
            </a:endParaRPr>
          </a:p>
          <a:p>
            <a:pPr>
              <a:lnSpc>
                <a:spcPct val="80000"/>
              </a:lnSpc>
              <a:buFontTx/>
              <a:buNone/>
            </a:pPr>
            <a:r>
              <a:rPr lang="en-US" sz="1600" b="1" dirty="0">
                <a:latin typeface="Arial" pitchFamily="-111" charset="0"/>
                <a:ea typeface="ＭＳ Ｐゴシック" pitchFamily="-111" charset="-128"/>
                <a:cs typeface="ＭＳ Ｐゴシック" pitchFamily="-111" charset="-128"/>
              </a:rPr>
              <a:t>		= (</a:t>
            </a:r>
            <a:r>
              <a:rPr lang="en-US" sz="1600" b="1" dirty="0" err="1">
                <a:latin typeface="Arial" pitchFamily="-111" charset="0"/>
                <a:ea typeface="ＭＳ Ｐゴシック" pitchFamily="-111" charset="-128"/>
                <a:cs typeface="ＭＳ Ｐゴシック" pitchFamily="-111" charset="-128"/>
              </a:rPr>
              <a:t>j</a:t>
            </a:r>
            <a:r>
              <a:rPr lang="en-US" sz="1600" b="1" dirty="0">
                <a:latin typeface="Arial" pitchFamily="-111" charset="0"/>
                <a:ea typeface="ＭＳ Ｐゴシック" pitchFamily="-111" charset="-128"/>
                <a:cs typeface="ＭＳ Ｐゴシック" pitchFamily="-111" charset="-128"/>
              </a:rPr>
              <a:t> == </a:t>
            </a:r>
            <a:r>
              <a:rPr lang="en-US" sz="1600" b="1" dirty="0" err="1">
                <a:latin typeface="Arial" pitchFamily="-111" charset="0"/>
                <a:ea typeface="ＭＳ Ｐゴシック" pitchFamily="-111" charset="-128"/>
                <a:cs typeface="ＭＳ Ｐゴシック" pitchFamily="-111" charset="-128"/>
              </a:rPr>
              <a:t>k</a:t>
            </a:r>
            <a:r>
              <a:rPr lang="en-US" sz="1600" b="1" dirty="0">
                <a:latin typeface="Arial" pitchFamily="-111" charset="0"/>
                <a:ea typeface="ＭＳ Ｐゴシック" pitchFamily="-111" charset="-128"/>
                <a:cs typeface="ＭＳ Ｐゴシック" pitchFamily="-111" charset="-128"/>
              </a:rPr>
              <a:t>) != </a:t>
            </a:r>
            <a:r>
              <a:rPr lang="en-US" sz="1600" b="1" dirty="0" err="1">
                <a:latin typeface="Arial" pitchFamily="-111" charset="0"/>
                <a:ea typeface="ＭＳ Ｐゴシック" pitchFamily="-111" charset="-128"/>
                <a:cs typeface="ＭＳ Ｐゴシック" pitchFamily="-111" charset="-128"/>
              </a:rPr>
              <a:t>m</a:t>
            </a:r>
            <a:endParaRPr lang="en-US" sz="1600" b="1" dirty="0">
              <a:latin typeface="Arial" pitchFamily="-111" charset="0"/>
              <a:ea typeface="ＭＳ Ｐゴシック" pitchFamily="-111" charset="-128"/>
              <a:cs typeface="ＭＳ Ｐゴシック" pitchFamily="-111" charset="-128"/>
            </a:endParaRPr>
          </a:p>
          <a:p>
            <a:pPr>
              <a:lnSpc>
                <a:spcPct val="80000"/>
              </a:lnSpc>
              <a:buFontTx/>
              <a:buNone/>
            </a:pPr>
            <a:r>
              <a:rPr lang="en-US" sz="1600" b="1" dirty="0">
                <a:latin typeface="Arial" pitchFamily="-111" charset="0"/>
                <a:ea typeface="ＭＳ Ｐゴシック" pitchFamily="-111" charset="-128"/>
                <a:cs typeface="ＭＳ Ｐゴシック" pitchFamily="-111" charset="-128"/>
              </a:rPr>
              <a:t>                </a:t>
            </a:r>
            <a:r>
              <a:rPr lang="en-US" sz="1600" b="1" dirty="0" smtClean="0">
                <a:latin typeface="Arial" pitchFamily="-111" charset="0"/>
                <a:ea typeface="ＭＳ Ｐゴシック" pitchFamily="-111" charset="-128"/>
                <a:cs typeface="ＭＳ Ｐゴシック" pitchFamily="-111" charset="-128"/>
              </a:rPr>
              <a:t> left          </a:t>
            </a:r>
            <a:r>
              <a:rPr lang="en-US" sz="1600" b="1" dirty="0">
                <a:latin typeface="Arial" pitchFamily="-111" charset="0"/>
                <a:ea typeface="ＭＳ Ｐゴシック" pitchFamily="-111" charset="-128"/>
                <a:cs typeface="ＭＳ Ｐゴシック" pitchFamily="-111" charset="-128"/>
              </a:rPr>
              <a:t>right</a:t>
            </a:r>
            <a:endParaRPr lang="en-US" sz="1600" dirty="0">
              <a:latin typeface="Arial" pitchFamily="-111" charset="0"/>
              <a:ea typeface="ＭＳ Ｐゴシック" pitchFamily="-111" charset="-128"/>
              <a:cs typeface="ＭＳ Ｐゴシック" pitchFamily="-111" charset="-128"/>
            </a:endParaRPr>
          </a:p>
        </p:txBody>
      </p:sp>
      <p:sp>
        <p:nvSpPr>
          <p:cNvPr id="25606" name="Rectangle 6"/>
          <p:cNvSpPr>
            <a:spLocks noGrp="1" noChangeArrowheads="1"/>
          </p:cNvSpPr>
          <p:nvPr>
            <p:ph type="title"/>
          </p:nvPr>
        </p:nvSpPr>
        <p:spPr>
          <a:xfrm>
            <a:off x="685800" y="0"/>
            <a:ext cx="7772400" cy="762000"/>
          </a:xfrm>
          <a:noFill/>
          <a:ln>
            <a:solidFill>
              <a:schemeClr val="bg1"/>
            </a:solidFill>
          </a:ln>
        </p:spPr>
        <p:txBody>
          <a:bodyPr/>
          <a:lstStyle/>
          <a:p>
            <a:r>
              <a:rPr lang="en-US" sz="4000" b="1">
                <a:ea typeface="ＭＳ Ｐゴシック" pitchFamily="-111" charset="-128"/>
                <a:cs typeface="ＭＳ Ｐゴシック" pitchFamily="-111" charset="-128"/>
              </a:rPr>
              <a:t>Relational  Operators</a:t>
            </a:r>
          </a:p>
        </p:txBody>
      </p:sp>
      <p:sp>
        <p:nvSpPr>
          <p:cNvPr id="25607" name="Text Box 8"/>
          <p:cNvSpPr txBox="1">
            <a:spLocks noChangeArrowheads="1"/>
          </p:cNvSpPr>
          <p:nvPr/>
        </p:nvSpPr>
        <p:spPr bwMode="auto">
          <a:xfrm>
            <a:off x="2971800" y="1784350"/>
            <a:ext cx="2939326" cy="707886"/>
          </a:xfrm>
          <a:prstGeom prst="rect">
            <a:avLst/>
          </a:prstGeom>
          <a:noFill/>
          <a:ln w="9525">
            <a:noFill/>
            <a:miter lim="800000"/>
            <a:headEnd/>
            <a:tailEnd/>
          </a:ln>
        </p:spPr>
        <p:txBody>
          <a:bodyPr wrap="none">
            <a:prstTxWarp prst="textNoShape">
              <a:avLst/>
            </a:prstTxWarp>
            <a:spAutoFit/>
          </a:bodyPr>
          <a:lstStyle/>
          <a:p>
            <a:r>
              <a:rPr lang="en-US" sz="4000" b="1" dirty="0">
                <a:solidFill>
                  <a:srgbClr val="0000FF"/>
                </a:solidFill>
              </a:rPr>
              <a:t>} Precedence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b="1" dirty="0" smtClean="0"/>
              <a:t>Flow Control &amp; Relational Operators</a:t>
            </a:r>
            <a:endParaRPr lang="en-US" b="1" dirty="0"/>
          </a:p>
        </p:txBody>
      </p:sp>
      <p:sp>
        <p:nvSpPr>
          <p:cNvPr id="3" name="Content Placeholder 2"/>
          <p:cNvSpPr>
            <a:spLocks noGrp="1"/>
          </p:cNvSpPr>
          <p:nvPr>
            <p:ph sz="half" idx="1"/>
          </p:nvPr>
        </p:nvSpPr>
        <p:spPr>
          <a:xfrm>
            <a:off x="457200" y="914400"/>
            <a:ext cx="8382000" cy="5441950"/>
          </a:xfrm>
          <a:ln>
            <a:solidFill>
              <a:srgbClr val="0000FF"/>
            </a:solidFill>
          </a:ln>
        </p:spPr>
        <p:txBody>
          <a:bodyPr/>
          <a:lstStyle/>
          <a:p>
            <a:pPr>
              <a:lnSpc>
                <a:spcPct val="80000"/>
              </a:lnSpc>
            </a:pPr>
            <a:r>
              <a:rPr lang="en-US" dirty="0" smtClean="0">
                <a:solidFill>
                  <a:srgbClr val="000000"/>
                </a:solidFill>
                <a:latin typeface="Times New Roman" pitchFamily="-111" charset="0"/>
              </a:rPr>
              <a:t>The </a:t>
            </a:r>
            <a:r>
              <a:rPr lang="en-US" dirty="0" smtClean="0">
                <a:solidFill>
                  <a:srgbClr val="0000FF"/>
                </a:solidFill>
                <a:latin typeface="LucidaSansTypewriter" pitchFamily="49" charset="0"/>
              </a:rPr>
              <a:t>if</a:t>
            </a:r>
            <a:r>
              <a:rPr lang="en-US" dirty="0" smtClean="0">
                <a:solidFill>
                  <a:srgbClr val="0000FF"/>
                </a:solidFill>
                <a:latin typeface="Times New Roman" pitchFamily="-111" charset="0"/>
              </a:rPr>
              <a:t> statement</a:t>
            </a:r>
            <a:r>
              <a:rPr lang="en-US" dirty="0" smtClean="0">
                <a:solidFill>
                  <a:srgbClr val="000000"/>
                </a:solidFill>
                <a:latin typeface="Times New Roman" pitchFamily="-111" charset="0"/>
              </a:rPr>
              <a:t> allows a program to take alternative action based on whether a </a:t>
            </a:r>
            <a:r>
              <a:rPr lang="en-US" dirty="0" smtClean="0">
                <a:solidFill>
                  <a:srgbClr val="0000FF"/>
                </a:solidFill>
                <a:latin typeface="Times New Roman" pitchFamily="-111" charset="0"/>
              </a:rPr>
              <a:t>condition</a:t>
            </a:r>
            <a:r>
              <a:rPr lang="en-US" dirty="0" smtClean="0">
                <a:solidFill>
                  <a:srgbClr val="000000"/>
                </a:solidFill>
                <a:latin typeface="Times New Roman" pitchFamily="-111" charset="0"/>
              </a:rPr>
              <a:t> is </a:t>
            </a:r>
            <a:r>
              <a:rPr lang="en-US" b="1" dirty="0" smtClean="0">
                <a:solidFill>
                  <a:srgbClr val="0000FF"/>
                </a:solidFill>
                <a:latin typeface="Times New Roman" pitchFamily="-111" charset="0"/>
              </a:rPr>
              <a:t>true </a:t>
            </a:r>
            <a:r>
              <a:rPr lang="en-US" dirty="0" smtClean="0">
                <a:solidFill>
                  <a:srgbClr val="000000"/>
                </a:solidFill>
                <a:latin typeface="Times New Roman" pitchFamily="-111" charset="0"/>
              </a:rPr>
              <a:t>or </a:t>
            </a:r>
            <a:r>
              <a:rPr lang="en-US" b="1" dirty="0" smtClean="0">
                <a:solidFill>
                  <a:srgbClr val="0000FF"/>
                </a:solidFill>
                <a:latin typeface="Times New Roman" pitchFamily="-111" charset="0"/>
              </a:rPr>
              <a:t>false</a:t>
            </a:r>
            <a:r>
              <a:rPr lang="en-US" dirty="0" smtClean="0">
                <a:solidFill>
                  <a:srgbClr val="000000"/>
                </a:solidFill>
                <a:latin typeface="Times New Roman" pitchFamily="-111" charset="0"/>
              </a:rPr>
              <a:t>.</a:t>
            </a:r>
          </a:p>
          <a:p>
            <a:pPr lvl="1">
              <a:lnSpc>
                <a:spcPct val="80000"/>
              </a:lnSpc>
            </a:pPr>
            <a:r>
              <a:rPr lang="en-US" dirty="0" smtClean="0">
                <a:solidFill>
                  <a:srgbClr val="000000"/>
                </a:solidFill>
                <a:latin typeface="Times New Roman" pitchFamily="-111" charset="0"/>
              </a:rPr>
              <a:t>If the condition is </a:t>
            </a:r>
            <a:r>
              <a:rPr lang="en-US" b="1" dirty="0" smtClean="0">
                <a:solidFill>
                  <a:srgbClr val="0000FF"/>
                </a:solidFill>
                <a:latin typeface="Times New Roman" pitchFamily="-111" charset="0"/>
              </a:rPr>
              <a:t>true</a:t>
            </a:r>
            <a:r>
              <a:rPr lang="en-US" dirty="0" smtClean="0">
                <a:solidFill>
                  <a:srgbClr val="000000"/>
                </a:solidFill>
                <a:latin typeface="Times New Roman" pitchFamily="-111" charset="0"/>
              </a:rPr>
              <a:t>, the statement in the body of the </a:t>
            </a:r>
            <a:r>
              <a:rPr lang="en-US" dirty="0" smtClean="0">
                <a:solidFill>
                  <a:srgbClr val="000000"/>
                </a:solidFill>
                <a:latin typeface="Lucida Console" pitchFamily="-111" charset="0"/>
              </a:rPr>
              <a:t>if</a:t>
            </a:r>
            <a:r>
              <a:rPr lang="en-US" dirty="0" smtClean="0">
                <a:solidFill>
                  <a:srgbClr val="000000"/>
                </a:solidFill>
                <a:latin typeface="Times New Roman" pitchFamily="-111" charset="0"/>
              </a:rPr>
              <a:t> statement is executed.</a:t>
            </a:r>
          </a:p>
          <a:p>
            <a:pPr lvl="1">
              <a:lnSpc>
                <a:spcPct val="80000"/>
              </a:lnSpc>
            </a:pPr>
            <a:r>
              <a:rPr lang="en-US" dirty="0" smtClean="0">
                <a:solidFill>
                  <a:srgbClr val="000000"/>
                </a:solidFill>
                <a:latin typeface="Times New Roman" pitchFamily="-111" charset="0"/>
              </a:rPr>
              <a:t>If the condition is </a:t>
            </a:r>
            <a:r>
              <a:rPr lang="en-US" b="1" dirty="0" smtClean="0">
                <a:solidFill>
                  <a:srgbClr val="0000FF"/>
                </a:solidFill>
                <a:latin typeface="Times New Roman" pitchFamily="-111" charset="0"/>
              </a:rPr>
              <a:t>false</a:t>
            </a:r>
            <a:r>
              <a:rPr lang="en-US" dirty="0" smtClean="0">
                <a:solidFill>
                  <a:srgbClr val="000000"/>
                </a:solidFill>
                <a:latin typeface="Times New Roman" pitchFamily="-111" charset="0"/>
              </a:rPr>
              <a:t>, the body statement is not executed.</a:t>
            </a:r>
          </a:p>
          <a:p>
            <a:pPr>
              <a:lnSpc>
                <a:spcPct val="80000"/>
              </a:lnSpc>
            </a:pPr>
            <a:r>
              <a:rPr lang="en-US" dirty="0" smtClean="0">
                <a:solidFill>
                  <a:srgbClr val="000000"/>
                </a:solidFill>
                <a:latin typeface="Times New Roman" pitchFamily="-111" charset="0"/>
              </a:rPr>
              <a:t>Conditions in </a:t>
            </a:r>
            <a:r>
              <a:rPr lang="en-US" dirty="0" smtClean="0">
                <a:solidFill>
                  <a:srgbClr val="000000"/>
                </a:solidFill>
                <a:latin typeface="Lucida Console" pitchFamily="-111" charset="0"/>
              </a:rPr>
              <a:t>if</a:t>
            </a:r>
            <a:r>
              <a:rPr lang="en-US" dirty="0" smtClean="0">
                <a:solidFill>
                  <a:srgbClr val="000000"/>
                </a:solidFill>
                <a:latin typeface="Times New Roman" pitchFamily="-111" charset="0"/>
              </a:rPr>
              <a:t> statements can be formed by using the </a:t>
            </a:r>
            <a:r>
              <a:rPr lang="en-US" dirty="0" smtClean="0">
                <a:solidFill>
                  <a:srgbClr val="0000FF"/>
                </a:solidFill>
                <a:latin typeface="Times New Roman" pitchFamily="-111" charset="0"/>
              </a:rPr>
              <a:t>equality operators</a:t>
            </a:r>
            <a:r>
              <a:rPr lang="en-US" dirty="0" smtClean="0">
                <a:solidFill>
                  <a:srgbClr val="000000"/>
                </a:solidFill>
                <a:latin typeface="Times New Roman" pitchFamily="-111" charset="0"/>
              </a:rPr>
              <a:t> and </a:t>
            </a:r>
            <a:r>
              <a:rPr lang="en-US" dirty="0" smtClean="0">
                <a:solidFill>
                  <a:srgbClr val="0000FF"/>
                </a:solidFill>
                <a:latin typeface="Times New Roman" pitchFamily="-111" charset="0"/>
              </a:rPr>
              <a:t>relational operators</a:t>
            </a:r>
          </a:p>
          <a:p>
            <a:pPr>
              <a:lnSpc>
                <a:spcPct val="80000"/>
              </a:lnSpc>
            </a:pPr>
            <a:r>
              <a:rPr lang="en-US" dirty="0" smtClean="0">
                <a:solidFill>
                  <a:srgbClr val="0000FF"/>
                </a:solidFill>
                <a:latin typeface="Times New Roman" pitchFamily="-111" charset="0"/>
              </a:rPr>
              <a:t>Examples:</a:t>
            </a:r>
          </a:p>
          <a:p>
            <a:pPr lvl="1">
              <a:lnSpc>
                <a:spcPct val="80000"/>
              </a:lnSpc>
              <a:buNone/>
            </a:pPr>
            <a:r>
              <a:rPr lang="en-US" dirty="0" smtClean="0">
                <a:solidFill>
                  <a:srgbClr val="0000FF"/>
                </a:solidFill>
                <a:latin typeface="Times New Roman" pitchFamily="-111" charset="0"/>
              </a:rPr>
              <a:t>if(number1 == number2)  					//if true</a:t>
            </a:r>
          </a:p>
          <a:p>
            <a:pPr lvl="1">
              <a:lnSpc>
                <a:spcPct val="80000"/>
              </a:lnSpc>
              <a:buNone/>
            </a:pPr>
            <a:r>
              <a:rPr lang="en-US" dirty="0" smtClean="0">
                <a:solidFill>
                  <a:srgbClr val="0000FF"/>
                </a:solidFill>
                <a:latin typeface="Times New Roman" pitchFamily="-111" charset="0"/>
              </a:rPr>
              <a:t>	</a:t>
            </a:r>
            <a:r>
              <a:rPr lang="en-US" dirty="0" err="1" smtClean="0">
                <a:solidFill>
                  <a:srgbClr val="0000FF"/>
                </a:solidFill>
                <a:latin typeface="Times New Roman" pitchFamily="-111" charset="0"/>
              </a:rPr>
              <a:t>cout</a:t>
            </a:r>
            <a:r>
              <a:rPr lang="en-US" dirty="0" smtClean="0">
                <a:solidFill>
                  <a:srgbClr val="0000FF"/>
                </a:solidFill>
                <a:latin typeface="Times New Roman" pitchFamily="-111" charset="0"/>
              </a:rPr>
              <a:t> &lt;&lt; “Numbers are equal “ &lt;&lt; </a:t>
            </a:r>
            <a:r>
              <a:rPr lang="en-US" dirty="0" err="1" smtClean="0">
                <a:solidFill>
                  <a:srgbClr val="0000FF"/>
                </a:solidFill>
                <a:latin typeface="Times New Roman" pitchFamily="-111" charset="0"/>
              </a:rPr>
              <a:t>endl</a:t>
            </a:r>
            <a:r>
              <a:rPr lang="en-US" dirty="0" smtClean="0">
                <a:solidFill>
                  <a:srgbClr val="0000FF"/>
                </a:solidFill>
                <a:latin typeface="Times New Roman" pitchFamily="-111" charset="0"/>
              </a:rPr>
              <a:t>;</a:t>
            </a:r>
          </a:p>
          <a:p>
            <a:pPr lvl="1">
              <a:lnSpc>
                <a:spcPct val="80000"/>
              </a:lnSpc>
              <a:buNone/>
            </a:pPr>
            <a:r>
              <a:rPr lang="en-US" dirty="0" smtClean="0">
                <a:solidFill>
                  <a:srgbClr val="0000FF"/>
                </a:solidFill>
                <a:latin typeface="Times New Roman" pitchFamily="-111" charset="0"/>
              </a:rPr>
              <a:t>if(number1 != number2)</a:t>
            </a:r>
          </a:p>
          <a:p>
            <a:pPr lvl="1">
              <a:lnSpc>
                <a:spcPct val="80000"/>
              </a:lnSpc>
              <a:buNone/>
            </a:pPr>
            <a:r>
              <a:rPr lang="en-US" dirty="0" smtClean="0">
                <a:solidFill>
                  <a:srgbClr val="0000FF"/>
                </a:solidFill>
                <a:latin typeface="Times New Roman" pitchFamily="-111" charset="0"/>
              </a:rPr>
              <a:t>	</a:t>
            </a:r>
            <a:r>
              <a:rPr lang="en-US" dirty="0" err="1" smtClean="0">
                <a:solidFill>
                  <a:srgbClr val="0000FF"/>
                </a:solidFill>
                <a:latin typeface="Times New Roman" pitchFamily="-111" charset="0"/>
              </a:rPr>
              <a:t>cout</a:t>
            </a:r>
            <a:r>
              <a:rPr lang="en-US" dirty="0" smtClean="0">
                <a:solidFill>
                  <a:srgbClr val="0000FF"/>
                </a:solidFill>
                <a:latin typeface="Times New Roman" pitchFamily="-111" charset="0"/>
              </a:rPr>
              <a:t> &lt;&lt; “Numbers are not equal “ &lt;&lt; </a:t>
            </a:r>
            <a:r>
              <a:rPr lang="en-US" dirty="0" err="1" smtClean="0">
                <a:solidFill>
                  <a:srgbClr val="0000FF"/>
                </a:solidFill>
                <a:latin typeface="Times New Roman" pitchFamily="-111" charset="0"/>
              </a:rPr>
              <a:t>endl</a:t>
            </a:r>
            <a:r>
              <a:rPr lang="en-US" dirty="0" smtClean="0">
                <a:solidFill>
                  <a:srgbClr val="0000FF"/>
                </a:solidFill>
                <a:latin typeface="Times New Roman" pitchFamily="-111" charset="0"/>
              </a:rPr>
              <a:t>;</a:t>
            </a:r>
          </a:p>
          <a:p>
            <a:pPr lvl="1">
              <a:lnSpc>
                <a:spcPct val="80000"/>
              </a:lnSpc>
              <a:buNone/>
            </a:pPr>
            <a:r>
              <a:rPr lang="en-US" dirty="0" smtClean="0">
                <a:solidFill>
                  <a:srgbClr val="0000FF"/>
                </a:solidFill>
                <a:latin typeface="Times New Roman" pitchFamily="-111" charset="0"/>
              </a:rPr>
              <a:t>if(number1 &gt; number2)</a:t>
            </a:r>
          </a:p>
          <a:p>
            <a:pPr lvl="1">
              <a:lnSpc>
                <a:spcPct val="80000"/>
              </a:lnSpc>
              <a:buNone/>
            </a:pPr>
            <a:r>
              <a:rPr lang="en-US" dirty="0" smtClean="0">
                <a:solidFill>
                  <a:srgbClr val="0000FF"/>
                </a:solidFill>
                <a:latin typeface="Times New Roman" pitchFamily="-111" charset="0"/>
              </a:rPr>
              <a:t>	</a:t>
            </a:r>
            <a:r>
              <a:rPr lang="en-US" dirty="0" err="1" smtClean="0">
                <a:solidFill>
                  <a:srgbClr val="0000FF"/>
                </a:solidFill>
                <a:latin typeface="Times New Roman" pitchFamily="-111" charset="0"/>
              </a:rPr>
              <a:t>cout</a:t>
            </a:r>
            <a:r>
              <a:rPr lang="en-US" dirty="0" smtClean="0">
                <a:solidFill>
                  <a:srgbClr val="0000FF"/>
                </a:solidFill>
                <a:latin typeface="Times New Roman" pitchFamily="-111" charset="0"/>
              </a:rPr>
              <a:t> &lt;&lt; “number1 is greater than number2 “ &lt;&lt; </a:t>
            </a:r>
            <a:r>
              <a:rPr lang="en-US" dirty="0" err="1" smtClean="0">
                <a:solidFill>
                  <a:srgbClr val="0000FF"/>
                </a:solidFill>
                <a:latin typeface="Times New Roman" pitchFamily="-111" charset="0"/>
              </a:rPr>
              <a:t>endl</a:t>
            </a:r>
            <a:r>
              <a:rPr lang="en-US" dirty="0" smtClean="0">
                <a:solidFill>
                  <a:srgbClr val="0000FF"/>
                </a:solidFill>
                <a:latin typeface="Times New Roman" pitchFamily="-111" charset="0"/>
              </a:rPr>
              <a:t>;</a:t>
            </a:r>
          </a:p>
          <a:p>
            <a:pPr lvl="1">
              <a:lnSpc>
                <a:spcPct val="80000"/>
              </a:lnSpc>
              <a:buNone/>
            </a:pPr>
            <a:endParaRPr lang="en-US" dirty="0" smtClean="0">
              <a:solidFill>
                <a:srgbClr val="0000FF"/>
              </a:solidFill>
              <a:latin typeface="Times New Roman" pitchFamily="-111" charset="0"/>
            </a:endParaRPr>
          </a:p>
          <a:p>
            <a:pPr lvl="1">
              <a:lnSpc>
                <a:spcPct val="80000"/>
              </a:lnSpc>
              <a:buNone/>
            </a:pPr>
            <a:endParaRPr lang="en-US" dirty="0"/>
          </a:p>
        </p:txBody>
      </p:sp>
      <p:sp>
        <p:nvSpPr>
          <p:cNvPr id="5" name="Date Placeholder 4"/>
          <p:cNvSpPr>
            <a:spLocks noGrp="1"/>
          </p:cNvSpPr>
          <p:nvPr>
            <p:ph type="dt" sz="half" idx="10"/>
          </p:nvPr>
        </p:nvSpPr>
        <p:spPr/>
        <p:txBody>
          <a:bodyPr/>
          <a:lstStyle/>
          <a:p>
            <a:r>
              <a:rPr lang="en-US" smtClean="0"/>
              <a:t>9/22/14</a:t>
            </a:r>
            <a:endParaRPr lang="en-US"/>
          </a:p>
        </p:txBody>
      </p:sp>
      <p:sp>
        <p:nvSpPr>
          <p:cNvPr id="6" name="Footer Placeholder 5"/>
          <p:cNvSpPr>
            <a:spLocks noGrp="1"/>
          </p:cNvSpPr>
          <p:nvPr>
            <p:ph type="ftr" sz="quarter" idx="11"/>
          </p:nvPr>
        </p:nvSpPr>
        <p:spPr/>
        <p:txBody>
          <a:bodyPr/>
          <a:lstStyle/>
          <a:p>
            <a:r>
              <a:rPr lang="en-US" smtClean="0"/>
              <a:t>C++ Part I                                                                                         Class Notes#1</a:t>
            </a:r>
            <a:endParaRPr lang="en-US"/>
          </a:p>
        </p:txBody>
      </p:sp>
      <p:sp>
        <p:nvSpPr>
          <p:cNvPr id="7" name="Slide Number Placeholder 6"/>
          <p:cNvSpPr>
            <a:spLocks noGrp="1"/>
          </p:cNvSpPr>
          <p:nvPr>
            <p:ph type="sldNum" sz="quarter" idx="12"/>
          </p:nvPr>
        </p:nvSpPr>
        <p:spPr/>
        <p:txBody>
          <a:bodyPr/>
          <a:lstStyle/>
          <a:p>
            <a:fld id="{AC57BD79-84FA-6B47-9C01-E4DBC484451B}"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b="1" dirty="0" smtClean="0"/>
              <a:t>C++ Program: Infinite Series</a:t>
            </a:r>
            <a:endParaRPr lang="en-US" b="1" dirty="0"/>
          </a:p>
        </p:txBody>
      </p:sp>
      <p:sp>
        <p:nvSpPr>
          <p:cNvPr id="3" name="Content Placeholder 2"/>
          <p:cNvSpPr>
            <a:spLocks noGrp="1"/>
          </p:cNvSpPr>
          <p:nvPr>
            <p:ph idx="1"/>
          </p:nvPr>
        </p:nvSpPr>
        <p:spPr>
          <a:xfrm>
            <a:off x="457200" y="1219200"/>
            <a:ext cx="4000500" cy="4906963"/>
          </a:xfrm>
          <a:solidFill>
            <a:schemeClr val="bg2"/>
          </a:solidFill>
        </p:spPr>
        <p:txBody>
          <a:bodyPr/>
          <a:lstStyle/>
          <a:p>
            <a:r>
              <a:rPr lang="en-US" dirty="0" smtClean="0"/>
              <a:t>D</a:t>
            </a:r>
          </a:p>
          <a:p>
            <a:endParaRPr lang="en-US" dirty="0" smtClean="0"/>
          </a:p>
          <a:p>
            <a:pPr>
              <a:buNone/>
            </a:pPr>
            <a:r>
              <a:rPr lang="en-US" sz="1200" dirty="0" smtClean="0"/>
              <a:t>//   To demonstrate Gregory’s Series</a:t>
            </a:r>
          </a:p>
          <a:p>
            <a:pPr>
              <a:buNone/>
            </a:pPr>
            <a:r>
              <a:rPr lang="en-US" sz="1200" dirty="0" smtClean="0"/>
              <a:t>#include &lt;</a:t>
            </a:r>
            <a:r>
              <a:rPr lang="en-US" sz="1200" dirty="0" err="1" smtClean="0"/>
              <a:t>iostream</a:t>
            </a:r>
            <a:r>
              <a:rPr lang="en-US" sz="1200" dirty="0" smtClean="0"/>
              <a:t>&gt;</a:t>
            </a:r>
          </a:p>
          <a:p>
            <a:pPr>
              <a:buNone/>
            </a:pPr>
            <a:r>
              <a:rPr lang="en-US" sz="1200" dirty="0" smtClean="0"/>
              <a:t>#define </a:t>
            </a:r>
            <a:r>
              <a:rPr lang="en-US" sz="1200" dirty="0" err="1" smtClean="0"/>
              <a:t>PI_Quarter</a:t>
            </a:r>
            <a:r>
              <a:rPr lang="en-US" sz="1200" dirty="0" smtClean="0"/>
              <a:t>	(3.14159/4.0)</a:t>
            </a:r>
          </a:p>
          <a:p>
            <a:pPr>
              <a:buNone/>
            </a:pPr>
            <a:endParaRPr lang="en-US" sz="1200" dirty="0" smtClean="0"/>
          </a:p>
          <a:p>
            <a:pPr>
              <a:buNone/>
            </a:pPr>
            <a:r>
              <a:rPr lang="en-US" sz="1200" dirty="0" err="1" smtClean="0"/>
              <a:t>Int</a:t>
            </a:r>
            <a:r>
              <a:rPr lang="en-US" sz="1200" dirty="0" smtClean="0"/>
              <a:t> main( )</a:t>
            </a:r>
          </a:p>
          <a:p>
            <a:pPr>
              <a:buNone/>
            </a:pPr>
            <a:r>
              <a:rPr lang="en-US" sz="1200" dirty="0" smtClean="0"/>
              <a:t>{</a:t>
            </a:r>
          </a:p>
          <a:p>
            <a:pPr>
              <a:buNone/>
            </a:pPr>
            <a:r>
              <a:rPr lang="en-US" sz="1200" dirty="0" smtClean="0"/>
              <a:t>	</a:t>
            </a:r>
            <a:r>
              <a:rPr lang="en-US" sz="1200" dirty="0" err="1" smtClean="0"/>
              <a:t>int</a:t>
            </a:r>
            <a:r>
              <a:rPr lang="en-US" sz="1200" dirty="0" smtClean="0"/>
              <a:t> N;</a:t>
            </a:r>
          </a:p>
          <a:p>
            <a:pPr>
              <a:buNone/>
            </a:pPr>
            <a:r>
              <a:rPr lang="en-US" sz="1200" dirty="0" smtClean="0"/>
              <a:t>	</a:t>
            </a:r>
            <a:r>
              <a:rPr lang="en-US" sz="1200" dirty="0" err="1" smtClean="0"/>
              <a:t>int</a:t>
            </a:r>
            <a:r>
              <a:rPr lang="en-US" sz="1200" dirty="0" smtClean="0"/>
              <a:t> sign = 1;</a:t>
            </a:r>
          </a:p>
          <a:p>
            <a:pPr>
              <a:buNone/>
            </a:pPr>
            <a:r>
              <a:rPr lang="en-US" sz="1200" dirty="0" smtClean="0"/>
              <a:t>	for(</a:t>
            </a:r>
            <a:r>
              <a:rPr lang="en-US" sz="1200" dirty="0" err="1" smtClean="0"/>
              <a:t>int</a:t>
            </a:r>
            <a:r>
              <a:rPr lang="en-US" sz="1200" dirty="0" smtClean="0"/>
              <a:t> I = 0; I &lt;  N; </a:t>
            </a:r>
            <a:r>
              <a:rPr lang="en-US" sz="1200" dirty="0" err="1" smtClean="0"/>
              <a:t>i</a:t>
            </a:r>
            <a:r>
              <a:rPr lang="en-US" sz="1200" dirty="0" smtClean="0"/>
              <a:t> +=2){</a:t>
            </a:r>
          </a:p>
          <a:p>
            <a:pPr>
              <a:buNone/>
            </a:pPr>
            <a:r>
              <a:rPr lang="en-US" sz="1200" dirty="0" smtClean="0"/>
              <a:t>		sign = sign*(-1)</a:t>
            </a:r>
          </a:p>
          <a:p>
            <a:pPr>
              <a:buNone/>
            </a:pPr>
            <a:r>
              <a:rPr lang="en-US" sz="1200" dirty="0" smtClean="0"/>
              <a:t>		Sum = Sum + (1.0 /(</a:t>
            </a:r>
            <a:r>
              <a:rPr lang="en-US" sz="1200" dirty="0" err="1" smtClean="0"/>
              <a:t>float)I</a:t>
            </a:r>
            <a:r>
              <a:rPr lang="en-US" sz="1200" dirty="0" smtClean="0"/>
              <a:t> )*sign</a:t>
            </a:r>
          </a:p>
          <a:p>
            <a:pPr>
              <a:buNone/>
            </a:pPr>
            <a:r>
              <a:rPr lang="en-US" sz="1200" dirty="0" smtClean="0"/>
              <a:t>		</a:t>
            </a:r>
            <a:r>
              <a:rPr lang="en-US" sz="1200" dirty="0" err="1" smtClean="0"/>
              <a:t>cout</a:t>
            </a:r>
            <a:r>
              <a:rPr lang="en-US" sz="1200" dirty="0" smtClean="0"/>
              <a:t> &lt;&lt; Sum &lt;&lt; “  “ &lt;&lt;  </a:t>
            </a:r>
            <a:r>
              <a:rPr lang="en-US" sz="1200" dirty="0" err="1" smtClean="0"/>
              <a:t>PI_Quater</a:t>
            </a:r>
            <a:r>
              <a:rPr lang="en-US" sz="1200" dirty="0" smtClean="0"/>
              <a:t> &lt;&lt; </a:t>
            </a:r>
            <a:r>
              <a:rPr lang="en-US" sz="1200" dirty="0" err="1" smtClean="0"/>
              <a:t>endl</a:t>
            </a:r>
            <a:r>
              <a:rPr lang="en-US" sz="1200" dirty="0" smtClean="0"/>
              <a:t>;</a:t>
            </a:r>
          </a:p>
          <a:p>
            <a:pPr>
              <a:buNone/>
            </a:pPr>
            <a:r>
              <a:rPr lang="en-US" sz="1200" dirty="0" smtClean="0"/>
              <a:t>	}</a:t>
            </a:r>
          </a:p>
          <a:p>
            <a:pPr>
              <a:buNone/>
            </a:pPr>
            <a:r>
              <a:rPr lang="en-US" sz="1200" dirty="0" smtClean="0"/>
              <a:t>	</a:t>
            </a:r>
          </a:p>
          <a:p>
            <a:pPr>
              <a:buNone/>
            </a:pPr>
            <a:r>
              <a:rPr lang="en-US" sz="1200" dirty="0" smtClean="0"/>
              <a:t>	return 0;</a:t>
            </a:r>
          </a:p>
          <a:p>
            <a:pPr>
              <a:buNone/>
            </a:pPr>
            <a:r>
              <a:rPr lang="en-US" sz="1200" dirty="0" smtClean="0"/>
              <a:t>}</a:t>
            </a: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84</a:t>
            </a:fld>
            <a:endParaRPr lang="en-US"/>
          </a:p>
        </p:txBody>
      </p:sp>
      <p:pic>
        <p:nvPicPr>
          <p:cNvPr id="7" name="Picture 6"/>
          <p:cNvPicPr>
            <a:picLocks noChangeAspect="1"/>
          </p:cNvPicPr>
          <p:nvPr/>
        </p:nvPicPr>
        <p:blipFill>
          <a:blip r:embed="rId2"/>
          <a:stretch>
            <a:fillRect/>
          </a:stretch>
        </p:blipFill>
        <p:spPr>
          <a:xfrm>
            <a:off x="457200" y="1219200"/>
            <a:ext cx="4000500" cy="8763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r>
              <a:rPr lang="en-US" b="1" baseline="30000" dirty="0" smtClean="0">
                <a:solidFill>
                  <a:srgbClr val="FF0000"/>
                </a:solidFill>
              </a:rPr>
              <a:t>#</a:t>
            </a:r>
            <a:endParaRPr lang="en-US" b="1" dirty="0">
              <a:solidFill>
                <a:srgbClr val="FF0000"/>
              </a:solidFill>
            </a:endParaRPr>
          </a:p>
        </p:txBody>
      </p:sp>
      <p:sp>
        <p:nvSpPr>
          <p:cNvPr id="3" name="Content Placeholder 2"/>
          <p:cNvSpPr>
            <a:spLocks noGrp="1"/>
          </p:cNvSpPr>
          <p:nvPr>
            <p:ph idx="1"/>
          </p:nvPr>
        </p:nvSpPr>
        <p:spPr>
          <a:xfrm>
            <a:off x="457200" y="792162"/>
            <a:ext cx="8229600" cy="5334001"/>
          </a:xfrm>
          <a:ln>
            <a:solidFill>
              <a:srgbClr val="4F81BD"/>
            </a:solidFill>
          </a:ln>
        </p:spPr>
        <p:txBody>
          <a:bodyPr>
            <a:normAutofit fontScale="77500" lnSpcReduction="20000"/>
          </a:bodyPr>
          <a:lstStyle/>
          <a:p>
            <a:r>
              <a:rPr lang="en-US" dirty="0" err="1" smtClean="0">
                <a:solidFill>
                  <a:srgbClr val="0000FF"/>
                </a:solidFill>
              </a:rPr>
              <a:t>gdb</a:t>
            </a:r>
            <a:r>
              <a:rPr lang="en-US" dirty="0" smtClean="0">
                <a:solidFill>
                  <a:srgbClr val="0000FF"/>
                </a:solidFill>
              </a:rPr>
              <a:t> </a:t>
            </a:r>
            <a:r>
              <a:rPr lang="en-US" dirty="0" smtClean="0"/>
              <a:t>is a powerful interactive debugger that is frequently used to debug programs compiled with </a:t>
            </a:r>
            <a:r>
              <a:rPr lang="en-US" dirty="0" err="1" smtClean="0"/>
              <a:t>GNU’s</a:t>
            </a:r>
            <a:r>
              <a:rPr lang="en-US" dirty="0" smtClean="0"/>
              <a:t> </a:t>
            </a:r>
            <a:r>
              <a:rPr lang="en-US" b="1" dirty="0" err="1" smtClean="0">
                <a:solidFill>
                  <a:srgbClr val="0000FF"/>
                </a:solidFill>
              </a:rPr>
              <a:t>gcc/g</a:t>
            </a:r>
            <a:r>
              <a:rPr lang="en-US" b="1" dirty="0" smtClean="0">
                <a:solidFill>
                  <a:srgbClr val="0000FF"/>
                </a:solidFill>
              </a:rPr>
              <a:t>++</a:t>
            </a:r>
            <a:r>
              <a:rPr lang="en-US" dirty="0" smtClean="0"/>
              <a:t> compiler.</a:t>
            </a:r>
          </a:p>
          <a:p>
            <a:r>
              <a:rPr lang="en-US" dirty="0" smtClean="0"/>
              <a:t>It allows you to </a:t>
            </a:r>
            <a:r>
              <a:rPr lang="en-US" b="1" dirty="0" smtClean="0">
                <a:solidFill>
                  <a:srgbClr val="0000FF"/>
                </a:solidFill>
              </a:rPr>
              <a:t>run your program, stop at a predetermined location, display and/or set variables</a:t>
            </a:r>
            <a:r>
              <a:rPr lang="en-US" dirty="0" smtClean="0"/>
              <a:t>, and continue execution.</a:t>
            </a:r>
          </a:p>
          <a:p>
            <a:r>
              <a:rPr lang="en-US" dirty="0" smtClean="0"/>
              <a:t> It allows you to </a:t>
            </a:r>
            <a:r>
              <a:rPr lang="en-US" b="1" dirty="0" smtClean="0">
                <a:solidFill>
                  <a:srgbClr val="0000FF"/>
                </a:solidFill>
              </a:rPr>
              <a:t>trace </a:t>
            </a:r>
            <a:r>
              <a:rPr lang="en-US" dirty="0" smtClean="0"/>
              <a:t>your program’s execution and even execute it one line at a time. </a:t>
            </a:r>
          </a:p>
          <a:p>
            <a:r>
              <a:rPr lang="en-US" dirty="0" err="1" smtClean="0"/>
              <a:t>gdb</a:t>
            </a:r>
            <a:r>
              <a:rPr lang="en-US" dirty="0" smtClean="0"/>
              <a:t> also has a facility for determining where </a:t>
            </a:r>
            <a:r>
              <a:rPr lang="en-US" b="1" dirty="0" smtClean="0">
                <a:solidFill>
                  <a:srgbClr val="0000FF"/>
                </a:solidFill>
              </a:rPr>
              <a:t>core dumps occur. </a:t>
            </a:r>
          </a:p>
          <a:p>
            <a:pPr lvl="1"/>
            <a:r>
              <a:rPr lang="en-US" dirty="0" smtClean="0"/>
              <a:t>A </a:t>
            </a:r>
            <a:r>
              <a:rPr lang="en-US" b="1" dirty="0" smtClean="0">
                <a:solidFill>
                  <a:srgbClr val="0000FF"/>
                </a:solidFill>
              </a:rPr>
              <a:t>core dump occurs due to some abnormal event</a:t>
            </a:r>
            <a:r>
              <a:rPr lang="en-US" dirty="0" smtClean="0"/>
              <a:t>, possibly </a:t>
            </a:r>
            <a:r>
              <a:rPr lang="en-US" b="1" i="1" dirty="0" smtClean="0">
                <a:solidFill>
                  <a:srgbClr val="FF0000"/>
                </a:solidFill>
              </a:rPr>
              <a:t>division by zero </a:t>
            </a:r>
            <a:r>
              <a:rPr lang="en-US" dirty="0" smtClean="0"/>
              <a:t>or attempts to </a:t>
            </a:r>
            <a:r>
              <a:rPr lang="en-US" b="1" i="1" dirty="0" smtClean="0">
                <a:solidFill>
                  <a:srgbClr val="FF0000"/>
                </a:solidFill>
              </a:rPr>
              <a:t>access past the end of an array</a:t>
            </a:r>
            <a:r>
              <a:rPr lang="en-US" dirty="0" smtClean="0"/>
              <a:t>.</a:t>
            </a:r>
          </a:p>
          <a:p>
            <a:pPr lvl="1"/>
            <a:r>
              <a:rPr lang="en-US" dirty="0" smtClean="0"/>
              <a:t>This results in the creation of a file named </a:t>
            </a:r>
            <a:r>
              <a:rPr lang="en-US" b="1" i="1" dirty="0" smtClean="0"/>
              <a:t>core that contains a snapshot of the contents of the process’s memory at the time it terminated.</a:t>
            </a:r>
          </a:p>
          <a:p>
            <a:pPr lvl="1">
              <a:buNone/>
            </a:pPr>
            <a:endParaRPr lang="en-US" b="1" i="1" dirty="0" smtClean="0"/>
          </a:p>
          <a:p>
            <a:pPr lvl="1"/>
            <a:endParaRPr lang="en-US" b="1" i="1"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85</a:t>
            </a:fld>
            <a:endParaRPr lang="en-US"/>
          </a:p>
        </p:txBody>
      </p:sp>
      <p:sp>
        <p:nvSpPr>
          <p:cNvPr id="7" name="TextBox 6"/>
          <p:cNvSpPr txBox="1"/>
          <p:nvPr/>
        </p:nvSpPr>
        <p:spPr>
          <a:xfrm>
            <a:off x="459066" y="5756831"/>
            <a:ext cx="5330268" cy="369332"/>
          </a:xfrm>
          <a:prstGeom prst="rect">
            <a:avLst/>
          </a:prstGeom>
          <a:noFill/>
        </p:spPr>
        <p:txBody>
          <a:bodyPr wrap="none" rtlCol="0">
            <a:spAutoFit/>
          </a:bodyPr>
          <a:lstStyle/>
          <a:p>
            <a:r>
              <a:rPr lang="en-US" dirty="0" smtClean="0"/>
              <a:t># see  Chapter 18  of C Programming – Stephen </a:t>
            </a:r>
            <a:r>
              <a:rPr lang="en-US" dirty="0" err="1" smtClean="0"/>
              <a:t>Kochan</a:t>
            </a:r>
            <a:endParaRPr lang="en-US" dirty="0"/>
          </a:p>
        </p:txBody>
      </p:sp>
    </p:spTree>
    <p:extLst>
      <p:ext uri="{BB962C8B-B14F-4D97-AF65-F5344CB8AC3E}">
        <p14:creationId xmlns:p14="http://schemas.microsoft.com/office/powerpoint/2010/main" val="2272879930"/>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endParaRPr lang="en-US" dirty="0"/>
          </a:p>
        </p:txBody>
      </p:sp>
      <p:sp>
        <p:nvSpPr>
          <p:cNvPr id="3" name="Content Placeholder 2"/>
          <p:cNvSpPr>
            <a:spLocks noGrp="1"/>
          </p:cNvSpPr>
          <p:nvPr>
            <p:ph idx="1"/>
          </p:nvPr>
        </p:nvSpPr>
        <p:spPr>
          <a:xfrm>
            <a:off x="457200" y="792162"/>
            <a:ext cx="8229600" cy="5334001"/>
          </a:xfrm>
          <a:ln>
            <a:solidFill>
              <a:srgbClr val="4F81BD"/>
            </a:solidFill>
          </a:ln>
        </p:spPr>
        <p:txBody>
          <a:bodyPr>
            <a:normAutofit/>
          </a:bodyPr>
          <a:lstStyle/>
          <a:p>
            <a:pPr>
              <a:buNone/>
            </a:pPr>
            <a:r>
              <a:rPr lang="en-US" sz="1800" b="1" dirty="0" smtClean="0"/>
              <a:t>//program </a:t>
            </a:r>
            <a:r>
              <a:rPr lang="en-US" sz="1800" b="1" dirty="0" err="1" smtClean="0"/>
              <a:t>GDB.cpp</a:t>
            </a:r>
            <a:endParaRPr lang="en-US" sz="1800" b="1" dirty="0" smtClean="0"/>
          </a:p>
          <a:p>
            <a:pPr>
              <a:buNone/>
            </a:pPr>
            <a:r>
              <a:rPr lang="en-US" sz="1800" b="1" dirty="0" smtClean="0"/>
              <a:t>#include &lt;</a:t>
            </a:r>
            <a:r>
              <a:rPr lang="en-US" sz="1800" b="1" dirty="0" err="1" smtClean="0"/>
              <a:t>stdio.h</a:t>
            </a:r>
            <a:r>
              <a:rPr lang="en-US" sz="1800" b="1" dirty="0" smtClean="0"/>
              <a:t>&gt;</a:t>
            </a:r>
          </a:p>
          <a:p>
            <a:pPr>
              <a:buNone/>
            </a:pPr>
            <a:r>
              <a:rPr lang="en-US" sz="1800" b="1" dirty="0" smtClean="0"/>
              <a:t>#include &lt;</a:t>
            </a:r>
            <a:r>
              <a:rPr lang="en-US" sz="1800" b="1" dirty="0" err="1" smtClean="0"/>
              <a:t>iostream</a:t>
            </a:r>
            <a:r>
              <a:rPr lang="en-US" sz="1800" b="1" dirty="0" smtClean="0"/>
              <a:t>&gt;</a:t>
            </a:r>
          </a:p>
          <a:p>
            <a:pPr>
              <a:buNone/>
            </a:pPr>
            <a:r>
              <a:rPr lang="en-US" sz="1800" b="1" dirty="0" smtClean="0"/>
              <a:t>using namespace std;</a:t>
            </a:r>
          </a:p>
          <a:p>
            <a:pPr>
              <a:buNone/>
            </a:pPr>
            <a:r>
              <a:rPr lang="en-US" sz="1800" b="1" dirty="0" err="1" smtClean="0"/>
              <a:t>int</a:t>
            </a:r>
            <a:r>
              <a:rPr lang="en-US" sz="1800" b="1" dirty="0" smtClean="0"/>
              <a:t> main (void)</a:t>
            </a:r>
          </a:p>
          <a:p>
            <a:pPr>
              <a:buNone/>
            </a:pPr>
            <a:r>
              <a:rPr lang="en-US" sz="2000" b="1" dirty="0" smtClean="0"/>
              <a:t>{</a:t>
            </a:r>
          </a:p>
          <a:p>
            <a:pPr lvl="1">
              <a:buNone/>
            </a:pPr>
            <a:r>
              <a:rPr lang="en-US" sz="1600" b="1" dirty="0" smtClean="0"/>
              <a:t>const </a:t>
            </a:r>
            <a:r>
              <a:rPr lang="en-US" sz="1600" b="1" dirty="0" err="1" smtClean="0"/>
              <a:t>int</a:t>
            </a:r>
            <a:r>
              <a:rPr lang="en-US" sz="1600" b="1" dirty="0" smtClean="0"/>
              <a:t> data[5] = {1, 2, 3, 4, 5};</a:t>
            </a:r>
          </a:p>
          <a:p>
            <a:pPr lvl="1">
              <a:buNone/>
            </a:pPr>
            <a:r>
              <a:rPr lang="en-US" sz="1600" b="1" dirty="0" err="1" smtClean="0"/>
              <a:t>int</a:t>
            </a:r>
            <a:r>
              <a:rPr lang="en-US" sz="1600" b="1" dirty="0" smtClean="0"/>
              <a:t> </a:t>
            </a:r>
            <a:r>
              <a:rPr lang="en-US" sz="1600" b="1" dirty="0" err="1" smtClean="0"/>
              <a:t>i</a:t>
            </a:r>
            <a:r>
              <a:rPr lang="en-US" sz="1600" b="1" dirty="0" smtClean="0"/>
              <a:t>, sum;</a:t>
            </a:r>
          </a:p>
          <a:p>
            <a:pPr lvl="1">
              <a:buNone/>
            </a:pPr>
            <a:r>
              <a:rPr lang="en-US" sz="1600" b="1" dirty="0" smtClean="0"/>
              <a:t>for (</a:t>
            </a:r>
            <a:r>
              <a:rPr lang="en-US" sz="1600" b="1" dirty="0" err="1" smtClean="0"/>
              <a:t>i</a:t>
            </a:r>
            <a:r>
              <a:rPr lang="en-US" sz="1600" b="1" dirty="0" smtClean="0"/>
              <a:t> = 0; </a:t>
            </a:r>
            <a:r>
              <a:rPr lang="en-US" sz="1600" b="1" dirty="0" err="1" smtClean="0"/>
              <a:t>i</a:t>
            </a:r>
            <a:r>
              <a:rPr lang="en-US" sz="1600" b="1" dirty="0" smtClean="0"/>
              <a:t> &gt;= 0; ++</a:t>
            </a:r>
            <a:r>
              <a:rPr lang="en-US" sz="1600" b="1" dirty="0" err="1" smtClean="0"/>
              <a:t>i</a:t>
            </a:r>
            <a:r>
              <a:rPr lang="en-US" sz="1600" b="1" dirty="0" smtClean="0"/>
              <a:t>)</a:t>
            </a:r>
          </a:p>
          <a:p>
            <a:pPr lvl="1">
              <a:buNone/>
            </a:pPr>
            <a:r>
              <a:rPr lang="en-US" sz="1600" b="1" dirty="0" smtClean="0"/>
              <a:t>sum += </a:t>
            </a:r>
            <a:r>
              <a:rPr lang="en-US" sz="1600" b="1" dirty="0" err="1" smtClean="0"/>
              <a:t>data[i</a:t>
            </a:r>
            <a:r>
              <a:rPr lang="en-US" sz="1600" b="1" dirty="0" smtClean="0"/>
              <a:t>];</a:t>
            </a:r>
          </a:p>
          <a:p>
            <a:pPr lvl="1">
              <a:buNone/>
            </a:pPr>
            <a:r>
              <a:rPr lang="en-US" sz="1600" b="1" dirty="0" err="1" smtClean="0"/>
              <a:t>printf</a:t>
            </a:r>
            <a:r>
              <a:rPr lang="en-US" sz="1600" b="1" dirty="0" smtClean="0"/>
              <a:t> ("sum = %</a:t>
            </a:r>
            <a:r>
              <a:rPr lang="en-US" sz="1600" b="1" dirty="0" err="1" smtClean="0"/>
              <a:t>i\n</a:t>
            </a:r>
            <a:r>
              <a:rPr lang="en-US" sz="1600" b="1" dirty="0" smtClean="0"/>
              <a:t>", sum);</a:t>
            </a:r>
          </a:p>
          <a:p>
            <a:pPr lvl="1">
              <a:buNone/>
            </a:pPr>
            <a:r>
              <a:rPr lang="en-US" sz="1600" b="1" dirty="0" smtClean="0"/>
              <a:t>return 0;</a:t>
            </a:r>
          </a:p>
          <a:p>
            <a:pPr>
              <a:buNone/>
            </a:pPr>
            <a:r>
              <a:rPr lang="en-US" sz="2000" b="1" dirty="0" smtClean="0"/>
              <a:t>}</a:t>
            </a:r>
          </a:p>
          <a:p>
            <a:pPr>
              <a:buNone/>
            </a:pPr>
            <a:r>
              <a:rPr lang="en-US" sz="2000" dirty="0" smtClean="0"/>
              <a:t>i5% </a:t>
            </a:r>
            <a:r>
              <a:rPr lang="en-US" sz="2000" b="1" dirty="0" err="1" smtClean="0">
                <a:solidFill>
                  <a:srgbClr val="0000FF"/>
                </a:solidFill>
              </a:rPr>
              <a:t>g</a:t>
            </a:r>
            <a:r>
              <a:rPr lang="en-US" sz="2000" b="1" dirty="0" smtClean="0">
                <a:solidFill>
                  <a:srgbClr val="0000FF"/>
                </a:solidFill>
              </a:rPr>
              <a:t>++ -</a:t>
            </a:r>
            <a:r>
              <a:rPr lang="en-US" sz="2000" b="1" dirty="0" err="1" smtClean="0">
                <a:solidFill>
                  <a:srgbClr val="0000FF"/>
                </a:solidFill>
              </a:rPr>
              <a:t>g</a:t>
            </a:r>
            <a:r>
              <a:rPr lang="en-US" sz="2000" b="1" dirty="0" smtClean="0">
                <a:solidFill>
                  <a:srgbClr val="0000FF"/>
                </a:solidFill>
              </a:rPr>
              <a:t> </a:t>
            </a:r>
            <a:r>
              <a:rPr lang="en-US" sz="2000" b="1" dirty="0" err="1" smtClean="0">
                <a:solidFill>
                  <a:srgbClr val="0000FF"/>
                </a:solidFill>
              </a:rPr>
              <a:t>GDB.cpp</a:t>
            </a:r>
            <a:r>
              <a:rPr lang="en-US" sz="2000" b="1" dirty="0" smtClean="0">
                <a:solidFill>
                  <a:srgbClr val="0000FF"/>
                </a:solidFill>
              </a:rPr>
              <a:t> -</a:t>
            </a:r>
            <a:r>
              <a:rPr lang="en-US" sz="2000" b="1" dirty="0" err="1" smtClean="0">
                <a:solidFill>
                  <a:srgbClr val="0000FF"/>
                </a:solidFill>
              </a:rPr>
              <a:t>o</a:t>
            </a:r>
            <a:r>
              <a:rPr lang="en-US" sz="2000" b="1" dirty="0" smtClean="0">
                <a:solidFill>
                  <a:srgbClr val="0000FF"/>
                </a:solidFill>
              </a:rPr>
              <a:t> GDB</a:t>
            </a:r>
          </a:p>
          <a:p>
            <a:pPr>
              <a:buNone/>
            </a:pPr>
            <a:r>
              <a:rPr lang="en-US" sz="2000" dirty="0" smtClean="0"/>
              <a:t>i5% </a:t>
            </a:r>
            <a:r>
              <a:rPr lang="en-US" sz="2000" b="1" dirty="0" smtClean="0"/>
              <a:t>./GDB</a:t>
            </a:r>
          </a:p>
          <a:p>
            <a:pPr>
              <a:buNone/>
            </a:pPr>
            <a:r>
              <a:rPr lang="en-US" sz="2000" b="1" dirty="0" smtClean="0">
                <a:solidFill>
                  <a:srgbClr val="0000FF"/>
                </a:solidFill>
              </a:rPr>
              <a:t>Segmentation Fault (core dumped)</a:t>
            </a:r>
          </a:p>
          <a:p>
            <a:pPr>
              <a:buNone/>
            </a:pPr>
            <a:endParaRPr lang="en-US" sz="20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86</a:t>
            </a:fld>
            <a:endParaRPr lang="en-US"/>
          </a:p>
        </p:txBody>
      </p:sp>
      <p:sp>
        <p:nvSpPr>
          <p:cNvPr id="7" name="TextBox 6"/>
          <p:cNvSpPr txBox="1"/>
          <p:nvPr/>
        </p:nvSpPr>
        <p:spPr>
          <a:xfrm>
            <a:off x="3676519" y="792162"/>
            <a:ext cx="5010281" cy="2862323"/>
          </a:xfrm>
          <a:prstGeom prst="rect">
            <a:avLst/>
          </a:prstGeom>
          <a:noFill/>
          <a:ln w="9525" cap="flat" cmpd="sng" algn="ctr">
            <a:solidFill>
              <a:schemeClr val="tx1"/>
            </a:solidFill>
            <a:prstDash val="dashDot"/>
            <a:round/>
            <a:headEnd type="none" w="med" len="med"/>
            <a:tailEnd type="none" w="med" len="med"/>
          </a:ln>
        </p:spPr>
        <p:txBody>
          <a:bodyPr wrap="none" rtlCol="0">
            <a:spAutoFit/>
          </a:bodyPr>
          <a:lstStyle/>
          <a:p>
            <a:r>
              <a:rPr lang="en-US" dirty="0" smtClean="0"/>
              <a:t>A </a:t>
            </a:r>
            <a:r>
              <a:rPr lang="en-US" b="1" dirty="0" smtClean="0"/>
              <a:t>segmentation fault</a:t>
            </a:r>
            <a:r>
              <a:rPr lang="en-US" dirty="0" smtClean="0"/>
              <a:t> (often shortened to </a:t>
            </a:r>
            <a:r>
              <a:rPr lang="en-US" b="1" dirty="0" err="1" smtClean="0"/>
              <a:t>segfault</a:t>
            </a:r>
            <a:r>
              <a:rPr lang="en-US" dirty="0" smtClean="0"/>
              <a:t>), </a:t>
            </a:r>
          </a:p>
          <a:p>
            <a:r>
              <a:rPr lang="en-US" b="1" dirty="0" smtClean="0"/>
              <a:t>bus error</a:t>
            </a:r>
            <a:r>
              <a:rPr lang="en-US" dirty="0" smtClean="0"/>
              <a:t> or </a:t>
            </a:r>
            <a:r>
              <a:rPr lang="en-US" b="1" dirty="0" smtClean="0"/>
              <a:t>access violation</a:t>
            </a:r>
            <a:r>
              <a:rPr lang="en-US" dirty="0" smtClean="0"/>
              <a:t> is generally an</a:t>
            </a:r>
          </a:p>
          <a:p>
            <a:r>
              <a:rPr lang="en-US" dirty="0" smtClean="0"/>
              <a:t>attempt to access memory that the CPU cannot </a:t>
            </a:r>
          </a:p>
          <a:p>
            <a:r>
              <a:rPr lang="en-US" dirty="0" smtClean="0"/>
              <a:t>physically address.</a:t>
            </a:r>
          </a:p>
          <a:p>
            <a:r>
              <a:rPr lang="en-US" dirty="0" smtClean="0"/>
              <a:t> It occurs when the hardware notifies an operating </a:t>
            </a:r>
          </a:p>
          <a:p>
            <a:r>
              <a:rPr lang="en-US" dirty="0" smtClean="0"/>
              <a:t>system about a </a:t>
            </a:r>
            <a:r>
              <a:rPr lang="en-US" b="1" dirty="0" smtClean="0">
                <a:solidFill>
                  <a:srgbClr val="0000FF"/>
                </a:solidFill>
              </a:rPr>
              <a:t>memory access violation</a:t>
            </a:r>
            <a:r>
              <a:rPr lang="en-US" dirty="0" smtClean="0"/>
              <a:t>. </a:t>
            </a:r>
          </a:p>
          <a:p>
            <a:r>
              <a:rPr lang="en-US" dirty="0" smtClean="0"/>
              <a:t>The OS kernel then sends a </a:t>
            </a:r>
            <a:r>
              <a:rPr lang="en-US" dirty="0" smtClean="0">
                <a:hlinkClick r:id="rId2" tooltip="Signal (computing)"/>
              </a:rPr>
              <a:t>signal</a:t>
            </a:r>
            <a:r>
              <a:rPr lang="en-US" dirty="0" smtClean="0"/>
              <a:t> to the process </a:t>
            </a:r>
          </a:p>
          <a:p>
            <a:r>
              <a:rPr lang="en-US" dirty="0" smtClean="0"/>
              <a:t>which caused the </a:t>
            </a:r>
            <a:r>
              <a:rPr lang="en-US" b="1" dirty="0" smtClean="0">
                <a:solidFill>
                  <a:srgbClr val="FF0000"/>
                </a:solidFill>
              </a:rPr>
              <a:t>exception</a:t>
            </a:r>
            <a:r>
              <a:rPr lang="en-US" dirty="0" smtClean="0"/>
              <a:t>. </a:t>
            </a:r>
          </a:p>
          <a:p>
            <a:r>
              <a:rPr lang="en-US" dirty="0" smtClean="0"/>
              <a:t>By default, the process receiving the signal </a:t>
            </a:r>
          </a:p>
          <a:p>
            <a:r>
              <a:rPr lang="en-US" dirty="0" smtClean="0">
                <a:hlinkClick r:id="rId3" tooltip="Core dump"/>
              </a:rPr>
              <a:t>dumps core</a:t>
            </a:r>
            <a:r>
              <a:rPr lang="en-US" dirty="0" smtClean="0"/>
              <a:t> and terminates. </a:t>
            </a:r>
            <a:endParaRPr lang="en-US" dirty="0"/>
          </a:p>
        </p:txBody>
      </p:sp>
    </p:spTree>
    <p:extLst>
      <p:ext uri="{BB962C8B-B14F-4D97-AF65-F5344CB8AC3E}">
        <p14:creationId xmlns:p14="http://schemas.microsoft.com/office/powerpoint/2010/main" val="3516391337"/>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endParaRPr lang="en-US" dirty="0"/>
          </a:p>
        </p:txBody>
      </p:sp>
      <p:sp>
        <p:nvSpPr>
          <p:cNvPr id="3" name="Content Placeholder 2"/>
          <p:cNvSpPr>
            <a:spLocks noGrp="1"/>
          </p:cNvSpPr>
          <p:nvPr>
            <p:ph idx="1"/>
          </p:nvPr>
        </p:nvSpPr>
        <p:spPr>
          <a:xfrm>
            <a:off x="457200" y="792162"/>
            <a:ext cx="8229600" cy="5564188"/>
          </a:xfrm>
          <a:ln>
            <a:solidFill>
              <a:srgbClr val="4F81BD"/>
            </a:solidFill>
          </a:ln>
        </p:spPr>
        <p:txBody>
          <a:bodyPr>
            <a:normAutofit lnSpcReduction="10000"/>
          </a:bodyPr>
          <a:lstStyle/>
          <a:p>
            <a:pPr>
              <a:buNone/>
            </a:pPr>
            <a:r>
              <a:rPr lang="en-US" sz="1800" b="1" dirty="0" smtClean="0">
                <a:solidFill>
                  <a:srgbClr val="0000FF"/>
                </a:solidFill>
              </a:rPr>
              <a:t>i5% </a:t>
            </a:r>
            <a:r>
              <a:rPr lang="en-US" sz="1800" b="1" dirty="0" err="1" smtClean="0">
                <a:solidFill>
                  <a:srgbClr val="0000FF"/>
                </a:solidFill>
              </a:rPr>
              <a:t>gdb</a:t>
            </a:r>
            <a:r>
              <a:rPr lang="en-US" sz="1800" b="1" dirty="0" smtClean="0">
                <a:solidFill>
                  <a:srgbClr val="0000FF"/>
                </a:solidFill>
              </a:rPr>
              <a:t> GDB</a:t>
            </a:r>
          </a:p>
          <a:p>
            <a:pPr>
              <a:buNone/>
            </a:pPr>
            <a:r>
              <a:rPr lang="en-US" sz="1800" b="1" dirty="0" smtClean="0"/>
              <a:t>GNU </a:t>
            </a:r>
            <a:r>
              <a:rPr lang="en-US" sz="1800" b="1" dirty="0" err="1" smtClean="0"/>
              <a:t>gdb</a:t>
            </a:r>
            <a:r>
              <a:rPr lang="en-US" sz="1800" b="1" dirty="0" smtClean="0"/>
              <a:t> 6.6</a:t>
            </a:r>
          </a:p>
          <a:p>
            <a:pPr>
              <a:buNone/>
            </a:pPr>
            <a:r>
              <a:rPr lang="en-US" sz="1800" b="1" dirty="0" smtClean="0"/>
              <a:t>Copyright (C) 2006 Free Software Foundation, Inc.</a:t>
            </a:r>
          </a:p>
          <a:p>
            <a:pPr>
              <a:buNone/>
            </a:pPr>
            <a:r>
              <a:rPr lang="en-US" sz="1800" b="1" dirty="0" smtClean="0"/>
              <a:t>GDB is free software, covered by the GNU General Public License, and you are</a:t>
            </a:r>
          </a:p>
          <a:p>
            <a:pPr>
              <a:buNone/>
            </a:pPr>
            <a:r>
              <a:rPr lang="en-US" sz="1800" b="1" dirty="0" smtClean="0"/>
              <a:t>welcome to change it and/or distribute copies of it under certain conditions.</a:t>
            </a:r>
          </a:p>
          <a:p>
            <a:pPr>
              <a:buNone/>
            </a:pPr>
            <a:r>
              <a:rPr lang="en-US" sz="1800" b="1" dirty="0" smtClean="0"/>
              <a:t>Type "show copying" to see the conditions.</a:t>
            </a:r>
          </a:p>
          <a:p>
            <a:pPr>
              <a:buNone/>
            </a:pPr>
            <a:r>
              <a:rPr lang="en-US" sz="1800" b="1" dirty="0" smtClean="0"/>
              <a:t>There is absolutely no warranty for GDB.  Type "show warranty" for details.</a:t>
            </a:r>
          </a:p>
          <a:p>
            <a:pPr>
              <a:buNone/>
            </a:pPr>
            <a:r>
              <a:rPr lang="en-US" sz="1800" b="1" dirty="0" smtClean="0"/>
              <a:t>This GDB was configured as "sparc-sun-solaris2.10"...</a:t>
            </a:r>
          </a:p>
          <a:p>
            <a:pPr>
              <a:buNone/>
            </a:pPr>
            <a:r>
              <a:rPr lang="en-US" sz="1800" b="1" dirty="0" smtClean="0">
                <a:solidFill>
                  <a:srgbClr val="0000FF"/>
                </a:solidFill>
              </a:rPr>
              <a:t>(</a:t>
            </a:r>
            <a:r>
              <a:rPr lang="en-US" sz="1800" b="1" dirty="0" err="1" smtClean="0">
                <a:solidFill>
                  <a:srgbClr val="0000FF"/>
                </a:solidFill>
              </a:rPr>
              <a:t>gdb</a:t>
            </a:r>
            <a:r>
              <a:rPr lang="en-US" sz="1800" b="1" dirty="0" smtClean="0">
                <a:solidFill>
                  <a:srgbClr val="0000FF"/>
                </a:solidFill>
              </a:rPr>
              <a:t>) run</a:t>
            </a:r>
          </a:p>
          <a:p>
            <a:pPr>
              <a:buNone/>
            </a:pPr>
            <a:r>
              <a:rPr lang="en-US" sz="1800" b="1" i="1" dirty="0" smtClean="0">
                <a:solidFill>
                  <a:srgbClr val="FF0000"/>
                </a:solidFill>
              </a:rPr>
              <a:t>Starting program: /home1/y/ys44/GDB </a:t>
            </a:r>
          </a:p>
          <a:p>
            <a:pPr>
              <a:buNone/>
            </a:pPr>
            <a:r>
              <a:rPr lang="en-US" sz="1800" b="1" i="1" dirty="0" smtClean="0">
                <a:solidFill>
                  <a:srgbClr val="FF0000"/>
                </a:solidFill>
              </a:rPr>
              <a:t>warning: Temporarily disabling breakpoints for unloaded shared library "/usr/lib/ld.so.1”</a:t>
            </a:r>
          </a:p>
          <a:p>
            <a:pPr>
              <a:buNone/>
            </a:pPr>
            <a:r>
              <a:rPr lang="en-US" sz="1800" b="1" i="1" dirty="0" smtClean="0">
                <a:solidFill>
                  <a:srgbClr val="FF0000"/>
                </a:solidFill>
              </a:rPr>
              <a:t>Program received signal SIGSEGV, Segmentation fault.</a:t>
            </a:r>
          </a:p>
          <a:p>
            <a:pPr>
              <a:buNone/>
            </a:pPr>
            <a:r>
              <a:rPr lang="en-US" sz="1800" b="1" i="1" dirty="0" smtClean="0">
                <a:solidFill>
                  <a:srgbClr val="FF0000"/>
                </a:solidFill>
              </a:rPr>
              <a:t>0x00010bec in main () at GDB.cpp:11</a:t>
            </a:r>
          </a:p>
          <a:p>
            <a:pPr>
              <a:buNone/>
            </a:pPr>
            <a:r>
              <a:rPr lang="en-US" sz="1800" b="1" dirty="0" smtClean="0">
                <a:solidFill>
                  <a:srgbClr val="0000FF"/>
                </a:solidFill>
              </a:rPr>
              <a:t>11              sum += </a:t>
            </a:r>
            <a:r>
              <a:rPr lang="en-US" sz="1800" b="1" dirty="0" err="1" smtClean="0">
                <a:solidFill>
                  <a:srgbClr val="0000FF"/>
                </a:solidFill>
              </a:rPr>
              <a:t>data[i</a:t>
            </a:r>
            <a:r>
              <a:rPr lang="en-US" sz="1800" b="1" dirty="0" smtClean="0">
                <a:solidFill>
                  <a:srgbClr val="0000FF"/>
                </a:solidFill>
              </a:rPr>
              <a:t>];</a:t>
            </a:r>
          </a:p>
          <a:p>
            <a:pPr>
              <a:buNone/>
            </a:pPr>
            <a:endParaRPr lang="en-US" sz="1800" b="1" dirty="0" smtClean="0"/>
          </a:p>
          <a:p>
            <a:r>
              <a:rPr lang="en-US" sz="1800" dirty="0" smtClean="0"/>
              <a:t> As you can see from the previous display, the program tried to perform an invalid</a:t>
            </a:r>
          </a:p>
          <a:p>
            <a:pPr>
              <a:buNone/>
            </a:pPr>
            <a:r>
              <a:rPr lang="en-US" sz="1800" dirty="0" smtClean="0"/>
              <a:t>memory access at line 11 in your program</a:t>
            </a:r>
            <a:endParaRPr lang="en-US" sz="1800" b="1" dirty="0" smtClean="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87</a:t>
            </a:fld>
            <a:endParaRPr lang="en-US"/>
          </a:p>
        </p:txBody>
      </p:sp>
    </p:spTree>
    <p:extLst>
      <p:ext uri="{BB962C8B-B14F-4D97-AF65-F5344CB8AC3E}">
        <p14:creationId xmlns:p14="http://schemas.microsoft.com/office/powerpoint/2010/main" val="799567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endParaRPr lang="en-US" dirty="0"/>
          </a:p>
        </p:txBody>
      </p:sp>
      <p:sp>
        <p:nvSpPr>
          <p:cNvPr id="3" name="Content Placeholder 2"/>
          <p:cNvSpPr>
            <a:spLocks noGrp="1"/>
          </p:cNvSpPr>
          <p:nvPr>
            <p:ph idx="1"/>
          </p:nvPr>
        </p:nvSpPr>
        <p:spPr>
          <a:xfrm>
            <a:off x="457200" y="792162"/>
            <a:ext cx="8229600" cy="5334001"/>
          </a:xfrm>
          <a:ln>
            <a:solidFill>
              <a:srgbClr val="4F81BD"/>
            </a:solidFill>
          </a:ln>
        </p:spPr>
        <p:txBody>
          <a:bodyPr>
            <a:normAutofit/>
          </a:bodyPr>
          <a:lstStyle/>
          <a:p>
            <a:pPr>
              <a:buNone/>
            </a:pPr>
            <a:r>
              <a:rPr lang="en-US" sz="1800" b="1" dirty="0" smtClean="0">
                <a:solidFill>
                  <a:srgbClr val="0000FF"/>
                </a:solidFill>
              </a:rPr>
              <a:t>(</a:t>
            </a:r>
            <a:r>
              <a:rPr lang="en-US" sz="1800" b="1" dirty="0" err="1" smtClean="0">
                <a:solidFill>
                  <a:srgbClr val="0000FF"/>
                </a:solidFill>
              </a:rPr>
              <a:t>gdb</a:t>
            </a:r>
            <a:r>
              <a:rPr lang="en-US" sz="1800" b="1" dirty="0" smtClean="0">
                <a:solidFill>
                  <a:srgbClr val="0000FF"/>
                </a:solidFill>
              </a:rPr>
              <a:t>) list 11</a:t>
            </a:r>
          </a:p>
          <a:p>
            <a:pPr>
              <a:buNone/>
            </a:pPr>
            <a:r>
              <a:rPr lang="en-US" sz="1800" b="1" dirty="0" smtClean="0"/>
              <a:t>6       </a:t>
            </a:r>
            <a:r>
              <a:rPr lang="en-US" sz="1800" b="1" dirty="0" err="1" smtClean="0"/>
              <a:t>int</a:t>
            </a:r>
            <a:r>
              <a:rPr lang="en-US" sz="1800" b="1" dirty="0" smtClean="0"/>
              <a:t> main (void)</a:t>
            </a:r>
          </a:p>
          <a:p>
            <a:pPr>
              <a:buNone/>
            </a:pPr>
            <a:r>
              <a:rPr lang="en-US" sz="1800" b="1" dirty="0" smtClean="0"/>
              <a:t>7       {</a:t>
            </a:r>
          </a:p>
          <a:p>
            <a:pPr>
              <a:buNone/>
            </a:pPr>
            <a:r>
              <a:rPr lang="en-US" sz="1800" b="1" dirty="0" smtClean="0"/>
              <a:t>8               const </a:t>
            </a:r>
            <a:r>
              <a:rPr lang="en-US" sz="1800" b="1" dirty="0" err="1" smtClean="0"/>
              <a:t>int</a:t>
            </a:r>
            <a:r>
              <a:rPr lang="en-US" sz="1800" b="1" dirty="0" smtClean="0"/>
              <a:t> data[5] = {1, 2, 3, 4, 5};</a:t>
            </a:r>
          </a:p>
          <a:p>
            <a:pPr>
              <a:buNone/>
            </a:pPr>
            <a:r>
              <a:rPr lang="en-US" sz="1800" b="1" dirty="0" smtClean="0"/>
              <a:t>9               </a:t>
            </a:r>
            <a:r>
              <a:rPr lang="en-US" sz="1800" b="1" dirty="0" err="1" smtClean="0"/>
              <a:t>int</a:t>
            </a:r>
            <a:r>
              <a:rPr lang="en-US" sz="1800" b="1" dirty="0" smtClean="0"/>
              <a:t> </a:t>
            </a:r>
            <a:r>
              <a:rPr lang="en-US" sz="1800" b="1" dirty="0" err="1" smtClean="0"/>
              <a:t>i</a:t>
            </a:r>
            <a:r>
              <a:rPr lang="en-US" sz="1800" b="1" dirty="0" smtClean="0"/>
              <a:t>, sum;</a:t>
            </a:r>
          </a:p>
          <a:p>
            <a:pPr>
              <a:buNone/>
            </a:pPr>
            <a:r>
              <a:rPr lang="en-US" sz="1800" b="1" dirty="0" smtClean="0"/>
              <a:t>10              for (</a:t>
            </a:r>
            <a:r>
              <a:rPr lang="en-US" sz="1800" b="1" dirty="0" err="1" smtClean="0"/>
              <a:t>i</a:t>
            </a:r>
            <a:r>
              <a:rPr lang="en-US" sz="1800" b="1" dirty="0" smtClean="0"/>
              <a:t> = 0; </a:t>
            </a:r>
            <a:r>
              <a:rPr lang="en-US" sz="1800" b="1" dirty="0" err="1" smtClean="0"/>
              <a:t>i</a:t>
            </a:r>
            <a:r>
              <a:rPr lang="en-US" sz="1800" b="1" dirty="0" smtClean="0"/>
              <a:t> &gt;= 0; ++</a:t>
            </a:r>
            <a:r>
              <a:rPr lang="en-US" sz="1800" b="1" dirty="0" err="1" smtClean="0"/>
              <a:t>i</a:t>
            </a:r>
            <a:r>
              <a:rPr lang="en-US" sz="1800" b="1" dirty="0" smtClean="0"/>
              <a:t>)</a:t>
            </a:r>
          </a:p>
          <a:p>
            <a:pPr>
              <a:buNone/>
            </a:pPr>
            <a:r>
              <a:rPr lang="en-US" sz="1800" b="1" dirty="0" smtClean="0"/>
              <a:t>11              sum += </a:t>
            </a:r>
            <a:r>
              <a:rPr lang="en-US" sz="1800" b="1" dirty="0" err="1" smtClean="0"/>
              <a:t>data[i</a:t>
            </a:r>
            <a:r>
              <a:rPr lang="en-US" sz="1800" b="1" dirty="0" smtClean="0"/>
              <a:t>];</a:t>
            </a:r>
          </a:p>
          <a:p>
            <a:pPr>
              <a:buNone/>
            </a:pPr>
            <a:r>
              <a:rPr lang="en-US" sz="1800" b="1" dirty="0" smtClean="0"/>
              <a:t>12              </a:t>
            </a:r>
            <a:r>
              <a:rPr lang="en-US" sz="1800" b="1" dirty="0" err="1" smtClean="0"/>
              <a:t>printf</a:t>
            </a:r>
            <a:r>
              <a:rPr lang="en-US" sz="1800" b="1" dirty="0" smtClean="0"/>
              <a:t> ("sum = %</a:t>
            </a:r>
            <a:r>
              <a:rPr lang="en-US" sz="1800" b="1" dirty="0" err="1" smtClean="0"/>
              <a:t>i\n</a:t>
            </a:r>
            <a:r>
              <a:rPr lang="en-US" sz="1800" b="1" dirty="0" smtClean="0"/>
              <a:t>", sum);</a:t>
            </a:r>
          </a:p>
          <a:p>
            <a:pPr>
              <a:buNone/>
            </a:pPr>
            <a:r>
              <a:rPr lang="en-US" sz="1800" b="1" dirty="0" smtClean="0"/>
              <a:t>13              return 0;</a:t>
            </a:r>
          </a:p>
          <a:p>
            <a:pPr>
              <a:buAutoNum type="arabicPlain" startAt="14"/>
            </a:pPr>
            <a:r>
              <a:rPr lang="en-US" sz="1800" b="1" dirty="0" smtClean="0"/>
              <a:t>} </a:t>
            </a:r>
          </a:p>
          <a:p>
            <a:pPr>
              <a:buNone/>
            </a:pPr>
            <a:r>
              <a:rPr lang="en-US" sz="1800" b="1" dirty="0" smtClean="0">
                <a:solidFill>
                  <a:srgbClr val="0000FF"/>
                </a:solidFill>
              </a:rPr>
              <a:t>(</a:t>
            </a:r>
            <a:r>
              <a:rPr lang="en-US" sz="1800" b="1" dirty="0" err="1" smtClean="0">
                <a:solidFill>
                  <a:srgbClr val="0000FF"/>
                </a:solidFill>
              </a:rPr>
              <a:t>gdb</a:t>
            </a:r>
            <a:r>
              <a:rPr lang="en-US" sz="1800" b="1" dirty="0" smtClean="0">
                <a:solidFill>
                  <a:srgbClr val="0000FF"/>
                </a:solidFill>
              </a:rPr>
              <a:t>) print sum</a:t>
            </a:r>
          </a:p>
          <a:p>
            <a:pPr>
              <a:buNone/>
            </a:pPr>
            <a:r>
              <a:rPr lang="en-US" sz="1800" b="1" dirty="0" smtClean="0">
                <a:solidFill>
                  <a:srgbClr val="0000FF"/>
                </a:solidFill>
              </a:rPr>
              <a:t>$1 = 541450035			//</a:t>
            </a:r>
            <a:r>
              <a:rPr lang="en-US" sz="1800" dirty="0" smtClean="0"/>
              <a:t> This value for sum  is obviously out of whack</a:t>
            </a:r>
            <a:endParaRPr lang="en-US" sz="1800" b="1" dirty="0" smtClean="0">
              <a:solidFill>
                <a:srgbClr val="0000FF"/>
              </a:solidFill>
            </a:endParaRPr>
          </a:p>
          <a:p>
            <a:pPr>
              <a:buNone/>
            </a:pPr>
            <a:r>
              <a:rPr lang="en-US" sz="1800" b="1" dirty="0" smtClean="0">
                <a:solidFill>
                  <a:srgbClr val="0000FF"/>
                </a:solidFill>
              </a:rPr>
              <a:t>(</a:t>
            </a:r>
            <a:r>
              <a:rPr lang="en-US" sz="1800" b="1" dirty="0" err="1" smtClean="0">
                <a:solidFill>
                  <a:srgbClr val="0000FF"/>
                </a:solidFill>
              </a:rPr>
              <a:t>gdb</a:t>
            </a:r>
            <a:r>
              <a:rPr lang="en-US" sz="1800" b="1" dirty="0" smtClean="0">
                <a:solidFill>
                  <a:srgbClr val="0000FF"/>
                </a:solidFill>
              </a:rPr>
              <a:t>) </a:t>
            </a:r>
            <a:r>
              <a:rPr lang="en-US" sz="1800" b="1" dirty="0" smtClean="0"/>
              <a:t> print </a:t>
            </a:r>
            <a:r>
              <a:rPr lang="en-US" sz="1800" b="1" dirty="0" err="1" smtClean="0"/>
              <a:t>i</a:t>
            </a:r>
            <a:endParaRPr lang="en-US" sz="1800" b="1" dirty="0" smtClean="0"/>
          </a:p>
          <a:p>
            <a:pPr>
              <a:buNone/>
            </a:pPr>
            <a:r>
              <a:rPr lang="en-US" sz="1800" b="1" dirty="0" smtClean="0">
                <a:solidFill>
                  <a:srgbClr val="0000FF"/>
                </a:solidFill>
              </a:rPr>
              <a:t>$2 = 232</a:t>
            </a:r>
            <a:r>
              <a:rPr lang="en-US" sz="1800" b="1" dirty="0" smtClean="0"/>
              <a:t>	//</a:t>
            </a:r>
            <a:r>
              <a:rPr lang="en-US" sz="1800" dirty="0" smtClean="0"/>
              <a:t> You have only five elements in the array and you tried to access</a:t>
            </a:r>
          </a:p>
          <a:p>
            <a:pPr>
              <a:buNone/>
            </a:pPr>
            <a:r>
              <a:rPr lang="en-US" sz="1800" dirty="0" smtClean="0"/>
              <a:t>                 // the 233rd element when the error occurred.</a:t>
            </a:r>
            <a:endParaRPr lang="en-US" sz="1800" b="1" dirty="0" smtClean="0">
              <a:solidFill>
                <a:srgbClr val="0000FF"/>
              </a:solidFill>
            </a:endParaRPr>
          </a:p>
          <a:p>
            <a:pPr>
              <a:buNone/>
            </a:pPr>
            <a:endParaRPr lang="en-US" sz="1800" b="1" dirty="0" smtClean="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88</a:t>
            </a:fld>
            <a:endParaRPr lang="en-US"/>
          </a:p>
        </p:txBody>
      </p:sp>
    </p:spTree>
    <p:extLst>
      <p:ext uri="{BB962C8B-B14F-4D97-AF65-F5344CB8AC3E}">
        <p14:creationId xmlns:p14="http://schemas.microsoft.com/office/powerpoint/2010/main" val="30413431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endParaRPr lang="en-US" dirty="0"/>
          </a:p>
        </p:txBody>
      </p:sp>
      <p:sp>
        <p:nvSpPr>
          <p:cNvPr id="3" name="Content Placeholder 2"/>
          <p:cNvSpPr>
            <a:spLocks noGrp="1"/>
          </p:cNvSpPr>
          <p:nvPr>
            <p:ph idx="1"/>
          </p:nvPr>
        </p:nvSpPr>
        <p:spPr>
          <a:xfrm>
            <a:off x="457200" y="792162"/>
            <a:ext cx="8229600" cy="5334001"/>
          </a:xfrm>
          <a:ln>
            <a:solidFill>
              <a:srgbClr val="4F81BD"/>
            </a:solidFill>
          </a:ln>
        </p:spPr>
        <p:txBody>
          <a:bodyPr>
            <a:normAutofit/>
          </a:bodyPr>
          <a:lstStyle/>
          <a:p>
            <a:pPr>
              <a:buNone/>
            </a:pPr>
            <a:r>
              <a:rPr lang="en-US" sz="1800" b="1" dirty="0" smtClean="0">
                <a:solidFill>
                  <a:srgbClr val="0000FF"/>
                </a:solidFill>
              </a:rPr>
              <a:t>(</a:t>
            </a:r>
            <a:r>
              <a:rPr lang="en-US" sz="1800" b="1" dirty="0" err="1" smtClean="0">
                <a:solidFill>
                  <a:srgbClr val="0000FF"/>
                </a:solidFill>
              </a:rPr>
              <a:t>gdb</a:t>
            </a:r>
            <a:r>
              <a:rPr lang="en-US" sz="1800" b="1" dirty="0" smtClean="0">
                <a:solidFill>
                  <a:srgbClr val="0000FF"/>
                </a:solidFill>
              </a:rPr>
              <a:t>) print data 		//Show the contents of the data array</a:t>
            </a:r>
          </a:p>
          <a:p>
            <a:pPr>
              <a:buNone/>
            </a:pPr>
            <a:r>
              <a:rPr lang="en-US" sz="1800" b="1" dirty="0" smtClean="0"/>
              <a:t>$3 = {1, 2, 3, 4, 5}</a:t>
            </a:r>
          </a:p>
          <a:p>
            <a:pPr>
              <a:buNone/>
            </a:pPr>
            <a:r>
              <a:rPr lang="en-US" sz="1800" b="1" dirty="0" smtClean="0">
                <a:solidFill>
                  <a:srgbClr val="0000FF"/>
                </a:solidFill>
              </a:rPr>
              <a:t>(</a:t>
            </a:r>
            <a:r>
              <a:rPr lang="en-US" sz="1800" b="1" dirty="0" err="1" smtClean="0">
                <a:solidFill>
                  <a:srgbClr val="0000FF"/>
                </a:solidFill>
              </a:rPr>
              <a:t>gdb</a:t>
            </a:r>
            <a:r>
              <a:rPr lang="en-US" sz="1800" b="1" dirty="0" smtClean="0">
                <a:solidFill>
                  <a:srgbClr val="0000FF"/>
                </a:solidFill>
              </a:rPr>
              <a:t>) print data[0] 	//Show the value of the first element</a:t>
            </a:r>
          </a:p>
          <a:p>
            <a:pPr>
              <a:buNone/>
            </a:pPr>
            <a:r>
              <a:rPr lang="en-US" sz="1800" b="1" dirty="0" smtClean="0"/>
              <a:t>$4 = 1</a:t>
            </a:r>
          </a:p>
          <a:p>
            <a:pPr>
              <a:buNone/>
            </a:pPr>
            <a:r>
              <a:rPr lang="en-US" sz="1800" b="1" dirty="0" smtClean="0">
                <a:solidFill>
                  <a:srgbClr val="0000FF"/>
                </a:solidFill>
              </a:rPr>
              <a:t>(</a:t>
            </a:r>
            <a:r>
              <a:rPr lang="en-US" sz="1800" b="1" dirty="0" err="1" smtClean="0">
                <a:solidFill>
                  <a:srgbClr val="0000FF"/>
                </a:solidFill>
              </a:rPr>
              <a:t>gdb</a:t>
            </a:r>
            <a:r>
              <a:rPr lang="en-US" sz="1800" b="1" dirty="0" smtClean="0">
                <a:solidFill>
                  <a:srgbClr val="0000FF"/>
                </a:solidFill>
              </a:rPr>
              <a:t>) quit                                           </a:t>
            </a:r>
          </a:p>
          <a:p>
            <a:pPr>
              <a:buNone/>
            </a:pPr>
            <a:r>
              <a:rPr lang="en-US" sz="1800" b="1" dirty="0" smtClean="0"/>
              <a:t>The program is running.  Exit anyway? (</a:t>
            </a:r>
            <a:r>
              <a:rPr lang="en-US" sz="1800" b="1" dirty="0" err="1" smtClean="0"/>
              <a:t>y</a:t>
            </a:r>
            <a:r>
              <a:rPr lang="en-US" sz="1800" b="1" dirty="0" smtClean="0"/>
              <a:t> or </a:t>
            </a:r>
            <a:r>
              <a:rPr lang="en-US" sz="1800" b="1" dirty="0" err="1" smtClean="0"/>
              <a:t>n</a:t>
            </a:r>
            <a:r>
              <a:rPr lang="en-US" sz="1800" b="1" dirty="0" smtClean="0"/>
              <a:t>) </a:t>
            </a:r>
            <a:r>
              <a:rPr lang="en-US" sz="1800" b="1" dirty="0" err="1" smtClean="0"/>
              <a:t>y</a:t>
            </a:r>
            <a:endParaRPr lang="en-US" sz="1800" b="1" dirty="0" smtClean="0"/>
          </a:p>
          <a:p>
            <a:pPr>
              <a:buNone/>
            </a:pPr>
            <a:r>
              <a:rPr lang="en-US" sz="1800" b="1" dirty="0" smtClean="0"/>
              <a:t>Y</a:t>
            </a:r>
          </a:p>
          <a:p>
            <a:pPr>
              <a:buNone/>
            </a:pPr>
            <a:r>
              <a:rPr lang="en-US" sz="1800" b="1" dirty="0" smtClean="0"/>
              <a:t>(</a:t>
            </a:r>
            <a:r>
              <a:rPr lang="en-US" sz="1800" b="1" dirty="0" err="1" smtClean="0"/>
              <a:t>gdb</a:t>
            </a:r>
            <a:r>
              <a:rPr lang="en-US" sz="1800" b="1" dirty="0" smtClean="0"/>
              <a:t>) list 10,15     					 //</a:t>
            </a:r>
            <a:r>
              <a:rPr lang="en-US" sz="1800" dirty="0" smtClean="0"/>
              <a:t>List lines 10 through 15</a:t>
            </a:r>
            <a:endParaRPr lang="en-US" sz="1800" b="1" dirty="0" smtClean="0"/>
          </a:p>
          <a:p>
            <a:pPr>
              <a:buNone/>
            </a:pPr>
            <a:r>
              <a:rPr lang="en-US" sz="1800" b="1" dirty="0" smtClean="0"/>
              <a:t>10              for (</a:t>
            </a:r>
            <a:r>
              <a:rPr lang="en-US" sz="1800" b="1" dirty="0" err="1" smtClean="0"/>
              <a:t>i</a:t>
            </a:r>
            <a:r>
              <a:rPr lang="en-US" sz="1800" b="1" dirty="0" smtClean="0"/>
              <a:t> = 0; </a:t>
            </a:r>
            <a:r>
              <a:rPr lang="en-US" sz="1800" b="1" dirty="0" err="1" smtClean="0"/>
              <a:t>i</a:t>
            </a:r>
            <a:r>
              <a:rPr lang="en-US" sz="1800" b="1" dirty="0" smtClean="0"/>
              <a:t> &gt;= 0; ++</a:t>
            </a:r>
            <a:r>
              <a:rPr lang="en-US" sz="1800" b="1" dirty="0" err="1" smtClean="0"/>
              <a:t>i</a:t>
            </a:r>
            <a:r>
              <a:rPr lang="en-US" sz="1800" b="1" dirty="0" smtClean="0"/>
              <a:t>)</a:t>
            </a:r>
          </a:p>
          <a:p>
            <a:pPr>
              <a:buNone/>
            </a:pPr>
            <a:r>
              <a:rPr lang="en-US" sz="1800" b="1" dirty="0" smtClean="0"/>
              <a:t>11              sum += </a:t>
            </a:r>
            <a:r>
              <a:rPr lang="en-US" sz="1800" b="1" dirty="0" err="1" smtClean="0"/>
              <a:t>data[i</a:t>
            </a:r>
            <a:r>
              <a:rPr lang="en-US" sz="1800" b="1" dirty="0" smtClean="0"/>
              <a:t>];</a:t>
            </a:r>
          </a:p>
          <a:p>
            <a:pPr>
              <a:buNone/>
            </a:pPr>
            <a:r>
              <a:rPr lang="en-US" sz="1800" b="1" dirty="0" smtClean="0"/>
              <a:t>12              </a:t>
            </a:r>
            <a:r>
              <a:rPr lang="en-US" sz="1800" b="1" dirty="0" err="1" smtClean="0"/>
              <a:t>printf</a:t>
            </a:r>
            <a:r>
              <a:rPr lang="en-US" sz="1800" b="1" dirty="0" smtClean="0"/>
              <a:t> ("sum = %</a:t>
            </a:r>
            <a:r>
              <a:rPr lang="en-US" sz="1800" b="1" dirty="0" err="1" smtClean="0"/>
              <a:t>i\n</a:t>
            </a:r>
            <a:r>
              <a:rPr lang="en-US" sz="1800" b="1" dirty="0" smtClean="0"/>
              <a:t>", sum);</a:t>
            </a:r>
          </a:p>
          <a:p>
            <a:pPr>
              <a:buNone/>
            </a:pPr>
            <a:r>
              <a:rPr lang="en-US" sz="1800" b="1" dirty="0" smtClean="0"/>
              <a:t>13              return 0;</a:t>
            </a:r>
          </a:p>
          <a:p>
            <a:pPr>
              <a:buAutoNum type="arabicPlain" startAt="14"/>
            </a:pPr>
            <a:r>
              <a:rPr lang="en-US" sz="1800" b="1" dirty="0" smtClean="0"/>
              <a:t>}</a:t>
            </a:r>
          </a:p>
          <a:p>
            <a:pPr>
              <a:buAutoNum type="arabicPlain" startAt="14"/>
            </a:pPr>
            <a:endParaRPr lang="en-US" sz="1800" b="1" dirty="0" smtClean="0"/>
          </a:p>
          <a:p>
            <a:pPr>
              <a:buNone/>
            </a:pPr>
            <a:r>
              <a:rPr lang="en-US" sz="1800" b="1" dirty="0" smtClean="0"/>
              <a:t>(</a:t>
            </a:r>
            <a:r>
              <a:rPr lang="en-US" sz="1800" b="1" dirty="0" err="1" smtClean="0"/>
              <a:t>gdb</a:t>
            </a:r>
            <a:r>
              <a:rPr lang="en-US" sz="1800" b="1" dirty="0" smtClean="0"/>
              <a:t>) list </a:t>
            </a:r>
            <a:r>
              <a:rPr lang="en-US" sz="1800" b="1" dirty="0" err="1" smtClean="0"/>
              <a:t>foo</a:t>
            </a:r>
            <a:r>
              <a:rPr lang="en-US" sz="1800" b="1" dirty="0" smtClean="0"/>
              <a:t> 						//Display lines for function </a:t>
            </a:r>
            <a:r>
              <a:rPr lang="en-US" sz="1800" b="1" dirty="0" err="1" smtClean="0"/>
              <a:t>foo</a:t>
            </a:r>
            <a:endParaRPr lang="en-US" sz="1800" b="1" dirty="0" smtClean="0"/>
          </a:p>
          <a:p>
            <a:pPr>
              <a:buNone/>
            </a:pPr>
            <a:endParaRPr lang="en-US" sz="1800" b="1" dirty="0" smtClean="0"/>
          </a:p>
          <a:p>
            <a:pPr>
              <a:buNone/>
            </a:pPr>
            <a:endParaRPr lang="en-US" sz="1800" b="1" dirty="0" smtClean="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89</a:t>
            </a:fld>
            <a:endParaRPr lang="en-US"/>
          </a:p>
        </p:txBody>
      </p:sp>
    </p:spTree>
    <p:extLst>
      <p:ext uri="{BB962C8B-B14F-4D97-AF65-F5344CB8AC3E}">
        <p14:creationId xmlns:p14="http://schemas.microsoft.com/office/powerpoint/2010/main" val="247343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latin typeface="Arial"/>
              </a:rPr>
              <a:t>Computer Organization</a:t>
            </a:r>
            <a:endParaRPr lang="en-US" b="1" dirty="0"/>
          </a:p>
        </p:txBody>
      </p:sp>
      <p:sp>
        <p:nvSpPr>
          <p:cNvPr id="3" name="Content Placeholder 2"/>
          <p:cNvSpPr>
            <a:spLocks noGrp="1"/>
          </p:cNvSpPr>
          <p:nvPr>
            <p:ph idx="1"/>
          </p:nvPr>
        </p:nvSpPr>
        <p:spPr>
          <a:xfrm>
            <a:off x="457200" y="914400"/>
            <a:ext cx="8229600" cy="5715000"/>
          </a:xfrm>
          <a:ln>
            <a:solidFill>
              <a:srgbClr val="0000FF"/>
            </a:solidFill>
          </a:ln>
        </p:spPr>
        <p:txBody>
          <a:bodyPr>
            <a:normAutofit/>
          </a:bodyPr>
          <a:lstStyle/>
          <a:p>
            <a:pPr>
              <a:spcAft>
                <a:spcPts val="600"/>
              </a:spcAft>
            </a:pPr>
            <a:r>
              <a:rPr lang="en-US" sz="2800" b="1" dirty="0">
                <a:solidFill>
                  <a:srgbClr val="0000FF"/>
                </a:solidFill>
              </a:rPr>
              <a:t>Memory unit </a:t>
            </a:r>
            <a:r>
              <a:rPr lang="en-US" sz="2800" dirty="0"/>
              <a:t>- This is the </a:t>
            </a:r>
            <a:r>
              <a:rPr lang="en-US" sz="2800" b="1" i="1" dirty="0">
                <a:solidFill>
                  <a:srgbClr val="0000FF"/>
                </a:solidFill>
              </a:rPr>
              <a:t>rapid-access</a:t>
            </a:r>
            <a:r>
              <a:rPr lang="en-US" sz="2800" dirty="0"/>
              <a:t>, relatively low-capacity “</a:t>
            </a:r>
            <a:r>
              <a:rPr lang="en-US" sz="2800" b="1" i="1" dirty="0">
                <a:solidFill>
                  <a:srgbClr val="0000FF"/>
                </a:solidFill>
              </a:rPr>
              <a:t>warehouse</a:t>
            </a:r>
            <a:r>
              <a:rPr lang="en-US" sz="2800" dirty="0"/>
              <a:t>” section of the computer. </a:t>
            </a:r>
            <a:endParaRPr lang="en-US" sz="2800" dirty="0" smtClean="0"/>
          </a:p>
          <a:p>
            <a:pPr lvl="1">
              <a:spcAft>
                <a:spcPts val="600"/>
              </a:spcAft>
            </a:pPr>
            <a:r>
              <a:rPr lang="en-US" dirty="0" smtClean="0"/>
              <a:t>It </a:t>
            </a:r>
            <a:r>
              <a:rPr lang="en-US" b="1" dirty="0">
                <a:solidFill>
                  <a:srgbClr val="0000FF"/>
                </a:solidFill>
              </a:rPr>
              <a:t>stores computer programs</a:t>
            </a:r>
            <a:r>
              <a:rPr lang="en-US" dirty="0"/>
              <a:t> while they are being executed. </a:t>
            </a:r>
            <a:endParaRPr lang="en-US" dirty="0" smtClean="0"/>
          </a:p>
          <a:p>
            <a:pPr lvl="2">
              <a:spcAft>
                <a:spcPts val="600"/>
              </a:spcAft>
            </a:pPr>
            <a:r>
              <a:rPr lang="en-US" dirty="0" smtClean="0"/>
              <a:t>It </a:t>
            </a:r>
            <a:r>
              <a:rPr lang="en-US" dirty="0"/>
              <a:t>retains information that has been entered through the input unit, so that it will be immediately available for processing when needed. </a:t>
            </a:r>
            <a:endParaRPr lang="en-US" dirty="0" smtClean="0"/>
          </a:p>
          <a:p>
            <a:pPr lvl="1">
              <a:spcAft>
                <a:spcPts val="600"/>
              </a:spcAft>
            </a:pPr>
            <a:r>
              <a:rPr lang="en-US" dirty="0" smtClean="0"/>
              <a:t>The </a:t>
            </a:r>
            <a:r>
              <a:rPr lang="en-US" dirty="0"/>
              <a:t>memory unit also </a:t>
            </a:r>
            <a:r>
              <a:rPr lang="en-US" b="1" i="1" dirty="0"/>
              <a:t>retains processed information until it can be placed on output devices </a:t>
            </a:r>
            <a:r>
              <a:rPr lang="en-US" dirty="0"/>
              <a:t>by the output unit. </a:t>
            </a:r>
            <a:endParaRPr lang="en-US" dirty="0" smtClean="0"/>
          </a:p>
          <a:p>
            <a:pPr lvl="1">
              <a:spcAft>
                <a:spcPts val="600"/>
              </a:spcAft>
            </a:pPr>
            <a:r>
              <a:rPr lang="en-US" dirty="0" smtClean="0"/>
              <a:t>Information </a:t>
            </a:r>
            <a:r>
              <a:rPr lang="en-US" dirty="0"/>
              <a:t>in the memory unit is </a:t>
            </a:r>
            <a:r>
              <a:rPr lang="en-US" b="1" i="1" dirty="0">
                <a:solidFill>
                  <a:srgbClr val="3366FF"/>
                </a:solidFill>
              </a:rPr>
              <a:t>typically lost</a:t>
            </a:r>
            <a:r>
              <a:rPr lang="en-US" dirty="0"/>
              <a:t> when the computer’s power is turned off. </a:t>
            </a: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9</a:t>
            </a:fld>
            <a:endParaRPr lang="en-US"/>
          </a:p>
        </p:txBody>
      </p:sp>
    </p:spTree>
    <p:extLst>
      <p:ext uri="{BB962C8B-B14F-4D97-AF65-F5344CB8AC3E}">
        <p14:creationId xmlns:p14="http://schemas.microsoft.com/office/powerpoint/2010/main" val="9186710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endParaRPr lang="en-US" dirty="0"/>
          </a:p>
        </p:txBody>
      </p:sp>
      <p:sp>
        <p:nvSpPr>
          <p:cNvPr id="3" name="Content Placeholder 2"/>
          <p:cNvSpPr>
            <a:spLocks noGrp="1"/>
          </p:cNvSpPr>
          <p:nvPr>
            <p:ph idx="1"/>
          </p:nvPr>
        </p:nvSpPr>
        <p:spPr>
          <a:xfrm>
            <a:off x="457200" y="792162"/>
            <a:ext cx="8229600" cy="5334001"/>
          </a:xfrm>
          <a:ln>
            <a:solidFill>
              <a:srgbClr val="4F81BD"/>
            </a:solidFill>
          </a:ln>
        </p:spPr>
        <p:txBody>
          <a:bodyPr>
            <a:normAutofit/>
          </a:bodyPr>
          <a:lstStyle/>
          <a:p>
            <a:r>
              <a:rPr lang="en-US" sz="2000" b="1" dirty="0" smtClean="0"/>
              <a:t> Inserting Breakpoints</a:t>
            </a:r>
          </a:p>
          <a:p>
            <a:pPr lvl="1"/>
            <a:r>
              <a:rPr lang="en-US" sz="1600" dirty="0" smtClean="0"/>
              <a:t> </a:t>
            </a:r>
            <a:r>
              <a:rPr lang="en-US" sz="1800" dirty="0" smtClean="0"/>
              <a:t>A </a:t>
            </a:r>
            <a:r>
              <a:rPr lang="en-US" sz="1800" b="1" dirty="0" smtClean="0">
                <a:solidFill>
                  <a:srgbClr val="0000FF"/>
                </a:solidFill>
              </a:rPr>
              <a:t>breakpoint </a:t>
            </a:r>
            <a:r>
              <a:rPr lang="en-US" sz="1800" dirty="0" smtClean="0"/>
              <a:t>can be set at </a:t>
            </a:r>
            <a:r>
              <a:rPr lang="en-US" sz="1800" b="1" dirty="0" smtClean="0">
                <a:solidFill>
                  <a:srgbClr val="0000FF"/>
                </a:solidFill>
              </a:rPr>
              <a:t>any line</a:t>
            </a:r>
            <a:r>
              <a:rPr lang="en-US" sz="1800" dirty="0" smtClean="0"/>
              <a:t> in your program by simply specifying the line</a:t>
            </a:r>
          </a:p>
          <a:p>
            <a:pPr lvl="1"/>
            <a:r>
              <a:rPr lang="en-US" sz="1800" b="1" dirty="0" smtClean="0"/>
              <a:t>number to the command</a:t>
            </a:r>
            <a:r>
              <a:rPr lang="en-US" sz="1800" dirty="0" smtClean="0"/>
              <a:t>. </a:t>
            </a:r>
          </a:p>
          <a:p>
            <a:pPr lvl="2"/>
            <a:r>
              <a:rPr lang="en-US" sz="1800" dirty="0" smtClean="0"/>
              <a:t>If you specify a line number but no function or filename, the breakpoint is set on that line in the current file;</a:t>
            </a:r>
          </a:p>
          <a:p>
            <a:pPr lvl="2"/>
            <a:r>
              <a:rPr lang="en-US" sz="1800" dirty="0" smtClean="0"/>
              <a:t> if you specify a function, the breakpoint is set on the first executable line in that function.</a:t>
            </a:r>
            <a:endParaRPr lang="en-US" sz="1800" b="1" dirty="0" smtClean="0"/>
          </a:p>
          <a:p>
            <a:pPr>
              <a:buNone/>
            </a:pPr>
            <a:r>
              <a:rPr lang="en-US" sz="1800" b="1" dirty="0" smtClean="0"/>
              <a:t>(</a:t>
            </a:r>
            <a:r>
              <a:rPr lang="en-US" sz="1800" b="1" dirty="0" err="1" smtClean="0"/>
              <a:t>gdb</a:t>
            </a:r>
            <a:r>
              <a:rPr lang="en-US" sz="1800" b="1" dirty="0" smtClean="0"/>
              <a:t>) break 12 Set breakpoint on line 12</a:t>
            </a:r>
          </a:p>
          <a:p>
            <a:pPr>
              <a:buNone/>
            </a:pPr>
            <a:r>
              <a:rPr lang="en-US" sz="1800" b="1" dirty="0" smtClean="0"/>
              <a:t>	Breakpoint 1 at 0x1da4: file mod1.c, line 12.</a:t>
            </a:r>
          </a:p>
          <a:p>
            <a:pPr>
              <a:buNone/>
            </a:pPr>
            <a:r>
              <a:rPr lang="en-US" sz="1800" b="1" dirty="0" smtClean="0"/>
              <a:t>(</a:t>
            </a:r>
            <a:r>
              <a:rPr lang="en-US" sz="1800" b="1" dirty="0" err="1" smtClean="0"/>
              <a:t>gdb</a:t>
            </a:r>
            <a:r>
              <a:rPr lang="en-US" sz="1800" b="1" dirty="0" smtClean="0"/>
              <a:t>) break main Set breakpoint at start of main</a:t>
            </a:r>
          </a:p>
          <a:p>
            <a:pPr>
              <a:buNone/>
            </a:pPr>
            <a:r>
              <a:rPr lang="en-US" sz="1800" b="1" dirty="0" smtClean="0"/>
              <a:t>	Breakpoint 2 at 0x1d6c: file mod1.c, line 3.</a:t>
            </a:r>
          </a:p>
          <a:p>
            <a:pPr>
              <a:buNone/>
            </a:pPr>
            <a:r>
              <a:rPr lang="en-US" sz="1800" b="1" dirty="0" smtClean="0"/>
              <a:t>(</a:t>
            </a:r>
            <a:r>
              <a:rPr lang="en-US" sz="1800" b="1" dirty="0" err="1" smtClean="0"/>
              <a:t>gdb</a:t>
            </a:r>
            <a:r>
              <a:rPr lang="en-US" sz="1800" b="1" dirty="0" smtClean="0"/>
              <a:t>) break mod2.c:foo Breakpoint in function </a:t>
            </a:r>
            <a:r>
              <a:rPr lang="en-US" sz="1800" b="1" dirty="0" err="1" smtClean="0"/>
              <a:t>foo</a:t>
            </a:r>
            <a:r>
              <a:rPr lang="en-US" sz="1800" b="1" dirty="0" smtClean="0"/>
              <a:t> in file mod2.c</a:t>
            </a:r>
          </a:p>
          <a:p>
            <a:pPr>
              <a:buNone/>
            </a:pPr>
            <a:r>
              <a:rPr lang="en-US" sz="1800" b="1" dirty="0" smtClean="0"/>
              <a:t>	Breakpoint 3 at 0x1dd8: file mod2.c, line 4.</a:t>
            </a: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90</a:t>
            </a:fld>
            <a:endParaRPr lang="en-US"/>
          </a:p>
        </p:txBody>
      </p:sp>
    </p:spTree>
    <p:extLst>
      <p:ext uri="{BB962C8B-B14F-4D97-AF65-F5344CB8AC3E}">
        <p14:creationId xmlns:p14="http://schemas.microsoft.com/office/powerpoint/2010/main" val="2069121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endParaRPr lang="en-US" dirty="0"/>
          </a:p>
        </p:txBody>
      </p:sp>
      <p:sp>
        <p:nvSpPr>
          <p:cNvPr id="3" name="Content Placeholder 2"/>
          <p:cNvSpPr>
            <a:spLocks noGrp="1"/>
          </p:cNvSpPr>
          <p:nvPr>
            <p:ph idx="1"/>
          </p:nvPr>
        </p:nvSpPr>
        <p:spPr>
          <a:xfrm>
            <a:off x="457200" y="792162"/>
            <a:ext cx="8229600" cy="5334001"/>
          </a:xfrm>
          <a:ln>
            <a:solidFill>
              <a:srgbClr val="4F81BD"/>
            </a:solidFill>
          </a:ln>
        </p:spPr>
        <p:txBody>
          <a:bodyPr>
            <a:normAutofit fontScale="92500" lnSpcReduction="20000"/>
          </a:bodyPr>
          <a:lstStyle/>
          <a:p>
            <a:r>
              <a:rPr lang="en-US" sz="2000" b="1" dirty="0" smtClean="0"/>
              <a:t> Single Stepping</a:t>
            </a:r>
          </a:p>
          <a:p>
            <a:pPr lvl="1"/>
            <a:r>
              <a:rPr lang="en-US" dirty="0" smtClean="0"/>
              <a:t>Another useful command for controlling program execution is the </a:t>
            </a:r>
            <a:r>
              <a:rPr lang="en-US" b="1" dirty="0" smtClean="0">
                <a:solidFill>
                  <a:srgbClr val="0000FF"/>
                </a:solidFill>
              </a:rPr>
              <a:t>step </a:t>
            </a:r>
            <a:r>
              <a:rPr lang="en-US" dirty="0" smtClean="0"/>
              <a:t>command, which can be abbreviated as </a:t>
            </a:r>
            <a:r>
              <a:rPr lang="en-US" dirty="0" err="1" smtClean="0"/>
              <a:t>s</a:t>
            </a:r>
            <a:r>
              <a:rPr lang="en-US" dirty="0" smtClean="0"/>
              <a:t>.  </a:t>
            </a:r>
          </a:p>
          <a:p>
            <a:pPr lvl="1"/>
            <a:r>
              <a:rPr lang="en-US" dirty="0" smtClean="0"/>
              <a:t>This command single steps your program, meaning that one line of C code in your program is executed for each step command you enter. </a:t>
            </a:r>
          </a:p>
          <a:p>
            <a:pPr lvl="1"/>
            <a:r>
              <a:rPr lang="en-US" dirty="0" smtClean="0"/>
              <a:t>If you follow the </a:t>
            </a:r>
            <a:r>
              <a:rPr lang="en-US" b="1" dirty="0" smtClean="0">
                <a:solidFill>
                  <a:srgbClr val="0000FF"/>
                </a:solidFill>
              </a:rPr>
              <a:t>step command with a number</a:t>
            </a:r>
            <a:r>
              <a:rPr lang="en-US" dirty="0" smtClean="0"/>
              <a:t>, then that many lines are executed. </a:t>
            </a:r>
          </a:p>
          <a:p>
            <a:pPr lvl="1"/>
            <a:r>
              <a:rPr lang="en-US" dirty="0" smtClean="0"/>
              <a:t>Note that a line might contain several C statements; however, </a:t>
            </a:r>
            <a:r>
              <a:rPr lang="en-US" dirty="0" err="1" smtClean="0"/>
              <a:t>gdb</a:t>
            </a:r>
            <a:r>
              <a:rPr lang="en-US" dirty="0" smtClean="0"/>
              <a:t> is line oriented, and executes all statements on a line as a single step.</a:t>
            </a:r>
          </a:p>
          <a:p>
            <a:pPr lvl="1"/>
            <a:r>
              <a:rPr lang="en-US" dirty="0" smtClean="0"/>
              <a:t> If a statement spans several lines, single stepping the first line of the statement causes all the lines of the statement to be executed.</a:t>
            </a:r>
            <a:endParaRPr lang="en-US" b="1" dirty="0" smtClean="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91</a:t>
            </a:fld>
            <a:endParaRPr lang="en-US"/>
          </a:p>
        </p:txBody>
      </p:sp>
    </p:spTree>
    <p:extLst>
      <p:ext uri="{BB962C8B-B14F-4D97-AF65-F5344CB8AC3E}">
        <p14:creationId xmlns:p14="http://schemas.microsoft.com/office/powerpoint/2010/main" val="5605511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endParaRPr lang="en-US" dirty="0"/>
          </a:p>
        </p:txBody>
      </p:sp>
      <p:sp>
        <p:nvSpPr>
          <p:cNvPr id="3" name="Content Placeholder 2"/>
          <p:cNvSpPr>
            <a:spLocks noGrp="1"/>
          </p:cNvSpPr>
          <p:nvPr>
            <p:ph idx="1"/>
          </p:nvPr>
        </p:nvSpPr>
        <p:spPr>
          <a:xfrm>
            <a:off x="457200" y="792162"/>
            <a:ext cx="8229600" cy="5334001"/>
          </a:xfrm>
          <a:ln>
            <a:solidFill>
              <a:srgbClr val="4F81BD"/>
            </a:solidFill>
          </a:ln>
        </p:spPr>
        <p:txBody>
          <a:bodyPr>
            <a:normAutofit fontScale="92500" lnSpcReduction="10000"/>
          </a:bodyPr>
          <a:lstStyle/>
          <a:p>
            <a:r>
              <a:rPr lang="en-US" sz="2000" b="1" dirty="0" smtClean="0"/>
              <a:t> </a:t>
            </a:r>
            <a:r>
              <a:rPr lang="en-US" sz="2000" dirty="0" smtClean="0"/>
              <a:t>Getting Help with </a:t>
            </a:r>
            <a:r>
              <a:rPr lang="en-US" sz="2000" dirty="0" err="1" smtClean="0"/>
              <a:t>gdb</a:t>
            </a:r>
            <a:r>
              <a:rPr lang="en-US" sz="2000" dirty="0" smtClean="0"/>
              <a:t> Commands</a:t>
            </a:r>
          </a:p>
          <a:p>
            <a:pPr lvl="1"/>
            <a:r>
              <a:rPr lang="en-US" sz="1800" dirty="0" smtClean="0"/>
              <a:t>You can use the built-in help command to get information about various commands or types of commands (called classes by </a:t>
            </a:r>
            <a:r>
              <a:rPr lang="en-US" sz="1800" dirty="0" err="1" smtClean="0"/>
              <a:t>gdb</a:t>
            </a:r>
            <a:r>
              <a:rPr lang="en-US" sz="1800" dirty="0" smtClean="0"/>
              <a:t>).</a:t>
            </a:r>
          </a:p>
          <a:p>
            <a:pPr lvl="1"/>
            <a:r>
              <a:rPr lang="en-US" sz="1800" dirty="0" smtClean="0"/>
              <a:t>The command help, without any arguments, lists all the available classes:</a:t>
            </a:r>
          </a:p>
          <a:p>
            <a:pPr lvl="2"/>
            <a:r>
              <a:rPr lang="en-US" sz="1800" b="1" dirty="0" smtClean="0">
                <a:solidFill>
                  <a:srgbClr val="0000FF"/>
                </a:solidFill>
              </a:rPr>
              <a:t>(</a:t>
            </a:r>
            <a:r>
              <a:rPr lang="en-US" sz="1800" b="1" dirty="0" err="1" smtClean="0">
                <a:solidFill>
                  <a:srgbClr val="0000FF"/>
                </a:solidFill>
              </a:rPr>
              <a:t>gdb</a:t>
            </a:r>
            <a:r>
              <a:rPr lang="en-US" sz="1800" b="1" dirty="0" smtClean="0">
                <a:solidFill>
                  <a:srgbClr val="0000FF"/>
                </a:solidFill>
              </a:rPr>
              <a:t>) help</a:t>
            </a:r>
          </a:p>
          <a:p>
            <a:pPr lvl="2"/>
            <a:r>
              <a:rPr lang="en-US" sz="1800" dirty="0" smtClean="0"/>
              <a:t>List of classes of commands:</a:t>
            </a:r>
          </a:p>
          <a:p>
            <a:pPr lvl="2"/>
            <a:r>
              <a:rPr lang="en-US" sz="1800" dirty="0" smtClean="0"/>
              <a:t>aliases -- Aliases of other commands</a:t>
            </a:r>
          </a:p>
          <a:p>
            <a:pPr lvl="2"/>
            <a:r>
              <a:rPr lang="en-US" sz="1800" dirty="0" smtClean="0"/>
              <a:t>breakpoints -- Making program stop at certain points</a:t>
            </a:r>
          </a:p>
          <a:p>
            <a:pPr lvl="2"/>
            <a:r>
              <a:rPr lang="en-US" sz="1800" dirty="0" smtClean="0"/>
              <a:t>data -- Examining data</a:t>
            </a:r>
          </a:p>
          <a:p>
            <a:pPr lvl="2"/>
            <a:r>
              <a:rPr lang="en-US" sz="1800" dirty="0" smtClean="0"/>
              <a:t>files -- Specifying and examining files</a:t>
            </a:r>
          </a:p>
          <a:p>
            <a:pPr lvl="2"/>
            <a:r>
              <a:rPr lang="en-US" sz="1800" dirty="0" smtClean="0"/>
              <a:t>internals -- Maintenance commands</a:t>
            </a:r>
          </a:p>
          <a:p>
            <a:pPr lvl="2"/>
            <a:r>
              <a:rPr lang="en-US" sz="1800" dirty="0" smtClean="0"/>
              <a:t>obscure -- Obscure features</a:t>
            </a:r>
          </a:p>
          <a:p>
            <a:pPr lvl="2"/>
            <a:r>
              <a:rPr lang="en-US" sz="1800" dirty="0" smtClean="0"/>
              <a:t>running -- Running the program</a:t>
            </a:r>
          </a:p>
          <a:p>
            <a:pPr lvl="2"/>
            <a:r>
              <a:rPr lang="en-US" sz="1800" dirty="0" smtClean="0"/>
              <a:t>stack -- Examining the stack</a:t>
            </a:r>
          </a:p>
          <a:p>
            <a:pPr lvl="2"/>
            <a:r>
              <a:rPr lang="en-US" sz="1800" dirty="0" smtClean="0"/>
              <a:t>status -- Status inquiries</a:t>
            </a:r>
          </a:p>
          <a:p>
            <a:pPr lvl="2"/>
            <a:r>
              <a:rPr lang="en-US" sz="1800" dirty="0" smtClean="0"/>
              <a:t>support -- Support facilities</a:t>
            </a:r>
          </a:p>
          <a:p>
            <a:pPr lvl="2"/>
            <a:r>
              <a:rPr lang="en-US" sz="1800" dirty="0" err="1" smtClean="0"/>
              <a:t>tracepoints</a:t>
            </a:r>
            <a:r>
              <a:rPr lang="en-US" sz="1800" dirty="0" smtClean="0"/>
              <a:t> -- Tracing of program execution without stopping the program</a:t>
            </a:r>
          </a:p>
          <a:p>
            <a:pPr lvl="2"/>
            <a:r>
              <a:rPr lang="en-US" sz="1800" dirty="0" smtClean="0"/>
              <a:t>user-defined -- User-defined commands</a:t>
            </a:r>
            <a:endParaRPr lang="en-US" sz="1800" b="1" dirty="0" smtClean="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92</a:t>
            </a:fld>
            <a:endParaRPr lang="en-US"/>
          </a:p>
        </p:txBody>
      </p:sp>
    </p:spTree>
    <p:extLst>
      <p:ext uri="{BB962C8B-B14F-4D97-AF65-F5344CB8AC3E}">
        <p14:creationId xmlns:p14="http://schemas.microsoft.com/office/powerpoint/2010/main" val="41712467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smtClean="0"/>
              <a:t>Debugging Programs with </a:t>
            </a:r>
            <a:r>
              <a:rPr lang="en-US" b="1" dirty="0" err="1" smtClean="0"/>
              <a:t>gdb</a:t>
            </a:r>
            <a:endParaRPr lang="en-US" dirty="0"/>
          </a:p>
        </p:txBody>
      </p:sp>
      <p:sp>
        <p:nvSpPr>
          <p:cNvPr id="3" name="Content Placeholder 2"/>
          <p:cNvSpPr>
            <a:spLocks noGrp="1"/>
          </p:cNvSpPr>
          <p:nvPr>
            <p:ph idx="1"/>
          </p:nvPr>
        </p:nvSpPr>
        <p:spPr>
          <a:xfrm>
            <a:off x="457200" y="792162"/>
            <a:ext cx="8229600" cy="5334001"/>
          </a:xfrm>
          <a:ln>
            <a:solidFill>
              <a:srgbClr val="4F81BD"/>
            </a:solidFill>
          </a:ln>
        </p:spPr>
        <p:txBody>
          <a:bodyPr>
            <a:normAutofit lnSpcReduction="10000"/>
          </a:bodyPr>
          <a:lstStyle/>
          <a:p>
            <a:r>
              <a:rPr lang="en-US" sz="2000" b="1" dirty="0" smtClean="0"/>
              <a:t> </a:t>
            </a:r>
            <a:r>
              <a:rPr lang="en-US" sz="2000" dirty="0" smtClean="0"/>
              <a:t>(</a:t>
            </a:r>
            <a:r>
              <a:rPr lang="en-US" sz="2000" dirty="0" err="1" smtClean="0"/>
              <a:t>gdb</a:t>
            </a:r>
            <a:r>
              <a:rPr lang="en-US" sz="2000" dirty="0" smtClean="0"/>
              <a:t>) help break</a:t>
            </a:r>
          </a:p>
          <a:p>
            <a:pPr lvl="1"/>
            <a:r>
              <a:rPr lang="en-US" sz="1800" dirty="0" smtClean="0"/>
              <a:t>Set breakpoint at specified line or function.</a:t>
            </a:r>
          </a:p>
          <a:p>
            <a:pPr lvl="1"/>
            <a:r>
              <a:rPr lang="en-US" sz="1800" dirty="0" smtClean="0"/>
              <a:t>break [LOCATION] [thread THREADNUM] [if CONDITION]</a:t>
            </a:r>
          </a:p>
          <a:p>
            <a:pPr lvl="1"/>
            <a:r>
              <a:rPr lang="en-US" sz="1800" dirty="0" smtClean="0"/>
              <a:t>LOCATION may be a line number, function name, or "*" and an address.</a:t>
            </a:r>
          </a:p>
          <a:p>
            <a:pPr lvl="1"/>
            <a:r>
              <a:rPr lang="en-US" sz="1800" dirty="0" smtClean="0"/>
              <a:t>If a line number is specified, break at start of code for that line.</a:t>
            </a:r>
          </a:p>
          <a:p>
            <a:pPr lvl="1"/>
            <a:r>
              <a:rPr lang="en-US" sz="1800" dirty="0" smtClean="0"/>
              <a:t>If a function is specified, break at start of code for that function.</a:t>
            </a:r>
          </a:p>
          <a:p>
            <a:pPr lvl="1"/>
            <a:r>
              <a:rPr lang="en-US" sz="1800" dirty="0" smtClean="0"/>
              <a:t>If an address is specified, break at that exact address.</a:t>
            </a:r>
          </a:p>
          <a:p>
            <a:pPr lvl="1"/>
            <a:r>
              <a:rPr lang="en-US" sz="1800" dirty="0" smtClean="0"/>
              <a:t>With no LOCATION, uses current execution address of selected stack frame.</a:t>
            </a:r>
          </a:p>
          <a:p>
            <a:pPr lvl="1"/>
            <a:r>
              <a:rPr lang="en-US" sz="1800" dirty="0" smtClean="0"/>
              <a:t>This is useful for breaking on return to a stack frame.</a:t>
            </a:r>
          </a:p>
          <a:p>
            <a:pPr lvl="1"/>
            <a:endParaRPr lang="en-US" sz="1800" dirty="0" smtClean="0"/>
          </a:p>
          <a:p>
            <a:pPr lvl="1"/>
            <a:r>
              <a:rPr lang="en-US" sz="1800" dirty="0" smtClean="0"/>
              <a:t>THREADNUM is the number from "info threads".</a:t>
            </a:r>
          </a:p>
          <a:p>
            <a:pPr lvl="1"/>
            <a:r>
              <a:rPr lang="en-US" sz="1800" dirty="0" smtClean="0"/>
              <a:t>CONDITION is a </a:t>
            </a:r>
            <a:r>
              <a:rPr lang="en-US" sz="1800" dirty="0" err="1" smtClean="0"/>
              <a:t>boolean</a:t>
            </a:r>
            <a:r>
              <a:rPr lang="en-US" sz="1800" dirty="0" smtClean="0"/>
              <a:t> expression.</a:t>
            </a:r>
          </a:p>
          <a:p>
            <a:pPr lvl="1"/>
            <a:endParaRPr lang="en-US" sz="1800" dirty="0" smtClean="0"/>
          </a:p>
          <a:p>
            <a:pPr lvl="1"/>
            <a:r>
              <a:rPr lang="en-US" sz="1800" dirty="0" smtClean="0"/>
              <a:t>Multiple breakpoints at one place are permitted, and useful if conditional.</a:t>
            </a:r>
          </a:p>
          <a:p>
            <a:pPr lvl="1"/>
            <a:endParaRPr lang="en-US" sz="1800" dirty="0" smtClean="0"/>
          </a:p>
          <a:p>
            <a:pPr lvl="1"/>
            <a:r>
              <a:rPr lang="en-US" sz="1800" dirty="0" smtClean="0"/>
              <a:t>Do "help breakpoints" for info on other commands dealing with breakpoints.</a:t>
            </a:r>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93</a:t>
            </a:fld>
            <a:endParaRPr lang="en-US"/>
          </a:p>
        </p:txBody>
      </p:sp>
    </p:spTree>
    <p:extLst>
      <p:ext uri="{BB962C8B-B14F-4D97-AF65-F5344CB8AC3E}">
        <p14:creationId xmlns:p14="http://schemas.microsoft.com/office/powerpoint/2010/main" val="12138512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err="1" smtClean="0"/>
              <a:t>gdb</a:t>
            </a:r>
            <a:r>
              <a:rPr lang="en-US" b="1" dirty="0" smtClean="0"/>
              <a:t> commands</a:t>
            </a:r>
            <a:endParaRPr lang="en-US" b="1" dirty="0"/>
          </a:p>
        </p:txBody>
      </p:sp>
      <p:sp>
        <p:nvSpPr>
          <p:cNvPr id="3" name="Content Placeholder 2"/>
          <p:cNvSpPr>
            <a:spLocks noGrp="1"/>
          </p:cNvSpPr>
          <p:nvPr>
            <p:ph idx="1"/>
          </p:nvPr>
        </p:nvSpPr>
        <p:spPr>
          <a:xfrm>
            <a:off x="457200" y="639762"/>
            <a:ext cx="8229600" cy="5486401"/>
          </a:xfrm>
        </p:spPr>
        <p:txBody>
          <a:bodyPr>
            <a:normAutofit/>
          </a:bodyPr>
          <a:lstStyle/>
          <a:p>
            <a:endParaRPr lang="en-US" sz="2000"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94</a:t>
            </a:fld>
            <a:endParaRPr lang="en-US"/>
          </a:p>
        </p:txBody>
      </p:sp>
      <p:pic>
        <p:nvPicPr>
          <p:cNvPr id="7" name="Picture 6"/>
          <p:cNvPicPr>
            <a:picLocks noChangeAspect="1"/>
          </p:cNvPicPr>
          <p:nvPr/>
        </p:nvPicPr>
        <p:blipFill>
          <a:blip r:embed="rId2"/>
          <a:stretch>
            <a:fillRect/>
          </a:stretch>
        </p:blipFill>
        <p:spPr>
          <a:xfrm>
            <a:off x="457200" y="639762"/>
            <a:ext cx="7239000" cy="5486401"/>
          </a:xfrm>
          <a:prstGeom prst="rect">
            <a:avLst/>
          </a:prstGeom>
        </p:spPr>
      </p:pic>
    </p:spTree>
    <p:extLst>
      <p:ext uri="{BB962C8B-B14F-4D97-AF65-F5344CB8AC3E}">
        <p14:creationId xmlns:p14="http://schemas.microsoft.com/office/powerpoint/2010/main" val="1349508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err="1" smtClean="0"/>
              <a:t>gdb</a:t>
            </a:r>
            <a:r>
              <a:rPr lang="en-US" b="1" dirty="0" smtClean="0"/>
              <a:t> commands</a:t>
            </a:r>
            <a:endParaRPr lang="en-US" b="1" dirty="0"/>
          </a:p>
        </p:txBody>
      </p:sp>
      <p:sp>
        <p:nvSpPr>
          <p:cNvPr id="4" name="Date Placeholder 3"/>
          <p:cNvSpPr>
            <a:spLocks noGrp="1"/>
          </p:cNvSpPr>
          <p:nvPr>
            <p:ph type="dt" sz="half" idx="10"/>
          </p:nvPr>
        </p:nvSpPr>
        <p:spPr/>
        <p:txBody>
          <a:bodyPr/>
          <a:lstStyle/>
          <a:p>
            <a:r>
              <a:rPr lang="en-US" smtClean="0"/>
              <a:t>9/22/14</a:t>
            </a:r>
            <a:endParaRPr lang="en-US"/>
          </a:p>
        </p:txBody>
      </p:sp>
      <p:sp>
        <p:nvSpPr>
          <p:cNvPr id="5" name="Footer Placeholder 4"/>
          <p:cNvSpPr>
            <a:spLocks noGrp="1"/>
          </p:cNvSpPr>
          <p:nvPr>
            <p:ph type="ftr" sz="quarter" idx="11"/>
          </p:nvPr>
        </p:nvSpPr>
        <p:spPr/>
        <p:txBody>
          <a:bodyPr/>
          <a:lstStyle/>
          <a:p>
            <a:r>
              <a:rPr lang="en-US" smtClean="0"/>
              <a:t>C++ Part I                                                                                         Class Notes#1</a:t>
            </a:r>
            <a:endParaRPr lang="en-US"/>
          </a:p>
        </p:txBody>
      </p:sp>
      <p:sp>
        <p:nvSpPr>
          <p:cNvPr id="6" name="Slide Number Placeholder 5"/>
          <p:cNvSpPr>
            <a:spLocks noGrp="1"/>
          </p:cNvSpPr>
          <p:nvPr>
            <p:ph type="sldNum" sz="quarter" idx="12"/>
          </p:nvPr>
        </p:nvSpPr>
        <p:spPr/>
        <p:txBody>
          <a:bodyPr/>
          <a:lstStyle/>
          <a:p>
            <a:fld id="{AC57BD79-84FA-6B47-9C01-E4DBC484451B}" type="slidenum">
              <a:rPr lang="en-US" smtClean="0"/>
              <a:pPr/>
              <a:t>95</a:t>
            </a:fld>
            <a:endParaRPr lang="en-US"/>
          </a:p>
        </p:txBody>
      </p:sp>
      <p:pic>
        <p:nvPicPr>
          <p:cNvPr id="8" name="Picture 7"/>
          <p:cNvPicPr>
            <a:picLocks noChangeAspect="1"/>
          </p:cNvPicPr>
          <p:nvPr/>
        </p:nvPicPr>
        <p:blipFill>
          <a:blip r:embed="rId2"/>
          <a:stretch>
            <a:fillRect/>
          </a:stretch>
        </p:blipFill>
        <p:spPr>
          <a:xfrm>
            <a:off x="0" y="1143000"/>
            <a:ext cx="8991600" cy="3403600"/>
          </a:xfrm>
          <a:prstGeom prst="rect">
            <a:avLst/>
          </a:prstGeom>
        </p:spPr>
      </p:pic>
    </p:spTree>
    <p:extLst>
      <p:ext uri="{BB962C8B-B14F-4D97-AF65-F5344CB8AC3E}">
        <p14:creationId xmlns:p14="http://schemas.microsoft.com/office/powerpoint/2010/main" val="1797970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22138</TotalTime>
  <Words>9360</Words>
  <Application>Microsoft Macintosh PowerPoint</Application>
  <PresentationFormat>On-screen Show (4:3)</PresentationFormat>
  <Paragraphs>1651</Paragraphs>
  <Slides>95</Slides>
  <Notes>13</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C++ Part I (INFO1-CE9264) New York University  School of Professional and  Continuous Studies Fall  2014</vt:lpstr>
      <vt:lpstr>Synopsis</vt:lpstr>
      <vt:lpstr>Computers: Hardware and Software</vt:lpstr>
      <vt:lpstr>Computers: Hardware and Software</vt:lpstr>
      <vt:lpstr>Computers: Hardware and Software</vt:lpstr>
      <vt:lpstr>Data Hierarchy</vt:lpstr>
      <vt:lpstr>PC Block Diagram</vt:lpstr>
      <vt:lpstr>Computer Organization</vt:lpstr>
      <vt:lpstr>Computer Organization</vt:lpstr>
      <vt:lpstr>Computer Organization</vt:lpstr>
      <vt:lpstr>Computer Organization</vt:lpstr>
      <vt:lpstr>Computer Organization</vt:lpstr>
      <vt:lpstr>Simplified Block Diagram of Microprocessor</vt:lpstr>
      <vt:lpstr>PC Architecture </vt:lpstr>
      <vt:lpstr>Memory Hierarchy</vt:lpstr>
      <vt:lpstr>Operating Systems (OS)</vt:lpstr>
      <vt:lpstr>Common Operating Systems</vt:lpstr>
      <vt:lpstr>Common Operating Systems</vt:lpstr>
      <vt:lpstr>Introduction to C/C++</vt:lpstr>
      <vt:lpstr>Anatomy of C++</vt:lpstr>
      <vt:lpstr>Anatomy of C++</vt:lpstr>
      <vt:lpstr>Anatomy of C++</vt:lpstr>
      <vt:lpstr>Merits of  C++</vt:lpstr>
      <vt:lpstr>Programming Languages</vt:lpstr>
      <vt:lpstr>Introduction to Object Technology</vt:lpstr>
      <vt:lpstr>Introduction to Object Technology</vt:lpstr>
      <vt:lpstr>C++ Program Development Steps</vt:lpstr>
      <vt:lpstr>C++ Development Steps</vt:lpstr>
      <vt:lpstr>Editors</vt:lpstr>
      <vt:lpstr>C++ Development Steps</vt:lpstr>
      <vt:lpstr>C++ Development Steps</vt:lpstr>
      <vt:lpstr>C++ Development Steps</vt:lpstr>
      <vt:lpstr>C++ Development Steps</vt:lpstr>
      <vt:lpstr>C++ Development Steps</vt:lpstr>
      <vt:lpstr>C++ Development Steps</vt:lpstr>
      <vt:lpstr>C++ Development Steps</vt:lpstr>
      <vt:lpstr>C++ Development Steps</vt:lpstr>
      <vt:lpstr>Preprocessor Conditional Compilation </vt:lpstr>
      <vt:lpstr>C++ Development Steps</vt:lpstr>
      <vt:lpstr>C++ Development Steps</vt:lpstr>
      <vt:lpstr>C/C++ Application on LINUX</vt:lpstr>
      <vt:lpstr>C++ Application on LINUX</vt:lpstr>
      <vt:lpstr>C++ Program Demo</vt:lpstr>
      <vt:lpstr>C++ Identifiers/Variables</vt:lpstr>
      <vt:lpstr>Keywords</vt:lpstr>
      <vt:lpstr> Fundamental Data Types </vt:lpstr>
      <vt:lpstr>Declarations vs. Definitions</vt:lpstr>
      <vt:lpstr>Literals</vt:lpstr>
      <vt:lpstr>Escape Sequences</vt:lpstr>
      <vt:lpstr>Constants</vt:lpstr>
      <vt:lpstr>Assigning Data</vt:lpstr>
      <vt:lpstr>Data Assignment Rules</vt:lpstr>
      <vt:lpstr>Naming Conventions</vt:lpstr>
      <vt:lpstr>Decimal Based Number System</vt:lpstr>
      <vt:lpstr>Integers</vt:lpstr>
      <vt:lpstr>Integer Data Representation β</vt:lpstr>
      <vt:lpstr>Negative Integers</vt:lpstr>
      <vt:lpstr>Floating Point</vt:lpstr>
      <vt:lpstr>Floating Point</vt:lpstr>
      <vt:lpstr>Floating Point</vt:lpstr>
      <vt:lpstr>Arithmetic Precision</vt:lpstr>
      <vt:lpstr>Arithmetic Precision Examples</vt:lpstr>
      <vt:lpstr>Floating Point Accuracy</vt:lpstr>
      <vt:lpstr>Characters</vt:lpstr>
      <vt:lpstr>ASCII Table&amp;</vt:lpstr>
      <vt:lpstr>Arithmetic Operators</vt:lpstr>
      <vt:lpstr>Arithmetic Operations</vt:lpstr>
      <vt:lpstr>Arithmetic Operators</vt:lpstr>
      <vt:lpstr>Arithmetic Operators</vt:lpstr>
      <vt:lpstr>Arithmetic Operators</vt:lpstr>
      <vt:lpstr>Arithmetic Operations</vt:lpstr>
      <vt:lpstr>Arithmetic Operations</vt:lpstr>
      <vt:lpstr>Arithmetic Operations</vt:lpstr>
      <vt:lpstr>Arithmetic Operations</vt:lpstr>
      <vt:lpstr>Type Casting </vt:lpstr>
      <vt:lpstr>Operator Precedence</vt:lpstr>
      <vt:lpstr>Precedence Table</vt:lpstr>
      <vt:lpstr>Precedence Rules</vt:lpstr>
      <vt:lpstr>Precedence Rules</vt:lpstr>
      <vt:lpstr>Relational  Operators</vt:lpstr>
      <vt:lpstr>Relational  Operators</vt:lpstr>
      <vt:lpstr>Relational  Operators</vt:lpstr>
      <vt:lpstr>Flow Control &amp; Relational Operators</vt:lpstr>
      <vt:lpstr>C++ Program: Infinite Series</vt:lpstr>
      <vt:lpstr>Debugging Programs with gdb#</vt:lpstr>
      <vt:lpstr>Debugging Programs with gdb</vt:lpstr>
      <vt:lpstr>Debugging Programs with gdb</vt:lpstr>
      <vt:lpstr>Debugging Programs with gdb</vt:lpstr>
      <vt:lpstr>Debugging Programs with gdb</vt:lpstr>
      <vt:lpstr>Debugging Programs with gdb</vt:lpstr>
      <vt:lpstr>Debugging Programs with gdb</vt:lpstr>
      <vt:lpstr>Debugging Programs with gdb</vt:lpstr>
      <vt:lpstr>Debugging Programs with gdb</vt:lpstr>
      <vt:lpstr>gdb commands</vt:lpstr>
      <vt:lpstr>gdb commands</vt:lpstr>
    </vt:vector>
  </TitlesOfParts>
  <Company>Neuronex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Part I New York University  School of Professional and  Continuous Studies Spring 2012</dc:title>
  <dc:creator>Yedidiah Solowiejczyk</dc:creator>
  <cp:lastModifiedBy>Yedidiah Solowiejczyk</cp:lastModifiedBy>
  <cp:revision>142</cp:revision>
  <dcterms:created xsi:type="dcterms:W3CDTF">2012-02-22T21:48:48Z</dcterms:created>
  <dcterms:modified xsi:type="dcterms:W3CDTF">2014-09-23T17:25:24Z</dcterms:modified>
</cp:coreProperties>
</file>