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7" r:id="rId2"/>
    <p:sldId id="32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352" r:id="rId30"/>
    <p:sldId id="326" r:id="rId31"/>
    <p:sldId id="327" r:id="rId32"/>
    <p:sldId id="328" r:id="rId33"/>
    <p:sldId id="329" r:id="rId34"/>
    <p:sldId id="330" r:id="rId35"/>
    <p:sldId id="331" r:id="rId36"/>
    <p:sldId id="376" r:id="rId37"/>
    <p:sldId id="332" r:id="rId38"/>
    <p:sldId id="333" r:id="rId39"/>
    <p:sldId id="334" r:id="rId40"/>
    <p:sldId id="335" r:id="rId41"/>
    <p:sldId id="294" r:id="rId42"/>
    <p:sldId id="296" r:id="rId43"/>
    <p:sldId id="297" r:id="rId44"/>
    <p:sldId id="308" r:id="rId45"/>
    <p:sldId id="343" r:id="rId46"/>
    <p:sldId id="309" r:id="rId47"/>
    <p:sldId id="310" r:id="rId48"/>
    <p:sldId id="311" r:id="rId49"/>
    <p:sldId id="312" r:id="rId50"/>
    <p:sldId id="313" r:id="rId51"/>
    <p:sldId id="314" r:id="rId52"/>
    <p:sldId id="321" r:id="rId53"/>
    <p:sldId id="322" r:id="rId54"/>
    <p:sldId id="323" r:id="rId55"/>
    <p:sldId id="324" r:id="rId56"/>
    <p:sldId id="344" r:id="rId57"/>
    <p:sldId id="371" r:id="rId58"/>
    <p:sldId id="360" r:id="rId59"/>
    <p:sldId id="369" r:id="rId60"/>
    <p:sldId id="347" r:id="rId61"/>
    <p:sldId id="348" r:id="rId62"/>
    <p:sldId id="349" r:id="rId63"/>
    <p:sldId id="350" r:id="rId64"/>
    <p:sldId id="351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88" autoAdjust="0"/>
  </p:normalViewPr>
  <p:slideViewPr>
    <p:cSldViewPr snapToObjects="1">
      <p:cViewPr>
        <p:scale>
          <a:sx n="94" d="100"/>
          <a:sy n="94" d="100"/>
        </p:scale>
        <p:origin x="-3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20B9F-4585-8D4D-934C-A101E2B09EAB}" type="datetimeFigureOut">
              <a:rPr lang="en-US" smtClean="0"/>
              <a:pPr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9993B-29E7-A54B-AD10-17781DA72A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D6C9-B3EB-8A40-952C-679A2DD8D36A}" type="datetimeFigureOut">
              <a:rPr lang="en-US" smtClean="0"/>
              <a:pPr/>
              <a:t>10/28/14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91025-114B-D44D-B8F9-3A0CC8C01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7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E4A16A-8649-234E-A856-E6C683719657}" type="slidenum">
              <a:rPr lang="en-CA" sz="1200">
                <a:latin typeface="Calibri" charset="0"/>
              </a:rPr>
              <a:pPr eaLnBrk="1" hangingPunct="1"/>
              <a:t>56</a:t>
            </a:fld>
            <a:endParaRPr lang="en-CA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BEB454-6A25-EE46-A432-99642FE0F096}" type="slidenum">
              <a:rPr lang="en-CA" sz="1200">
                <a:latin typeface="Calibri" charset="0"/>
              </a:rPr>
              <a:pPr eaLnBrk="1" hangingPunct="1"/>
              <a:t>60</a:t>
            </a:fld>
            <a:endParaRPr lang="en-CA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0C95B5-6C80-6F4E-BFB5-0EC0CBA8BD76}" type="slidenum">
              <a:rPr lang="en-CA" sz="1200">
                <a:latin typeface="Calibri" charset="0"/>
              </a:rPr>
              <a:pPr eaLnBrk="1" hangingPunct="1"/>
              <a:t>61</a:t>
            </a:fld>
            <a:endParaRPr lang="en-CA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F6D458-F4BF-AF4A-9662-AD88CF55C827}" type="slidenum">
              <a:rPr lang="en-CA" sz="1200">
                <a:latin typeface="Calibri" charset="0"/>
              </a:rPr>
              <a:pPr eaLnBrk="1" hangingPunct="1"/>
              <a:t>62</a:t>
            </a:fld>
            <a:endParaRPr lang="en-CA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5DBC3F-0B9B-3E4C-A855-45CB6074B7BE}" type="slidenum">
              <a:rPr lang="en-CA" sz="1200">
                <a:latin typeface="Calibri" charset="0"/>
              </a:rPr>
              <a:pPr eaLnBrk="1" hangingPunct="1"/>
              <a:t>63</a:t>
            </a:fld>
            <a:endParaRPr lang="en-CA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B0F8B5-5B54-A344-B8A8-98553B2BE98C}" type="slidenum">
              <a:rPr lang="en-CA" sz="1200">
                <a:latin typeface="Calibri" charset="0"/>
              </a:rPr>
              <a:pPr eaLnBrk="1" hangingPunct="1"/>
              <a:t>64</a:t>
            </a:fld>
            <a:endParaRPr lang="en-CA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ashift.com/c++-faq-lite/ctors.html%23faq-10.4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Object_(computer_science)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200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/>
              <a:t>C++ Part I</a:t>
            </a:r>
            <a:br>
              <a:rPr lang="en-US" sz="4000" b="1" dirty="0" smtClean="0"/>
            </a:br>
            <a:r>
              <a:rPr lang="en-US" sz="3200" b="1" dirty="0" smtClean="0"/>
              <a:t>(INFO1-CE9264)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New York University </a:t>
            </a:r>
            <a:br>
              <a:rPr lang="en-US" sz="4000" b="1" dirty="0" smtClean="0"/>
            </a:br>
            <a:r>
              <a:rPr lang="en-US" sz="3200" b="1" dirty="0" smtClean="0"/>
              <a:t>School of </a:t>
            </a:r>
            <a:br>
              <a:rPr lang="en-US" sz="3200" b="1" dirty="0" smtClean="0"/>
            </a:br>
            <a:r>
              <a:rPr lang="en-US" sz="3200" b="1" dirty="0" smtClean="0"/>
              <a:t>Continuous Studies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Fall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2014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Yedidiah Solowiejczyk</a:t>
            </a: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Class Notes # 6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4AC36-B4AB-A54E-AAB8-95695E67BB6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639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Public vs. Private Members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28575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Data is almost </a:t>
            </a:r>
            <a:r>
              <a:rPr lang="en-US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always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designated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private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in definition!</a:t>
            </a:r>
          </a:p>
          <a:p>
            <a:pPr lvl="1" eaLnBrk="1" hangingPunct="1"/>
            <a:r>
              <a:rPr lang="en-US" dirty="0" smtClean="0"/>
              <a:t>Upholds principles of OOP (“</a:t>
            </a:r>
            <a:r>
              <a:rPr lang="en-US" b="1" i="1" dirty="0" smtClean="0">
                <a:solidFill>
                  <a:srgbClr val="0000FF"/>
                </a:solidFill>
              </a:rPr>
              <a:t>information hiding</a:t>
            </a:r>
            <a:r>
              <a:rPr lang="en-US" dirty="0" smtClean="0"/>
              <a:t>”)</a:t>
            </a:r>
          </a:p>
          <a:p>
            <a:pPr lvl="1" eaLnBrk="1" hangingPunct="1"/>
            <a:r>
              <a:rPr lang="en-US" dirty="0" smtClean="0"/>
              <a:t>Hides data from user</a:t>
            </a:r>
          </a:p>
          <a:p>
            <a:pPr lvl="1" eaLnBrk="1" hangingPunct="1"/>
            <a:r>
              <a:rPr lang="en-US" dirty="0" smtClean="0"/>
              <a:t>Allow manipulation only via operations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Which are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member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Public items (usually member functions)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are "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user-accessible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"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302A2-1B30-B24D-8828-A9C50ED733D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Private Member Functions???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715963"/>
            <a:ext cx="8229600" cy="5410200"/>
          </a:xfrm>
          <a:ln w="38100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Why would a class have a private member function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Clearly it is not accessible to the outside world…!</a:t>
            </a:r>
          </a:p>
          <a:p>
            <a:pPr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Example:</a:t>
            </a:r>
          </a:p>
          <a:p>
            <a:pPr lvl="1">
              <a:buFont typeface="Arial" pitchFamily="-111" charset="0"/>
              <a:buNone/>
            </a:pPr>
            <a:endParaRPr lang="en-US" sz="2400" dirty="0"/>
          </a:p>
        </p:txBody>
      </p:sp>
      <p:sp>
        <p:nvSpPr>
          <p:cNvPr id="7168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C5F15-81E5-FD4B-A8EE-5FC200F5E3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039938"/>
            <a:ext cx="2667000" cy="3632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class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FinInst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char name[32];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id;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float principal;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rate;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day, month, year;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NumDays(int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           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);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public:  //member functions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void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setData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( …..)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float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getROI(int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      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     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);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 ::::::::::::::::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};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2039938"/>
            <a:ext cx="3124200" cy="35766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FinInst::NumDays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Day,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     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Month,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Year)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	/*calculate #days 	  		between day of purchase 	and day of sale </a:t>
            </a:r>
            <a:r>
              <a:rPr lang="en-US" sz="12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– skip leap days */	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float </a:t>
            </a:r>
            <a:r>
              <a:rPr lang="en-US" sz="1600" b="1" i="1" dirty="0" err="1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FinInst</a:t>
            </a:r>
            <a:r>
              <a:rPr lang="en-US" sz="16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::ROI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(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 		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)	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:::::::::::::::::::::::::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totDays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=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NumDays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, 	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               :::::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}	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162800" y="2667000"/>
            <a:ext cx="1752600" cy="1600200"/>
          </a:xfrm>
          <a:prstGeom prst="cloudCallout">
            <a:avLst>
              <a:gd name="adj1" fmla="val -63016"/>
              <a:gd name="adj2" fmla="val -119946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b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Ancillary function  &amp; other member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Struct &amp; Class Scope Rules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38100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Member variables and functions have </a:t>
            </a: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unique</a:t>
            </a:r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scope</a:t>
            </a:r>
            <a:r>
              <a:rPr lang="en-US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properties 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in </a:t>
            </a:r>
            <a:r>
              <a:rPr lang="en-US" dirty="0" err="1">
                <a:ea typeface="ＭＳ Ｐゴシック" pitchFamily="-111" charset="-128"/>
                <a:cs typeface="ＭＳ Ｐゴシック" pitchFamily="-111" charset="-128"/>
              </a:rPr>
              <a:t>structs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and classes</a:t>
            </a:r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E1C6B-B11E-7440-BC2D-47792975C4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057400"/>
            <a:ext cx="2643188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b="1" dirty="0">
                <a:solidFill>
                  <a:srgbClr val="0000FF"/>
                </a:solidFill>
              </a:rPr>
              <a:t>student</a:t>
            </a: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	char name[32];</a:t>
            </a:r>
          </a:p>
          <a:p>
            <a:pPr>
              <a:defRPr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defRPr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grade;</a:t>
            </a:r>
          </a:p>
          <a:p>
            <a:pPr>
              <a:defRPr/>
            </a:pPr>
            <a:r>
              <a:rPr lang="en-US" dirty="0"/>
              <a:t>public:</a:t>
            </a:r>
          </a:p>
          <a:p>
            <a:pPr>
              <a:defRPr/>
            </a:pPr>
            <a:r>
              <a:rPr lang="en-US" dirty="0"/>
              <a:t>      void </a:t>
            </a:r>
            <a:r>
              <a:rPr lang="en-US" b="1" dirty="0" err="1"/>
              <a:t>setId</a:t>
            </a:r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		etc</a:t>
            </a:r>
          </a:p>
          <a:p>
            <a:pPr>
              <a:defRPr/>
            </a:pPr>
            <a:r>
              <a:rPr lang="en-US" dirty="0"/>
              <a:t>}; </a:t>
            </a:r>
          </a:p>
          <a:p>
            <a:pPr>
              <a:defRPr/>
            </a:pPr>
            <a:r>
              <a:rPr lang="en-US" dirty="0"/>
              <a:t>void  </a:t>
            </a:r>
            <a:r>
              <a:rPr lang="en-US" b="1" dirty="0" err="1">
                <a:solidFill>
                  <a:srgbClr val="0000FF"/>
                </a:solidFill>
              </a:rPr>
              <a:t>student</a:t>
            </a:r>
            <a:r>
              <a:rPr lang="en-US" dirty="0" err="1"/>
              <a:t>::setId(int</a:t>
            </a:r>
            <a:r>
              <a:rPr lang="en-US" dirty="0"/>
              <a:t> Id)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b="1" dirty="0"/>
              <a:t>id = Id;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0013" y="2057400"/>
            <a:ext cx="2643187" cy="341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b="1" dirty="0">
                <a:solidFill>
                  <a:srgbClr val="0000FF"/>
                </a:solidFill>
              </a:rPr>
              <a:t>intern </a:t>
            </a: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	char name[32];</a:t>
            </a:r>
          </a:p>
          <a:p>
            <a:pPr>
              <a:defRPr/>
            </a:pPr>
            <a:r>
              <a:rPr lang="en-US" dirty="0"/>
              <a:t>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defRPr/>
            </a:pPr>
            <a:r>
              <a:rPr lang="en-US" dirty="0"/>
              <a:t>           </a:t>
            </a:r>
            <a:r>
              <a:rPr lang="en-US" dirty="0" err="1"/>
              <a:t>int</a:t>
            </a:r>
            <a:r>
              <a:rPr lang="en-US" dirty="0"/>
              <a:t> grade;</a:t>
            </a:r>
          </a:p>
          <a:p>
            <a:pPr>
              <a:defRPr/>
            </a:pPr>
            <a:r>
              <a:rPr lang="en-US" dirty="0"/>
              <a:t>public:</a:t>
            </a:r>
          </a:p>
          <a:p>
            <a:pPr>
              <a:defRPr/>
            </a:pPr>
            <a:r>
              <a:rPr lang="en-US" dirty="0"/>
              <a:t>      void </a:t>
            </a:r>
            <a:r>
              <a:rPr lang="en-US" b="1" dirty="0" err="1"/>
              <a:t>setId</a:t>
            </a:r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		etc</a:t>
            </a:r>
          </a:p>
          <a:p>
            <a:pPr>
              <a:defRPr/>
            </a:pPr>
            <a:r>
              <a:rPr lang="en-US" dirty="0"/>
              <a:t>}; </a:t>
            </a:r>
          </a:p>
          <a:p>
            <a:pPr>
              <a:defRPr/>
            </a:pPr>
            <a:r>
              <a:rPr lang="en-US" dirty="0"/>
              <a:t>void  </a:t>
            </a:r>
            <a:r>
              <a:rPr lang="en-US" b="1" dirty="0" err="1">
                <a:solidFill>
                  <a:srgbClr val="0000FF"/>
                </a:solidFill>
              </a:rPr>
              <a:t>intern</a:t>
            </a:r>
            <a:r>
              <a:rPr lang="en-US" dirty="0" err="1"/>
              <a:t>::setId(int</a:t>
            </a:r>
            <a:r>
              <a:rPr lang="en-US" dirty="0"/>
              <a:t> Id)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b="1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 id = </a:t>
            </a:r>
            <a:r>
              <a:rPr lang="en-US" b="1" dirty="0" smtClean="0">
                <a:solidFill>
                  <a:srgbClr val="FF0000"/>
                </a:solidFill>
              </a:rPr>
              <a:t>Id+1000;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213" y="2057400"/>
            <a:ext cx="2063673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 main( 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err="1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 Id = 10;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 X;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intern Y;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//No Name Conflict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X.</a:t>
            </a:r>
            <a:r>
              <a:rPr lang="en-US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setId</a:t>
            </a:r>
            <a:r>
              <a:rPr lang="en-US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(Id</a:t>
            </a:r>
            <a:r>
              <a:rPr lang="en-US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Y.</a:t>
            </a:r>
            <a:r>
              <a:rPr lang="en-US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setId</a:t>
            </a:r>
            <a:r>
              <a:rPr lang="en-US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(Id</a:t>
            </a:r>
            <a:r>
              <a:rPr lang="en-US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</p:txBody>
      </p:sp>
      <p:sp>
        <p:nvSpPr>
          <p:cNvPr id="12" name="Cloud 11"/>
          <p:cNvSpPr/>
          <p:nvPr/>
        </p:nvSpPr>
        <p:spPr>
          <a:xfrm>
            <a:off x="5726113" y="5441950"/>
            <a:ext cx="2362200" cy="914400"/>
          </a:xfrm>
          <a:prstGeom prst="cloud">
            <a:avLst/>
          </a:prstGeom>
          <a:solidFill>
            <a:srgbClr val="CCFFCC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FF"/>
                </a:solidFill>
              </a:rPr>
              <a:t>setId(Id</a:t>
            </a:r>
            <a:r>
              <a:rPr lang="en-US" dirty="0">
                <a:solidFill>
                  <a:srgbClr val="0000FF"/>
                </a:solidFill>
              </a:rPr>
              <a:t>) function calls are decoupled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Dot &amp; Scope Resolution Operator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38100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Used to specify "of what thing" they are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members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Dot (.) operator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Specifies member of particular  (X) object</a:t>
            </a:r>
          </a:p>
          <a:p>
            <a:pPr lvl="3" eaLnBrk="1" hangingPunct="1"/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</a:rPr>
              <a:t>X.getGrade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</a:rPr>
              <a:t>( );   // object specific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Scope resolution (::) operator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Instructs compiler "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what class</a:t>
            </a:r>
            <a:r>
              <a:rPr lang="en-US" dirty="0" smtClean="0">
                <a:ea typeface="ＭＳ Ｐゴシック" pitchFamily="-111" charset="-128"/>
              </a:rPr>
              <a:t>" member is from</a:t>
            </a:r>
          </a:p>
          <a:p>
            <a:pPr lvl="3" eaLnBrk="1" hangingPunct="1"/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</a:rPr>
              <a:t>Student::getGrade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</a:rPr>
              <a:t>( ){return grade;} //class specific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14863-048E-4F45-A6CB-5DD7DECE43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Accessor and Mutator Functions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10000" cy="4906963"/>
          </a:xfrm>
          <a:ln w="28575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Accessor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member functions</a:t>
            </a:r>
          </a:p>
          <a:p>
            <a:pPr lvl="1" eaLnBrk="1" hangingPunct="1"/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FF0000"/>
                </a:solidFill>
              </a:rPr>
              <a:t>get </a:t>
            </a:r>
            <a:r>
              <a:rPr lang="en-US" sz="2400" dirty="0" smtClean="0"/>
              <a:t>member functions”</a:t>
            </a:r>
          </a:p>
          <a:p>
            <a:pPr lvl="2" eaLnBrk="1" hangingPunct="1"/>
            <a:r>
              <a:rPr lang="en-US" sz="2000" dirty="0" smtClean="0">
                <a:ea typeface="ＭＳ Ｐゴシック" pitchFamily="-111" charset="-128"/>
              </a:rPr>
              <a:t>Allow object to read data</a:t>
            </a:r>
          </a:p>
          <a:p>
            <a:pPr lvl="2" eaLnBrk="1" hangingPunct="1"/>
            <a:r>
              <a:rPr lang="en-US" sz="2000" dirty="0" smtClean="0">
                <a:ea typeface="ＭＳ Ｐゴシック" pitchFamily="-111" charset="-128"/>
              </a:rPr>
              <a:t>Simple retrieval of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Mutator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member functions</a:t>
            </a:r>
          </a:p>
          <a:p>
            <a:pPr lvl="1" eaLnBrk="1" hangingPunct="1"/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set </a:t>
            </a:r>
            <a:r>
              <a:rPr lang="en-US" sz="2400" dirty="0" smtClean="0"/>
              <a:t>member functions” </a:t>
            </a:r>
          </a:p>
          <a:p>
            <a:pPr lvl="2" eaLnBrk="1" hangingPunct="1"/>
            <a:r>
              <a:rPr lang="en-US" sz="2000" dirty="0" smtClean="0">
                <a:ea typeface="ＭＳ Ｐゴシック" pitchFamily="-111" charset="-128"/>
              </a:rPr>
              <a:t>Allow object to change data based application</a:t>
            </a:r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9ECA-C117-5140-AA1F-D59A4FCA1B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219200"/>
            <a:ext cx="4114800" cy="4906963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8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class student{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public:  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//member function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	void </a:t>
            </a:r>
            <a:r>
              <a:rPr lang="en-US" sz="2000" b="1" dirty="0" err="1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setData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(char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*,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       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id,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grade);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getGrade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(  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</a:t>
            </a:r>
            <a:r>
              <a:rPr lang="en-US" sz="2000" b="1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getId</a:t>
            </a:r>
            <a:r>
              <a:rPr lang="en-US" sz="2000" b="1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  </a:t>
            </a:r>
            <a:r>
              <a:rPr lang="en-US" sz="2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){return id;}  </a:t>
            </a:r>
            <a:r>
              <a:rPr lang="en-US" sz="16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//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inline </a:t>
            </a:r>
            <a:endParaRPr lang="en-US" sz="1600" b="1" dirty="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	 char </a:t>
            </a: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* </a:t>
            </a:r>
            <a:r>
              <a:rPr lang="en-US" sz="2000" b="1" dirty="0" err="1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getName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( 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private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:  		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   char name[32];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  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id;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  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grade;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};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endParaRPr lang="en-US" sz="3200" b="1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endParaRPr lang="en-US" sz="3200" b="1" dirty="0">
              <a:solidFill>
                <a:srgbClr val="0000FF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this -&gt; pointer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  <a:ln w="28575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this -&gt; pointer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const Pointer </a:t>
            </a:r>
            <a:r>
              <a:rPr lang="en-US" dirty="0" smtClean="0"/>
              <a:t>that points to the current object.</a:t>
            </a:r>
          </a:p>
          <a:p>
            <a:pPr lvl="1"/>
            <a:r>
              <a:rPr lang="en-US" b="1" i="1" dirty="0" smtClean="0"/>
              <a:t>this -&gt;</a:t>
            </a:r>
            <a:r>
              <a:rPr lang="en-US" dirty="0" smtClean="0"/>
              <a:t> is an implicit, </a:t>
            </a:r>
            <a:r>
              <a:rPr lang="en-US" b="1" i="1" dirty="0" smtClean="0">
                <a:solidFill>
                  <a:srgbClr val="FF0000"/>
                </a:solidFill>
              </a:rPr>
              <a:t>hidden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first argument </a:t>
            </a:r>
            <a:r>
              <a:rPr lang="en-US" dirty="0" smtClean="0"/>
              <a:t>to all </a:t>
            </a:r>
            <a:r>
              <a:rPr lang="en-US" b="1" i="1" dirty="0" smtClean="0">
                <a:solidFill>
                  <a:srgbClr val="0000FF"/>
                </a:solidFill>
              </a:rPr>
              <a:t>non-static </a:t>
            </a:r>
            <a:r>
              <a:rPr lang="en-US" dirty="0" smtClean="0"/>
              <a:t>member functions.</a:t>
            </a:r>
          </a:p>
          <a:p>
            <a:pPr lvl="1"/>
            <a:r>
              <a:rPr lang="en-US" b="1" i="1" dirty="0" smtClean="0"/>
              <a:t>this -&gt;</a:t>
            </a:r>
            <a:r>
              <a:rPr lang="en-US" dirty="0" smtClean="0"/>
              <a:t> is always of the type “pointer to the current class”</a:t>
            </a:r>
          </a:p>
          <a:p>
            <a:pPr lvl="1"/>
            <a:r>
              <a:rPr lang="en-US" b="1" i="1" dirty="0" smtClean="0"/>
              <a:t>this -</a:t>
            </a:r>
            <a:r>
              <a:rPr lang="en-US" b="1" i="1" dirty="0" smtClean="0">
                <a:solidFill>
                  <a:srgbClr val="FF0000"/>
                </a:solidFill>
              </a:rPr>
              <a:t>&gt; stores the memory  address of an object</a:t>
            </a:r>
          </a:p>
          <a:p>
            <a:pPr lvl="1"/>
            <a:r>
              <a:rPr lang="en-US" dirty="0" smtClean="0"/>
              <a:t>Two ways for member functions to access:</a:t>
            </a:r>
            <a:br>
              <a:rPr lang="en-US" dirty="0" smtClean="0"/>
            </a:br>
            <a:r>
              <a:rPr lang="en-US" sz="2400" dirty="0" err="1" smtClean="0"/>
              <a:t>student::getGrade{return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grade</a:t>
            </a:r>
            <a:r>
              <a:rPr lang="en-US" sz="2400" dirty="0" smtClean="0"/>
              <a:t>;}</a:t>
            </a:r>
          </a:p>
          <a:p>
            <a:pPr lvl="1">
              <a:buFont typeface="Arial" pitchFamily="-111" charset="0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student::getGrade{return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this-&gt;grade</a:t>
            </a:r>
            <a:r>
              <a:rPr lang="en-US" sz="2400" dirty="0" smtClean="0"/>
              <a:t>;}</a:t>
            </a:r>
          </a:p>
          <a:p>
            <a:pPr lvl="1"/>
            <a:r>
              <a:rPr lang="en-US" sz="2400" dirty="0" smtClean="0"/>
              <a:t>Useful when using </a:t>
            </a:r>
            <a:r>
              <a:rPr lang="en-US" sz="2400" b="1" dirty="0" smtClean="0"/>
              <a:t>operator overload member </a:t>
            </a:r>
            <a:r>
              <a:rPr lang="en-US" sz="2400" dirty="0" smtClean="0"/>
              <a:t>functions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578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58979-A3AD-C949-9376-C36CEE63C5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4968" y="5638800"/>
            <a:ext cx="5899631" cy="923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</a:rPr>
              <a:t>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getGrade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 student* </a:t>
            </a:r>
            <a:r>
              <a:rPr lang="en-US" b="1" dirty="0" err="1" smtClean="0">
                <a:solidFill>
                  <a:srgbClr val="FF0000"/>
                </a:solidFill>
              </a:rPr>
              <a:t>ptr</a:t>
            </a:r>
            <a:r>
              <a:rPr lang="en-US" b="1" dirty="0" smtClean="0">
                <a:solidFill>
                  <a:srgbClr val="FF0000"/>
                </a:solidFill>
              </a:rPr>
              <a:t>){  // c rendition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return(</a:t>
            </a:r>
            <a:r>
              <a:rPr lang="en-US" b="1" dirty="0" err="1" smtClean="0">
                <a:solidFill>
                  <a:srgbClr val="FF0000"/>
                </a:solidFill>
              </a:rPr>
              <a:t>ptr</a:t>
            </a:r>
            <a:r>
              <a:rPr lang="en-US" b="1" dirty="0" smtClean="0">
                <a:solidFill>
                  <a:srgbClr val="FF0000"/>
                </a:solidFill>
              </a:rPr>
              <a:t>-&gt;grade);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Constructors &amp; Destructors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41950"/>
          </a:xfr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C++ provides classes with the following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default member functions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Constructors</a:t>
            </a:r>
          </a:p>
          <a:p>
            <a:pPr lvl="2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Responsible for the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creation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and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initialization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of objects when they are instantiated.</a:t>
            </a:r>
          </a:p>
          <a:p>
            <a:pPr lvl="2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Allocating memory on the heap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Destructors</a:t>
            </a:r>
          </a:p>
          <a:p>
            <a:pPr lvl="2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Responsible for destroying objects when they go out of scope.</a:t>
            </a:r>
          </a:p>
          <a:p>
            <a:pPr lvl="2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De-allocating memory on the heap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Copy Constructors</a:t>
            </a:r>
          </a:p>
          <a:p>
            <a:pPr lvl="2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Create a new object as a copy of an existing object.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BC069-3C51-A24A-8496-5C032EE0D20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181600" y="1371600"/>
            <a:ext cx="2514600" cy="1066800"/>
          </a:xfrm>
          <a:prstGeom prst="cloudCallout">
            <a:avLst>
              <a:gd name="adj1" fmla="val -367238"/>
              <a:gd name="adj2" fmla="val 35673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Good practice to init declared variables &amp; objects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Constructors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487987"/>
          </a:xfrm>
          <a:ln w="28575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Constructors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- 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member functions responsible for</a:t>
            </a:r>
          </a:p>
          <a:p>
            <a:pPr lvl="1" eaLnBrk="1" hangingPunct="1"/>
            <a:r>
              <a:rPr lang="en-US" b="1" dirty="0" smtClean="0">
                <a:solidFill>
                  <a:srgbClr val="0000FF"/>
                </a:solidFill>
              </a:rPr>
              <a:t>Initialization </a:t>
            </a:r>
            <a:r>
              <a:rPr lang="en-US" dirty="0" smtClean="0"/>
              <a:t>of objects when they are </a:t>
            </a:r>
            <a:r>
              <a:rPr lang="en-US" b="1" i="1" dirty="0" smtClean="0"/>
              <a:t>declared</a:t>
            </a:r>
          </a:p>
          <a:p>
            <a:pPr lvl="2" eaLnBrk="1" hangingPunct="1">
              <a:spcBef>
                <a:spcPct val="0"/>
              </a:spcBef>
            </a:pP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Initialize</a:t>
            </a:r>
            <a:r>
              <a:rPr lang="en-US" dirty="0" smtClean="0">
                <a:ea typeface="ＭＳ Ｐゴシック" pitchFamily="-111" charset="-128"/>
              </a:rPr>
              <a:t> some or all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member variables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111" charset="-128"/>
              </a:rPr>
              <a:t>Other actions possible as well (i.e. create data on the heap).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111" charset="-128"/>
              </a:rPr>
              <a:t>Open TCP/IP ports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A special kind of member function</a:t>
            </a:r>
          </a:p>
          <a:p>
            <a:pPr lvl="2" eaLnBrk="1" hangingPunct="1"/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Automatically </a:t>
            </a:r>
            <a:r>
              <a:rPr lang="en-US" dirty="0" smtClean="0">
                <a:ea typeface="ＭＳ Ｐゴシック" pitchFamily="-111" charset="-128"/>
              </a:rPr>
              <a:t>called when object is declared</a:t>
            </a:r>
          </a:p>
          <a:p>
            <a:pPr lvl="3" eaLnBrk="1" hangingPunct="1"/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</a:rPr>
              <a:t>student X;  // default constructor invoked</a:t>
            </a:r>
            <a:endParaRPr lang="en-US" sz="2400" dirty="0" smtClean="0">
              <a:ea typeface="ＭＳ Ｐゴシック" pitchFamily="-111" charset="-128"/>
            </a:endParaRPr>
          </a:p>
          <a:p>
            <a:pPr lvl="1"/>
            <a:r>
              <a:rPr lang="en-US" dirty="0" smtClean="0"/>
              <a:t>Can override </a:t>
            </a:r>
            <a:r>
              <a:rPr lang="en-US" b="1" i="1" dirty="0" smtClean="0">
                <a:solidFill>
                  <a:srgbClr val="0000FF"/>
                </a:solidFill>
              </a:rPr>
              <a:t>default constructor </a:t>
            </a:r>
            <a:r>
              <a:rPr lang="en-US" dirty="0" smtClean="0"/>
              <a:t>with own </a:t>
            </a:r>
            <a:r>
              <a:rPr lang="en-US" b="1" i="1" dirty="0" smtClean="0">
                <a:solidFill>
                  <a:srgbClr val="0000FF"/>
                </a:solidFill>
              </a:rPr>
              <a:t>“parameterized” </a:t>
            </a:r>
            <a:r>
              <a:rPr lang="en-US" dirty="0" smtClean="0"/>
              <a:t>definition</a:t>
            </a:r>
          </a:p>
          <a:p>
            <a:pPr lvl="2"/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</a:rPr>
              <a:t>student X(“Joe Blow”, Id, 98);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E333F-0B5D-194D-8A16-F1F21E6A838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Constructor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4572000" cy="5257800"/>
          </a:xfrm>
          <a:ln w="28575" cap="flat" algn="ctr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Font typeface="Arial" pitchFamily="-112" charset="0"/>
              <a:buChar char="•"/>
              <a:defRPr/>
            </a:pPr>
            <a:r>
              <a:rPr lang="en-US" dirty="0" smtClean="0"/>
              <a:t>Constructors defined like any member function</a:t>
            </a:r>
          </a:p>
          <a:p>
            <a:pPr marL="590550" indent="-533400" eaLnBrk="1" hangingPunct="1">
              <a:spcBef>
                <a:spcPct val="50000"/>
              </a:spcBef>
              <a:buFont typeface="Arial" pitchFamily="-112" charset="0"/>
              <a:buNone/>
              <a:defRPr/>
            </a:pPr>
            <a:r>
              <a:rPr lang="en-US" sz="2400" dirty="0" smtClean="0"/>
              <a:t>Except:</a:t>
            </a:r>
          </a:p>
          <a:p>
            <a:pPr marL="971550" lvl="1" indent="-457200" eaLnBrk="1" hangingPunct="1">
              <a:spcBef>
                <a:spcPct val="50000"/>
              </a:spcBef>
              <a:buFont typeface="Times" pitchFamily="-112" charset="0"/>
              <a:buAutoNum type="arabicPeriod"/>
              <a:defRPr/>
            </a:pPr>
            <a:r>
              <a:rPr lang="en-US" sz="2400" dirty="0" smtClean="0"/>
              <a:t>Must have </a:t>
            </a:r>
            <a:r>
              <a:rPr lang="en-US" sz="2400" b="1" i="1" dirty="0" smtClean="0">
                <a:solidFill>
                  <a:srgbClr val="0000FF"/>
                </a:solidFill>
              </a:rPr>
              <a:t>same name </a:t>
            </a:r>
            <a:r>
              <a:rPr lang="en-US" sz="2400" dirty="0" smtClean="0"/>
              <a:t>as class</a:t>
            </a:r>
          </a:p>
          <a:p>
            <a:pPr marL="971550" lvl="1" indent="-457200" eaLnBrk="1" hangingPunct="1">
              <a:spcBef>
                <a:spcPct val="50000"/>
              </a:spcBef>
              <a:buFont typeface="Times" pitchFamily="-112" charset="0"/>
              <a:buAutoNum type="arabicPeriod"/>
              <a:defRPr/>
            </a:pPr>
            <a:r>
              <a:rPr lang="en-US" sz="2400" dirty="0" smtClean="0"/>
              <a:t>Cannot return a value; not even </a:t>
            </a:r>
            <a:r>
              <a:rPr lang="en-US" sz="2400" b="1" dirty="0" smtClean="0">
                <a:solidFill>
                  <a:srgbClr val="0000FF"/>
                </a:solidFill>
              </a:rPr>
              <a:t>void!</a:t>
            </a:r>
          </a:p>
          <a:p>
            <a:pPr marL="971550" lvl="1" indent="-457200" eaLnBrk="1" hangingPunct="1">
              <a:spcBef>
                <a:spcPct val="50000"/>
              </a:spcBef>
              <a:buFont typeface="Times" pitchFamily="-112" charset="0"/>
              <a:buAutoNum type="arabicPeriod"/>
              <a:defRPr/>
            </a:pPr>
            <a:r>
              <a:rPr lang="en-US" sz="2400" dirty="0" smtClean="0"/>
              <a:t>Can be  </a:t>
            </a:r>
            <a:r>
              <a:rPr lang="en-US" sz="2400" b="1" i="1" dirty="0" smtClean="0">
                <a:solidFill>
                  <a:srgbClr val="0000FF"/>
                </a:solidFill>
              </a:rPr>
              <a:t>overloaded</a:t>
            </a:r>
            <a:r>
              <a:rPr lang="en-US" sz="2400" dirty="0" smtClean="0"/>
              <a:t> with or without arguments</a:t>
            </a:r>
          </a:p>
          <a:p>
            <a:pPr marL="1371600" lvl="2" indent="-457200" eaLnBrk="1" hangingPunct="1">
              <a:spcBef>
                <a:spcPct val="50000"/>
              </a:spcBef>
              <a:buFont typeface="Arial" pitchFamily="-112" charset="0"/>
              <a:buNone/>
              <a:defRPr/>
            </a:pPr>
            <a:endParaRPr lang="en-US" dirty="0" smtClean="0"/>
          </a:p>
          <a:p>
            <a:pPr marL="1371600" lvl="2" indent="-457200" eaLnBrk="1" hangingPunct="1">
              <a:spcBef>
                <a:spcPct val="50000"/>
              </a:spcBef>
              <a:buFont typeface="Arial" pitchFamily="-112" charset="0"/>
              <a:buNone/>
              <a:defRPr/>
            </a:pPr>
            <a:endParaRPr lang="en-US" dirty="0" smtClean="0"/>
          </a:p>
          <a:p>
            <a:pPr eaLnBrk="1" hangingPunct="1">
              <a:buFont typeface="Arial" pitchFamily="-112" charset="0"/>
              <a:buNone/>
              <a:defRPr/>
            </a:pPr>
            <a:endParaRPr lang="en-US" dirty="0" smtClean="0"/>
          </a:p>
          <a:p>
            <a:pPr lvl="1" eaLnBrk="1" hangingPunct="1">
              <a:buFont typeface="Arial" pitchFamily="-112" charset="0"/>
              <a:buNone/>
              <a:defRPr/>
            </a:pPr>
            <a:endParaRPr lang="en-US" dirty="0" smtClean="0"/>
          </a:p>
          <a:p>
            <a:pPr>
              <a:buFont typeface="Arial" pitchFamily="-112" charset="0"/>
              <a:buChar char="•"/>
              <a:defRPr/>
            </a:pPr>
            <a:endParaRPr lang="en-US" dirty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15688-8BD1-4944-81AC-79836BC06DA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868363"/>
            <a:ext cx="3048000" cy="50829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class </a:t>
            </a:r>
            <a:r>
              <a:rPr lang="en-US" b="1" i="1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char name[32];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id;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grade: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 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getGrade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( );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// constructors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        </a:t>
            </a:r>
            <a:r>
              <a:rPr lang="en-US" b="1" i="1" dirty="0" err="1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(char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*, 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Id,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	       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Grade);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b="1" i="1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( );  //default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//member functions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void 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setData(char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*, 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, 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 :::::::::::::::::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  etc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 err="1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::</a:t>
            </a:r>
            <a:r>
              <a:rPr lang="en-US" b="1" i="1" dirty="0" err="1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(char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Name, 		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Id, 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Grade)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{		</a:t>
            </a:r>
            <a:r>
              <a:rPr lang="en-US" b="1" i="1" dirty="0" err="1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strcpy(name,Name</a:t>
            </a: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);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	id = Id;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	grade = Grade;</a:t>
            </a: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}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Key Features - Constructors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9550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Constructor  name 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same as class itself!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      private:			:::::::::::::::::::::				//member data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public: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		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student( );						//default constructor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	student (char *Name,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Id,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Grade);	//overloaded constructor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                       </a:t>
            </a:r>
            <a:r>
              <a:rPr lang="en-US" sz="20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getGrade</a:t>
            </a:r>
            <a:r>
              <a:rPr lang="en-US" sz="20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( 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Constructor declaration has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no return-type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Not even void!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Constructor is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usually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in public section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It’s automatically called when objects are declared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</a:rPr>
              <a:t>student X </a:t>
            </a:r>
            <a:r>
              <a:rPr lang="en-US" sz="2000" dirty="0" smtClean="0">
                <a:ea typeface="ＭＳ Ｐゴシック" pitchFamily="-111" charset="-128"/>
              </a:rPr>
              <a:t>or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</a:rPr>
              <a:t>student </a:t>
            </a:r>
            <a:r>
              <a:rPr lang="en-US" sz="2000" b="1" dirty="0">
                <a:solidFill>
                  <a:srgbClr val="FF0000"/>
                </a:solidFill>
                <a:ea typeface="ＭＳ Ｐゴシック" pitchFamily="-111" charset="-128"/>
              </a:rPr>
              <a:t>Y</a:t>
            </a:r>
            <a:r>
              <a:rPr lang="en-US" sz="2000" dirty="0" smtClean="0">
                <a:ea typeface="ＭＳ Ｐゴシック" pitchFamily="-111" charset="-128"/>
              </a:rPr>
              <a:t>(“</a:t>
            </a:r>
            <a:r>
              <a:rPr lang="en-US" sz="2000" dirty="0" err="1" smtClean="0">
                <a:ea typeface="ＭＳ Ｐゴシック" pitchFamily="-111" charset="-128"/>
              </a:rPr>
              <a:t>joe</a:t>
            </a:r>
            <a:r>
              <a:rPr lang="en-US" sz="2000" dirty="0" smtClean="0">
                <a:ea typeface="ＭＳ Ｐゴシック" pitchFamily="-111" charset="-128"/>
              </a:rPr>
              <a:t> blow”, 1234, 88);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If private, could never declare objects..!!! (????)</a:t>
            </a:r>
          </a:p>
          <a:p>
            <a:endParaRPr lang="en-US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1ED1D-1303-484F-B90D-DE8E0E0325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781800" y="4419600"/>
            <a:ext cx="23622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00FF"/>
                </a:solidFill>
              </a:rPr>
              <a:t>X.X(“joe</a:t>
            </a:r>
            <a:r>
              <a:rPr lang="en-US" b="1" dirty="0">
                <a:solidFill>
                  <a:srgbClr val="0000FF"/>
                </a:solidFill>
              </a:rPr>
              <a:t>” , , ,)</a:t>
            </a:r>
          </a:p>
        </p:txBody>
      </p:sp>
      <p:sp>
        <p:nvSpPr>
          <p:cNvPr id="8" name="&quot;No&quot; Symbol 7"/>
          <p:cNvSpPr/>
          <p:nvPr/>
        </p:nvSpPr>
        <p:spPr>
          <a:xfrm>
            <a:off x="8077200" y="4152900"/>
            <a:ext cx="609600" cy="533400"/>
          </a:xfrm>
          <a:prstGeom prst="noSmoking">
            <a:avLst/>
          </a:prstGeom>
          <a:solidFill>
            <a:srgbClr val="FF3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7600" y="3581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allowed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240D0-BC30-364C-91D9-C35FE00B99C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0000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Synopsis</a:t>
            </a:r>
          </a:p>
        </p:txBody>
      </p:sp>
      <p:sp>
        <p:nvSpPr>
          <p:cNvPr id="16390" name="Content Placeholder 2"/>
          <p:cNvSpPr>
            <a:spLocks noGrp="1"/>
          </p:cNvSpPr>
          <p:nvPr>
            <p:ph idx="1"/>
          </p:nvPr>
        </p:nvSpPr>
        <p:spPr>
          <a:xfrm>
            <a:off x="457200" y="563563"/>
            <a:ext cx="3810000" cy="5792787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Review of Classes  </a:t>
            </a:r>
            <a:endParaRPr lang="en-US" sz="2000" dirty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lvl="1">
              <a:spcBef>
                <a:spcPct val="0"/>
              </a:spcBef>
            </a:pPr>
            <a:r>
              <a:rPr lang="en-US" sz="1800" b="1" dirty="0"/>
              <a:t>Defining Classes </a:t>
            </a:r>
          </a:p>
          <a:p>
            <a:pPr lvl="1">
              <a:spcBef>
                <a:spcPct val="0"/>
              </a:spcBef>
            </a:pPr>
            <a:r>
              <a:rPr lang="en-US" sz="1800" b="1" dirty="0"/>
              <a:t> Member Functions  </a:t>
            </a:r>
          </a:p>
          <a:p>
            <a:pPr lvl="1">
              <a:spcBef>
                <a:spcPct val="0"/>
              </a:spcBef>
            </a:pPr>
            <a:r>
              <a:rPr lang="en-US" sz="1800" b="1" dirty="0"/>
              <a:t>Encapsulation  </a:t>
            </a:r>
          </a:p>
          <a:p>
            <a:pPr lvl="1">
              <a:spcBef>
                <a:spcPct val="0"/>
              </a:spcBef>
            </a:pPr>
            <a:r>
              <a:rPr lang="en-US" sz="1800" b="1" dirty="0"/>
              <a:t>Public and Private Members </a:t>
            </a:r>
          </a:p>
          <a:p>
            <a:pPr lvl="1">
              <a:spcBef>
                <a:spcPct val="0"/>
              </a:spcBef>
            </a:pPr>
            <a:r>
              <a:rPr lang="en-US" sz="1800" b="1" dirty="0" err="1"/>
              <a:t>Accessor</a:t>
            </a:r>
            <a:r>
              <a:rPr lang="en-US" sz="1800" b="1" dirty="0"/>
              <a:t> and </a:t>
            </a:r>
            <a:r>
              <a:rPr lang="en-US" sz="1800" b="1" dirty="0" err="1"/>
              <a:t>Mutator</a:t>
            </a:r>
            <a:r>
              <a:rPr lang="en-US" sz="1800" b="1" dirty="0"/>
              <a:t> Functions  </a:t>
            </a:r>
          </a:p>
          <a:p>
            <a:pPr lvl="1">
              <a:spcBef>
                <a:spcPct val="0"/>
              </a:spcBef>
            </a:pPr>
            <a:r>
              <a:rPr lang="en-US" sz="1800" b="1" dirty="0"/>
              <a:t>Structures vs. Classes </a:t>
            </a:r>
            <a:endParaRPr lang="en-US" sz="18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1800" b="1" dirty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Constructors </a:t>
            </a:r>
          </a:p>
          <a:p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Constructor Definitions</a:t>
            </a:r>
          </a:p>
          <a:p>
            <a:pPr lvl="1"/>
            <a:r>
              <a:rPr lang="en-US" sz="1600" dirty="0"/>
              <a:t>Constructors with No Arguments </a:t>
            </a:r>
          </a:p>
          <a:p>
            <a:pPr lvl="1"/>
            <a:r>
              <a:rPr lang="en-US" sz="1600" dirty="0"/>
              <a:t>Explicit Constructor Calls </a:t>
            </a:r>
          </a:p>
          <a:p>
            <a:pPr lvl="1"/>
            <a:r>
              <a:rPr lang="en-US" sz="1600" dirty="0"/>
              <a:t>Default Constructor  </a:t>
            </a:r>
          </a:p>
          <a:p>
            <a:pPr lvl="1"/>
            <a:r>
              <a:rPr lang="en-US" sz="1600" dirty="0" err="1"/>
              <a:t>Initializater</a:t>
            </a:r>
            <a:r>
              <a:rPr lang="en-US" sz="1600" dirty="0"/>
              <a:t> section</a:t>
            </a:r>
          </a:p>
          <a:p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Class Type Member Variables </a:t>
            </a:r>
          </a:p>
          <a:p>
            <a:pPr>
              <a:buFont typeface="Arial" pitchFamily="-111" charset="0"/>
              <a:buNone/>
            </a:pPr>
            <a:r>
              <a:rPr lang="en-US" sz="1800" b="1" dirty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Destructors </a:t>
            </a:r>
            <a:endParaRPr lang="en-US" sz="1800" dirty="0">
              <a:solidFill>
                <a:srgbClr val="3366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1800" dirty="0">
                <a:ea typeface="ＭＳ Ｐゴシック" pitchFamily="-111" charset="-128"/>
                <a:cs typeface="ＭＳ Ｐゴシック" pitchFamily="-111" charset="-128"/>
              </a:rPr>
              <a:t>Destructor Definition</a:t>
            </a:r>
          </a:p>
          <a:p>
            <a:pPr lvl="1"/>
            <a:r>
              <a:rPr lang="en-US" sz="1800" dirty="0"/>
              <a:t>Destructor with No Arguments </a:t>
            </a:r>
          </a:p>
          <a:p>
            <a:r>
              <a:rPr lang="en-US" sz="1800" dirty="0"/>
              <a:t>   </a:t>
            </a:r>
          </a:p>
          <a:p>
            <a:pPr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 </a:t>
            </a:r>
          </a:p>
          <a:p>
            <a:pPr>
              <a:lnSpc>
                <a:spcPct val="90000"/>
              </a:lnSpc>
            </a:pPr>
            <a:endParaRPr lang="en-US" sz="1800" b="1" i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lvl="1">
              <a:lnSpc>
                <a:spcPct val="90000"/>
              </a:lnSpc>
              <a:buFont typeface="Arial" pitchFamily="-111" charset="0"/>
              <a:buNone/>
            </a:pPr>
            <a:endParaRPr lang="en-US" sz="1800" b="1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B3B962-07B1-F94E-B802-B50DF046179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393" name="Content Placeholder 2"/>
          <p:cNvSpPr txBox="1">
            <a:spLocks/>
          </p:cNvSpPr>
          <p:nvPr/>
        </p:nvSpPr>
        <p:spPr bwMode="auto">
          <a:xfrm>
            <a:off x="4419600" y="563563"/>
            <a:ext cx="4267200" cy="57927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3366FF"/>
                </a:solidFill>
              </a:rPr>
              <a:t>Copy constructors</a:t>
            </a:r>
            <a:endParaRPr lang="en-US" dirty="0">
              <a:solidFill>
                <a:srgbClr val="3366FF"/>
              </a:solidFill>
            </a:endParaRPr>
          </a:p>
          <a:p>
            <a:pPr lvl="1">
              <a:buFont typeface="Arial" pitchFamily="-111" charset="0"/>
              <a:buChar char="•"/>
            </a:pPr>
            <a:r>
              <a:rPr lang="en-US" dirty="0"/>
              <a:t>  Copy Constructor Definition</a:t>
            </a:r>
          </a:p>
          <a:p>
            <a:pPr lvl="0"/>
            <a:r>
              <a:rPr lang="en-US" b="1" dirty="0" smtClean="0">
                <a:solidFill>
                  <a:srgbClr val="0000FF"/>
                </a:solidFill>
              </a:rPr>
              <a:t>More </a:t>
            </a:r>
            <a:r>
              <a:rPr lang="en-US" b="1" dirty="0">
                <a:solidFill>
                  <a:srgbClr val="0000FF"/>
                </a:solidFill>
              </a:rPr>
              <a:t>Tools</a:t>
            </a:r>
            <a:r>
              <a:rPr lang="en-US" b="1" dirty="0"/>
              <a:t>   </a:t>
            </a:r>
            <a:endParaRPr lang="en-US" sz="4400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const</a:t>
            </a:r>
            <a:r>
              <a:rPr lang="en-US" dirty="0"/>
              <a:t> Parameter Modifier   </a:t>
            </a:r>
            <a:endParaRPr lang="en-US" sz="4000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Pitfall: Inconsistent Use of </a:t>
            </a:r>
            <a:r>
              <a:rPr lang="en-US" dirty="0" err="1"/>
              <a:t>const</a:t>
            </a:r>
            <a:r>
              <a:rPr lang="en-US" dirty="0"/>
              <a:t>   </a:t>
            </a:r>
            <a:endParaRPr lang="en-US" sz="4000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Inline Functions   </a:t>
            </a:r>
            <a:endParaRPr lang="en-US" sz="4000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Static Members   </a:t>
            </a:r>
            <a:endParaRPr lang="en-US" sz="4000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Nested and Local Class Definitions   </a:t>
            </a: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lvl="0"/>
            <a:r>
              <a:rPr lang="en-US" b="1" dirty="0" smtClean="0">
                <a:solidFill>
                  <a:srgbClr val="0000FF"/>
                </a:solidFill>
              </a:rPr>
              <a:t>Vectors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Preview of the </a:t>
            </a:r>
            <a:r>
              <a:rPr lang="en-US" b="1" dirty="0" smtClean="0"/>
              <a:t>STL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Vector </a:t>
            </a:r>
            <a:r>
              <a:rPr lang="en-US" dirty="0"/>
              <a:t>Basics   </a:t>
            </a:r>
            <a:endParaRPr lang="en-US" sz="4400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Pitfall: Using Square Brackets beyond the Vector Size   </a:t>
            </a:r>
            <a:endParaRPr lang="en-US" sz="4400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Tip: Vector Assignment Is Well Behaved   </a:t>
            </a:r>
            <a:endParaRPr lang="en-US" sz="4400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Efficiency Issues   </a:t>
            </a:r>
            <a:endParaRPr lang="en-US" sz="4400" dirty="0"/>
          </a:p>
          <a:p>
            <a:r>
              <a:rPr lang="en-US" b="1" dirty="0"/>
              <a:t>Summary  </a:t>
            </a:r>
            <a:r>
              <a:rPr lang="en-US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6477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Constructor Code Example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289550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private:							//member data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char *name;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	//pointer to char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id;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grade;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student( );	//default constructor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student (char *Name, </a:t>
            </a:r>
            <a:r>
              <a:rPr lang="en-US" sz="18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Id,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			 </a:t>
            </a:r>
            <a:r>
              <a:rPr lang="en-US" sz="18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Grade);	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//</a:t>
            </a:r>
            <a:r>
              <a:rPr lang="en-US" sz="18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accessors</a:t>
            </a: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&amp; </a:t>
            </a:r>
            <a:r>
              <a:rPr lang="en-US" sz="18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mutators</a:t>
            </a: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          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		 </a:t>
            </a:r>
            <a:r>
              <a:rPr lang="en-US" sz="18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getGrade</a:t>
            </a: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( 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	       </a:t>
            </a:r>
            <a:r>
              <a:rPr lang="en-US" sz="18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getId</a:t>
            </a: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( 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		char * </a:t>
            </a:r>
            <a:r>
              <a:rPr lang="en-US" sz="18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getName</a:t>
            </a: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( 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			etc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endParaRPr lang="en-US" sz="1800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dirty="0" smtClean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9CB8C-B915-7F4C-9452-D491D11737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1991" name="Content Placeholder 2"/>
          <p:cNvSpPr txBox="1">
            <a:spLocks/>
          </p:cNvSpPr>
          <p:nvPr/>
        </p:nvSpPr>
        <p:spPr bwMode="auto">
          <a:xfrm>
            <a:off x="4800600" y="1066800"/>
            <a:ext cx="3886200" cy="5289550"/>
          </a:xfrm>
          <a:prstGeom prst="rect">
            <a:avLst/>
          </a:prstGeom>
          <a:noFill/>
          <a:ln w="38100">
            <a:solidFill>
              <a:srgbClr val="00009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sz="1600" b="1" dirty="0" err="1">
                <a:solidFill>
                  <a:srgbClr val="0000FF"/>
                </a:solidFill>
                <a:latin typeface="Calibri" pitchFamily="-111" charset="0"/>
              </a:rPr>
              <a:t>student::student</a:t>
            </a:r>
            <a:r>
              <a:rPr lang="en-US" sz="1600" b="1" dirty="0">
                <a:solidFill>
                  <a:srgbClr val="0000FF"/>
                </a:solidFill>
                <a:latin typeface="Calibri" pitchFamily="-111" charset="0"/>
              </a:rPr>
              <a:t>( )	//default construct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{</a:t>
            </a:r>
            <a:endParaRPr lang="en-US" b="1" dirty="0">
              <a:solidFill>
                <a:srgbClr val="000000"/>
              </a:solidFill>
              <a:latin typeface="Calibri" pitchFamily="-111" charset="0"/>
            </a:endParaRP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name = NULL;  </a:t>
            </a:r>
            <a:r>
              <a:rPr lang="en-US" b="1" dirty="0">
                <a:solidFill>
                  <a:srgbClr val="3366FF"/>
                </a:solidFill>
                <a:latin typeface="Calibri" pitchFamily="-111" charset="0"/>
              </a:rPr>
              <a:t>//safe pointer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id = 0;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grade = 0;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-111" charset="0"/>
              </a:rPr>
              <a:t>//overloaded constructor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sz="1600" b="1" dirty="0" err="1">
                <a:solidFill>
                  <a:srgbClr val="0000FF"/>
                </a:solidFill>
                <a:latin typeface="Calibri" pitchFamily="-111" charset="0"/>
              </a:rPr>
              <a:t>student::student</a:t>
            </a:r>
            <a:r>
              <a:rPr lang="en-US" sz="1600" b="1" dirty="0">
                <a:solidFill>
                  <a:srgbClr val="0000FF"/>
                </a:solidFill>
                <a:latin typeface="Calibri" pitchFamily="-111" charset="0"/>
              </a:rPr>
              <a:t> (char *Name, </a:t>
            </a:r>
            <a:r>
              <a:rPr lang="en-US" sz="1600" b="1" dirty="0" err="1">
                <a:solidFill>
                  <a:srgbClr val="0000FF"/>
                </a:solidFill>
                <a:latin typeface="Calibri" pitchFamily="-111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alibri" pitchFamily="-111" charset="0"/>
              </a:rPr>
              <a:t> Id,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alibri" pitchFamily="-111" charset="0"/>
              </a:rPr>
              <a:t>					        </a:t>
            </a:r>
            <a:r>
              <a:rPr lang="en-US" sz="1600" b="1" dirty="0" err="1">
                <a:solidFill>
                  <a:srgbClr val="0000FF"/>
                </a:solidFill>
                <a:latin typeface="Calibri" pitchFamily="-111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alibri" pitchFamily="-111" charset="0"/>
              </a:rPr>
              <a:t> Grade)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{	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	 </a:t>
            </a:r>
            <a:r>
              <a:rPr lang="en-US" b="1" dirty="0" err="1">
                <a:solidFill>
                  <a:schemeClr val="tx2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-111" charset="0"/>
              </a:rPr>
              <a:t>len</a:t>
            </a: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latin typeface="Calibri" pitchFamily="-111" charset="0"/>
              </a:rPr>
              <a:t>strlen(Name</a:t>
            </a: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alibri" pitchFamily="-111" charset="0"/>
              </a:rPr>
              <a:t>name =  </a:t>
            </a: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new </a:t>
            </a:r>
            <a:r>
              <a:rPr lang="en-US" b="1" dirty="0" err="1">
                <a:solidFill>
                  <a:srgbClr val="FF0000"/>
                </a:solidFill>
                <a:latin typeface="Calibri" pitchFamily="-111" charset="0"/>
              </a:rPr>
              <a:t>char[len</a:t>
            </a: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 + 1];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Calibri" pitchFamily="-111" charset="0"/>
              </a:rPr>
              <a:t>strcpy(name</a:t>
            </a: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, Name);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	id = Id;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	grade = Grade;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endParaRPr lang="en-US" b="1" dirty="0">
              <a:solidFill>
                <a:schemeClr val="tx2"/>
              </a:solidFill>
              <a:latin typeface="Calibri" pitchFamily="-111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-111" charset="0"/>
              <a:buChar char="•"/>
            </a:pPr>
            <a:endParaRPr lang="en-US" sz="3200" dirty="0">
              <a:solidFill>
                <a:srgbClr val="0000FF"/>
              </a:solidFill>
              <a:latin typeface="Calibri" pitchFamily="-111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Constructor Initializer List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289550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 eaLnBrk="1" hangingPunct="1"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</a:t>
            </a: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private:							//member data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6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char *name;</a:t>
            </a: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	//pointer to char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600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 id;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600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 grade;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double </a:t>
            </a:r>
            <a:r>
              <a:rPr lang="en-US" sz="16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PI;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student( );	//default constructor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student (char *Name, </a:t>
            </a:r>
            <a:r>
              <a:rPr lang="en-US" sz="1600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Id,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			 </a:t>
            </a:r>
            <a:r>
              <a:rPr lang="en-US" sz="1600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Grade);	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			etc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//default constructor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student::student( ):</a:t>
            </a:r>
            <a:r>
              <a:rPr lang="en-US" sz="1600" b="1" dirty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name(NULL), id(0), grade(0)</a:t>
            </a:r>
            <a:r>
              <a:rPr lang="en-US" sz="1600" b="1" dirty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, PI( </a:t>
            </a:r>
            <a:r>
              <a:rPr lang="en-US" sz="1600" b="1" dirty="0" smtClean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3.14159 </a:t>
            </a:r>
            <a:r>
              <a:rPr lang="en-US" sz="1600" b="1" dirty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)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{	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}</a:t>
            </a:r>
            <a:endParaRPr lang="en-US" sz="1600" b="1" dirty="0">
              <a:solidFill>
                <a:srgbClr val="000000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FF426-881E-1541-9DCC-707311296BE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3015" name="Content Placeholder 2"/>
          <p:cNvSpPr txBox="1">
            <a:spLocks/>
          </p:cNvSpPr>
          <p:nvPr/>
        </p:nvSpPr>
        <p:spPr bwMode="auto">
          <a:xfrm>
            <a:off x="4800600" y="1066800"/>
            <a:ext cx="3886200" cy="5289550"/>
          </a:xfrm>
          <a:prstGeom prst="rect">
            <a:avLst/>
          </a:prstGeom>
          <a:noFill/>
          <a:ln w="38100">
            <a:solidFill>
              <a:srgbClr val="00009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//overloaded constructor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</a:rPr>
              <a:t>//initialization Section</a:t>
            </a:r>
            <a:endParaRPr lang="en-US" b="1" dirty="0">
              <a:solidFill>
                <a:srgbClr val="000000"/>
              </a:solidFill>
              <a:latin typeface="Calibri" pitchFamily="-111" charset="0"/>
            </a:endParaRP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student::student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(char *Name, </a:t>
            </a: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Id,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		 </a:t>
            </a: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Grade)</a:t>
            </a: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id(Id), grade(Grade),   		   PI( </a:t>
            </a:r>
            <a:r>
              <a:rPr lang="en-US" b="1" dirty="0" smtClean="0">
                <a:solidFill>
                  <a:srgbClr val="FF0000"/>
                </a:solidFill>
              </a:rPr>
              <a:t>3.14159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{	</a:t>
            </a:r>
            <a:endParaRPr lang="en-US" b="1" dirty="0" smtClean="0">
              <a:solidFill>
                <a:srgbClr val="0000FF"/>
              </a:solidFill>
              <a:latin typeface="Calibri" pitchFamily="-111" charset="0"/>
            </a:endParaRP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alibri" pitchFamily="-111" charset="0"/>
              </a:rPr>
              <a:t>     name = new char[</a:t>
            </a:r>
            <a:r>
              <a:rPr lang="en-US" b="1" dirty="0" err="1" smtClean="0">
                <a:solidFill>
                  <a:srgbClr val="0000FF"/>
                </a:solidFill>
                <a:latin typeface="Calibri" pitchFamily="-111" charset="0"/>
              </a:rPr>
              <a:t>strlen</a:t>
            </a:r>
            <a:r>
              <a:rPr lang="en-US" b="1" dirty="0" smtClean="0">
                <a:solidFill>
                  <a:srgbClr val="0000FF"/>
                </a:solidFill>
                <a:latin typeface="Calibri" pitchFamily="-111" charset="0"/>
              </a:rPr>
              <a:t>(Name));</a:t>
            </a:r>
            <a:endParaRPr lang="en-US" b="1" dirty="0">
              <a:solidFill>
                <a:srgbClr val="0000FF"/>
              </a:solidFill>
              <a:latin typeface="Calibri" pitchFamily="-111" charset="0"/>
            </a:endParaRP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	       </a:t>
            </a:r>
            <a:r>
              <a:rPr lang="en-US" b="1" dirty="0" err="1">
                <a:solidFill>
                  <a:srgbClr val="0000FF"/>
                </a:solidFill>
                <a:latin typeface="Calibri" pitchFamily="-111" charset="0"/>
              </a:rPr>
              <a:t>strcpy(name</a:t>
            </a: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, Name);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Char char="•"/>
            </a:pPr>
            <a:r>
              <a:rPr lang="en-US" b="1" i="1" u="sng" dirty="0">
                <a:solidFill>
                  <a:srgbClr val="FF0000"/>
                </a:solidFill>
                <a:latin typeface="Calibri" pitchFamily="-111" charset="0"/>
              </a:rPr>
              <a:t>Initialization section </a:t>
            </a: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occurs before constructor is executed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Char char="•"/>
            </a:pPr>
            <a:r>
              <a:rPr lang="en-US" b="1" i="1" u="sng" dirty="0">
                <a:solidFill>
                  <a:schemeClr val="tx2"/>
                </a:solidFill>
                <a:latin typeface="Calibri" pitchFamily="-111" charset="0"/>
              </a:rPr>
              <a:t>Initialization section </a:t>
            </a: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needs to be used when </a:t>
            </a: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initializing constants </a:t>
            </a: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data members and reference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Code will run faster with initialization section</a:t>
            </a:r>
          </a:p>
          <a:p>
            <a:pPr marL="342900" indent="-342900">
              <a:spcBef>
                <a:spcPct val="20000"/>
              </a:spcBef>
              <a:buFont typeface="Arial" pitchFamily="-111" charset="0"/>
              <a:buChar char="•"/>
            </a:pPr>
            <a:r>
              <a:rPr lang="en-US" b="1" i="1" dirty="0"/>
              <a:t>initialization lists </a:t>
            </a:r>
            <a:r>
              <a:rPr lang="en-US" dirty="0"/>
              <a:t>required when doing </a:t>
            </a:r>
            <a:r>
              <a:rPr lang="en-US" b="1" i="1" dirty="0">
                <a:solidFill>
                  <a:srgbClr val="0000FF"/>
                </a:solidFill>
              </a:rPr>
              <a:t>composition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inheritance</a:t>
            </a:r>
            <a:endParaRPr lang="en-US" b="1" i="1" dirty="0">
              <a:solidFill>
                <a:srgbClr val="FF0000"/>
              </a:solidFill>
              <a:latin typeface="Calibri" pitchFamily="-111" charset="0"/>
            </a:endParaRPr>
          </a:p>
          <a:p>
            <a:pPr marL="342900" indent="-342900">
              <a:spcBef>
                <a:spcPct val="20000"/>
              </a:spcBef>
              <a:buFont typeface="Arial" pitchFamily="-111" charset="0"/>
              <a:buNone/>
            </a:pPr>
            <a:endParaRPr lang="en-US" b="1" dirty="0">
              <a:solidFill>
                <a:schemeClr val="tx2"/>
              </a:solidFill>
              <a:latin typeface="Calibri" pitchFamily="-111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r>
              <a:rPr lang="en-US" sz="2800" b="1" smtClean="0">
                <a:ea typeface="ＭＳ Ｐゴシック" pitchFamily="-111" charset="-128"/>
                <a:cs typeface="ＭＳ Ｐゴシック" pitchFamily="-111" charset="-128"/>
              </a:rPr>
              <a:t>Constructor Initializer List - Composition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886200" cy="5518150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class Date{		//simple class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month;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day;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Date(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Month,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Day): month(Month), day(Day){  }</a:t>
            </a:r>
            <a:endParaRPr lang="en-US" sz="16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	Date( ):month(1),day(1){ 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private:			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char *name;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	//pointer to char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id, grade;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	Date date;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student( );	//default constructor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student (char *Name,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Id,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			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Grade);	</a:t>
            </a:r>
            <a:endParaRPr lang="en-US" sz="1600" b="1" dirty="0" smtClean="0">
              <a:solidFill>
                <a:schemeClr val="tx2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7B5EB-6D0F-1F45-9C83-A252B58524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4039" name="Content Placeholder 2"/>
          <p:cNvSpPr txBox="1">
            <a:spLocks/>
          </p:cNvSpPr>
          <p:nvPr/>
        </p:nvSpPr>
        <p:spPr bwMode="auto">
          <a:xfrm>
            <a:off x="4800600" y="838200"/>
            <a:ext cx="3886200" cy="5518150"/>
          </a:xfrm>
          <a:prstGeom prst="rect">
            <a:avLst/>
          </a:prstGeom>
          <a:noFill/>
          <a:ln w="38100">
            <a:solidFill>
              <a:srgbClr val="00009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</a:rPr>
              <a:t>//default constructor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student::student</a:t>
            </a:r>
            <a:r>
              <a:rPr lang="en-US" b="1" dirty="0">
                <a:solidFill>
                  <a:srgbClr val="000000"/>
                </a:solidFill>
              </a:rPr>
              <a:t>( ):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name(NULL</a:t>
            </a:r>
            <a:r>
              <a:rPr lang="en-US" b="1" dirty="0">
                <a:solidFill>
                  <a:schemeClr val="tx2"/>
                </a:solidFill>
              </a:rPr>
              <a:t>), id(0), grade(0)</a:t>
            </a:r>
            <a:r>
              <a:rPr lang="en-US" b="1" dirty="0">
                <a:solidFill>
                  <a:srgbClr val="FF3300"/>
                </a:solidFill>
              </a:rPr>
              <a:t>, </a:t>
            </a:r>
            <a:r>
              <a:rPr lang="en-US" b="1" dirty="0">
                <a:solidFill>
                  <a:srgbClr val="0000FF"/>
                </a:solidFill>
              </a:rPr>
              <a:t>date(1,1)</a:t>
            </a:r>
          </a:p>
          <a:p>
            <a:r>
              <a:rPr lang="en-US" b="1" dirty="0">
                <a:solidFill>
                  <a:schemeClr val="tx2"/>
                </a:solidFill>
              </a:rPr>
              <a:t>{	</a:t>
            </a:r>
          </a:p>
          <a:p>
            <a:r>
              <a:rPr lang="en-US" b="1" dirty="0">
                <a:solidFill>
                  <a:schemeClr val="tx2"/>
                </a:solidFill>
              </a:rPr>
              <a:t>	</a:t>
            </a:r>
          </a:p>
          <a:p>
            <a:r>
              <a:rPr lang="en-US" b="1" dirty="0">
                <a:solidFill>
                  <a:schemeClr val="tx2"/>
                </a:solidFill>
              </a:rPr>
              <a:t>}</a:t>
            </a:r>
            <a:endParaRPr lang="en-US" b="1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//overloaded constructor</a:t>
            </a:r>
          </a:p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</a:rPr>
              <a:t>//initialization Section</a:t>
            </a:r>
            <a:endParaRPr lang="en-US" b="1" dirty="0">
              <a:solidFill>
                <a:srgbClr val="000000"/>
              </a:solidFill>
              <a:latin typeface="Calibri" pitchFamily="-111" charset="0"/>
            </a:endParaRPr>
          </a:p>
          <a:p>
            <a:pPr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student::student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(char *Name, </a:t>
            </a: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Id,</a:t>
            </a:r>
          </a:p>
          <a:p>
            <a:pPr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		 </a:t>
            </a: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Grade, </a:t>
            </a: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month, </a:t>
            </a:r>
            <a:r>
              <a:rPr lang="en-US" b="1" dirty="0" err="1">
                <a:solidFill>
                  <a:srgbClr val="000000"/>
                </a:solidFill>
                <a:latin typeface="Calibri" pitchFamily="-111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libri" pitchFamily="-111" charset="0"/>
              </a:rPr>
              <a:t> day)</a:t>
            </a: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: </a:t>
            </a:r>
            <a:r>
              <a:rPr lang="en-US" b="1" dirty="0" err="1">
                <a:solidFill>
                  <a:srgbClr val="FF0000"/>
                </a:solidFill>
                <a:latin typeface="Calibri" pitchFamily="-111" charset="0"/>
              </a:rPr>
              <a:t>id(Id</a:t>
            </a: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), </a:t>
            </a:r>
            <a:r>
              <a:rPr lang="en-US" b="1" dirty="0" err="1">
                <a:solidFill>
                  <a:srgbClr val="FF0000"/>
                </a:solidFill>
                <a:latin typeface="Calibri" pitchFamily="-111" charset="0"/>
              </a:rPr>
              <a:t>grade(Grade</a:t>
            </a: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)</a:t>
            </a: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alibri" pitchFamily="-111" charset="0"/>
              </a:rPr>
              <a:t>date(month</a:t>
            </a: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, day)		</a:t>
            </a:r>
          </a:p>
          <a:p>
            <a:pPr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-111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{	</a:t>
            </a:r>
          </a:p>
          <a:p>
            <a:pPr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	       </a:t>
            </a:r>
            <a:r>
              <a:rPr lang="en-US" b="1" dirty="0" err="1">
                <a:solidFill>
                  <a:srgbClr val="0000FF"/>
                </a:solidFill>
                <a:latin typeface="Calibri" pitchFamily="-111" charset="0"/>
              </a:rPr>
              <a:t>strcpy(name</a:t>
            </a:r>
            <a:r>
              <a:rPr lang="en-US" b="1" dirty="0">
                <a:solidFill>
                  <a:srgbClr val="0000FF"/>
                </a:solidFill>
                <a:latin typeface="Calibri" pitchFamily="-111" charset="0"/>
              </a:rPr>
              <a:t>, Name);</a:t>
            </a:r>
          </a:p>
          <a:p>
            <a:pPr>
              <a:spcBef>
                <a:spcPct val="20000"/>
              </a:spcBef>
              <a:buFont typeface="Arial" pitchFamily="-111" charset="0"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-111" charset="0"/>
              </a:rPr>
              <a:t>}</a:t>
            </a:r>
          </a:p>
          <a:p>
            <a:pPr>
              <a:spcBef>
                <a:spcPct val="20000"/>
              </a:spcBef>
              <a:buFont typeface="Arial" pitchFamily="-111" charset="0"/>
              <a:buNone/>
            </a:pPr>
            <a:endParaRPr lang="en-US" b="1" dirty="0">
              <a:solidFill>
                <a:schemeClr val="tx2"/>
              </a:solidFill>
              <a:latin typeface="Calibri" pitchFamily="-111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Overloaded Constructors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059363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</a:t>
            </a:r>
            <a:r>
              <a:rPr lang="en-US" sz="26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dirty="0" smtClean="0">
                <a:ea typeface="ＭＳ Ｐゴシック" pitchFamily="-111" charset="-128"/>
                <a:cs typeface="ＭＳ Ｐゴシック" pitchFamily="-111" charset="-128"/>
              </a:rPr>
              <a:t>private:							//member data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char *name;</a:t>
            </a:r>
            <a:r>
              <a:rPr lang="en-US" sz="2600" dirty="0" smtClean="0">
                <a:ea typeface="ＭＳ Ｐゴシック" pitchFamily="-111" charset="-128"/>
                <a:cs typeface="ＭＳ Ｐゴシック" pitchFamily="-111" charset="-128"/>
              </a:rPr>
              <a:t>	//pointer to char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6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dirty="0" smtClean="0">
                <a:ea typeface="ＭＳ Ｐゴシック" pitchFamily="-111" charset="-128"/>
                <a:cs typeface="ＭＳ Ｐゴシック" pitchFamily="-111" charset="-128"/>
              </a:rPr>
              <a:t> id;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6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dirty="0" smtClean="0">
                <a:ea typeface="ＭＳ Ｐゴシック" pitchFamily="-111" charset="-128"/>
                <a:cs typeface="ＭＳ Ｐゴシック" pitchFamily="-111" charset="-128"/>
              </a:rPr>
              <a:t> grade;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//overloaded constructors		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student( );	    //default constructor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		   </a:t>
            </a:r>
            <a:r>
              <a:rPr lang="en-US" sz="2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student(char</a:t>
            </a: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*Name);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    	</a:t>
            </a:r>
            <a:r>
              <a:rPr lang="en-US" sz="2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student(char</a:t>
            </a: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*Name, </a:t>
            </a:r>
            <a:r>
              <a:rPr lang="en-US" sz="2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Id);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student (char *Name, </a:t>
            </a:r>
            <a:r>
              <a:rPr lang="en-US" sz="2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Id,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				 </a:t>
            </a:r>
            <a:r>
              <a:rPr lang="en-US" sz="2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Grade);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  //….. </a:t>
            </a:r>
            <a:r>
              <a:rPr lang="en-US" sz="2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etc</a:t>
            </a:r>
            <a:endParaRPr lang="en-US" sz="26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endParaRPr lang="en-US" sz="2600" b="1" dirty="0" smtClean="0">
              <a:solidFill>
                <a:schemeClr val="tx2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//</a:t>
            </a:r>
            <a:r>
              <a:rPr lang="en-US" sz="26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accessors</a:t>
            </a:r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&amp; </a:t>
            </a:r>
            <a:r>
              <a:rPr lang="en-US" sz="26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mutators</a:t>
            </a:r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     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	:::::::::::::::::::::::::      		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endParaRPr lang="en-US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642E1-59D3-5A47-8FAC-1A5D9BC724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5063" name="Content Placeholder 2"/>
          <p:cNvSpPr txBox="1">
            <a:spLocks/>
          </p:cNvSpPr>
          <p:nvPr/>
        </p:nvSpPr>
        <p:spPr bwMode="auto">
          <a:xfrm>
            <a:off x="4800600" y="1066800"/>
            <a:ext cx="3886200" cy="5059363"/>
          </a:xfrm>
          <a:prstGeom prst="rect">
            <a:avLst/>
          </a:prstGeom>
          <a:noFill/>
          <a:ln w="38100">
            <a:solidFill>
              <a:srgbClr val="00009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Arial" pitchFamily="-111" charset="0"/>
              <a:buChar char="•"/>
            </a:pPr>
            <a:r>
              <a:rPr lang="en-US" dirty="0"/>
              <a:t> Constructors can overload just like </a:t>
            </a:r>
            <a:br>
              <a:rPr lang="en-US" dirty="0"/>
            </a:br>
            <a:r>
              <a:rPr lang="en-US" dirty="0"/>
              <a:t>other functions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pitchFamily="-111" charset="0"/>
              <a:buChar char="•"/>
            </a:pPr>
            <a:r>
              <a:rPr lang="en-US" dirty="0"/>
              <a:t> Recall: </a:t>
            </a:r>
            <a:r>
              <a:rPr lang="en-US" b="1" i="1" dirty="0">
                <a:solidFill>
                  <a:srgbClr val="0000FF"/>
                </a:solidFill>
              </a:rPr>
              <a:t>function signature </a:t>
            </a:r>
            <a:r>
              <a:rPr lang="en-US" dirty="0"/>
              <a:t>consists of:</a:t>
            </a:r>
          </a:p>
          <a:p>
            <a:pPr lvl="1">
              <a:lnSpc>
                <a:spcPct val="90000"/>
              </a:lnSpc>
              <a:buFont typeface="Arial" pitchFamily="-111" charset="0"/>
              <a:buChar char="•"/>
            </a:pP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Name of function</a:t>
            </a:r>
          </a:p>
          <a:p>
            <a:pPr lvl="1">
              <a:lnSpc>
                <a:spcPct val="90000"/>
              </a:lnSpc>
              <a:buFont typeface="Arial" pitchFamily="-111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    Parameter list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pitchFamily="-111" charset="0"/>
              <a:buChar char="•"/>
            </a:pPr>
            <a:r>
              <a:rPr lang="en-US" dirty="0"/>
              <a:t> Provide constructors for all possible argument-lists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Particularly "how many”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student X;	//default </a:t>
            </a:r>
            <a:r>
              <a:rPr lang="en-US" dirty="0" err="1"/>
              <a:t>constr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student Y( “Joe”);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student Z( “Joe”, 01234);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student W( “Joe”, 01234, 95);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//create </a:t>
            </a:r>
            <a:r>
              <a:rPr lang="en-US" sz="1600" b="1" dirty="0">
                <a:solidFill>
                  <a:srgbClr val="FF0000"/>
                </a:solidFill>
              </a:rPr>
              <a:t>10</a:t>
            </a:r>
            <a:r>
              <a:rPr lang="en-US" sz="1600" dirty="0">
                <a:solidFill>
                  <a:srgbClr val="0000FF"/>
                </a:solidFill>
              </a:rPr>
              <a:t> default students on heap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student* p = new student[10];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eaLnBrk="0" hangingPunct="0">
              <a:spcBef>
                <a:spcPct val="20000"/>
              </a:spcBef>
              <a:buFont typeface="Arial" pitchFamily="-111" charset="0"/>
              <a:buChar char="•"/>
            </a:pPr>
            <a:endParaRPr lang="en-US" sz="3200" dirty="0">
              <a:solidFill>
                <a:srgbClr val="0000FF"/>
              </a:solidFill>
              <a:latin typeface="Calibri" pitchFamily="-111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>
                <a:ea typeface="ＭＳ Ｐゴシック" pitchFamily="-111" charset="-128"/>
                <a:cs typeface="ＭＳ Ｐゴシック" pitchFamily="-111" charset="-128"/>
              </a:rPr>
              <a:t>Suppressing Default Constructors</a:t>
            </a: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059363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ea typeface="ＭＳ Ｐゴシック" pitchFamily="-112" charset="-128"/>
                <a:cs typeface="ＭＳ Ｐゴシック" pitchFamily="-112" charset="-128"/>
              </a:rPr>
              <a:t>class 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</a:t>
            </a: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{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private:							//member data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char *name;</a:t>
            </a: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	//pointer to char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		</a:t>
            </a:r>
            <a:r>
              <a:rPr lang="en-US" sz="1600" dirty="0" err="1" smtClean="0"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 id;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		</a:t>
            </a:r>
            <a:r>
              <a:rPr lang="en-US" sz="1600" dirty="0" err="1" smtClean="0"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 grade;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   student( );		//default constructor</a:t>
            </a:r>
            <a:endParaRPr lang="en-US" sz="1600" dirty="0" smtClean="0">
              <a:solidFill>
                <a:srgbClr val="FF0000"/>
              </a:solidFill>
              <a:ea typeface="ＭＳ Ｐゴシック" pitchFamily="-112" charset="-128"/>
              <a:cs typeface="ＭＳ Ｐゴシック" pitchFamily="-112" charset="-128"/>
            </a:endParaRP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public: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ea typeface="ＭＳ Ｐゴシック" pitchFamily="-112" charset="-128"/>
                <a:cs typeface="ＭＳ Ｐゴシック" pitchFamily="-112" charset="-128"/>
              </a:rPr>
              <a:t>              </a:t>
            </a:r>
            <a:r>
              <a:rPr lang="en-US" sz="1600" b="1" strike="dblStrike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student( );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1600" b="1" strike="sngStrike" dirty="0" smtClean="0">
                <a:ea typeface="ＭＳ Ｐゴシック" pitchFamily="-112" charset="-128"/>
                <a:cs typeface="ＭＳ Ｐゴシック" pitchFamily="-112" charset="-128"/>
              </a:rPr>
              <a:t>//default constructor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		  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student(char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*Name);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    	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student(char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*Name,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Id);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	student (char *Name,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Id,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				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Grade);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                  etc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</a:t>
            </a:r>
            <a:endParaRPr lang="en-US" sz="1600" b="1" dirty="0" smtClean="0">
              <a:solidFill>
                <a:schemeClr val="tx2"/>
              </a:solidFill>
              <a:ea typeface="ＭＳ Ｐゴシック" pitchFamily="-112" charset="-128"/>
              <a:cs typeface="ＭＳ Ｐゴシック" pitchFamily="-112" charset="-128"/>
            </a:endParaRP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//</a:t>
            </a:r>
            <a:r>
              <a:rPr lang="en-US" sz="1600" b="1" dirty="0" err="1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accessors</a:t>
            </a: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&amp; </a:t>
            </a:r>
            <a:r>
              <a:rPr lang="en-US" sz="1600" b="1" dirty="0" err="1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mutators</a:t>
            </a: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    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:::::::::::::::::::::::::      		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};</a:t>
            </a:r>
          </a:p>
          <a:p>
            <a:pPr>
              <a:buFont typeface="Arial" pitchFamily="-112" charset="0"/>
              <a:buChar char="•"/>
              <a:defRPr/>
            </a:pPr>
            <a:endParaRPr lang="en-US" dirty="0" smtClean="0">
              <a:solidFill>
                <a:srgbClr val="0000FF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C37BF-D89F-C64D-917A-9E35E61A3E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6087" name="Content Placeholder 2"/>
          <p:cNvSpPr txBox="1">
            <a:spLocks/>
          </p:cNvSpPr>
          <p:nvPr/>
        </p:nvSpPr>
        <p:spPr bwMode="auto">
          <a:xfrm>
            <a:off x="4800600" y="1066800"/>
            <a:ext cx="3886200" cy="5059363"/>
          </a:xfrm>
          <a:prstGeom prst="rect">
            <a:avLst/>
          </a:prstGeom>
          <a:noFill/>
          <a:ln w="38100">
            <a:solidFill>
              <a:srgbClr val="00009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/>
              <a:t>Examples: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//compile error </a:t>
            </a:r>
            <a:endParaRPr lang="en-US" dirty="0"/>
          </a:p>
          <a:p>
            <a:pPr marL="0"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student X;	// !!!!!.....NO</a:t>
            </a:r>
          </a:p>
          <a:p>
            <a:pPr marL="0"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student* p = new student; //!!...NO</a:t>
            </a:r>
          </a:p>
          <a:p>
            <a:pPr marL="0" lvl="1">
              <a:lnSpc>
                <a:spcPct val="90000"/>
              </a:lnSpc>
            </a:pPr>
            <a:endParaRPr lang="en-US" dirty="0"/>
          </a:p>
          <a:p>
            <a:pPr marL="0" lvl="1">
              <a:lnSpc>
                <a:spcPct val="90000"/>
              </a:lnSpc>
            </a:pPr>
            <a:r>
              <a:rPr lang="en-US" dirty="0"/>
              <a:t>student Y( “Joe”);</a:t>
            </a:r>
          </a:p>
          <a:p>
            <a:pPr marL="0" lvl="1">
              <a:lnSpc>
                <a:spcPct val="90000"/>
              </a:lnSpc>
            </a:pPr>
            <a:r>
              <a:rPr lang="en-US" dirty="0"/>
              <a:t>student Z( “Joe”, 01234);</a:t>
            </a:r>
          </a:p>
          <a:p>
            <a:pPr marL="0" lvl="1">
              <a:lnSpc>
                <a:spcPct val="90000"/>
              </a:lnSpc>
            </a:pPr>
            <a:r>
              <a:rPr lang="en-US" dirty="0"/>
              <a:t>student W( “Joe”, 01234, 95);</a:t>
            </a:r>
          </a:p>
          <a:p>
            <a:pPr marL="0"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 pitchFamily="-111" charset="0"/>
              <a:buChar char="•"/>
            </a:pP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Prevent instantiation of default object by:</a:t>
            </a:r>
          </a:p>
          <a:p>
            <a:pPr>
              <a:lnSpc>
                <a:spcPct val="90000"/>
              </a:lnSpc>
            </a:pPr>
            <a:r>
              <a:rPr lang="en-US" dirty="0"/>
              <a:t>    - </a:t>
            </a:r>
            <a:r>
              <a:rPr lang="en-US" sz="1600" b="1" dirty="0"/>
              <a:t>Not including default constructor</a:t>
            </a:r>
          </a:p>
          <a:p>
            <a:pPr>
              <a:lnSpc>
                <a:spcPct val="90000"/>
              </a:lnSpc>
            </a:pPr>
            <a:r>
              <a:rPr lang="en-US" dirty="0"/>
              <a:t>    - Private default constructor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b="1" dirty="0">
                <a:solidFill>
                  <a:srgbClr val="FF0000"/>
                </a:solidFill>
              </a:rPr>
              <a:t>clear </a:t>
            </a:r>
            <a:r>
              <a:rPr lang="en-US" b="1" dirty="0" smtClean="0">
                <a:solidFill>
                  <a:srgbClr val="FF0000"/>
                </a:solidFill>
              </a:rPr>
              <a:t>&amp; preferred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</a:p>
          <a:p>
            <a:pPr marL="0" lvl="1">
              <a:lnSpc>
                <a:spcPct val="90000"/>
              </a:lnSpc>
              <a:buFont typeface="Arial" pitchFamily="-111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0" lvl="1">
              <a:lnSpc>
                <a:spcPct val="90000"/>
              </a:lnSpc>
            </a:pPr>
            <a:endParaRPr lang="en-US" dirty="0"/>
          </a:p>
          <a:p>
            <a:pPr marL="0" lvl="1">
              <a:lnSpc>
                <a:spcPct val="90000"/>
              </a:lnSpc>
            </a:pPr>
            <a:endParaRPr lang="en-US" dirty="0"/>
          </a:p>
          <a:p>
            <a:pPr marL="0" lvl="1">
              <a:lnSpc>
                <a:spcPct val="90000"/>
              </a:lnSpc>
            </a:pPr>
            <a:endParaRPr lang="en-US" dirty="0"/>
          </a:p>
          <a:p>
            <a:pPr eaLnBrk="0" hangingPunct="0">
              <a:spcBef>
                <a:spcPct val="20000"/>
              </a:spcBef>
              <a:buFont typeface="Arial" pitchFamily="-111" charset="0"/>
              <a:buChar char="•"/>
            </a:pPr>
            <a:endParaRPr lang="en-US" sz="3200" dirty="0">
              <a:solidFill>
                <a:srgbClr val="0000FF"/>
              </a:solidFill>
              <a:latin typeface="Calibri" pitchFamily="-111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b="1" dirty="0">
                <a:ea typeface="ＭＳ Ｐゴシック" pitchFamily="-111" charset="-128"/>
                <a:cs typeface="ＭＳ Ｐゴシック" pitchFamily="-111" charset="-128"/>
              </a:rPr>
              <a:t>Overloaded Constructors – </a:t>
            </a:r>
            <a:r>
              <a:rPr lang="en-US" sz="32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Default Parameters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059363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ea typeface="ＭＳ Ｐゴシック" pitchFamily="-112" charset="-128"/>
                <a:cs typeface="ＭＳ Ｐゴシック" pitchFamily="-112" charset="-128"/>
              </a:rPr>
              <a:t>class 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</a:t>
            </a: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{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private:							//member data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char *name;</a:t>
            </a: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	//pointer to char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		</a:t>
            </a:r>
            <a:r>
              <a:rPr lang="en-US" sz="1600" dirty="0" err="1" smtClean="0"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 id;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		</a:t>
            </a:r>
            <a:r>
              <a:rPr lang="en-US" sz="1600" dirty="0" err="1" smtClean="0"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dirty="0" smtClean="0">
                <a:ea typeface="ＭＳ Ｐゴシック" pitchFamily="-112" charset="-128"/>
                <a:cs typeface="ＭＳ Ｐゴシック" pitchFamily="-112" charset="-128"/>
              </a:rPr>
              <a:t> grade;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public: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	</a:t>
            </a:r>
            <a:r>
              <a:rPr lang="en-US" sz="1600" b="1" strike="dblStrike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student( );	//default constructor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		   </a:t>
            </a:r>
            <a:r>
              <a:rPr lang="en-US" sz="1600" b="1" strike="dblStrike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student(char</a:t>
            </a:r>
            <a:r>
              <a:rPr lang="en-US" sz="1600" b="1" strike="dblStrike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*Name);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    	</a:t>
            </a:r>
            <a:r>
              <a:rPr lang="en-US" sz="1600" b="1" strike="dblStrike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student(char</a:t>
            </a:r>
            <a:r>
              <a:rPr lang="en-US" sz="1600" b="1" strike="dblStrike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*Name, </a:t>
            </a:r>
            <a:r>
              <a:rPr lang="en-US" sz="1600" b="1" strike="dblStrike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b="1" strike="dblStrike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Id);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	student (char *Name = NULL, </a:t>
            </a:r>
          </a:p>
          <a:p>
            <a:pPr eaLnBrk="1" hangingPunct="1">
              <a:spcBef>
                <a:spcPts val="0"/>
              </a:spcBef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                              </a:t>
            </a:r>
            <a:r>
              <a:rPr lang="en-US" sz="1600" b="1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 Id = 0,</a:t>
            </a:r>
          </a:p>
          <a:p>
            <a:pPr eaLnBrk="1" hangingPunct="1">
              <a:spcBef>
                <a:spcPts val="0"/>
              </a:spcBef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			              </a:t>
            </a:r>
            <a:r>
              <a:rPr lang="en-US" sz="1600" b="1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 Grade = 0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);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                  etc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	</a:t>
            </a:r>
            <a:endParaRPr lang="en-US" sz="1600" b="1" dirty="0" smtClean="0">
              <a:solidFill>
                <a:schemeClr val="tx2"/>
              </a:solidFill>
              <a:ea typeface="ＭＳ Ｐゴシック" pitchFamily="-112" charset="-128"/>
              <a:cs typeface="ＭＳ Ｐゴシック" pitchFamily="-112" charset="-128"/>
            </a:endParaRP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//</a:t>
            </a:r>
            <a:r>
              <a:rPr lang="en-US" sz="1600" b="1" dirty="0" err="1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accessors</a:t>
            </a: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&amp; </a:t>
            </a:r>
            <a:r>
              <a:rPr lang="en-US" sz="1600" b="1" dirty="0" err="1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mutators</a:t>
            </a: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     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	:::::::::::::::::::::::::      		</a:t>
            </a:r>
          </a:p>
          <a:p>
            <a:pPr eaLnBrk="1" hangingPunct="1">
              <a:buFont typeface="Arial" pitchFamily="-112" charset="0"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112" charset="-128"/>
                <a:cs typeface="ＭＳ Ｐゴシック" pitchFamily="-112" charset="-128"/>
              </a:rPr>
              <a:t>};</a:t>
            </a:r>
          </a:p>
          <a:p>
            <a:pPr>
              <a:buFont typeface="Arial" pitchFamily="-112" charset="0"/>
              <a:buChar char="•"/>
              <a:defRPr/>
            </a:pPr>
            <a:endParaRPr lang="en-US" dirty="0" smtClean="0">
              <a:solidFill>
                <a:srgbClr val="0000FF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279E2-1818-3441-AA28-56BCA2E6E2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7111" name="Content Placeholder 2"/>
          <p:cNvSpPr txBox="1">
            <a:spLocks/>
          </p:cNvSpPr>
          <p:nvPr/>
        </p:nvSpPr>
        <p:spPr bwMode="auto">
          <a:xfrm>
            <a:off x="4800600" y="1066800"/>
            <a:ext cx="3886200" cy="5059363"/>
          </a:xfrm>
          <a:prstGeom prst="rect">
            <a:avLst/>
          </a:prstGeom>
          <a:noFill/>
          <a:ln w="38100">
            <a:solidFill>
              <a:srgbClr val="00009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Arial" pitchFamily="-111" charset="0"/>
              <a:buChar char="•"/>
            </a:pPr>
            <a:r>
              <a:rPr lang="en-US" dirty="0"/>
              <a:t> Constructors can overload just like </a:t>
            </a:r>
            <a:br>
              <a:rPr lang="en-US" dirty="0"/>
            </a:br>
            <a:r>
              <a:rPr lang="en-US" dirty="0"/>
              <a:t>other functions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pitchFamily="-111" charset="0"/>
              <a:buChar char="•"/>
            </a:pPr>
            <a:r>
              <a:rPr lang="en-US" dirty="0"/>
              <a:t> Recall: </a:t>
            </a:r>
            <a:r>
              <a:rPr lang="en-US" b="1" i="1" dirty="0">
                <a:solidFill>
                  <a:srgbClr val="0000FF"/>
                </a:solidFill>
              </a:rPr>
              <a:t>function signature </a:t>
            </a:r>
            <a:r>
              <a:rPr lang="en-US" dirty="0"/>
              <a:t>consists of:</a:t>
            </a:r>
          </a:p>
          <a:p>
            <a:pPr lvl="1">
              <a:lnSpc>
                <a:spcPct val="90000"/>
              </a:lnSpc>
              <a:buFont typeface="Arial" pitchFamily="-111" charset="0"/>
              <a:buChar char="•"/>
            </a:pP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Name of function</a:t>
            </a:r>
          </a:p>
          <a:p>
            <a:pPr lvl="1">
              <a:lnSpc>
                <a:spcPct val="90000"/>
              </a:lnSpc>
              <a:buFont typeface="Arial" pitchFamily="-111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    Parameter list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pitchFamily="-111" charset="0"/>
              <a:buChar char="•"/>
            </a:pPr>
            <a:r>
              <a:rPr lang="en-US" dirty="0"/>
              <a:t> Provide constructors for all possible argument-lists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Particularly "how many”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student X;	//default </a:t>
            </a:r>
            <a:r>
              <a:rPr lang="en-US" dirty="0" err="1"/>
              <a:t>constr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student Y( “Joe”);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student Z( “Joe”, 1234);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student W( “Joe”, 1234, 95);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     etc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eaLnBrk="0" hangingPunct="0">
              <a:spcBef>
                <a:spcPct val="20000"/>
              </a:spcBef>
              <a:buFont typeface="Arial" pitchFamily="-111" charset="0"/>
              <a:buChar char="•"/>
            </a:pPr>
            <a:endParaRPr lang="en-US" sz="3200" dirty="0">
              <a:solidFill>
                <a:srgbClr val="0000FF"/>
              </a:solidFill>
              <a:latin typeface="Calibri" pitchFamily="-111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Default Constructor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  <a:ln w="28575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Defined as a constructor with no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student::student(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One should always be defined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Auto-Generated?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Yes &amp;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no constructors AT ALL are defined </a:t>
            </a:r>
            <a:r>
              <a:rPr lang="en-US" sz="2400" b="1" dirty="0" smtClean="0">
                <a:sym typeface="Wingdings" pitchFamily="-111" charset="2"/>
              </a:rPr>
              <a:t></a:t>
            </a:r>
            <a:r>
              <a:rPr lang="en-US" sz="2400" b="1" dirty="0" smtClean="0"/>
              <a:t>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any constructors are defined </a:t>
            </a:r>
            <a:r>
              <a:rPr lang="en-US" sz="2400" b="1" dirty="0" smtClean="0">
                <a:sym typeface="Wingdings" pitchFamily="-111" charset="2"/>
              </a:rPr>
              <a:t></a:t>
            </a:r>
            <a:r>
              <a:rPr lang="en-US" sz="2400" b="1" dirty="0" smtClean="0"/>
              <a:t> No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If no </a:t>
            </a: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default constructor 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is available: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Cannot declare</a:t>
            </a:r>
            <a:r>
              <a:rPr lang="en-US" sz="2400" dirty="0" smtClean="0"/>
              <a:t>:  Student X; </a:t>
            </a:r>
            <a:r>
              <a:rPr lang="en-US" sz="2400" b="1" dirty="0" smtClean="0">
                <a:solidFill>
                  <a:srgbClr val="FF0000"/>
                </a:solidFill>
                <a:latin typeface="Wingdings" pitchFamily="-111" charset="2"/>
                <a:ea typeface="Wingdings" pitchFamily="-111" charset="2"/>
                <a:cs typeface="Wingdings" pitchFamily="-111" charset="2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Zapf Dingbats" pitchFamily="-111" charset="2"/>
                <a:ea typeface="Zapf Dingbats" pitchFamily="-111" charset="2"/>
                <a:cs typeface="Zapf Dingbats" pitchFamily="-111" charset="2"/>
              </a:rPr>
              <a:t>✖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ea typeface="Zapf Dingbats" pitchFamily="-111" charset="2"/>
                <a:cs typeface="Zapf Dingbats" pitchFamily="-111" charset="2"/>
              </a:rPr>
              <a:t>If default constructor in private sector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ea typeface="Zapf Dingbats" pitchFamily="-111" charset="2"/>
                <a:cs typeface="Zapf Dingbats" pitchFamily="-111" charset="2"/>
              </a:rPr>
              <a:t>Student X;								</a:t>
            </a:r>
            <a:r>
              <a:rPr lang="en-US" sz="2000" b="1" dirty="0">
                <a:solidFill>
                  <a:srgbClr val="FF0000"/>
                </a:solidFill>
                <a:latin typeface="Zapf Dingbats" pitchFamily="-111" charset="2"/>
                <a:ea typeface="Zapf Dingbats" pitchFamily="-111" charset="2"/>
                <a:cs typeface="Zapf Dingbats" pitchFamily="-111" charset="2"/>
              </a:rPr>
              <a:t>✖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ea typeface="Zapf Dingbats" pitchFamily="-111" charset="2"/>
                <a:cs typeface="Zapf Dingbats" pitchFamily="-111" charset="2"/>
              </a:rPr>
              <a:t>	// compile error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>
              <a:buFont typeface="Arial" pitchFamily="-111" charset="0"/>
              <a:buNone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8520C-A3AE-6D45-BC84-879B3CF1FA7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Constructor with No Arguments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Standard functions with no arguments: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Called with syntax: </a:t>
            </a:r>
            <a:r>
              <a:rPr lang="en-US" sz="2400" dirty="0" err="1" smtClean="0"/>
              <a:t>callMyFunction</a:t>
            </a:r>
            <a:r>
              <a:rPr lang="en-US" sz="2400" dirty="0" smtClean="0"/>
              <a:t>( 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1" charset="-128"/>
              </a:rPr>
              <a:t>Including empty parentheses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Object declarations with no "initializers":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Student X;		// This way!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Student X(); 	</a:t>
            </a:r>
            <a:r>
              <a:rPr lang="en-US" sz="2400" b="1" dirty="0" smtClean="0">
                <a:solidFill>
                  <a:srgbClr val="FF0000"/>
                </a:solidFill>
              </a:rPr>
              <a:t>// NO! – function that returns Student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1" charset="-128"/>
              </a:rPr>
              <a:t>What is this really?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11" charset="-128"/>
              </a:rPr>
              <a:t>Compiler sees a function declaration/prototype!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</a:rPr>
              <a:t>Prototype for a function named X( ) that takes no arguments and returns a student object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Anonymous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X = Student(“</a:t>
            </a:r>
            <a:r>
              <a:rPr lang="en-US" dirty="0" err="1" smtClean="0"/>
              <a:t>joe</a:t>
            </a:r>
            <a:r>
              <a:rPr lang="en-US" dirty="0" smtClean="0"/>
              <a:t>”, …,…);</a:t>
            </a:r>
          </a:p>
          <a:p>
            <a:pPr>
              <a:buFont typeface="Arial" pitchFamily="-111" charset="0"/>
              <a:buNone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0A651-316E-A940-9CEA-651E642CBF8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Constructor Curiosities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5211763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class Fred {</a:t>
            </a:r>
            <a:b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 public:</a:t>
            </a:r>
            <a:b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   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Fred();  //default constructor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   </a:t>
            </a:r>
            <a:r>
              <a:rPr lang="en-US" sz="2000" b="1" i="1" dirty="0" smtClean="0">
                <a:ea typeface="ＭＳ Ｐゴシック" pitchFamily="-111" charset="-128"/>
                <a:cs typeface="ＭＳ Ｐゴシック" pitchFamily="-111" charset="-128"/>
              </a:rPr>
              <a:t>...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 };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 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 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 main()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//</a:t>
            </a:r>
            <a:r>
              <a:rPr lang="en-US" sz="2000" b="1" i="1" dirty="0" smtClean="0">
                <a:ea typeface="ＭＳ Ｐゴシック" pitchFamily="-111" charset="-128"/>
                <a:cs typeface="ＭＳ Ｐゴシック" pitchFamily="-111" charset="-128"/>
              </a:rPr>
              <a:t>call  </a:t>
            </a:r>
            <a:r>
              <a:rPr lang="en-US" sz="2000" b="1" i="1" dirty="0" smtClean="0">
                <a:ea typeface="ＭＳ Ｐゴシック" pitchFamily="-111" charset="-128"/>
                <a:cs typeface="ＭＳ Ｐゴシック" pitchFamily="-111" charset="-128"/>
                <a:hlinkClick r:id="rId2" tooltip="[10.4] Is the default constructor for Fred always Fred::Fred()?"/>
              </a:rPr>
              <a:t>default constructor</a:t>
            </a:r>
            <a:r>
              <a:rPr lang="en-US" sz="2000" b="1" i="1" dirty="0" smtClean="0">
                <a:ea typeface="ＭＳ Ｐゴシック" pitchFamily="-111" charset="-128"/>
                <a:cs typeface="ＭＳ Ｐゴシック" pitchFamily="-111" charset="-128"/>
              </a:rPr>
              <a:t> 10 times</a:t>
            </a:r>
            <a:endParaRPr lang="en-US" sz="20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lvl="1"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Fred a[10];  </a:t>
            </a:r>
            <a:endParaRPr lang="en-US" sz="2000" b="1" i="1" dirty="0" smtClean="0">
              <a:solidFill>
                <a:srgbClr val="0000FF"/>
              </a:solidFill>
            </a:endParaRPr>
          </a:p>
          <a:p>
            <a:pPr lvl="1"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Fred* </a:t>
            </a:r>
            <a:r>
              <a:rPr lang="en-US" sz="2000" b="1" dirty="0" err="1" smtClean="0">
                <a:solidFill>
                  <a:srgbClr val="0000FF"/>
                </a:solidFill>
              </a:rPr>
              <a:t>p</a:t>
            </a:r>
            <a:r>
              <a:rPr lang="en-US" sz="2000" b="1" dirty="0" smtClean="0">
                <a:solidFill>
                  <a:srgbClr val="0000FF"/>
                </a:solidFill>
              </a:rPr>
              <a:t> = new Fred[10];  </a:t>
            </a:r>
            <a:br>
              <a:rPr lang="en-US" sz="2000" b="1" dirty="0" smtClean="0">
                <a:solidFill>
                  <a:srgbClr val="0000FF"/>
                </a:solidFill>
              </a:rPr>
            </a:br>
            <a:r>
              <a:rPr lang="en-US" sz="2000" b="1" dirty="0" smtClean="0">
                <a:solidFill>
                  <a:srgbClr val="0000FF"/>
                </a:solidFill>
              </a:rPr>
              <a:t>   </a:t>
            </a:r>
            <a:r>
              <a:rPr lang="en-US" sz="2000" b="1" i="1" dirty="0" smtClean="0">
                <a:solidFill>
                  <a:srgbClr val="0000FF"/>
                </a:solidFill>
              </a:rPr>
              <a:t>…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 } 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F7FBF-6BB4-F043-8798-42683D64F00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6800" y="914400"/>
            <a:ext cx="4038600" cy="5211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class Fred {</a:t>
            </a:r>
            <a:br>
              <a:rPr lang="en-US" dirty="0"/>
            </a:br>
            <a:r>
              <a:rPr lang="en-US" dirty="0"/>
              <a:t> public: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i="1" dirty="0">
                <a:solidFill>
                  <a:srgbClr val="FF0000"/>
                </a:solidFill>
              </a:rPr>
              <a:t>// </a:t>
            </a:r>
            <a:r>
              <a:rPr lang="en-US" sz="2000" b="1" i="1" dirty="0">
                <a:solidFill>
                  <a:srgbClr val="FF0000"/>
                </a:solidFill>
              </a:rPr>
              <a:t>Assume no </a:t>
            </a:r>
            <a:r>
              <a:rPr lang="en-US" sz="2000" b="1" i="1" dirty="0">
                <a:solidFill>
                  <a:srgbClr val="FF0000"/>
                </a:solidFill>
                <a:hlinkClick r:id="rId2" tooltip="[10.4] Is the default constructor for Fred always Fred::Fred()?"/>
              </a:rPr>
              <a:t>default constructor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Fred(int</a:t>
            </a:r>
            <a:r>
              <a:rPr lang="en-US" b="1" dirty="0">
                <a:solidFill>
                  <a:srgbClr val="0000FF"/>
                </a:solidFill>
              </a:rPr>
              <a:t> 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, 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 </a:t>
            </a:r>
            <a:r>
              <a:rPr lang="en-US" b="1" dirty="0" err="1">
                <a:solidFill>
                  <a:srgbClr val="0000FF"/>
                </a:solidFill>
              </a:rPr>
              <a:t>j</a:t>
            </a:r>
            <a:r>
              <a:rPr lang="en-US" b="1" dirty="0">
                <a:solidFill>
                  <a:srgbClr val="0000FF"/>
                </a:solidFill>
              </a:rPr>
              <a:t>); </a:t>
            </a:r>
            <a:r>
              <a:rPr lang="en-US" b="1" dirty="0" smtClean="0">
                <a:solidFill>
                  <a:srgbClr val="0000FF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b="1" dirty="0" smtClean="0">
                <a:solidFill>
                  <a:srgbClr val="0000FF"/>
                </a:solidFill>
              </a:rPr>
              <a:t>//</a:t>
            </a:r>
            <a:r>
              <a:rPr lang="en-US" b="1" dirty="0" err="1" smtClean="0">
                <a:solidFill>
                  <a:srgbClr val="0000FF"/>
                </a:solidFill>
              </a:rPr>
              <a:t>parametrized</a:t>
            </a:r>
            <a:r>
              <a:rPr lang="en-US" b="1" dirty="0" smtClean="0">
                <a:solidFill>
                  <a:srgbClr val="0000FF"/>
                </a:solidFill>
              </a:rPr>
              <a:t> const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...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dirty="0" err="1"/>
              <a:t>int</a:t>
            </a:r>
            <a:r>
              <a:rPr lang="en-US" b="1" dirty="0"/>
              <a:t> main( 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{</a:t>
            </a:r>
            <a:r>
              <a:rPr lang="en-US" sz="1400" b="1" i="1" dirty="0"/>
              <a:t> </a:t>
            </a:r>
            <a:endParaRPr lang="en-US" sz="1400" b="1" i="1" dirty="0" smtClean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i="1" dirty="0" smtClean="0"/>
              <a:t>/Fred</a:t>
            </a:r>
            <a:r>
              <a:rPr lang="en-US" b="1" i="1" dirty="0"/>
              <a:t> doesn't have a default constructor</a:t>
            </a:r>
            <a:endParaRPr lang="en-US" b="1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 </a:t>
            </a:r>
            <a:r>
              <a:rPr lang="en-US" sz="2000" b="1" dirty="0">
                <a:solidFill>
                  <a:srgbClr val="FF0000"/>
                </a:solidFill>
              </a:rPr>
              <a:t>Fred a[10];      // ERROR      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FF0000"/>
                </a:solidFill>
              </a:rPr>
              <a:t>   Fred* </a:t>
            </a:r>
            <a:r>
              <a:rPr lang="en-US" sz="2000" b="1" dirty="0" err="1">
                <a:solidFill>
                  <a:srgbClr val="FF0000"/>
                </a:solidFill>
              </a:rPr>
              <a:t>p</a:t>
            </a:r>
            <a:r>
              <a:rPr lang="en-US" sz="2000" b="1" dirty="0">
                <a:solidFill>
                  <a:srgbClr val="FF0000"/>
                </a:solidFill>
              </a:rPr>
              <a:t> = new Fred[10];</a:t>
            </a:r>
            <a:r>
              <a:rPr lang="en-US" sz="2000" dirty="0">
                <a:solidFill>
                  <a:srgbClr val="FF0000"/>
                </a:solidFill>
              </a:rPr>
              <a:t> //</a:t>
            </a:r>
            <a:r>
              <a:rPr lang="en-US" sz="2000" i="1" dirty="0">
                <a:solidFill>
                  <a:srgbClr val="FF0000"/>
                </a:solidFill>
              </a:rPr>
              <a:t>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…</a:t>
            </a: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} </a:t>
            </a:r>
            <a:endParaRPr lang="en-US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Constructors – FAQ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162"/>
            <a:ext cx="8229600" cy="5564188"/>
          </a:xfrm>
          <a:ln w="28575" cap="flat" algn="ctr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b="1" dirty="0" smtClean="0"/>
              <a:t>Q1: Is there any difference between </a:t>
            </a:r>
            <a:r>
              <a:rPr lang="en-US" sz="2400" b="1" dirty="0" smtClean="0">
                <a:solidFill>
                  <a:srgbClr val="0000FF"/>
                </a:solidFill>
              </a:rPr>
              <a:t>List 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b="1" dirty="0" smtClean="0">
                <a:solidFill>
                  <a:srgbClr val="0000FF"/>
                </a:solidFill>
              </a:rPr>
              <a:t>;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00FF"/>
                </a:solidFill>
              </a:rPr>
              <a:t>List 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b="1" dirty="0" smtClean="0">
                <a:solidFill>
                  <a:srgbClr val="0000FF"/>
                </a:solidFill>
              </a:rPr>
              <a:t>()</a:t>
            </a:r>
            <a:r>
              <a:rPr lang="en-US" sz="2400" b="1" dirty="0" smtClean="0"/>
              <a:t>;?</a:t>
            </a:r>
          </a:p>
          <a:p>
            <a:pPr>
              <a:buFont typeface="Arial" charset="0"/>
              <a:buNone/>
              <a:defRPr/>
            </a:pPr>
            <a:r>
              <a:rPr lang="en-US" sz="2000" dirty="0" smtClean="0"/>
              <a:t>void </a:t>
            </a:r>
            <a:r>
              <a:rPr lang="en-US" sz="2000" dirty="0" err="1" smtClean="0"/>
              <a:t>f</a:t>
            </a:r>
            <a:r>
              <a:rPr lang="en-US" sz="2000" dirty="0" smtClean="0"/>
              <a:t>() {</a:t>
            </a:r>
            <a:br>
              <a:rPr lang="en-US" sz="2000" dirty="0" smtClean="0"/>
            </a:br>
            <a:r>
              <a:rPr lang="en-US" sz="2000" dirty="0" smtClean="0"/>
              <a:t>   List </a:t>
            </a:r>
            <a:r>
              <a:rPr lang="en-US" sz="2000" dirty="0" err="1" smtClean="0"/>
              <a:t>x</a:t>
            </a:r>
            <a:r>
              <a:rPr lang="en-US" sz="2000" dirty="0" smtClean="0"/>
              <a:t>;     </a:t>
            </a:r>
            <a:r>
              <a:rPr lang="en-US" sz="2000" i="1" dirty="0" smtClean="0"/>
              <a:t>// Local object named </a:t>
            </a:r>
            <a:r>
              <a:rPr lang="en-US" sz="2000" i="1" dirty="0" err="1" smtClean="0"/>
              <a:t>x</a:t>
            </a:r>
            <a:r>
              <a:rPr lang="en-US" sz="2000" i="1" dirty="0" smtClean="0"/>
              <a:t> (of class List)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 </a:t>
            </a:r>
            <a:r>
              <a:rPr lang="en-US" sz="2000" i="1" dirty="0" smtClean="0"/>
              <a:t>…</a:t>
            </a:r>
            <a:r>
              <a:rPr lang="en-US" sz="2000" dirty="0" smtClean="0"/>
              <a:t>} </a:t>
            </a:r>
          </a:p>
          <a:p>
            <a:pPr>
              <a:buFont typeface="Arial" charset="0"/>
              <a:buNone/>
              <a:defRPr/>
            </a:pPr>
            <a:r>
              <a:rPr lang="en-US" sz="2000" dirty="0" smtClean="0"/>
              <a:t>void </a:t>
            </a:r>
            <a:r>
              <a:rPr lang="en-US" sz="2000" dirty="0" err="1" smtClean="0"/>
              <a:t>g</a:t>
            </a:r>
            <a:r>
              <a:rPr lang="en-US" sz="2000" dirty="0" smtClean="0"/>
              <a:t>() 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</a:t>
            </a:r>
            <a:r>
              <a:rPr lang="en-US" sz="2400" b="1" dirty="0" smtClean="0">
                <a:solidFill>
                  <a:srgbClr val="FF0000"/>
                </a:solidFill>
              </a:rPr>
              <a:t> List </a:t>
            </a:r>
            <a:r>
              <a:rPr lang="en-US" sz="2400" b="1" dirty="0" err="1" smtClean="0">
                <a:solidFill>
                  <a:srgbClr val="FF0000"/>
                </a:solidFill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</a:rPr>
              <a:t>();   </a:t>
            </a:r>
            <a:r>
              <a:rPr lang="en-US" sz="2400" b="1" i="1" dirty="0" smtClean="0">
                <a:solidFill>
                  <a:srgbClr val="FF0000"/>
                </a:solidFill>
              </a:rPr>
              <a:t>// Function named </a:t>
            </a:r>
            <a:r>
              <a:rPr lang="en-US" sz="2400" b="1" i="1" dirty="0" err="1" smtClean="0">
                <a:solidFill>
                  <a:srgbClr val="FF0000"/>
                </a:solidFill>
              </a:rPr>
              <a:t>x</a:t>
            </a:r>
            <a:r>
              <a:rPr lang="en-US" sz="2400" b="1" i="1" dirty="0" smtClean="0">
                <a:solidFill>
                  <a:srgbClr val="FF0000"/>
                </a:solidFill>
              </a:rPr>
              <a:t> (that returns a List)</a:t>
            </a:r>
            <a:r>
              <a:rPr lang="en-US" sz="2400" b="1" dirty="0" smtClean="0">
                <a:solidFill>
                  <a:srgbClr val="FF0000"/>
                </a:solidFill>
              </a:rPr>
              <a:t>   </a:t>
            </a:r>
            <a:r>
              <a:rPr lang="en-US" sz="2400" b="1" i="1" dirty="0" smtClean="0">
                <a:solidFill>
                  <a:srgbClr val="FF0000"/>
                </a:solidFill>
              </a:rPr>
              <a:t>…</a:t>
            </a:r>
            <a:r>
              <a:rPr lang="en-US" sz="2400" dirty="0" smtClean="0"/>
              <a:t> } </a:t>
            </a:r>
          </a:p>
          <a:p>
            <a:pPr>
              <a:buFont typeface="Arial" charset="0"/>
              <a:buNone/>
              <a:defRPr/>
            </a:pPr>
            <a:r>
              <a:rPr lang="en-US" sz="2400" b="1" dirty="0" smtClean="0"/>
              <a:t>Q2: Is the default constructor for Fred always </a:t>
            </a:r>
            <a:r>
              <a:rPr lang="en-US" sz="2400" b="1" dirty="0" err="1" smtClean="0"/>
              <a:t>Fred::Fred</a:t>
            </a:r>
            <a:r>
              <a:rPr lang="en-US" sz="2400" b="1" dirty="0" smtClean="0"/>
              <a:t>()?</a:t>
            </a:r>
          </a:p>
          <a:p>
            <a:pPr>
              <a:buFont typeface="Arial" charset="0"/>
              <a:buNone/>
              <a:defRPr/>
            </a:pPr>
            <a:r>
              <a:rPr lang="en-US" sz="2000" dirty="0" smtClean="0"/>
              <a:t>class Fred {</a:t>
            </a:r>
            <a:br>
              <a:rPr lang="en-US" sz="2000" dirty="0" smtClean="0"/>
            </a:br>
            <a:r>
              <a:rPr lang="en-US" sz="2000" dirty="0" smtClean="0"/>
              <a:t> public:</a:t>
            </a:r>
            <a:br>
              <a:rPr lang="en-US" sz="2000" dirty="0" smtClean="0"/>
            </a:br>
            <a:r>
              <a:rPr lang="en-US" sz="2000" dirty="0" smtClean="0"/>
              <a:t>   </a:t>
            </a:r>
            <a:r>
              <a:rPr lang="en-US" sz="2000" b="1" dirty="0" smtClean="0"/>
              <a:t>Fred(); </a:t>
            </a:r>
            <a:r>
              <a:rPr lang="en-US" sz="2000" dirty="0" smtClean="0"/>
              <a:t>  </a:t>
            </a:r>
            <a:r>
              <a:rPr lang="en-US" sz="2000" i="1" dirty="0" smtClean="0"/>
              <a:t>// Default constructor: can be called with no </a:t>
            </a:r>
            <a:r>
              <a:rPr lang="en-US" sz="2000" i="1" dirty="0" err="1" smtClean="0"/>
              <a:t>args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 </a:t>
            </a:r>
            <a:r>
              <a:rPr lang="en-US" sz="2000" i="1" dirty="0" smtClean="0"/>
              <a:t>…</a:t>
            </a:r>
            <a:r>
              <a:rPr lang="en-US" sz="2000" dirty="0" smtClean="0"/>
              <a:t>}; </a:t>
            </a:r>
            <a:endParaRPr lang="en-US" sz="2000" b="1" dirty="0" smtClean="0"/>
          </a:p>
          <a:p>
            <a:pPr>
              <a:buFont typeface="Arial" charset="0"/>
              <a:buNone/>
              <a:defRPr/>
            </a:pPr>
            <a:r>
              <a:rPr lang="en-US" sz="2000" dirty="0" smtClean="0"/>
              <a:t>class Fred {</a:t>
            </a:r>
            <a:br>
              <a:rPr lang="en-US" sz="2000" dirty="0" smtClean="0"/>
            </a:br>
            <a:r>
              <a:rPr lang="en-US" sz="2000" dirty="0" smtClean="0"/>
              <a:t> public: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r>
              <a:rPr lang="en-US" sz="2000" b="1" dirty="0" smtClean="0"/>
              <a:t> </a:t>
            </a:r>
            <a:r>
              <a:rPr lang="en-US" sz="2000" b="1" dirty="0" err="1" smtClean="0">
                <a:solidFill>
                  <a:srgbClr val="FF0000"/>
                </a:solidFill>
              </a:rPr>
              <a:t>Fred(int</a:t>
            </a:r>
            <a:r>
              <a:rPr lang="en-US" sz="2000" b="1" dirty="0" smtClean="0">
                <a:solidFill>
                  <a:srgbClr val="FF0000"/>
                </a:solidFill>
              </a:rPr>
              <a:t> 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=3, 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 </a:t>
            </a:r>
            <a:r>
              <a:rPr lang="en-US" sz="2000" b="1" dirty="0" err="1" smtClean="0">
                <a:solidFill>
                  <a:srgbClr val="FF0000"/>
                </a:solidFill>
              </a:rPr>
              <a:t>j</a:t>
            </a:r>
            <a:r>
              <a:rPr lang="en-US" sz="2000" b="1" dirty="0" smtClean="0">
                <a:solidFill>
                  <a:srgbClr val="FF0000"/>
                </a:solidFill>
              </a:rPr>
              <a:t>=5);</a:t>
            </a:r>
            <a:r>
              <a:rPr lang="en-US" sz="2000" b="1" dirty="0" smtClean="0"/>
              <a:t> </a:t>
            </a:r>
            <a:r>
              <a:rPr lang="en-US" sz="2000" dirty="0" smtClean="0"/>
              <a:t>  </a:t>
            </a:r>
            <a:r>
              <a:rPr lang="en-US" sz="2000" i="1" dirty="0" smtClean="0"/>
              <a:t>// </a:t>
            </a:r>
            <a:r>
              <a:rPr lang="en-US" sz="2000" b="1" i="1" dirty="0" smtClean="0"/>
              <a:t>Default constructor:</a:t>
            </a:r>
            <a:r>
              <a:rPr lang="en-US" sz="2000" i="1" dirty="0" smtClean="0"/>
              <a:t> can be called with no </a:t>
            </a:r>
            <a:r>
              <a:rPr lang="en-US" sz="2000" i="1" dirty="0" err="1" smtClean="0"/>
              <a:t>args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 </a:t>
            </a:r>
            <a:r>
              <a:rPr lang="en-US" sz="2000" i="1" dirty="0" smtClean="0"/>
              <a:t>…</a:t>
            </a:r>
            <a:r>
              <a:rPr lang="en-US" sz="2000" dirty="0" smtClean="0"/>
              <a:t>}; </a:t>
            </a:r>
            <a:endParaRPr lang="en-US" sz="2000" b="1" dirty="0">
              <a:ln>
                <a:solidFill>
                  <a:srgbClr val="000090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8B33B-B307-8843-8030-F877C26B5DD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Classes in C++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2578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A class is a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template(“cookie cutter”)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that defines the form of an object (data type). </a:t>
            </a:r>
          </a:p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A class specifies </a:t>
            </a: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both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code 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and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data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C++ uses a class specification to construct objects. </a:t>
            </a:r>
          </a:p>
          <a:p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Objects are instances of a class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lvl="1"/>
            <a:r>
              <a:rPr lang="en-US" sz="2400" dirty="0" smtClean="0"/>
              <a:t>Thus, a class is essentially a </a:t>
            </a:r>
            <a:r>
              <a:rPr lang="en-US" sz="2400" b="1" i="1" dirty="0" smtClean="0">
                <a:solidFill>
                  <a:srgbClr val="0000FF"/>
                </a:solidFill>
              </a:rPr>
              <a:t>set of plans </a:t>
            </a:r>
            <a:r>
              <a:rPr lang="en-US" sz="2400" dirty="0" smtClean="0"/>
              <a:t>that specify how to build an object. </a:t>
            </a:r>
          </a:p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It is important to be clear on one issue:</a:t>
            </a:r>
          </a:p>
          <a:p>
            <a:pPr lvl="1"/>
            <a:r>
              <a:rPr lang="en-US" sz="2400" dirty="0" smtClean="0"/>
              <a:t> a class is a </a:t>
            </a:r>
            <a:r>
              <a:rPr lang="en-US" sz="2400" b="1" i="1" dirty="0" smtClean="0">
                <a:solidFill>
                  <a:srgbClr val="FF0000"/>
                </a:solidFill>
              </a:rPr>
              <a:t>logical abstraction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It is </a:t>
            </a:r>
            <a:r>
              <a:rPr lang="en-US" sz="2400" b="1" i="1" dirty="0" smtClean="0">
                <a:solidFill>
                  <a:srgbClr val="FF0000"/>
                </a:solidFill>
              </a:rPr>
              <a:t>not an object </a:t>
            </a:r>
            <a:r>
              <a:rPr lang="en-US" sz="2400" dirty="0" smtClean="0"/>
              <a:t>until an object of that class has been created that a physical representation of that class exists in memory. 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C5A60-4D93-064A-93A1-890A3DEEB7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Destructors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Dynamically-allocated variables in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not go away until "</a:t>
            </a:r>
            <a:r>
              <a:rPr lang="en-US" b="1" i="1" dirty="0" smtClean="0">
                <a:solidFill>
                  <a:srgbClr val="FF0000"/>
                </a:solidFill>
              </a:rPr>
              <a:t>deleted </a:t>
            </a:r>
            <a:r>
              <a:rPr lang="en-US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class student{	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char *name;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 id;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b="1" dirty="0" err="1" smtClean="0">
                <a:ea typeface="ＭＳ Ｐゴシック" pitchFamily="-111" charset="-128"/>
                <a:cs typeface="ＭＳ Ｐゴシック" pitchFamily="-111" charset="-128"/>
              </a:rPr>
              <a:t>etc</a:t>
            </a:r>
            <a:endParaRPr lang="en-US" sz="24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	student(char *Name){ //constructor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name = new char[(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strlen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(Name)+1];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400" b="1" dirty="0" err="1" smtClean="0">
                <a:ea typeface="ＭＳ Ｐゴシック" pitchFamily="-111" charset="-128"/>
                <a:cs typeface="ＭＳ Ｐゴシック" pitchFamily="-111" charset="-128"/>
              </a:rPr>
              <a:t>strcpy</a:t>
            </a: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(name, Name);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	};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b="1" dirty="0" err="1" smtClean="0">
                <a:ea typeface="ＭＳ Ｐゴシック" pitchFamily="-111" charset="-128"/>
                <a:cs typeface="ＭＳ Ｐゴシック" pitchFamily="-111" charset="-128"/>
              </a:rPr>
              <a:t>etc</a:t>
            </a:r>
            <a:endParaRPr lang="en-US" sz="24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itchFamily="-111" charset="0"/>
              <a:buNone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C2D7A-7C52-7A43-ACD5-64D94EABD26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027539" y="1371600"/>
            <a:ext cx="4114800" cy="3048000"/>
          </a:xfrm>
          <a:prstGeom prst="cloudCallout">
            <a:avLst>
              <a:gd name="adj1" fmla="val -71424"/>
              <a:gd name="adj2" fmla="val 2776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If pointers are only private member data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They dynamically allocate "real" data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There must have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means</a:t>
            </a: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to "</a:t>
            </a:r>
            <a:r>
              <a:rPr lang="en-US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deallocate</a:t>
            </a: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" when</a:t>
            </a:r>
            <a:b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</a:b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object is destroyed (out of scope)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Destructor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Opposite of constructor</a:t>
            </a:r>
          </a:p>
          <a:p>
            <a:pPr lvl="1" eaLnBrk="1" hangingPunct="1"/>
            <a:r>
              <a:rPr lang="en-US" sz="2400" b="1" i="1" dirty="0" smtClean="0">
                <a:solidFill>
                  <a:srgbClr val="0000FF"/>
                </a:solidFill>
              </a:rPr>
              <a:t>Automatically</a:t>
            </a:r>
            <a:r>
              <a:rPr lang="en-US" sz="2400" dirty="0" smtClean="0"/>
              <a:t> called when object </a:t>
            </a:r>
            <a:r>
              <a:rPr lang="en-US" sz="2400" b="1" dirty="0" smtClean="0">
                <a:solidFill>
                  <a:srgbClr val="FF0000"/>
                </a:solidFill>
              </a:rPr>
              <a:t>goes out-of-scope</a:t>
            </a:r>
          </a:p>
          <a:p>
            <a:pPr lvl="1" eaLnBrk="1" hangingPunct="1"/>
            <a:r>
              <a:rPr lang="en-US" sz="2400" b="1" i="1" dirty="0" smtClean="0">
                <a:solidFill>
                  <a:srgbClr val="0000FF"/>
                </a:solidFill>
              </a:rPr>
              <a:t>Default destructor provided by compiler </a:t>
            </a:r>
            <a:r>
              <a:rPr lang="en-US" sz="2400" dirty="0" smtClean="0"/>
              <a:t>only removes ordinary variables from stack, </a:t>
            </a:r>
            <a:r>
              <a:rPr lang="en-US" sz="2400" b="1" i="1" dirty="0" smtClean="0">
                <a:solidFill>
                  <a:srgbClr val="0000FF"/>
                </a:solidFill>
              </a:rPr>
              <a:t>not dynamic</a:t>
            </a:r>
            <a:r>
              <a:rPr lang="en-US" sz="2400" dirty="0" smtClean="0"/>
              <a:t> variables stored on the </a:t>
            </a:r>
            <a:r>
              <a:rPr lang="en-US" sz="2400" b="1" dirty="0" smtClean="0">
                <a:solidFill>
                  <a:srgbClr val="FF0000"/>
                </a:solidFill>
              </a:rPr>
              <a:t>heap</a:t>
            </a:r>
          </a:p>
          <a:p>
            <a:pPr lvl="1" eaLnBrk="1" hangingPunct="1"/>
            <a:r>
              <a:rPr lang="en-US" sz="2400" dirty="0" smtClean="0"/>
              <a:t>If you do not create your own destructor, compiler will provide </a:t>
            </a:r>
            <a:r>
              <a:rPr lang="en-US" sz="2400" b="1" i="1" dirty="0" smtClean="0">
                <a:solidFill>
                  <a:srgbClr val="0000FF"/>
                </a:solidFill>
              </a:rPr>
              <a:t>default destructor </a:t>
            </a:r>
            <a:r>
              <a:rPr lang="en-US" sz="2400" dirty="0" smtClean="0">
                <a:solidFill>
                  <a:schemeClr val="tx2"/>
                </a:solidFill>
              </a:rPr>
              <a:t>that does not delete allocated </a:t>
            </a:r>
            <a:r>
              <a:rPr lang="en-US" sz="2400" b="1" i="1" dirty="0" smtClean="0">
                <a:solidFill>
                  <a:srgbClr val="FF0000"/>
                </a:solidFill>
              </a:rPr>
              <a:t>heap memory </a:t>
            </a:r>
            <a:r>
              <a:rPr lang="en-US" sz="2400" dirty="0" err="1" smtClean="0">
                <a:solidFill>
                  <a:schemeClr val="tx2"/>
                </a:solidFill>
                <a:sym typeface="Wingdings" pitchFamily="-111" charset="2"/>
              </a:rPr>
              <a:t></a:t>
            </a:r>
            <a:r>
              <a:rPr lang="en-US" sz="2400" dirty="0" smtClean="0">
                <a:solidFill>
                  <a:schemeClr val="tx2"/>
                </a:solidFill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-111" charset="2"/>
              </a:rPr>
              <a:t>memory leak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Defined like constructor, just add 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~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b="1" dirty="0" err="1" smtClean="0">
                <a:solidFill>
                  <a:srgbClr val="0000FF"/>
                </a:solidFill>
              </a:rPr>
              <a:t>student::~student</a:t>
            </a:r>
            <a:r>
              <a:rPr lang="en-US" sz="2000" b="1" dirty="0" smtClean="0">
                <a:solidFill>
                  <a:srgbClr val="0000FF"/>
                </a:solidFill>
              </a:rPr>
              <a:t>( 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{	//Perform delete clean-up duties</a:t>
            </a:r>
          </a:p>
          <a:p>
            <a:pPr lvl="1" eaLnBrk="1" hangingPunct="1">
              <a:buFont typeface="Arial" pitchFamily="-111" charset="0"/>
              <a:buNone/>
            </a:pPr>
            <a:r>
              <a:rPr lang="en-US" sz="1800" dirty="0" smtClean="0"/>
              <a:t>		</a:t>
            </a:r>
            <a:r>
              <a:rPr lang="en-US" sz="1800" b="1" dirty="0" smtClean="0">
                <a:solidFill>
                  <a:srgbClr val="0000FF"/>
                </a:solidFill>
              </a:rPr>
              <a:t>delete [ ] name;		//delete character pointer</a:t>
            </a:r>
          </a:p>
          <a:p>
            <a:pPr lvl="1" eaLnBrk="1" hangingPunct="1">
              <a:buFont typeface="Arial" pitchFamily="-111" charset="0"/>
              <a:buNone/>
            </a:pPr>
            <a:r>
              <a:rPr lang="en-US" sz="1800" dirty="0" smtClean="0"/>
              <a:t>		//name = NULL;			</a:t>
            </a:r>
            <a:r>
              <a:rPr lang="en-US" sz="1800" dirty="0" smtClean="0">
                <a:solidFill>
                  <a:srgbClr val="0000FF"/>
                </a:solidFill>
              </a:rPr>
              <a:t>// make pointer safe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>
              <a:buFont typeface="Arial" pitchFamily="-111" charset="0"/>
              <a:buNone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13E3A-F678-CB4E-A82C-9D53469C534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324600" y="3657600"/>
            <a:ext cx="1981200" cy="1676400"/>
          </a:xfrm>
          <a:prstGeom prst="cloudCallout">
            <a:avLst>
              <a:gd name="adj1" fmla="val -124306"/>
              <a:gd name="adj2" fmla="val 529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only one definition of destructor</a:t>
            </a:r>
            <a:r>
              <a:rPr lang="en-US" dirty="0" smtClean="0">
                <a:solidFill>
                  <a:srgbClr val="0000FF"/>
                </a:solidFill>
              </a:rPr>
              <a:t>! 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Order of Destructors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>
              <a:buFont typeface="Arial" pitchFamily="-111" charset="0"/>
              <a:buNone/>
            </a:pP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i</a:t>
            </a: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nt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main( )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      Student X;						//default constructor #1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 Student </a:t>
            </a: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Y("Joe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Doe", 1234, 95);	  // constructor #2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      Student* </a:t>
            </a: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Z_ptr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= new Student;	//default constructor #3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      Student* </a:t>
            </a: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R_ptr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= new Student[3];	//default constructor #4, #5, #6	</a:t>
            </a:r>
          </a:p>
          <a:p>
            <a:pPr>
              <a:buFont typeface="Arial" pitchFamily="-111" charset="0"/>
              <a:buNone/>
            </a:pPr>
            <a:endParaRPr lang="en-US" sz="20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      delete </a:t>
            </a: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Z_ptr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;					//invokes destructor #3</a:t>
            </a:r>
          </a:p>
          <a:p>
            <a:pPr>
              <a:buFont typeface="Arial" pitchFamily="-111" charset="0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	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Z_ptr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= NULL;			//set to safe pointer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      delete [ ]</a:t>
            </a: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R_ptr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;				//invokes destructor #4, #5, #6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R_ptr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= NULL;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			 //invokes destructor #2 on Y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                                                                    //invokes destructor #1 on X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								 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Destructors destruct in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reverse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order of constructors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A5457-7E93-764D-AC6C-3568CB9187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Destructors - FAQ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257800"/>
          </a:xfrm>
          <a:ln w="28575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Q1: Can I overload the destructor for my class?</a:t>
            </a:r>
          </a:p>
          <a:p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No, You can have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only one destructor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for a class Fred. It's always called </a:t>
            </a:r>
            <a:r>
              <a:rPr lang="en-US" sz="2400" b="1" dirty="0" err="1" smtClean="0">
                <a:ea typeface="ＭＳ Ｐゴシック" pitchFamily="-111" charset="-128"/>
                <a:cs typeface="ＭＳ Ｐゴシック" pitchFamily="-111" charset="-128"/>
              </a:rPr>
              <a:t>Fred::~Fred</a:t>
            </a: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()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It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never takes any parameters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, and it never returns anything. </a:t>
            </a:r>
          </a:p>
          <a:p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You can't pass parameters to the destructor anyway, since you never explicitly call a destructor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Q2:What's the order that objects in an array are destructed?</a:t>
            </a:r>
          </a:p>
          <a:p>
            <a:pPr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void 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userCode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(){</a:t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   Fred a[10];</a:t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   </a:t>
            </a:r>
            <a:r>
              <a:rPr lang="en-US" sz="2400" i="1" dirty="0" smtClean="0">
                <a:ea typeface="ＭＳ Ｐゴシック" pitchFamily="-111" charset="-128"/>
                <a:cs typeface="ＭＳ Ｐゴシック" pitchFamily="-111" charset="-128"/>
              </a:rPr>
              <a:t>…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} </a:t>
            </a:r>
          </a:p>
          <a:p>
            <a:pPr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the order for destructors will be a[9], a[8], ..., a[1], a[0]: </a:t>
            </a:r>
            <a:endParaRPr lang="en-US" sz="2400" b="1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E3E46-A491-8B45-B8C7-0003D8481D2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Destructors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28575" cap="flat" algn="ctr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Destructors </a:t>
            </a:r>
            <a:r>
              <a:rPr lang="en-US" sz="2400" b="1" dirty="0" smtClean="0">
                <a:solidFill>
                  <a:srgbClr val="FF0000"/>
                </a:solidFill>
              </a:rPr>
              <a:t>automatically </a:t>
            </a:r>
            <a:r>
              <a:rPr lang="en-US" sz="2400" dirty="0" smtClean="0"/>
              <a:t>responsible for destroying object when they go out of scope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u="sng" dirty="0" smtClean="0">
                <a:solidFill>
                  <a:srgbClr val="FF0000"/>
                </a:solidFill>
              </a:rPr>
              <a:t>Destructors </a:t>
            </a:r>
            <a:r>
              <a:rPr lang="en-US" sz="2400" dirty="0" smtClean="0"/>
              <a:t>cannot be </a:t>
            </a:r>
            <a:r>
              <a:rPr lang="en-US" sz="2400" b="1" dirty="0" smtClean="0">
                <a:solidFill>
                  <a:srgbClr val="0000FF"/>
                </a:solidFill>
              </a:rPr>
              <a:t>overloaded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No arguments  can be passed  to destructor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Destructors</a:t>
            </a:r>
            <a:r>
              <a:rPr lang="en-US" sz="2400" dirty="0" smtClean="0">
                <a:solidFill>
                  <a:srgbClr val="0000FF"/>
                </a:solidFill>
              </a:rPr>
              <a:t> should </a:t>
            </a:r>
            <a:r>
              <a:rPr lang="en-US" sz="2400" dirty="0" err="1" smtClean="0">
                <a:solidFill>
                  <a:srgbClr val="0000FF"/>
                </a:solidFill>
              </a:rPr>
              <a:t>deallocate</a:t>
            </a:r>
            <a:r>
              <a:rPr lang="en-US" sz="2400" dirty="0" smtClean="0">
                <a:solidFill>
                  <a:srgbClr val="0000FF"/>
                </a:solidFill>
              </a:rPr>
              <a:t> memory on heap, close  file descriptors, </a:t>
            </a:r>
            <a:r>
              <a:rPr lang="en-US" sz="2400" b="1" i="1" dirty="0" smtClean="0">
                <a:solidFill>
                  <a:srgbClr val="0000FF"/>
                </a:solidFill>
              </a:rPr>
              <a:t>close ports</a:t>
            </a:r>
            <a:r>
              <a:rPr lang="en-US" sz="2400" dirty="0" smtClean="0">
                <a:solidFill>
                  <a:srgbClr val="0000FF"/>
                </a:solidFill>
              </a:rPr>
              <a:t>, etc)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If you do not declare and define your own destructor – compiler will create a </a:t>
            </a:r>
            <a:r>
              <a:rPr lang="en-US" sz="2400" b="1" dirty="0" smtClean="0">
                <a:solidFill>
                  <a:srgbClr val="0000FF"/>
                </a:solidFill>
              </a:rPr>
              <a:t>default destructor 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Never place destructor in private section of class</a:t>
            </a:r>
          </a:p>
          <a:p>
            <a:pPr>
              <a:buFont typeface="Arial" pitchFamily="-112" charset="0"/>
              <a:buChar char="•"/>
              <a:defRPr/>
            </a:pPr>
            <a:endParaRPr lang="en-US" dirty="0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0F584-F97E-254E-AD77-B34E9328087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33400" indent="-533400" eaLnBrk="1" hangingPunct="1">
              <a:buFont typeface="Arial" pitchFamily="-112" charset="0"/>
              <a:buChar char="•"/>
              <a:defRPr/>
            </a:pPr>
            <a:r>
              <a:rPr lang="en-US" sz="2400" dirty="0" smtClean="0"/>
              <a:t>Copy Constructor is </a:t>
            </a:r>
            <a:r>
              <a:rPr lang="en-US" sz="2400" b="1" i="1" dirty="0" smtClean="0">
                <a:solidFill>
                  <a:srgbClr val="0000FF"/>
                </a:solidFill>
              </a:rPr>
              <a:t>automatically </a:t>
            </a:r>
            <a:r>
              <a:rPr lang="en-US" sz="2400" dirty="0" smtClean="0"/>
              <a:t>called when: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dirty="0" smtClean="0"/>
              <a:t>   1. When an object is </a:t>
            </a:r>
            <a:r>
              <a:rPr lang="en-US" sz="2000" b="1" i="1" dirty="0" smtClean="0">
                <a:solidFill>
                  <a:srgbClr val="0000FF"/>
                </a:solidFill>
              </a:rPr>
              <a:t>passed by value</a:t>
            </a:r>
            <a:r>
              <a:rPr lang="en-US" sz="2000" dirty="0" smtClean="0"/>
              <a:t> as a parameter to a function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dirty="0" smtClean="0"/>
              <a:t>			</a:t>
            </a:r>
            <a:r>
              <a:rPr lang="en-US" sz="2000" b="1" i="1" dirty="0" smtClean="0">
                <a:solidFill>
                  <a:srgbClr val="0000FF"/>
                </a:solidFill>
              </a:rPr>
              <a:t>void  </a:t>
            </a:r>
            <a:r>
              <a:rPr lang="en-US" sz="2000" b="1" i="1" dirty="0" err="1" smtClean="0">
                <a:solidFill>
                  <a:srgbClr val="0000FF"/>
                </a:solidFill>
              </a:rPr>
              <a:t>foo</a:t>
            </a:r>
            <a:r>
              <a:rPr lang="en-US" sz="2000" b="1" i="1" dirty="0" smtClean="0">
                <a:solidFill>
                  <a:srgbClr val="0000FF"/>
                </a:solidFill>
              </a:rPr>
              <a:t>( Student X);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dirty="0" smtClean="0"/>
              <a:t>   2. When an object is </a:t>
            </a:r>
            <a:r>
              <a:rPr lang="en-US" sz="2000" b="1" i="1" dirty="0" smtClean="0">
                <a:solidFill>
                  <a:srgbClr val="0000FF"/>
                </a:solidFill>
              </a:rPr>
              <a:t>returned-by-value </a:t>
            </a:r>
            <a:r>
              <a:rPr lang="en-US" sz="2000" dirty="0" smtClean="0"/>
              <a:t>from a function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dirty="0" smtClean="0"/>
              <a:t>			</a:t>
            </a:r>
            <a:r>
              <a:rPr lang="en-US" sz="2000" b="1" i="1" dirty="0" smtClean="0">
                <a:solidFill>
                  <a:srgbClr val="0000FF"/>
                </a:solidFill>
              </a:rPr>
              <a:t>Student goo( );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dirty="0" smtClean="0"/>
              <a:t>   3. When an object is created from another object of the same type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dirty="0" smtClean="0"/>
              <a:t>		Student </a:t>
            </a:r>
            <a:r>
              <a:rPr lang="en-US" sz="2000" dirty="0" err="1" smtClean="0"/>
              <a:t>X(“Joe</a:t>
            </a:r>
            <a:r>
              <a:rPr lang="en-US" sz="2000" dirty="0" smtClean="0"/>
              <a:t> Doe”, 123456, 96);     //constructor invoked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dirty="0" smtClean="0"/>
              <a:t>		// copy constructor invoked 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dirty="0" smtClean="0"/>
              <a:t>		</a:t>
            </a:r>
            <a:r>
              <a:rPr lang="en-US" sz="2000" b="1" i="1" dirty="0" smtClean="0">
                <a:solidFill>
                  <a:srgbClr val="0000FF"/>
                </a:solidFill>
              </a:rPr>
              <a:t> Student Y(X);      //create object from existing object		</a:t>
            </a:r>
          </a:p>
          <a:p>
            <a:pPr marL="914400" lvl="1" indent="-457200" eaLnBrk="1" hangingPunct="1">
              <a:buFont typeface="Arial" pitchFamily="-112" charset="0"/>
              <a:buNone/>
              <a:defRPr/>
            </a:pPr>
            <a:r>
              <a:rPr lang="en-US" sz="2000" b="1" i="1" dirty="0" smtClean="0">
                <a:solidFill>
                  <a:srgbClr val="0000FF"/>
                </a:solidFill>
              </a:rPr>
              <a:t>		Student Z = X;</a:t>
            </a:r>
            <a:r>
              <a:rPr lang="en-US" sz="2000" dirty="0" smtClean="0"/>
              <a:t> </a:t>
            </a:r>
            <a:r>
              <a:rPr lang="en-US" sz="2000" b="1" i="1" dirty="0" smtClean="0">
                <a:solidFill>
                  <a:srgbClr val="0000FF"/>
                </a:solidFill>
              </a:rPr>
              <a:t>;    //create object from existing object</a:t>
            </a:r>
            <a:r>
              <a:rPr lang="en-US" sz="2000" dirty="0" smtClean="0"/>
              <a:t>  		</a:t>
            </a:r>
          </a:p>
          <a:p>
            <a:pPr marL="533400" indent="-533400" eaLnBrk="1" hangingPunct="1">
              <a:spcBef>
                <a:spcPct val="50000"/>
              </a:spcBef>
              <a:buFont typeface="Arial" pitchFamily="-112" charset="0"/>
              <a:buChar char="•"/>
              <a:defRPr/>
            </a:pPr>
            <a:r>
              <a:rPr lang="en-US" sz="2400" dirty="0" smtClean="0"/>
              <a:t>Necessary to create "</a:t>
            </a:r>
            <a:r>
              <a:rPr lang="en-US" sz="2400" b="1" i="1" dirty="0" smtClean="0">
                <a:solidFill>
                  <a:srgbClr val="FF0000"/>
                </a:solidFill>
              </a:rPr>
              <a:t>temporary copy</a:t>
            </a:r>
            <a:r>
              <a:rPr lang="en-US" sz="2400" dirty="0" smtClean="0"/>
              <a:t>" of object on the stack during function calls/returns</a:t>
            </a:r>
          </a:p>
          <a:p>
            <a:pPr marL="914400" lvl="1" indent="-457200" eaLnBrk="1" hangingPunct="1">
              <a:buFont typeface="Arial" pitchFamily="-112" charset="0"/>
              <a:buChar char="–"/>
              <a:defRPr/>
            </a:pPr>
            <a:r>
              <a:rPr lang="en-US" sz="2000" dirty="0" smtClean="0"/>
              <a:t>Copy constructor creates it</a:t>
            </a:r>
          </a:p>
          <a:p>
            <a:pPr marL="533400" indent="-533400" eaLnBrk="1" hangingPunct="1">
              <a:spcBef>
                <a:spcPct val="50000"/>
              </a:spcBef>
              <a:buFont typeface="Arial" pitchFamily="-112" charset="0"/>
              <a:buNone/>
              <a:defRPr/>
            </a:pPr>
            <a:endParaRPr lang="en-US" sz="2400" dirty="0" smtClean="0"/>
          </a:p>
          <a:p>
            <a:pPr>
              <a:buFont typeface="Arial" pitchFamily="-112" charset="0"/>
              <a:buNone/>
              <a:defRPr/>
            </a:pPr>
            <a:endParaRPr lang="en-US" dirty="0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7CFC3-BFC0-604C-993D-F303243998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Copy Constructor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28575" cap="flat" algn="ctr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Copy constructor  is invoked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When an object is </a:t>
            </a:r>
            <a:r>
              <a:rPr lang="en-US" sz="2400" b="1" i="1" dirty="0" smtClean="0">
                <a:solidFill>
                  <a:srgbClr val="0000FF"/>
                </a:solidFill>
              </a:rPr>
              <a:t>passed by value</a:t>
            </a:r>
            <a:r>
              <a:rPr lang="en-US" sz="2400" dirty="0" smtClean="0"/>
              <a:t> as a parameter to a function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When an object is </a:t>
            </a:r>
            <a:r>
              <a:rPr lang="en-US" sz="2400" b="1" i="1" dirty="0" smtClean="0">
                <a:solidFill>
                  <a:srgbClr val="0000FF"/>
                </a:solidFill>
              </a:rPr>
              <a:t>returned-by-value </a:t>
            </a:r>
            <a:r>
              <a:rPr lang="en-US" sz="2400" dirty="0" smtClean="0"/>
              <a:t>from a function</a:t>
            </a:r>
            <a:endParaRPr lang="en-US" sz="2400" b="1" i="1" dirty="0" smtClean="0">
              <a:solidFill>
                <a:srgbClr val="0000FF"/>
              </a:solidFill>
            </a:endParaRP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When an object is created from another object of the same type 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Copy constructor cannot be </a:t>
            </a:r>
            <a:r>
              <a:rPr lang="en-US" sz="2400" b="1" dirty="0" smtClean="0">
                <a:solidFill>
                  <a:srgbClr val="0000FF"/>
                </a:solidFill>
              </a:rPr>
              <a:t>overloaded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Constant reference argument passed  to copy constructor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If you do not declare and define your own copy constructor – compiler will create a </a:t>
            </a:r>
            <a:r>
              <a:rPr lang="en-US" sz="2400" b="1" dirty="0" smtClean="0">
                <a:solidFill>
                  <a:srgbClr val="0000FF"/>
                </a:solidFill>
              </a:rPr>
              <a:t>default copy constructor (“shallow”)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Place copy constructor in private </a:t>
            </a:r>
            <a:r>
              <a:rPr lang="en-US" sz="2400" b="1" dirty="0" smtClean="0">
                <a:solidFill>
                  <a:srgbClr val="0000FF"/>
                </a:solidFill>
              </a:rPr>
              <a:t>section of class if you want to prevent steps 1, 2 and 3</a:t>
            </a:r>
          </a:p>
          <a:p>
            <a:pPr>
              <a:buFont typeface="Arial" pitchFamily="-112" charset="0"/>
              <a:buChar char="•"/>
              <a:defRPr/>
            </a:pPr>
            <a:endParaRPr lang="en-US" dirty="0"/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F878F-214C-8146-AC27-E5E2D38999F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38100" cap="flat" algn="ctr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2" charset="0"/>
              <a:buChar char="•"/>
              <a:defRPr/>
            </a:pPr>
            <a:r>
              <a:rPr lang="en-US" sz="2800" b="1" dirty="0" smtClean="0"/>
              <a:t>Copy constructor definition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400" dirty="0" smtClean="0"/>
              <a:t>		</a:t>
            </a:r>
            <a:r>
              <a:rPr lang="en-US" sz="2400" b="1" i="1" dirty="0" smtClean="0">
                <a:solidFill>
                  <a:srgbClr val="0000FF"/>
                </a:solidFill>
              </a:rPr>
              <a:t>student( const student &amp; </a:t>
            </a:r>
            <a:r>
              <a:rPr lang="en-US" sz="2400" b="1" i="1" dirty="0" err="1" smtClean="0">
                <a:solidFill>
                  <a:srgbClr val="0000FF"/>
                </a:solidFill>
              </a:rPr>
              <a:t>rhs</a:t>
            </a:r>
            <a:r>
              <a:rPr lang="en-US" sz="2400" b="1" i="1" dirty="0" smtClean="0">
                <a:solidFill>
                  <a:srgbClr val="0000FF"/>
                </a:solidFill>
              </a:rPr>
              <a:t>);</a:t>
            </a:r>
            <a:endParaRPr lang="en-US" sz="2400" dirty="0" smtClean="0"/>
          </a:p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Compiler provides a </a:t>
            </a:r>
            <a:r>
              <a:rPr lang="en-US" sz="2400" b="1" i="1" dirty="0" smtClean="0">
                <a:solidFill>
                  <a:srgbClr val="0000FF"/>
                </a:solidFill>
              </a:rPr>
              <a:t>default copy constructor </a:t>
            </a:r>
            <a:r>
              <a:rPr lang="en-US" sz="2400" dirty="0" smtClean="0"/>
              <a:t>with each class declaration</a:t>
            </a:r>
            <a:endParaRPr lang="en-US" sz="1600" dirty="0" smtClean="0"/>
          </a:p>
          <a:p>
            <a:pPr lvl="1">
              <a:buFont typeface="Arial" pitchFamily="-112" charset="0"/>
              <a:buChar char="–"/>
              <a:defRPr/>
            </a:pPr>
            <a:r>
              <a:rPr lang="en-US" sz="2400" dirty="0" smtClean="0"/>
              <a:t>Performs “</a:t>
            </a:r>
            <a:r>
              <a:rPr lang="en-US" sz="2400" b="1" i="1" dirty="0" smtClean="0">
                <a:solidFill>
                  <a:srgbClr val="0000FF"/>
                </a:solidFill>
              </a:rPr>
              <a:t>shallow copy </a:t>
            </a:r>
            <a:r>
              <a:rPr lang="en-US" sz="2400" dirty="0" smtClean="0"/>
              <a:t>” (bitwise copy of data members including pointers to heap)</a:t>
            </a:r>
          </a:p>
          <a:p>
            <a:pPr marL="342900" lvl="1" indent="-342900">
              <a:buFont typeface="Arial" pitchFamily="-112" charset="0"/>
              <a:buChar char="•"/>
              <a:defRPr/>
            </a:pPr>
            <a:r>
              <a:rPr lang="en-US" sz="2400" b="1" i="1" dirty="0" smtClean="0">
                <a:solidFill>
                  <a:srgbClr val="0000FF"/>
                </a:solidFill>
              </a:rPr>
              <a:t>User defined copy constructor </a:t>
            </a:r>
          </a:p>
          <a:p>
            <a:pPr marL="742950" lvl="2" indent="-342900">
              <a:buFont typeface="Arial" pitchFamily="-112" charset="0"/>
              <a:buChar char="•"/>
              <a:defRPr/>
            </a:pPr>
            <a:r>
              <a:rPr lang="en-US" dirty="0" smtClean="0"/>
              <a:t>Performs “</a:t>
            </a:r>
            <a:r>
              <a:rPr lang="en-US" b="1" i="1" dirty="0" smtClean="0">
                <a:solidFill>
                  <a:srgbClr val="0000FF"/>
                </a:solidFill>
              </a:rPr>
              <a:t>deep copy </a:t>
            </a:r>
            <a:r>
              <a:rPr lang="en-US" dirty="0" smtClean="0"/>
              <a:t>” (bitwise copy of data members including reassignment of pointers to new heap location)</a:t>
            </a:r>
          </a:p>
          <a:p>
            <a:pPr>
              <a:buFont typeface="Arial" pitchFamily="-112" charset="0"/>
              <a:buChar char="•"/>
              <a:defRPr/>
            </a:pPr>
            <a:endParaRPr lang="en-US" sz="2400" b="1" i="1" dirty="0" smtClean="0">
              <a:solidFill>
                <a:srgbClr val="0000FF"/>
              </a:solidFill>
            </a:endParaRPr>
          </a:p>
          <a:p>
            <a:pPr lvl="1">
              <a:buFont typeface="Arial" pitchFamily="-112" charset="0"/>
              <a:buChar char="–"/>
              <a:defRPr/>
            </a:pPr>
            <a:endParaRPr lang="en-US" sz="2000" dirty="0" smtClean="0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DC49A-695E-E141-AFA5-FD65D041069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Shallow Copy Constructor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1" charset="0"/>
              <a:buNone/>
            </a:pPr>
            <a:endParaRPr lang="en-US" sz="2400" b="1" i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lvl="1"/>
            <a:endParaRPr lang="en-US" sz="2000" dirty="0" smtClean="0"/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FB5F7-A1FF-5541-956C-30B1D12FBAA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654050" y="1143000"/>
            <a:ext cx="3576708" cy="4801315"/>
          </a:xfrm>
          <a:prstGeom prst="rect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11" charset="0"/>
              <a:buNone/>
            </a:pPr>
            <a:r>
              <a:rPr lang="en-US" b="1" dirty="0"/>
              <a:t>class </a:t>
            </a:r>
            <a:r>
              <a:rPr lang="en-US" b="1" dirty="0">
                <a:solidFill>
                  <a:srgbClr val="0000FF"/>
                </a:solidFill>
              </a:rPr>
              <a:t>student</a:t>
            </a:r>
            <a:r>
              <a:rPr lang="en-US" dirty="0"/>
              <a:t>{</a:t>
            </a:r>
          </a:p>
          <a:p>
            <a:pPr>
              <a:buFont typeface="Arial" pitchFamily="-111" charset="0"/>
              <a:buNone/>
            </a:pPr>
            <a:r>
              <a:rPr lang="en-US" dirty="0"/>
              <a:t>private:	//member data</a:t>
            </a:r>
          </a:p>
          <a:p>
            <a:pPr>
              <a:buFont typeface="Arial" pitchFamily="-111" charset="0"/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0000FF"/>
                </a:solidFill>
              </a:rPr>
              <a:t>char *name;</a:t>
            </a:r>
            <a:r>
              <a:rPr lang="en-US" dirty="0"/>
              <a:t>	//pointer to char</a:t>
            </a:r>
          </a:p>
          <a:p>
            <a:pPr>
              <a:buFont typeface="Arial" pitchFamily="-111" charset="0"/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buFont typeface="Arial" pitchFamily="-111" charset="0"/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grade;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   // constructor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   student( );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   student (char *Name,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Id,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					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Grade);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   ~student( );	//destructor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   //copy constructor – “</a:t>
            </a:r>
            <a:r>
              <a:rPr lang="en-US" b="1" dirty="0" err="1">
                <a:solidFill>
                  <a:srgbClr val="0000FF"/>
                </a:solidFill>
              </a:rPr>
              <a:t>shalllow</a:t>
            </a:r>
            <a:r>
              <a:rPr lang="en-US" b="1" dirty="0">
                <a:solidFill>
                  <a:srgbClr val="0000FF"/>
                </a:solidFill>
              </a:rPr>
              <a:t>”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    student(</a:t>
            </a:r>
            <a:r>
              <a:rPr lang="en-US" b="1" dirty="0" err="1">
                <a:solidFill>
                  <a:srgbClr val="0000FF"/>
                </a:solidFill>
              </a:rPr>
              <a:t>const</a:t>
            </a:r>
            <a:r>
              <a:rPr lang="en-US" b="1" dirty="0">
                <a:solidFill>
                  <a:srgbClr val="0000FF"/>
                </a:solidFill>
              </a:rPr>
              <a:t> student &amp;);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// other member functions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  <a:p>
            <a:pPr>
              <a:buFont typeface="Arial" pitchFamily="-111" charset="0"/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63496" name="TextBox 7"/>
          <p:cNvSpPr txBox="1">
            <a:spLocks noChangeArrowheads="1"/>
          </p:cNvSpPr>
          <p:nvPr/>
        </p:nvSpPr>
        <p:spPr bwMode="auto">
          <a:xfrm>
            <a:off x="4659313" y="1143000"/>
            <a:ext cx="3646487" cy="4678363"/>
          </a:xfrm>
          <a:prstGeom prst="rect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11" charset="0"/>
              <a:buNone/>
            </a:pPr>
            <a:r>
              <a:rPr lang="en-US" sz="1400" b="1" dirty="0" err="1">
                <a:solidFill>
                  <a:srgbClr val="0000FF"/>
                </a:solidFill>
              </a:rPr>
              <a:t>student::student():name(NULL</a:t>
            </a:r>
            <a:r>
              <a:rPr lang="en-US" sz="1400" b="1" dirty="0">
                <a:solidFill>
                  <a:srgbClr val="0000FF"/>
                </a:solidFill>
              </a:rPr>
              <a:t>),</a:t>
            </a:r>
          </a:p>
          <a:p>
            <a:pPr>
              <a:buFont typeface="Arial" pitchFamily="-111" charset="0"/>
              <a:buNone/>
            </a:pPr>
            <a:r>
              <a:rPr lang="en-US" sz="1400" b="1" dirty="0">
                <a:solidFill>
                  <a:srgbClr val="0000FF"/>
                </a:solidFill>
              </a:rPr>
              <a:t>                   id(0), grade(0){ ; }</a:t>
            </a:r>
          </a:p>
          <a:p>
            <a:pPr>
              <a:buFont typeface="Arial" pitchFamily="-111" charset="0"/>
              <a:buNone/>
            </a:pPr>
            <a:r>
              <a:rPr lang="en-US" sz="1400" b="1" dirty="0" err="1">
                <a:solidFill>
                  <a:srgbClr val="0000FF"/>
                </a:solidFill>
              </a:rPr>
              <a:t>student::student</a:t>
            </a:r>
            <a:r>
              <a:rPr lang="en-US" sz="1400" b="1" dirty="0">
                <a:solidFill>
                  <a:srgbClr val="0000FF"/>
                </a:solidFill>
              </a:rPr>
              <a:t> (char *Name, </a:t>
            </a:r>
          </a:p>
          <a:p>
            <a:pPr>
              <a:buFont typeface="Arial" pitchFamily="-111" charset="0"/>
              <a:buNone/>
            </a:pPr>
            <a:r>
              <a:rPr lang="en-US" sz="1400" b="1" dirty="0">
                <a:solidFill>
                  <a:srgbClr val="0000FF"/>
                </a:solidFill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</a:rPr>
              <a:t>int</a:t>
            </a:r>
            <a:r>
              <a:rPr lang="en-US" sz="1400" b="1" dirty="0">
                <a:solidFill>
                  <a:srgbClr val="0000FF"/>
                </a:solidFill>
              </a:rPr>
              <a:t> Id, </a:t>
            </a:r>
            <a:r>
              <a:rPr lang="en-US" sz="1400" b="1" dirty="0" err="1">
                <a:solidFill>
                  <a:srgbClr val="0000FF"/>
                </a:solidFill>
              </a:rPr>
              <a:t>int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  <a:r>
              <a:rPr lang="en-US" sz="1400" b="1" dirty="0" err="1">
                <a:solidFill>
                  <a:srgbClr val="0000FF"/>
                </a:solidFill>
              </a:rPr>
              <a:t>Grade):id(Id</a:t>
            </a:r>
            <a:r>
              <a:rPr lang="en-US" sz="1400" b="1" dirty="0">
                <a:solidFill>
                  <a:srgbClr val="0000FF"/>
                </a:solidFill>
              </a:rPr>
              <a:t>), </a:t>
            </a:r>
          </a:p>
          <a:p>
            <a:pPr>
              <a:buFont typeface="Arial" pitchFamily="-111" charset="0"/>
              <a:buNone/>
            </a:pPr>
            <a:r>
              <a:rPr lang="en-US" sz="1400" b="1" dirty="0">
                <a:solidFill>
                  <a:srgbClr val="0000FF"/>
                </a:solidFill>
              </a:rPr>
              <a:t>           </a:t>
            </a:r>
            <a:r>
              <a:rPr lang="en-US" sz="1400" b="1" dirty="0" err="1">
                <a:solidFill>
                  <a:srgbClr val="0000FF"/>
                </a:solidFill>
              </a:rPr>
              <a:t>grade(Grade</a:t>
            </a:r>
            <a:r>
              <a:rPr lang="en-US" sz="1400" b="1" dirty="0">
                <a:solidFill>
                  <a:srgbClr val="0000FF"/>
                </a:solidFill>
              </a:rPr>
              <a:t>)</a:t>
            </a:r>
          </a:p>
          <a:p>
            <a:pPr>
              <a:buFont typeface="Arial" pitchFamily="-111" charset="0"/>
              <a:buNone/>
            </a:pPr>
            <a:r>
              <a:rPr lang="en-US" sz="1400" b="1" dirty="0">
                <a:solidFill>
                  <a:srgbClr val="0000FF"/>
                </a:solidFill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400" b="1" dirty="0">
                <a:solidFill>
                  <a:srgbClr val="0000FF"/>
                </a:solidFill>
              </a:rPr>
              <a:t>      name = </a:t>
            </a:r>
          </a:p>
          <a:p>
            <a:pPr>
              <a:buFont typeface="Arial" pitchFamily="-111" charset="0"/>
              <a:buNone/>
            </a:pPr>
            <a:r>
              <a:rPr lang="en-US" sz="1400" b="1" dirty="0">
                <a:solidFill>
                  <a:srgbClr val="0000FF"/>
                </a:solidFill>
              </a:rPr>
              <a:t>      new char[strlen(Name)+1);</a:t>
            </a:r>
          </a:p>
          <a:p>
            <a:pPr>
              <a:buFont typeface="Arial" pitchFamily="-111" charset="0"/>
              <a:buNone/>
            </a:pPr>
            <a:r>
              <a:rPr lang="en-US" sz="1400" b="1" dirty="0">
                <a:solidFill>
                  <a:srgbClr val="0000FF"/>
                </a:solidFill>
              </a:rPr>
              <a:t>      </a:t>
            </a:r>
            <a:r>
              <a:rPr lang="en-US" sz="1400" b="1" dirty="0" err="1">
                <a:solidFill>
                  <a:srgbClr val="0000FF"/>
                </a:solidFill>
              </a:rPr>
              <a:t>strcpy(name</a:t>
            </a:r>
            <a:r>
              <a:rPr lang="en-US" sz="1400" b="1" dirty="0">
                <a:solidFill>
                  <a:srgbClr val="0000FF"/>
                </a:solidFill>
              </a:rPr>
              <a:t>, Name);</a:t>
            </a:r>
          </a:p>
          <a:p>
            <a:pPr>
              <a:buFont typeface="Arial" pitchFamily="-111" charset="0"/>
              <a:buNone/>
            </a:pPr>
            <a:r>
              <a:rPr lang="en-US" sz="1400" b="1" dirty="0">
                <a:solidFill>
                  <a:srgbClr val="0000FF"/>
                </a:solidFill>
              </a:rPr>
              <a:t>}</a:t>
            </a:r>
          </a:p>
          <a:p>
            <a:pPr>
              <a:buFont typeface="Arial" pitchFamily="-111" charset="0"/>
              <a:buNone/>
            </a:pPr>
            <a:r>
              <a:rPr lang="en-US" sz="1600" b="1" dirty="0">
                <a:solidFill>
                  <a:srgbClr val="0000FF"/>
                </a:solidFill>
              </a:rPr>
              <a:t> student:: ~student( )</a:t>
            </a:r>
          </a:p>
          <a:p>
            <a:pPr>
              <a:buFont typeface="Arial" pitchFamily="-111" charset="0"/>
              <a:buNone/>
            </a:pPr>
            <a:r>
              <a:rPr lang="en-US" sz="1600" b="1" dirty="0">
                <a:solidFill>
                  <a:srgbClr val="0000FF"/>
                </a:solidFill>
              </a:rPr>
              <a:t>{delete [ ] name;}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//copy constructor    </a:t>
            </a:r>
            <a:r>
              <a:rPr lang="en-US" b="1" dirty="0" err="1">
                <a:solidFill>
                  <a:srgbClr val="0000FF"/>
                </a:solidFill>
              </a:rPr>
              <a:t>student(const</a:t>
            </a:r>
            <a:r>
              <a:rPr lang="en-US" b="1" dirty="0">
                <a:solidFill>
                  <a:srgbClr val="0000FF"/>
                </a:solidFill>
              </a:rPr>
              <a:t> student &amp;</a:t>
            </a:r>
            <a:r>
              <a:rPr lang="en-US" b="1" dirty="0" err="1">
                <a:solidFill>
                  <a:srgbClr val="0000FF"/>
                </a:solidFill>
              </a:rPr>
              <a:t>rhs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name = </a:t>
            </a:r>
            <a:r>
              <a:rPr lang="en-US" b="1" dirty="0" err="1">
                <a:solidFill>
                  <a:srgbClr val="FF0000"/>
                </a:solidFill>
              </a:rPr>
              <a:t>rhs.name</a:t>
            </a:r>
            <a:r>
              <a:rPr lang="en-US" b="1" dirty="0">
                <a:solidFill>
                  <a:srgbClr val="FF0000"/>
                </a:solidFill>
              </a:rPr>
              <a:t>; //</a:t>
            </a:r>
            <a:r>
              <a:rPr lang="en-US" b="1" dirty="0" err="1" smtClean="0">
                <a:solidFill>
                  <a:srgbClr val="FF0000"/>
                </a:solidFill>
              </a:rPr>
              <a:t>shalow</a:t>
            </a:r>
            <a:r>
              <a:rPr lang="en-US" b="1" dirty="0" smtClean="0">
                <a:solidFill>
                  <a:srgbClr val="FF0000"/>
                </a:solidFill>
              </a:rPr>
              <a:t>!!!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	id = </a:t>
            </a:r>
            <a:r>
              <a:rPr lang="en-US" b="1" dirty="0" err="1">
                <a:solidFill>
                  <a:srgbClr val="0000FF"/>
                </a:solidFill>
              </a:rPr>
              <a:t>rhs.id</a:t>
            </a:r>
            <a:endParaRPr lang="en-US" b="1" dirty="0">
              <a:solidFill>
                <a:srgbClr val="0000FF"/>
              </a:solidFill>
            </a:endParaRP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	grade = </a:t>
            </a:r>
            <a:r>
              <a:rPr lang="en-US" b="1" dirty="0" err="1">
                <a:solidFill>
                  <a:srgbClr val="0000FF"/>
                </a:solidFill>
              </a:rPr>
              <a:t>rhs.grade</a:t>
            </a:r>
            <a:r>
              <a:rPr lang="en-US" b="1" dirty="0">
                <a:solidFill>
                  <a:srgbClr val="0000FF"/>
                </a:solidFill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019800" y="5878640"/>
            <a:ext cx="2286000" cy="842835"/>
          </a:xfrm>
          <a:prstGeom prst="cloudCallout">
            <a:avLst>
              <a:gd name="adj1" fmla="val -60048"/>
              <a:gd name="adj2" fmla="val -15727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Danger…!!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Deep Copy Constructor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1" charset="0"/>
              <a:buNone/>
            </a:pPr>
            <a:endParaRPr lang="en-US" sz="2400" b="1" i="1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lvl="1"/>
            <a:endParaRPr lang="en-US" sz="2000" smtClean="0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C6A83-3B06-DC4B-84B5-F528052B43A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4519" name="TextBox 6"/>
          <p:cNvSpPr txBox="1">
            <a:spLocks noChangeArrowheads="1"/>
          </p:cNvSpPr>
          <p:nvPr/>
        </p:nvSpPr>
        <p:spPr bwMode="auto">
          <a:xfrm>
            <a:off x="654050" y="1143000"/>
            <a:ext cx="3671888" cy="4800600"/>
          </a:xfrm>
          <a:prstGeom prst="rect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11" charset="0"/>
              <a:buNone/>
            </a:pPr>
            <a:r>
              <a:rPr lang="en-US" b="1"/>
              <a:t>class </a:t>
            </a:r>
            <a:r>
              <a:rPr lang="en-US" b="1">
                <a:solidFill>
                  <a:srgbClr val="0000FF"/>
                </a:solidFill>
              </a:rPr>
              <a:t>student</a:t>
            </a:r>
            <a:r>
              <a:rPr lang="en-US"/>
              <a:t>{</a:t>
            </a:r>
          </a:p>
          <a:p>
            <a:pPr>
              <a:buFont typeface="Arial" pitchFamily="-111" charset="0"/>
              <a:buNone/>
            </a:pPr>
            <a:r>
              <a:rPr lang="en-US"/>
              <a:t>private:	//member data</a:t>
            </a:r>
          </a:p>
          <a:p>
            <a:pPr>
              <a:buFont typeface="Arial" pitchFamily="-111" charset="0"/>
              <a:buNone/>
            </a:pPr>
            <a:r>
              <a:rPr lang="en-US"/>
              <a:t>  </a:t>
            </a:r>
            <a:r>
              <a:rPr lang="en-US" b="1">
                <a:solidFill>
                  <a:srgbClr val="0000FF"/>
                </a:solidFill>
              </a:rPr>
              <a:t>char *name;</a:t>
            </a:r>
            <a:r>
              <a:rPr lang="en-US"/>
              <a:t>	//pointer to char</a:t>
            </a:r>
          </a:p>
          <a:p>
            <a:pPr>
              <a:buFont typeface="Arial" pitchFamily="-111" charset="0"/>
              <a:buNone/>
            </a:pPr>
            <a:r>
              <a:rPr lang="en-US"/>
              <a:t>  int id;</a:t>
            </a:r>
          </a:p>
          <a:p>
            <a:pPr>
              <a:buFont typeface="Arial" pitchFamily="-111" charset="0"/>
              <a:buNone/>
            </a:pPr>
            <a:r>
              <a:rPr lang="en-US"/>
              <a:t>  int grade;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chemeClr val="tx2"/>
                </a:solidFill>
              </a:rPr>
              <a:t>public: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   // constructor</a:t>
            </a:r>
            <a:endParaRPr lang="en-US" b="1">
              <a:solidFill>
                <a:schemeClr val="tx2"/>
              </a:solidFill>
            </a:endParaRP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   student( );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   student (char *Name, int Id,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					 int Grade);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   ~student( );	//destructor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   //copy constructor – “deep”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    student(const student &amp;);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// other member functions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}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student::student():name(NULL),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                   id(0), grade(0){ ; }</a:t>
            </a:r>
          </a:p>
        </p:txBody>
      </p:sp>
      <p:sp>
        <p:nvSpPr>
          <p:cNvPr id="64520" name="TextBox 7"/>
          <p:cNvSpPr txBox="1">
            <a:spLocks noChangeArrowheads="1"/>
          </p:cNvSpPr>
          <p:nvPr/>
        </p:nvSpPr>
        <p:spPr bwMode="auto">
          <a:xfrm>
            <a:off x="4659313" y="1143000"/>
            <a:ext cx="3646487" cy="4554538"/>
          </a:xfrm>
          <a:prstGeom prst="rect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student::student (char *Name, 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            int Id, int Grade):id(Id), 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           grade(Grade)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      name = 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      new char[strlen(Name)+1);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      strcpy(name, Name);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}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 student:: ~student( )</a:t>
            </a:r>
          </a:p>
          <a:p>
            <a:pPr>
              <a:buFont typeface="Arial" pitchFamily="-111" charset="0"/>
              <a:buNone/>
            </a:pPr>
            <a:r>
              <a:rPr lang="en-US" sz="1400" b="1">
                <a:solidFill>
                  <a:srgbClr val="0000FF"/>
                </a:solidFill>
              </a:rPr>
              <a:t>{delete [ ] name; </a:t>
            </a:r>
            <a:r>
              <a:rPr lang="en-US" sz="1400" b="1">
                <a:solidFill>
                  <a:srgbClr val="FF0000"/>
                </a:solidFill>
              </a:rPr>
              <a:t>name = NULL</a:t>
            </a:r>
            <a:r>
              <a:rPr lang="en-US" sz="1400" b="1">
                <a:solidFill>
                  <a:srgbClr val="0000FF"/>
                </a:solidFill>
              </a:rPr>
              <a:t>}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//copy constructor    student(const student &amp;rhs)</a:t>
            </a:r>
          </a:p>
          <a:p>
            <a:pPr>
              <a:buFont typeface="Arial" pitchFamily="-111" charset="0"/>
              <a:buNone/>
            </a:pPr>
            <a:r>
              <a:rPr lang="en-US" b="1">
                <a:solidFill>
                  <a:srgbClr val="0000FF"/>
                </a:solidFill>
              </a:rPr>
              <a:t>{	//</a:t>
            </a:r>
            <a:r>
              <a:rPr lang="en-US" sz="1600" b="1">
                <a:solidFill>
                  <a:srgbClr val="0000FF"/>
                </a:solidFill>
              </a:rPr>
              <a:t>delete [ ] name;</a:t>
            </a:r>
          </a:p>
          <a:p>
            <a:pPr>
              <a:buFont typeface="Arial" pitchFamily="-111" charset="0"/>
              <a:buNone/>
            </a:pPr>
            <a:r>
              <a:rPr lang="en-US" sz="1600" b="1">
                <a:solidFill>
                  <a:srgbClr val="0000FF"/>
                </a:solidFill>
              </a:rPr>
              <a:t>        </a:t>
            </a:r>
            <a:r>
              <a:rPr lang="en-US" sz="1600" b="1">
                <a:solidFill>
                  <a:srgbClr val="FF0000"/>
                </a:solidFill>
              </a:rPr>
              <a:t>name = </a:t>
            </a:r>
          </a:p>
          <a:p>
            <a:pPr>
              <a:buFont typeface="Arial" pitchFamily="-111" charset="0"/>
              <a:buNone/>
            </a:pPr>
            <a:r>
              <a:rPr lang="en-US" sz="1600" b="1">
                <a:solidFill>
                  <a:srgbClr val="FF0000"/>
                </a:solidFill>
              </a:rPr>
              <a:t>	new char[strlen(rhs.name)+1];</a:t>
            </a:r>
          </a:p>
          <a:p>
            <a:pPr>
              <a:buFont typeface="Arial" pitchFamily="-111" charset="0"/>
              <a:buNone/>
            </a:pPr>
            <a:r>
              <a:rPr lang="en-US" sz="1600" b="1">
                <a:solidFill>
                  <a:srgbClr val="0000FF"/>
                </a:solidFill>
              </a:rPr>
              <a:t>	strcpy(</a:t>
            </a:r>
            <a:r>
              <a:rPr lang="en-US" sz="1600" b="1">
                <a:solidFill>
                  <a:srgbClr val="FF0000"/>
                </a:solidFill>
              </a:rPr>
              <a:t>name, rhs.name);</a:t>
            </a:r>
          </a:p>
          <a:p>
            <a:pPr>
              <a:buFont typeface="Arial" pitchFamily="-111" charset="0"/>
              <a:buNone/>
            </a:pPr>
            <a:r>
              <a:rPr lang="en-US" sz="1600" b="1">
                <a:solidFill>
                  <a:srgbClr val="0000FF"/>
                </a:solidFill>
              </a:rPr>
              <a:t>	id = rhs.id</a:t>
            </a:r>
          </a:p>
          <a:p>
            <a:pPr>
              <a:buFont typeface="Arial" pitchFamily="-111" charset="0"/>
              <a:buNone/>
            </a:pPr>
            <a:r>
              <a:rPr lang="en-US" sz="1600" b="1">
                <a:solidFill>
                  <a:srgbClr val="0000FF"/>
                </a:solidFill>
              </a:rPr>
              <a:t>	grade = rhs.grade;</a:t>
            </a:r>
          </a:p>
          <a:p>
            <a:pPr>
              <a:buFont typeface="Arial" pitchFamily="-111" charset="0"/>
              <a:buNone/>
            </a:pPr>
            <a:r>
              <a:rPr lang="en-US" sz="1600" b="1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AB9D1-4B6B-1A40-9616-0833FC0BACB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xfrm>
            <a:off x="457200" y="-65517"/>
            <a:ext cx="8229600" cy="792163"/>
          </a:xfrm>
        </p:spPr>
        <p:txBody>
          <a:bodyPr/>
          <a:lstStyle/>
          <a:p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Classes in C++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idx="1"/>
          </p:nvPr>
        </p:nvSpPr>
        <p:spPr>
          <a:xfrm>
            <a:off x="457200" y="792163"/>
            <a:ext cx="8229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Classes in C++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Collection of variables</a:t>
            </a:r>
            <a:r>
              <a:rPr lang="en-US" sz="1600" b="1" i="1" dirty="0"/>
              <a:t> under a single name (name tag)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Variables have </a:t>
            </a:r>
            <a:r>
              <a:rPr lang="en-US" sz="1600" b="1" i="1" dirty="0">
                <a:solidFill>
                  <a:srgbClr val="3366FF"/>
                </a:solidFill>
              </a:rPr>
              <a:t>different names</a:t>
            </a:r>
            <a:r>
              <a:rPr lang="en-US" sz="1600" dirty="0"/>
              <a:t> and can be of </a:t>
            </a:r>
            <a:r>
              <a:rPr lang="en-US" sz="1600" b="1" i="1" dirty="0">
                <a:solidFill>
                  <a:srgbClr val="3366FF"/>
                </a:solidFill>
              </a:rPr>
              <a:t>different types</a:t>
            </a:r>
            <a:r>
              <a:rPr lang="en-US" sz="1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Convenient way of grouping several pieces (</a:t>
            </a:r>
            <a:r>
              <a:rPr lang="en-US" sz="1600" b="1" i="1" dirty="0">
                <a:solidFill>
                  <a:srgbClr val="3366FF"/>
                </a:solidFill>
              </a:rPr>
              <a:t>members</a:t>
            </a:r>
            <a:r>
              <a:rPr lang="en-US" sz="1600" dirty="0"/>
              <a:t>) of related information together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Functions that manipulate data members are </a:t>
            </a:r>
            <a:r>
              <a:rPr lang="en-US" sz="1600" b="1" i="1" dirty="0">
                <a:solidFill>
                  <a:srgbClr val="3366FF"/>
                </a:solidFill>
              </a:rPr>
              <a:t>declared </a:t>
            </a:r>
            <a:r>
              <a:rPr lang="en-US" sz="1600" b="1" i="1" u="sng" dirty="0">
                <a:solidFill>
                  <a:srgbClr val="3366FF"/>
                </a:solidFill>
              </a:rPr>
              <a:t>internally </a:t>
            </a:r>
            <a:r>
              <a:rPr lang="en-US" sz="1600" b="1" i="1" dirty="0">
                <a:solidFill>
                  <a:srgbClr val="3366FF"/>
                </a:solidFill>
              </a:rPr>
              <a:t>in the structure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Member functions are defined via scoping (::) operator 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All member </a:t>
            </a:r>
            <a:r>
              <a:rPr lang="en-US" sz="1600" b="1" i="1" dirty="0">
                <a:solidFill>
                  <a:srgbClr val="FF0000"/>
                </a:solidFill>
              </a:rPr>
              <a:t>functions</a:t>
            </a:r>
            <a:r>
              <a:rPr lang="en-US" sz="1600" b="1" i="1" dirty="0">
                <a:solidFill>
                  <a:srgbClr val="3366FF"/>
                </a:solidFill>
              </a:rPr>
              <a:t> and </a:t>
            </a:r>
            <a:r>
              <a:rPr lang="en-US" sz="1600" b="1" i="1" dirty="0">
                <a:solidFill>
                  <a:srgbClr val="FF0000"/>
                </a:solidFill>
              </a:rPr>
              <a:t>data</a:t>
            </a:r>
            <a:r>
              <a:rPr lang="en-US" sz="1600" b="1" i="1" dirty="0">
                <a:solidFill>
                  <a:srgbClr val="3366FF"/>
                </a:solidFill>
              </a:rPr>
              <a:t> are </a:t>
            </a:r>
            <a:r>
              <a:rPr lang="en-US" sz="1600" b="1" i="1" u="sng" dirty="0">
                <a:solidFill>
                  <a:srgbClr val="FF3300"/>
                </a:solidFill>
              </a:rPr>
              <a:t>private by default</a:t>
            </a:r>
            <a:r>
              <a:rPr lang="en-US" sz="1600" b="1" i="1" u="sng" dirty="0">
                <a:solidFill>
                  <a:srgbClr val="3366FF"/>
                </a:solidFill>
              </a:rPr>
              <a:t> – </a:t>
            </a:r>
            <a:r>
              <a:rPr lang="en-US" sz="1600" b="1" i="1" u="sng" dirty="0">
                <a:solidFill>
                  <a:srgbClr val="000090"/>
                </a:solidFill>
              </a:rPr>
              <a:t>public by choice (access control)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Access data members and member functions via dot (.) operator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Access to data </a:t>
            </a:r>
            <a:r>
              <a:rPr lang="en-US" sz="1600" b="1" i="1" u="sng" dirty="0">
                <a:solidFill>
                  <a:srgbClr val="3366FF"/>
                </a:solidFill>
              </a:rPr>
              <a:t>implicitly </a:t>
            </a:r>
            <a:r>
              <a:rPr lang="en-US" sz="1600" b="1" i="1" dirty="0">
                <a:solidFill>
                  <a:srgbClr val="3366FF"/>
                </a:solidFill>
              </a:rPr>
              <a:t>uses </a:t>
            </a:r>
            <a:r>
              <a:rPr lang="en-US" sz="1600" b="1" i="1" dirty="0">
                <a:solidFill>
                  <a:srgbClr val="000090"/>
                </a:solidFill>
              </a:rPr>
              <a:t>this-&gt; </a:t>
            </a:r>
            <a:r>
              <a:rPr lang="en-US" sz="1600" b="1" i="1" dirty="0">
                <a:solidFill>
                  <a:srgbClr val="3366FF"/>
                </a:solidFill>
              </a:rPr>
              <a:t>pointer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Need not use </a:t>
            </a:r>
            <a:r>
              <a:rPr lang="en-US" sz="1600" b="1" i="1" dirty="0" err="1">
                <a:solidFill>
                  <a:srgbClr val="3366FF"/>
                </a:solidFill>
              </a:rPr>
              <a:t>typedefs</a:t>
            </a:r>
            <a:r>
              <a:rPr lang="en-US" sz="1600" b="1" i="1" dirty="0">
                <a:solidFill>
                  <a:srgbClr val="3366FF"/>
                </a:solidFill>
              </a:rPr>
              <a:t> to declare new type variables</a:t>
            </a:r>
          </a:p>
          <a:p>
            <a:pPr lvl="1">
              <a:lnSpc>
                <a:spcPct val="90000"/>
              </a:lnSpc>
              <a:buFont typeface="Arial" pitchFamily="-111" charset="0"/>
              <a:buNone/>
            </a:pPr>
            <a:r>
              <a:rPr lang="en-US" sz="1800" b="1" i="1" dirty="0">
                <a:solidFill>
                  <a:srgbClr val="000000"/>
                </a:solidFill>
              </a:rPr>
              <a:t>      Interface                                            Unit Test Driver                 Implementation                        </a:t>
            </a:r>
          </a:p>
          <a:p>
            <a:pPr lvl="1">
              <a:lnSpc>
                <a:spcPct val="90000"/>
              </a:lnSpc>
              <a:buFont typeface="Arial" pitchFamily="-111" charset="0"/>
              <a:buNone/>
            </a:pPr>
            <a:endParaRPr lang="en-US" sz="1200" b="1" i="1" dirty="0">
              <a:solidFill>
                <a:srgbClr val="33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341813"/>
            <a:ext cx="2667000" cy="1811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200" b="1" i="1" dirty="0">
                <a:solidFill>
                  <a:srgbClr val="FF3300"/>
                </a:solidFill>
                <a:ea typeface="ＭＳ Ｐゴシック" pitchFamily="-109" charset="-128"/>
                <a:cs typeface="ＭＳ Ｐゴシック" pitchFamily="-109" charset="-128"/>
              </a:rPr>
              <a:t>class</a:t>
            </a: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student {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char name[32];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2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id;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2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2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grade: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 dirty="0" smtClean="0">
                <a:solidFill>
                  <a:srgbClr val="FF3300"/>
                </a:solidFill>
                <a:ea typeface="ＭＳ Ｐゴシック" pitchFamily="-109" charset="-128"/>
                <a:cs typeface="ＭＳ Ｐゴシック" pitchFamily="-109" charset="-128"/>
              </a:rPr>
              <a:t>public</a:t>
            </a:r>
            <a:r>
              <a:rPr lang="en-US" sz="12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//member </a:t>
            </a:r>
            <a:r>
              <a:rPr lang="en-US" sz="12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functions</a:t>
            </a:r>
            <a:endParaRPr lang="en-US" sz="1200" b="1" i="1" dirty="0">
              <a:solidFill>
                <a:schemeClr val="tx2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void </a:t>
            </a:r>
            <a:r>
              <a:rPr lang="en-US" sz="12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setData</a:t>
            </a: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(char *, </a:t>
            </a:r>
            <a:r>
              <a:rPr lang="en-US" sz="12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2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200" b="1" i="1" dirty="0" err="1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12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getGrade</a:t>
            </a: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( )</a:t>
            </a:r>
            <a:r>
              <a:rPr lang="en-US" sz="12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;</a:t>
            </a:r>
            <a:endParaRPr lang="en-US" sz="1200" b="1" i="1" dirty="0">
              <a:solidFill>
                <a:schemeClr val="tx2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12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8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:::::::::::::::::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8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  </a:t>
            </a:r>
            <a:r>
              <a:rPr lang="en-US" sz="8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etc</a:t>
            </a:r>
            <a:endParaRPr lang="en-US" sz="800" b="1" i="1" dirty="0">
              <a:solidFill>
                <a:schemeClr val="tx2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sz="8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};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4341813"/>
            <a:ext cx="2362200" cy="1722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 err="1"/>
              <a:t>int</a:t>
            </a:r>
            <a:r>
              <a:rPr lang="en-US" sz="1400" dirty="0"/>
              <a:t> main( )</a:t>
            </a:r>
          </a:p>
          <a:p>
            <a:pPr>
              <a:defRPr/>
            </a:pPr>
            <a:r>
              <a:rPr lang="en-US" sz="1400" dirty="0"/>
              <a:t>{</a:t>
            </a:r>
          </a:p>
          <a:p>
            <a:pPr>
              <a:defRPr/>
            </a:pPr>
            <a:r>
              <a:rPr lang="en-US" sz="1400" b="1" dirty="0"/>
              <a:t>	</a:t>
            </a:r>
            <a:r>
              <a:rPr lang="en-US" sz="1200" b="1" dirty="0"/>
              <a:t>student X;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en-US" sz="1200" b="1" dirty="0" err="1">
                <a:solidFill>
                  <a:srgbClr val="0000FF"/>
                </a:solidFill>
              </a:rPr>
              <a:t>X.setData(“Joe</a:t>
            </a:r>
            <a:r>
              <a:rPr lang="en-US" sz="1200" b="1" dirty="0">
                <a:solidFill>
                  <a:srgbClr val="0000FF"/>
                </a:solidFill>
              </a:rPr>
              <a:t> Doe”	,		12345,   98);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</a:rPr>
              <a:t>            ::::::::::::::::::::::::::::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</a:rPr>
              <a:t>          return 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</a:rPr>
              <a:t>} </a:t>
            </a:r>
            <a:r>
              <a:rPr lang="en-US" sz="1600" b="1" dirty="0">
                <a:solidFill>
                  <a:srgbClr val="000000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4313238"/>
            <a:ext cx="1926804" cy="1785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student::</a:t>
            </a:r>
            <a:r>
              <a:rPr lang="en-US" sz="14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setData</a:t>
            </a:r>
            <a:r>
              <a:rPr lang="en-US" sz="1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(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char*Name,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Id, 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  </a:t>
            </a:r>
            <a:r>
              <a:rPr lang="en-US" sz="12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Grade)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{	</a:t>
            </a:r>
            <a:r>
              <a:rPr lang="en-US" sz="12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strcpy</a:t>
            </a: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(</a:t>
            </a:r>
            <a:r>
              <a:rPr lang="en-US" sz="12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name,Name</a:t>
            </a: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	id = Id</a:t>
            </a:r>
          </a:p>
          <a:p>
            <a:pPr>
              <a:defRPr/>
            </a:pPr>
            <a:r>
              <a:rPr lang="en-US" sz="1200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200" b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grade = Grade;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}</a:t>
            </a:r>
          </a:p>
          <a:p>
            <a:pPr>
              <a:defRPr/>
            </a:pPr>
            <a:endParaRPr lang="en-US" sz="1200" dirty="0">
              <a:solidFill>
                <a:srgbClr val="000000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6856413" y="3124200"/>
            <a:ext cx="1600200" cy="914400"/>
          </a:xfrm>
          <a:prstGeom prst="cloudCallout">
            <a:avLst>
              <a:gd name="adj1" fmla="val -117162"/>
              <a:gd name="adj2" fmla="val 13895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/>
              <a:t>Access member function via dot operator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0" y="0"/>
            <a:ext cx="2362200" cy="685800"/>
          </a:xfrm>
          <a:prstGeom prst="cloudCallout">
            <a:avLst>
              <a:gd name="adj1" fmla="val -26436"/>
              <a:gd name="adj2" fmla="val 69965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template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Copy Constructor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28575" cap="flat" algn="ctr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Copy constructor  is invoked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When an object is </a:t>
            </a:r>
            <a:r>
              <a:rPr lang="en-US" sz="2400" b="1" i="1" dirty="0" smtClean="0">
                <a:solidFill>
                  <a:srgbClr val="0000FF"/>
                </a:solidFill>
              </a:rPr>
              <a:t>passed by value</a:t>
            </a:r>
            <a:r>
              <a:rPr lang="en-US" sz="2400" dirty="0" smtClean="0"/>
              <a:t> as a parameter to a function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When an object is </a:t>
            </a:r>
            <a:r>
              <a:rPr lang="en-US" sz="2400" b="1" i="1" dirty="0" smtClean="0">
                <a:solidFill>
                  <a:srgbClr val="0000FF"/>
                </a:solidFill>
              </a:rPr>
              <a:t>returned-by-value </a:t>
            </a:r>
            <a:r>
              <a:rPr lang="en-US" sz="2400" dirty="0" smtClean="0"/>
              <a:t>from a function</a:t>
            </a:r>
            <a:endParaRPr lang="en-US" sz="2400" b="1" i="1" dirty="0" smtClean="0">
              <a:solidFill>
                <a:srgbClr val="0000FF"/>
              </a:solidFill>
            </a:endParaRP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When an object is created from another object of the same type 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Copy constructor cannot be </a:t>
            </a:r>
            <a:r>
              <a:rPr lang="en-US" sz="2400" b="1" dirty="0" smtClean="0">
                <a:solidFill>
                  <a:srgbClr val="0000FF"/>
                </a:solidFill>
              </a:rPr>
              <a:t>overloaded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Constant reference argument passed  to copy constructor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dirty="0" smtClean="0"/>
              <a:t>If you do not declare and define your own copy constructor – compiler will create a </a:t>
            </a:r>
            <a:r>
              <a:rPr lang="en-US" sz="2400" b="1" dirty="0" smtClean="0">
                <a:solidFill>
                  <a:srgbClr val="0000FF"/>
                </a:solidFill>
              </a:rPr>
              <a:t>default copy constructor (“shallow”)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Place copy constructor in private </a:t>
            </a:r>
            <a:r>
              <a:rPr lang="en-US" sz="2400" b="1" dirty="0" smtClean="0">
                <a:solidFill>
                  <a:srgbClr val="0000FF"/>
                </a:solidFill>
              </a:rPr>
              <a:t>section of class if you want to prevent steps 1, 2 and 3</a:t>
            </a:r>
          </a:p>
          <a:p>
            <a:pPr>
              <a:buFont typeface="Arial" pitchFamily="-112" charset="0"/>
              <a:buChar char="•"/>
              <a:defRPr/>
            </a:pPr>
            <a:endParaRPr lang="en-US" dirty="0"/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F878F-214C-8146-AC27-E5E2D38999F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Static Members in Classes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3810000" cy="5487987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Example: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class X{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I;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static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X( ):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i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(0){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++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;}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X(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I):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i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(I){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++;}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~X( ){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--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;}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static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getCnt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()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endParaRPr lang="en-US" sz="28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   { return 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;}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etc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8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X::</a:t>
            </a:r>
            <a:r>
              <a:rPr lang="en-US" sz="28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= 0;  //</a:t>
            </a:r>
            <a:r>
              <a:rPr lang="en-US" sz="28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init</a:t>
            </a:r>
            <a:r>
              <a:rPr lang="en-US" sz="2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endParaRPr lang="en-US" sz="28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CB197-A635-924E-BA1E-918E28948F2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868363"/>
            <a:ext cx="3810000" cy="5487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int</a:t>
            </a: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main()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{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	X x[10];  // create 10 </a:t>
            </a:r>
            <a:r>
              <a:rPr lang="en-US" sz="2800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x</a:t>
            </a:r>
            <a:endParaRPr lang="en-US" sz="2800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endParaRPr lang="en-US" sz="2800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	</a:t>
            </a:r>
            <a:r>
              <a:rPr lang="en-US" sz="2800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cout</a:t>
            </a: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&lt;&lt; </a:t>
            </a:r>
            <a:r>
              <a:rPr lang="en-US" sz="2800" b="1" dirty="0" err="1">
                <a:solidFill>
                  <a:srgbClr val="FF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X::getCnt</a:t>
            </a:r>
            <a:r>
              <a:rPr lang="en-US" sz="2800" b="1" dirty="0">
                <a:solidFill>
                  <a:srgbClr val="FF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();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}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6248400" y="3962400"/>
            <a:ext cx="1447800" cy="612775"/>
          </a:xfrm>
          <a:prstGeom prst="cloudCallout">
            <a:avLst>
              <a:gd name="adj1" fmla="val -129394"/>
              <a:gd name="adj2" fmla="val -7333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00FF"/>
                </a:solidFill>
              </a:rPr>
              <a:t>cnt</a:t>
            </a:r>
            <a:r>
              <a:rPr lang="en-US" b="1" dirty="0">
                <a:solidFill>
                  <a:srgbClr val="0000FF"/>
                </a:solidFill>
              </a:rPr>
              <a:t> = 10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Anonymous Objects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257800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An </a:t>
            </a:r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anonymous object </a:t>
            </a:r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is an object in every sense except that it has </a:t>
            </a:r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no name</a:t>
            </a:r>
          </a:p>
          <a:p>
            <a:pPr lvl="1"/>
            <a:r>
              <a:rPr lang="en-US" smtClean="0"/>
              <a:t>they can be declared without an </a:t>
            </a:r>
            <a:r>
              <a:rPr lang="en-US" b="1" i="1" smtClean="0">
                <a:solidFill>
                  <a:srgbClr val="0000FF"/>
                </a:solidFill>
              </a:rPr>
              <a:t>identifier</a:t>
            </a:r>
          </a:p>
          <a:p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Anonymous objects </a:t>
            </a:r>
            <a:r>
              <a:rPr lang="en-US" b="1" i="1" smtClean="0">
                <a:ea typeface="ＭＳ Ｐゴシック" pitchFamily="-111" charset="-128"/>
                <a:cs typeface="ＭＳ Ｐゴシック" pitchFamily="-111" charset="-128"/>
              </a:rPr>
              <a:t>can be assigned to named objects</a:t>
            </a:r>
          </a:p>
          <a:p>
            <a:pPr lvl="2"/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</a:rPr>
              <a:t>Date holiday(4,7);</a:t>
            </a:r>
          </a:p>
          <a:p>
            <a:pPr lvl="2"/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</a:rPr>
              <a:t>holiday = </a:t>
            </a:r>
            <a:r>
              <a:rPr lang="en-US" b="1" i="1" smtClean="0">
                <a:solidFill>
                  <a:srgbClr val="FF3300"/>
                </a:solidFill>
                <a:ea typeface="ＭＳ Ｐゴシック" pitchFamily="-111" charset="-128"/>
              </a:rPr>
              <a:t>Date(12,12)</a:t>
            </a:r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</a:rPr>
              <a:t>;</a:t>
            </a:r>
          </a:p>
          <a:p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Anonymous objects useful  </a:t>
            </a:r>
            <a:r>
              <a:rPr lang="en-US" b="1" i="1" smtClean="0">
                <a:ea typeface="ＭＳ Ｐゴシック" pitchFamily="-111" charset="-128"/>
                <a:cs typeface="ＭＳ Ｐゴシック" pitchFamily="-111" charset="-128"/>
              </a:rPr>
              <a:t>when returning objects by value</a:t>
            </a:r>
            <a:endParaRPr lang="en-US" b="1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0F2C-F64A-6C49-B014-B199642E78E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486400" y="3657600"/>
            <a:ext cx="2362200" cy="612775"/>
          </a:xfrm>
          <a:prstGeom prst="cloudCallout">
            <a:avLst>
              <a:gd name="adj1" fmla="val -137377"/>
              <a:gd name="adj2" fmla="val 2675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Anonymous object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Constructors –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 w="28575" cap="flat" algn="ctr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Constructors </a:t>
            </a:r>
            <a:r>
              <a:rPr lang="en-US" sz="2400" b="1" dirty="0" smtClean="0">
                <a:solidFill>
                  <a:srgbClr val="FF0000"/>
                </a:solidFill>
              </a:rPr>
              <a:t>automatically </a:t>
            </a:r>
            <a:r>
              <a:rPr lang="en-US" sz="2400" b="1" dirty="0" smtClean="0">
                <a:solidFill>
                  <a:srgbClr val="0000FF"/>
                </a:solidFill>
              </a:rPr>
              <a:t>responsible for instantiating object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/>
              <a:t>Constructors can be </a:t>
            </a:r>
            <a:r>
              <a:rPr lang="en-US" sz="2400" b="1" dirty="0" smtClean="0">
                <a:solidFill>
                  <a:srgbClr val="FF0000"/>
                </a:solidFill>
              </a:rPr>
              <a:t>overloaded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Constructors should allocate memory on heap,  open  file descriptors,  open ports, etc) -  “deep  copy”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/>
              <a:t>If you do not declare and define your own constructors – compiler will create a </a:t>
            </a:r>
            <a:r>
              <a:rPr lang="en-US" sz="2400" b="1" dirty="0" smtClean="0">
                <a:solidFill>
                  <a:srgbClr val="FF0000"/>
                </a:solidFill>
              </a:rPr>
              <a:t>default constructor 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/>
              <a:t>If you declare and define only </a:t>
            </a:r>
            <a:r>
              <a:rPr lang="en-US" sz="2400" b="1" dirty="0" smtClean="0">
                <a:solidFill>
                  <a:srgbClr val="0000FF"/>
                </a:solidFill>
              </a:rPr>
              <a:t>standard parameterized constructor </a:t>
            </a:r>
            <a:r>
              <a:rPr lang="en-US" sz="2400" b="1" dirty="0" smtClean="0"/>
              <a:t>then </a:t>
            </a:r>
            <a:r>
              <a:rPr lang="en-US" sz="2400" b="1" dirty="0" smtClean="0">
                <a:solidFill>
                  <a:srgbClr val="0000FF"/>
                </a:solidFill>
              </a:rPr>
              <a:t>default constructor </a:t>
            </a:r>
            <a:r>
              <a:rPr lang="en-US" sz="2400" b="1" dirty="0" smtClean="0"/>
              <a:t>will </a:t>
            </a:r>
            <a:r>
              <a:rPr lang="en-US" sz="2400" b="1" u="sng" dirty="0" smtClean="0"/>
              <a:t>not be available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Student X; </a:t>
            </a:r>
            <a:r>
              <a:rPr lang="en-US" sz="2400" b="1" dirty="0" smtClean="0"/>
              <a:t>	//will not compile</a:t>
            </a:r>
          </a:p>
          <a:p>
            <a:pPr>
              <a:buFont typeface="Arial" pitchFamily="-112" charset="0"/>
              <a:buChar char="•"/>
              <a:defRPr/>
            </a:pPr>
            <a:r>
              <a:rPr lang="en-US" sz="2400" b="1" dirty="0" smtClean="0"/>
              <a:t>If you want to prevent default (uninitialized)  objects from being created then declare default constructor as </a:t>
            </a:r>
            <a:r>
              <a:rPr lang="en-US" sz="2400" b="1" dirty="0" smtClean="0">
                <a:solidFill>
                  <a:srgbClr val="0000FF"/>
                </a:solidFill>
              </a:rPr>
              <a:t>private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0C39A-BECF-4D4D-B105-5B0775D3445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Singleton</a:t>
            </a:r>
            <a:r>
              <a:rPr lang="en-US" b="1" baseline="3000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%</a:t>
            </a:r>
            <a:endParaRPr lang="en-US" b="1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487987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Q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What is a singleton class?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A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: A class whose number of instances that can be instantiated is 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limited to one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is called a singleton class. Thus, at any given time only one instance can exist, no more.</a:t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Q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: Can you give me an example, where it is used?</a:t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A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: The singleton design pattern is used whenever the design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requires only one instance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of a class. </a:t>
            </a:r>
          </a:p>
          <a:p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Some examples: Application classes. </a:t>
            </a:r>
          </a:p>
          <a:p>
            <a:pPr lvl="1"/>
            <a:r>
              <a:rPr lang="en-US" sz="2400" dirty="0" smtClean="0"/>
              <a:t>There should only be one application class. </a:t>
            </a:r>
          </a:p>
          <a:p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Logger classes. 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For logging purposes of an application there is usually one logger instance required.</a:t>
            </a:r>
          </a:p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% - see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SingletonPattern.doc</a:t>
            </a:r>
            <a:endParaRPr lang="en-US" sz="16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lvl="1">
              <a:buFont typeface="Arial" pitchFamily="-111" charset="0"/>
              <a:buNone/>
            </a:pPr>
            <a:endParaRPr lang="en-US" sz="2400" dirty="0" smtClean="0"/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3CEDA-64EA-D946-8F11-90CE9C6E98D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9"/>
            <a:ext cx="8229600" cy="868362"/>
          </a:xfrm>
        </p:spPr>
        <p:txBody>
          <a:bodyPr/>
          <a:lstStyle/>
          <a:p>
            <a:r>
              <a:rPr lang="en-US" b="1" dirty="0" smtClean="0"/>
              <a:t>Singleton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311"/>
            <a:ext cx="3962400" cy="5682851"/>
          </a:xfrm>
          <a:ln>
            <a:solidFill>
              <a:srgbClr val="4F81BD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b="1" dirty="0"/>
              <a:t>class Singleton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b="1" dirty="0">
                <a:solidFill>
                  <a:srgbClr val="0000FF"/>
                </a:solidFill>
              </a:rPr>
              <a:t>private</a:t>
            </a:r>
            <a:r>
              <a:rPr lang="en-US" sz="1100" dirty="0"/>
              <a:t>:</a:t>
            </a:r>
          </a:p>
          <a:p>
            <a:pPr marL="0" indent="0">
              <a:buNone/>
            </a:pPr>
            <a:r>
              <a:rPr lang="en-US" sz="1100" dirty="0"/>
              <a:t>    	</a:t>
            </a:r>
            <a:r>
              <a:rPr lang="en-US" sz="1100" b="1" dirty="0"/>
              <a:t>static </a:t>
            </a:r>
            <a:r>
              <a:rPr lang="en-US" sz="1100" b="1" dirty="0" err="1"/>
              <a:t>bool</a:t>
            </a:r>
            <a:r>
              <a:rPr lang="en-US" sz="1100" b="1" dirty="0"/>
              <a:t> </a:t>
            </a:r>
            <a:r>
              <a:rPr lang="en-US" sz="1100" b="1" dirty="0" err="1"/>
              <a:t>instanceFlag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/>
              <a:t>static Singleton *</a:t>
            </a:r>
            <a:r>
              <a:rPr lang="en-US" sz="1100" dirty="0" err="1"/>
              <a:t>single_ptr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b="1" dirty="0"/>
              <a:t>   	 Singleton()			//default constructor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	 {</a:t>
            </a:r>
          </a:p>
          <a:p>
            <a:pPr marL="0" indent="0">
              <a:buNone/>
            </a:pPr>
            <a:r>
              <a:rPr lang="en-US" sz="1100" dirty="0"/>
              <a:t>      	  	//private constructor</a:t>
            </a:r>
          </a:p>
          <a:p>
            <a:pPr marL="0" indent="0">
              <a:buNone/>
            </a:pPr>
            <a:r>
              <a:rPr lang="en-US" sz="1100" dirty="0"/>
              <a:t>       		 </a:t>
            </a:r>
            <a:r>
              <a:rPr lang="en-US" sz="1100" dirty="0" err="1"/>
              <a:t>cout</a:t>
            </a:r>
            <a:r>
              <a:rPr lang="en-US" sz="1100" dirty="0"/>
              <a:t> &lt;&lt; "Private Singleton Constructor 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   		</a:t>
            </a:r>
            <a:r>
              <a:rPr lang="en-US" sz="1100" dirty="0" err="1"/>
              <a:t>cout</a:t>
            </a:r>
            <a:r>
              <a:rPr lang="en-US" sz="1100" dirty="0"/>
              <a:t> &lt;&lt; "Open Port etc... 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	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</a:rPr>
              <a:t>public</a:t>
            </a:r>
            <a:r>
              <a:rPr lang="en-US" sz="1100" dirty="0"/>
              <a:t>:</a:t>
            </a:r>
          </a:p>
          <a:p>
            <a:pPr marL="0" indent="0">
              <a:buNone/>
            </a:pPr>
            <a:r>
              <a:rPr lang="en-US" sz="1100" b="1" dirty="0"/>
              <a:t>    	</a:t>
            </a:r>
            <a:r>
              <a:rPr lang="en-US" sz="1100" b="1" dirty="0">
                <a:solidFill>
                  <a:srgbClr val="0000FF"/>
                </a:solidFill>
              </a:rPr>
              <a:t>static Singleton* </a:t>
            </a:r>
            <a:r>
              <a:rPr lang="en-US" sz="1100" b="1" dirty="0" err="1">
                <a:solidFill>
                  <a:srgbClr val="0000FF"/>
                </a:solidFill>
              </a:rPr>
              <a:t>getInstance</a:t>
            </a:r>
            <a:r>
              <a:rPr lang="en-US" sz="1100" b="1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100" b="1" dirty="0"/>
              <a:t>   	void method(</a:t>
            </a:r>
            <a:r>
              <a:rPr lang="en-US" sz="1100" b="1" dirty="0" smtClean="0"/>
              <a:t>){</a:t>
            </a:r>
            <a:r>
              <a:rPr lang="en-US" sz="1100" b="1" dirty="0" err="1" smtClean="0"/>
              <a:t>cout</a:t>
            </a:r>
            <a:r>
              <a:rPr lang="en-US" sz="1100" b="1" dirty="0" smtClean="0"/>
              <a:t> &lt;&lt; “Method” &lt;&lt;&gt; </a:t>
            </a:r>
            <a:r>
              <a:rPr lang="en-US" sz="1100" b="1" dirty="0" err="1" smtClean="0"/>
              <a:t>endl</a:t>
            </a:r>
            <a:r>
              <a:rPr lang="en-US" sz="1100" b="1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	</a:t>
            </a:r>
            <a:r>
              <a:rPr lang="en-US" sz="1100" b="1" dirty="0"/>
              <a:t> ~Singleton(</a:t>
            </a:r>
            <a:r>
              <a:rPr lang="en-US" sz="1100" b="1" dirty="0" smtClean="0"/>
              <a:t>)</a:t>
            </a:r>
            <a:r>
              <a:rPr lang="en-US" sz="1100" dirty="0" smtClean="0"/>
              <a:t>{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	</a:t>
            </a:r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"\</a:t>
            </a:r>
            <a:r>
              <a:rPr lang="en-US" sz="1100" dirty="0" err="1"/>
              <a:t>nSingleton</a:t>
            </a:r>
            <a:r>
              <a:rPr lang="en-US" sz="1100" dirty="0"/>
              <a:t> Destructor 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   		</a:t>
            </a:r>
            <a:r>
              <a:rPr lang="en-US" sz="1100" dirty="0" err="1"/>
              <a:t>cout</a:t>
            </a:r>
            <a:r>
              <a:rPr lang="en-US" sz="1100" dirty="0"/>
              <a:t> &lt;&lt; "</a:t>
            </a:r>
            <a:r>
              <a:rPr lang="en-US" sz="1100" dirty="0" err="1"/>
              <a:t>instanceFlag</a:t>
            </a:r>
            <a:r>
              <a:rPr lang="en-US" sz="1100" dirty="0"/>
              <a:t> = " &lt;&lt; </a:t>
            </a:r>
            <a:r>
              <a:rPr lang="en-US" sz="1100" dirty="0" err="1"/>
              <a:t>instanceFlag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   		if(</a:t>
            </a:r>
            <a:r>
              <a:rPr lang="en-US" sz="1100" dirty="0" err="1"/>
              <a:t>instanceFlag</a:t>
            </a:r>
            <a:r>
              <a:rPr lang="en-US" sz="1100" dirty="0"/>
              <a:t> == true</a:t>
            </a:r>
            <a:r>
              <a:rPr lang="en-US" sz="1100" dirty="0" smtClean="0"/>
              <a:t>){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    		</a:t>
            </a:r>
            <a:r>
              <a:rPr lang="en-US" sz="1100" dirty="0" err="1"/>
              <a:t>instanceFlag</a:t>
            </a:r>
            <a:r>
              <a:rPr lang="en-US" sz="1100" dirty="0"/>
              <a:t> = false;</a:t>
            </a:r>
          </a:p>
          <a:p>
            <a:pPr marL="0" indent="0">
              <a:buNone/>
            </a:pPr>
            <a:r>
              <a:rPr lang="en-US" sz="1100" dirty="0"/>
              <a:t>                		</a:t>
            </a:r>
            <a:r>
              <a:rPr lang="en-US" sz="1100" dirty="0" err="1"/>
              <a:t>cout</a:t>
            </a:r>
            <a:r>
              <a:rPr lang="en-US" sz="1100" dirty="0"/>
              <a:t> &lt;&lt; "Close ports, </a:t>
            </a:r>
            <a:r>
              <a:rPr lang="en-US" sz="1100" dirty="0" err="1"/>
              <a:t>etc</a:t>
            </a:r>
            <a:r>
              <a:rPr lang="en-US" sz="1100" dirty="0"/>
              <a:t> .... 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   		}</a:t>
            </a:r>
          </a:p>
          <a:p>
            <a:pPr marL="0" indent="0">
              <a:buNone/>
            </a:pPr>
            <a:r>
              <a:rPr lang="en-US" sz="1100" dirty="0"/>
              <a:t>        		else</a:t>
            </a:r>
          </a:p>
          <a:p>
            <a:pPr marL="0" indent="0">
              <a:buNone/>
            </a:pPr>
            <a:r>
              <a:rPr lang="en-US" sz="1100" dirty="0"/>
              <a:t>        		{</a:t>
            </a:r>
          </a:p>
          <a:p>
            <a:pPr marL="0" indent="0">
              <a:buNone/>
            </a:pPr>
            <a:r>
              <a:rPr lang="en-US" sz="1100" dirty="0"/>
              <a:t>                		</a:t>
            </a:r>
            <a:r>
              <a:rPr lang="en-US" sz="1100" dirty="0" err="1" smtClean="0"/>
              <a:t>instanceFlag</a:t>
            </a:r>
            <a:r>
              <a:rPr lang="en-US" sz="1100" dirty="0" smtClean="0"/>
              <a:t> </a:t>
            </a:r>
            <a:r>
              <a:rPr lang="en-US" sz="1100" dirty="0"/>
              <a:t>= false;	</a:t>
            </a:r>
            <a:r>
              <a:rPr lang="en-US" sz="1100" dirty="0" smtClean="0"/>
              <a:t>/</a:t>
            </a:r>
            <a:r>
              <a:rPr lang="en-US" sz="1100" dirty="0"/>
              <a:t>/</a:t>
            </a:r>
            <a:r>
              <a:rPr lang="en-US" sz="1100" dirty="0" smtClean="0"/>
              <a:t>redundant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			</a:t>
            </a:r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"Nothing Happening"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   		}</a:t>
            </a:r>
          </a:p>
          <a:p>
            <a:pPr marL="0" indent="0">
              <a:buNone/>
            </a:pPr>
            <a:r>
              <a:rPr lang="en-US" sz="1100" dirty="0"/>
              <a:t>    	}</a:t>
            </a:r>
          </a:p>
          <a:p>
            <a:pPr marL="0" indent="0">
              <a:buNone/>
            </a:pPr>
            <a:r>
              <a:rPr lang="en-US" sz="1100" dirty="0"/>
              <a:t>}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0126" y="890684"/>
            <a:ext cx="4006673" cy="567847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prstClr val="black"/>
                </a:solidFill>
              </a:rPr>
              <a:t>Singleton* </a:t>
            </a:r>
            <a:r>
              <a:rPr lang="en-US" sz="1100" b="1" dirty="0" err="1" smtClean="0">
                <a:solidFill>
                  <a:prstClr val="black"/>
                </a:solidFill>
              </a:rPr>
              <a:t>Singleton:getInstance</a:t>
            </a:r>
            <a:r>
              <a:rPr lang="en-US" sz="1100" b="1" dirty="0">
                <a:solidFill>
                  <a:prstClr val="black"/>
                </a:solidFill>
              </a:rPr>
              <a:t>()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if(! </a:t>
            </a:r>
            <a:r>
              <a:rPr lang="en-US" sz="1100" dirty="0" err="1">
                <a:solidFill>
                  <a:prstClr val="black"/>
                </a:solidFill>
              </a:rPr>
              <a:t>instanceFlag</a:t>
            </a:r>
            <a:r>
              <a:rPr lang="en-US" sz="1100" dirty="0" smtClean="0">
                <a:solidFill>
                  <a:prstClr val="black"/>
                </a:solidFill>
              </a:rPr>
              <a:t>){</a:t>
            </a:r>
            <a:r>
              <a:rPr lang="en-US" sz="1100" dirty="0">
                <a:solidFill>
                  <a:prstClr val="black"/>
                </a:solidFill>
              </a:rPr>
              <a:t>	</a:t>
            </a:r>
            <a:r>
              <a:rPr lang="en-US" sz="1100" b="1" dirty="0">
                <a:solidFill>
                  <a:prstClr val="black"/>
                </a:solidFill>
              </a:rPr>
              <a:t>//false case – no singletons </a:t>
            </a:r>
            <a:r>
              <a:rPr lang="en-US" sz="1100" b="1" dirty="0" smtClean="0">
                <a:solidFill>
                  <a:prstClr val="black"/>
                </a:solidFill>
              </a:rPr>
              <a:t>around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    </a:t>
            </a:r>
            <a:r>
              <a:rPr lang="en-US" sz="1100" dirty="0" err="1">
                <a:solidFill>
                  <a:prstClr val="black"/>
                </a:solidFill>
              </a:rPr>
              <a:t>cout</a:t>
            </a:r>
            <a:r>
              <a:rPr lang="en-US" sz="1100" dirty="0">
                <a:solidFill>
                  <a:prstClr val="black"/>
                </a:solidFill>
              </a:rPr>
              <a:t> &lt;&lt; "\</a:t>
            </a:r>
            <a:r>
              <a:rPr lang="en-US" sz="1100" dirty="0" err="1">
                <a:solidFill>
                  <a:prstClr val="black"/>
                </a:solidFill>
              </a:rPr>
              <a:t>ngetInstance</a:t>
            </a:r>
            <a:r>
              <a:rPr lang="en-US" sz="1100" dirty="0">
                <a:solidFill>
                  <a:prstClr val="black"/>
                </a:solidFill>
              </a:rPr>
              <a:t>: </a:t>
            </a:r>
            <a:r>
              <a:rPr lang="en-US" sz="1100" dirty="0" err="1">
                <a:solidFill>
                  <a:prstClr val="black"/>
                </a:solidFill>
              </a:rPr>
              <a:t>instanceFlag</a:t>
            </a:r>
            <a:r>
              <a:rPr lang="en-US" sz="1100" dirty="0">
                <a:solidFill>
                  <a:prstClr val="black"/>
                </a:solidFill>
              </a:rPr>
              <a:t> = " &lt;&lt; </a:t>
            </a:r>
            <a:r>
              <a:rPr lang="en-US" sz="1100" dirty="0" err="1">
                <a:solidFill>
                  <a:prstClr val="black"/>
                </a:solidFill>
              </a:rPr>
              <a:t>instanceFlag</a:t>
            </a:r>
            <a:r>
              <a:rPr lang="en-US" sz="1100" dirty="0">
                <a:solidFill>
                  <a:prstClr val="black"/>
                </a:solidFill>
              </a:rPr>
              <a:t> &lt;&lt; </a:t>
            </a:r>
            <a:r>
              <a:rPr lang="en-US" sz="1100" dirty="0" err="1">
                <a:solidFill>
                  <a:prstClr val="black"/>
                </a:solidFill>
              </a:rPr>
              <a:t>endl</a:t>
            </a:r>
            <a:r>
              <a:rPr lang="en-US" sz="11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100" b="1" dirty="0">
                <a:solidFill>
                  <a:prstClr val="black"/>
                </a:solidFill>
              </a:rPr>
              <a:t>        </a:t>
            </a:r>
            <a:r>
              <a:rPr lang="en-US" sz="1100" b="1" dirty="0" err="1">
                <a:solidFill>
                  <a:prstClr val="black"/>
                </a:solidFill>
              </a:rPr>
              <a:t>single_ptr</a:t>
            </a:r>
            <a:r>
              <a:rPr lang="en-US" sz="1100" b="1" dirty="0">
                <a:solidFill>
                  <a:prstClr val="black"/>
                </a:solidFill>
              </a:rPr>
              <a:t> = new Singleton();		//create a Singleton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</a:rPr>
              <a:t>        </a:t>
            </a:r>
            <a:r>
              <a:rPr lang="en-US" sz="1100" b="1" dirty="0" err="1">
                <a:solidFill>
                  <a:prstClr val="black"/>
                </a:solidFill>
              </a:rPr>
              <a:t>instanceFlag</a:t>
            </a:r>
            <a:r>
              <a:rPr lang="en-US" sz="1100" b="1" dirty="0">
                <a:solidFill>
                  <a:prstClr val="black"/>
                </a:solidFill>
              </a:rPr>
              <a:t> = true;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    </a:t>
            </a:r>
            <a:r>
              <a:rPr lang="en-US" sz="1100" dirty="0" err="1">
                <a:solidFill>
                  <a:prstClr val="black"/>
                </a:solidFill>
              </a:rPr>
              <a:t>cout</a:t>
            </a:r>
            <a:r>
              <a:rPr lang="en-US" sz="1100" dirty="0">
                <a:solidFill>
                  <a:prstClr val="black"/>
                </a:solidFill>
              </a:rPr>
              <a:t> &lt;&lt; "new Singleton executed" &lt;&lt; </a:t>
            </a:r>
            <a:r>
              <a:rPr lang="en-US" sz="1100" dirty="0" err="1">
                <a:solidFill>
                  <a:prstClr val="black"/>
                </a:solidFill>
              </a:rPr>
              <a:t>endl</a:t>
            </a:r>
            <a:r>
              <a:rPr lang="en-US" sz="11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    </a:t>
            </a:r>
            <a:r>
              <a:rPr lang="en-US" sz="1100" dirty="0" err="1">
                <a:solidFill>
                  <a:prstClr val="black"/>
                </a:solidFill>
              </a:rPr>
              <a:t>printf</a:t>
            </a:r>
            <a:r>
              <a:rPr lang="en-US" sz="1100" dirty="0">
                <a:solidFill>
                  <a:prstClr val="black"/>
                </a:solidFill>
              </a:rPr>
              <a:t>("</a:t>
            </a:r>
            <a:r>
              <a:rPr lang="en-US" sz="1100" dirty="0" err="1">
                <a:solidFill>
                  <a:prstClr val="black"/>
                </a:solidFill>
              </a:rPr>
              <a:t>single_ptr</a:t>
            </a:r>
            <a:r>
              <a:rPr lang="en-US" sz="1100" dirty="0">
                <a:solidFill>
                  <a:prstClr val="black"/>
                </a:solidFill>
              </a:rPr>
              <a:t> = %p\n", </a:t>
            </a:r>
            <a:r>
              <a:rPr lang="en-US" sz="1100" dirty="0" err="1">
                <a:solidFill>
                  <a:prstClr val="black"/>
                </a:solidFill>
              </a:rPr>
              <a:t>single_ptr</a:t>
            </a:r>
            <a:r>
              <a:rPr lang="en-US" sz="11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    return </a:t>
            </a:r>
            <a:r>
              <a:rPr lang="en-US" sz="1100" dirty="0" err="1">
                <a:solidFill>
                  <a:prstClr val="black"/>
                </a:solidFill>
              </a:rPr>
              <a:t>single_ptr</a:t>
            </a:r>
            <a:r>
              <a:rPr lang="en-US" sz="11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else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{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    </a:t>
            </a:r>
            <a:r>
              <a:rPr lang="en-US" sz="1100" dirty="0" err="1">
                <a:solidFill>
                  <a:prstClr val="black"/>
                </a:solidFill>
              </a:rPr>
              <a:t>cout</a:t>
            </a:r>
            <a:r>
              <a:rPr lang="en-US" sz="1100" dirty="0">
                <a:solidFill>
                  <a:prstClr val="black"/>
                </a:solidFill>
              </a:rPr>
              <a:t> &lt;&lt; "\</a:t>
            </a:r>
            <a:r>
              <a:rPr lang="en-US" sz="1100" dirty="0" err="1">
                <a:solidFill>
                  <a:prstClr val="black"/>
                </a:solidFill>
              </a:rPr>
              <a:t>ngetInstance</a:t>
            </a:r>
            <a:r>
              <a:rPr lang="en-US" sz="1100" dirty="0">
                <a:solidFill>
                  <a:prstClr val="black"/>
                </a:solidFill>
              </a:rPr>
              <a:t>: </a:t>
            </a:r>
            <a:r>
              <a:rPr lang="en-US" sz="1100" dirty="0" err="1">
                <a:solidFill>
                  <a:prstClr val="black"/>
                </a:solidFill>
              </a:rPr>
              <a:t>instanceFlag</a:t>
            </a:r>
            <a:r>
              <a:rPr lang="en-US" sz="1100" dirty="0">
                <a:solidFill>
                  <a:prstClr val="black"/>
                </a:solidFill>
              </a:rPr>
              <a:t> = " &lt;&lt; </a:t>
            </a:r>
            <a:r>
              <a:rPr lang="en-US" sz="1100" dirty="0" err="1">
                <a:solidFill>
                  <a:prstClr val="black"/>
                </a:solidFill>
              </a:rPr>
              <a:t>instanceFlag</a:t>
            </a:r>
            <a:r>
              <a:rPr lang="en-US" sz="1100" dirty="0">
                <a:solidFill>
                  <a:prstClr val="black"/>
                </a:solidFill>
              </a:rPr>
              <a:t> &lt;&lt; </a:t>
            </a:r>
            <a:r>
              <a:rPr lang="en-US" sz="1100" dirty="0" err="1">
                <a:solidFill>
                  <a:prstClr val="black"/>
                </a:solidFill>
              </a:rPr>
              <a:t>endl</a:t>
            </a:r>
            <a:r>
              <a:rPr lang="en-US" sz="11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    </a:t>
            </a:r>
            <a:r>
              <a:rPr lang="en-US" sz="1100" dirty="0" err="1">
                <a:solidFill>
                  <a:prstClr val="black"/>
                </a:solidFill>
              </a:rPr>
              <a:t>printf</a:t>
            </a:r>
            <a:r>
              <a:rPr lang="en-US" sz="1100" dirty="0">
                <a:solidFill>
                  <a:prstClr val="black"/>
                </a:solidFill>
              </a:rPr>
              <a:t>("</a:t>
            </a:r>
            <a:r>
              <a:rPr lang="en-US" sz="1100" dirty="0" err="1">
                <a:solidFill>
                  <a:prstClr val="black"/>
                </a:solidFill>
              </a:rPr>
              <a:t>single_ptr</a:t>
            </a:r>
            <a:r>
              <a:rPr lang="en-US" sz="1100" dirty="0">
                <a:solidFill>
                  <a:prstClr val="black"/>
                </a:solidFill>
              </a:rPr>
              <a:t> = %p\n", </a:t>
            </a:r>
            <a:r>
              <a:rPr lang="en-US" sz="1100" dirty="0" err="1">
                <a:solidFill>
                  <a:prstClr val="black"/>
                </a:solidFill>
              </a:rPr>
              <a:t>single_ptr</a:t>
            </a:r>
            <a:r>
              <a:rPr lang="en-US" sz="11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    return </a:t>
            </a:r>
            <a:r>
              <a:rPr lang="en-US" sz="1100" dirty="0" err="1">
                <a:solidFill>
                  <a:prstClr val="black"/>
                </a:solidFill>
              </a:rPr>
              <a:t>single_ptr</a:t>
            </a:r>
            <a:r>
              <a:rPr lang="en-US" sz="11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main()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Singleton *sc1,*sc2;		//declare two singleton pointers</a:t>
            </a:r>
          </a:p>
          <a:p>
            <a:r>
              <a:rPr lang="en-US" sz="1100" b="1" dirty="0"/>
              <a:t>    sc1 = Singleton::</a:t>
            </a:r>
            <a:r>
              <a:rPr lang="en-US" sz="1100" b="1" dirty="0" err="1"/>
              <a:t>getInstance</a:t>
            </a:r>
            <a:r>
              <a:rPr lang="en-US" sz="1100" b="1" dirty="0"/>
              <a:t>();</a:t>
            </a:r>
            <a:endParaRPr lang="en-US" sz="1100" dirty="0"/>
          </a:p>
          <a:p>
            <a:r>
              <a:rPr lang="en-US" sz="1100" dirty="0"/>
              <a:t>    sc1-&gt;method();</a:t>
            </a:r>
          </a:p>
          <a:p>
            <a:r>
              <a:rPr lang="en-US" sz="1100" b="1" dirty="0"/>
              <a:t>    sc2 = Singleton::</a:t>
            </a:r>
            <a:r>
              <a:rPr lang="en-US" sz="1100" b="1" dirty="0" err="1"/>
              <a:t>getInstance</a:t>
            </a:r>
            <a:r>
              <a:rPr lang="en-US" sz="1100" b="1" dirty="0"/>
              <a:t>();</a:t>
            </a:r>
            <a:endParaRPr lang="en-US" sz="1100" dirty="0"/>
          </a:p>
          <a:p>
            <a:r>
              <a:rPr lang="en-US" sz="1100" dirty="0"/>
              <a:t>    sc2-&gt;method();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    </a:t>
            </a:r>
            <a:r>
              <a:rPr lang="en-US" sz="1100" b="1" dirty="0"/>
              <a:t>delete sc1;</a:t>
            </a:r>
            <a:endParaRPr lang="en-US" sz="1100" dirty="0"/>
          </a:p>
          <a:p>
            <a:r>
              <a:rPr lang="en-US" sz="1100" b="1" dirty="0"/>
              <a:t>    delete sc2;</a:t>
            </a:r>
            <a:endParaRPr lang="en-US" sz="1100" dirty="0"/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    return 0;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}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47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The const Parameter Modifier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229600" cy="5564187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Large data types (e.g. classes)</a:t>
            </a:r>
          </a:p>
          <a:p>
            <a:pPr lvl="1" eaLnBrk="1" hangingPunct="1"/>
            <a:r>
              <a:rPr lang="en-US" sz="2400" b="1" smtClean="0"/>
              <a:t>Call by reference </a:t>
            </a:r>
            <a:r>
              <a:rPr lang="en-US" sz="2400" smtClean="0"/>
              <a:t>is more efficient than </a:t>
            </a:r>
            <a:r>
              <a:rPr lang="en-US" sz="2400" b="1" smtClean="0"/>
              <a:t>call-by-value</a:t>
            </a:r>
          </a:p>
          <a:p>
            <a:pPr lvl="1" eaLnBrk="1" hangingPunct="1"/>
            <a:r>
              <a:rPr lang="en-US" sz="2400" smtClean="0"/>
              <a:t>Even if function will not make modifications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Protect argument</a:t>
            </a:r>
          </a:p>
          <a:p>
            <a:pPr lvl="1" eaLnBrk="1" hangingPunct="1"/>
            <a:r>
              <a:rPr lang="en-US" sz="2400" smtClean="0"/>
              <a:t>Use </a:t>
            </a:r>
            <a:r>
              <a:rPr lang="en-US" sz="2400" b="1" i="1" smtClean="0">
                <a:solidFill>
                  <a:srgbClr val="0000FF"/>
                </a:solidFill>
              </a:rPr>
              <a:t>constant</a:t>
            </a:r>
            <a:r>
              <a:rPr lang="en-US" sz="2400" smtClean="0"/>
              <a:t> parameter</a:t>
            </a:r>
          </a:p>
          <a:p>
            <a:pPr lvl="2" eaLnBrk="1" hangingPunct="1"/>
            <a:r>
              <a:rPr lang="en-US" sz="2000" smtClean="0">
                <a:ea typeface="ＭＳ Ｐゴシック" pitchFamily="-111" charset="-128"/>
              </a:rPr>
              <a:t>Also called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</a:rPr>
              <a:t>constant call-by-reference </a:t>
            </a:r>
            <a:r>
              <a:rPr lang="en-US" sz="2000" smtClean="0">
                <a:ea typeface="ＭＳ Ｐゴシック" pitchFamily="-111" charset="-128"/>
              </a:rPr>
              <a:t>parameter</a:t>
            </a:r>
          </a:p>
          <a:p>
            <a:pPr lvl="1" eaLnBrk="1" hangingPunct="1"/>
            <a:r>
              <a:rPr lang="en-US" sz="2400" smtClean="0"/>
              <a:t>Place keyword </a:t>
            </a:r>
            <a:r>
              <a:rPr lang="en-US" sz="2400" i="1" smtClean="0"/>
              <a:t>const</a:t>
            </a:r>
            <a:r>
              <a:rPr lang="en-US" sz="2400" smtClean="0"/>
              <a:t> before type</a:t>
            </a:r>
          </a:p>
          <a:p>
            <a:pPr lvl="1" eaLnBrk="1" hangingPunct="1"/>
            <a:r>
              <a:rPr lang="en-US" sz="2400" smtClean="0"/>
              <a:t>Makes parameter "</a:t>
            </a:r>
            <a:r>
              <a:rPr lang="en-US" sz="2400" b="1" i="1" smtClean="0">
                <a:solidFill>
                  <a:srgbClr val="0000FF"/>
                </a:solidFill>
              </a:rPr>
              <a:t>read-only</a:t>
            </a:r>
            <a:r>
              <a:rPr lang="en-US" sz="2400" smtClean="0"/>
              <a:t>"</a:t>
            </a:r>
          </a:p>
          <a:p>
            <a:pPr lvl="1" eaLnBrk="1" hangingPunct="1"/>
            <a:r>
              <a:rPr lang="en-US" sz="2400" smtClean="0"/>
              <a:t>Attempts to modify results in </a:t>
            </a:r>
            <a:r>
              <a:rPr lang="en-US" sz="2400" b="1" i="1" smtClean="0">
                <a:solidFill>
                  <a:srgbClr val="0000FF"/>
                </a:solidFill>
              </a:rPr>
              <a:t>compiler error</a:t>
            </a:r>
          </a:p>
          <a:p>
            <a:pPr lvl="2" eaLnBrk="1" hangingPunct="1"/>
            <a:r>
              <a:rPr lang="en-US" sz="1600" b="1" i="1" smtClean="0">
                <a:solidFill>
                  <a:srgbClr val="0000FF"/>
                </a:solidFill>
                <a:ea typeface="ＭＳ Ｐゴシック" pitchFamily="-111" charset="-128"/>
              </a:rPr>
              <a:t>Automatic Error Checking</a:t>
            </a:r>
          </a:p>
          <a:p>
            <a:pPr eaLnBrk="1" hangingPunct="1"/>
            <a:r>
              <a:rPr lang="en-US" sz="28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bool islarger(</a:t>
            </a:r>
            <a:r>
              <a:rPr lang="en-US" sz="2800" b="1" i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sz="28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Date&amp; d1, </a:t>
            </a:r>
            <a:r>
              <a:rPr lang="en-US" sz="2800" b="1" i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sz="28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Date&amp; d2)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8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{                                                                                }</a:t>
            </a:r>
          </a:p>
          <a:p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E8541-FD7D-144D-8495-5408EDA9EB6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Const Member Functions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229600" cy="5564187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If you declare a class member function to be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const,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you are promising that the method will not change the value of any of the members of the class</a:t>
            </a: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Examples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void </a:t>
            </a:r>
            <a:r>
              <a:rPr lang="en-US" b="1" i="1" dirty="0" err="1" smtClean="0">
                <a:solidFill>
                  <a:srgbClr val="0000FF"/>
                </a:solidFill>
              </a:rPr>
              <a:t>SomeFoo</a:t>
            </a:r>
            <a:r>
              <a:rPr lang="en-US" b="1" i="1" dirty="0" smtClean="0">
                <a:solidFill>
                  <a:srgbClr val="0000FF"/>
                </a:solidFill>
              </a:rPr>
              <a:t>( ) const;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Int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getData</a:t>
            </a:r>
            <a:r>
              <a:rPr lang="en-US" b="1" i="1" dirty="0" smtClean="0">
                <a:solidFill>
                  <a:srgbClr val="0000FF"/>
                </a:solidFill>
              </a:rPr>
              <a:t>( ) </a:t>
            </a:r>
            <a:r>
              <a:rPr lang="en-US" b="1" i="1" dirty="0" err="1" smtClean="0">
                <a:solidFill>
                  <a:srgbClr val="0000FF"/>
                </a:solidFill>
              </a:rPr>
              <a:t>const</a:t>
            </a:r>
            <a:r>
              <a:rPr lang="en-US" b="1" i="1" dirty="0" smtClean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Constant objects can only invoke </a:t>
            </a:r>
            <a:r>
              <a:rPr lang="en-US" b="1" i="1" dirty="0" err="1" smtClean="0">
                <a:solidFill>
                  <a:srgbClr val="FF0000"/>
                </a:solidFill>
              </a:rPr>
              <a:t>const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fucntions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endParaRPr lang="en-US" b="1" i="1" dirty="0" smtClean="0">
              <a:solidFill>
                <a:srgbClr val="0000FF"/>
              </a:solidFill>
            </a:endParaRPr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43028-76BF-6545-9E4D-E1050F03C6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Inline Functions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Inline functions</a:t>
            </a:r>
          </a:p>
          <a:p>
            <a:pPr lvl="1" eaLnBrk="1" hangingPunct="1"/>
            <a:r>
              <a:rPr lang="en-US" sz="2000" b="1" i="1" dirty="0" smtClean="0">
                <a:solidFill>
                  <a:srgbClr val="0000FF"/>
                </a:solidFill>
              </a:rPr>
              <a:t>Eliminates overhead </a:t>
            </a:r>
            <a:r>
              <a:rPr lang="en-US" sz="2000" dirty="0" smtClean="0"/>
              <a:t>of jumping execution to the </a:t>
            </a:r>
            <a:r>
              <a:rPr lang="en-US" sz="2000" b="1" dirty="0" smtClean="0"/>
              <a:t>function block </a:t>
            </a:r>
            <a:r>
              <a:rPr lang="en-US" sz="2000" dirty="0" smtClean="0"/>
              <a:t>of code</a:t>
            </a:r>
          </a:p>
          <a:p>
            <a:pPr lvl="1" eaLnBrk="1" hangingPunct="1"/>
            <a:r>
              <a:rPr lang="en-US" sz="2000" dirty="0" smtClean="0"/>
              <a:t>More </a:t>
            </a:r>
            <a:r>
              <a:rPr lang="en-US" sz="2000" b="1" i="1" dirty="0" smtClean="0">
                <a:solidFill>
                  <a:srgbClr val="0000FF"/>
                </a:solidFill>
              </a:rPr>
              <a:t>efficient</a:t>
            </a:r>
            <a:r>
              <a:rPr lang="en-US" sz="2000" dirty="0" smtClean="0"/>
              <a:t>, but only when </a:t>
            </a:r>
            <a:r>
              <a:rPr lang="en-US" sz="2000" b="1" i="1" dirty="0" smtClean="0">
                <a:solidFill>
                  <a:srgbClr val="0000FF"/>
                </a:solidFill>
              </a:rPr>
              <a:t>short pieces </a:t>
            </a:r>
            <a:r>
              <a:rPr lang="en-US" sz="2000" dirty="0" smtClean="0"/>
              <a:t>of code are involved!</a:t>
            </a:r>
          </a:p>
          <a:p>
            <a:pPr lvl="1" eaLnBrk="1" hangingPunct="1"/>
            <a:r>
              <a:rPr lang="en-US" sz="2000" b="1" i="1" dirty="0" smtClean="0">
                <a:solidFill>
                  <a:srgbClr val="0000FF"/>
                </a:solidFill>
              </a:rPr>
              <a:t>Tradeoff </a:t>
            </a:r>
            <a:r>
              <a:rPr lang="en-US" sz="2000" dirty="0" smtClean="0"/>
              <a:t>on </a:t>
            </a:r>
            <a:r>
              <a:rPr lang="en-US" sz="2000" b="1" i="1" dirty="0" smtClean="0"/>
              <a:t>how many times the function is invoked </a:t>
            </a:r>
            <a:r>
              <a:rPr lang="en-US" sz="2000" dirty="0" smtClean="0"/>
              <a:t>vs. </a:t>
            </a:r>
            <a:r>
              <a:rPr lang="en-US" sz="2000" b="1" i="1" dirty="0" smtClean="0"/>
              <a:t>the cost of adding more code to the entire program</a:t>
            </a:r>
            <a:endParaRPr lang="en-US" sz="2400" b="1" i="1" dirty="0" smtClean="0"/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When a function is declared inline for non-member functions, the function is expanded at the calling block. </a:t>
            </a:r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The function is not treated as a separate unit like other normal functions.</a:t>
            </a:r>
          </a:p>
          <a:p>
            <a:pPr eaLnBrk="1" hangingPunct="1"/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Compiler is free to decide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, if a function qualifies to be an inline function.</a:t>
            </a:r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Inline functions are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safer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than </a:t>
            </a:r>
            <a:r>
              <a:rPr lang="en-US" sz="2400" b="1" i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parametrized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macro 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C093E-619A-6A47-9A5E-9105931C00A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Inline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 w="28575" cap="flat">
            <a:solidFill>
              <a:schemeClr val="tx2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2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Non-member </a:t>
            </a:r>
            <a:r>
              <a:rPr lang="en-US" dirty="0" smtClean="0">
                <a:ea typeface="ＭＳ Ｐゴシック" pitchFamily="-112" charset="-128"/>
                <a:cs typeface="ＭＳ Ｐゴシック" pitchFamily="-112" charset="-128"/>
              </a:rPr>
              <a:t>function inline code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#include &lt;</a:t>
            </a:r>
            <a:r>
              <a:rPr lang="en-US" sz="2000" dirty="0" err="1" smtClean="0">
                <a:ea typeface="ＭＳ Ｐゴシック" pitchFamily="-112" charset="-128"/>
                <a:cs typeface="ＭＳ Ｐゴシック" pitchFamily="-112" charset="-128"/>
              </a:rPr>
              <a:t>iostream.h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&gt;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inline</a:t>
            </a:r>
            <a:r>
              <a:rPr lang="en-US" sz="2000" b="1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Double(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);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err="1" smtClean="0"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 main( )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{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2000" dirty="0" err="1" smtClean="0"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 target = 10;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      </a:t>
            </a:r>
            <a:r>
              <a:rPr lang="en-US" sz="2000" strike="sngStrike" dirty="0" smtClean="0">
                <a:ea typeface="ＭＳ Ｐゴシック" pitchFamily="-112" charset="-128"/>
                <a:cs typeface="ＭＳ Ｐゴシック" pitchFamily="-112" charset="-128"/>
              </a:rPr>
              <a:t>target = </a:t>
            </a:r>
            <a:r>
              <a:rPr lang="en-US" sz="2000" strike="sngStrike" dirty="0" err="1" smtClean="0">
                <a:ea typeface="ＭＳ Ｐゴシック" pitchFamily="-112" charset="-128"/>
                <a:cs typeface="ＭＳ Ｐゴシック" pitchFamily="-112" charset="-128"/>
              </a:rPr>
              <a:t>Double(target</a:t>
            </a:r>
            <a:r>
              <a:rPr lang="en-US" sz="2000" strike="sngStrike" dirty="0" smtClean="0">
                <a:ea typeface="ＭＳ Ｐゴシック" pitchFamily="-112" charset="-128"/>
                <a:cs typeface="ＭＳ Ｐゴシック" pitchFamily="-112" charset="-128"/>
              </a:rPr>
              <a:t>);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         target = 2*target;		//compiler will substitute this code here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}							       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// at execution, instructions already in place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Double(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x)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	      			 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// saves a jump in the execution of the code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{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	return 2*</a:t>
            </a:r>
            <a:r>
              <a:rPr lang="en-US" sz="2000" dirty="0" err="1" smtClean="0"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  <a:p>
            <a:pPr>
              <a:buFont typeface="Arial" pitchFamily="-112" charset="0"/>
              <a:buNone/>
              <a:defRPr/>
            </a:pPr>
            <a:endParaRPr lang="en-US" sz="2000" dirty="0" smtClean="0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7828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AE00A-1D5B-8743-A595-C12A2D204B9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Class Properties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28575" cap="flat">
            <a:solidFill>
              <a:schemeClr val="tx2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Class is full-fledged type!</a:t>
            </a:r>
          </a:p>
          <a:p>
            <a:pPr lvl="1" eaLnBrk="1" hangingPunct="1"/>
            <a:r>
              <a:rPr lang="en-US" sz="2400" dirty="0" smtClean="0"/>
              <a:t>Just like data types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, double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FF"/>
                </a:solidFill>
              </a:rPr>
              <a:t>char</a:t>
            </a:r>
            <a:r>
              <a:rPr lang="en-US" sz="2400" dirty="0" smtClean="0"/>
              <a:t>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Class can contain variables of various types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err="1" smtClean="0"/>
              <a:t>int</a:t>
            </a:r>
            <a:r>
              <a:rPr lang="en-US" sz="2400" dirty="0" smtClean="0"/>
              <a:t>, float, char, double, ….. , object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Parameters of a class type are passed</a:t>
            </a:r>
          </a:p>
          <a:p>
            <a:pPr lvl="1" eaLnBrk="1" hangingPunct="1"/>
            <a:r>
              <a:rPr lang="en-US" sz="2400" b="1" dirty="0" smtClean="0"/>
              <a:t>Pass-by-value</a:t>
            </a:r>
          </a:p>
          <a:p>
            <a:pPr lvl="1" eaLnBrk="1" hangingPunct="1"/>
            <a:r>
              <a:rPr lang="en-US" sz="2400" b="1" dirty="0" smtClean="0"/>
              <a:t>Pass-by-reference</a:t>
            </a:r>
          </a:p>
          <a:p>
            <a:pPr lvl="1" eaLnBrk="1" hangingPunct="1"/>
            <a:r>
              <a:rPr lang="en-US" sz="2400" b="1" dirty="0" smtClean="0"/>
              <a:t>Pass-by-pointer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Can use class type like any other type!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86692-7463-4249-AF07-4070143897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b="1" smtClean="0">
                <a:ea typeface="ＭＳ Ｐゴシック" pitchFamily="-111" charset="-128"/>
                <a:cs typeface="ＭＳ Ｐゴシック" pitchFamily="-111" charset="-128"/>
              </a:rPr>
              <a:t>Inline Functions vs. Macro Definition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5135562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Example: Unsafe absolute macro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#define unsafe_abs(i) ( (i) &gt;=0 ? (i): (-i) )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inline int safe_abs( int i ){ return ( i &gt;= 0 ? i : -i ); }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void userCode(int x)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	int ans;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	ans = unsafe_abs(x++);	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//Error – x is incremented twice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	ans = safe_abs(x++);		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//Correct – x is incremented once</a:t>
            </a:r>
          </a:p>
          <a:p>
            <a:pPr>
              <a:buFont typeface="Arial" pitchFamily="-111" charset="0"/>
              <a:buNone/>
            </a:pPr>
            <a:r>
              <a:rPr lang="en-US" sz="28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}									  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 before passed as argument</a:t>
            </a:r>
          </a:p>
          <a:p>
            <a:pPr>
              <a:buFont typeface="Arial" pitchFamily="-111" charset="0"/>
              <a:buNone/>
            </a:pPr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1A342-0D34-B64B-9BC4-65E97BF2C9D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Inline Functions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229600" cy="5334000"/>
          </a:xfrm>
          <a:ln w="28575" cap="flat">
            <a:solidFill>
              <a:schemeClr val="tx2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Member </a:t>
            </a:r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function inline code</a:t>
            </a:r>
          </a:p>
          <a:p>
            <a:pPr lvl="1"/>
            <a:r>
              <a:rPr lang="en-US" sz="2400" smtClean="0"/>
              <a:t>Any function you define inside a class definition is automatically an inline</a:t>
            </a:r>
            <a:endParaRPr lang="en-US" sz="240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Example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class student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char name[32];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int id;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int grade;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int getId( ){return (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id 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);}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//inline #1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int getGrade( );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         etc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inline 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int getGrade( ){return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grade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;}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//inline #2</a:t>
            </a:r>
          </a:p>
          <a:p>
            <a:pPr>
              <a:buFont typeface="Arial" pitchFamily="-111" charset="0"/>
              <a:buNone/>
            </a:pPr>
            <a:endParaRPr lang="en-US" sz="200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endParaRPr lang="en-US" sz="200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987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5F98E-07D0-BB43-9611-614FE3CAC8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2711" name="TextBox 6"/>
          <p:cNvSpPr txBox="1">
            <a:spLocks noChangeArrowheads="1"/>
          </p:cNvSpPr>
          <p:nvPr/>
        </p:nvSpPr>
        <p:spPr bwMode="auto">
          <a:xfrm>
            <a:off x="5608638" y="2209800"/>
            <a:ext cx="3078162" cy="3416300"/>
          </a:xfrm>
          <a:prstGeom prst="rect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int main( )</a:t>
            </a:r>
          </a:p>
          <a:p>
            <a:r>
              <a:rPr lang="en-US"/>
              <a:t>{</a:t>
            </a:r>
          </a:p>
          <a:p>
            <a:r>
              <a:rPr lang="en-US"/>
              <a:t>	student X(“joe”,123,87);</a:t>
            </a:r>
          </a:p>
          <a:p>
            <a:r>
              <a:rPr lang="en-US"/>
              <a:t>       int Grade, Id;</a:t>
            </a:r>
          </a:p>
          <a:p>
            <a:r>
              <a:rPr lang="en-US"/>
              <a:t>		::::::::::::::::::::::</a:t>
            </a:r>
          </a:p>
          <a:p>
            <a:r>
              <a:rPr lang="en-US"/>
              <a:t>	 Grade = X.getGrade( );</a:t>
            </a:r>
          </a:p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 //Grade = grade;</a:t>
            </a:r>
          </a:p>
          <a:p>
            <a:r>
              <a:rPr lang="en-US"/>
              <a:t>	 Id = X.getId( );</a:t>
            </a:r>
          </a:p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// Id = id;</a:t>
            </a:r>
          </a:p>
          <a:p>
            <a:endParaRPr lang="en-US"/>
          </a:p>
          <a:p>
            <a:r>
              <a:rPr lang="en-US"/>
              <a:t>		::::::::::::::::::::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</a:rPr>
              <a:t>Separating Interface from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257801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itchFamily="-111" charset="0"/>
              </a:rPr>
              <a:t>Interfaces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define and standardize the ways in which things such as people and systems interact with one another.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-111" charset="0"/>
              </a:rPr>
              <a:t>interface of a class</a:t>
            </a:r>
            <a:r>
              <a:rPr lang="en-US" b="1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describes what services a class’s clients can use and how to request those services, but not how the class carries out the services</a:t>
            </a:r>
            <a:r>
              <a:rPr lang="en-US" i="1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A class’s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interface consists of the class’s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member functions (also known as the class’s </a:t>
            </a:r>
            <a:r>
              <a:rPr lang="en-US" dirty="0" smtClean="0">
                <a:solidFill>
                  <a:srgbClr val="0000FF"/>
                </a:solidFill>
                <a:latin typeface="LucidaSansTypewriter" pitchFamily="49" charset="0"/>
              </a:rPr>
              <a:t>public</a:t>
            </a:r>
            <a:r>
              <a:rPr lang="en-US" dirty="0" smtClean="0">
                <a:solidFill>
                  <a:srgbClr val="0000FF"/>
                </a:solidFill>
                <a:latin typeface="Times New Roman" pitchFamily="-111" charset="0"/>
              </a:rPr>
              <a:t> services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</a:rPr>
              <a:t>Separating Interface from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257801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In our prior examples, each class definition contained the complete definitions of the class’s </a:t>
            </a:r>
            <a:r>
              <a:rPr lang="en-US" sz="2800" dirty="0" smtClean="0">
                <a:solidFill>
                  <a:srgbClr val="000000"/>
                </a:solidFill>
                <a:latin typeface="Lucida Console" pitchFamily="-111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 member functions and the declarations of its </a:t>
            </a:r>
            <a:r>
              <a:rPr lang="en-US" sz="2800" b="1" dirty="0" smtClean="0">
                <a:solidFill>
                  <a:srgbClr val="000000"/>
                </a:solidFill>
                <a:latin typeface="Lucida Console" pitchFamily="-111" charset="0"/>
              </a:rPr>
              <a:t>private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data members.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It’s better software engineering to define member functions outside the class definition, so that their implementation details can be hidden from the client code.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Ensures that you do not write client code that depends on the class’s implementation details.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By convention, member-function definitions are placed in a source-code file of the same base name (e.g.,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-111" charset="0"/>
              </a:rPr>
              <a:t>XXX.cpp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) as the class’s extension.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Times New Roman" pitchFamily="-111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</a:rPr>
              <a:t>Separating Interface from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257801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By convention, member-function definitions are placed in a source-code file of the same base name (e.g.,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-111" charset="0"/>
              </a:rPr>
              <a:t>XXX.cpp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) as the class’s extension.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Header file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-111" charset="0"/>
              </a:rPr>
              <a:t>XXX.h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(Fig. 3.11) is similar but the function definitions replaces with </a:t>
            </a:r>
            <a:r>
              <a:rPr lang="en-US" dirty="0" smtClean="0">
                <a:solidFill>
                  <a:srgbClr val="0000FF"/>
                </a:solidFill>
                <a:latin typeface="Times New Roman" pitchFamily="-111" charset="0"/>
              </a:rPr>
              <a:t>function prototypes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that describe the class’s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interface without revealing the class’s member-function implementations.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A function prototype is a declaration of a function that tells the compiler the function’s name, its return type and the types of its parameters.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Times New Roman" pitchFamily="-111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Times New Roman" pitchFamily="-111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</a:rPr>
              <a:t>Separating Interface from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417638"/>
            <a:ext cx="51181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1964" y="76200"/>
            <a:ext cx="8229600" cy="8683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Vectors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Vector Introduction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</a:rPr>
              <a:t>Recall: arrays are fixed </a:t>
            </a:r>
            <a:r>
              <a:rPr lang="en-US" dirty="0" smtClean="0">
                <a:latin typeface="Calibri" charset="0"/>
                <a:ea typeface="ＭＳ Ｐゴシック" charset="0"/>
              </a:rPr>
              <a:t>size</a:t>
            </a:r>
          </a:p>
          <a:p>
            <a:pPr lvl="2">
              <a:spcBef>
                <a:spcPct val="50000"/>
              </a:spcBef>
            </a:pPr>
            <a:r>
              <a:rPr lang="en-US" dirty="0" smtClean="0">
                <a:latin typeface="Calibri" charset="0"/>
                <a:ea typeface="ＭＳ Ｐゴシック" charset="0"/>
              </a:rPr>
              <a:t>Student X[100];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</a:rPr>
              <a:t>Vectors: "</a:t>
            </a:r>
            <a:r>
              <a:rPr lang="en-US" b="1" i="1" dirty="0">
                <a:solidFill>
                  <a:srgbClr val="3366FF"/>
                </a:solidFill>
                <a:latin typeface="Calibri" charset="0"/>
                <a:ea typeface="ＭＳ Ｐゴシック" charset="0"/>
              </a:rPr>
              <a:t>arrays that grow and shrink</a:t>
            </a:r>
            <a:r>
              <a:rPr lang="en-US" dirty="0">
                <a:latin typeface="Calibri" charset="0"/>
                <a:ea typeface="ＭＳ Ｐゴシック" charset="0"/>
              </a:rPr>
              <a:t>"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During program execution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</a:rPr>
              <a:t>Formed from Standard Template Library</a:t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(STL)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Using template class</a:t>
            </a:r>
          </a:p>
        </p:txBody>
      </p:sp>
      <p:sp>
        <p:nvSpPr>
          <p:cNvPr id="8806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                                                                                        Class Notes#6</a:t>
            </a:r>
            <a:endParaRPr lang="en-CA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Vector Basics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28575" cap="flat">
            <a:solidFill>
              <a:srgbClr val="0000FF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Similar to array: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Has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Stores collection of base type values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Declared differently: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Syntax: </a:t>
            </a:r>
            <a:r>
              <a:rPr lang="en-US" sz="2400" b="1" smtClean="0">
                <a:solidFill>
                  <a:srgbClr val="0000FF"/>
                </a:solidFill>
              </a:rPr>
              <a:t>vector&lt;Base_Type&gt;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11" charset="-128"/>
              </a:rPr>
              <a:t>Indicates template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11" charset="-128"/>
              </a:rPr>
              <a:t>Any type can be "plugged in" to Base_Type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11" charset="-128"/>
              </a:rPr>
              <a:t>Produces "new" class for vectors with that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Example declarations:</a:t>
            </a:r>
            <a:br>
              <a:rPr lang="en-US" sz="2400" smtClean="0"/>
            </a:br>
            <a:r>
              <a:rPr lang="en-US" sz="2400" b="1" smtClean="0">
                <a:solidFill>
                  <a:srgbClr val="0000FF"/>
                </a:solidFill>
              </a:rPr>
              <a:t>vector&lt;int&gt; v;			//integer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0000FF"/>
                </a:solidFill>
              </a:rPr>
              <a:t>vector&lt;double&gt; X;		//floating point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0000FF"/>
                </a:solidFill>
              </a:rPr>
              <a:t>vector&lt;complex&gt; Z;	// complex numbers</a:t>
            </a:r>
          </a:p>
          <a:p>
            <a:pPr>
              <a:buFont typeface="Arial" pitchFamily="-111" charset="0"/>
              <a:buNone/>
            </a:pPr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57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910BF-09DA-7342-B2C8-F1DF14E8F0A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05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Vector Use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28575" cap="flat">
            <a:solidFill>
              <a:srgbClr val="0000FF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vector&lt;int&gt; v;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"v is vector of type int"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Calls class default constructor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11" charset="-128"/>
              </a:rPr>
              <a:t>Empty vector object created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Indexed like arrays for access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But to add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call member function </a:t>
            </a:r>
            <a:r>
              <a:rPr lang="en-US" sz="2400" b="1" smtClean="0"/>
              <a:t>push_back(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</a:rPr>
              <a:t>v.push_back(value);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Member function size(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Returns current number of elements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</a:rPr>
              <a:t>N = v.size( );</a:t>
            </a:r>
          </a:p>
          <a:p>
            <a:pPr>
              <a:buFont typeface="Arial" pitchFamily="-111" charset="0"/>
              <a:buNone/>
            </a:pPr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36B4D-BE38-3342-8048-59B4C0578E7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1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Vector Example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3962400" cy="5364163"/>
          </a:xfrm>
          <a:ln w="28575" cap="flat">
            <a:solidFill>
              <a:srgbClr val="0000FF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#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include &lt;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iostream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#include &lt;vector&gt;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using namespace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std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endParaRPr lang="en-US" sz="16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main(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vector&lt;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&gt; v; </a:t>
            </a:r>
            <a:r>
              <a:rPr lang="en-US" sz="1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//create a zero length vector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endParaRPr lang="en-US" sz="16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&lt;&lt; "Enter a list of positive numbers.\n"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endParaRPr lang="en-US" sz="16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     &lt;&lt; "Place a negative number at the end.\n”;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next;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&gt;&gt; next;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endParaRPr lang="en-US" sz="16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while (next &gt; 0){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v.push_back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(next);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&lt;&lt; next &lt;&lt; " added. 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&lt;&lt; "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v.size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( ) = " &lt;&lt;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v.size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( ) &lt;&lt;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&gt;&gt; next;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  }</a:t>
            </a:r>
          </a:p>
        </p:txBody>
      </p:sp>
      <p:sp>
        <p:nvSpPr>
          <p:cNvPr id="778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10/28/14</a:t>
            </a:r>
            <a:endParaRPr lang="en-US" smtClean="0"/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A78BF-A001-7D4E-B249-C91AAB0B466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762000"/>
            <a:ext cx="3962400" cy="536416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endParaRPr lang="en-US" sz="1600" b="1" dirty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600" b="1" dirty="0" err="1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cout</a:t>
            </a:r>
            <a:r>
              <a:rPr lang="en-US" sz="1600" b="1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 &lt;&lt; "You entered:\</a:t>
            </a:r>
            <a:r>
              <a:rPr lang="en-US" sz="1600" b="1" dirty="0" err="1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n</a:t>
            </a:r>
            <a:r>
              <a:rPr lang="en-US" sz="1600" b="1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”;</a:t>
            </a:r>
            <a:endParaRPr lang="en-US" sz="1600" b="1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-109" charset="0"/>
              <a:buNone/>
              <a:defRPr/>
            </a:pP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cout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&lt;&lt; "You entered:\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”;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-109" charset="0"/>
              <a:buNone/>
              <a:defRPr/>
            </a:pP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   for (unsigned 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int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= 0; 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&lt; </a:t>
            </a:r>
            <a:r>
              <a:rPr lang="en-US" sz="1600" b="1" dirty="0" err="1">
                <a:solidFill>
                  <a:srgbClr val="0000FF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v.size</a:t>
            </a:r>
            <a:r>
              <a:rPr lang="en-US" sz="1600" b="1" dirty="0">
                <a:solidFill>
                  <a:srgbClr val="0000FF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( 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); 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-109" charset="0"/>
              <a:buNone/>
              <a:defRPr/>
            </a:pP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       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cout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&lt;&lt; 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v[i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] &lt;&lt; " ”;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-109" charset="0"/>
              <a:buNone/>
              <a:defRPr/>
            </a:pP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   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cout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&lt;&lt; </a:t>
            </a:r>
            <a:r>
              <a:rPr lang="en-US" sz="1600" b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endl</a:t>
            </a: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-109" charset="0"/>
              <a:buNone/>
              <a:defRPr/>
            </a:pPr>
            <a:endParaRPr lang="en-US" sz="1600" b="1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-109" charset="0"/>
              <a:buNone/>
              <a:defRPr/>
            </a:pP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   return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-109" charset="0"/>
              <a:buNone/>
              <a:defRPr/>
            </a:pPr>
            <a:r>
              <a:rPr lang="en-US" sz="1600" b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81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Principles of OOP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257800"/>
          </a:xfrm>
          <a:ln w="28575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Information Hiding</a:t>
            </a:r>
          </a:p>
          <a:p>
            <a:pPr lvl="1" eaLnBrk="1" hangingPunct="1"/>
            <a:r>
              <a:rPr lang="en-US" sz="2400" b="1" dirty="0" smtClean="0">
                <a:solidFill>
                  <a:srgbClr val="FF0000"/>
                </a:solidFill>
              </a:rPr>
              <a:t>Details of how operations </a:t>
            </a:r>
            <a:r>
              <a:rPr lang="en-US" sz="2400" dirty="0" smtClean="0"/>
              <a:t>work </a:t>
            </a:r>
            <a:r>
              <a:rPr lang="en-US" sz="2400" b="1" i="1" dirty="0" smtClean="0">
                <a:solidFill>
                  <a:srgbClr val="0000FF"/>
                </a:solidFill>
              </a:rPr>
              <a:t>not known </a:t>
            </a:r>
            <a:r>
              <a:rPr lang="en-US" sz="2400" dirty="0" smtClean="0"/>
              <a:t>to "user" of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Data Abstraction</a:t>
            </a:r>
          </a:p>
          <a:p>
            <a:pPr lvl="1" eaLnBrk="1" hangingPunct="1"/>
            <a:r>
              <a:rPr lang="en-US" sz="2400" dirty="0" smtClean="0"/>
              <a:t>Details of how data is manipulated within</a:t>
            </a:r>
            <a:br>
              <a:rPr lang="en-US" sz="2400" dirty="0" smtClean="0"/>
            </a:br>
            <a:r>
              <a:rPr lang="en-US" sz="2400" dirty="0" smtClean="0"/>
              <a:t>ADT/class not known to user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Encapsulation</a:t>
            </a:r>
          </a:p>
          <a:p>
            <a:r>
              <a:rPr lang="en-US" sz="2400" dirty="0"/>
              <a:t>In </a:t>
            </a:r>
            <a:r>
              <a:rPr lang="en-US" sz="2400" dirty="0" smtClean="0"/>
              <a:t>OOP it</a:t>
            </a:r>
            <a:r>
              <a:rPr lang="en-US" sz="2400" dirty="0"/>
              <a:t> is used to refer to one of two related but distinct </a:t>
            </a:r>
            <a:r>
              <a:rPr lang="en-US" sz="2400" dirty="0" smtClean="0"/>
              <a:t>notions: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A language mechanism for </a:t>
            </a:r>
            <a:r>
              <a:rPr lang="en-US" sz="2000" b="1" i="1" dirty="0">
                <a:solidFill>
                  <a:srgbClr val="FF0000"/>
                </a:solidFill>
              </a:rPr>
              <a:t>restricting access </a:t>
            </a:r>
            <a:r>
              <a:rPr lang="en-US" sz="2000" dirty="0"/>
              <a:t>to some of the </a:t>
            </a:r>
            <a:r>
              <a:rPr lang="en-US" sz="2000" dirty="0">
                <a:hlinkClick r:id="rId2" tooltip="Object (computer science)"/>
              </a:rPr>
              <a:t>object</a:t>
            </a:r>
            <a:r>
              <a:rPr lang="en-US" sz="2000" dirty="0"/>
              <a:t>'s components</a:t>
            </a:r>
            <a:r>
              <a:rPr lang="en-US" sz="2000" dirty="0" smtClean="0"/>
              <a:t>.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A language construct that facilitates the </a:t>
            </a:r>
            <a:r>
              <a:rPr lang="en-US" sz="2000" b="1" i="1" dirty="0">
                <a:solidFill>
                  <a:srgbClr val="FF0000"/>
                </a:solidFill>
              </a:rPr>
              <a:t>bundling of data </a:t>
            </a:r>
            <a:r>
              <a:rPr lang="en-US" sz="2000" b="1" i="1" dirty="0"/>
              <a:t>with</a:t>
            </a:r>
            <a:r>
              <a:rPr lang="en-US" sz="2000" b="1" i="1" dirty="0">
                <a:solidFill>
                  <a:srgbClr val="FF0000"/>
                </a:solidFill>
              </a:rPr>
              <a:t> the methods</a:t>
            </a:r>
            <a:r>
              <a:rPr lang="en-US" sz="2000" dirty="0"/>
              <a:t> (or other functions) operating on that data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4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DC309-441B-9448-9C1C-6695859E72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Calibri" charset="0"/>
              </a:rPr>
              <a:t>Vector Example: </a:t>
            </a:r>
            <a:br>
              <a:rPr lang="en-US" sz="3600">
                <a:latin typeface="Calibri" charset="0"/>
              </a:rPr>
            </a:br>
            <a:r>
              <a:rPr lang="en-US" sz="3600" b="1">
                <a:latin typeface="Calibri" charset="0"/>
              </a:rPr>
              <a:t>Display 7.7  </a:t>
            </a:r>
            <a:r>
              <a:rPr lang="en-US" sz="3600">
                <a:latin typeface="Calibri" charset="0"/>
              </a:rPr>
              <a:t>Using a Vector (1 of 2)</a:t>
            </a:r>
          </a:p>
        </p:txBody>
      </p:sp>
      <p:pic>
        <p:nvPicPr>
          <p:cNvPr id="94211" name="Picture 5" descr="C:\WINDOWS\Desktop\Oh_type\sacitch_C++_ppt\gif\savitchc07d07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577975"/>
            <a:ext cx="7772400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                                                                                        Class Notes#6</a:t>
            </a:r>
            <a:endParaRPr lang="en-CA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Calibri" charset="0"/>
              </a:rPr>
              <a:t>Vector Example: </a:t>
            </a:r>
            <a:br>
              <a:rPr lang="en-US" sz="3600">
                <a:latin typeface="Calibri" charset="0"/>
              </a:rPr>
            </a:br>
            <a:r>
              <a:rPr lang="en-US" sz="3600" b="1">
                <a:latin typeface="Calibri" charset="0"/>
              </a:rPr>
              <a:t>Display 7.7  </a:t>
            </a:r>
            <a:r>
              <a:rPr lang="en-US" sz="3600">
                <a:latin typeface="Calibri" charset="0"/>
              </a:rPr>
              <a:t>Using a Vector (2 of 2)</a:t>
            </a:r>
          </a:p>
        </p:txBody>
      </p:sp>
      <p:pic>
        <p:nvPicPr>
          <p:cNvPr id="96259" name="Picture 4" descr="C:\WINDOWS\Desktop\Oh_type\sacitch_C++_ppt\gif\savitchc07d07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43075"/>
            <a:ext cx="7772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898989"/>
                </a:solidFill>
                <a:latin typeface="Calibri" charset="0"/>
              </a:rPr>
              <a:t>C++ Part I                                                                                         Class Notes#6</a:t>
            </a:r>
            <a:endParaRPr lang="en-CA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Vector Efficiency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Member function capacity()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Returns memory currently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Not same as size()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Capacity typically &gt;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Automatically increased as needed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If efficiency critical: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Can set behaviors manually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>
                <a:latin typeface="Calibri" charset="0"/>
                <a:ea typeface="ＭＳ Ｐゴシック" charset="0"/>
              </a:rPr>
              <a:t>v.reserve</a:t>
            </a:r>
            <a:r>
              <a:rPr lang="en-US" sz="2000" dirty="0">
                <a:latin typeface="Calibri" charset="0"/>
                <a:ea typeface="ＭＳ Ｐゴシック" charset="0"/>
              </a:rPr>
              <a:t>(32);  //sets capacity to 32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>
                <a:latin typeface="Calibri" charset="0"/>
                <a:ea typeface="ＭＳ Ｐゴシック" charset="0"/>
              </a:rPr>
              <a:t>v.reserve</a:t>
            </a:r>
            <a:r>
              <a:rPr lang="en-US" sz="2000" dirty="0">
                <a:latin typeface="Calibri" charset="0"/>
                <a:ea typeface="ＭＳ Ｐゴシック" charset="0"/>
              </a:rPr>
              <a:t>(</a:t>
            </a:r>
            <a:r>
              <a:rPr lang="en-US" sz="2000" dirty="0" err="1">
                <a:latin typeface="Calibri" charset="0"/>
                <a:ea typeface="ＭＳ Ｐゴシック" charset="0"/>
              </a:rPr>
              <a:t>v.size</a:t>
            </a:r>
            <a:r>
              <a:rPr lang="en-US" sz="2000" dirty="0">
                <a:latin typeface="Calibri" charset="0"/>
                <a:ea typeface="ＭＳ Ｐゴシック" charset="0"/>
              </a:rPr>
              <a:t>()+10);  //sets capacity to 10 more</a:t>
            </a:r>
            <a:br>
              <a:rPr lang="en-US" sz="2000" dirty="0">
                <a:latin typeface="Calibri" charset="0"/>
                <a:ea typeface="ＭＳ Ｐゴシック" charset="0"/>
              </a:rPr>
            </a:br>
            <a:r>
              <a:rPr lang="en-US" sz="2000" dirty="0">
                <a:latin typeface="Calibri" charset="0"/>
                <a:ea typeface="ＭＳ Ｐゴシック" charset="0"/>
              </a:rPr>
              <a:t>than size</a:t>
            </a:r>
          </a:p>
        </p:txBody>
      </p:sp>
      <p:sp>
        <p:nvSpPr>
          <p:cNvPr id="98309" name="Footer Placeholder 6"/>
          <p:cNvSpPr>
            <a:spLocks noGrp="1"/>
          </p:cNvSpPr>
          <p:nvPr>
            <p:ph type="ftr" sz="quarter" idx="12"/>
          </p:nvPr>
        </p:nvSpPr>
        <p:spPr bwMode="auto">
          <a:xfrm>
            <a:off x="3581400" y="618686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898989"/>
                </a:solidFill>
                <a:latin typeface="Calibri" charset="0"/>
              </a:rPr>
              <a:t>C++ Part I                                                                                         Class Notes#6</a:t>
            </a:r>
            <a:endParaRPr lang="en-CA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Summary</a:t>
            </a: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13350"/>
          </a:xfrm>
          <a:ln>
            <a:solidFill>
              <a:srgbClr val="4F81BD"/>
            </a:solidFill>
          </a:ln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Constructors:</a:t>
            </a:r>
            <a:r>
              <a:rPr lang="en-US" sz="2800" dirty="0">
                <a:latin typeface="Calibri" charset="0"/>
              </a:rPr>
              <a:t> automatic initialization of </a:t>
            </a:r>
            <a:r>
              <a:rPr lang="en-US" sz="2800" dirty="0" smtClean="0">
                <a:latin typeface="Calibri" charset="0"/>
              </a:rPr>
              <a:t>class </a:t>
            </a:r>
            <a:r>
              <a:rPr lang="en-US" sz="2800" dirty="0">
                <a:latin typeface="Calibri" charset="0"/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Called when objects are declared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Constructor has same name as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All constructors return nothing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Constructors should allocate memory on heap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Default constructor </a:t>
            </a:r>
            <a:r>
              <a:rPr lang="en-US" sz="2800" dirty="0">
                <a:latin typeface="Calibri" charset="0"/>
              </a:rPr>
              <a:t>has no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Should always be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defined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 charset="0"/>
                <a:ea typeface="ＭＳ Ｐゴシック" charset="0"/>
              </a:rPr>
              <a:t>Destructor</a:t>
            </a:r>
            <a:r>
              <a:rPr lang="en-US" dirty="0" smtClean="0">
                <a:latin typeface="Calibri" charset="0"/>
                <a:ea typeface="ＭＳ Ｐゴシック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called automatically when object goes out of scope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Destructors has no 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Destructors return nothing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Destructors responsible for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deallocating</a:t>
            </a:r>
            <a:r>
              <a:rPr lang="en-US" dirty="0" smtClean="0">
                <a:latin typeface="Calibri" charset="0"/>
                <a:ea typeface="ＭＳ Ｐゴシック" charset="0"/>
              </a:rPr>
              <a:t> heap memory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0357" name="Footer Placeholder 6"/>
          <p:cNvSpPr>
            <a:spLocks noGrp="1"/>
          </p:cNvSpPr>
          <p:nvPr>
            <p:ph type="ftr" sz="quarter" idx="12"/>
          </p:nvPr>
        </p:nvSpPr>
        <p:spPr bwMode="auto">
          <a:xfrm>
            <a:off x="3429000" y="637652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898989"/>
                </a:solidFill>
                <a:latin typeface="Calibri" charset="0"/>
              </a:rPr>
              <a:t>C++ Part I                                                                                         Class Notes#6</a:t>
            </a:r>
            <a:endParaRPr lang="en-CA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Summary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0762"/>
            <a:ext cx="8229600" cy="5105401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3366FF"/>
                </a:solidFill>
                <a:latin typeface="Calibri" charset="0"/>
                <a:ea typeface="ＭＳ Ｐゴシック" charset="0"/>
              </a:rPr>
              <a:t>Copy Constructors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Necessary whenever you pass or return  an object by value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Create an object from an existing object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“Shallow” vs. “Deep” versions </a:t>
            </a:r>
          </a:p>
          <a:p>
            <a:pPr lvl="1"/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102405" name="Footer Placeholder 6"/>
          <p:cNvSpPr>
            <a:spLocks noGrp="1"/>
          </p:cNvSpPr>
          <p:nvPr>
            <p:ph type="ftr" sz="quarter" idx="12"/>
          </p:nvPr>
        </p:nvSpPr>
        <p:spPr bwMode="auto">
          <a:xfrm>
            <a:off x="3962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                                                                                        Class Notes#6</a:t>
            </a:r>
            <a:endParaRPr lang="en-CA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10/28/14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C++ Access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 w="28575" cap="flat" algn="ctr">
            <a:solidFill>
              <a:schemeClr val="tx1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2" charset="0"/>
              <a:buChar char="•"/>
              <a:defRPr/>
            </a:pPr>
            <a:r>
              <a:rPr lang="en-US" b="1" dirty="0" smtClean="0"/>
              <a:t>Access </a:t>
            </a:r>
            <a:r>
              <a:rPr lang="en-US" b="1" dirty="0" err="1" smtClean="0"/>
              <a:t>Specifiers</a:t>
            </a:r>
            <a:endParaRPr lang="en-US" b="1" dirty="0" smtClean="0"/>
          </a:p>
          <a:p>
            <a:pPr lvl="1">
              <a:buFont typeface="Arial" pitchFamily="-112" charset="0"/>
              <a:buChar char="–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public:</a:t>
            </a:r>
            <a:r>
              <a:rPr lang="en-US" b="1" dirty="0" smtClean="0"/>
              <a:t>  </a:t>
            </a:r>
            <a:endParaRPr lang="en-US" dirty="0" smtClean="0">
              <a:ln w="28575" cap="flat" cmpd="sng" algn="ctr">
                <a:solidFill>
                  <a:srgbClr val="663366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Arial"/>
            </a:endParaRPr>
          </a:p>
          <a:p>
            <a:pPr lvl="2">
              <a:buFont typeface="Arial" pitchFamily="-112" charset="0"/>
              <a:buChar char="•"/>
              <a:defRPr/>
            </a:pPr>
            <a:r>
              <a:rPr lang="en-US" sz="2000" dirty="0" smtClean="0">
                <a:latin typeface="Arial"/>
              </a:rPr>
              <a:t>Means</a:t>
            </a:r>
            <a:r>
              <a:rPr lang="en-US" sz="2000" b="1" dirty="0" smtClean="0">
                <a:ln w="28575" cap="flat" cmpd="sng" algn="ctr">
                  <a:solidFill>
                    <a:srgbClr val="663366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all member declarations that follow are available to everyone</a:t>
            </a:r>
          </a:p>
          <a:p>
            <a:pPr lvl="3">
              <a:buFont typeface="Arial" pitchFamily="-112" charset="0"/>
              <a:buChar char="–"/>
              <a:defRPr/>
            </a:pPr>
            <a:r>
              <a:rPr lang="en-US" dirty="0" smtClean="0">
                <a:latin typeface="Arial"/>
              </a:rPr>
              <a:t>For </a:t>
            </a:r>
            <a:r>
              <a:rPr lang="en-US" b="1" dirty="0" smtClean="0">
                <a:latin typeface="Arial"/>
              </a:rPr>
              <a:t>structures </a:t>
            </a:r>
            <a:r>
              <a:rPr lang="en-US" dirty="0" smtClean="0">
                <a:latin typeface="Arial"/>
              </a:rPr>
              <a:t>– </a:t>
            </a:r>
            <a:r>
              <a:rPr lang="en-US" b="1" i="1" dirty="0" smtClean="0">
                <a:solidFill>
                  <a:srgbClr val="0000FF"/>
                </a:solidFill>
                <a:latin typeface="Arial"/>
              </a:rPr>
              <a:t>default property</a:t>
            </a:r>
          </a:p>
          <a:p>
            <a:pPr lvl="3">
              <a:buFont typeface="Arial" pitchFamily="-112" charset="0"/>
              <a:buChar char="–"/>
              <a:defRPr/>
            </a:pPr>
            <a:r>
              <a:rPr lang="en-US" dirty="0" smtClean="0">
                <a:latin typeface="Arial"/>
              </a:rPr>
              <a:t>For </a:t>
            </a:r>
            <a:r>
              <a:rPr lang="en-US" b="1" dirty="0" smtClean="0">
                <a:latin typeface="Arial"/>
              </a:rPr>
              <a:t>classes </a:t>
            </a:r>
            <a:r>
              <a:rPr lang="en-US" dirty="0" smtClean="0">
                <a:latin typeface="Arial"/>
              </a:rPr>
              <a:t>– </a:t>
            </a:r>
            <a:r>
              <a:rPr lang="en-US" b="1" i="1" dirty="0" smtClean="0">
                <a:solidFill>
                  <a:srgbClr val="0000FF"/>
                </a:solidFill>
                <a:latin typeface="Arial"/>
              </a:rPr>
              <a:t>choice property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b="1" dirty="0" smtClean="0">
                <a:solidFill>
                  <a:srgbClr val="0000FF"/>
                </a:solidFill>
                <a:latin typeface="Arial"/>
              </a:rPr>
              <a:t>private:</a:t>
            </a:r>
          </a:p>
          <a:p>
            <a:pPr lvl="2">
              <a:buFont typeface="Arial" pitchFamily="-112" charset="0"/>
              <a:buChar char="•"/>
              <a:defRPr/>
            </a:pPr>
            <a:r>
              <a:rPr lang="en-US" sz="2000" dirty="0" smtClean="0">
                <a:latin typeface="Arial"/>
              </a:rPr>
              <a:t>Means that no one can access that member except the member functions of the object itself</a:t>
            </a:r>
          </a:p>
          <a:p>
            <a:pPr lvl="3">
              <a:buFont typeface="Arial" pitchFamily="-112" charset="0"/>
              <a:buChar char="–"/>
              <a:defRPr/>
            </a:pPr>
            <a:r>
              <a:rPr lang="en-US" dirty="0" smtClean="0">
                <a:latin typeface="Arial"/>
              </a:rPr>
              <a:t>For </a:t>
            </a:r>
            <a:r>
              <a:rPr lang="en-US" b="1" dirty="0" smtClean="0">
                <a:latin typeface="Arial"/>
              </a:rPr>
              <a:t>structures </a:t>
            </a:r>
            <a:r>
              <a:rPr lang="en-US" dirty="0" smtClean="0">
                <a:latin typeface="Arial"/>
              </a:rPr>
              <a:t>– </a:t>
            </a:r>
            <a:r>
              <a:rPr lang="en-US" b="1" i="1" dirty="0" smtClean="0">
                <a:solidFill>
                  <a:srgbClr val="0000FF"/>
                </a:solidFill>
                <a:latin typeface="Arial"/>
              </a:rPr>
              <a:t>choice property</a:t>
            </a:r>
          </a:p>
          <a:p>
            <a:pPr lvl="3">
              <a:buFont typeface="Arial" pitchFamily="-112" charset="0"/>
              <a:buChar char="–"/>
              <a:defRPr/>
            </a:pPr>
            <a:r>
              <a:rPr lang="en-US" dirty="0" smtClean="0">
                <a:latin typeface="Arial"/>
              </a:rPr>
              <a:t>For </a:t>
            </a:r>
            <a:r>
              <a:rPr lang="en-US" b="1" dirty="0" smtClean="0">
                <a:latin typeface="Arial"/>
              </a:rPr>
              <a:t>classes </a:t>
            </a:r>
            <a:r>
              <a:rPr lang="en-US" dirty="0" smtClean="0">
                <a:latin typeface="Arial"/>
              </a:rPr>
              <a:t>– </a:t>
            </a:r>
            <a:r>
              <a:rPr lang="en-US" b="1" i="1" dirty="0" smtClean="0">
                <a:solidFill>
                  <a:srgbClr val="0000FF"/>
                </a:solidFill>
                <a:latin typeface="Arial"/>
              </a:rPr>
              <a:t>default property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b="1" dirty="0" smtClean="0">
                <a:solidFill>
                  <a:srgbClr val="FF0000"/>
                </a:solidFill>
                <a:latin typeface="Arial"/>
              </a:rPr>
              <a:t>protected</a:t>
            </a:r>
            <a:r>
              <a:rPr lang="en-US" b="1" dirty="0" smtClean="0">
                <a:solidFill>
                  <a:srgbClr val="0000FF"/>
                </a:solidFill>
                <a:latin typeface="Arial"/>
              </a:rPr>
              <a:t>:</a:t>
            </a:r>
          </a:p>
          <a:p>
            <a:pPr lvl="2">
              <a:buFont typeface="Arial" pitchFamily="-112" charset="0"/>
              <a:buChar char="•"/>
              <a:defRPr/>
            </a:pPr>
            <a:r>
              <a:rPr lang="en-US" sz="2000" dirty="0" smtClean="0">
                <a:latin typeface="Arial"/>
              </a:rPr>
              <a:t>Acts just like </a:t>
            </a:r>
            <a:r>
              <a:rPr lang="en-US" sz="2000" b="1" dirty="0" smtClean="0">
                <a:latin typeface="Arial"/>
              </a:rPr>
              <a:t>private</a:t>
            </a:r>
            <a:r>
              <a:rPr lang="en-US" sz="2000" dirty="0" smtClean="0">
                <a:latin typeface="Arial"/>
              </a:rPr>
              <a:t> and is used with </a:t>
            </a:r>
            <a:r>
              <a:rPr lang="en-US" sz="2000" b="1" i="1" dirty="0" smtClean="0">
                <a:solidFill>
                  <a:srgbClr val="FF0000"/>
                </a:solidFill>
                <a:latin typeface="Arial"/>
              </a:rPr>
              <a:t>inheritance</a:t>
            </a:r>
            <a:endParaRPr lang="en-US" sz="2000" b="1" i="1" dirty="0" smtClean="0">
              <a:solidFill>
                <a:srgbClr val="FF0000"/>
              </a:solidFill>
            </a:endParaRPr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525FC-17B1-BB44-A16D-8B778B3F96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Access Specifiers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886200" cy="5287963"/>
          </a:xfrm>
          <a:ln w="28575" cap="flat">
            <a:solidFill>
              <a:schemeClr val="tx1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>
              <a:buFont typeface="Arial" pitchFamily="-111" charset="0"/>
              <a:buNone/>
            </a:pPr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struct </a:t>
            </a:r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student{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//public:  			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//optional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//member functions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	void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setData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(char *,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                        int id,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                         int grade);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int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getGrade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(  );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            etc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private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:  		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//mandatory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   </a:t>
            </a:r>
            <a:r>
              <a:rPr lang="en-US" sz="2000" b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char name[32];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        int id;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        int grade;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</a:t>
            </a:r>
          </a:p>
          <a:p>
            <a:pPr>
              <a:buFont typeface="Arial" pitchFamily="-111" charset="0"/>
              <a:buNone/>
            </a:pPr>
            <a:endParaRPr lang="en-US" b="1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endParaRPr lang="en-US" b="1" smtClean="0">
              <a:solidFill>
                <a:srgbClr val="0000FF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2AD2-4D0A-B949-83E4-56F7F4DB28E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9703" name="Content Placeholder 2"/>
          <p:cNvSpPr txBox="1">
            <a:spLocks/>
          </p:cNvSpPr>
          <p:nvPr/>
        </p:nvSpPr>
        <p:spPr bwMode="auto">
          <a:xfrm>
            <a:off x="4800600" y="838200"/>
            <a:ext cx="3886200" cy="5287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b="1">
                <a:solidFill>
                  <a:srgbClr val="0000FF"/>
                </a:solidFill>
                <a:latin typeface="Calibri" pitchFamily="-111" charset="0"/>
              </a:rPr>
              <a:t>class</a:t>
            </a:r>
            <a:r>
              <a:rPr lang="en-US" sz="3200" b="1">
                <a:latin typeface="Calibri" pitchFamily="-111" charset="0"/>
              </a:rPr>
              <a:t> student{</a:t>
            </a:r>
          </a:p>
          <a:p>
            <a:pPr marL="342900" indent="-342900"/>
            <a:r>
              <a:rPr lang="en-US" sz="2000" b="1">
                <a:solidFill>
                  <a:srgbClr val="0000FF"/>
                </a:solidFill>
              </a:rPr>
              <a:t>//private</a:t>
            </a:r>
            <a:r>
              <a:rPr lang="en-US" sz="2000" b="1"/>
              <a:t>:  		//optional</a:t>
            </a:r>
          </a:p>
          <a:p>
            <a:pPr marL="342900" indent="-342900"/>
            <a:r>
              <a:rPr lang="en-US" sz="2000" b="1"/>
              <a:t>//protected:</a:t>
            </a:r>
          </a:p>
          <a:p>
            <a:pPr marL="342900" indent="-342900"/>
            <a:r>
              <a:rPr lang="en-US" sz="2000" b="1">
                <a:solidFill>
                  <a:srgbClr val="FF0000"/>
                </a:solidFill>
              </a:rPr>
              <a:t>          char name[32];</a:t>
            </a:r>
          </a:p>
          <a:p>
            <a:pPr marL="342900" indent="-342900"/>
            <a:r>
              <a:rPr lang="en-US" sz="2000" b="1">
                <a:solidFill>
                  <a:srgbClr val="FF0000"/>
                </a:solidFill>
              </a:rPr>
              <a:t>          int id;</a:t>
            </a:r>
          </a:p>
          <a:p>
            <a:pPr marL="342900" indent="-342900"/>
            <a:r>
              <a:rPr lang="en-US" sz="2000" b="1">
                <a:solidFill>
                  <a:srgbClr val="FF0000"/>
                </a:solidFill>
              </a:rPr>
              <a:t>          int grade;</a:t>
            </a:r>
          </a:p>
          <a:p>
            <a:pPr marL="342900" indent="-342900"/>
            <a:endParaRPr lang="en-US" sz="2000" b="1"/>
          </a:p>
          <a:p>
            <a:pPr marL="342900" indent="-342900"/>
            <a:r>
              <a:rPr lang="en-US" sz="2000" b="1">
                <a:solidFill>
                  <a:srgbClr val="0000FF"/>
                </a:solidFill>
              </a:rPr>
              <a:t>public: 		//mandatory 		</a:t>
            </a:r>
            <a:endParaRPr lang="en-US" sz="2000" b="1"/>
          </a:p>
          <a:p>
            <a:pPr marL="342900" indent="-342900"/>
            <a:r>
              <a:rPr lang="en-US" sz="2000" b="1"/>
              <a:t>//member functions</a:t>
            </a:r>
          </a:p>
          <a:p>
            <a:pPr marL="342900" indent="-342900"/>
            <a:r>
              <a:rPr lang="en-US" sz="2000" b="1"/>
              <a:t>	void </a:t>
            </a:r>
            <a:r>
              <a:rPr lang="en-US" sz="2000" b="1">
                <a:solidFill>
                  <a:srgbClr val="0000FF"/>
                </a:solidFill>
              </a:rPr>
              <a:t>setData</a:t>
            </a:r>
            <a:r>
              <a:rPr lang="en-US" sz="2000" b="1"/>
              <a:t>(char *,</a:t>
            </a:r>
          </a:p>
          <a:p>
            <a:pPr marL="342900" indent="-342900"/>
            <a:r>
              <a:rPr lang="en-US" sz="2000" b="1"/>
              <a:t>                               int id,</a:t>
            </a:r>
          </a:p>
          <a:p>
            <a:pPr marL="342900" indent="-342900"/>
            <a:r>
              <a:rPr lang="en-US" sz="2000" b="1"/>
              <a:t>                                int grade);</a:t>
            </a:r>
          </a:p>
          <a:p>
            <a:pPr marL="342900" indent="-342900"/>
            <a:r>
              <a:rPr lang="en-US" sz="2000" b="1"/>
              <a:t>       int </a:t>
            </a:r>
            <a:r>
              <a:rPr lang="en-US" sz="2000" b="1">
                <a:solidFill>
                  <a:srgbClr val="0000FF"/>
                </a:solidFill>
              </a:rPr>
              <a:t>getGrade</a:t>
            </a:r>
            <a:r>
              <a:rPr lang="en-US" sz="2000" b="1"/>
              <a:t>(  );</a:t>
            </a:r>
          </a:p>
          <a:p>
            <a:pPr marL="342900" indent="-342900"/>
            <a:r>
              <a:rPr lang="en-US" sz="2000" b="1"/>
              <a:t>                   etc</a:t>
            </a:r>
          </a:p>
          <a:p>
            <a:pPr marL="342900" indent="-342900"/>
            <a:endParaRPr lang="en-US" sz="2000" b="1"/>
          </a:p>
          <a:p>
            <a:pPr marL="342900" indent="-342900"/>
            <a:r>
              <a:rPr lang="en-US" sz="2000" b="1"/>
              <a:t>};</a:t>
            </a:r>
          </a:p>
          <a:p>
            <a:pPr marL="342900" indent="-342900"/>
            <a:r>
              <a:rPr lang="en-US" sz="2000" b="1"/>
              <a:t>  </a:t>
            </a:r>
            <a:r>
              <a:rPr lang="en-US" sz="3200" b="1"/>
              <a:t>  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Access Specifiers</a:t>
            </a:r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 w="38100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Example</a:t>
            </a:r>
          </a:p>
          <a:p>
            <a:pPr>
              <a:buFont typeface="Arial" pitchFamily="-111" charset="0"/>
              <a:buNone/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class student{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private:					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//default - optional access 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specifier</a:t>
            </a:r>
            <a:endParaRPr lang="en-US" sz="2000" b="1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   char </a:t>
            </a: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id;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grade; 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public:			//mandatory access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specifier</a:t>
            </a:r>
            <a:endParaRPr lang="en-US" sz="20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void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setData(char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*,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getGrade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( ){return grade;}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getId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( ){return Id;}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     char *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getName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( )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buFont typeface="Arial" pitchFamily="-111" charset="0"/>
              <a:buNone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10/28/14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E8E42-C1E3-344B-B4BA-4B2E03CEAE9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4250</Words>
  <Application>Microsoft Macintosh PowerPoint</Application>
  <PresentationFormat>On-screen Show (4:3)</PresentationFormat>
  <Paragraphs>1252</Paragraphs>
  <Slides>64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C++ Part I (INFO1-CE9264) New York University  School of  Continuous Studies Fall 2014</vt:lpstr>
      <vt:lpstr>Synopsis</vt:lpstr>
      <vt:lpstr>Classes in C++</vt:lpstr>
      <vt:lpstr>Classes in C++</vt:lpstr>
      <vt:lpstr>Class Properties</vt:lpstr>
      <vt:lpstr>Principles of OOP</vt:lpstr>
      <vt:lpstr>C++ Access Control </vt:lpstr>
      <vt:lpstr>Access Specifiers</vt:lpstr>
      <vt:lpstr>Access Specifiers</vt:lpstr>
      <vt:lpstr>Public vs. Private Members</vt:lpstr>
      <vt:lpstr>Private Member Functions???</vt:lpstr>
      <vt:lpstr>Struct &amp; Class Scope Rules</vt:lpstr>
      <vt:lpstr>Dot &amp; Scope Resolution Operator</vt:lpstr>
      <vt:lpstr>Accessor and Mutator Functions</vt:lpstr>
      <vt:lpstr>this -&gt; pointer</vt:lpstr>
      <vt:lpstr>Constructors &amp; Destructors</vt:lpstr>
      <vt:lpstr>Constructors</vt:lpstr>
      <vt:lpstr>Constructor Definitions</vt:lpstr>
      <vt:lpstr>Key Features - Constructors</vt:lpstr>
      <vt:lpstr>Constructor Code Example</vt:lpstr>
      <vt:lpstr>Constructor Initializer List</vt:lpstr>
      <vt:lpstr>Constructor Initializer List - Composition</vt:lpstr>
      <vt:lpstr>Overloaded Constructors </vt:lpstr>
      <vt:lpstr>Suppressing Default Constructors </vt:lpstr>
      <vt:lpstr>Overloaded Constructors – Default Parameters </vt:lpstr>
      <vt:lpstr>Default Constructor</vt:lpstr>
      <vt:lpstr>Constructor with No Arguments</vt:lpstr>
      <vt:lpstr>Constructor Curiosities</vt:lpstr>
      <vt:lpstr>Constructors – FAQ </vt:lpstr>
      <vt:lpstr>Destructors</vt:lpstr>
      <vt:lpstr>Destructor</vt:lpstr>
      <vt:lpstr>Order of Destructors</vt:lpstr>
      <vt:lpstr>Destructors - FAQ</vt:lpstr>
      <vt:lpstr>Destructors - Summary</vt:lpstr>
      <vt:lpstr>Copy Constructor</vt:lpstr>
      <vt:lpstr>Copy Constructor - Summary</vt:lpstr>
      <vt:lpstr>Copy Constructor</vt:lpstr>
      <vt:lpstr>Shallow Copy Constructor</vt:lpstr>
      <vt:lpstr>Deep Copy Constructor</vt:lpstr>
      <vt:lpstr>Copy Constructor - Summary</vt:lpstr>
      <vt:lpstr>Static Members in Classes</vt:lpstr>
      <vt:lpstr>Anonymous Objects</vt:lpstr>
      <vt:lpstr>Constructors – Summary </vt:lpstr>
      <vt:lpstr>Singleton%</vt:lpstr>
      <vt:lpstr>Singleton </vt:lpstr>
      <vt:lpstr>The const Parameter Modifier</vt:lpstr>
      <vt:lpstr>Const Member Functions</vt:lpstr>
      <vt:lpstr>Inline Functions</vt:lpstr>
      <vt:lpstr>Inline Functions</vt:lpstr>
      <vt:lpstr>Inline Functions vs. Macro Definition</vt:lpstr>
      <vt:lpstr>Inline Functions</vt:lpstr>
      <vt:lpstr>Separating Interface from Implementation</vt:lpstr>
      <vt:lpstr>Separating Interface from Implementation</vt:lpstr>
      <vt:lpstr>Separating Interface from Implementation</vt:lpstr>
      <vt:lpstr>Separating Interface from Implementation</vt:lpstr>
      <vt:lpstr>Vectors</vt:lpstr>
      <vt:lpstr>Vector Basics</vt:lpstr>
      <vt:lpstr>Vector Use</vt:lpstr>
      <vt:lpstr>Vector Example</vt:lpstr>
      <vt:lpstr>Vector Example:  Display 7.7  Using a Vector (1 of 2)</vt:lpstr>
      <vt:lpstr>Vector Example:  Display 7.7  Using a Vector (2 of 2)</vt:lpstr>
      <vt:lpstr>Vector Efficiency</vt:lpstr>
      <vt:lpstr>Summary </vt:lpstr>
      <vt:lpstr>Summary </vt:lpstr>
    </vt:vector>
  </TitlesOfParts>
  <Company>Neuronex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Part I (INFO1-CE9264) New York University  School of Professional and  Continuous Studies Spring 2012</dc:title>
  <dc:creator>Yedidiah Solowiejczyk</dc:creator>
  <cp:lastModifiedBy>Yedidiah Solowiejczyk</cp:lastModifiedBy>
  <cp:revision>65</cp:revision>
  <cp:lastPrinted>2014-03-23T04:31:42Z</cp:lastPrinted>
  <dcterms:created xsi:type="dcterms:W3CDTF">2012-04-04T17:33:54Z</dcterms:created>
  <dcterms:modified xsi:type="dcterms:W3CDTF">2014-10-28T15:28:11Z</dcterms:modified>
</cp:coreProperties>
</file>