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85" r:id="rId2"/>
    <p:sldId id="264" r:id="rId3"/>
    <p:sldId id="386" r:id="rId4"/>
    <p:sldId id="388" r:id="rId5"/>
    <p:sldId id="335" r:id="rId6"/>
    <p:sldId id="370" r:id="rId7"/>
    <p:sldId id="422" r:id="rId8"/>
    <p:sldId id="376" r:id="rId9"/>
    <p:sldId id="337" r:id="rId10"/>
    <p:sldId id="387" r:id="rId11"/>
    <p:sldId id="372" r:id="rId12"/>
    <p:sldId id="373" r:id="rId13"/>
    <p:sldId id="374" r:id="rId14"/>
    <p:sldId id="340" r:id="rId15"/>
    <p:sldId id="341" r:id="rId16"/>
    <p:sldId id="344" r:id="rId17"/>
    <p:sldId id="391" r:id="rId18"/>
    <p:sldId id="392" r:id="rId19"/>
    <p:sldId id="346" r:id="rId20"/>
    <p:sldId id="420" r:id="rId21"/>
    <p:sldId id="421" r:id="rId22"/>
    <p:sldId id="424" r:id="rId23"/>
    <p:sldId id="349" r:id="rId24"/>
    <p:sldId id="425" r:id="rId25"/>
    <p:sldId id="350" r:id="rId26"/>
    <p:sldId id="426" r:id="rId27"/>
    <p:sldId id="351" r:id="rId28"/>
    <p:sldId id="375" r:id="rId29"/>
    <p:sldId id="377" r:id="rId30"/>
    <p:sldId id="353" r:id="rId31"/>
    <p:sldId id="393" r:id="rId32"/>
    <p:sldId id="408" r:id="rId33"/>
    <p:sldId id="409" r:id="rId34"/>
    <p:sldId id="410" r:id="rId35"/>
    <p:sldId id="428" r:id="rId36"/>
    <p:sldId id="407" r:id="rId37"/>
    <p:sldId id="354" r:id="rId38"/>
    <p:sldId id="413" r:id="rId39"/>
    <p:sldId id="378" r:id="rId40"/>
    <p:sldId id="356" r:id="rId41"/>
    <p:sldId id="362" r:id="rId42"/>
    <p:sldId id="414" r:id="rId43"/>
    <p:sldId id="358" r:id="rId44"/>
    <p:sldId id="397" r:id="rId45"/>
    <p:sldId id="398" r:id="rId46"/>
    <p:sldId id="429" r:id="rId47"/>
    <p:sldId id="357" r:id="rId48"/>
    <p:sldId id="401" r:id="rId49"/>
    <p:sldId id="402" r:id="rId50"/>
    <p:sldId id="394" r:id="rId51"/>
    <p:sldId id="379" r:id="rId52"/>
    <p:sldId id="380" r:id="rId53"/>
    <p:sldId id="415" r:id="rId54"/>
    <p:sldId id="416" r:id="rId55"/>
    <p:sldId id="417" r:id="rId56"/>
    <p:sldId id="365" r:id="rId57"/>
    <p:sldId id="381" r:id="rId58"/>
    <p:sldId id="418" r:id="rId59"/>
    <p:sldId id="419" r:id="rId60"/>
    <p:sldId id="367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horzBarState="maximized">
    <p:restoredLeft sz="15620"/>
    <p:restoredTop sz="99640" autoAdjust="0"/>
  </p:normalViewPr>
  <p:slideViewPr>
    <p:cSldViewPr snapToObjects="1">
      <p:cViewPr>
        <p:scale>
          <a:sx n="85" d="100"/>
          <a:sy n="85" d="100"/>
        </p:scale>
        <p:origin x="-68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77E1C4-DC4E-984C-9E87-6B4657DEF08D}" type="datetime1">
              <a:rPr lang="en-US"/>
              <a:pPr>
                <a:defRPr/>
              </a:pPr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6E0349-A113-654F-BA47-05A2C1B3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1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64A995-49F7-9C48-AC5D-F1A16F26B8EC}" type="datetime1">
              <a:rPr lang="en-US"/>
              <a:pPr>
                <a:defRPr/>
              </a:pPr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9DA3EA-E304-9E40-A969-C54FD14F4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1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7C09CDC-51B2-004D-887E-00B9201A6195}" type="slidenum">
              <a:rPr lang="en-CA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D594FA5-0287-004D-AF53-68F3CA381DDA}" type="slidenum">
              <a:rPr lang="en-CA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B0DFEAD-8519-3243-A602-E360D07A5473}" type="slidenum">
              <a:rPr lang="en-CA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9B34B32-5F27-5D45-AEA0-E2CE81F9E5FB}" type="slidenum">
              <a:rPr lang="en-CA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B5464EE-1A27-4A44-9459-9B0FADD5917E}" type="slidenum">
              <a:rPr lang="en-CA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07910E7-EC10-9E4A-9571-433A034CBE4C}" type="slidenum">
              <a:rPr lang="en-CA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6362B46-689D-F144-958C-24F92B1630A6}" type="slidenum">
              <a:rPr lang="en-CA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549644C-8A92-8C41-9988-01F9EC1776B0}" type="slidenum">
              <a:rPr lang="en-CA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844648E-0D14-E541-ADAA-0C46C327FA9A}" type="slidenum">
              <a:rPr lang="en-CA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3B38CA9-5F7B-894A-A940-1F7A262672B3}" type="slidenum">
              <a:rPr lang="en-CA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7121910-50BC-444F-8C81-19979F3F179E}" type="slidenum">
              <a:rPr lang="en-CA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F79CC20-CF65-4F42-8714-1F0B7559A421}" type="slidenum">
              <a:rPr lang="en-CA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9D024E-6A96-5B40-A947-D8EF9F028A02}" type="slidenum">
              <a:rPr lang="en-CA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9D024E-6A96-5B40-A947-D8EF9F028A02}" type="slidenum">
              <a:rPr lang="en-CA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C2D63F-1EFB-574E-A268-B7555138CF24}" type="slidenum">
              <a:rPr lang="en-CA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2A6C1B3-5C06-8A4C-BC78-5ED62F1ADDC5}" type="slidenum">
              <a:rPr lang="en-CA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01B106D-0681-8943-AD13-8F93B43646D5}" type="slidenum">
              <a:rPr lang="en-CA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BE08514-66BD-B24F-A96F-41FE902D18FA}" type="slidenum">
              <a:rPr lang="en-CA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3CAE2BC-E37B-A346-B2FF-3362FE15F32A}" type="slidenum">
              <a:rPr lang="en-CA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DC7E78F-03ED-1244-AFEC-4B4CEB6DCE57}" type="slidenum">
              <a:rPr lang="en-CA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DC7E78F-03ED-1244-AFEC-4B4CEB6DCE57}" type="slidenum">
              <a:rPr lang="en-CA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DA3EA-E304-9E40-A969-C54FD14F49D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6170479-4B39-6445-A032-C44725CC256C}" type="slidenum">
              <a:rPr lang="en-CA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809BCE3-33A5-F548-A57C-180005B9B8EE}" type="slidenum">
              <a:rPr lang="en-CA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3BEB6B-9B2E-5544-B2AF-2D8FF0B88F70}" type="slidenum">
              <a:rPr lang="en-CA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CEB67D9-7D24-0846-9873-B1E7877D1109}" type="slidenum">
              <a:rPr lang="en-CA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3EE6E17-93AA-E446-AF2A-E648DEEAD39B}" type="slidenum">
              <a:rPr lang="en-CA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A41D027-C30F-8B40-93A9-5C4B11D6A759}" type="slidenum">
              <a:rPr lang="en-CA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63D7287-3776-DC47-87BF-7BD79F5EC8A4}" type="slidenum">
              <a:rPr lang="en-CA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9F754CD-6A26-D040-A8A8-48932C94B1D9}" type="slidenum">
              <a:rPr lang="en-CA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7D0B98E-A8B1-D14C-ADAD-9A593F0C659A}" type="slidenum">
              <a:rPr lang="en-CA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B249A0F-CF3A-F240-9C07-8606389190DE}" type="slidenum">
              <a:rPr lang="en-CA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8AD67A0-6CBF-2B4A-B025-75565D92ACE0}" type="slidenum">
              <a:rPr lang="en-CA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8869E89-B141-6A40-B8E6-C7256A699218}" type="slidenum">
              <a:rPr lang="en-CA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AC582D9-73E2-FE44-ACAB-90F0A1F4B339}" type="slidenum">
              <a:rPr lang="en-CA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18BEBCB-FF2A-7540-A042-B66A34B72585}" type="slidenum">
              <a:rPr lang="en-CA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0350CDB-17ED-BC4E-9806-539BB5B05191}" type="slidenum">
              <a:rPr lang="en-CA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53739-BBA0-6C42-9002-D52273DBC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46AB-7471-C244-AB7D-AE73E1D3A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E3146-A3A5-A04D-9628-66E04638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C337-D464-C341-960D-A1F448D26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F2E0B-7229-0144-B8C9-EC09B586D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D4F9-E96D-5545-B5A5-4A2EDFDE3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2005F-0B6A-0543-8968-C2F46E57A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6464-4165-6E4B-8669-9EC0B007F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BEEDA-9B49-554F-94DD-8A895A778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223C-2583-524A-8AFF-2230342D7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8B0E-F0E7-1D46-A0FE-64CB59031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1" charset="0"/>
              </a:defRPr>
            </a:lvl1pPr>
          </a:lstStyle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1" charset="0"/>
              </a:defRPr>
            </a:lvl1pPr>
          </a:lstStyle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7E7DB-38C3-EF4B-A566-AAFF0457B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543800" cy="2305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ea typeface="ＭＳ Ｐゴシック" charset="-128"/>
                <a:cs typeface="ＭＳ Ｐゴシック" charset="-128"/>
              </a:rPr>
              <a:t>C++ Part II</a:t>
            </a:r>
            <a:br>
              <a:rPr lang="en-US" sz="4000" b="1" dirty="0" smtClean="0">
                <a:ea typeface="ＭＳ Ｐゴシック" charset="-128"/>
                <a:cs typeface="ＭＳ Ｐゴシック" charset="-128"/>
              </a:rPr>
            </a:br>
            <a:r>
              <a:rPr lang="en-US" sz="4000" b="1" dirty="0" smtClean="0">
                <a:ea typeface="ＭＳ Ｐゴシック" charset="-128"/>
                <a:cs typeface="ＭＳ Ｐゴシック" charset="-128"/>
              </a:rPr>
              <a:t>INFO_CE9265-01</a:t>
            </a:r>
            <a:br>
              <a:rPr lang="en-US" sz="4000" b="1" dirty="0" smtClean="0">
                <a:ea typeface="ＭＳ Ｐゴシック" charset="-128"/>
                <a:cs typeface="ＭＳ Ｐゴシック" charset="-128"/>
              </a:rPr>
            </a:br>
            <a:r>
              <a:rPr lang="en-US" sz="4000" b="1" dirty="0" smtClean="0">
                <a:ea typeface="ＭＳ Ｐゴシック" charset="-128"/>
                <a:cs typeface="ＭＳ Ｐゴシック" charset="-128"/>
              </a:rPr>
              <a:t>Yedidiah Solowiejczyk</a:t>
            </a:r>
            <a:br>
              <a:rPr lang="en-US" sz="4000" b="1" dirty="0" smtClean="0">
                <a:ea typeface="ＭＳ Ｐゴシック" charset="-128"/>
                <a:cs typeface="ＭＳ Ｐゴシック" charset="-128"/>
              </a:rPr>
            </a:br>
            <a:r>
              <a:rPr lang="en-US" sz="4000" b="1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Week#4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-109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New York University</a:t>
            </a:r>
          </a:p>
          <a:p>
            <a:pPr eaLnBrk="1" fontAlgn="auto" hangingPunct="1">
              <a:spcAft>
                <a:spcPts val="0"/>
              </a:spcAft>
              <a:buFont typeface="Arial" pitchFamily="-109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School </a:t>
            </a:r>
          </a:p>
          <a:p>
            <a:pPr eaLnBrk="1" fontAlgn="auto" hangingPunct="1">
              <a:spcAft>
                <a:spcPts val="0"/>
              </a:spcAft>
              <a:buFont typeface="Arial" pitchFamily="-109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of </a:t>
            </a:r>
          </a:p>
          <a:p>
            <a:pPr eaLnBrk="1" fontAlgn="auto" hangingPunct="1">
              <a:spcAft>
                <a:spcPts val="0"/>
              </a:spcAft>
              <a:buFont typeface="Arial" pitchFamily="-109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Professional  Studies</a:t>
            </a:r>
          </a:p>
        </p:txBody>
      </p:sp>
      <p:sp>
        <p:nvSpPr>
          <p:cNvPr id="1536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7927-8476-2243-9B17-6C146B76FCF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E6250EC-43AE-E247-8F47-E4348841471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Simple Error Detection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X, Y, Z;</a:t>
            </a:r>
            <a:b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“X value\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X;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”Y value";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if( Y == 0){							//if-else handler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&lt;&lt; “ Zero Divide”;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exit(EXIT_FAILURE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}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else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Z = X/Y;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 &lt;&lt;“ Z  = “&lt;&lt; Z &lt;&lt; 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;		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</p:txBody>
      </p:sp>
      <p:sp>
        <p:nvSpPr>
          <p:cNvPr id="2765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765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78C87-BD2F-9C46-BBA1-249F5E2535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81600" y="914400"/>
            <a:ext cx="3505200" cy="2590800"/>
          </a:xfrm>
          <a:prstGeom prst="wedgeRectCallout">
            <a:avLst>
              <a:gd name="adj1" fmla="val -73733"/>
              <a:gd name="adj2" fmla="val 630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 C++, division by zero using integer arithmetic typically causes a program to terminate prematurely.</a:t>
            </a:r>
          </a:p>
          <a:p>
            <a:pPr eaLnBrk="1" hangingPunct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 floating-point arithmetic, some C++ implementations allow division by zero, in which case positive or negative infinity is displayed as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INF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or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-INF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, respectively.</a:t>
            </a:r>
            <a:endParaRPr lang="en-US" dirty="0">
              <a:solidFill>
                <a:srgbClr val="000000"/>
              </a:solidFill>
              <a:latin typeface="Times New Roman" pitchFamily="-111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b="1" smtClean="0">
                <a:ea typeface="ＭＳ Ｐゴシック" pitchFamily="-111" charset="-128"/>
                <a:cs typeface="ＭＳ Ｐゴシック" pitchFamily="-111" charset="-128"/>
              </a:rPr>
              <a:t>The Concept of Exception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67055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The global concept of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handling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is simple.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The idea is to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raise some error flag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every time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something goes wrong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Next, there is a system that is always on the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lookout for this error flag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Third, the  system calls the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error handling code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if the error flag has been spotted.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Program Flow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The raising of the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imaginary error flag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is simply called </a:t>
            </a:r>
            <a:r>
              <a:rPr lang="en-US" sz="20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raising or throwing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an error.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When an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error is thrown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the overall system responds by </a:t>
            </a:r>
            <a:r>
              <a:rPr lang="en-US" sz="20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catching</a:t>
            </a:r>
            <a:r>
              <a:rPr lang="en-US" sz="20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the error.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Surrounding a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block of error-sensitive code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with exception handling is called “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trying”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to execute a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One of the most powerful features of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handling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is that an error can be </a:t>
            </a:r>
            <a:r>
              <a:rPr lang="en-US" sz="2000" b="1" u="sng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thrown over function boundaries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- propagating up to  upper functions if there is a trying-block of code there.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This allows programmers to put the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error handling code in one place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, such as the main-function of your program.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Incorporate exception handling </a:t>
            </a:r>
          </a:p>
        </p:txBody>
      </p:sp>
      <p:sp>
        <p:nvSpPr>
          <p:cNvPr id="2970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970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B655C-9A7D-7E4A-A38B-9F15D93CD20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b="1" smtClean="0">
                <a:ea typeface="ＭＳ Ｐゴシック" pitchFamily="-111" charset="-128"/>
                <a:cs typeface="ＭＳ Ｐゴシック" pitchFamily="-111" charset="-128"/>
              </a:rPr>
              <a:t>C++ Exception Handling</a:t>
            </a:r>
            <a:r>
              <a:rPr lang="en-US" sz="4000" b="1" baseline="3000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799"/>
            <a:ext cx="8229600" cy="6035675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C++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handling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is built upon </a:t>
            </a:r>
            <a:r>
              <a:rPr lang="en-US" sz="2400" b="1" i="1" u="sng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three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keywords: 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try, catch,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and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throw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In the most general terms, program statements that you want to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monitor for exceptions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are contained in a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 block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If an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(that is, an error) occurs within the try block, it is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thrown (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using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throw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exception is 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caught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using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and processed. 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Basic Structure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dirty="0" smtClean="0"/>
              <a:t>___...</a:t>
            </a:r>
          </a:p>
          <a:p>
            <a:pPr lvl="1"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dirty="0" smtClean="0"/>
              <a:t>If(condition == TRUE)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 </a:t>
            </a:r>
            <a:r>
              <a:rPr lang="en-US" sz="1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data type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___...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( </a:t>
            </a:r>
            <a:r>
              <a:rPr lang="en-US" sz="1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data type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e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___...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 - see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Exception.cpp</a:t>
            </a:r>
            <a:endParaRPr lang="en-US" sz="2000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174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174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CA631-C11D-4B42-8AA2-C2D1CBC567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124200" y="3429000"/>
            <a:ext cx="5562600" cy="1222375"/>
          </a:xfrm>
          <a:prstGeom prst="cloudCallout">
            <a:avLst>
              <a:gd name="adj1" fmla="val -62632"/>
              <a:gd name="adj2" fmla="val -1785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b="1" dirty="0">
                <a:solidFill>
                  <a:srgbClr val="0000FF"/>
                </a:solidFill>
              </a:rPr>
              <a:t>try block</a:t>
            </a:r>
            <a:r>
              <a:rPr lang="en-US" dirty="0">
                <a:solidFill>
                  <a:srgbClr val="0000FF"/>
                </a:solidFill>
              </a:rPr>
              <a:t> must contain the portion of your program that you want to monitor for errors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3124200" y="4651375"/>
            <a:ext cx="5562600" cy="1704975"/>
          </a:xfrm>
          <a:prstGeom prst="cloudCallout">
            <a:avLst>
              <a:gd name="adj1" fmla="val -69728"/>
              <a:gd name="adj2" fmla="val 152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Exception is </a:t>
            </a:r>
            <a:r>
              <a:rPr lang="en-US" b="1" dirty="0">
                <a:solidFill>
                  <a:srgbClr val="000000"/>
                </a:solidFill>
              </a:rPr>
              <a:t>caught </a:t>
            </a:r>
            <a:r>
              <a:rPr lang="en-US" dirty="0">
                <a:solidFill>
                  <a:srgbClr val="000000"/>
                </a:solidFill>
              </a:rPr>
              <a:t>by its corresponding </a:t>
            </a:r>
            <a:r>
              <a:rPr lang="en-US" b="1" dirty="0">
                <a:solidFill>
                  <a:srgbClr val="000000"/>
                </a:solidFill>
              </a:rPr>
              <a:t>catch </a:t>
            </a:r>
            <a:r>
              <a:rPr lang="en-US" dirty="0">
                <a:solidFill>
                  <a:srgbClr val="000000"/>
                </a:solidFill>
              </a:rPr>
              <a:t>statement, which then processes the exception.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There can be </a:t>
            </a:r>
            <a:r>
              <a:rPr lang="en-US" b="1" dirty="0">
                <a:solidFill>
                  <a:srgbClr val="000000"/>
                </a:solidFill>
              </a:rPr>
              <a:t>more than one </a:t>
            </a:r>
            <a:r>
              <a:rPr lang="en-US" dirty="0">
                <a:solidFill>
                  <a:srgbClr val="000000"/>
                </a:solidFill>
              </a:rPr>
              <a:t>catch statement associated with a try.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ea typeface="ＭＳ Ｐゴシック" pitchFamily="-111" charset="-128"/>
                <a:cs typeface="ＭＳ Ｐゴシック" pitchFamily="-111" charset="-128"/>
              </a:rPr>
              <a:t>Zero Divide Exception Handling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399"/>
            <a:ext cx="8229600" cy="5807075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X, Y, Z;</a:t>
            </a:r>
            <a:b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“X value\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X;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”Y value";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try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{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dirty="0" smtClean="0">
                <a:ea typeface="ＭＳ Ｐゴシック" pitchFamily="-111" charset="-128"/>
              </a:rPr>
              <a:t>	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</a:rPr>
              <a:t>if( Y == 0)		//monitor possible anomalies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-111" charset="-128"/>
              </a:rPr>
              <a:t>throw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</a:rPr>
              <a:t> Y;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					</a:t>
            </a:r>
            <a:r>
              <a:rPr lang="en-US" sz="2000" dirty="0" smtClean="0">
                <a:ea typeface="ＭＳ Ｐゴシック" pitchFamily="-111" charset="-128"/>
              </a:rPr>
              <a:t/>
            </a:r>
            <a:br>
              <a:rPr lang="en-US" sz="2000" dirty="0" smtClean="0">
                <a:ea typeface="ＭＳ Ｐゴシック" pitchFamily="-111" charset="-128"/>
              </a:rPr>
            </a:br>
            <a:r>
              <a:rPr lang="en-US" sz="2000" b="1" dirty="0" smtClean="0">
                <a:ea typeface="ＭＳ Ｐゴシック" pitchFamily="-111" charset="-128"/>
              </a:rPr>
              <a:t>Z = X/Y;</a:t>
            </a:r>
            <a:br>
              <a:rPr lang="en-US" sz="2000" b="1" dirty="0" smtClean="0">
                <a:ea typeface="ＭＳ Ｐゴシック" pitchFamily="-111" charset="-128"/>
              </a:rPr>
            </a:br>
            <a:r>
              <a:rPr lang="en-US" sz="2000" b="1" dirty="0" err="1" smtClean="0">
                <a:ea typeface="ＭＳ Ｐゴシック" pitchFamily="-111" charset="-128"/>
              </a:rPr>
              <a:t>cout</a:t>
            </a:r>
            <a:r>
              <a:rPr lang="en-US" sz="2000" b="1" dirty="0" smtClean="0">
                <a:ea typeface="ＭＳ Ｐゴシック" pitchFamily="-111" charset="-128"/>
              </a:rPr>
              <a:t>  &lt;&lt;”Z = \</a:t>
            </a:r>
            <a:r>
              <a:rPr lang="en-US" sz="2000" b="1" dirty="0" err="1" smtClean="0">
                <a:ea typeface="ＭＳ Ｐゴシック" pitchFamily="-111" charset="-128"/>
              </a:rPr>
              <a:t>n</a:t>
            </a:r>
            <a:r>
              <a:rPr lang="en-US" sz="2000" b="1" dirty="0" smtClean="0">
                <a:ea typeface="ＭＳ Ｐゴシック" pitchFamily="-111" charset="-128"/>
              </a:rPr>
              <a:t>” &lt;&lt; Z &lt;&lt; </a:t>
            </a:r>
            <a:r>
              <a:rPr lang="en-US" sz="2000" b="1" dirty="0" err="1" smtClean="0">
                <a:ea typeface="ＭＳ Ｐゴシック" pitchFamily="-111" charset="-128"/>
              </a:rPr>
              <a:t>endl</a:t>
            </a:r>
            <a:r>
              <a:rPr lang="en-US" sz="2000" b="1" dirty="0" smtClean="0">
                <a:ea typeface="ＭＳ Ｐゴシック" pitchFamily="-111" charset="-128"/>
              </a:rPr>
              <a:t>;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/>
              <a:t>}</a:t>
            </a:r>
            <a:r>
              <a:rPr lang="en-US" sz="2400" dirty="0" smtClean="0"/>
              <a:t>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catch</a:t>
            </a:r>
            <a:r>
              <a:rPr lang="en-US" sz="2400" b="1" dirty="0" smtClean="0">
                <a:solidFill>
                  <a:srgbClr val="0000FF"/>
                </a:solidFill>
              </a:rPr>
              <a:t> ( </a:t>
            </a: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e</a:t>
            </a:r>
            <a:r>
              <a:rPr lang="en-US" sz="2400" b="1" dirty="0" smtClean="0">
                <a:solidFill>
                  <a:srgbClr val="0000FF"/>
                </a:solidFill>
              </a:rPr>
              <a:t> 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“Input Positive Y\</a:t>
            </a:r>
            <a:r>
              <a:rPr lang="en-US" sz="2400" dirty="0" err="1" smtClean="0"/>
              <a:t>n</a:t>
            </a:r>
            <a:r>
              <a:rPr lang="en-US" sz="2400" dirty="0" smtClean="0"/>
              <a:t>”;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exit(EXIT_FAILURE</a:t>
            </a:r>
            <a:r>
              <a:rPr lang="en-US" sz="2400" dirty="0" smtClean="0"/>
              <a:t>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-111" charset="0"/>
              <a:buNone/>
            </a:pP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379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379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F39F1-7C27-8846-9F62-9B2ACCC2B0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5137666" y="3962400"/>
            <a:ext cx="3701534" cy="2759075"/>
          </a:xfrm>
          <a:prstGeom prst="cloudCallout">
            <a:avLst>
              <a:gd name="adj1" fmla="val -119850"/>
              <a:gd name="adj2" fmla="val -1895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It’s a </a:t>
            </a:r>
            <a:r>
              <a:rPr lang="en-US" b="1" dirty="0" smtClean="0">
                <a:solidFill>
                  <a:srgbClr val="FF0000"/>
                </a:solidFill>
              </a:rPr>
              <a:t>syntax error </a:t>
            </a:r>
            <a:r>
              <a:rPr lang="en-US" dirty="0" smtClean="0">
                <a:solidFill>
                  <a:srgbClr val="0000FF"/>
                </a:solidFill>
              </a:rPr>
              <a:t>to place code 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between </a:t>
            </a:r>
            <a:r>
              <a:rPr lang="en-US" b="1" i="1" dirty="0" smtClean="0">
                <a:solidFill>
                  <a:srgbClr val="0000FF"/>
                </a:solidFill>
              </a:rPr>
              <a:t>try</a:t>
            </a:r>
            <a:r>
              <a:rPr lang="en-US" dirty="0" smtClean="0">
                <a:solidFill>
                  <a:srgbClr val="0000FF"/>
                </a:solidFill>
              </a:rPr>
              <a:t> block and corresponding</a:t>
            </a:r>
          </a:p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catch</a:t>
            </a:r>
            <a:r>
              <a:rPr lang="en-US" dirty="0" smtClean="0">
                <a:solidFill>
                  <a:srgbClr val="0000FF"/>
                </a:solidFill>
              </a:rPr>
              <a:t>   handlers or between catch 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handlers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914400"/>
            <a:ext cx="4978400" cy="133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Zero Divide Example Discussion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Code between keywords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Same code from ordinary version, except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if (Y === 0)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throw  Z;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cleaner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” Y == 0” </a:t>
            </a:r>
            <a:r>
              <a:rPr lang="en-US" dirty="0">
                <a:sym typeface="Wingdings" pitchFamily="-111" charset="2"/>
              </a:rPr>
              <a:t></a:t>
            </a:r>
            <a:r>
              <a:rPr lang="en-US" dirty="0"/>
              <a:t> do something exceptional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 "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something exceptional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" is provided</a:t>
            </a:r>
            <a:br>
              <a:rPr lang="en-US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after keyword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</a:t>
            </a:r>
          </a:p>
        </p:txBody>
      </p:sp>
      <p:sp>
        <p:nvSpPr>
          <p:cNvPr id="3584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584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93825-580F-504C-8C74-9F7C588A35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Zero Divide Example try-catch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Handles "</a:t>
            </a:r>
            <a:r>
              <a:rPr lang="en-US" b="1" dirty="0" smtClean="0">
                <a:solidFill>
                  <a:srgbClr val="0000FF"/>
                </a:solidFill>
              </a:rPr>
              <a:t>norma</a:t>
            </a:r>
            <a:r>
              <a:rPr lang="en-US" dirty="0" smtClean="0"/>
              <a:t>l" situation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Handles "</a:t>
            </a:r>
            <a:r>
              <a:rPr lang="en-US" b="1" dirty="0" smtClean="0">
                <a:solidFill>
                  <a:srgbClr val="0000FF"/>
                </a:solidFill>
              </a:rPr>
              <a:t>exceptional</a:t>
            </a:r>
            <a:r>
              <a:rPr lang="en-US" dirty="0" smtClean="0"/>
              <a:t>" situations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Provides 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separation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of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normal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from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exceptional(“abnormal”)</a:t>
            </a:r>
            <a:endParaRPr lang="en-US" b="1" i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big deal for this simple example, but</a:t>
            </a:r>
            <a:br>
              <a:rPr lang="en-US" dirty="0" smtClean="0"/>
            </a:br>
            <a:r>
              <a:rPr lang="en-US" dirty="0" smtClean="0"/>
              <a:t>important concept</a:t>
            </a:r>
          </a:p>
        </p:txBody>
      </p:sp>
      <p:sp>
        <p:nvSpPr>
          <p:cNvPr id="3789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789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AA833-D1FB-AC49-A098-9D033A8CE0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catch-block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When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thrown 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is executed flow control needs to go somewhere (sort of “</a:t>
            </a:r>
            <a:r>
              <a:rPr lang="en-US" sz="2400" b="1" i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goto</a:t>
            </a:r>
            <a:r>
              <a:rPr lang="en-US" sz="2400" b="1" i="1" dirty="0">
                <a:ea typeface="ＭＳ Ｐゴシック" pitchFamily="-111" charset="-128"/>
                <a:cs typeface="ＭＳ Ｐゴシック" pitchFamily="-111" charset="-128"/>
              </a:rPr>
              <a:t>”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statement)</a:t>
            </a:r>
          </a:p>
          <a:p>
            <a:pPr lvl="1" eaLnBrk="1" hangingPunct="1"/>
            <a:r>
              <a:rPr lang="en-US" sz="2400" dirty="0"/>
              <a:t>In C++, flow of control goes from </a:t>
            </a:r>
            <a:r>
              <a:rPr lang="en-US" sz="2400" b="1" dirty="0">
                <a:solidFill>
                  <a:srgbClr val="0000FF"/>
                </a:solidFill>
              </a:rPr>
              <a:t>try-block </a:t>
            </a:r>
            <a:r>
              <a:rPr lang="en-US" sz="2400" dirty="0"/>
              <a:t>to</a:t>
            </a:r>
            <a:br>
              <a:rPr lang="en-US" sz="2400" dirty="0"/>
            </a:br>
            <a:r>
              <a:rPr lang="en-US" sz="2400" b="1" dirty="0">
                <a:solidFill>
                  <a:srgbClr val="0000FF"/>
                </a:solidFill>
              </a:rPr>
              <a:t>catch-block</a:t>
            </a:r>
          </a:p>
          <a:p>
            <a:pPr lvl="2" eaLnBrk="1" hangingPunct="1"/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</a:rPr>
              <a:t>try-block </a:t>
            </a:r>
            <a:r>
              <a:rPr lang="en-US" dirty="0">
                <a:ea typeface="ＭＳ Ｐゴシック" pitchFamily="-111" charset="-128"/>
              </a:rPr>
              <a:t>is "</a:t>
            </a:r>
            <a:r>
              <a:rPr lang="en-US" dirty="0">
                <a:solidFill>
                  <a:srgbClr val="FF0000"/>
                </a:solidFill>
                <a:ea typeface="ＭＳ Ｐゴシック" pitchFamily="-111" charset="-128"/>
              </a:rPr>
              <a:t>exited</a:t>
            </a:r>
            <a:r>
              <a:rPr lang="en-US" dirty="0">
                <a:ea typeface="ＭＳ Ｐゴシック" pitchFamily="-111" charset="-128"/>
              </a:rPr>
              <a:t>" and control passes to 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</a:rPr>
              <a:t>catch-block</a:t>
            </a:r>
          </a:p>
          <a:p>
            <a:pPr lvl="1" eaLnBrk="1" hangingPunct="1"/>
            <a:r>
              <a:rPr lang="en-US" sz="2400" dirty="0"/>
              <a:t>Executing catch block called "</a:t>
            </a:r>
            <a:r>
              <a:rPr lang="en-US" sz="2400" b="1" dirty="0">
                <a:solidFill>
                  <a:srgbClr val="0000FF"/>
                </a:solidFill>
              </a:rPr>
              <a:t>catching the exception</a:t>
            </a:r>
            <a:r>
              <a:rPr lang="en-US" sz="2400" dirty="0"/>
              <a:t>"</a:t>
            </a: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Exceptions must be "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handled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" in some catch block</a:t>
            </a:r>
          </a:p>
          <a:p>
            <a:pPr marL="0" indent="0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catch </a:t>
            </a:r>
            <a:r>
              <a:rPr lang="en-US" sz="24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e )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{</a:t>
            </a:r>
            <a:br>
              <a:rPr lang="en-US" sz="20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	::::::::::::::::</a:t>
            </a:r>
            <a:br>
              <a:rPr lang="en-US" sz="20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/catch handler can have only single parameter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 (float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</a:t>
            </a: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			:::::::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}</a:t>
            </a:r>
          </a:p>
        </p:txBody>
      </p:sp>
      <p:sp>
        <p:nvSpPr>
          <p:cNvPr id="3994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994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3A15C-A665-394B-9413-59BE885B4B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019800" y="3505200"/>
            <a:ext cx="2971800" cy="1447800"/>
          </a:xfrm>
          <a:prstGeom prst="cloudCallout">
            <a:avLst>
              <a:gd name="adj1" fmla="val -127712"/>
              <a:gd name="adj2" fmla="val -2989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looks like </a:t>
            </a:r>
            <a:r>
              <a:rPr lang="en-US" b="1" dirty="0">
                <a:solidFill>
                  <a:srgbClr val="0000FF"/>
                </a:solidFill>
              </a:rPr>
              <a:t>function definition</a:t>
            </a:r>
            <a:r>
              <a:rPr lang="en-US" dirty="0">
                <a:solidFill>
                  <a:srgbClr val="0000FF"/>
                </a:solidFill>
              </a:rPr>
              <a:t> with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parameter!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590800" y="5334000"/>
            <a:ext cx="6096000" cy="877888"/>
          </a:xfrm>
          <a:prstGeom prst="cloudCallout">
            <a:avLst>
              <a:gd name="adj1" fmla="val -53333"/>
              <a:gd name="adj2" fmla="val -22376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b="1" dirty="0">
                <a:solidFill>
                  <a:srgbClr val="0000FF"/>
                </a:solidFill>
              </a:rPr>
              <a:t>Not a function</a:t>
            </a:r>
            <a:r>
              <a:rPr lang="en-US" dirty="0">
                <a:solidFill>
                  <a:srgbClr val="0000FF"/>
                </a:solidFill>
              </a:rPr>
              <a:t>, but works similarly</a:t>
            </a:r>
          </a:p>
          <a:p>
            <a:pPr lvl="1">
              <a:defRPr/>
            </a:pPr>
            <a:r>
              <a:rPr lang="en-US" dirty="0">
                <a:solidFill>
                  <a:srgbClr val="0000FF"/>
                </a:solidFill>
              </a:rPr>
              <a:t>throw  looks like a "</a:t>
            </a:r>
            <a:r>
              <a:rPr lang="en-US" b="1" i="1" dirty="0">
                <a:solidFill>
                  <a:srgbClr val="0000FF"/>
                </a:solidFill>
              </a:rPr>
              <a:t>function call</a:t>
            </a:r>
            <a:r>
              <a:rPr lang="en-US" dirty="0">
                <a:solidFill>
                  <a:srgbClr val="0000FF"/>
                </a:solidFill>
              </a:rPr>
              <a:t>"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b="1" dirty="0" smtClean="0"/>
              <a:t>Mechanics of try-catch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675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</a:rPr>
              <a:t>If an </a:t>
            </a:r>
            <a:r>
              <a:rPr lang="en-US" sz="2800" b="1" i="1" dirty="0" smtClean="0">
                <a:latin typeface="+mj-lt"/>
              </a:rPr>
              <a:t>exception occurs </a:t>
            </a:r>
            <a:r>
              <a:rPr lang="en-US" sz="2800" dirty="0" smtClean="0">
                <a:latin typeface="+mj-lt"/>
              </a:rPr>
              <a:t>as the result of a statement in a try block,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the try block expires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(i.e.,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terminates immediately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Next, the program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searches for the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first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catch handler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that can process the type of exception that occurred.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The program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locates the matching catch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by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comparing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the thrown exception’s type to each catch’s exception-parameter type until the program finds a match.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 match occurs if the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types are identical.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When a match occurs, the code contained in the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matching catch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handler executes &amp; </a:t>
            </a:r>
            <a:r>
              <a:rPr lang="en-US" sz="2800" b="1" i="1" u="sng" dirty="0" smtClean="0">
                <a:solidFill>
                  <a:srgbClr val="FF0000"/>
                </a:solidFill>
                <a:latin typeface="+mj-lt"/>
              </a:rPr>
              <a:t>does not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return to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throw point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b="1" dirty="0" smtClean="0"/>
              <a:t>Mechanics of try-catch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675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If the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try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block completes its execution successfully (i.e., no exceptions occur in the try block), then the program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ignores the catch handlers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and program control continues with the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first statement after the last catch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following that try block.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If an exception that occurs in 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try block has no matching catch handler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or if an 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exception occurs in a statement that is not in a try block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the 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function that contains the statement terminates immediately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and the program attempts to locate an enclosing try block in the calling function.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This process is called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stack unwinding.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>
                <a:latin typeface="+mj-lt"/>
              </a:rPr>
              <a:t>Note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that when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no exceptions occur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performance penalty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is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small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catch-block Parameter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441951"/>
          </a:xfrm>
          <a:ln>
            <a:solidFill>
              <a:srgbClr val="0000FF"/>
            </a:solidFill>
          </a:ln>
        </p:spPr>
        <p:txBody>
          <a:bodyPr/>
          <a:lstStyle/>
          <a:p>
            <a:pPr marL="461963" indent="-461963"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Recall:  </a:t>
            </a:r>
            <a:r>
              <a:rPr lang="en-US" sz="2800" dirty="0" err="1">
                <a:ea typeface="ＭＳ Ｐゴシック" pitchFamily="-111" charset="-128"/>
                <a:cs typeface="ＭＳ Ｐゴシック" pitchFamily="-111" charset="-128"/>
              </a:rPr>
              <a:t>catch(int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) </a:t>
            </a:r>
          </a:p>
          <a:p>
            <a:pPr marL="461963" indent="-461963"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"</a:t>
            </a:r>
            <a:r>
              <a:rPr lang="en-US" sz="2800" dirty="0" err="1">
                <a:ea typeface="ＭＳ Ｐゴシック" pitchFamily="-111" charset="-128"/>
                <a:cs typeface="ＭＳ Ｐゴシック" pitchFamily="-111" charset="-128"/>
              </a:rPr>
              <a:t>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" called </a:t>
            </a:r>
            <a:r>
              <a:rPr lang="en-US" sz="2800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catch-block parameter</a:t>
            </a:r>
          </a:p>
          <a:p>
            <a:pPr marL="1033463" lvl="1" indent="-457200" eaLnBrk="1" hangingPunct="1"/>
            <a:r>
              <a:rPr lang="en-US" sz="2400" dirty="0"/>
              <a:t>Each catch block can have </a:t>
            </a:r>
            <a:r>
              <a:rPr lang="en-US" sz="2400" b="1" dirty="0">
                <a:solidFill>
                  <a:srgbClr val="0000FF"/>
                </a:solidFill>
              </a:rPr>
              <a:t>at most ONE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catch-block parameter</a:t>
            </a:r>
          </a:p>
          <a:p>
            <a:pPr marL="461963" indent="-461963"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Does two things:</a:t>
            </a:r>
          </a:p>
          <a:p>
            <a:pPr marL="1033463" lvl="1" indent="-457200" eaLnBrk="1" hangingPunct="1">
              <a:buFont typeface="Times" pitchFamily="-111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type name specifies </a:t>
            </a:r>
            <a:r>
              <a:rPr lang="en-US" sz="2400" dirty="0"/>
              <a:t>what kind of thrown</a:t>
            </a:r>
            <a:br>
              <a:rPr lang="en-US" sz="2400" dirty="0"/>
            </a:br>
            <a:r>
              <a:rPr lang="en-US" sz="2400" dirty="0"/>
              <a:t>value the catch-block can catch</a:t>
            </a:r>
          </a:p>
          <a:p>
            <a:pPr marL="1033463" lvl="1" indent="-457200" eaLnBrk="1" hangingPunct="1">
              <a:buFont typeface="Times" pitchFamily="-111" charset="0"/>
              <a:buAutoNum type="arabicPeriod"/>
            </a:pPr>
            <a:r>
              <a:rPr lang="en-US" sz="2400" dirty="0"/>
              <a:t>Provides name for thrown value caught;</a:t>
            </a:r>
            <a:br>
              <a:rPr lang="en-US" sz="2400" dirty="0"/>
            </a:br>
            <a:r>
              <a:rPr lang="en-US" sz="2400" dirty="0"/>
              <a:t>can "</a:t>
            </a:r>
            <a:r>
              <a:rPr lang="en-US" sz="2400" b="1" dirty="0">
                <a:solidFill>
                  <a:srgbClr val="0000FF"/>
                </a:solidFill>
              </a:rPr>
              <a:t>do things</a:t>
            </a:r>
            <a:r>
              <a:rPr lang="en-US" sz="2400" dirty="0"/>
              <a:t>" with </a:t>
            </a:r>
            <a:r>
              <a:rPr lang="en-US" sz="2400" dirty="0" smtClean="0"/>
              <a:t>value</a:t>
            </a:r>
          </a:p>
          <a:p>
            <a:pPr marL="1033463" lvl="1" indent="-457200" eaLnBrk="1" hangingPunct="1">
              <a:buFont typeface="Times" pitchFamily="-111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 catch handler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typically reports the error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to the user,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logs it to a file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terminates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the program gracefully or tries an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alternate strategy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to accomplish the failed task        </a:t>
            </a:r>
          </a:p>
        </p:txBody>
      </p:sp>
      <p:sp>
        <p:nvSpPr>
          <p:cNvPr id="4198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198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1162C-F20D-5E4A-8E03-3B1133EA2F8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-111" charset="0"/>
              </a:rPr>
              <a:t>2/25/15</a:t>
            </a:r>
            <a:endParaRPr lang="en-US">
              <a:latin typeface="Arial" pitchFamily="-111" charset="0"/>
            </a:endParaRPr>
          </a:p>
        </p:txBody>
      </p:sp>
      <p:sp>
        <p:nvSpPr>
          <p:cNvPr id="16387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49037-5450-484D-8B18-F1180A3A47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524000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Synopsis</a:t>
            </a:r>
            <a:endParaRPr lang="en-US" sz="4000" b="1">
              <a:latin typeface="Calibri" pitchFamily="-111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85800" y="708025"/>
            <a:ext cx="8001000" cy="5441489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pPr>
              <a:buFont typeface="Arial" pitchFamily="-111" charset="0"/>
              <a:buChar char="•"/>
            </a:pPr>
            <a:r>
              <a:rPr lang="en-US" sz="2400" b="1" dirty="0"/>
              <a:t>  </a:t>
            </a:r>
            <a:r>
              <a:rPr lang="en-US" sz="3200" b="1" dirty="0"/>
              <a:t>Exception and Error Handling</a:t>
            </a:r>
          </a:p>
          <a:p>
            <a:r>
              <a:rPr lang="en-US" b="1" dirty="0"/>
              <a:t> </a:t>
            </a:r>
            <a:endParaRPr lang="en-US" dirty="0"/>
          </a:p>
          <a:p>
            <a:pPr lvl="1">
              <a:buFont typeface="Arial" pitchFamily="-111" charset="0"/>
              <a:buChar char="•"/>
            </a:pPr>
            <a:r>
              <a:rPr lang="en-US" b="1" dirty="0"/>
              <a:t> </a:t>
            </a:r>
            <a:r>
              <a:rPr lang="en-US" sz="2400" b="1" dirty="0"/>
              <a:t>Bugs, Exceptions and Code Rot</a:t>
            </a:r>
            <a:endParaRPr lang="en-US" sz="2400" dirty="0"/>
          </a:p>
          <a:p>
            <a:pPr lvl="1">
              <a:buFont typeface="Arial" pitchFamily="-111" charset="0"/>
              <a:buChar char="•"/>
            </a:pPr>
            <a:r>
              <a:rPr lang="en-US" sz="2400" b="1" dirty="0"/>
              <a:t> Exceptions</a:t>
            </a:r>
            <a:endParaRPr lang="en-US" sz="2400" dirty="0"/>
          </a:p>
          <a:p>
            <a:pPr lvl="2">
              <a:buFontTx/>
              <a:buChar char="-"/>
            </a:pPr>
            <a:r>
              <a:rPr lang="en-US" sz="2400" b="1" i="1" dirty="0">
                <a:solidFill>
                  <a:srgbClr val="FF0000"/>
                </a:solidFill>
              </a:rPr>
              <a:t>try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catch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blocks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dirty="0"/>
              <a:t>  Defining exception classes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dirty="0"/>
              <a:t>  Multiple throws and catches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dirty="0"/>
              <a:t>  Exception specifications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sz="2400" b="1" dirty="0"/>
              <a:t>  Multiple exceptions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sz="2400" b="1" dirty="0"/>
              <a:t>  Exceptions in Constructors/Destructors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sz="2400" b="1" dirty="0"/>
              <a:t>  </a:t>
            </a:r>
            <a:r>
              <a:rPr lang="en-US" sz="2400" b="1" dirty="0" err="1"/>
              <a:t>bad_alloc</a:t>
            </a:r>
            <a:r>
              <a:rPr lang="en-US" sz="2400" b="1" dirty="0"/>
              <a:t> Class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-111" charset="0"/>
              <a:buChar char="•"/>
            </a:pPr>
            <a:r>
              <a:rPr lang="en-US" sz="2400" b="1" dirty="0"/>
              <a:t>  assert </a:t>
            </a:r>
            <a:r>
              <a:rPr lang="en-US" sz="2400" b="1" dirty="0" smtClean="0"/>
              <a:t>macros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 smtClean="0"/>
              <a:t>/</a:t>
            </a:r>
            <a:r>
              <a:rPr lang="en-US" sz="4000" b="1" i="1" dirty="0"/>
              <a:t>/ exceptions: multiple catch blocks</a:t>
            </a:r>
            <a:r>
              <a:rPr lang="en-US" sz="4000" b="1" dirty="0"/>
              <a:t>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3810000" cy="559435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iostream.h</a:t>
            </a:r>
            <a:r>
              <a:rPr lang="en-US" sz="1600" dirty="0"/>
              <a:t>&gt; 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 () </a:t>
            </a:r>
            <a:r>
              <a:rPr lang="en-US" sz="1600" dirty="0" smtClean="0"/>
              <a:t>{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try  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{     </a:t>
            </a:r>
            <a:r>
              <a:rPr lang="en-US" sz="1600" dirty="0" smtClean="0"/>
              <a:t>//--------------------------------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char * </a:t>
            </a:r>
            <a:r>
              <a:rPr lang="en-US" sz="1600" dirty="0" err="1"/>
              <a:t>mystring</a:t>
            </a:r>
            <a:r>
              <a:rPr lang="en-US" sz="1600" dirty="0"/>
              <a:t>;    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mystring</a:t>
            </a:r>
            <a:r>
              <a:rPr lang="en-US" sz="1600" dirty="0"/>
              <a:t> = new char [10];    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if (</a:t>
            </a:r>
            <a:r>
              <a:rPr lang="en-US" sz="1600" b="1" dirty="0" err="1">
                <a:solidFill>
                  <a:srgbClr val="FF0000"/>
                </a:solidFill>
              </a:rPr>
              <a:t>mystring</a:t>
            </a:r>
            <a:r>
              <a:rPr lang="en-US" sz="1600" b="1" dirty="0">
                <a:solidFill>
                  <a:srgbClr val="FF0000"/>
                </a:solidFill>
              </a:rPr>
              <a:t> == NULL)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	throw </a:t>
            </a:r>
            <a:r>
              <a:rPr lang="en-US" sz="1600" b="1" dirty="0">
                <a:solidFill>
                  <a:srgbClr val="FF0000"/>
                </a:solidFill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</a:rPr>
              <a:t>Allocation failure</a:t>
            </a:r>
            <a:r>
              <a:rPr lang="en-US" sz="1600" b="1" dirty="0">
                <a:solidFill>
                  <a:srgbClr val="FF0000"/>
                </a:solidFill>
              </a:rPr>
              <a:t>";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n=0; n&lt;=100; n++){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if (n&gt;9)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</a:rPr>
              <a:t>		 throw n</a:t>
            </a:r>
            <a:r>
              <a:rPr lang="en-US" sz="1600" b="1" dirty="0">
                <a:solidFill>
                  <a:srgbClr val="0000FF"/>
                </a:solidFill>
              </a:rPr>
              <a:t>;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ystring</a:t>
            </a:r>
            <a:r>
              <a:rPr lang="en-US" sz="1600" dirty="0"/>
              <a:t>[n]='z';     }   </a:t>
            </a:r>
          </a:p>
          <a:p>
            <a:pPr marL="0" indent="0">
              <a:buNone/>
            </a:pPr>
            <a:r>
              <a:rPr lang="en-US" sz="1600" dirty="0"/>
              <a:t>	}   </a:t>
            </a:r>
            <a:r>
              <a:rPr lang="en-US" sz="1600" dirty="0" smtClean="0"/>
              <a:t>// ----------------------------------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800" b="1" dirty="0" smtClean="0">
                <a:solidFill>
                  <a:srgbClr val="0000FF"/>
                </a:solidFill>
              </a:rPr>
              <a:t>catch </a:t>
            </a:r>
            <a:r>
              <a:rPr lang="en-US" sz="1800" b="1" dirty="0">
                <a:solidFill>
                  <a:srgbClr val="0000FF"/>
                </a:solidFill>
              </a:rPr>
              <a:t>(</a:t>
            </a:r>
            <a:r>
              <a:rPr lang="en-US" sz="1800" b="1" dirty="0" err="1">
                <a:solidFill>
                  <a:srgbClr val="0000FF"/>
                </a:solidFill>
              </a:rPr>
              <a:t>int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){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"Exception: ";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"index " &lt;&lt; </a:t>
            </a:r>
            <a:r>
              <a:rPr lang="en-US" sz="1800" dirty="0" err="1"/>
              <a:t>i</a:t>
            </a:r>
            <a:r>
              <a:rPr lang="en-US" sz="1800" dirty="0"/>
              <a:t> &lt;&lt; " is out of range" &lt;&lt; </a:t>
            </a:r>
            <a:r>
              <a:rPr lang="en-US" sz="1800" dirty="0" err="1"/>
              <a:t>endl</a:t>
            </a:r>
            <a:r>
              <a:rPr lang="en-US" sz="1800" dirty="0"/>
              <a:t>;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} 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60900" y="762000"/>
            <a:ext cx="3810000" cy="5594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-111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catch (char * </a:t>
            </a:r>
            <a:r>
              <a:rPr lang="en-US" sz="2000" b="1" dirty="0" err="1" smtClean="0">
                <a:solidFill>
                  <a:srgbClr val="FF0000"/>
                </a:solidFill>
              </a:rPr>
              <a:t>str</a:t>
            </a:r>
            <a:r>
              <a:rPr lang="en-US" sz="2000" b="1" dirty="0" smtClean="0">
                <a:solidFill>
                  <a:srgbClr val="FF0000"/>
                </a:solidFill>
              </a:rPr>
              <a:t>){     </a:t>
            </a:r>
          </a:p>
          <a:p>
            <a:pPr marL="0" indent="0">
              <a:buFont typeface="Arial" pitchFamily="-111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"Exception: " &lt;&lt; </a:t>
            </a:r>
            <a:r>
              <a:rPr lang="en-US" sz="2000" dirty="0" err="1" smtClean="0"/>
              <a:t>str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  </a:t>
            </a:r>
          </a:p>
          <a:p>
            <a:pPr marL="0" indent="0">
              <a:buFont typeface="Arial" pitchFamily="-111" charset="0"/>
              <a:buNone/>
            </a:pPr>
            <a:r>
              <a:rPr lang="en-US" sz="2000" dirty="0" smtClean="0"/>
              <a:t>}   </a:t>
            </a:r>
          </a:p>
          <a:p>
            <a:pPr marL="0" indent="0">
              <a:buFont typeface="Arial" pitchFamily="-111" charset="0"/>
              <a:buNone/>
            </a:pPr>
            <a:r>
              <a:rPr lang="en-US" sz="2000" dirty="0" smtClean="0"/>
              <a:t>	return 0; </a:t>
            </a:r>
          </a:p>
          <a:p>
            <a:pPr marL="0" indent="0">
              <a:buFont typeface="Arial" pitchFamily="-111" charset="0"/>
              <a:buNone/>
            </a:pPr>
            <a:r>
              <a:rPr lang="en-US" sz="2000" dirty="0" smtClean="0"/>
              <a:t>}</a:t>
            </a:r>
          </a:p>
          <a:p>
            <a:pPr marL="0" indent="0">
              <a:buFont typeface="Arial" pitchFamily="-111" charset="0"/>
              <a:buNone/>
            </a:pPr>
            <a:r>
              <a:rPr lang="en-US" sz="1600" dirty="0" smtClean="0"/>
              <a:t> 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070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b="1" dirty="0"/>
              <a:t>Catching All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0762"/>
            <a:ext cx="3962400" cy="5456238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1600" dirty="0"/>
              <a:t>In some circumstances, you will want an exception handler to </a:t>
            </a:r>
            <a:r>
              <a:rPr lang="en-US" sz="1600" b="1" dirty="0">
                <a:solidFill>
                  <a:srgbClr val="FF0000"/>
                </a:solidFill>
              </a:rPr>
              <a:t>catch all exceptions </a:t>
            </a:r>
            <a:r>
              <a:rPr lang="en-US" sz="1600" dirty="0"/>
              <a:t>instead of just a certain type. To do this, use this form of catch: </a:t>
            </a:r>
            <a:endParaRPr lang="en-US" sz="1600" dirty="0" smtClean="0"/>
          </a:p>
          <a:p>
            <a:r>
              <a:rPr lang="en-US" sz="1600" b="1" i="1" dirty="0">
                <a:solidFill>
                  <a:srgbClr val="FF0000"/>
                </a:solidFill>
              </a:rPr>
              <a:t>catch(...)</a:t>
            </a:r>
            <a:r>
              <a:rPr lang="en-US" sz="1600" dirty="0"/>
              <a:t> { // process all exceptions } </a:t>
            </a:r>
            <a:endParaRPr lang="en-US" sz="1600" dirty="0" smtClean="0"/>
          </a:p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fr-FR" sz="1600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/>
              <a:t>main</a:t>
            </a:r>
            <a:r>
              <a:rPr lang="fr-FR" sz="1600" dirty="0" smtClean="0"/>
              <a:t>(</a:t>
            </a:r>
            <a:r>
              <a:rPr lang="fr-FR" sz="1600" dirty="0"/>
              <a:t>)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fr-FR" sz="1600" dirty="0"/>
              <a:t>        </a:t>
            </a:r>
            <a:r>
              <a:rPr lang="fr-FR" sz="1600" dirty="0" err="1"/>
              <a:t>int</a:t>
            </a:r>
            <a:r>
              <a:rPr lang="fr-FR" sz="1600" dirty="0"/>
              <a:t> X;</a:t>
            </a:r>
          </a:p>
          <a:p>
            <a:pPr marL="0" indent="0">
              <a:buNone/>
            </a:pPr>
            <a:r>
              <a:rPr lang="da-DK" sz="1600" dirty="0"/>
              <a:t>        </a:t>
            </a:r>
            <a:r>
              <a:rPr lang="da-DK" sz="1600" dirty="0" err="1"/>
              <a:t>char</a:t>
            </a:r>
            <a:r>
              <a:rPr lang="da-DK" sz="1600" dirty="0"/>
              <a:t> flag = 'T';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>
                <a:solidFill>
                  <a:srgbClr val="0000FF"/>
                </a:solidFill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</a:rPr>
              <a:t>try</a:t>
            </a:r>
            <a:r>
              <a:rPr lang="en-US" sz="1600" b="1" dirty="0" smtClean="0">
                <a:solidFill>
                  <a:srgbClr val="0000FF"/>
                </a:solidFill>
              </a:rPr>
              <a:t>{ //------------------------</a:t>
            </a:r>
            <a:endParaRPr lang="en-US" sz="16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	</a:t>
            </a:r>
            <a:r>
              <a:rPr lang="en-US" sz="1600" b="1" dirty="0" smtClean="0"/>
              <a:t>while</a:t>
            </a:r>
            <a:r>
              <a:rPr lang="en-US" sz="1600" b="1" dirty="0"/>
              <a:t>(1){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"Enter Value"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cin</a:t>
            </a:r>
            <a:r>
              <a:rPr lang="en-US" sz="1600" dirty="0"/>
              <a:t> &gt;&gt; X;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if(X &gt; 100)throw 1;</a:t>
            </a:r>
          </a:p>
          <a:p>
            <a:pPr marL="0" indent="0">
              <a:buNone/>
            </a:pPr>
            <a:r>
              <a:rPr lang="hu-HU" sz="1600" dirty="0"/>
              <a:t>                else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020762"/>
            <a:ext cx="4267200" cy="545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if(X &lt; 0) </a:t>
            </a:r>
            <a:r>
              <a:rPr lang="en-US" sz="1400" b="1" dirty="0">
                <a:solidFill>
                  <a:srgbClr val="0000FF"/>
                </a:solidFill>
              </a:rPr>
              <a:t>throw flag;</a:t>
            </a:r>
          </a:p>
          <a:p>
            <a:pPr marL="0" indent="0">
              <a:buNone/>
            </a:pPr>
            <a:r>
              <a:rPr lang="hu-HU" sz="1400" dirty="0"/>
              <a:t>                else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>
                <a:solidFill>
                  <a:srgbClr val="FF0000"/>
                </a:solidFill>
              </a:rPr>
              <a:t> throw 3.0;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}  //----------------------------------</a:t>
            </a:r>
            <a:endParaRPr lang="en-US" sz="1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hu-HU" sz="1600" dirty="0"/>
              <a:t>       </a:t>
            </a:r>
            <a:r>
              <a:rPr lang="hu-HU" sz="1600" dirty="0">
                <a:solidFill>
                  <a:srgbClr val="0000FF"/>
                </a:solidFill>
              </a:rPr>
              <a:t> </a:t>
            </a:r>
            <a:r>
              <a:rPr lang="hu-HU" sz="1600" b="1" dirty="0">
                <a:solidFill>
                  <a:srgbClr val="0000FF"/>
                </a:solidFill>
              </a:rPr>
              <a:t>catch(int a){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"The input is " &lt;&lt; a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0000FF"/>
                </a:solidFill>
              </a:rPr>
              <a:t>	 </a:t>
            </a:r>
            <a:r>
              <a:rPr lang="hu-HU" sz="1600" b="1" dirty="0">
                <a:solidFill>
                  <a:srgbClr val="0000FF"/>
                </a:solidFill>
              </a:rPr>
              <a:t>catch</a:t>
            </a:r>
            <a:r>
              <a:rPr lang="hu-HU" sz="1600" b="1" dirty="0" smtClean="0">
                <a:solidFill>
                  <a:srgbClr val="0000FF"/>
                </a:solidFill>
              </a:rPr>
              <a:t>(float b)</a:t>
            </a:r>
            <a:r>
              <a:rPr lang="hu-HU" sz="1600" b="1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"The input is " &lt;&lt; </a:t>
            </a:r>
            <a:r>
              <a:rPr lang="en-US" sz="1400" dirty="0" smtClean="0"/>
              <a:t>b &lt;</a:t>
            </a:r>
            <a:r>
              <a:rPr lang="en-US" sz="1400" dirty="0"/>
              <a:t>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da-DK" sz="1600" dirty="0">
                <a:solidFill>
                  <a:srgbClr val="0000FF"/>
                </a:solidFill>
              </a:rPr>
              <a:t>       </a:t>
            </a:r>
            <a:r>
              <a:rPr lang="da-DK" sz="1600" dirty="0" smtClean="0">
                <a:solidFill>
                  <a:srgbClr val="0000FF"/>
                </a:solidFill>
              </a:rPr>
              <a:t>	</a:t>
            </a:r>
            <a:r>
              <a:rPr lang="da-DK" sz="1600" b="1" dirty="0" smtClean="0">
                <a:solidFill>
                  <a:srgbClr val="0000FF"/>
                </a:solidFill>
              </a:rPr>
              <a:t> </a:t>
            </a:r>
            <a:r>
              <a:rPr lang="da-DK" sz="1600" b="1" dirty="0" err="1">
                <a:solidFill>
                  <a:srgbClr val="0000FF"/>
                </a:solidFill>
              </a:rPr>
              <a:t>catch</a:t>
            </a:r>
            <a:r>
              <a:rPr lang="da-DK" sz="1600" b="1" dirty="0">
                <a:solidFill>
                  <a:srgbClr val="0000FF"/>
                </a:solidFill>
              </a:rPr>
              <a:t>(</a:t>
            </a:r>
            <a:r>
              <a:rPr lang="da-DK" sz="1600" b="1" dirty="0" err="1">
                <a:solidFill>
                  <a:srgbClr val="0000FF"/>
                </a:solidFill>
              </a:rPr>
              <a:t>char</a:t>
            </a:r>
            <a:r>
              <a:rPr lang="da-DK" sz="1600" b="1" dirty="0">
                <a:solidFill>
                  <a:srgbClr val="0000FF"/>
                </a:solidFill>
              </a:rPr>
              <a:t> c){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"The input is " &lt;&lt; c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 catch</a:t>
            </a:r>
            <a:r>
              <a:rPr lang="en-US" sz="1600" b="1" dirty="0">
                <a:solidFill>
                  <a:srgbClr val="FF0000"/>
                </a:solidFill>
              </a:rPr>
              <a:t>(...){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"Unknown input 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 </a:t>
            </a:r>
            <a:r>
              <a:rPr lang="en-US" sz="1400" b="1" dirty="0">
                <a:solidFill>
                  <a:srgbClr val="0000FF"/>
                </a:solidFill>
              </a:rPr>
              <a:t>//----------------------------------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// Jump to here </a:t>
            </a:r>
            <a:endParaRPr lang="en-US" sz="16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s-IS" sz="1400" dirty="0"/>
              <a:t>        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fr-FR" sz="1400" dirty="0" smtClean="0"/>
          </a:p>
          <a:p>
            <a:pPr marL="0" indent="0">
              <a:buNone/>
            </a:pPr>
            <a:r>
              <a:rPr lang="fr-FR" sz="8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1020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7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b="1" dirty="0"/>
              <a:t>Catching All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3962400" cy="5700713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sz="1800" dirty="0" err="1" smtClean="0"/>
              <a:t>int</a:t>
            </a:r>
            <a:r>
              <a:rPr lang="fr-FR" sz="1800" dirty="0" smtClean="0"/>
              <a:t> </a:t>
            </a:r>
            <a:r>
              <a:rPr lang="fr-FR" sz="1800" dirty="0"/>
              <a:t>main</a:t>
            </a:r>
            <a:r>
              <a:rPr lang="fr-FR" sz="1800" dirty="0" smtClean="0"/>
              <a:t>(</a:t>
            </a:r>
            <a:r>
              <a:rPr lang="fr-FR" sz="1800" dirty="0"/>
              <a:t>)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</a:t>
            </a:r>
            <a:r>
              <a:rPr lang="fr-FR" sz="1800" dirty="0" err="1"/>
              <a:t>int</a:t>
            </a:r>
            <a:r>
              <a:rPr lang="fr-FR" sz="1800" dirty="0"/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dirty="0"/>
              <a:t>        </a:t>
            </a:r>
            <a:r>
              <a:rPr lang="da-DK" sz="1800" dirty="0" err="1"/>
              <a:t>char</a:t>
            </a:r>
            <a:r>
              <a:rPr lang="da-DK" sz="1800" dirty="0"/>
              <a:t> flag = 'T';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</a:rPr>
              <a:t>try{</a:t>
            </a: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  while</a:t>
            </a:r>
            <a:r>
              <a:rPr lang="en-US" sz="1800" dirty="0"/>
              <a:t>(1){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cout</a:t>
            </a:r>
            <a:r>
              <a:rPr lang="en-US" sz="1800" dirty="0"/>
              <a:t> &lt;&lt; "Enter Value"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cin</a:t>
            </a:r>
            <a:r>
              <a:rPr lang="en-US" sz="1800" dirty="0"/>
              <a:t> &gt;&gt; X;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if(X &gt; 100)</a:t>
            </a:r>
            <a:r>
              <a:rPr lang="en-US" sz="1800" b="1" dirty="0">
                <a:solidFill>
                  <a:srgbClr val="0000FF"/>
                </a:solidFill>
              </a:rPr>
              <a:t>throw 1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                </a:t>
            </a:r>
            <a:r>
              <a:rPr lang="hu-HU" sz="1800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if</a:t>
            </a:r>
            <a:r>
              <a:rPr lang="en-US" sz="1800" dirty="0"/>
              <a:t>(X &lt; 0) </a:t>
            </a:r>
            <a:r>
              <a:rPr lang="en-US" sz="1800" b="1" dirty="0">
                <a:solidFill>
                  <a:srgbClr val="0000FF"/>
                </a:solidFill>
              </a:rPr>
              <a:t>throw flag;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   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throw 3.0;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 // end of while loop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}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20762"/>
            <a:ext cx="3962400" cy="5700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b="1" dirty="0">
                <a:solidFill>
                  <a:srgbClr val="0000FF"/>
                </a:solidFill>
              </a:rPr>
              <a:t> </a:t>
            </a:r>
            <a:r>
              <a:rPr lang="hu-HU" sz="1400" b="1" dirty="0" smtClean="0">
                <a:solidFill>
                  <a:srgbClr val="0000FF"/>
                </a:solidFill>
              </a:rPr>
              <a:t>      </a:t>
            </a:r>
            <a:r>
              <a:rPr lang="hu-HU" sz="1400" b="1" dirty="0" smtClean="0">
                <a:solidFill>
                  <a:srgbClr val="0000FF"/>
                </a:solidFill>
              </a:rPr>
              <a:t>catch</a:t>
            </a:r>
            <a:r>
              <a:rPr lang="hu-HU" sz="1400" b="1" dirty="0">
                <a:solidFill>
                  <a:srgbClr val="0000FF"/>
                </a:solidFill>
              </a:rPr>
              <a:t>(int a){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"The input is " &lt;&lt; a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da-DK" sz="1400" dirty="0"/>
              <a:t>       </a:t>
            </a:r>
            <a:r>
              <a:rPr lang="da-DK" sz="1400" b="1" dirty="0">
                <a:solidFill>
                  <a:srgbClr val="0000FF"/>
                </a:solidFill>
              </a:rPr>
              <a:t> </a:t>
            </a:r>
            <a:r>
              <a:rPr lang="da-DK" sz="1400" b="1" dirty="0" err="1">
                <a:solidFill>
                  <a:srgbClr val="0000FF"/>
                </a:solidFill>
              </a:rPr>
              <a:t>catch</a:t>
            </a:r>
            <a:r>
              <a:rPr lang="da-DK" sz="1400" b="1" dirty="0">
                <a:solidFill>
                  <a:srgbClr val="0000FF"/>
                </a:solidFill>
              </a:rPr>
              <a:t>(</a:t>
            </a:r>
            <a:r>
              <a:rPr lang="da-DK" sz="1400" b="1" dirty="0" err="1">
                <a:solidFill>
                  <a:srgbClr val="0000FF"/>
                </a:solidFill>
              </a:rPr>
              <a:t>char</a:t>
            </a:r>
            <a:r>
              <a:rPr lang="da-DK" sz="1400" b="1" dirty="0">
                <a:solidFill>
                  <a:srgbClr val="0000FF"/>
                </a:solidFill>
              </a:rPr>
              <a:t> c){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"The input is " &lt;&lt; c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b="1" dirty="0">
                <a:solidFill>
                  <a:srgbClr val="0000FF"/>
                </a:solidFill>
              </a:rPr>
              <a:t> catch(...){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cout</a:t>
            </a:r>
            <a:r>
              <a:rPr lang="en-US" sz="1400" dirty="0"/>
              <a:t> &lt;&lt; "Unknown input 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is-IS" sz="1400" dirty="0"/>
              <a:t>        return 0;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.</a:t>
            </a:r>
            <a:r>
              <a:rPr lang="fr-FR" sz="1000" dirty="0" smtClean="0"/>
              <a:t>/</a:t>
            </a:r>
            <a:r>
              <a:rPr lang="fr-FR" sz="1000" dirty="0"/>
              <a:t>Exception12</a:t>
            </a:r>
          </a:p>
          <a:p>
            <a:pPr marL="0" indent="0">
              <a:buNone/>
            </a:pPr>
            <a:r>
              <a:rPr lang="fi-FI" sz="1000" dirty="0" err="1"/>
              <a:t>Enter</a:t>
            </a:r>
            <a:r>
              <a:rPr lang="fi-FI" sz="1000" dirty="0"/>
              <a:t> Value</a:t>
            </a:r>
          </a:p>
          <a:p>
            <a:pPr marL="0" indent="0">
              <a:buNone/>
            </a:pPr>
            <a:r>
              <a:rPr lang="en-US" sz="1000" dirty="0"/>
              <a:t>121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The input is 1</a:t>
            </a:r>
          </a:p>
          <a:p>
            <a:pPr marL="0" indent="0">
              <a:buNone/>
            </a:pPr>
            <a:r>
              <a:rPr lang="en-US" sz="1000" dirty="0"/>
              <a:t>i5% !!</a:t>
            </a:r>
          </a:p>
          <a:p>
            <a:pPr marL="0" indent="0">
              <a:buNone/>
            </a:pPr>
            <a:r>
              <a:rPr lang="fr-FR" sz="1000" dirty="0"/>
              <a:t>./Exception12</a:t>
            </a:r>
          </a:p>
          <a:p>
            <a:pPr marL="0" indent="0">
              <a:buNone/>
            </a:pPr>
            <a:r>
              <a:rPr lang="fi-FI" sz="1000" dirty="0" err="1"/>
              <a:t>Enter</a:t>
            </a:r>
            <a:r>
              <a:rPr lang="fi-FI" sz="1000" dirty="0"/>
              <a:t> Value</a:t>
            </a:r>
          </a:p>
          <a:p>
            <a:pPr marL="0" indent="0">
              <a:buNone/>
            </a:pPr>
            <a:r>
              <a:rPr lang="en-US" sz="1000" dirty="0"/>
              <a:t>-10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The input is T</a:t>
            </a:r>
          </a:p>
          <a:p>
            <a:pPr marL="0" indent="0">
              <a:buNone/>
            </a:pPr>
            <a:r>
              <a:rPr lang="en-US" sz="1000" dirty="0"/>
              <a:t>i5% !!</a:t>
            </a:r>
          </a:p>
          <a:p>
            <a:pPr marL="0" indent="0">
              <a:buNone/>
            </a:pPr>
            <a:r>
              <a:rPr lang="fr-FR" sz="1000" dirty="0"/>
              <a:t>./Exception12</a:t>
            </a:r>
          </a:p>
          <a:p>
            <a:pPr marL="0" indent="0">
              <a:buNone/>
            </a:pPr>
            <a:r>
              <a:rPr lang="fi-FI" sz="1000" dirty="0" err="1"/>
              <a:t>Enter</a:t>
            </a:r>
            <a:r>
              <a:rPr lang="fi-FI" sz="1000" dirty="0"/>
              <a:t> Value</a:t>
            </a:r>
          </a:p>
          <a:p>
            <a:pPr marL="0" indent="0">
              <a:buNone/>
            </a:pPr>
            <a:r>
              <a:rPr lang="en-US" sz="1000" dirty="0"/>
              <a:t>3</a:t>
            </a:r>
          </a:p>
          <a:p>
            <a:pPr marL="0" indent="0">
              <a:buNone/>
            </a:pPr>
            <a:r>
              <a:rPr lang="en-US" sz="1000" dirty="0"/>
              <a:t>Unknown input</a:t>
            </a:r>
          </a:p>
        </p:txBody>
      </p:sp>
    </p:spTree>
    <p:extLst>
      <p:ext uri="{BB962C8B-B14F-4D97-AF65-F5344CB8AC3E}">
        <p14:creationId xmlns:p14="http://schemas.microsoft.com/office/powerpoint/2010/main" val="204280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Multiple Throws and Catches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5943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try-block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typically can throw any number of</a:t>
            </a:r>
            <a:br>
              <a:rPr lang="en-US" sz="28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exception values, of </a:t>
            </a:r>
            <a:r>
              <a:rPr lang="en-US" sz="2800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differing types</a:t>
            </a:r>
          </a:p>
          <a:p>
            <a:pPr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Of course only </a:t>
            </a:r>
            <a:r>
              <a:rPr lang="en-US" sz="2800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one exception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is thrown</a:t>
            </a:r>
          </a:p>
          <a:p>
            <a:pPr lvl="1" eaLnBrk="1" hangingPunct="1"/>
            <a:r>
              <a:rPr lang="en-US" sz="2400" dirty="0"/>
              <a:t>Since </a:t>
            </a:r>
            <a:r>
              <a:rPr lang="en-US" sz="2400" b="1" i="1" dirty="0">
                <a:solidFill>
                  <a:srgbClr val="FF0000"/>
                </a:solidFill>
              </a:rPr>
              <a:t>throw</a:t>
            </a:r>
            <a:r>
              <a:rPr lang="en-US" sz="2400" dirty="0"/>
              <a:t> statement </a:t>
            </a:r>
            <a:r>
              <a:rPr lang="en-US" sz="2400" b="1" i="1" dirty="0">
                <a:solidFill>
                  <a:srgbClr val="0000FF"/>
                </a:solidFill>
              </a:rPr>
              <a:t>ends try-</a:t>
            </a:r>
            <a:r>
              <a:rPr lang="en-US" sz="2400" b="1" i="1" dirty="0" smtClean="0">
                <a:solidFill>
                  <a:srgbClr val="0000FF"/>
                </a:solidFill>
              </a:rPr>
              <a:t>block</a:t>
            </a:r>
          </a:p>
          <a:p>
            <a:pPr lvl="1" eaLnBrk="1" hangingPunct="1">
              <a:buNone/>
            </a:pPr>
            <a:endParaRPr lang="en-US" sz="2400" b="1" i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ts val="72"/>
              </a:spcBef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ts val="72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But </a:t>
            </a:r>
            <a:r>
              <a:rPr lang="en-US" sz="2800" b="1" i="1" dirty="0">
                <a:ea typeface="ＭＳ Ｐゴシック" pitchFamily="-111" charset="-128"/>
                <a:cs typeface="ＭＳ Ｐゴシック" pitchFamily="-111" charset="-128"/>
              </a:rPr>
              <a:t>different types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can be thrown</a:t>
            </a:r>
          </a:p>
          <a:p>
            <a:pPr lvl="1" eaLnBrk="1" hangingPunct="1">
              <a:spcBef>
                <a:spcPts val="72"/>
              </a:spcBef>
            </a:pPr>
            <a:r>
              <a:rPr lang="en-US" sz="2400" dirty="0"/>
              <a:t>Each catch block only catches "one type”</a:t>
            </a:r>
          </a:p>
          <a:p>
            <a:pPr lvl="2" eaLnBrk="1" hangingPunct="1">
              <a:spcBef>
                <a:spcPts val="72"/>
              </a:spcBef>
            </a:pP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</a:rPr>
              <a:t>catch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 </a:t>
            </a: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</a:rPr>
              <a:t>X);</a:t>
            </a:r>
          </a:p>
          <a:p>
            <a:pPr lvl="2" eaLnBrk="1" hangingPunct="1">
              <a:spcBef>
                <a:spcPts val="72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catch(char </a:t>
            </a: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</a:rPr>
              <a:t>Y);</a:t>
            </a:r>
          </a:p>
          <a:p>
            <a:pPr lvl="2" eaLnBrk="1" hangingPunct="1">
              <a:spcBef>
                <a:spcPts val="72"/>
              </a:spcBef>
            </a:pPr>
            <a:r>
              <a:rPr lang="en-US" sz="2000" b="1" dirty="0">
                <a:solidFill>
                  <a:srgbClr val="FF0000"/>
                </a:solidFill>
                <a:ea typeface="ＭＳ Ｐゴシック" pitchFamily="-111" charset="-128"/>
              </a:rPr>
              <a:t>catch(…);</a:t>
            </a: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</a:rPr>
              <a:t>			// catches any object thrown</a:t>
            </a:r>
          </a:p>
          <a:p>
            <a:pPr lvl="1" eaLnBrk="1" hangingPunct="1">
              <a:spcBef>
                <a:spcPts val="72"/>
              </a:spcBef>
            </a:pPr>
            <a:r>
              <a:rPr lang="en-US" sz="2400" dirty="0"/>
              <a:t>Typical to place </a:t>
            </a:r>
            <a:r>
              <a:rPr lang="en-US" sz="2400" b="1" i="1" dirty="0">
                <a:solidFill>
                  <a:srgbClr val="0000FF"/>
                </a:solidFill>
              </a:rPr>
              <a:t>many catch-blocks </a:t>
            </a:r>
            <a:r>
              <a:rPr lang="en-US" sz="2400" dirty="0"/>
              <a:t>after each</a:t>
            </a:r>
            <a:br>
              <a:rPr lang="en-US" sz="2400" dirty="0"/>
            </a:br>
            <a:r>
              <a:rPr lang="en-US" sz="2400" dirty="0"/>
              <a:t>try-block</a:t>
            </a:r>
          </a:p>
          <a:p>
            <a:pPr lvl="2" eaLnBrk="1" hangingPunct="1"/>
            <a:r>
              <a:rPr lang="en-US" sz="2000" dirty="0">
                <a:ea typeface="ＭＳ Ｐゴシック" pitchFamily="-111" charset="-128"/>
              </a:rPr>
              <a:t>To catch "</a:t>
            </a:r>
            <a:r>
              <a:rPr lang="en-US" sz="2000" b="1" dirty="0">
                <a:solidFill>
                  <a:srgbClr val="FF0000"/>
                </a:solidFill>
                <a:ea typeface="ＭＳ Ｐゴシック" pitchFamily="-111" charset="-128"/>
              </a:rPr>
              <a:t>all-possible</a:t>
            </a:r>
            <a:r>
              <a:rPr lang="en-US" sz="2000" dirty="0">
                <a:ea typeface="ＭＳ Ｐゴシック" pitchFamily="-111" charset="-128"/>
              </a:rPr>
              <a:t>" exceptions to be thrown</a:t>
            </a:r>
          </a:p>
        </p:txBody>
      </p:sp>
      <p:sp>
        <p:nvSpPr>
          <p:cNvPr id="4813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813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6366-E6FE-DB4A-B0B3-5574948447B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0" y="2743200"/>
            <a:ext cx="4965700" cy="83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/>
          <a:lstStyle/>
          <a:p>
            <a:r>
              <a:rPr lang="en-US" b="1" dirty="0" smtClean="0"/>
              <a:t>Default Exceptions</a:t>
            </a:r>
            <a:r>
              <a:rPr lang="en-US" b="1" baseline="30000" dirty="0" smtClean="0">
                <a:solidFill>
                  <a:srgbClr val="FF0000"/>
                </a:solidFill>
              </a:rPr>
              <a:t>§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5127"/>
            <a:ext cx="4038600" cy="5700713"/>
          </a:xfrm>
          <a:ln>
            <a:solidFill>
              <a:srgbClr val="0000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</a:t>
            </a:r>
            <a:r>
              <a:rPr lang="en-US" sz="1200" dirty="0" smtClean="0"/>
              <a:t>){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X;</a:t>
            </a:r>
          </a:p>
          <a:p>
            <a:pPr marL="0" indent="0">
              <a:buNone/>
            </a:pPr>
            <a:r>
              <a:rPr lang="en-US" sz="1200" dirty="0"/>
              <a:t>        char flag = '</a:t>
            </a:r>
            <a:r>
              <a:rPr lang="en-US" sz="1200" dirty="0" smtClean="0"/>
              <a:t>T’;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try </a:t>
            </a:r>
            <a:r>
              <a:rPr lang="en-US" sz="12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b="1" dirty="0">
                <a:solidFill>
                  <a:srgbClr val="0000FF"/>
                </a:solidFill>
              </a:rPr>
              <a:t>while(1){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cout</a:t>
            </a:r>
            <a:r>
              <a:rPr lang="en-US" sz="1200" dirty="0"/>
              <a:t> &lt;&lt; "Enter Value(1 - 100)"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cin</a:t>
            </a:r>
            <a:r>
              <a:rPr lang="en-US" sz="1200" dirty="0"/>
              <a:t> &gt;&gt; X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b="1" dirty="0">
                <a:solidFill>
                  <a:srgbClr val="0000FF"/>
                </a:solidFill>
              </a:rPr>
              <a:t>   if(X &gt; 100)</a:t>
            </a:r>
            <a:r>
              <a:rPr lang="en-US" sz="1200" b="1" dirty="0">
                <a:solidFill>
                  <a:srgbClr val="FF0000"/>
                </a:solidFill>
              </a:rPr>
              <a:t>throw X</a:t>
            </a:r>
            <a:r>
              <a:rPr lang="en-US" sz="1200" b="1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/>
              <a:t>                else</a:t>
            </a:r>
          </a:p>
          <a:p>
            <a:pPr marL="0" indent="0">
              <a:buNone/>
            </a:pPr>
            <a:r>
              <a:rPr lang="en-US" sz="1200" dirty="0"/>
              <a:t>       </a:t>
            </a:r>
            <a:r>
              <a:rPr lang="en-US" sz="1200" b="1" dirty="0">
                <a:solidFill>
                  <a:srgbClr val="0000FF"/>
                </a:solidFill>
              </a:rPr>
              <a:t> if(X &lt; 1) </a:t>
            </a:r>
            <a:r>
              <a:rPr lang="en-US" sz="1200" b="1" dirty="0">
                <a:solidFill>
                  <a:srgbClr val="FF0000"/>
                </a:solidFill>
              </a:rPr>
              <a:t>throw flag</a:t>
            </a:r>
            <a:r>
              <a:rPr lang="en-US" sz="1200" b="1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/>
              <a:t>                else</a:t>
            </a:r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b="1" dirty="0">
                <a:solidFill>
                  <a:srgbClr val="FF0000"/>
                </a:solidFill>
              </a:rPr>
              <a:t> throw 3.0;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>
                <a:solidFill>
                  <a:srgbClr val="0000FF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>
                <a:solidFill>
                  <a:srgbClr val="FF0000"/>
                </a:solidFill>
              </a:rPr>
              <a:t>   </a:t>
            </a:r>
            <a:r>
              <a:rPr lang="en-US" sz="1200" dirty="0" smtClean="0">
                <a:solidFill>
                  <a:srgbClr val="FF0000"/>
                </a:solidFill>
              </a:rPr>
              <a:t>}  //end of try block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</a:t>
            </a:r>
            <a:r>
              <a:rPr lang="en-US" sz="1200" b="1" dirty="0">
                <a:solidFill>
                  <a:srgbClr val="0000FF"/>
                </a:solidFill>
              </a:rPr>
              <a:t> catch(</a:t>
            </a:r>
            <a:r>
              <a:rPr lang="en-US" sz="1200" b="1" dirty="0" err="1">
                <a:solidFill>
                  <a:srgbClr val="0000FF"/>
                </a:solidFill>
              </a:rPr>
              <a:t>int</a:t>
            </a:r>
            <a:r>
              <a:rPr lang="en-US" sz="1200" b="1" dirty="0">
                <a:solidFill>
                  <a:srgbClr val="0000FF"/>
                </a:solidFill>
              </a:rPr>
              <a:t> a){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b="1" dirty="0">
                <a:solidFill>
                  <a:srgbClr val="0000FF"/>
                </a:solidFill>
              </a:rPr>
              <a:t>"The input is too big: " &lt;&lt; a &lt;&lt; </a:t>
            </a:r>
            <a:r>
              <a:rPr lang="en-US" sz="1200" b="1" dirty="0" err="1">
                <a:solidFill>
                  <a:srgbClr val="0000FF"/>
                </a:solidFill>
              </a:rPr>
              <a:t>endl</a:t>
            </a:r>
            <a:r>
              <a:rPr lang="en-US" sz="1200" b="1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00FF"/>
                </a:solidFill>
              </a:rPr>
              <a:t>       catch(char c){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cout</a:t>
            </a:r>
            <a:r>
              <a:rPr lang="en-US" sz="1200" dirty="0"/>
              <a:t> &lt;</a:t>
            </a:r>
            <a:r>
              <a:rPr lang="en-US" sz="1200" b="1" dirty="0">
                <a:solidFill>
                  <a:srgbClr val="0000FF"/>
                </a:solidFill>
              </a:rPr>
              <a:t>&lt; "The input is negative: " &lt;&lt; c &lt;&lt; </a:t>
            </a:r>
            <a:r>
              <a:rPr lang="en-US" sz="1200" b="1" dirty="0" err="1">
                <a:solidFill>
                  <a:srgbClr val="0000FF"/>
                </a:solidFill>
              </a:rPr>
              <a:t>endl</a:t>
            </a:r>
            <a:r>
              <a:rPr lang="en-US" sz="1200" b="1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 catch(...)</a:t>
            </a:r>
            <a:r>
              <a:rPr lang="en-US" sz="1200" b="1" dirty="0" smtClean="0">
                <a:solidFill>
                  <a:srgbClr val="FF0000"/>
                </a:solidFill>
              </a:rPr>
              <a:t>{  //default catch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cout</a:t>
            </a:r>
            <a:r>
              <a:rPr lang="en-US" sz="1200" dirty="0"/>
              <a:t> &lt;&lt; "Valid input 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dirty="0"/>
              <a:t>      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761"/>
            <a:ext cx="4038600" cy="5700713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dirty="0" smtClean="0"/>
              <a:t>Results </a:t>
            </a:r>
          </a:p>
          <a:p>
            <a:pPr marL="0" indent="0">
              <a:buNone/>
            </a:pPr>
            <a:r>
              <a:rPr lang="en-US" sz="1800" dirty="0"/>
              <a:t>./Exception12</a:t>
            </a:r>
          </a:p>
          <a:p>
            <a:pPr marL="0" indent="0">
              <a:buNone/>
            </a:pPr>
            <a:r>
              <a:rPr lang="en-US" sz="1800" dirty="0"/>
              <a:t>Enter Value(1 - 100)</a:t>
            </a:r>
          </a:p>
          <a:p>
            <a:pPr marL="0" indent="0">
              <a:buNone/>
            </a:pPr>
            <a:r>
              <a:rPr lang="en-US" sz="1800" dirty="0"/>
              <a:t>101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The input is too big: 101</a:t>
            </a:r>
          </a:p>
          <a:p>
            <a:pPr marL="0" indent="0">
              <a:buNone/>
            </a:pPr>
            <a:r>
              <a:rPr lang="en-US" sz="1800" dirty="0"/>
              <a:t>i5% !!</a:t>
            </a:r>
          </a:p>
          <a:p>
            <a:pPr marL="0" indent="0">
              <a:buNone/>
            </a:pPr>
            <a:r>
              <a:rPr lang="en-US" sz="1800" dirty="0"/>
              <a:t>./Exception12</a:t>
            </a:r>
          </a:p>
          <a:p>
            <a:pPr marL="0" indent="0">
              <a:buNone/>
            </a:pPr>
            <a:r>
              <a:rPr lang="en-US" sz="1800" dirty="0"/>
              <a:t>Enter Value(1 - 100)</a:t>
            </a:r>
          </a:p>
          <a:p>
            <a:pPr marL="0" indent="0">
              <a:buNone/>
            </a:pPr>
            <a:r>
              <a:rPr lang="en-US" sz="1800" dirty="0"/>
              <a:t>-1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The input is negative: T</a:t>
            </a:r>
          </a:p>
          <a:p>
            <a:pPr marL="0" indent="0">
              <a:buNone/>
            </a:pPr>
            <a:r>
              <a:rPr lang="en-US" sz="1800" dirty="0"/>
              <a:t>i5% !!</a:t>
            </a:r>
          </a:p>
          <a:p>
            <a:pPr marL="0" indent="0">
              <a:buNone/>
            </a:pPr>
            <a:r>
              <a:rPr lang="en-US" sz="1800" dirty="0"/>
              <a:t>./Exception12</a:t>
            </a:r>
          </a:p>
          <a:p>
            <a:pPr marL="0" indent="0">
              <a:buNone/>
            </a:pPr>
            <a:r>
              <a:rPr lang="en-US" sz="1800" dirty="0"/>
              <a:t>Enter Value(1 - 100)</a:t>
            </a:r>
          </a:p>
          <a:p>
            <a:pPr marL="0" indent="0">
              <a:buNone/>
            </a:pPr>
            <a:r>
              <a:rPr lang="en-US" sz="1800" dirty="0"/>
              <a:t>55</a:t>
            </a:r>
          </a:p>
          <a:p>
            <a:pPr marL="0" indent="0">
              <a:buNone/>
            </a:pPr>
            <a:r>
              <a:rPr lang="en-US" sz="1800" dirty="0"/>
              <a:t>Valid input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9D4F9-E96D-5545-B5A5-4A2EDFDE343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0048" y="6352142"/>
            <a:ext cx="268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§ See Exception12.cpp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Catching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5181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Order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catch blocks in </a:t>
            </a:r>
            <a:r>
              <a:rPr lang="en-US" sz="28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order of importance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Catch-blocks tried "</a:t>
            </a:r>
            <a:r>
              <a:rPr lang="en-US" sz="28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 order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" after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First match handles it!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0000FF"/>
                </a:solidFill>
              </a:rPr>
              <a:t>Rest are skipped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Consider:</a:t>
            </a:r>
            <a:br>
              <a:rPr lang="en-US" sz="28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 (…)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{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"</a:t>
            </a:r>
            <a:r>
              <a:rPr lang="en-US" sz="2400" b="1" i="1" dirty="0">
                <a:solidFill>
                  <a:srgbClr val="FF0000"/>
                </a:solidFill>
              </a:rPr>
              <a:t>catch-all</a:t>
            </a:r>
            <a:r>
              <a:rPr lang="en-US" sz="2400" dirty="0"/>
              <a:t>", "</a:t>
            </a:r>
            <a:r>
              <a:rPr lang="en-US" sz="2400" b="1" i="1" dirty="0"/>
              <a:t>default</a:t>
            </a:r>
            <a:r>
              <a:rPr lang="en-US" sz="2400" dirty="0"/>
              <a:t>" exception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Catches any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Ensure “catch-all” placed </a:t>
            </a:r>
            <a:r>
              <a:rPr lang="en-US" sz="2400" b="1" dirty="0">
                <a:solidFill>
                  <a:srgbClr val="0000FF"/>
                </a:solidFill>
              </a:rPr>
              <a:t>AFTER</a:t>
            </a:r>
            <a:r>
              <a:rPr lang="en-US" sz="2400" dirty="0"/>
              <a:t> more specific</a:t>
            </a:r>
            <a:br>
              <a:rPr lang="en-US" sz="2400" dirty="0"/>
            </a:br>
            <a:r>
              <a:rPr lang="en-US" sz="2400" dirty="0"/>
              <a:t>exceptions!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111" charset="-128"/>
              </a:rPr>
              <a:t>Or others will never be caught!</a:t>
            </a:r>
          </a:p>
        </p:txBody>
      </p:sp>
      <p:sp>
        <p:nvSpPr>
          <p:cNvPr id="5018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018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617E-014F-8A40-8527-A10CE2EE4E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334000"/>
            <a:ext cx="4724400" cy="121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Defining Exception Classes</a:t>
            </a:r>
            <a:r>
              <a:rPr lang="en-US" b="1" baseline="3000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2163"/>
            <a:ext cx="8229600" cy="55641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throw statement can </a:t>
            </a: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 value of </a:t>
            </a:r>
            <a:b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any type (e.g. objects)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Contains objects with information to </a:t>
            </a:r>
            <a:br>
              <a:rPr lang="en-US" dirty="0"/>
            </a:br>
            <a:r>
              <a:rPr lang="en-US" dirty="0"/>
              <a:t>be thrown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have </a:t>
            </a:r>
            <a:r>
              <a:rPr lang="en-US" b="1" dirty="0">
                <a:solidFill>
                  <a:srgbClr val="0000FF"/>
                </a:solidFill>
              </a:rPr>
              <a:t>different types </a:t>
            </a:r>
            <a:r>
              <a:rPr lang="en-US" dirty="0"/>
              <a:t>identifying each </a:t>
            </a:r>
            <a:br>
              <a:rPr lang="en-US" dirty="0"/>
            </a:br>
            <a:r>
              <a:rPr lang="en-US" dirty="0"/>
              <a:t>possible exceptional situation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Still just a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</a:rPr>
              <a:t>An "</a:t>
            </a:r>
            <a:r>
              <a:rPr lang="en-US" sz="2800" b="1" i="1" dirty="0">
                <a:solidFill>
                  <a:srgbClr val="0000FF"/>
                </a:solidFill>
                <a:ea typeface="ＭＳ Ｐゴシック" pitchFamily="-111" charset="-128"/>
              </a:rPr>
              <a:t>exception class</a:t>
            </a:r>
            <a:r>
              <a:rPr lang="en-US" sz="2800" dirty="0">
                <a:ea typeface="ＭＳ Ｐゴシック" pitchFamily="-111" charset="-128"/>
              </a:rPr>
              <a:t>" due to how it’s used</a:t>
            </a:r>
          </a:p>
          <a:p>
            <a:pPr lvl="2" eaLnBrk="1" hangingPunct="1">
              <a:lnSpc>
                <a:spcPct val="90000"/>
              </a:lnSpc>
              <a:buFont typeface="Arial" pitchFamily="-111" charset="0"/>
              <a:buNone/>
            </a:pPr>
            <a:endParaRPr lang="en-US" sz="2800" dirty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 - See Exception1.cpp</a:t>
            </a:r>
          </a:p>
        </p:txBody>
      </p:sp>
      <p:sp>
        <p:nvSpPr>
          <p:cNvPr id="4403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403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A5BDD-3D56-E24D-84D8-BEB3827822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478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Trivial Exception Classes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Consider:</a:t>
            </a:r>
            <a:br>
              <a:rPr lang="en-US" sz="28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class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Zero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{ };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28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has no member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28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has no member functions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(except default</a:t>
            </a:r>
            <a:br>
              <a:rPr lang="en-US" sz="28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constructor)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Nothing but it’s name, which is useful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Might be "nothing to do" with exception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simply to "</a:t>
            </a:r>
            <a:r>
              <a:rPr lang="en-US" sz="2400" b="1" i="1" dirty="0">
                <a:solidFill>
                  <a:srgbClr val="0000FF"/>
                </a:solidFill>
              </a:rPr>
              <a:t>get to</a:t>
            </a:r>
            <a:r>
              <a:rPr lang="en-US" sz="2400" dirty="0"/>
              <a:t>" catch block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</a:rPr>
              <a:t>Print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omit </a:t>
            </a:r>
            <a:r>
              <a:rPr lang="en-US" sz="2400" dirty="0">
                <a:solidFill>
                  <a:srgbClr val="0000FF"/>
                </a:solidFill>
              </a:rPr>
              <a:t>catch block parameter</a:t>
            </a:r>
          </a:p>
        </p:txBody>
      </p:sp>
      <p:sp>
        <p:nvSpPr>
          <p:cNvPr id="5222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222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7550C-0520-314F-A7D3-9DBBCF76ECF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3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	Throwing Objects</a:t>
            </a:r>
            <a:r>
              <a:rPr lang="en-US" b="1" baseline="30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sz="half" idx="1"/>
          </p:nvPr>
        </p:nvSpPr>
        <p:spPr>
          <a:xfrm>
            <a:off x="457200" y="792163"/>
            <a:ext cx="4038600" cy="5837237"/>
          </a:xfrm>
          <a:ln>
            <a:solidFill>
              <a:srgbClr val="0000FF"/>
            </a:solidFill>
          </a:ln>
        </p:spPr>
        <p:txBody>
          <a:bodyPr/>
          <a:lstStyle/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TooBig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TooBig(int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X):x(X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){ }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getVal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( )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const{return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TooSmall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TooSmall(int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X):x(X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){ }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getVal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( )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const{return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400" b="1" dirty="0" err="1" smtClean="0">
                <a:ea typeface="ＭＳ Ｐゴシック" pitchFamily="-111" charset="-128"/>
                <a:cs typeface="ＭＳ Ｐゴシック" pitchFamily="-111" charset="-128"/>
              </a:rPr>
              <a:t>x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class Zero</a:t>
            </a:r>
          </a:p>
          <a:p>
            <a:pPr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{ }</a:t>
            </a: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;  //does nothing </a:t>
            </a:r>
            <a:endParaRPr lang="en-US" sz="14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//-----------------------------------</a:t>
            </a:r>
          </a:p>
          <a:p>
            <a:pPr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#include &lt;</a:t>
            </a:r>
            <a:r>
              <a:rPr lang="en-US" sz="1400" dirty="0" err="1" smtClean="0">
                <a:ea typeface="ＭＳ Ｐゴシック" pitchFamily="-111" charset="-128"/>
                <a:cs typeface="ＭＳ Ｐゴシック" pitchFamily="-111" charset="-128"/>
              </a:rPr>
              <a:t>iostream</a:t>
            </a: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&gt;</a:t>
            </a:r>
          </a:p>
          <a:p>
            <a:pPr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using namespace std;</a:t>
            </a:r>
          </a:p>
          <a:p>
            <a:pPr>
              <a:buFont typeface="Arial" pitchFamily="-111" charset="0"/>
              <a:buNone/>
            </a:pPr>
            <a:r>
              <a:rPr lang="en-US" sz="16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4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 Z;</a:t>
            </a:r>
          </a:p>
          <a:p>
            <a:pPr>
              <a:buFont typeface="Arial" pitchFamily="-111" charset="0"/>
              <a:buNone/>
            </a:pPr>
            <a:endParaRPr lang="en-US" sz="16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 see Exception2.cpp</a:t>
            </a:r>
          </a:p>
        </p:txBody>
      </p:sp>
      <p:sp>
        <p:nvSpPr>
          <p:cNvPr id="54276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792163"/>
            <a:ext cx="4038600" cy="5837237"/>
          </a:xfrm>
          <a:ln>
            <a:solidFill>
              <a:srgbClr val="0000FF"/>
            </a:solidFill>
          </a:ln>
        </p:spPr>
        <p:txBody>
          <a:bodyPr/>
          <a:lstStyle/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try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{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 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&lt;&lt; "Input Number" &lt;&lt;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 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&gt;&gt; Z;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</a:t>
            </a: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if(Z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&lt; 0)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                 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TooSmall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(Z); 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//object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 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if(Z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&gt;  15)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                  throw </a:t>
            </a:r>
            <a:r>
              <a:rPr lang="en-US" sz="12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TooBig(Z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 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if(Z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== 0)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                  throw Zero( );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                </a:t>
            </a:r>
            <a:r>
              <a:rPr lang="en-US" sz="12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if(Z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  10) 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                   throw 9;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}</a:t>
            </a:r>
          </a:p>
          <a:p>
            <a:pPr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catch( </a:t>
            </a:r>
            <a:r>
              <a:rPr lang="en-US" sz="18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TooSmall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Z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      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TooSmall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:  " &lt;&lt; </a:t>
            </a:r>
            <a:r>
              <a:rPr lang="en-US" sz="1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Z.getVal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 ) 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}</a:t>
            </a:r>
          </a:p>
          <a:p>
            <a:pPr>
              <a:buFont typeface="Arial" pitchFamily="-111" charset="0"/>
              <a:buNone/>
            </a:pPr>
            <a:r>
              <a:rPr lang="en-US" sz="1200" b="1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catch( </a:t>
            </a:r>
            <a:r>
              <a:rPr lang="en-US" sz="12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TooBig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Z)</a:t>
            </a:r>
            <a:r>
              <a:rPr lang="en-US" sz="12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       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&lt;&lt; "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TooiBig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:  " &lt;&lt; 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Z.getVal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( ) &lt;&lt;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}</a:t>
            </a:r>
          </a:p>
          <a:p>
            <a:pPr>
              <a:buFont typeface="Arial" pitchFamily="-111" charset="0"/>
              <a:buNone/>
            </a:pP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catch( Zero){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       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&lt;&lt; "Zero" &lt;&lt; </a:t>
            </a:r>
            <a:r>
              <a:rPr lang="en-US" sz="10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000" dirty="0" smtClean="0">
                <a:ea typeface="ＭＳ Ｐゴシック" pitchFamily="-111" charset="-128"/>
                <a:cs typeface="ＭＳ Ｐゴシック" pitchFamily="-111" charset="-128"/>
              </a:rPr>
              <a:t>        }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8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catch(...){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      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"Anything Goes" &lt;&lt;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}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return 0;</a:t>
            </a:r>
          </a:p>
          <a:p>
            <a:pPr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27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42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C7391-EB23-F64E-BEDD-B8C15F68259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6553200" y="4648200"/>
            <a:ext cx="1981200" cy="612648"/>
          </a:xfrm>
          <a:prstGeom prst="cloudCallou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4F81BD"/>
                  </a:solidFill>
                </a:ln>
                <a:solidFill>
                  <a:schemeClr val="tx1"/>
                </a:solidFill>
              </a:rPr>
              <a:t>Make sure it goes last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6934200" y="2209800"/>
            <a:ext cx="1600200" cy="612648"/>
          </a:xfrm>
          <a:prstGeom prst="cloudCallout">
            <a:avLst>
              <a:gd name="adj1" fmla="val -108135"/>
              <a:gd name="adj2" fmla="val 16249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Data type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7874000" y="2850836"/>
            <a:ext cx="1270000" cy="612648"/>
          </a:xfrm>
          <a:prstGeom prst="cloudCallout">
            <a:avLst>
              <a:gd name="adj1" fmla="val -138219"/>
              <a:gd name="adj2" fmla="val 79572"/>
            </a:avLst>
          </a:prstGeom>
          <a:solidFill>
            <a:srgbClr val="CCFFCC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object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Throwing Exception in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39764"/>
            <a:ext cx="8229600" cy="5716586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Functions 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might throw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exception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Callers might have different "reactions"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might desire to "end program"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might continue, or do something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You may not want to catch the exception in that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Makes sense to 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"catch" exception in calling function’s try-catch-block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Place call inside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 in </a:t>
            </a:r>
            <a:r>
              <a:rPr lang="en-US" b="1" dirty="0" smtClean="0"/>
              <a:t>catch-block </a:t>
            </a:r>
            <a:r>
              <a:rPr lang="en-US" dirty="0" smtClean="0"/>
              <a:t>after try-block</a:t>
            </a:r>
          </a:p>
        </p:txBody>
      </p:sp>
      <p:sp>
        <p:nvSpPr>
          <p:cNvPr id="5530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530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B783B-4D4F-544A-A330-C5BDB88A26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96964"/>
            <a:ext cx="4762500" cy="914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-111" charset="0"/>
              </a:rPr>
              <a:t>2/25/15</a:t>
            </a:r>
            <a:endParaRPr lang="en-US">
              <a:latin typeface="Arial" pitchFamily="-111" charset="0"/>
            </a:endParaRPr>
          </a:p>
        </p:txBody>
      </p:sp>
      <p:sp>
        <p:nvSpPr>
          <p:cNvPr id="17411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B7037-D69E-8C47-B31A-1099DBFBCA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524000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Calibri" pitchFamily="-111" charset="0"/>
              </a:rPr>
              <a:t>Introduction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5800" y="708025"/>
            <a:ext cx="8001000" cy="5570538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Typical program development: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</a:t>
            </a:r>
            <a:r>
              <a:rPr lang="en-US" sz="2400" b="1" i="1" dirty="0">
                <a:solidFill>
                  <a:srgbClr val="0000FF"/>
                </a:solidFill>
              </a:rPr>
              <a:t>Get "core" working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Then take care of "</a:t>
            </a:r>
            <a:r>
              <a:rPr lang="en-US" sz="2400" b="1" dirty="0">
                <a:solidFill>
                  <a:srgbClr val="0000FF"/>
                </a:solidFill>
              </a:rPr>
              <a:t>exceptional</a:t>
            </a:r>
            <a:r>
              <a:rPr lang="en-US" sz="2400" dirty="0"/>
              <a:t>" cases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Test program “</a:t>
            </a:r>
            <a:r>
              <a:rPr lang="en-US" sz="2400" b="1" dirty="0">
                <a:solidFill>
                  <a:srgbClr val="0000FF"/>
                </a:solidFill>
              </a:rPr>
              <a:t>integrity</a:t>
            </a:r>
            <a:r>
              <a:rPr lang="en-US" sz="2400" dirty="0"/>
              <a:t>”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C++ </a:t>
            </a:r>
            <a:r>
              <a:rPr lang="en-US" sz="2800" b="1" i="1" dirty="0">
                <a:solidFill>
                  <a:srgbClr val="FF0000"/>
                </a:solidFill>
              </a:rPr>
              <a:t>exception-handling </a:t>
            </a:r>
            <a:r>
              <a:rPr lang="en-US" sz="2800" b="1" dirty="0"/>
              <a:t>facilities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Handle "</a:t>
            </a:r>
            <a:r>
              <a:rPr lang="en-US" sz="2400" b="1" dirty="0">
                <a:solidFill>
                  <a:srgbClr val="0000FF"/>
                </a:solidFill>
              </a:rPr>
              <a:t>exceptional</a:t>
            </a:r>
            <a:r>
              <a:rPr lang="en-US" sz="2400" dirty="0"/>
              <a:t>" situations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Exceptions are errors that occur at run time.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Heap exhaustion </a:t>
            </a:r>
            <a:r>
              <a:rPr lang="en-US" b="1" dirty="0"/>
              <a:t>during allocation of arrays</a:t>
            </a:r>
          </a:p>
          <a:p>
            <a:pPr lvl="2"/>
            <a:r>
              <a:rPr lang="en-US" b="1" dirty="0"/>
              <a:t>Out-of-bounds index array</a:t>
            </a:r>
            <a:endParaRPr lang="en-US" sz="2400" dirty="0"/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Mechanism "</a:t>
            </a:r>
            <a:r>
              <a:rPr lang="en-US" sz="2400" b="1" dirty="0">
                <a:solidFill>
                  <a:srgbClr val="0000FF"/>
                </a:solidFill>
              </a:rPr>
              <a:t>signals</a:t>
            </a:r>
            <a:r>
              <a:rPr lang="en-US" sz="2400" dirty="0"/>
              <a:t>" </a:t>
            </a:r>
            <a:r>
              <a:rPr lang="en-US" sz="2400" b="1" i="1" dirty="0">
                <a:solidFill>
                  <a:srgbClr val="FF0000"/>
                </a:solidFill>
              </a:rPr>
              <a:t>unusual</a:t>
            </a:r>
            <a:r>
              <a:rPr lang="en-US" sz="2400" dirty="0"/>
              <a:t> happening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 Another place in code "</a:t>
            </a:r>
            <a:r>
              <a:rPr lang="en-US" sz="2400" b="1" dirty="0">
                <a:solidFill>
                  <a:srgbClr val="0000FF"/>
                </a:solidFill>
              </a:rPr>
              <a:t>deals</a:t>
            </a:r>
            <a:r>
              <a:rPr lang="en-US" sz="2400" dirty="0"/>
              <a:t>" with exception</a:t>
            </a:r>
          </a:p>
          <a:p>
            <a:r>
              <a:rPr lang="en-US" sz="2400" b="1" dirty="0"/>
              <a:t>Testing “integrity” of program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b="1" dirty="0"/>
              <a:t>   </a:t>
            </a:r>
            <a:r>
              <a:rPr lang="en-US" sz="2400" dirty="0"/>
              <a:t>Create suite of tests to test program (spec-based)</a:t>
            </a:r>
          </a:p>
          <a:p>
            <a:pPr lvl="1">
              <a:buFont typeface="Arial" pitchFamily="-111" charset="0"/>
              <a:buChar char="•"/>
            </a:pPr>
            <a:r>
              <a:rPr lang="en-US" sz="2400" dirty="0"/>
              <a:t> 	Have an independent testing group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 b="1">
                <a:ea typeface="ＭＳ Ｐゴシック" pitchFamily="-111" charset="-128"/>
                <a:cs typeface="ＭＳ Ｐゴシック" pitchFamily="-111" charset="-128"/>
              </a:rPr>
              <a:t>Throwing Exception in Function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953000" y="868363"/>
            <a:ext cx="3886200" cy="54879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double </a:t>
            </a:r>
            <a:r>
              <a:rPr lang="en-US" sz="1800" b="1" dirty="0" err="1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safeDivide</a:t>
            </a:r>
            <a:r>
              <a:rPr lang="en-US" sz="1800" b="1" dirty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800" b="1" dirty="0" err="1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 N, </a:t>
            </a:r>
            <a:r>
              <a:rPr lang="en-US" sz="1800" b="1" dirty="0" err="1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 D){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if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(D 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== 0) </a:t>
            </a:r>
            <a:endParaRPr lang="en-US" sz="18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throw 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DivByZero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();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	return (N/(double)D);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./</a:t>
            </a:r>
            <a:r>
              <a:rPr lang="en-US" sz="1800" dirty="0" err="1"/>
              <a:t>DivZero</a:t>
            </a:r>
            <a:endParaRPr lang="en-US" sz="1800" dirty="0"/>
          </a:p>
          <a:p>
            <a:pPr marL="0" indent="0">
              <a:buNone/>
            </a:pPr>
            <a:r>
              <a:rPr lang="ro-RO" sz="1800" dirty="0"/>
              <a:t>Enter num,den</a:t>
            </a:r>
          </a:p>
          <a:p>
            <a:pPr marL="0" indent="0">
              <a:buNone/>
            </a:pPr>
            <a:r>
              <a:rPr lang="en-US" sz="1800" dirty="0"/>
              <a:t>10 2</a:t>
            </a:r>
          </a:p>
          <a:p>
            <a:pPr marL="0" indent="0">
              <a:buNone/>
            </a:pPr>
            <a:r>
              <a:rPr lang="en-US" sz="1800" dirty="0"/>
              <a:t>Q = 5</a:t>
            </a:r>
          </a:p>
          <a:p>
            <a:pPr marL="0" indent="0">
              <a:buNone/>
            </a:pPr>
            <a:r>
              <a:rPr lang="en-US" sz="1800" dirty="0"/>
              <a:t>i5% !!</a:t>
            </a:r>
          </a:p>
          <a:p>
            <a:pPr marL="0" indent="0">
              <a:buNone/>
            </a:pPr>
            <a:r>
              <a:rPr lang="en-US" sz="1800" dirty="0"/>
              <a:t>./</a:t>
            </a:r>
            <a:r>
              <a:rPr lang="en-US" sz="1800" dirty="0" err="1"/>
              <a:t>DivZero</a:t>
            </a:r>
            <a:endParaRPr lang="en-US" sz="1800" dirty="0"/>
          </a:p>
          <a:p>
            <a:pPr marL="0" indent="0">
              <a:buNone/>
            </a:pPr>
            <a:r>
              <a:rPr lang="ro-RO" sz="1800" dirty="0"/>
              <a:t>Enter num,den</a:t>
            </a:r>
          </a:p>
          <a:p>
            <a:pPr marL="0" indent="0">
              <a:buNone/>
            </a:pPr>
            <a:r>
              <a:rPr lang="en-US" sz="1800" dirty="0"/>
              <a:t>10 0</a:t>
            </a:r>
          </a:p>
          <a:p>
            <a:pPr marL="0" indent="0">
              <a:buNone/>
            </a:pPr>
            <a:r>
              <a:rPr lang="de-DE" sz="1800" b="1" dirty="0" err="1">
                <a:solidFill>
                  <a:srgbClr val="FF0000"/>
                </a:solidFill>
              </a:rPr>
              <a:t>Divide</a:t>
            </a:r>
            <a:r>
              <a:rPr lang="de-DE" sz="1800" b="1" dirty="0">
                <a:solidFill>
                  <a:srgbClr val="FF0000"/>
                </a:solidFill>
              </a:rPr>
              <a:t> Error</a:t>
            </a:r>
            <a:endParaRPr lang="en-US" sz="18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734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734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FBA1A-ED74-3441-A6EA-5A228767C05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873126"/>
            <a:ext cx="3886200" cy="5487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lass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DivZero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{};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d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ouble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safeDivide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N,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D);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endParaRPr lang="en-US" sz="16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main()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num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, den;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double Q;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&lt;&lt; “Enter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num,den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” &lt;&lt;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&gt;&gt;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num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&gt;&gt; den;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try{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Q = </a:t>
            </a:r>
            <a:r>
              <a:rPr lang="en-US" sz="2000" b="1" dirty="0" err="1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safeDivide</a:t>
            </a:r>
            <a:r>
              <a:rPr lang="en-US" sz="20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2000" b="1" dirty="0" err="1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num</a:t>
            </a:r>
            <a:r>
              <a:rPr lang="en-US" sz="20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, den);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DivByZero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){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&lt;&lt; “Divide Error” &lt;&lt;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exit(1);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}  //end of catch block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endParaRPr lang="en-US" sz="16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&lt;&lt; “Q = “ &lt;&lt; Q &lt;&lt; </a:t>
            </a: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return 0;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}</a:t>
            </a: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endParaRPr lang="en-US" sz="18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/>
          <a:lstStyle/>
          <a:p>
            <a:r>
              <a:rPr lang="en-US" b="1" dirty="0" smtClean="0"/>
              <a:t>When to throw 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Exception handling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is designed to process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synchronous errors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which occur when a statement executes, such as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out-of-range array subscripts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arithmetic overflow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(i.e., a value outside the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</a:rPr>
              <a:t>representable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range of values),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division by zero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invalid function parameters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unsuccessful memory allocation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(due to lack of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Exception handling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not designed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to process errors associated with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asynchronous events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(e.g.,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disk I/O completions, network message arrivals, mouse clicks and keystrokes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), which occur in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parallel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with, and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independent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of, the program’s flow of control.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Exception-handling also is useful when a program interacts with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-111" charset="0"/>
              </a:rPr>
              <a:t>constructors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-111" charset="0"/>
              </a:rPr>
              <a:t>destructors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Exceptions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5962"/>
            <a:ext cx="8229600" cy="5837238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-111" charset="0"/>
              </a:rPr>
              <a:t>What happens when an error is detected in a constructor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-111" charset="0"/>
              </a:rPr>
              <a:t>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For example, how should an object’s constructor respond when 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-111" charset="0"/>
              </a:rPr>
              <a:t>new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fails because it was unable to allocate required memory for storing that object’s internal representation?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Because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-111" charset="0"/>
              </a:rPr>
              <a:t>constructor cannot return a value to indicate an error,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we must choose an alternative means of indicating that the object has not been constructed properly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When throwing an exception in a constructor, clean up whatever objects and memory allocations you have made prior to throwing the exception</a:t>
            </a:r>
            <a:endParaRPr lang="en-US" sz="2000" dirty="0" smtClean="0">
              <a:solidFill>
                <a:srgbClr val="0000FF"/>
              </a:solidFill>
              <a:latin typeface="Times New Roman" pitchFamily="-111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When throwing an exception in a constructor, the memory for the object itself has already been allocated by the time the constructor is called. So, the compiler will automatically </a:t>
            </a:r>
            <a:r>
              <a:rPr lang="en-US" sz="2000" dirty="0" err="1">
                <a:solidFill>
                  <a:srgbClr val="0000FF"/>
                </a:solidFill>
              </a:rPr>
              <a:t>deallocate</a:t>
            </a:r>
            <a:r>
              <a:rPr lang="en-US" sz="2000" dirty="0">
                <a:solidFill>
                  <a:srgbClr val="0000FF"/>
                </a:solidFill>
              </a:rPr>
              <a:t> the memory occupied by the object after the exception is thrown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-111" charset="0"/>
              </a:rPr>
              <a:t>Another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-111" charset="0"/>
              </a:rPr>
              <a:t>scheme is to set some variable outside the constructor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Exceptions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412"/>
            <a:ext cx="8229600" cy="5640388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The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preferred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alternative is to require the constructor to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-111" charset="0"/>
              </a:rPr>
              <a:t>throw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an exception that contains the error information, thus offering an opportunity for the program to handle the failure.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Before an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exception is thrown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by a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constructor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-111" charset="0"/>
              </a:rPr>
              <a:t>destructors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are called for any member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-111" charset="0"/>
              </a:rPr>
              <a:t>subobjects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built as part of the object being constructed.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Destructors are called for every automatic object constructed in a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-111" charset="0"/>
              </a:rPr>
              <a:t>try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block before an exception is thrown.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-111" charset="0"/>
              </a:rPr>
              <a:t>Stack unwinding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is guaranteed to have been completed at the point that an exception handler begins executing.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Exceptions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5962"/>
            <a:ext cx="8229600" cy="5640388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If an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object has member objects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, and if an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exception is thrown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before the outer object is fully constructed, then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destructors will be executed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for the member objects that have been constructed prior to the occurrence of the exception.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If an array of objects has been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partially constructed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when an exception occurs,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only the destructors for the constructed objects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in the array will be called.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An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exception could preclude the operation of code that would normally release a resource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(such as memory or a file), thus causing a resource leak…!!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One technique to resolve this problem is to initialize a local object to acquire the resource.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When an exception occurs, the destructor for that object will be invoked and can free the resource.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43190"/>
            <a:ext cx="8229600" cy="792162"/>
          </a:xfrm>
        </p:spPr>
        <p:txBody>
          <a:bodyPr/>
          <a:lstStyle/>
          <a:p>
            <a:r>
              <a:rPr lang="en-US" b="1" dirty="0" smtClean="0"/>
              <a:t>Exception in Constructors</a:t>
            </a:r>
            <a:r>
              <a:rPr lang="en-US" b="1" baseline="30000" dirty="0" smtClean="0">
                <a:solidFill>
                  <a:srgbClr val="FF0000"/>
                </a:solidFill>
              </a:rPr>
              <a:t>§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5352"/>
            <a:ext cx="3886200" cy="571784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00" b="1" dirty="0"/>
              <a:t> </a:t>
            </a:r>
            <a:r>
              <a:rPr lang="en-US" sz="1100" b="1" dirty="0"/>
              <a:t>class Array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{</a:t>
            </a:r>
          </a:p>
          <a:p>
            <a:pPr marL="0" indent="0">
              <a:buNone/>
            </a:pPr>
            <a:r>
              <a:rPr lang="en-US" sz="1100" dirty="0"/>
              <a:t> public:</a:t>
            </a:r>
          </a:p>
          <a:p>
            <a:pPr marL="0" indent="0">
              <a:buNone/>
            </a:pPr>
            <a:r>
              <a:rPr lang="en-US" sz="1100" dirty="0"/>
              <a:t>     // constructors</a:t>
            </a:r>
          </a:p>
          <a:p>
            <a:pPr marL="0" indent="0">
              <a:buNone/>
            </a:pPr>
            <a:r>
              <a:rPr lang="en-US" sz="1100" dirty="0"/>
              <a:t>     Array(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itsSize</a:t>
            </a:r>
            <a:r>
              <a:rPr lang="en-US" sz="1100" dirty="0"/>
              <a:t> = 10);</a:t>
            </a:r>
          </a:p>
          <a:p>
            <a:pPr marL="0" indent="0">
              <a:buNone/>
            </a:pPr>
            <a:r>
              <a:rPr lang="en-US" sz="1100" dirty="0"/>
              <a:t>     Array(</a:t>
            </a:r>
            <a:r>
              <a:rPr lang="en-US" sz="1100" dirty="0" err="1"/>
              <a:t>const</a:t>
            </a:r>
            <a:r>
              <a:rPr lang="en-US" sz="1100" dirty="0"/>
              <a:t> Array &amp;</a:t>
            </a:r>
            <a:r>
              <a:rPr lang="en-US" sz="1100" dirty="0" err="1"/>
              <a:t>rhs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/>
              <a:t>     ~Array() { delete [] </a:t>
            </a:r>
            <a:r>
              <a:rPr lang="en-US" sz="1100" dirty="0" err="1"/>
              <a:t>pType</a:t>
            </a:r>
            <a:r>
              <a:rPr lang="en-US" sz="1100" dirty="0"/>
              <a:t>;}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     // friend function</a:t>
            </a:r>
          </a:p>
          <a:p>
            <a:pPr marL="0" indent="0">
              <a:buNone/>
            </a:pPr>
            <a:r>
              <a:rPr lang="en-US" sz="1100" dirty="0"/>
              <a:t>     friend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ostream</a:t>
            </a:r>
            <a:r>
              <a:rPr lang="en-US" sz="1100" dirty="0"/>
              <a:t>&amp; operator&lt;&lt; (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ostream</a:t>
            </a:r>
            <a:r>
              <a:rPr lang="en-US" sz="1100" dirty="0"/>
              <a:t>&amp;, </a:t>
            </a:r>
            <a:r>
              <a:rPr lang="en-US" sz="1100" dirty="0" err="1"/>
              <a:t>const</a:t>
            </a:r>
            <a:r>
              <a:rPr lang="en-US" sz="1100" dirty="0"/>
              <a:t> Array&amp;)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private: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b="1" dirty="0" err="1"/>
              <a:t>int</a:t>
            </a:r>
            <a:r>
              <a:rPr lang="en-US" sz="1100" b="1" dirty="0"/>
              <a:t> *</a:t>
            </a:r>
            <a:r>
              <a:rPr lang="en-US" sz="1100" b="1" dirty="0" err="1"/>
              <a:t>pType</a:t>
            </a:r>
            <a:r>
              <a:rPr lang="en-US" sz="1100" b="1" dirty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     </a:t>
            </a:r>
            <a:r>
              <a:rPr lang="en-US" sz="1100" b="1" dirty="0" err="1"/>
              <a:t>int</a:t>
            </a:r>
            <a:r>
              <a:rPr lang="en-US" sz="1100" b="1" dirty="0"/>
              <a:t>  </a:t>
            </a:r>
            <a:r>
              <a:rPr lang="en-US" sz="1100" b="1" dirty="0" err="1"/>
              <a:t>itsSize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}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b="1" dirty="0" err="1" smtClean="0"/>
              <a:t>xZero</a:t>
            </a:r>
            <a:r>
              <a:rPr lang="en-US" sz="1100" dirty="0" smtClean="0"/>
              <a:t>{          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public: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xZero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size</a:t>
            </a:r>
            <a:r>
              <a:rPr lang="en-US" sz="1100" dirty="0" smtClean="0"/>
              <a:t>){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"Zero!!. Received: ";</a:t>
            </a:r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size  &lt;&lt;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}</a:t>
            </a:r>
          </a:p>
          <a:p>
            <a:pPr marL="0" indent="0">
              <a:buNone/>
            </a:pPr>
            <a:r>
              <a:rPr lang="en-US" sz="1100" dirty="0"/>
              <a:t> };</a:t>
            </a:r>
          </a:p>
          <a:p>
            <a:pPr marL="0" indent="0">
              <a:buNone/>
            </a:pPr>
            <a:r>
              <a:rPr lang="en-US" sz="1100" b="1" dirty="0"/>
              <a:t> class </a:t>
            </a:r>
            <a:r>
              <a:rPr lang="en-US" sz="1100" b="1" dirty="0" err="1"/>
              <a:t>xNegative</a:t>
            </a:r>
            <a:r>
              <a:rPr lang="en-US" sz="1100" b="1" dirty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public: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xNegative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size</a:t>
            </a:r>
            <a:r>
              <a:rPr lang="en-US" sz="1100" dirty="0" smtClean="0"/>
              <a:t>)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"Negative! Received: ";</a:t>
            </a:r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size  &lt;&lt;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}</a:t>
            </a:r>
          </a:p>
          <a:p>
            <a:pPr marL="0" indent="0">
              <a:buNone/>
            </a:pPr>
            <a:r>
              <a:rPr lang="en-US" sz="1100" dirty="0"/>
              <a:t> };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8071" y="835352"/>
            <a:ext cx="3886200" cy="57178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11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err="1"/>
              <a:t>int</a:t>
            </a:r>
            <a:r>
              <a:rPr lang="en-US" sz="1100" b="1" dirty="0"/>
              <a:t> main() 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{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int</a:t>
            </a:r>
            <a:r>
              <a:rPr lang="en-US" sz="1100" dirty="0"/>
              <a:t> choice;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"Enter the array size: ";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cin</a:t>
            </a:r>
            <a:r>
              <a:rPr lang="en-US" sz="1100" dirty="0"/>
              <a:t> &gt;&gt; </a:t>
            </a:r>
            <a:r>
              <a:rPr lang="en-US" sz="1100" dirty="0" smtClean="0"/>
              <a:t>size</a:t>
            </a:r>
            <a:r>
              <a:rPr lang="en-US" sz="1100" dirty="0"/>
              <a:t>	 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try{ //---------------------------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b="1" dirty="0"/>
              <a:t>Array </a:t>
            </a:r>
            <a:r>
              <a:rPr lang="en-US" sz="1100" b="1" dirty="0" err="1"/>
              <a:t>intArray</a:t>
            </a:r>
            <a:r>
              <a:rPr lang="en-US" sz="1100" b="1" dirty="0" smtClean="0"/>
              <a:t>(</a:t>
            </a:r>
            <a:r>
              <a:rPr lang="en-US" sz="1100" b="1" dirty="0" smtClean="0"/>
              <a:t>size</a:t>
            </a:r>
            <a:r>
              <a:rPr lang="en-US" sz="1100" b="1" dirty="0" smtClean="0"/>
              <a:t>)</a:t>
            </a:r>
            <a:r>
              <a:rPr lang="en-US" sz="1100" b="1" dirty="0"/>
              <a:t>;  </a:t>
            </a:r>
            <a:r>
              <a:rPr lang="en-US" sz="1100" b="1" dirty="0" smtClean="0"/>
              <a:t>		/</a:t>
            </a:r>
            <a:r>
              <a:rPr lang="en-US" sz="1100" b="1" dirty="0"/>
              <a:t>/instantiate array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b="1" dirty="0" smtClean="0"/>
              <a:t>}		/</a:t>
            </a:r>
            <a:r>
              <a:rPr lang="en-US" sz="1100" b="1" dirty="0"/>
              <a:t>/end of </a:t>
            </a:r>
            <a:r>
              <a:rPr lang="en-US" sz="1100" b="1" dirty="0" smtClean="0"/>
              <a:t>try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b="1" dirty="0"/>
              <a:t>catch(</a:t>
            </a:r>
            <a:r>
              <a:rPr lang="en-US" sz="1100" b="1" dirty="0" err="1"/>
              <a:t>xZero</a:t>
            </a:r>
            <a:r>
              <a:rPr lang="en-US" sz="1100" b="1" dirty="0"/>
              <a:t> temp){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                </a:t>
            </a:r>
            <a:r>
              <a:rPr lang="en-US" sz="1100" b="1" dirty="0" err="1"/>
              <a:t>std</a:t>
            </a:r>
            <a:r>
              <a:rPr lang="en-US" sz="1100" b="1" dirty="0"/>
              <a:t>::</a:t>
            </a:r>
            <a:r>
              <a:rPr lang="en-US" sz="1100" b="1" dirty="0" err="1"/>
              <a:t>cout</a:t>
            </a:r>
            <a:r>
              <a:rPr lang="en-US" sz="1100" b="1" dirty="0"/>
              <a:t> &lt;&lt; "Zero case\n";}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     catch(</a:t>
            </a:r>
            <a:r>
              <a:rPr lang="en-US" sz="1100" b="1" dirty="0" err="1"/>
              <a:t>xNegative</a:t>
            </a:r>
            <a:r>
              <a:rPr lang="en-US" sz="1100" b="1" dirty="0"/>
              <a:t> temp){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                </a:t>
            </a:r>
            <a:r>
              <a:rPr lang="en-US" sz="1100" b="1" dirty="0" err="1"/>
              <a:t>std</a:t>
            </a:r>
            <a:r>
              <a:rPr lang="en-US" sz="1100" b="1" dirty="0"/>
              <a:t>::</a:t>
            </a:r>
            <a:r>
              <a:rPr lang="en-US" sz="1100" b="1" dirty="0" err="1"/>
              <a:t>cout</a:t>
            </a:r>
            <a:r>
              <a:rPr lang="en-US" sz="1100" b="1" dirty="0"/>
              <a:t> &lt;&lt; "Negative case\n";}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     catch(...){}</a:t>
            </a:r>
            <a:r>
              <a:rPr lang="en-US" sz="1100" b="1" dirty="0" smtClean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/>
              <a:t>cout</a:t>
            </a:r>
            <a:r>
              <a:rPr lang="en-US" sz="1100" dirty="0"/>
              <a:t> &lt;&lt; "Done.\n";</a:t>
            </a:r>
          </a:p>
          <a:p>
            <a:pPr marL="0" indent="0">
              <a:buNone/>
            </a:pPr>
            <a:r>
              <a:rPr lang="en-US" sz="1100" dirty="0"/>
              <a:t>     return 0;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b="1" dirty="0">
                <a:solidFill>
                  <a:srgbClr val="0000FF"/>
                </a:solidFill>
              </a:rPr>
              <a:t>} </a:t>
            </a:r>
            <a:r>
              <a:rPr lang="en-US" sz="1100" b="1" dirty="0" smtClean="0">
                <a:solidFill>
                  <a:srgbClr val="0000FF"/>
                </a:solidFill>
              </a:rPr>
              <a:t>  //----------------------------------</a:t>
            </a:r>
            <a:endParaRPr lang="en-US" sz="11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Array::Array(</a:t>
            </a:r>
            <a:r>
              <a:rPr lang="en-US" sz="1400" b="1" dirty="0" err="1"/>
              <a:t>int</a:t>
            </a:r>
            <a:r>
              <a:rPr lang="en-US" sz="1400" b="1" dirty="0"/>
              <a:t> size):</a:t>
            </a:r>
            <a:r>
              <a:rPr lang="en-US" sz="1400" dirty="0" err="1"/>
              <a:t>itsSize</a:t>
            </a:r>
            <a:r>
              <a:rPr lang="en-US" sz="1400" dirty="0"/>
              <a:t>(</a:t>
            </a:r>
            <a:r>
              <a:rPr lang="en-US" sz="1400" dirty="0" smtClean="0"/>
              <a:t>size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100" dirty="0"/>
              <a:t>    if (size == 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 </a:t>
            </a:r>
            <a:r>
              <a:rPr lang="en-US" sz="1400" b="1" dirty="0">
                <a:solidFill>
                  <a:srgbClr val="0000FF"/>
                </a:solidFill>
              </a:rPr>
              <a:t>throw </a:t>
            </a:r>
            <a:r>
              <a:rPr lang="en-US" sz="1400" b="1" dirty="0" err="1">
                <a:solidFill>
                  <a:srgbClr val="0000FF"/>
                </a:solidFill>
              </a:rPr>
              <a:t>xZero</a:t>
            </a:r>
            <a:r>
              <a:rPr lang="en-US" sz="1400" b="1" dirty="0">
                <a:solidFill>
                  <a:srgbClr val="0000FF"/>
                </a:solidFill>
              </a:rPr>
              <a:t>(size);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100" dirty="0"/>
              <a:t>     if (size &lt; 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 </a:t>
            </a:r>
            <a:r>
              <a:rPr lang="en-US" sz="1400" b="1" dirty="0">
                <a:solidFill>
                  <a:srgbClr val="0000FF"/>
                </a:solidFill>
              </a:rPr>
              <a:t>throw </a:t>
            </a:r>
            <a:r>
              <a:rPr lang="en-US" sz="1400" b="1" dirty="0" err="1">
                <a:solidFill>
                  <a:srgbClr val="0000FF"/>
                </a:solidFill>
              </a:rPr>
              <a:t>xNegative</a:t>
            </a:r>
            <a:r>
              <a:rPr lang="en-US" sz="1400" b="1" dirty="0">
                <a:solidFill>
                  <a:srgbClr val="0000FF"/>
                </a:solidFill>
              </a:rPr>
              <a:t>(size);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pType</a:t>
            </a:r>
            <a:r>
              <a:rPr lang="en-US" sz="1100" dirty="0"/>
              <a:t> = new </a:t>
            </a:r>
            <a:r>
              <a:rPr lang="en-US" sz="1100" dirty="0" err="1"/>
              <a:t>int</a:t>
            </a:r>
            <a:r>
              <a:rPr lang="en-US" sz="1100" dirty="0"/>
              <a:t>[size];</a:t>
            </a:r>
          </a:p>
          <a:p>
            <a:pPr marL="0" indent="0">
              <a:buNone/>
            </a:pPr>
            <a:r>
              <a:rPr lang="en-US" sz="1100" dirty="0"/>
              <a:t>     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&lt;size;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 err="1"/>
              <a:t>pType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0;</a:t>
            </a:r>
          </a:p>
          <a:p>
            <a:pPr marL="0" indent="0">
              <a:buNone/>
            </a:pPr>
            <a:r>
              <a:rPr lang="en-US" sz="1100" dirty="0"/>
              <a:t> }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766380" y="6220100"/>
            <a:ext cx="180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§See </a:t>
            </a:r>
            <a:r>
              <a:rPr lang="en-US" sz="1200" b="1" dirty="0" err="1" smtClean="0">
                <a:solidFill>
                  <a:srgbClr val="FF0000"/>
                </a:solidFill>
              </a:rPr>
              <a:t>ArrayExcept.cpp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3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Exceptions and destructors</a:t>
            </a:r>
            <a:r>
              <a:rPr lang="en-US" baseline="3000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  <a:endParaRPr lang="en-US" b="1" baseline="300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7467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The most plausible way to report a failure during object construction is by throwing an exception. However, this is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not recommended for destructors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eaLnBrk="1" hangingPunct="1"/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The problem is that a destructor may be invoked automatically when an uncaught exception is thrown in its scope. </a:t>
            </a:r>
          </a:p>
          <a:p>
            <a:pPr eaLnBrk="1" hangingPunct="1"/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If the called destructor invoked due to an exception also throws an exception, the result is an </a:t>
            </a:r>
            <a:r>
              <a:rPr lang="en-US" sz="20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infinite recursion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.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Why do they say it's bad?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1. If a destructor, called by the language runtime during stack unwinding, terminates with an exception the whole program is terminated.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2. It becomes difficult (some people say impossible) to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design predictable (correct)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containers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in the face of throwing destructors.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3. Unspecified (and thus undefined) behavior of some parts of C++ language in the face of throwing destructors.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4. It is unpleasant to think about the fate of an object that happened to throw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   from its destructor. In other words, what happens to the object for which the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   destruction process has failed?</a:t>
            </a:r>
          </a:p>
          <a:p>
            <a:pPr eaLnBrk="1" hangingPunct="1">
              <a:buFont typeface="Arial" pitchFamily="-111" charset="0"/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 - see Exception8.cpp</a:t>
            </a:r>
          </a:p>
          <a:p>
            <a:pPr eaLnBrk="1" hangingPunct="1">
              <a:buFont typeface="Arial" pitchFamily="-111" charset="0"/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</a:p>
        </p:txBody>
      </p:sp>
      <p:sp>
        <p:nvSpPr>
          <p:cNvPr id="7987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7987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E211C-3E88-AA4E-8A88-32BBA16E5F3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Exception Specification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39763"/>
            <a:ext cx="8229600" cy="6081712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An optional </a:t>
            </a:r>
            <a:r>
              <a:rPr lang="en-US" sz="2500" b="1" dirty="0" smtClean="0">
                <a:solidFill>
                  <a:srgbClr val="0000FF"/>
                </a:solidFill>
                <a:latin typeface="Times New Roman" pitchFamily="-111" charset="0"/>
              </a:rPr>
              <a:t>exception specification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(also called a </a:t>
            </a:r>
            <a:r>
              <a:rPr lang="en-US" sz="2500" dirty="0" smtClean="0">
                <a:solidFill>
                  <a:srgbClr val="FF0000"/>
                </a:solidFill>
                <a:latin typeface="LucidaSansTypewriter" pitchFamily="49" charset="0"/>
              </a:rPr>
              <a:t>throw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-111" charset="0"/>
              </a:rPr>
              <a:t> list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) enumerates a list of exceptions that a function can throw.</a:t>
            </a:r>
          </a:p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For example, consider the function declaration</a:t>
            </a:r>
          </a:p>
          <a:p>
            <a:pPr lvl="2" eaLnBrk="1" hangingPunct="1"/>
            <a:r>
              <a:rPr lang="en-US" sz="1900" dirty="0" err="1" smtClean="0">
                <a:solidFill>
                  <a:srgbClr val="0000FF"/>
                </a:solidFill>
                <a:latin typeface="Lucida Console" pitchFamily="-111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Lucida Console" pitchFamily="-111" charset="0"/>
              </a:rPr>
              <a:t>someFunction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( </a:t>
            </a:r>
            <a:r>
              <a:rPr lang="en-US" sz="1900" dirty="0" smtClean="0">
                <a:solidFill>
                  <a:srgbClr val="0000FF"/>
                </a:solidFill>
                <a:latin typeface="Lucida Console" pitchFamily="-111" charset="0"/>
              </a:rPr>
              <a:t>double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 value ) </a:t>
            </a:r>
            <a:b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</a:br>
            <a:r>
              <a:rPr lang="en-US" sz="1900" dirty="0" smtClean="0">
                <a:solidFill>
                  <a:srgbClr val="0000FF"/>
                </a:solidFill>
                <a:latin typeface="Lucida Console" pitchFamily="-111" charset="0"/>
              </a:rPr>
              <a:t>   throw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 ( </a:t>
            </a:r>
            <a:r>
              <a:rPr lang="en-US" sz="1900" b="1" dirty="0" err="1" smtClean="0">
                <a:solidFill>
                  <a:srgbClr val="FF0000"/>
                </a:solidFill>
                <a:latin typeface="Lucida Console" pitchFamily="-111" charset="0"/>
              </a:rPr>
              <a:t>ExceptionA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-111" charset="0"/>
              </a:rPr>
              <a:t>, </a:t>
            </a:r>
            <a:r>
              <a:rPr lang="en-US" sz="1900" b="1" dirty="0" err="1" smtClean="0">
                <a:solidFill>
                  <a:srgbClr val="FF0000"/>
                </a:solidFill>
                <a:latin typeface="Lucida Console" pitchFamily="-111" charset="0"/>
              </a:rPr>
              <a:t>ExceptionB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-111" charset="0"/>
              </a:rPr>
              <a:t>, </a:t>
            </a:r>
            <a:r>
              <a:rPr lang="en-US" sz="1900" b="1" dirty="0" err="1" smtClean="0">
                <a:solidFill>
                  <a:srgbClr val="FF0000"/>
                </a:solidFill>
                <a:latin typeface="Lucida Console" pitchFamily="-111" charset="0"/>
              </a:rPr>
              <a:t>ExceptionC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-111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{</a:t>
            </a: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/>
            </a:r>
            <a:b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  </a:t>
            </a:r>
            <a:r>
              <a:rPr lang="en-US" sz="1900" dirty="0" smtClean="0">
                <a:solidFill>
                  <a:srgbClr val="00BF00"/>
                </a:solidFill>
                <a:latin typeface="Lucida Console" pitchFamily="-111" charset="0"/>
              </a:rPr>
              <a:t> // function body</a:t>
            </a:r>
            <a:br>
              <a:rPr lang="en-US" sz="1900" dirty="0" smtClean="0">
                <a:solidFill>
                  <a:srgbClr val="00BF00"/>
                </a:solidFill>
                <a:latin typeface="Lucida Console" pitchFamily="-111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Lucida Console" pitchFamily="-111" charset="0"/>
              </a:rPr>
              <a:t>}</a:t>
            </a:r>
          </a:p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Indicates that function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someFunction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can throw exceptions of types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ExceptionA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,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ExceptionB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and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ExceptionC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r>
              <a:rPr lang="en-US" sz="2800" dirty="0"/>
              <a:t> </a:t>
            </a:r>
            <a:r>
              <a:rPr lang="en-US" sz="2000" dirty="0"/>
              <a:t>C++ provides a syntax to allow you to politely tell the user what exceptions </a:t>
            </a:r>
            <a:r>
              <a:rPr lang="en-US" sz="2000" dirty="0" smtClean="0"/>
              <a:t>this function </a:t>
            </a:r>
            <a:r>
              <a:rPr lang="en-US" sz="2000" dirty="0"/>
              <a:t>throws, so the user may handle them.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the </a:t>
            </a:r>
            <a:r>
              <a:rPr lang="en-US" sz="2000" b="1" i="1" dirty="0">
                <a:solidFill>
                  <a:srgbClr val="0000FF"/>
                </a:solidFill>
              </a:rPr>
              <a:t>exception </a:t>
            </a:r>
            <a:r>
              <a:rPr lang="en-US" sz="2000" b="1" i="1" dirty="0" smtClean="0">
                <a:solidFill>
                  <a:srgbClr val="0000FF"/>
                </a:solidFill>
              </a:rPr>
              <a:t>specification  </a:t>
            </a:r>
            <a:r>
              <a:rPr lang="en-US" sz="2000" dirty="0" smtClean="0"/>
              <a:t>and </a:t>
            </a:r>
            <a:r>
              <a:rPr lang="en-US" sz="2000" dirty="0"/>
              <a:t>it’s </a:t>
            </a:r>
            <a:r>
              <a:rPr lang="en-US" sz="2000" dirty="0" smtClean="0"/>
              <a:t>part of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function declaration, </a:t>
            </a:r>
            <a:r>
              <a:rPr lang="en-US" sz="2000" dirty="0"/>
              <a:t>appearing after the </a:t>
            </a:r>
            <a:r>
              <a:rPr lang="en-US" sz="2000" dirty="0" smtClean="0"/>
              <a:t>argument </a:t>
            </a:r>
            <a:r>
              <a:rPr lang="en-US" sz="2000" dirty="0"/>
              <a:t>list.</a:t>
            </a:r>
            <a:endParaRPr lang="en-US" sz="2000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2/25/15</a:t>
            </a:r>
            <a:endParaRPr lang="en-US" dirty="0"/>
          </a:p>
        </p:txBody>
      </p:sp>
      <p:sp>
        <p:nvSpPr>
          <p:cNvPr id="5939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C++ Part II      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A04C5-945F-B347-B056-A0A293766CB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Exception Specification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39763"/>
            <a:ext cx="8229600" cy="57165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A function can throw only exceptions of the types indicated by the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specification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or exceptions of any type derived from these types.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If the function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-111" charset="0"/>
              </a:rPr>
              <a:t>throw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s an exception that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does not belong to a specified type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, the exception-handling mechanism calls function </a:t>
            </a:r>
            <a:r>
              <a:rPr lang="en-US" sz="2800" b="1" dirty="0" smtClean="0">
                <a:solidFill>
                  <a:srgbClr val="FF0000"/>
                </a:solidFill>
                <a:latin typeface="LucidaSansTypewriter" pitchFamily="49" charset="0"/>
              </a:rPr>
              <a:t>unexpected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,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which terminates the program.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A function that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does not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provide an exception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-111" charset="0"/>
              </a:rPr>
              <a:t>specification(throw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-111" charset="0"/>
              </a:rPr>
              <a:t> list)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-111" charset="0"/>
              </a:rPr>
              <a:t>can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-111" charset="0"/>
              </a:rPr>
              <a:t>throw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-111" charset="0"/>
              </a:rPr>
              <a:t> any exception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Placing </a:t>
            </a:r>
            <a:r>
              <a:rPr lang="en-US" sz="2800" b="1" dirty="0" smtClean="0">
                <a:solidFill>
                  <a:srgbClr val="FF0000"/>
                </a:solidFill>
                <a:latin typeface="Lucida Console" pitchFamily="-111" charset="0"/>
              </a:rPr>
              <a:t>throw()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—an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empty throw list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—after a function’s parameter list states that the function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-111" charset="0"/>
              </a:rPr>
              <a:t>does not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 allow </a:t>
            </a:r>
            <a:r>
              <a:rPr lang="en-US" sz="2800" b="1" dirty="0" smtClean="0">
                <a:solidFill>
                  <a:srgbClr val="FF0000"/>
                </a:solidFill>
                <a:latin typeface="Lucida Console" pitchFamily="-111" charset="0"/>
              </a:rPr>
              <a:t>throw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-111" charset="0"/>
              </a:rPr>
              <a:t> exceptions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-111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If the function attempts to </a:t>
            </a:r>
            <a:r>
              <a:rPr lang="en-US" sz="2800" b="1" dirty="0" smtClean="0">
                <a:solidFill>
                  <a:srgbClr val="FF0000"/>
                </a:solidFill>
                <a:latin typeface="Lucida Console" pitchFamily="-111" charset="0"/>
              </a:rPr>
              <a:t>throw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 an exception, function </a:t>
            </a:r>
            <a:r>
              <a:rPr lang="en-US" sz="2800" b="1" dirty="0" smtClean="0">
                <a:solidFill>
                  <a:srgbClr val="3366FF"/>
                </a:solidFill>
                <a:latin typeface="Lucida Console" pitchFamily="-111" charset="0"/>
              </a:rPr>
              <a:t>unexpected( )</a:t>
            </a:r>
            <a:r>
              <a:rPr lang="en-US" sz="2800" b="1" dirty="0" smtClean="0">
                <a:solidFill>
                  <a:srgbClr val="3366FF"/>
                </a:solidFill>
                <a:latin typeface="Times New Roman" pitchFamily="-111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-111" charset="0"/>
              </a:rPr>
              <a:t>is invoked.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[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-111" charset="0"/>
              </a:rPr>
              <a:t>Note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-111" charset="0"/>
              </a:rPr>
              <a:t>: Some compilers ignore exception specifications.]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939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A04C5-945F-B347-B056-A0A293766CB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1" smtClean="0">
                <a:ea typeface="ＭＳ Ｐゴシック" pitchFamily="-111" charset="-128"/>
                <a:cs typeface="ＭＳ Ｐゴシック" pitchFamily="-111" charset="-128"/>
              </a:rPr>
              <a:t>Exception Specification in Functions</a:t>
            </a:r>
            <a:r>
              <a:rPr lang="en-US" sz="3600" b="1" baseline="3000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3886200" cy="54419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//An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specification 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describes which exceptions a function is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allowed to throw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#include &lt;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iostream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&gt;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using namespace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std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 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</a:p>
          <a:p>
            <a:pPr>
              <a:buFont typeface="Arial" pitchFamily="-111" charset="0"/>
              <a:buNone/>
            </a:pPr>
            <a:r>
              <a:rPr lang="en-US" sz="16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XHandler</a:t>
            </a:r>
            <a:r>
              <a:rPr lang="en-US" sz="16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test)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throw(</a:t>
            </a:r>
            <a:r>
              <a:rPr lang="en-US" sz="1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, char, double)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if(test == 0) throw test;  //throw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endParaRPr lang="en-US" sz="16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if(test == 1) throw 'a';   //throw char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if(test == 2) throw 123.3;  // double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flag;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"Enter number(0-3)" 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    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&gt;&gt; flag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 § - see Exception3.cpp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144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144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D142F-F29A-AD4C-A5B7-5AE6D76211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1447" name="Rectangle 3"/>
          <p:cNvSpPr txBox="1">
            <a:spLocks noChangeArrowheads="1"/>
          </p:cNvSpPr>
          <p:nvPr/>
        </p:nvSpPr>
        <p:spPr bwMode="auto">
          <a:xfrm>
            <a:off x="4610100" y="914400"/>
            <a:ext cx="3886200" cy="5441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600" dirty="0"/>
              <a:t> try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</a:t>
            </a:r>
            <a:r>
              <a:rPr lang="en-US" sz="1600" b="1" dirty="0" err="1">
                <a:solidFill>
                  <a:srgbClr val="FF0000"/>
                </a:solidFill>
              </a:rPr>
              <a:t>XHandler</a:t>
            </a:r>
            <a:r>
              <a:rPr lang="en-US" sz="1600" b="1" dirty="0">
                <a:solidFill>
                  <a:srgbClr val="FF0000"/>
                </a:solidFill>
              </a:rPr>
              <a:t>(flag); 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   catch(</a:t>
            </a:r>
            <a:r>
              <a:rPr lang="en-US" sz="1600" b="1" dirty="0" err="1">
                <a:solidFill>
                  <a:srgbClr val="0000FF"/>
                </a:solidFill>
              </a:rPr>
              <a:t>int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i</a:t>
            </a:r>
            <a:r>
              <a:rPr lang="en-US" sz="1600" b="1" dirty="0">
                <a:solidFill>
                  <a:srgbClr val="0000FF"/>
                </a:solidFill>
              </a:rPr>
              <a:t>){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"Caught </a:t>
            </a:r>
            <a:r>
              <a:rPr lang="en-US" sz="1600" dirty="0" err="1"/>
              <a:t>int</a:t>
            </a:r>
            <a:r>
              <a:rPr lang="en-US" sz="1600" dirty="0"/>
              <a:t>\n";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   catch</a:t>
            </a:r>
            <a:r>
              <a:rPr lang="en-US" sz="1600" b="1" dirty="0" smtClean="0">
                <a:solidFill>
                  <a:srgbClr val="0000FF"/>
                </a:solidFill>
              </a:rPr>
              <a:t>(char </a:t>
            </a:r>
            <a:r>
              <a:rPr lang="en-US" sz="1600" b="1" dirty="0">
                <a:solidFill>
                  <a:srgbClr val="0000FF"/>
                </a:solidFill>
              </a:rPr>
              <a:t>c){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 "Caught char\n";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   catch( double d){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"Caught double\n";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"end"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return 0;</a:t>
            </a:r>
          </a:p>
          <a:p>
            <a:r>
              <a:rPr lang="en-US" sz="1600" dirty="0"/>
              <a:t>}</a:t>
            </a:r>
          </a:p>
          <a:p>
            <a:r>
              <a:rPr lang="en-US" sz="1600" b="1" dirty="0">
                <a:latin typeface="Calibri" pitchFamily="-111" charset="0"/>
              </a:rPr>
              <a:t>//Exception specifications are </a:t>
            </a:r>
            <a:r>
              <a:rPr lang="en-US" sz="1600" b="1" dirty="0">
                <a:solidFill>
                  <a:srgbClr val="FF0000"/>
                </a:solidFill>
                <a:latin typeface="Calibri" pitchFamily="-111" charset="0"/>
              </a:rPr>
              <a:t>enforced </a:t>
            </a:r>
            <a:r>
              <a:rPr lang="en-US" sz="1600" b="1" dirty="0">
                <a:latin typeface="Calibri" pitchFamily="-111" charset="0"/>
              </a:rPr>
              <a:t>at runtime. </a:t>
            </a:r>
          </a:p>
          <a:p>
            <a:r>
              <a:rPr lang="en-US" sz="1600" b="1" dirty="0">
                <a:latin typeface="Calibri" pitchFamily="-111" charset="0"/>
              </a:rPr>
              <a:t>//When a function </a:t>
            </a:r>
            <a:r>
              <a:rPr lang="en-US" sz="1600" b="1" dirty="0">
                <a:solidFill>
                  <a:srgbClr val="FF0000"/>
                </a:solidFill>
                <a:latin typeface="Calibri" pitchFamily="-111" charset="0"/>
              </a:rPr>
              <a:t>violates </a:t>
            </a:r>
            <a:r>
              <a:rPr lang="en-US" sz="1600" b="1" dirty="0">
                <a:latin typeface="Calibri" pitchFamily="-111" charset="0"/>
              </a:rPr>
              <a:t>its exception specification, 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unexpected</a:t>
            </a:r>
            <a:r>
              <a:rPr lang="en-US" sz="1600" b="1" dirty="0">
                <a:latin typeface="Calibri" pitchFamily="-111" charset="0"/>
              </a:rPr>
              <a:t>() is called which in turn calls </a:t>
            </a:r>
            <a:r>
              <a:rPr lang="en-US" sz="1600" b="1" dirty="0">
                <a:solidFill>
                  <a:srgbClr val="0000FF"/>
                </a:solidFill>
                <a:latin typeface="Calibri" pitchFamily="-111" charset="0"/>
              </a:rPr>
              <a:t>terminate( )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-111" charset="0"/>
              </a:rPr>
              <a:t>2/25/15</a:t>
            </a:r>
            <a:endParaRPr lang="en-US">
              <a:latin typeface="Arial" pitchFamily="-111" charset="0"/>
            </a:endParaRPr>
          </a:p>
        </p:txBody>
      </p:sp>
      <p:sp>
        <p:nvSpPr>
          <p:cNvPr id="18435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065C6-B2A8-DA4A-8CCA-342AB89E3F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524000" y="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Calibri" pitchFamily="-111" charset="0"/>
              </a:rPr>
              <a:t>Ariane Rocket Incident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5800" y="708025"/>
            <a:ext cx="8001000" cy="5694363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11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b="1" dirty="0" err="1">
                <a:solidFill>
                  <a:srgbClr val="0000FF"/>
                </a:solidFill>
              </a:rPr>
              <a:t>Ariane</a:t>
            </a:r>
            <a:r>
              <a:rPr lang="en-US" sz="2400" b="1" dirty="0">
                <a:solidFill>
                  <a:srgbClr val="0000FF"/>
                </a:solidFill>
              </a:rPr>
              <a:t> 5 Launch  from French Guiana – June  1996</a:t>
            </a:r>
          </a:p>
          <a:p>
            <a:pPr lvl="1">
              <a:buFont typeface="Arial" pitchFamily="-111" charset="0"/>
              <a:buChar char="•"/>
            </a:pPr>
            <a:r>
              <a:rPr lang="en-US" sz="2000" b="1" dirty="0"/>
              <a:t>  40 seconds after liftoff the rocket went into “</a:t>
            </a:r>
            <a:r>
              <a:rPr lang="en-US" sz="2000" b="1" dirty="0">
                <a:solidFill>
                  <a:srgbClr val="0000FF"/>
                </a:solidFill>
              </a:rPr>
              <a:t>self destroy</a:t>
            </a:r>
            <a:r>
              <a:rPr lang="en-US" sz="2000" b="1" dirty="0"/>
              <a:t>” mode as a result that it veered by 20 degrees</a:t>
            </a:r>
          </a:p>
          <a:p>
            <a:pPr lvl="1">
              <a:buFont typeface="Arial" pitchFamily="-111" charset="0"/>
              <a:buChar char="•"/>
            </a:pPr>
            <a:r>
              <a:rPr lang="en-US" sz="2000" b="1" dirty="0"/>
              <a:t> Ultimate cause of failure was an “</a:t>
            </a:r>
            <a:r>
              <a:rPr lang="en-US" sz="2000" b="1" dirty="0">
                <a:solidFill>
                  <a:srgbClr val="0000FF"/>
                </a:solidFill>
              </a:rPr>
              <a:t>unhandled exception</a:t>
            </a:r>
            <a:r>
              <a:rPr lang="en-US" sz="2000" b="1" dirty="0"/>
              <a:t>”</a:t>
            </a:r>
          </a:p>
          <a:p>
            <a:pPr lvl="2">
              <a:buFont typeface="Arial" pitchFamily="-111" charset="0"/>
              <a:buChar char="•"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rgbClr val="0000FF"/>
                </a:solidFill>
              </a:rPr>
              <a:t>Overflow </a:t>
            </a:r>
            <a:r>
              <a:rPr lang="en-US" sz="2000" b="1" dirty="0"/>
              <a:t>of floating point variable….!!!</a:t>
            </a:r>
          </a:p>
          <a:p>
            <a:pPr lvl="2">
              <a:buFont typeface="Arial" pitchFamily="-111" charset="0"/>
              <a:buChar char="•"/>
            </a:pPr>
            <a:r>
              <a:rPr lang="en-US" sz="2000" b="1" dirty="0"/>
              <a:t>   Leading to triggering an exception which did not have a corresponding handler, thus the device shut itself off</a:t>
            </a:r>
          </a:p>
          <a:p>
            <a:pPr lvl="2">
              <a:buFont typeface="Arial" pitchFamily="-111" charset="0"/>
              <a:buChar char="•"/>
            </a:pPr>
            <a:r>
              <a:rPr lang="en-US" sz="2000" b="1" dirty="0"/>
              <a:t>  A rocket without reliable position information triggered the rocket to go into “</a:t>
            </a:r>
            <a:r>
              <a:rPr lang="en-US" sz="2000" b="1" i="1" dirty="0">
                <a:solidFill>
                  <a:srgbClr val="FF0000"/>
                </a:solidFill>
              </a:rPr>
              <a:t>self destruct</a:t>
            </a:r>
            <a:r>
              <a:rPr lang="en-US" sz="2000" b="1" dirty="0"/>
              <a:t>” mode</a:t>
            </a:r>
          </a:p>
          <a:p>
            <a:pPr lvl="2">
              <a:buFont typeface="Arial" pitchFamily="-111" charset="0"/>
              <a:buChar char="•"/>
            </a:pPr>
            <a:r>
              <a:rPr lang="en-US" sz="2000" b="1" dirty="0"/>
              <a:t>  The “exception” code should have come up instead with a repositioning strategy to </a:t>
            </a:r>
            <a:r>
              <a:rPr lang="en-US" sz="2000" b="1" i="1" dirty="0" err="1">
                <a:solidFill>
                  <a:srgbClr val="FF0000"/>
                </a:solidFill>
              </a:rPr>
              <a:t>recompute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the flight data</a:t>
            </a:r>
          </a:p>
          <a:p>
            <a:pPr lvl="2">
              <a:buFont typeface="Arial" pitchFamily="-111" charset="0"/>
              <a:buChar char="•"/>
            </a:pPr>
            <a:r>
              <a:rPr lang="en-US" sz="2000" b="1" dirty="0"/>
              <a:t>  Clearly, ignoring an exception was not a reasonable option in this context as well as a costly endeavor gone to waste….</a:t>
            </a:r>
          </a:p>
          <a:p>
            <a:pPr lvl="2">
              <a:buFont typeface="Arial" pitchFamily="-111" charset="0"/>
              <a:buChar char="•"/>
            </a:pPr>
            <a:endParaRPr lang="en-US" sz="2000" b="1" dirty="0"/>
          </a:p>
          <a:p>
            <a:pPr lvl="2">
              <a:buFont typeface="Arial" pitchFamily="-111" charset="0"/>
              <a:buChar char="•"/>
            </a:pPr>
            <a:endParaRPr lang="en-US" sz="2000" b="1" dirty="0"/>
          </a:p>
          <a:p>
            <a:pPr lvl="2"/>
            <a:endParaRPr lang="en-US" sz="2000" b="1" dirty="0"/>
          </a:p>
          <a:p>
            <a:pPr lvl="1">
              <a:buFont typeface="Arial" pitchFamily="-111" charset="0"/>
              <a:buChar char="•"/>
            </a:pPr>
            <a:endParaRPr lang="en-US" sz="2000" b="1" dirty="0"/>
          </a:p>
        </p:txBody>
      </p:sp>
      <p:pic>
        <p:nvPicPr>
          <p:cNvPr id="18439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762500"/>
            <a:ext cx="1692275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934200" y="4762500"/>
            <a:ext cx="1163638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urved Connector 10"/>
          <p:cNvCxnSpPr>
            <a:endCxn id="9" idx="3"/>
          </p:cNvCxnSpPr>
          <p:nvPr/>
        </p:nvCxnSpPr>
        <p:spPr>
          <a:xfrm flipV="1">
            <a:off x="5349875" y="5543550"/>
            <a:ext cx="1584325" cy="19050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Throw List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someFunction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()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throw(DividebyZero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OtherException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//Exception types </a:t>
            </a:r>
            <a:r>
              <a:rPr lang="en-US" sz="2400" b="1" dirty="0" err="1">
                <a:ea typeface="ＭＳ Ｐゴシック" pitchFamily="-111" charset="-128"/>
                <a:cs typeface="ＭＳ Ｐゴシック" pitchFamily="-111" charset="-128"/>
              </a:rPr>
              <a:t>DividebyZero</a:t>
            </a: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400" b="1" dirty="0" err="1">
                <a:ea typeface="ＭＳ Ｐゴシック" pitchFamily="-111" charset="-128"/>
                <a:cs typeface="ＭＳ Ｐゴシック" pitchFamily="-111" charset="-128"/>
              </a:rPr>
              <a:t>OtherException</a:t>
            </a: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//treated normally.  All others invoke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unexpected()</a:t>
            </a:r>
          </a:p>
          <a:p>
            <a:pPr eaLnBrk="1" hangingPunct="1">
              <a:buFont typeface="Arial" pitchFamily="-111" charset="0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someFunction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() throw ();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//Empty exception list,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all exceptions </a:t>
            </a: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invoke </a:t>
            </a:r>
            <a:r>
              <a:rPr lang="en-US" sz="2400" b="1" i="1" u="sng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unexpected()</a:t>
            </a:r>
          </a:p>
          <a:p>
            <a:pPr eaLnBrk="1" hangingPunct="1">
              <a:buFont typeface="Arial" pitchFamily="-111" charset="0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someFunction</a:t>
            </a:r>
            <a:r>
              <a:rPr lang="en-US" sz="2400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();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//All exceptions of all types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treated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normally</a:t>
            </a:r>
          </a:p>
          <a:p>
            <a:pPr eaLnBrk="1" hangingPunct="1"/>
            <a:endParaRPr lang="en-US" sz="2400" b="1" i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Warning: some compilers treat exception specification as a comment</a:t>
            </a:r>
            <a:endParaRPr lang="en-US" sz="2400" b="1" i="1" dirty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349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349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5D0D-136E-E948-A20D-407B1959BDE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Uncaught Exceptions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68363"/>
            <a:ext cx="8229600" cy="54879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Every Exception thrown should be caught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If not 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  <a:sym typeface="Wingdings" pitchFamily="-111" charset="2"/>
              </a:rPr>
              <a:t>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program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terminate() </a:t>
            </a:r>
            <a:r>
              <a:rPr lang="en-US" sz="2400" dirty="0" smtClean="0"/>
              <a:t>is called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Recall for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b="1" i="1" dirty="0" smtClean="0">
                <a:solidFill>
                  <a:srgbClr val="FF0000"/>
                </a:solidFill>
              </a:rPr>
              <a:t>exception is not in throw list</a:t>
            </a:r>
            <a:r>
              <a:rPr lang="en-US" sz="2400" dirty="0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unexpected()</a:t>
            </a:r>
            <a:r>
              <a:rPr lang="en-US" dirty="0" smtClean="0">
                <a:ea typeface="ＭＳ Ｐゴシック" pitchFamily="-111" charset="-128"/>
              </a:rPr>
              <a:t>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In turn calls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terminate(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So same result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terminate( )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is also invoked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During </a:t>
            </a:r>
            <a:r>
              <a:rPr lang="en-US" sz="1800" b="1" i="1" dirty="0" smtClean="0">
                <a:solidFill>
                  <a:srgbClr val="0000FF"/>
                </a:solidFill>
              </a:rPr>
              <a:t>stack unwinding</a:t>
            </a:r>
            <a:r>
              <a:rPr lang="en-US" sz="1800" dirty="0" smtClean="0"/>
              <a:t>, a </a:t>
            </a:r>
            <a:r>
              <a:rPr lang="en-US" sz="1800" b="1" dirty="0" smtClean="0">
                <a:solidFill>
                  <a:srgbClr val="FF0000"/>
                </a:solidFill>
              </a:rPr>
              <a:t>destructor </a:t>
            </a:r>
            <a:r>
              <a:rPr lang="en-US" sz="1800" dirty="0" smtClean="0"/>
              <a:t>throws an exception and that exception is not handled.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The expression that is </a:t>
            </a:r>
            <a:r>
              <a:rPr lang="en-US" sz="1800" b="1" dirty="0" smtClean="0">
                <a:solidFill>
                  <a:srgbClr val="0000FF"/>
                </a:solidFill>
              </a:rPr>
              <a:t>thrown</a:t>
            </a:r>
            <a:r>
              <a:rPr lang="en-US" sz="1800" dirty="0" smtClean="0"/>
              <a:t> also throws an exception, and that exception is not handled.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 The </a:t>
            </a:r>
            <a:r>
              <a:rPr lang="en-US" sz="1800" b="1" dirty="0" smtClean="0">
                <a:solidFill>
                  <a:srgbClr val="0000FF"/>
                </a:solidFill>
              </a:rPr>
              <a:t>constructor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0000FF"/>
                </a:solidFill>
              </a:rPr>
              <a:t>destructor </a:t>
            </a:r>
            <a:r>
              <a:rPr lang="en-US" sz="1800" dirty="0" smtClean="0"/>
              <a:t>of a nonlocal static object throws an exception, and the </a:t>
            </a:r>
            <a:r>
              <a:rPr lang="en-US" sz="1800" b="1" i="1" dirty="0" smtClean="0">
                <a:solidFill>
                  <a:srgbClr val="0000FF"/>
                </a:solidFill>
              </a:rPr>
              <a:t>exception is not handled</a:t>
            </a:r>
            <a:r>
              <a:rPr lang="en-US" sz="1800" dirty="0" smtClean="0"/>
              <a:t>.</a:t>
            </a:r>
          </a:p>
        </p:txBody>
      </p:sp>
      <p:sp>
        <p:nvSpPr>
          <p:cNvPr id="6554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554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115F6-2043-3741-9F2E-92529DF1173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sz="3600" b="1" dirty="0" smtClean="0">
                <a:latin typeface="Arial"/>
              </a:rPr>
              <a:t>Processing Unexpected Exceptions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latin typeface="Times New Roman" pitchFamily="-111" charset="0"/>
              </a:rPr>
              <a:t>Function </a:t>
            </a:r>
            <a:r>
              <a:rPr lang="en-US" sz="2500" b="1" dirty="0" smtClean="0">
                <a:solidFill>
                  <a:srgbClr val="FF0000"/>
                </a:solidFill>
                <a:latin typeface="Lucida Console" pitchFamily="-111" charset="0"/>
              </a:rPr>
              <a:t>unexpected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500" dirty="0" smtClean="0">
                <a:latin typeface="Times New Roman" pitchFamily="-111" charset="0"/>
              </a:rPr>
              <a:t>calls the function registered with function </a:t>
            </a:r>
            <a:r>
              <a:rPr lang="en-US" sz="2500" b="1" dirty="0" err="1" smtClean="0">
                <a:solidFill>
                  <a:srgbClr val="FF0000"/>
                </a:solidFill>
                <a:latin typeface="Lucida Console" pitchFamily="-111" charset="0"/>
              </a:rPr>
              <a:t>set_unexpected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500" dirty="0" smtClean="0">
                <a:latin typeface="Times New Roman" pitchFamily="-111" charset="0"/>
              </a:rPr>
              <a:t>(defined in header file </a:t>
            </a:r>
            <a:r>
              <a:rPr lang="en-US" sz="2500" dirty="0" smtClean="0">
                <a:latin typeface="Lucida Console" pitchFamily="-111" charset="0"/>
              </a:rPr>
              <a:t>&lt;</a:t>
            </a:r>
            <a:r>
              <a:rPr lang="en-US" sz="2500" b="1" dirty="0" smtClean="0">
                <a:solidFill>
                  <a:srgbClr val="3366FF"/>
                </a:solidFill>
                <a:latin typeface="Lucida Console" pitchFamily="-111" charset="0"/>
              </a:rPr>
              <a:t>exception</a:t>
            </a:r>
            <a:r>
              <a:rPr lang="en-US" sz="2500" dirty="0" smtClean="0">
                <a:latin typeface="Lucida Console" pitchFamily="-111" charset="0"/>
              </a:rPr>
              <a:t>&gt;</a:t>
            </a:r>
            <a:r>
              <a:rPr lang="en-US" sz="2500" dirty="0" smtClean="0">
                <a:latin typeface="Times New Roman" pitchFamily="-111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If no function has been registered in this manner, function </a:t>
            </a:r>
            <a:r>
              <a:rPr lang="en-US" sz="2500" b="1" dirty="0" smtClean="0">
                <a:solidFill>
                  <a:srgbClr val="3366FF"/>
                </a:solidFill>
                <a:latin typeface="Lucida Console" pitchFamily="-111" charset="0"/>
              </a:rPr>
              <a:t>terminate</a:t>
            </a:r>
            <a:r>
              <a:rPr lang="en-US" sz="2500" dirty="0" smtClean="0">
                <a:solidFill>
                  <a:srgbClr val="3366FF"/>
                </a:solidFill>
                <a:latin typeface="Times New Roman" pitchFamily="-111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is called by </a:t>
            </a:r>
            <a:r>
              <a:rPr lang="en-US" sz="2500" b="1" dirty="0" smtClean="0">
                <a:solidFill>
                  <a:srgbClr val="3366FF"/>
                </a:solidFill>
                <a:latin typeface="Times New Roman" pitchFamily="-111" charset="0"/>
              </a:rPr>
              <a:t>default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Cases in which function </a:t>
            </a:r>
            <a:r>
              <a:rPr lang="en-US" sz="2500" b="1" dirty="0" smtClean="0">
                <a:solidFill>
                  <a:srgbClr val="FF0000"/>
                </a:solidFill>
                <a:latin typeface="Lucida Console" pitchFamily="-111" charset="0"/>
              </a:rPr>
              <a:t>terminate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-111" charset="0"/>
              </a:rPr>
              <a:t> is called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include: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the exception mechanism 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-111" charset="0"/>
              </a:rPr>
              <a:t>cannot find a matching </a:t>
            </a:r>
            <a:r>
              <a:rPr lang="en-US" sz="2100" b="1" dirty="0" smtClean="0">
                <a:solidFill>
                  <a:srgbClr val="FF0000"/>
                </a:solidFill>
                <a:latin typeface="Lucida Console" pitchFamily="-111" charset="0"/>
              </a:rPr>
              <a:t>catch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for a thrown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a </a:t>
            </a:r>
            <a:r>
              <a:rPr lang="en-US" sz="2100" b="1" dirty="0" smtClean="0">
                <a:solidFill>
                  <a:srgbClr val="000000"/>
                </a:solidFill>
                <a:latin typeface="Times New Roman" pitchFamily="-111" charset="0"/>
              </a:rPr>
              <a:t>destructor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attempts to </a:t>
            </a:r>
            <a:r>
              <a:rPr lang="en-US" sz="2100" b="1" dirty="0" smtClean="0">
                <a:solidFill>
                  <a:srgbClr val="FF0000"/>
                </a:solidFill>
                <a:latin typeface="Lucida Console" pitchFamily="-111" charset="0"/>
              </a:rPr>
              <a:t>throw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an exception during 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-111" charset="0"/>
              </a:rPr>
              <a:t>stack unwinding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an attempt is made to </a:t>
            </a:r>
            <a:r>
              <a:rPr lang="en-US" sz="2100" dirty="0" err="1" smtClean="0">
                <a:solidFill>
                  <a:srgbClr val="000000"/>
                </a:solidFill>
                <a:latin typeface="Times New Roman" pitchFamily="-111" charset="0"/>
              </a:rPr>
              <a:t>rethrow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 an exception when there is no exception currently being handled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a call to function </a:t>
            </a:r>
            <a:r>
              <a:rPr lang="en-US" sz="2100" b="1" dirty="0" smtClean="0">
                <a:solidFill>
                  <a:srgbClr val="FF0000"/>
                </a:solidFill>
                <a:latin typeface="Lucida Console" pitchFamily="-111" charset="0"/>
              </a:rPr>
              <a:t>unexpected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-111" charset="0"/>
              </a:rPr>
              <a:t> defaults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-111" charset="0"/>
              </a:rPr>
              <a:t> to calling function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-111" charset="0"/>
              </a:rPr>
              <a:t>terminate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unexpected()</a:t>
            </a:r>
            <a:r>
              <a:rPr lang="en-US" b="1" baseline="3000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5963"/>
            <a:ext cx="8229600" cy="56403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unexpected( )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- function automatically called when a function throws an exception that is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not listed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in its exception-specification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dirty="0" smtClean="0"/>
              <a:t>Use </a:t>
            </a:r>
            <a:r>
              <a:rPr lang="en-US" sz="2400" b="1" dirty="0" err="1" smtClean="0">
                <a:solidFill>
                  <a:srgbClr val="0000FF"/>
                </a:solidFill>
              </a:rPr>
              <a:t>set_unexpected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sz="2400" dirty="0" smtClean="0"/>
              <a:t>Consult compiler manual or advanced text for details</a:t>
            </a:r>
          </a:p>
          <a:p>
            <a:pPr lvl="1" eaLnBrk="1" hangingPunct="1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unexpected_handler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set_unexpected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</a:rPr>
              <a:t>unexpected_handler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f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throw();</a:t>
            </a:r>
          </a:p>
          <a:p>
            <a:pPr lvl="1" eaLnBrk="1" hangingPunct="1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Sets </a:t>
            </a:r>
            <a:r>
              <a:rPr lang="en-US" sz="2400" dirty="0" err="1" smtClean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 as the unexpected handler function.</a:t>
            </a:r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unexpected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handler by default simply calls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terminate( )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Function </a:t>
            </a:r>
            <a:r>
              <a:rPr lang="en-US" sz="2000" b="1" i="1" dirty="0" err="1" smtClean="0">
                <a:solidFill>
                  <a:srgbClr val="FF0000"/>
                </a:solidFill>
                <a:latin typeface="LucidaSansTypewriter" pitchFamily="49" charset="0"/>
              </a:rPr>
              <a:t>set_terminate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 can specify the function to invoke when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-111" charset="0"/>
              </a:rPr>
              <a:t>terminate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 is called.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Lucida Console" pitchFamily="-111" charset="0"/>
              </a:rPr>
              <a:t>terminate()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-111" charset="0"/>
              </a:rPr>
              <a:t> calls </a:t>
            </a:r>
            <a:r>
              <a:rPr lang="en-US" sz="1800" dirty="0" smtClean="0">
                <a:solidFill>
                  <a:srgbClr val="0000FF"/>
                </a:solidFill>
                <a:latin typeface="LucidaSansTypewriter" pitchFamily="49" charset="0"/>
              </a:rPr>
              <a:t>abort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-111" charset="0"/>
              </a:rPr>
              <a:t>, which terminates the program without calling the destructors of any remaining objects of automatic or static storage class.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This could lead to 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-111" charset="0"/>
              </a:rPr>
              <a:t>resource leaks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-111" charset="0"/>
              </a:rPr>
              <a:t>when a program terminates prematurely.</a:t>
            </a:r>
            <a:endParaRPr lang="en-US" sz="2000" b="1" i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§ - see Exception5.cpp</a:t>
            </a:r>
          </a:p>
          <a:p>
            <a:pPr lvl="1" eaLnBrk="1" hangingPunct="1">
              <a:buFont typeface="Arial" pitchFamily="-111" charset="0"/>
              <a:buNone/>
            </a:pP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6758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758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A9E23-D4B7-9C42-847F-DA3C44E35EA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r>
              <a:rPr lang="en-US" b="1" dirty="0" smtClean="0"/>
              <a:t>Processing </a:t>
            </a:r>
            <a:r>
              <a:rPr lang="en-US" b="1" i="1" dirty="0" smtClean="0">
                <a:solidFill>
                  <a:srgbClr val="0000FF"/>
                </a:solidFill>
              </a:rPr>
              <a:t>new </a:t>
            </a:r>
            <a:r>
              <a:rPr lang="en-US" b="1" dirty="0" smtClean="0"/>
              <a:t>Failures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The C++ standard specifies: when operator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new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fails, it throws a </a:t>
            </a:r>
            <a:r>
              <a:rPr lang="en-US" sz="2800" b="1" i="1" dirty="0" err="1" smtClean="0">
                <a:solidFill>
                  <a:srgbClr val="0000FF"/>
                </a:solidFill>
                <a:latin typeface="+mj-lt"/>
              </a:rPr>
              <a:t>bad_alloc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exception (defined &lt;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&gt;).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969382"/>
            <a:ext cx="5397500" cy="307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76450"/>
            <a:ext cx="4432300" cy="90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2654300"/>
            <a:ext cx="3022600" cy="77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4200" y="2145268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486400"/>
            <a:ext cx="308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// </a:t>
            </a:r>
            <a:r>
              <a:rPr lang="en-US" b="1" i="1" dirty="0" err="1" smtClean="0">
                <a:solidFill>
                  <a:srgbClr val="0000FF"/>
                </a:solidFill>
              </a:rPr>
              <a:t>bad_alloc</a:t>
            </a:r>
            <a:r>
              <a:rPr lang="en-US" b="1" i="1" dirty="0" smtClean="0">
                <a:solidFill>
                  <a:srgbClr val="0000FF"/>
                </a:solidFill>
              </a:rPr>
              <a:t>() calls abort( )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2329934"/>
            <a:ext cx="4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0" y="5486400"/>
            <a:ext cx="4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Processing </a:t>
            </a:r>
            <a:r>
              <a:rPr lang="en-US" b="1" i="1" dirty="0" smtClean="0">
                <a:solidFill>
                  <a:srgbClr val="0000FF"/>
                </a:solidFill>
              </a:rPr>
              <a:t>new </a:t>
            </a:r>
            <a:r>
              <a:rPr lang="en-US" b="1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The C++ standard specifies that compilers can use an older version of </a:t>
            </a:r>
            <a:r>
              <a:rPr lang="en-US" sz="2500" dirty="0" smtClean="0">
                <a:solidFill>
                  <a:srgbClr val="000000"/>
                </a:solidFill>
                <a:latin typeface="Lucida Console" pitchFamily="-111" charset="0"/>
              </a:rPr>
              <a:t>new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that </a:t>
            </a:r>
            <a:r>
              <a:rPr lang="en-US" sz="2500" b="1" dirty="0" smtClean="0">
                <a:solidFill>
                  <a:srgbClr val="0000FF"/>
                </a:solidFill>
                <a:latin typeface="Times New Roman" pitchFamily="-111" charset="0"/>
              </a:rPr>
              <a:t>returns </a:t>
            </a:r>
            <a:r>
              <a:rPr lang="en-US" sz="2500" b="1" dirty="0" smtClean="0">
                <a:solidFill>
                  <a:srgbClr val="0000FF"/>
                </a:solidFill>
                <a:latin typeface="Lucida Console" pitchFamily="-111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upon failure.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For this purpose, header </a:t>
            </a:r>
            <a:r>
              <a:rPr lang="en-US" sz="2500" dirty="0" smtClean="0">
                <a:solidFill>
                  <a:srgbClr val="000000"/>
                </a:solidFill>
                <a:latin typeface="Lucida Console" pitchFamily="-111" charset="0"/>
              </a:rPr>
              <a:t>&lt;new&gt;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defines object </a:t>
            </a:r>
            <a:r>
              <a:rPr lang="en-US" sz="2500" dirty="0" err="1" smtClean="0">
                <a:solidFill>
                  <a:srgbClr val="0000FF"/>
                </a:solidFill>
                <a:latin typeface="LucidaSansTypewriter" pitchFamily="49" charset="0"/>
              </a:rPr>
              <a:t>nothrow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(of type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nothrow_t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), which is used as follows: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 pitchFamily="-111" charset="0"/>
              </a:rPr>
              <a:t>double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 *</a:t>
            </a:r>
            <a:r>
              <a:rPr lang="en-US" sz="2300" dirty="0" err="1" smtClean="0">
                <a:solidFill>
                  <a:srgbClr val="000000"/>
                </a:solidFill>
                <a:latin typeface="Lucida Console" pitchFamily="-111" charset="0"/>
              </a:rPr>
              <a:t>ptr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 = </a:t>
            </a:r>
            <a:r>
              <a:rPr lang="en-US" sz="2300" dirty="0" smtClean="0">
                <a:solidFill>
                  <a:srgbClr val="0000FF"/>
                </a:solidFill>
                <a:latin typeface="Lucida Console" pitchFamily="-111" charset="0"/>
              </a:rPr>
              <a:t>new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( </a:t>
            </a:r>
            <a:r>
              <a:rPr lang="en-US" sz="2300" dirty="0" err="1" smtClean="0">
                <a:solidFill>
                  <a:srgbClr val="000000"/>
                </a:solidFill>
                <a:latin typeface="Lucida Console" pitchFamily="-111" charset="0"/>
              </a:rPr>
              <a:t>nothrow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 )</a:t>
            </a:r>
            <a:r>
              <a:rPr lang="en-US" sz="2300" dirty="0" smtClean="0">
                <a:solidFill>
                  <a:srgbClr val="0000FF"/>
                </a:solidFill>
                <a:latin typeface="Lucida Console" pitchFamily="-111" charset="0"/>
              </a:rPr>
              <a:t>double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[ </a:t>
            </a:r>
            <a:r>
              <a:rPr lang="en-US" sz="2300" dirty="0" smtClean="0">
                <a:solidFill>
                  <a:srgbClr val="128AFF"/>
                </a:solidFill>
                <a:latin typeface="Lucida Console" pitchFamily="-111" charset="0"/>
              </a:rPr>
              <a:t>50000000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 ];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300" dirty="0" smtClean="0">
              <a:solidFill>
                <a:srgbClr val="000000"/>
              </a:solidFill>
              <a:latin typeface="Lucida Console" pitchFamily="-111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The preceding statement uses the </a:t>
            </a:r>
            <a:r>
              <a:rPr lang="en-US" sz="2500" b="1" dirty="0" smtClean="0">
                <a:solidFill>
                  <a:srgbClr val="3366FF"/>
                </a:solidFill>
                <a:latin typeface="Times New Roman" pitchFamily="-111" charset="0"/>
              </a:rPr>
              <a:t>version of </a:t>
            </a:r>
            <a:r>
              <a:rPr lang="en-US" sz="2500" b="1" dirty="0" smtClean="0">
                <a:solidFill>
                  <a:srgbClr val="3366FF"/>
                </a:solidFill>
                <a:latin typeface="Lucida Console" pitchFamily="-111" charset="0"/>
              </a:rPr>
              <a:t>new</a:t>
            </a:r>
            <a:r>
              <a:rPr lang="en-US" sz="2500" b="1" dirty="0" smtClean="0">
                <a:solidFill>
                  <a:srgbClr val="3366FF"/>
                </a:solidFill>
                <a:latin typeface="Times New Roman" pitchFamily="-111" charset="0"/>
              </a:rPr>
              <a:t> that does not throw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Lucida Console" pitchFamily="-111" charset="0"/>
              </a:rPr>
              <a:t>bad_alloc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 exceptions (i.e., </a:t>
            </a:r>
            <a:r>
              <a:rPr lang="en-US" sz="2500" dirty="0" err="1" smtClean="0">
                <a:solidFill>
                  <a:srgbClr val="000000"/>
                </a:solidFill>
                <a:latin typeface="Lucida Console" pitchFamily="-111" charset="0"/>
              </a:rPr>
              <a:t>nothrow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) to allocate an array of 50,000,000 </a:t>
            </a:r>
            <a:r>
              <a:rPr lang="en-US" sz="2500" dirty="0" smtClean="0">
                <a:solidFill>
                  <a:srgbClr val="000000"/>
                </a:solidFill>
                <a:latin typeface="Lucida Console" pitchFamily="-111" charset="0"/>
              </a:rPr>
              <a:t>double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-111" charset="0"/>
              </a:rPr>
              <a:t>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+mj-lt"/>
              </a:rPr>
              <a:t>Make programs more </a:t>
            </a:r>
            <a:r>
              <a:rPr lang="en-US" sz="2500" b="1" dirty="0" smtClean="0">
                <a:solidFill>
                  <a:srgbClr val="000000"/>
                </a:solidFill>
                <a:latin typeface="+mj-lt"/>
              </a:rPr>
              <a:t>robust </a:t>
            </a:r>
            <a:r>
              <a:rPr lang="en-US" sz="2500" dirty="0" smtClean="0">
                <a:solidFill>
                  <a:srgbClr val="000000"/>
                </a:solidFill>
                <a:latin typeface="+mj-lt"/>
              </a:rPr>
              <a:t>by using standard new so </a:t>
            </a:r>
            <a:r>
              <a:rPr lang="en-US" sz="2500" b="1" i="1" dirty="0" err="1" smtClean="0">
                <a:solidFill>
                  <a:srgbClr val="0000FF"/>
                </a:solidFill>
                <a:latin typeface="+mj-lt"/>
              </a:rPr>
              <a:t>bad_alloc</a:t>
            </a:r>
            <a:r>
              <a:rPr lang="en-US" sz="2500" b="1" i="1" dirty="0" smtClean="0">
                <a:solidFill>
                  <a:srgbClr val="0000FF"/>
                </a:solidFill>
                <a:latin typeface="+mj-lt"/>
              </a:rPr>
              <a:t>()</a:t>
            </a:r>
            <a:r>
              <a:rPr lang="en-US" sz="2500" dirty="0" smtClean="0">
                <a:solidFill>
                  <a:srgbClr val="000000"/>
                </a:solidFill>
                <a:latin typeface="+mj-lt"/>
              </a:rPr>
              <a:t> is automatically called upon failure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79" y="76200"/>
            <a:ext cx="8229600" cy="792162"/>
          </a:xfrm>
        </p:spPr>
        <p:txBody>
          <a:bodyPr/>
          <a:lstStyle/>
          <a:p>
            <a:r>
              <a:rPr lang="en-US" b="1" dirty="0"/>
              <a:t>Processing </a:t>
            </a:r>
            <a:r>
              <a:rPr lang="en-US" b="1" i="1" dirty="0">
                <a:solidFill>
                  <a:srgbClr val="0000FF"/>
                </a:solidFill>
              </a:rPr>
              <a:t>new </a:t>
            </a:r>
            <a:r>
              <a:rPr lang="en-US" b="1" dirty="0"/>
              <a:t>Failures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E6464-4165-6E4B-8669-9EC0B007FC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42799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0" y="3270766"/>
            <a:ext cx="51498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6200" y="4158734"/>
            <a:ext cx="4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3" y="4419600"/>
            <a:ext cx="3746267" cy="10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0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Derived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Remember: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derived </a:t>
            </a:r>
            <a:r>
              <a:rPr lang="en-US" sz="2400" dirty="0" smtClean="0"/>
              <a:t>class objects are also objects of </a:t>
            </a:r>
            <a:r>
              <a:rPr lang="en-US" sz="2400" b="1" dirty="0" smtClean="0">
                <a:solidFill>
                  <a:srgbClr val="0000FF"/>
                </a:solidFill>
              </a:rPr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If a 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-111" charset="0"/>
              </a:rPr>
              <a:t>catch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handler catches a pointer or reference to an exception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1" charset="0"/>
              </a:rPr>
              <a:t>object of a base-class type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, it also can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-111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a pointer or reference to all objects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-111" charset="0"/>
              </a:rPr>
              <a:t>classes publicly derived from that base class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—this allows for polymorphic processing of related errors.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When you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redefine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override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a function definition in der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ived class, it 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should have the </a:t>
            </a:r>
            <a:r>
              <a:rPr lang="en-US" sz="2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same exception </a:t>
            </a:r>
            <a:r>
              <a:rPr lang="en-US" sz="28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specification(throw</a:t>
            </a:r>
            <a:r>
              <a:rPr lang="en-US" sz="2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list) 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as it had in base class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or it should have a 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subset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of those in base class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In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overridden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redefined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functions you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cannot add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any exception specification </a:t>
            </a:r>
          </a:p>
        </p:txBody>
      </p:sp>
      <p:sp>
        <p:nvSpPr>
          <p:cNvPr id="6963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963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CA4D4-95D3-3C4D-B6A7-82C18B6A43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Exception Class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4562"/>
            <a:ext cx="8229600" cy="54117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The C++ Standard Library includes a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hierarchy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exception classes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This hierarchy is headed by 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base-class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exception( )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(defined in header file &lt;exception&gt;), which contains virtual function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what()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, which derived classes can override to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issue appropriate error messages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68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7168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A681D-E7EE-3A41-8DCB-C09E9972729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73463"/>
            <a:ext cx="5232400" cy="2552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Exception Class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4562"/>
            <a:ext cx="8229600" cy="577691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// standard exceptions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i="1" dirty="0" smtClean="0"/>
              <a:t>#include &lt;</a:t>
            </a:r>
            <a:r>
              <a:rPr lang="en-US" sz="1800" i="1" dirty="0" err="1" smtClean="0"/>
              <a:t>iostream</a:t>
            </a:r>
            <a:r>
              <a:rPr lang="en-US" sz="1800" i="1" dirty="0" smtClean="0"/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i="1" dirty="0" smtClean="0"/>
              <a:t>#include &lt;</a:t>
            </a:r>
            <a:r>
              <a:rPr lang="en-US" sz="1800" b="1" i="1" dirty="0" smtClean="0">
                <a:solidFill>
                  <a:srgbClr val="0000FF"/>
                </a:solidFill>
              </a:rPr>
              <a:t>exception</a:t>
            </a:r>
            <a:r>
              <a:rPr lang="en-US" sz="1800" i="1" dirty="0" smtClean="0"/>
              <a:t>&gt;</a:t>
            </a:r>
            <a:r>
              <a:rPr lang="en-US" sz="1800" dirty="0" smtClean="0"/>
              <a:t>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using</a:t>
            </a:r>
            <a:r>
              <a:rPr lang="en-US" sz="1800" dirty="0" smtClean="0"/>
              <a:t> </a:t>
            </a:r>
            <a:r>
              <a:rPr lang="en-US" sz="1800" i="1" dirty="0" smtClean="0"/>
              <a:t>namespace</a:t>
            </a:r>
            <a:r>
              <a:rPr lang="en-US" sz="1800" dirty="0" smtClean="0"/>
              <a:t> std;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00FF"/>
                </a:solidFill>
              </a:rPr>
              <a:t>class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myexception</a:t>
            </a:r>
            <a:r>
              <a:rPr lang="en-US" sz="1800" b="1" dirty="0" smtClean="0">
                <a:solidFill>
                  <a:srgbClr val="0000FF"/>
                </a:solidFill>
              </a:rPr>
              <a:t>: </a:t>
            </a:r>
            <a:r>
              <a:rPr lang="en-US" sz="1800" b="1" i="1" dirty="0" smtClean="0">
                <a:solidFill>
                  <a:srgbClr val="0000FF"/>
                </a:solidFill>
              </a:rPr>
              <a:t>public</a:t>
            </a:r>
            <a:r>
              <a:rPr lang="en-US" sz="1800" b="1" dirty="0" smtClean="0">
                <a:solidFill>
                  <a:srgbClr val="0000FF"/>
                </a:solidFill>
              </a:rPr>
              <a:t> exception </a:t>
            </a:r>
            <a:r>
              <a:rPr lang="en-US" sz="1800" dirty="0" smtClean="0"/>
              <a:t>{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	virtual</a:t>
            </a:r>
            <a:r>
              <a:rPr lang="en-US" sz="1800" dirty="0" smtClean="0"/>
              <a:t> </a:t>
            </a:r>
            <a:r>
              <a:rPr lang="en-US" sz="1800" i="1" dirty="0" smtClean="0"/>
              <a:t>const</a:t>
            </a:r>
            <a:r>
              <a:rPr lang="en-US" sz="1800" dirty="0" smtClean="0"/>
              <a:t> </a:t>
            </a:r>
            <a:r>
              <a:rPr lang="en-US" sz="1800" i="1" dirty="0" smtClean="0"/>
              <a:t>char</a:t>
            </a:r>
            <a:r>
              <a:rPr lang="en-US" sz="1800" dirty="0" smtClean="0"/>
              <a:t>* what() </a:t>
            </a:r>
            <a:r>
              <a:rPr lang="en-US" sz="1800" i="1" dirty="0" smtClean="0"/>
              <a:t>const</a:t>
            </a:r>
            <a:r>
              <a:rPr lang="en-US" sz="1800" dirty="0" smtClean="0"/>
              <a:t> </a:t>
            </a:r>
            <a:r>
              <a:rPr lang="en-US" sz="1800" b="1" i="1" dirty="0" smtClean="0">
                <a:solidFill>
                  <a:srgbClr val="0000FF"/>
                </a:solidFill>
              </a:rPr>
              <a:t>throw</a:t>
            </a:r>
            <a:r>
              <a:rPr lang="en-US" sz="1800" dirty="0" smtClean="0"/>
              <a:t>(){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		return</a:t>
            </a:r>
            <a:r>
              <a:rPr lang="en-US" sz="1800" dirty="0" smtClean="0"/>
              <a:t> "My exception happened"; }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} </a:t>
            </a:r>
            <a:r>
              <a:rPr lang="en-US" sz="1800" b="1" dirty="0" err="1" smtClean="0">
                <a:solidFill>
                  <a:srgbClr val="0000FF"/>
                </a:solidFill>
              </a:rPr>
              <a:t>myex</a:t>
            </a:r>
            <a:r>
              <a:rPr lang="en-US" sz="1800" dirty="0" smtClean="0"/>
              <a:t>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b="1" i="1" dirty="0" err="1" smtClean="0"/>
              <a:t>int</a:t>
            </a:r>
            <a:r>
              <a:rPr lang="en-US" sz="1800" b="1" dirty="0" smtClean="0"/>
              <a:t> main ()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 {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	try</a:t>
            </a:r>
            <a:r>
              <a:rPr lang="en-US" sz="1800" dirty="0" smtClean="0"/>
              <a:t>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	{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		throw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myex</a:t>
            </a:r>
            <a:r>
              <a:rPr lang="en-US" sz="1800" dirty="0" smtClean="0"/>
              <a:t>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	}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	catch</a:t>
            </a:r>
            <a:r>
              <a:rPr lang="en-US" sz="1800" dirty="0" smtClean="0"/>
              <a:t> (exception&amp; </a:t>
            </a:r>
            <a:r>
              <a:rPr lang="en-US" sz="1800" dirty="0" err="1" smtClean="0"/>
              <a:t>e</a:t>
            </a:r>
            <a:r>
              <a:rPr lang="en-US" sz="1800" dirty="0" smtClean="0"/>
              <a:t>)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	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&lt;&lt;“</a:t>
            </a:r>
            <a:r>
              <a:rPr lang="en-US" sz="1800" dirty="0" err="1" smtClean="0"/>
              <a:t>e.what</a:t>
            </a:r>
            <a:r>
              <a:rPr lang="en-US" sz="1800" dirty="0" smtClean="0"/>
              <a:t> = “ &lt;&lt;  </a:t>
            </a:r>
            <a:r>
              <a:rPr lang="en-US" sz="1800" b="1" dirty="0" err="1" smtClean="0">
                <a:solidFill>
                  <a:srgbClr val="0000FF"/>
                </a:solidFill>
              </a:rPr>
              <a:t>e.what</a:t>
            </a:r>
            <a:r>
              <a:rPr lang="en-US" sz="1800" b="1" dirty="0" smtClean="0">
                <a:solidFill>
                  <a:srgbClr val="0000FF"/>
                </a:solidFill>
              </a:rPr>
              <a:t>() </a:t>
            </a:r>
            <a:r>
              <a:rPr lang="en-US" sz="1800" dirty="0" smtClean="0"/>
              <a:t>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	}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i="1" dirty="0" smtClean="0"/>
              <a:t>return</a:t>
            </a:r>
            <a:r>
              <a:rPr lang="en-US" sz="1800" dirty="0" smtClean="0"/>
              <a:t> 0;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68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7168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A681D-E7EE-3A41-8DCB-C09E9972729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922" y="6180240"/>
            <a:ext cx="3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e.what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FF"/>
                </a:solidFill>
              </a:rPr>
              <a:t>My exception happened.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8819" y="3048000"/>
            <a:ext cx="6141962" cy="2031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exception { </a:t>
            </a:r>
            <a:endParaRPr lang="en-US" dirty="0" smtClean="0"/>
          </a:p>
          <a:p>
            <a:r>
              <a:rPr lang="en-US" i="1" dirty="0"/>
              <a:t>	</a:t>
            </a:r>
            <a:r>
              <a:rPr lang="en-US" i="1" dirty="0" smtClean="0"/>
              <a:t>public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exception </a:t>
            </a:r>
            <a:r>
              <a:rPr lang="en-US" dirty="0"/>
              <a:t>() </a:t>
            </a:r>
            <a:r>
              <a:rPr lang="en-US" i="1" dirty="0"/>
              <a:t>throw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exception </a:t>
            </a:r>
            <a:r>
              <a:rPr lang="en-US" dirty="0"/>
              <a:t>(</a:t>
            </a:r>
            <a:r>
              <a:rPr lang="en-US" i="1" dirty="0" err="1"/>
              <a:t>const</a:t>
            </a:r>
            <a:r>
              <a:rPr lang="en-US" dirty="0"/>
              <a:t> exception&amp;) </a:t>
            </a:r>
            <a:r>
              <a:rPr lang="en-US" i="1" dirty="0"/>
              <a:t>throw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exception</a:t>
            </a:r>
            <a:r>
              <a:rPr lang="en-US" dirty="0"/>
              <a:t>&amp; </a:t>
            </a:r>
            <a:r>
              <a:rPr lang="en-US" i="1" dirty="0"/>
              <a:t>operator</a:t>
            </a:r>
            <a:r>
              <a:rPr lang="en-US" dirty="0"/>
              <a:t>= (</a:t>
            </a:r>
            <a:r>
              <a:rPr lang="en-US" i="1" dirty="0" err="1"/>
              <a:t>const</a:t>
            </a:r>
            <a:r>
              <a:rPr lang="en-US" dirty="0"/>
              <a:t> exception&amp;) </a:t>
            </a:r>
            <a:r>
              <a:rPr lang="en-US" i="1" dirty="0"/>
              <a:t>throw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/>
              <a:t>virtual</a:t>
            </a:r>
            <a:r>
              <a:rPr lang="en-US" dirty="0" smtClean="0"/>
              <a:t> </a:t>
            </a:r>
            <a:r>
              <a:rPr lang="en-US" dirty="0"/>
              <a:t>~exception() </a:t>
            </a:r>
            <a:r>
              <a:rPr lang="en-US" i="1" dirty="0"/>
              <a:t>throw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i="1" dirty="0"/>
              <a:t>	</a:t>
            </a:r>
            <a:r>
              <a:rPr lang="en-US" i="1" dirty="0" smtClean="0"/>
              <a:t>	virtual</a:t>
            </a:r>
            <a:r>
              <a:rPr lang="en-US" dirty="0" smtClean="0"/>
              <a:t> </a:t>
            </a:r>
            <a:r>
              <a:rPr lang="en-US" i="1" dirty="0" err="1"/>
              <a:t>const</a:t>
            </a:r>
            <a:r>
              <a:rPr lang="en-US" dirty="0"/>
              <a:t> </a:t>
            </a:r>
            <a:r>
              <a:rPr lang="en-US" i="1" dirty="0"/>
              <a:t>char</a:t>
            </a:r>
            <a:r>
              <a:rPr lang="en-US" dirty="0"/>
              <a:t>* what() </a:t>
            </a:r>
            <a:r>
              <a:rPr lang="en-US" i="1" dirty="0" err="1"/>
              <a:t>const</a:t>
            </a:r>
            <a:r>
              <a:rPr lang="en-US" dirty="0"/>
              <a:t> </a:t>
            </a:r>
            <a:r>
              <a:rPr lang="en-US" i="1" dirty="0"/>
              <a:t>throw</a:t>
            </a:r>
            <a:r>
              <a:rPr lang="en-US" dirty="0"/>
              <a:t>(); 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ＭＳ Ｐゴシック" pitchFamily="-111" charset="-128"/>
                <a:cs typeface="ＭＳ Ｐゴシック" pitchFamily="-111" charset="-128"/>
              </a:rPr>
              <a:t>Bugs, Exceptions and  Code Rot</a:t>
            </a:r>
            <a:endParaRPr lang="en-US" sz="36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9459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9460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56555-0BB8-6942-A9E2-09C20BC5D2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229600" cy="5781596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/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Bugs</a:t>
            </a:r>
          </a:p>
          <a:p>
            <a:pPr lvl="1" eaLnBrk="1" hangingPunct="1"/>
            <a:r>
              <a:rPr lang="en-US" sz="2400" dirty="0" smtClean="0"/>
              <a:t>All programs have the potential for  bugs</a:t>
            </a:r>
            <a:r>
              <a:rPr lang="en-US" sz="2400" baseline="30000" dirty="0" smtClean="0">
                <a:solidFill>
                  <a:srgbClr val="FF0000"/>
                </a:solidFill>
              </a:rPr>
              <a:t>§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Run-time: 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Crash program every time (easier to cure)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Crash intermittently (harder to cure)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Wrong answers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All of the times – easier to fix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Some of the times – harder to fix</a:t>
            </a:r>
          </a:p>
          <a:p>
            <a:pPr lvl="1" eaLnBrk="1" hangingPunct="1"/>
            <a:r>
              <a:rPr lang="en-US" b="1" dirty="0" smtClean="0"/>
              <a:t>Types of bugs: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Poor logic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Program does what asked  to do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Syntactic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Use of wrong idiom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</a:rPr>
              <a:t>Fragility</a:t>
            </a:r>
          </a:p>
          <a:p>
            <a:pPr lvl="3" eaLnBrk="1" hangingPunct="1">
              <a:spcBef>
                <a:spcPct val="0"/>
              </a:spcBef>
            </a:pPr>
            <a:r>
              <a:rPr lang="en-US" b="1" dirty="0" smtClean="0">
                <a:ea typeface="ＭＳ Ｐゴシック" pitchFamily="-111" charset="-128"/>
              </a:rPr>
              <a:t>Run out memory, wrong input type, </a:t>
            </a:r>
            <a:r>
              <a:rPr lang="en-US" b="1" dirty="0" smtClean="0">
                <a:ea typeface="ＭＳ Ｐゴシック" pitchFamily="-111" charset="-128"/>
              </a:rPr>
              <a:t>etc.</a:t>
            </a:r>
            <a:endParaRPr lang="en-US" b="1" dirty="0" smtClean="0">
              <a:ea typeface="ＭＳ Ｐゴシック" pitchFamily="-111" charset="-128"/>
            </a:endParaRPr>
          </a:p>
          <a:p>
            <a:pPr lvl="2" eaLnBrk="1" hangingPunct="1">
              <a:spcBef>
                <a:spcPct val="0"/>
              </a:spcBef>
            </a:pP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248400" y="3352800"/>
            <a:ext cx="2895600" cy="2484398"/>
          </a:xfrm>
          <a:prstGeom prst="cloudCallout">
            <a:avLst>
              <a:gd name="adj1" fmla="val -101810"/>
              <a:gd name="adj2" fmla="val -3390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1600" dirty="0">
                <a:solidFill>
                  <a:srgbClr val="0000FF"/>
                </a:solidFill>
              </a:rPr>
              <a:t>Integration, testing and fixing programs represent the the biggest expense in the life cycle of a program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7239000" y="381000"/>
            <a:ext cx="1905000" cy="1993153"/>
          </a:xfrm>
          <a:prstGeom prst="cloudCallout">
            <a:avLst>
              <a:gd name="adj1" fmla="val -93262"/>
              <a:gd name="adj2" fmla="val 1157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1200" dirty="0">
                <a:solidFill>
                  <a:srgbClr val="0000FF"/>
                </a:solidFill>
              </a:rPr>
              <a:t>The larger the program the greater the potential for bugs</a:t>
            </a:r>
          </a:p>
          <a:p>
            <a:pPr lvl="1">
              <a:defRPr/>
            </a:pPr>
            <a:endParaRPr 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b="1" dirty="0" smtClean="0"/>
              <a:t>Stack Unwinding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487988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When an 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exception is thrown but not caught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in a particular scope, the 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function call stack is “unwound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,” and an attempt is made to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-111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the exception in the next 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outer </a:t>
            </a:r>
            <a:r>
              <a:rPr lang="en-US" sz="2400" b="1" i="1" dirty="0" smtClean="0">
                <a:solidFill>
                  <a:srgbClr val="3366FF"/>
                </a:solidFill>
                <a:latin typeface="Lucida Console" pitchFamily="-111" charset="0"/>
              </a:rPr>
              <a:t>try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…</a:t>
            </a:r>
            <a:r>
              <a:rPr lang="en-US" sz="2400" b="1" i="1" dirty="0" smtClean="0">
                <a:solidFill>
                  <a:srgbClr val="3366FF"/>
                </a:solidFill>
                <a:latin typeface="Lucida Console" pitchFamily="-111" charset="0"/>
              </a:rPr>
              <a:t>catch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block.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Unwinding the function call stack means that the function in which the exception was not caught terminates, </a:t>
            </a:r>
            <a:r>
              <a:rPr lang="en-US" sz="2400" b="1" i="1" dirty="0" smtClean="0">
                <a:solidFill>
                  <a:srgbClr val="3366FF"/>
                </a:solidFill>
                <a:latin typeface="Times New Roman" pitchFamily="-111" charset="0"/>
              </a:rPr>
              <a:t>all local variables in that function are destroyed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and control returns to the statement that originally invoked that function.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If a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-111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block encloses that statement, an attempt is made to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-111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the exception.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If a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-111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block does not enclose that statement,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-111" charset="0"/>
              </a:rPr>
              <a:t>stack unwinding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occurs again.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If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-111" charset="0"/>
              </a:rPr>
              <a:t>no </a:t>
            </a:r>
            <a:r>
              <a:rPr lang="en-US" sz="2400" b="1" i="1" dirty="0" smtClean="0">
                <a:solidFill>
                  <a:srgbClr val="000000"/>
                </a:solidFill>
                <a:latin typeface="Lucida Console" pitchFamily="-111" charset="0"/>
              </a:rPr>
              <a:t>catch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-111" charset="0"/>
              </a:rPr>
              <a:t> handler ever catches this exception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, function </a:t>
            </a:r>
            <a:r>
              <a:rPr lang="en-US" sz="2400" b="1" i="1" dirty="0" smtClean="0">
                <a:solidFill>
                  <a:srgbClr val="FF0000"/>
                </a:solidFill>
                <a:latin typeface="Lucida Console" pitchFamily="-111" charset="0"/>
              </a:rPr>
              <a:t>terminate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-111" charset="0"/>
              </a:rPr>
              <a:t> is called to terminate the program.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Stack unwinding (C++ only)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5963"/>
            <a:ext cx="8229600" cy="56403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When an exception is thrown and control passes from a try block to a handler, the C++ run time calls </a:t>
            </a:r>
            <a:r>
              <a:rPr lang="en-US" sz="24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destructors </a:t>
            </a:r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for all </a:t>
            </a:r>
            <a:r>
              <a:rPr lang="en-US" sz="24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automatic</a:t>
            </a:r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 objects constructed since the beginning of the try block. </a:t>
            </a:r>
          </a:p>
          <a:p>
            <a:pPr eaLnBrk="1" hangingPunct="1"/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This process is called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stack unwinding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lvl="1" eaLnBrk="1" hangingPunct="1"/>
            <a:r>
              <a:rPr lang="en-US" sz="2000" smtClean="0"/>
              <a:t>The automatic objects are destroyed in </a:t>
            </a:r>
            <a:r>
              <a:rPr lang="en-US" sz="2000" b="1" i="1" smtClean="0">
                <a:solidFill>
                  <a:srgbClr val="0000FF"/>
                </a:solidFill>
              </a:rPr>
              <a:t>reverse order </a:t>
            </a:r>
            <a:r>
              <a:rPr lang="en-US" sz="2000" smtClean="0"/>
              <a:t>of their construction. </a:t>
            </a:r>
            <a:endParaRPr lang="en-US" sz="2400" smtClean="0"/>
          </a:p>
          <a:p>
            <a:pPr eaLnBrk="1" hangingPunct="1"/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If an </a:t>
            </a:r>
            <a:r>
              <a:rPr lang="en-US" sz="24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 is thrown during construction </a:t>
            </a:r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of an object consisting of subobjects or array elements, </a:t>
            </a:r>
            <a:r>
              <a:rPr lang="en-US" sz="24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destructors are only called for those subobjects</a:t>
            </a:r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4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array elements successfully constructed</a:t>
            </a:r>
            <a:r>
              <a:rPr lang="en-US" sz="2400" smtClean="0">
                <a:ea typeface="ＭＳ Ｐゴシック" pitchFamily="-111" charset="-128"/>
                <a:cs typeface="ＭＳ Ｐゴシック" pitchFamily="-111" charset="-128"/>
              </a:rPr>
              <a:t> before the exception was thrown.</a:t>
            </a:r>
          </a:p>
          <a:p>
            <a:pPr eaLnBrk="1" hangingPunct="1"/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 A destructor for a local static object will only be called if the object was successfully constructed.</a:t>
            </a:r>
            <a:endParaRPr lang="en-US" sz="240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If during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stack unwinding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a </a:t>
            </a:r>
            <a:r>
              <a:rPr lang="en-US" sz="2000" b="1" i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destructor throws an exception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and that exception is 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not handled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, the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terminate()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function is called. </a:t>
            </a:r>
          </a:p>
        </p:txBody>
      </p:sp>
      <p:sp>
        <p:nvSpPr>
          <p:cNvPr id="7373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7373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B028E-0E76-CE4C-9AFF-B27C9C6CE3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Stack unwinding (C++ only)</a:t>
            </a:r>
            <a:r>
              <a:rPr lang="en-US" b="1" baseline="30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5963"/>
            <a:ext cx="3886200" cy="5640387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#include &lt;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iostream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&gt;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using namespace std;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E 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const char* message;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E(const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char*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arg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) :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message(arg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) {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};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//no catch( 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1600" b="1" dirty="0" err="1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my_terminate</a:t>
            </a:r>
            <a:r>
              <a:rPr lang="en-US" sz="1600" b="1" dirty="0" smtClean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) 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</a:t>
            </a:r>
            <a:r>
              <a:rPr lang="en-US" sz="16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Call to </a:t>
            </a:r>
            <a:r>
              <a:rPr lang="en-US" sz="1600" b="1" i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my_terminate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" 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A 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A() {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"In constructor of A" 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 ~A() </a:t>
            </a: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{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</a:t>
            </a:r>
            <a:r>
              <a:rPr lang="en-US" sz="12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&lt;&lt; "In destructor of A" &lt;&lt; </a:t>
            </a:r>
            <a:r>
              <a:rPr lang="en-US" sz="12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2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400" dirty="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throw </a:t>
            </a:r>
            <a:r>
              <a:rPr lang="en-US" sz="1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E("Exception</a:t>
            </a:r>
            <a:r>
              <a:rPr lang="en-US" sz="1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thrown in ~A()");}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600" b="1" dirty="0" smtClean="0">
                <a:ea typeface="ＭＳ Ｐゴシック" pitchFamily="-111" charset="-128"/>
                <a:cs typeface="ＭＳ Ｐゴシック" pitchFamily="-111" charset="-128"/>
              </a:rPr>
              <a:t> B 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B() {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"In constructor of B" 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 ~B() {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 &lt;&lt; "In destructor of B" &lt;&lt; </a:t>
            </a:r>
            <a:r>
              <a:rPr lang="en-US" sz="16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; }</a:t>
            </a:r>
          </a:p>
          <a:p>
            <a:pPr eaLnBrk="1" hangingPunct="1">
              <a:buNone/>
            </a:pPr>
            <a:r>
              <a:rPr lang="en-US" sz="1600" dirty="0" smtClean="0">
                <a:ea typeface="ＭＳ Ｐゴシック" pitchFamily="-111" charset="-128"/>
                <a:cs typeface="ＭＳ Ｐゴシック" pitchFamily="-111" charset="-128"/>
              </a:rPr>
              <a:t>};  //</a:t>
            </a:r>
            <a:r>
              <a:rPr lang="en-US" sz="16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 - see Exception8.cpp</a:t>
            </a:r>
          </a:p>
        </p:txBody>
      </p:sp>
      <p:sp>
        <p:nvSpPr>
          <p:cNvPr id="7578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7578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DB9F4-47BF-2449-BA0E-1BFADE0399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5783" name="Rectangle 3"/>
          <p:cNvSpPr txBox="1">
            <a:spLocks noChangeArrowheads="1"/>
          </p:cNvSpPr>
          <p:nvPr/>
        </p:nvSpPr>
        <p:spPr bwMode="auto">
          <a:xfrm>
            <a:off x="4610100" y="715963"/>
            <a:ext cx="3886200" cy="56403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400" b="1" dirty="0" err="1">
                <a:latin typeface="Calibri" pitchFamily="-111" charset="0"/>
              </a:rPr>
              <a:t>int</a:t>
            </a:r>
            <a:r>
              <a:rPr lang="en-US" sz="1400" b="1" dirty="0">
                <a:latin typeface="Calibri" pitchFamily="-111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alibri" pitchFamily="-111" charset="0"/>
              </a:rPr>
              <a:t>  	</a:t>
            </a:r>
            <a:r>
              <a:rPr lang="en-US" sz="1600" b="1" dirty="0" err="1">
                <a:solidFill>
                  <a:srgbClr val="FF0000"/>
                </a:solidFill>
                <a:latin typeface="Calibri" pitchFamily="-111" charset="0"/>
              </a:rPr>
              <a:t>set_terminate(</a:t>
            </a:r>
            <a:r>
              <a:rPr lang="en-US" sz="1600" b="1" dirty="0" err="1">
                <a:solidFill>
                  <a:srgbClr val="008000"/>
                </a:solidFill>
                <a:latin typeface="Calibri" pitchFamily="-111" charset="0"/>
              </a:rPr>
              <a:t>my_terminate</a:t>
            </a:r>
            <a:r>
              <a:rPr lang="en-US" sz="1600" b="1" dirty="0">
                <a:solidFill>
                  <a:srgbClr val="FF0000"/>
                </a:solidFill>
                <a:latin typeface="Calibri" pitchFamily="-111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solidFill>
                  <a:srgbClr val="0000FF"/>
                </a:solidFill>
                <a:latin typeface="Calibri" pitchFamily="-111" charset="0"/>
              </a:rPr>
              <a:t>  try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   </a:t>
            </a:r>
            <a:r>
              <a:rPr lang="en-US" sz="1400" dirty="0" err="1">
                <a:latin typeface="Calibri" pitchFamily="-111" charset="0"/>
              </a:rPr>
              <a:t>cout</a:t>
            </a:r>
            <a:r>
              <a:rPr lang="en-US" sz="1400" dirty="0">
                <a:latin typeface="Calibri" pitchFamily="-111" charset="0"/>
              </a:rPr>
              <a:t> &lt;&lt; "In try block" &lt;&lt; </a:t>
            </a:r>
            <a:r>
              <a:rPr lang="en-US" sz="1400" dirty="0" err="1">
                <a:latin typeface="Calibri" pitchFamily="-111" charset="0"/>
              </a:rPr>
              <a:t>endl</a:t>
            </a:r>
            <a:r>
              <a:rPr lang="en-US" sz="1400" dirty="0">
                <a:latin typeface="Calibri" pitchFamily="-111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latin typeface="Calibri" pitchFamily="-111" charset="0"/>
              </a:rPr>
              <a:t>    A a</a:t>
            </a:r>
            <a:r>
              <a:rPr lang="en-US" sz="1400" b="1" dirty="0" smtClean="0">
                <a:latin typeface="Calibri" pitchFamily="-111" charset="0"/>
              </a:rPr>
              <a:t>; B </a:t>
            </a:r>
            <a:r>
              <a:rPr lang="en-US" sz="1400" b="1" dirty="0" err="1" smtClean="0">
                <a:latin typeface="Calibri" pitchFamily="-111" charset="0"/>
              </a:rPr>
              <a:t>b</a:t>
            </a:r>
            <a:r>
              <a:rPr lang="en-US" sz="1400" b="1" dirty="0" smtClean="0">
                <a:latin typeface="Calibri" pitchFamily="-111" charset="0"/>
              </a:rPr>
              <a:t>;   //create objects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alibri" pitchFamily="-111" charset="0"/>
              </a:rPr>
              <a:t>    </a:t>
            </a:r>
            <a:r>
              <a:rPr lang="en-US" sz="1400" b="1" dirty="0" smtClean="0">
                <a:solidFill>
                  <a:srgbClr val="660066"/>
                </a:solidFill>
                <a:latin typeface="Calibri" pitchFamily="-111" charset="0"/>
              </a:rPr>
              <a:t>throw (</a:t>
            </a:r>
            <a:r>
              <a:rPr lang="en-US" sz="1400" b="1" dirty="0">
                <a:solidFill>
                  <a:srgbClr val="660066"/>
                </a:solidFill>
                <a:latin typeface="Calibri" pitchFamily="-111" charset="0"/>
              </a:rPr>
              <a:t>"Exception thrown in try block of main()");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solidFill>
                  <a:srgbClr val="0000FF"/>
                </a:solidFill>
                <a:latin typeface="Calibri" pitchFamily="-111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alibri" pitchFamily="-111" charset="0"/>
              </a:rPr>
              <a:t>  }  //end off try  - destroy object a and </a:t>
            </a:r>
            <a:r>
              <a:rPr lang="en-US" sz="1400" b="1" dirty="0" err="1" smtClean="0">
                <a:solidFill>
                  <a:srgbClr val="0000FF"/>
                </a:solidFill>
                <a:latin typeface="Calibri" pitchFamily="-111" charset="0"/>
              </a:rPr>
              <a:t>b</a:t>
            </a:r>
            <a:endParaRPr lang="en-US" sz="1400" b="1" dirty="0" smtClean="0">
              <a:solidFill>
                <a:srgbClr val="0000FF"/>
              </a:solidFill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latin typeface="Calibri" pitchFamily="-111" charset="0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alibri" pitchFamily="-111" charset="0"/>
              </a:rPr>
              <a:t>catch (const char* </a:t>
            </a:r>
            <a:r>
              <a:rPr lang="en-US" sz="1400" b="1" dirty="0" err="1">
                <a:solidFill>
                  <a:srgbClr val="660066"/>
                </a:solidFill>
                <a:latin typeface="Calibri" pitchFamily="-111" charset="0"/>
              </a:rPr>
              <a:t>e</a:t>
            </a:r>
            <a:r>
              <a:rPr lang="en-US" sz="1400" b="1" dirty="0">
                <a:solidFill>
                  <a:srgbClr val="660066"/>
                </a:solidFill>
                <a:latin typeface="Calibri" pitchFamily="-111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   </a:t>
            </a:r>
            <a:r>
              <a:rPr lang="en-US" sz="1400" dirty="0" err="1">
                <a:latin typeface="Calibri" pitchFamily="-111" charset="0"/>
              </a:rPr>
              <a:t>cout</a:t>
            </a:r>
            <a:r>
              <a:rPr lang="en-US" sz="1400" dirty="0">
                <a:latin typeface="Calibri" pitchFamily="-111" charset="0"/>
              </a:rPr>
              <a:t> &lt;&lt; "Exception: " &lt;&lt; </a:t>
            </a:r>
            <a:r>
              <a:rPr lang="en-US" sz="1400" dirty="0" err="1">
                <a:latin typeface="Calibri" pitchFamily="-111" charset="0"/>
              </a:rPr>
              <a:t>e</a:t>
            </a:r>
            <a:r>
              <a:rPr lang="en-US" sz="1400" dirty="0">
                <a:latin typeface="Calibri" pitchFamily="-111" charset="0"/>
              </a:rPr>
              <a:t> &lt;&lt; </a:t>
            </a:r>
            <a:r>
              <a:rPr lang="en-US" sz="1400" dirty="0" err="1">
                <a:latin typeface="Calibri" pitchFamily="-111" charset="0"/>
              </a:rPr>
              <a:t>endl</a:t>
            </a:r>
            <a:r>
              <a:rPr lang="en-US" sz="1400" dirty="0">
                <a:latin typeface="Calibri" pitchFamily="-111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</a:t>
            </a:r>
            <a:r>
              <a:rPr lang="en-US" sz="1400" dirty="0" smtClean="0">
                <a:latin typeface="Calibri" pitchFamily="-111" charset="0"/>
              </a:rPr>
              <a:t>   }</a:t>
            </a:r>
            <a:endParaRPr lang="en-US" sz="1400" dirty="0">
              <a:latin typeface="Calibri" pitchFamily="-11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b="1" dirty="0">
                <a:latin typeface="Calibri" pitchFamily="-111" charset="0"/>
              </a:rPr>
              <a:t>  catch (...)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   </a:t>
            </a:r>
            <a:r>
              <a:rPr lang="en-US" sz="1400" dirty="0" err="1">
                <a:latin typeface="Calibri" pitchFamily="-111" charset="0"/>
              </a:rPr>
              <a:t>cout</a:t>
            </a:r>
            <a:r>
              <a:rPr lang="en-US" sz="1400" dirty="0">
                <a:latin typeface="Calibri" pitchFamily="-111" charset="0"/>
              </a:rPr>
              <a:t> &lt;&lt; "Some exception caught in main()\</a:t>
            </a:r>
            <a:r>
              <a:rPr lang="en-US" sz="1400" dirty="0" err="1">
                <a:latin typeface="Calibri" pitchFamily="-111" charset="0"/>
              </a:rPr>
              <a:t>n</a:t>
            </a:r>
            <a:r>
              <a:rPr lang="en-US" sz="1400" dirty="0">
                <a:latin typeface="Calibri" pitchFamily="-111" charset="0"/>
              </a:rPr>
              <a:t>”;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  </a:t>
            </a:r>
            <a:r>
              <a:rPr lang="en-US" sz="1400" dirty="0" err="1">
                <a:latin typeface="Calibri" pitchFamily="-111" charset="0"/>
              </a:rPr>
              <a:t>cout</a:t>
            </a:r>
            <a:r>
              <a:rPr lang="en-US" sz="1400" dirty="0">
                <a:latin typeface="Calibri" pitchFamily="-111" charset="0"/>
              </a:rPr>
              <a:t> &lt;&lt; "Resume execution of main()" &lt;&lt; </a:t>
            </a:r>
            <a:r>
              <a:rPr lang="en-US" sz="1400" dirty="0" err="1">
                <a:latin typeface="Calibri" pitchFamily="-111" charset="0"/>
              </a:rPr>
              <a:t>endl</a:t>
            </a:r>
            <a:r>
              <a:rPr lang="en-US" sz="1400" dirty="0">
                <a:latin typeface="Calibri" pitchFamily="-111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-111" charset="0"/>
              </a:rPr>
              <a:t>} /************ Results ************</a:t>
            </a:r>
          </a:p>
          <a:p>
            <a:pPr marL="342900" indent="-342900"/>
            <a:r>
              <a:rPr lang="en-US" sz="1400" dirty="0">
                <a:latin typeface="Calibri" pitchFamily="-111" charset="0"/>
              </a:rPr>
              <a:t>In try block</a:t>
            </a:r>
          </a:p>
          <a:p>
            <a:pPr marL="342900" indent="-342900"/>
            <a:r>
              <a:rPr lang="en-US" sz="1400" dirty="0">
                <a:latin typeface="Calibri" pitchFamily="-111" charset="0"/>
              </a:rPr>
              <a:t>In constructor of A</a:t>
            </a:r>
          </a:p>
          <a:p>
            <a:pPr marL="342900" indent="-342900"/>
            <a:r>
              <a:rPr lang="en-US" sz="1400" dirty="0">
                <a:latin typeface="Calibri" pitchFamily="-111" charset="0"/>
              </a:rPr>
              <a:t>In constructor of B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Calibri" pitchFamily="-111" charset="0"/>
              </a:rPr>
              <a:t>In destructor of B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Calibri" pitchFamily="-111" charset="0"/>
              </a:rPr>
              <a:t>In destructor of A</a:t>
            </a:r>
          </a:p>
          <a:p>
            <a:pPr marL="342900" indent="-342900"/>
            <a:r>
              <a:rPr lang="en-US" sz="1400" dirty="0">
                <a:latin typeface="Calibri" pitchFamily="-111" charset="0"/>
              </a:rPr>
              <a:t>Call to </a:t>
            </a:r>
            <a:r>
              <a:rPr lang="en-US" sz="1400" dirty="0" err="1">
                <a:latin typeface="Calibri" pitchFamily="-111" charset="0"/>
              </a:rPr>
              <a:t>my_terminate</a:t>
            </a:r>
            <a:endParaRPr lang="en-US" sz="1400" dirty="0">
              <a:latin typeface="Calibri" pitchFamily="-111" charset="0"/>
            </a:endParaRPr>
          </a:p>
          <a:p>
            <a:pPr marL="342900" indent="-342900"/>
            <a:r>
              <a:rPr lang="en-US" sz="1400" dirty="0">
                <a:latin typeface="Calibri" pitchFamily="-111" charset="0"/>
              </a:rPr>
              <a:t>**********************************/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Stack Unwinding (C++ only)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94" y="4060944"/>
            <a:ext cx="5096006" cy="2797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792162"/>
            <a:ext cx="5778500" cy="367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4953000"/>
            <a:ext cx="36576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b="1" dirty="0" err="1">
                <a:ea typeface="ＭＳ Ｐゴシック" pitchFamily="-111" charset="-128"/>
                <a:cs typeface="ＭＳ Ｐゴシック" pitchFamily="-111" charset="-128"/>
              </a:rPr>
              <a:t>Rethrowing</a:t>
            </a:r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 an Exception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2163"/>
            <a:ext cx="8229600" cy="533400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It’s possible that an </a:t>
            </a:r>
            <a:r>
              <a:rPr lang="en-US" sz="2300" b="1" dirty="0" smtClean="0">
                <a:solidFill>
                  <a:srgbClr val="0000FF"/>
                </a:solidFill>
                <a:latin typeface="Times New Roman" pitchFamily="-111" charset="0"/>
              </a:rPr>
              <a:t>exception handler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, upon receiving an exception, might decide either that it </a:t>
            </a:r>
            <a:r>
              <a:rPr lang="en-US" sz="2300" b="1" dirty="0" smtClean="0">
                <a:solidFill>
                  <a:srgbClr val="0000FF"/>
                </a:solidFill>
                <a:latin typeface="Times New Roman" pitchFamily="-111" charset="0"/>
              </a:rPr>
              <a:t>cannot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process that exception or that it </a:t>
            </a:r>
            <a:r>
              <a:rPr lang="en-US" sz="2300" b="1" i="1" dirty="0" smtClean="0">
                <a:solidFill>
                  <a:srgbClr val="000000"/>
                </a:solidFill>
                <a:latin typeface="Times New Roman" pitchFamily="-111" charset="0"/>
              </a:rPr>
              <a:t>can process the exception only partially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In such cases, the </a:t>
            </a:r>
            <a:r>
              <a:rPr lang="en-US" sz="2300" b="1" dirty="0" smtClean="0">
                <a:solidFill>
                  <a:srgbClr val="0000FF"/>
                </a:solidFill>
                <a:latin typeface="Times New Roman" pitchFamily="-111" charset="0"/>
              </a:rPr>
              <a:t>exception handler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can </a:t>
            </a:r>
            <a:r>
              <a:rPr lang="en-US" sz="2300" b="1" i="1" dirty="0" smtClean="0">
                <a:solidFill>
                  <a:srgbClr val="FF0000"/>
                </a:solidFill>
                <a:latin typeface="Times New Roman" pitchFamily="-111" charset="0"/>
              </a:rPr>
              <a:t>defer</a:t>
            </a:r>
            <a:r>
              <a:rPr lang="en-US" sz="2300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the exception handling (or perhaps a portion of it) to another exception handler.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In either case, you achieve this by </a:t>
            </a:r>
            <a:r>
              <a:rPr lang="en-US" sz="2300" b="1" i="1" dirty="0" err="1" smtClean="0">
                <a:solidFill>
                  <a:srgbClr val="FF0000"/>
                </a:solidFill>
                <a:latin typeface="Times New Roman" pitchFamily="-111" charset="0"/>
              </a:rPr>
              <a:t>rethrowing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-111" charset="0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Times New Roman" pitchFamily="-111" charset="0"/>
              </a:rPr>
              <a:t>the exception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 via the statement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Lucida Console" pitchFamily="-111" charset="0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Lucida Console" pitchFamily="-111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Regardless of whether a handler can process an exception, the handler can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itchFamily="-111" charset="0"/>
              </a:rPr>
              <a:t>rethrow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the exception for further processing outside the handler.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The 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-111" charset="0"/>
              </a:rPr>
              <a:t>next enclosing </a:t>
            </a:r>
            <a:r>
              <a:rPr lang="en-US" sz="2300" b="1" dirty="0" smtClean="0">
                <a:solidFill>
                  <a:srgbClr val="000000"/>
                </a:solidFill>
                <a:latin typeface="Lucida Console" pitchFamily="-111" charset="0"/>
              </a:rPr>
              <a:t>try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block 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-111" charset="0"/>
              </a:rPr>
              <a:t>detects the </a:t>
            </a:r>
            <a:r>
              <a:rPr lang="en-US" sz="2300" b="1" dirty="0" err="1" smtClean="0">
                <a:solidFill>
                  <a:srgbClr val="000000"/>
                </a:solidFill>
                <a:latin typeface="Times New Roman" pitchFamily="-111" charset="0"/>
              </a:rPr>
              <a:t>rethrown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exception, which a 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catch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 handler listed after that enclosing 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-111" charset="0"/>
              </a:rPr>
              <a:t>try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-111" charset="0"/>
              </a:rPr>
              <a:t> block attempts to handle.</a:t>
            </a:r>
            <a:endParaRPr lang="en-US" sz="2300" dirty="0">
              <a:solidFill>
                <a:srgbClr val="000000"/>
              </a:solidFill>
              <a:latin typeface="Times New Roman" pitchFamily="-111" charset="0"/>
            </a:endParaRPr>
          </a:p>
        </p:txBody>
      </p:sp>
      <p:sp>
        <p:nvSpPr>
          <p:cNvPr id="86020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602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4E015-DDB3-E249-8AF6-E5DE8D3BDB2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5160963"/>
            <a:ext cx="5067300" cy="965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err="1" smtClean="0">
                <a:ea typeface="ＭＳ Ｐゴシック" pitchFamily="-111" charset="-128"/>
                <a:cs typeface="ＭＳ Ｐゴシック" pitchFamily="-111" charset="-128"/>
              </a:rPr>
              <a:t>Rethrowing</a:t>
            </a:r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564188"/>
          </a:xfrm>
          <a:ln>
            <a:solidFill>
              <a:srgbClr val="0000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270685"/>
            <a:ext cx="5448300" cy="402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792163"/>
            <a:ext cx="4737100" cy="25400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792163"/>
            <a:ext cx="3619500" cy="130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2962831"/>
            <a:ext cx="4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5642" y="4495800"/>
            <a:ext cx="4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2471" y="348456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###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694" y="17309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###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7082" y="5791200"/>
            <a:ext cx="41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bad_alloc( 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38100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Objects of class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bad_alloc 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are thrown when the implementation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cannot allocate storage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The class is derived from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, and thrown by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allocator, new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, and others.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class bad_alloc </a:t>
            </a: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: public exception {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public: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1600" smtClean="0">
                <a:ea typeface="ＭＳ Ｐゴシック" pitchFamily="-111" charset="-128"/>
                <a:cs typeface="ＭＳ Ｐゴシック" pitchFamily="-111" charset="-128"/>
              </a:rPr>
              <a:t>bad_alloc() throw();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600" smtClean="0">
                <a:ea typeface="ＭＳ Ｐゴシック" pitchFamily="-111" charset="-128"/>
                <a:cs typeface="ＭＳ Ｐゴシック" pitchFamily="-111" charset="-128"/>
              </a:rPr>
              <a:t>    bad_alloc(const bad_alloc&amp;) throw();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  bad_alloc&amp; operator=(const bad_alloc&amp;) throw();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  virtual ~bad_alloc() throw();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  virtual const char* </a:t>
            </a:r>
            <a:r>
              <a:rPr lang="en-US" sz="18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what()</a:t>
            </a: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const throw();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1800" smtClean="0">
                <a:ea typeface="ＭＳ Ｐゴシック" pitchFamily="-111" charset="-128"/>
                <a:cs typeface="ＭＳ Ｐゴシック" pitchFamily="-111" charset="-128"/>
              </a:rPr>
              <a:t>  };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endParaRPr lang="en-US" sz="180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011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011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B1A5F-01FE-AF46-AAEA-0C0F543CFFA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19600" y="990600"/>
            <a:ext cx="3810000" cy="51355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12" charset="0"/>
              <a:buChar char="•"/>
              <a:defRPr/>
            </a:pPr>
            <a:r>
              <a:rPr lang="en-US" sz="2000" b="1" i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new operator 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throws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bad_alloc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exception if insufficient memory: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try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{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NodePtr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pointer = new Node;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}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catch 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</a:t>
            </a:r>
            <a:r>
              <a:rPr lang="en-US" sz="2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bad_alloc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&amp;</a:t>
            </a:r>
            <a:r>
              <a:rPr lang="en-US" sz="2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ba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)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{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cerr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&lt;&lt; "Ran out of memory!";</a:t>
            </a:r>
            <a:b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16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// Can do other things here as well…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cerr</a:t>
            </a:r>
            <a:r>
              <a:rPr lang="en-US" sz="16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&lt;&lt; </a:t>
            </a:r>
            <a:r>
              <a:rPr lang="en-US" sz="16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ba.what</a:t>
            </a:r>
            <a:r>
              <a:rPr lang="en-US" sz="16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( );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12" charset="0"/>
              <a:buChar char="•"/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In library &lt;new&gt;, std namespace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+mn-cs"/>
              </a:rPr>
              <a:t>#include &lt;new&gt;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+mn-cs"/>
              </a:rPr>
              <a:t>using </a:t>
            </a:r>
            <a:r>
              <a:rPr lang="en-US" sz="20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+mn-cs"/>
              </a:rPr>
              <a:t>std::bad_alloc</a:t>
            </a: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+mn-cs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12" charset="0"/>
              <a:buChar char="•"/>
              <a:defRPr/>
            </a:pPr>
            <a:endParaRPr lang="en-US" sz="28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715963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assert( 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38100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The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assert()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 macro returns TRUE if its parameter evaluates TRUE and takes some kind of action if it evaluates FALSE.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 Many compilers will abort the program on an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assert()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 that fails; others will throw an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One powerful feature of the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assert()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 macro is that the preprocessor collapses it into no code at all if </a:t>
            </a:r>
            <a:r>
              <a:rPr lang="en-US" sz="2000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DEBUG</a:t>
            </a:r>
            <a:r>
              <a:rPr lang="en-US" sz="2000" b="1" i="1" smtClean="0">
                <a:ea typeface="ＭＳ Ｐゴシック" pitchFamily="-111" charset="-128"/>
                <a:cs typeface="ＭＳ Ｐゴシック" pitchFamily="-111" charset="-128"/>
              </a:rPr>
              <a:t> is not defined. </a:t>
            </a:r>
            <a:endParaRPr lang="en-US" sz="180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216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216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54EED-F588-A44F-8A65-7AE57CD3933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19600" y="990600"/>
            <a:ext cx="3810000" cy="51355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#define DEBUG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#include &lt;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iostream.h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&gt;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 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ifndef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DEBUG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#define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ASSERT(x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#else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#define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ASSERT(x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if (! (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))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{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"ERROR! Assert " &lt;&lt; #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 failed\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 on line " &lt;&lt; __LINE__  &lt;&lt; "\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 in file " &lt;&lt; __FILE__ &lt;&lt; "\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  \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endif</a:t>
            </a:r>
            <a:endParaRPr lang="en-US" sz="12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 </a:t>
            </a:r>
          </a:p>
          <a:p>
            <a:pPr>
              <a:defRPr/>
            </a:pP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main()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= 5;	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"First assert: 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ASSERT(x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==5);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nSecond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assert: 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ASSERT(x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!= 5);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   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cout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&lt;&lt; "\</a:t>
            </a:r>
            <a:r>
              <a:rPr lang="en-US" sz="12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nDone.\n</a:t>
            </a: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";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   return 0;</a:t>
            </a:r>
          </a:p>
          <a:p>
            <a:pPr>
              <a:defRPr/>
            </a:pPr>
            <a:r>
              <a:rPr lang="en-US" sz="12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  <a:p>
            <a:pPr>
              <a:defRPr/>
            </a:pP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12" charset="0"/>
              <a:buChar char="•"/>
              <a:defRPr/>
            </a:pPr>
            <a:endParaRPr lang="en-US" sz="28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019800" y="152400"/>
            <a:ext cx="2819400" cy="2057400"/>
          </a:xfrm>
          <a:prstGeom prst="cloudCallout">
            <a:avLst>
              <a:gd name="adj1" fmla="val -55968"/>
              <a:gd name="adj2" fmla="val 29833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If it is not defined, assert() is defined to create no code at all. If DEBUG is defined, the functionality defined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705600" y="3352800"/>
            <a:ext cx="2438400" cy="1295400"/>
          </a:xfrm>
          <a:prstGeom prst="wedgeRectCallout">
            <a:avLst>
              <a:gd name="adj1" fmla="val -30357"/>
              <a:gd name="adj2" fmla="val 10367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rgbClr val="0000FF"/>
                </a:solidFill>
              </a:rPr>
              <a:t>First assert:</a:t>
            </a:r>
          </a:p>
          <a:p>
            <a:pPr>
              <a:defRPr/>
            </a:pPr>
            <a:endParaRPr lang="en-US" sz="1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</a:rPr>
              <a:t>Second assert:</a:t>
            </a: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</a:rPr>
              <a:t>ERROR!! Assert </a:t>
            </a:r>
            <a:r>
              <a:rPr lang="en-US" sz="1200" dirty="0" err="1">
                <a:solidFill>
                  <a:srgbClr val="0000FF"/>
                </a:solidFill>
              </a:rPr>
              <a:t>x</a:t>
            </a:r>
            <a:r>
              <a:rPr lang="en-US" sz="1200" dirty="0">
                <a:solidFill>
                  <a:srgbClr val="0000FF"/>
                </a:solidFill>
              </a:rPr>
              <a:t> !=5 failed</a:t>
            </a: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</a:rPr>
              <a:t> on line 24 in file test1704.cpp</a:t>
            </a: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</a:rPr>
              <a:t>Done.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When to Throw Exceptions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7467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Typical to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separate throws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catches</a:t>
            </a:r>
          </a:p>
          <a:p>
            <a:pPr lvl="1" eaLnBrk="1" hangingPunct="1"/>
            <a:r>
              <a:rPr lang="en-US" sz="2000" dirty="0" smtClean="0"/>
              <a:t>In separate functions</a:t>
            </a:r>
          </a:p>
          <a:p>
            <a:pPr eaLnBrk="1" hangingPunct="1"/>
            <a:r>
              <a:rPr lang="en-US" sz="20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Throwing function:</a:t>
            </a:r>
          </a:p>
          <a:p>
            <a:pPr lvl="1" eaLnBrk="1" hangingPunct="1"/>
            <a:r>
              <a:rPr lang="en-US" sz="2000" dirty="0" smtClean="0"/>
              <a:t>Include throw statements in definition</a:t>
            </a:r>
          </a:p>
          <a:p>
            <a:pPr lvl="1" eaLnBrk="1" hangingPunct="1"/>
            <a:r>
              <a:rPr lang="en-US" sz="2000" dirty="0" smtClean="0"/>
              <a:t>List exceptions in throw list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In both declaration and definition</a:t>
            </a:r>
          </a:p>
          <a:p>
            <a:pPr eaLnBrk="1" hangingPunct="1"/>
            <a:r>
              <a:rPr lang="en-US" sz="20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Catching function:</a:t>
            </a:r>
          </a:p>
          <a:p>
            <a:pPr lvl="1" eaLnBrk="1" hangingPunct="1"/>
            <a:r>
              <a:rPr lang="en-US" sz="2000" dirty="0" smtClean="0"/>
              <a:t>Different function, perhaps even in different file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functionA</a:t>
            </a: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 )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throw(MyException</a:t>
            </a: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){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::::::::::::::::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throw </a:t>
            </a:r>
            <a:r>
              <a:rPr lang="en-US" sz="1200" dirty="0" err="1" smtClean="0">
                <a:ea typeface="ＭＳ Ｐゴシック" pitchFamily="-111" charset="-128"/>
                <a:cs typeface="ＭＳ Ｐゴシック" pitchFamily="-111" charset="-128"/>
              </a:rPr>
              <a:t>MyException</a:t>
            </a: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( argument);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1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functionB</a:t>
            </a:r>
            <a:r>
              <a:rPr lang="en-US" sz="1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 ){			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::::::::::::::::					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try {							  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		::::::::::::                                                      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12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functionA</a:t>
            </a:r>
            <a:r>
              <a:rPr lang="en-US" sz="12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( );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	    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     </a:t>
            </a:r>
            <a:r>
              <a:rPr lang="en-US" sz="12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catch(MyException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</a:t>
            </a:r>
            <a:r>
              <a:rPr lang="en-US" sz="12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        {   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2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buFont typeface="Arial" pitchFamily="-111" charset="0"/>
              <a:buNone/>
            </a:pPr>
            <a:endParaRPr lang="en-US" sz="12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192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192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83154-A420-7045-B266-C37A36E5E99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886200" y="4114800"/>
            <a:ext cx="4800600" cy="1981200"/>
          </a:xfrm>
          <a:prstGeom prst="cloudCallout">
            <a:avLst>
              <a:gd name="adj1" fmla="val -65807"/>
              <a:gd name="adj2" fmla="val -580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throw </a:t>
            </a:r>
            <a:r>
              <a:rPr lang="en-US" dirty="0" smtClean="0">
                <a:solidFill>
                  <a:srgbClr val="0000FF"/>
                </a:solidFill>
              </a:rPr>
              <a:t>statements should be used within functions and listed in exception </a:t>
            </a:r>
            <a:r>
              <a:rPr lang="en-US" dirty="0" err="1" smtClean="0">
                <a:solidFill>
                  <a:srgbClr val="0000FF"/>
                </a:solidFill>
              </a:rPr>
              <a:t>specification(</a:t>
            </a:r>
            <a:r>
              <a:rPr lang="en-US" b="1" dirty="0" err="1" smtClean="0">
                <a:solidFill>
                  <a:srgbClr val="0000FF"/>
                </a:solidFill>
              </a:rPr>
              <a:t>throw</a:t>
            </a:r>
            <a:r>
              <a:rPr lang="en-US" b="1" dirty="0" smtClean="0">
                <a:solidFill>
                  <a:srgbClr val="0000FF"/>
                </a:solidFill>
              </a:rPr>
              <a:t> list</a:t>
            </a:r>
            <a:r>
              <a:rPr lang="en-US" dirty="0" smtClean="0">
                <a:solidFill>
                  <a:srgbClr val="0000FF"/>
                </a:solidFill>
              </a:rPr>
              <a:t>) for the </a:t>
            </a:r>
            <a:r>
              <a:rPr lang="en-US" dirty="0" err="1" smtClean="0">
                <a:solidFill>
                  <a:srgbClr val="0000FF"/>
                </a:solidFill>
              </a:rPr>
              <a:t>functionn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Overuse of Exceptions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Exceptions alter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Similar to old "goto" construct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"Unrestricted" flow of control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Should be used </a:t>
            </a:r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sparingly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Good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desire a "throw": consider how to </a:t>
            </a:r>
            <a:r>
              <a:rPr lang="en-US" b="1" i="1" smtClean="0">
                <a:solidFill>
                  <a:srgbClr val="3366FF"/>
                </a:solidFill>
              </a:rPr>
              <a:t>write</a:t>
            </a:r>
            <a:br>
              <a:rPr lang="en-US" b="1" i="1" smtClean="0">
                <a:solidFill>
                  <a:srgbClr val="3366FF"/>
                </a:solidFill>
              </a:rPr>
            </a:br>
            <a:r>
              <a:rPr lang="en-US" b="1" i="1" smtClean="0">
                <a:solidFill>
                  <a:srgbClr val="3366FF"/>
                </a:solidFill>
              </a:rPr>
              <a:t>program without 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alternative reasonable </a:t>
            </a:r>
            <a:r>
              <a:rPr lang="en-US" smtClean="0">
                <a:sym typeface="Wingdings" pitchFamily="-111" charset="2"/>
              </a:rPr>
              <a:t></a:t>
            </a:r>
            <a:r>
              <a:rPr lang="en-US" smtClean="0"/>
              <a:t> do it</a:t>
            </a:r>
          </a:p>
        </p:txBody>
      </p:sp>
      <p:sp>
        <p:nvSpPr>
          <p:cNvPr id="8397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397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286A7-8B28-A84A-BD63-FCE209D15E6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b="1" smtClean="0">
                <a:ea typeface="ＭＳ Ｐゴシック" pitchFamily="-111" charset="-128"/>
                <a:cs typeface="ＭＳ Ｐゴシック" pitchFamily="-111" charset="-128"/>
              </a:rPr>
              <a:t>Bugs, Exceptions and  Code Rot</a:t>
            </a:r>
            <a:endParaRPr lang="en-US" sz="36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599"/>
            <a:ext cx="8229600" cy="6111875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Exceptions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One cannot eliminate </a:t>
            </a:r>
            <a:r>
              <a:rPr lang="en-US" b="1" i="1" dirty="0" smtClean="0">
                <a:solidFill>
                  <a:srgbClr val="0000FF"/>
                </a:solidFill>
              </a:rPr>
              <a:t>exceptional </a:t>
            </a:r>
            <a:r>
              <a:rPr lang="en-US" dirty="0" smtClean="0"/>
              <a:t>circumstances, one can only </a:t>
            </a:r>
            <a:r>
              <a:rPr lang="en-US" b="1" i="1" dirty="0" smtClean="0">
                <a:solidFill>
                  <a:srgbClr val="0000FF"/>
                </a:solidFill>
              </a:rPr>
              <a:t>prepare</a:t>
            </a:r>
            <a:r>
              <a:rPr lang="en-US" b="1" dirty="0" smtClean="0"/>
              <a:t>  </a:t>
            </a:r>
            <a:r>
              <a:rPr lang="en-US" dirty="0" smtClean="0"/>
              <a:t>for them (i.e. life insurance)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-111" charset="0"/>
              </a:rPr>
              <a:t>An exception is an indication of a problem that occurs during a program’s execution.</a:t>
            </a: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Example: 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>
                <a:ea typeface="ＭＳ Ｐゴシック" pitchFamily="-111" charset="-128"/>
              </a:rPr>
              <a:t>Program that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runs out of memory </a:t>
            </a:r>
            <a:r>
              <a:rPr lang="en-US" b="1" i="1" dirty="0" smtClean="0">
                <a:solidFill>
                  <a:srgbClr val="FF0000"/>
                </a:solidFill>
                <a:ea typeface="ＭＳ Ｐゴシック" pitchFamily="-111" charset="-128"/>
              </a:rPr>
              <a:t>sometimes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>
                <a:ea typeface="ＭＳ Ｐゴシック" pitchFamily="-111" charset="-128"/>
              </a:rPr>
              <a:t>What do you do?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400" dirty="0" smtClean="0">
                <a:ea typeface="ＭＳ Ｐゴシック" pitchFamily="-111" charset="-128"/>
              </a:rPr>
              <a:t>Allow program to crash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400" dirty="0" smtClean="0">
                <a:ea typeface="ＭＳ Ｐゴシック" pitchFamily="-111" charset="-128"/>
              </a:rPr>
              <a:t>Inform the user and exit gracefully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400" dirty="0" smtClean="0">
                <a:ea typeface="ＭＳ Ｐゴシック" pitchFamily="-111" charset="-128"/>
              </a:rPr>
              <a:t>Inform the user and  allow user to recover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400" dirty="0" smtClean="0">
                <a:ea typeface="ＭＳ Ｐゴシック" pitchFamily="-111" charset="-128"/>
              </a:rPr>
              <a:t>Take corrective action and continue running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dirty="0" smtClean="0"/>
              <a:t>In C++, an </a:t>
            </a:r>
            <a:r>
              <a:rPr lang="en-US" sz="2400" b="1" i="1" dirty="0" smtClean="0">
                <a:solidFill>
                  <a:srgbClr val="0000FF"/>
                </a:solidFill>
              </a:rPr>
              <a:t>exception</a:t>
            </a:r>
            <a:r>
              <a:rPr lang="en-US" sz="2400" dirty="0" smtClean="0"/>
              <a:t> is an </a:t>
            </a:r>
            <a:r>
              <a:rPr lang="en-US" sz="2400" b="1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that is passed from the area where </a:t>
            </a:r>
            <a:r>
              <a:rPr lang="en-US" sz="2400" b="1" dirty="0" smtClean="0">
                <a:solidFill>
                  <a:srgbClr val="0000FF"/>
                </a:solidFill>
              </a:rPr>
              <a:t>problem occurs</a:t>
            </a:r>
            <a:r>
              <a:rPr lang="en-US" sz="2400" dirty="0" smtClean="0"/>
              <a:t> to the part of the code where the </a:t>
            </a:r>
            <a:r>
              <a:rPr lang="en-US" sz="2400" b="1" dirty="0" smtClean="0">
                <a:solidFill>
                  <a:srgbClr val="0000FF"/>
                </a:solidFill>
              </a:rPr>
              <a:t>problem is handled</a:t>
            </a: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150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24898-D5C1-E649-8D32-A489BE3156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Summary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Exception handling allows separation of</a:t>
            </a:r>
            <a:br>
              <a:rPr lang="en-US" sz="200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"normal" cases and "exceptional" cases</a:t>
            </a:r>
          </a:p>
          <a:p>
            <a:pPr eaLnBrk="1" hangingPunct="1"/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Exceptions thrown in try-block</a:t>
            </a:r>
          </a:p>
          <a:p>
            <a:pPr lvl="1" eaLnBrk="1" hangingPunct="1"/>
            <a:r>
              <a:rPr lang="en-US" sz="2000"/>
              <a:t>Or within a function whose call is in try-block</a:t>
            </a:r>
          </a:p>
          <a:p>
            <a:pPr eaLnBrk="1" hangingPunct="1"/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Exceptions caught in catch-block try-blocks typically followed by more than</a:t>
            </a:r>
            <a:br>
              <a:rPr lang="en-US" sz="200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one catch-block</a:t>
            </a:r>
          </a:p>
          <a:p>
            <a:pPr lvl="1" eaLnBrk="1" hangingPunct="1"/>
            <a:r>
              <a:rPr lang="en-US" sz="2000"/>
              <a:t>List more specific exceptions first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Best used with separate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Especially considering callers might </a:t>
            </a:r>
            <a:br>
              <a:rPr lang="en-US" sz="1800"/>
            </a:br>
            <a:r>
              <a:rPr lang="en-US" sz="1800"/>
              <a:t>handle differently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Exceptions thrown in but not caught in</a:t>
            </a:r>
            <a:br>
              <a:rPr lang="en-US" sz="180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function, should be listed in throw list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Exceptions thrown but never caught </a:t>
            </a:r>
            <a:r>
              <a:rPr lang="en-US" sz="1800">
                <a:ea typeface="ＭＳ Ｐゴシック" pitchFamily="-111" charset="-128"/>
                <a:cs typeface="ＭＳ Ｐゴシック" pitchFamily="-111" charset="-128"/>
                <a:sym typeface="Wingdings" pitchFamily="-111" charset="2"/>
              </a:rPr>
              <a:t></a:t>
            </a: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180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program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  <a:cs typeface="ＭＳ Ｐゴシック" pitchFamily="-111" charset="-128"/>
              </a:rPr>
              <a:t>Resist overuse of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Unrestricted flow of control</a:t>
            </a:r>
          </a:p>
          <a:p>
            <a:pPr eaLnBrk="1" hangingPunct="1">
              <a:buFont typeface="Arial" pitchFamily="-111" charset="0"/>
              <a:buNone/>
            </a:pPr>
            <a:endParaRPr lang="en-US" sz="240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421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421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E25CB-1500-B540-BD9D-0E944F63496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Reliability of Exception Handling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9550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Exception Handling 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as if exception </a:t>
            </a:r>
            <a:r>
              <a:rPr lang="en-US" dirty="0" smtClean="0"/>
              <a:t>handling is </a:t>
            </a:r>
            <a:r>
              <a:rPr lang="en-US" dirty="0"/>
              <a:t>a different, </a:t>
            </a:r>
            <a:r>
              <a:rPr lang="en-US" i="1" dirty="0">
                <a:solidFill>
                  <a:srgbClr val="0000FF"/>
                </a:solidFill>
              </a:rPr>
              <a:t>parallel path</a:t>
            </a:r>
            <a:r>
              <a:rPr lang="en-US" dirty="0"/>
              <a:t> of execution that can be taken </a:t>
            </a:r>
            <a:r>
              <a:rPr lang="en-US" dirty="0" smtClean="0"/>
              <a:t>when things </a:t>
            </a:r>
            <a:r>
              <a:rPr lang="en-US" dirty="0"/>
              <a:t>go wrong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doesn’t need to interfere with your normally-executing code. </a:t>
            </a:r>
            <a:endParaRPr lang="en-US" dirty="0" smtClean="0"/>
          </a:p>
          <a:p>
            <a:pPr lvl="1"/>
            <a:r>
              <a:rPr lang="en-US" dirty="0"/>
              <a:t>An exception cannot be ignored so it’s guaranteed to </a:t>
            </a:r>
            <a:r>
              <a:rPr lang="en-US" dirty="0" smtClean="0"/>
              <a:t>be dealt </a:t>
            </a:r>
            <a:r>
              <a:rPr lang="en-US" dirty="0"/>
              <a:t>with at some point.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exceptions provide a way </a:t>
            </a:r>
            <a:r>
              <a:rPr lang="en-US" dirty="0" smtClean="0"/>
              <a:t>to recover </a:t>
            </a:r>
            <a:r>
              <a:rPr lang="en-US" dirty="0"/>
              <a:t>reliably from a bad situation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9C337-D464-C341-960D-A1F448D26F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b="1" smtClean="0">
                <a:ea typeface="ＭＳ Ｐゴシック" pitchFamily="-111" charset="-128"/>
                <a:cs typeface="ＭＳ Ｐゴシック" pitchFamily="-111" charset="-128"/>
              </a:rPr>
              <a:t>Bugs, Exceptions and  Code Rot</a:t>
            </a:r>
            <a:endParaRPr lang="en-US" sz="36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867400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Code Rot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is a well-known (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???)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phenomenon in which software deteriorates due to being neglected.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Code Rot is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programmers' joke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related to the fact that program can be enormously complex  in which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bugs, mistakes, and  errors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can hide for a long time before turning up.</a:t>
            </a:r>
          </a:p>
          <a:p>
            <a:pPr eaLnBrk="1" hangingPunct="1"/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Solution to this problem is achieved by writing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well-structured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well-documented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programs.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A fully-debugged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poorly written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program can readily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degenerate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upon addition on new code.  </a:t>
            </a:r>
          </a:p>
          <a:p>
            <a:pPr eaLnBrk="1" hangingPunct="1"/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355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47E7-87C1-3A42-BD1A-E609941371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5518150"/>
            <a:ext cx="49403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2895600"/>
            <a:ext cx="8199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§</a:t>
            </a:r>
            <a:r>
              <a:rPr lang="en-US" sz="1600" dirty="0" smtClean="0"/>
              <a:t> Critical </a:t>
            </a:r>
            <a:r>
              <a:rPr lang="en-US" sz="1600" dirty="0"/>
              <a:t>bug discovered in the </a:t>
            </a:r>
            <a:r>
              <a:rPr lang="en-US" sz="1600" b="1" dirty="0">
                <a:solidFill>
                  <a:srgbClr val="FF0000"/>
                </a:solidFill>
              </a:rPr>
              <a:t>ubiquitous Bash </a:t>
            </a:r>
            <a:r>
              <a:rPr lang="en-US" sz="1600" dirty="0"/>
              <a:t>shell has become a major security risk </a:t>
            </a:r>
            <a:endParaRPr lang="en-US" sz="1600" dirty="0" smtClean="0"/>
          </a:p>
          <a:p>
            <a:r>
              <a:rPr lang="en-US" sz="1600" dirty="0" smtClean="0"/>
              <a:t>to </a:t>
            </a:r>
            <a:r>
              <a:rPr lang="en-US" sz="1600" dirty="0"/>
              <a:t>various Unix, Linux, and BSD systems -- spanning web servers, desktop installations </a:t>
            </a:r>
            <a:endParaRPr lang="en-US" sz="1600" dirty="0" smtClean="0"/>
          </a:p>
          <a:p>
            <a:r>
              <a:rPr lang="en-US" sz="1600" dirty="0" smtClean="0"/>
              <a:t>of </a:t>
            </a:r>
            <a:r>
              <a:rPr lang="en-US" sz="1600" dirty="0"/>
              <a:t>Linux, Mac OS X, and integrated </a:t>
            </a:r>
            <a:r>
              <a:rPr lang="en-US" sz="1600" dirty="0" smtClean="0"/>
              <a:t>devices </a:t>
            </a:r>
            <a:r>
              <a:rPr lang="en-US" sz="1600" dirty="0"/>
              <a:t>such as routers, among others.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Simple Exception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4F81BD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X, Y, Z;</a:t>
            </a:r>
            <a:b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“X value\n";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X;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&lt;&lt; ”Y value";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cin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&gt;&gt; Y;</a:t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Z = X/Y;			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//assumes that denominator ≠ 0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cout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 &lt;&lt;“ Z  = “&lt;&lt; Z &lt;&lt; 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endl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;		</a:t>
            </a:r>
          </a:p>
          <a:p>
            <a:pPr eaLnBrk="1" hangingPunct="1">
              <a:lnSpc>
                <a:spcPct val="90000"/>
              </a:lnSpc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Basic code assumes that Y </a:t>
            </a:r>
            <a:r>
              <a:rPr lang="en-US" sz="2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can ever </a:t>
            </a:r>
            <a:r>
              <a:rPr lang="en-US" sz="2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be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How do we fix this possible serious run-time error?</a:t>
            </a:r>
          </a:p>
        </p:txBody>
      </p:sp>
      <p:sp>
        <p:nvSpPr>
          <p:cNvPr id="25604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2560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II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C0EF7-386B-F74A-8141-DA8CB1C221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29438</TotalTime>
  <Words>5767</Words>
  <Application>Microsoft Macintosh PowerPoint</Application>
  <PresentationFormat>On-screen Show (4:3)</PresentationFormat>
  <Paragraphs>1113</Paragraphs>
  <Slides>60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C++ Part II INFO_CE9265-01 Yedidiah Solowiejczyk Week#4</vt:lpstr>
      <vt:lpstr>PowerPoint Presentation</vt:lpstr>
      <vt:lpstr>PowerPoint Presentation</vt:lpstr>
      <vt:lpstr>PowerPoint Presentation</vt:lpstr>
      <vt:lpstr>Bugs, Exceptions and  Code Rot</vt:lpstr>
      <vt:lpstr>Bugs, Exceptions and  Code Rot</vt:lpstr>
      <vt:lpstr> Reliability of Exception Handling </vt:lpstr>
      <vt:lpstr>Bugs, Exceptions and  Code Rot</vt:lpstr>
      <vt:lpstr>Simple Exception Example</vt:lpstr>
      <vt:lpstr>Simple Error Detection Example</vt:lpstr>
      <vt:lpstr>The Concept of Exception Handling</vt:lpstr>
      <vt:lpstr>C++ Exception Handling§</vt:lpstr>
      <vt:lpstr>Zero Divide Exception Handling</vt:lpstr>
      <vt:lpstr>Zero Divide Example Discussion</vt:lpstr>
      <vt:lpstr>Zero Divide Example try-catch</vt:lpstr>
      <vt:lpstr>catch-block</vt:lpstr>
      <vt:lpstr>Mechanics of try-catch</vt:lpstr>
      <vt:lpstr>Mechanics of try-catch</vt:lpstr>
      <vt:lpstr>catch-block Parameter</vt:lpstr>
      <vt:lpstr> // exceptions: multiple catch blocks  </vt:lpstr>
      <vt:lpstr>Catching All Exceptions </vt:lpstr>
      <vt:lpstr>Catching All Exceptions </vt:lpstr>
      <vt:lpstr>Multiple Throws and Catches</vt:lpstr>
      <vt:lpstr>Default Exceptions§</vt:lpstr>
      <vt:lpstr>Catching</vt:lpstr>
      <vt:lpstr>Defining Exception Classes§</vt:lpstr>
      <vt:lpstr>Trivial Exception Classes</vt:lpstr>
      <vt:lpstr> Throwing Objects§</vt:lpstr>
      <vt:lpstr>Throwing Exception in Functions</vt:lpstr>
      <vt:lpstr>Throwing Exception in Function</vt:lpstr>
      <vt:lpstr>When to throw exception</vt:lpstr>
      <vt:lpstr>Exceptions and constructors</vt:lpstr>
      <vt:lpstr>Exceptions and constructors</vt:lpstr>
      <vt:lpstr>Exceptions and constructors</vt:lpstr>
      <vt:lpstr>Exception in Constructors§</vt:lpstr>
      <vt:lpstr>Exceptions and destructors§</vt:lpstr>
      <vt:lpstr>Exception Specification</vt:lpstr>
      <vt:lpstr>Exception Specification</vt:lpstr>
      <vt:lpstr>Exception Specification in Functions§</vt:lpstr>
      <vt:lpstr>Throw List Summary</vt:lpstr>
      <vt:lpstr>Uncaught Exceptions</vt:lpstr>
      <vt:lpstr>Processing Unexpected Exceptions</vt:lpstr>
      <vt:lpstr>unexpected()§</vt:lpstr>
      <vt:lpstr>Processing new Failures</vt:lpstr>
      <vt:lpstr>Processing new Failures</vt:lpstr>
      <vt:lpstr>Processing new Failures</vt:lpstr>
      <vt:lpstr>Derived Classes</vt:lpstr>
      <vt:lpstr>Exception Class Hierarchies</vt:lpstr>
      <vt:lpstr>Exception Class Hierarchies</vt:lpstr>
      <vt:lpstr>Stack Unwinding</vt:lpstr>
      <vt:lpstr>Stack unwinding (C++ only)</vt:lpstr>
      <vt:lpstr>Stack unwinding (C++ only)§</vt:lpstr>
      <vt:lpstr>Stack Unwinding (C++ only)</vt:lpstr>
      <vt:lpstr>Rethrowing an Exception</vt:lpstr>
      <vt:lpstr>Rethrowing an Exception</vt:lpstr>
      <vt:lpstr>bad_alloc( )</vt:lpstr>
      <vt:lpstr>assert( )</vt:lpstr>
      <vt:lpstr>When to Throw Exceptions</vt:lpstr>
      <vt:lpstr>Overuse of Exceptions</vt:lpstr>
      <vt:lpstr>Summary </vt:lpstr>
    </vt:vector>
  </TitlesOfParts>
  <Company>Neuronex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Yedidiah Solowiejczyk</dc:creator>
  <cp:lastModifiedBy>Yedidiah Solowiejczyk</cp:lastModifiedBy>
  <cp:revision>229</cp:revision>
  <dcterms:created xsi:type="dcterms:W3CDTF">2012-07-25T03:45:41Z</dcterms:created>
  <dcterms:modified xsi:type="dcterms:W3CDTF">2015-02-26T19:11:35Z</dcterms:modified>
</cp:coreProperties>
</file>