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4"/>
  </p:notesMasterIdLst>
  <p:handoutMasterIdLst>
    <p:handoutMasterId r:id="rId75"/>
  </p:handoutMasterIdLst>
  <p:sldIdLst>
    <p:sldId id="257" r:id="rId2"/>
    <p:sldId id="359" r:id="rId3"/>
    <p:sldId id="501" r:id="rId4"/>
    <p:sldId id="502" r:id="rId5"/>
    <p:sldId id="503" r:id="rId6"/>
    <p:sldId id="504" r:id="rId7"/>
    <p:sldId id="505" r:id="rId8"/>
    <p:sldId id="507" r:id="rId9"/>
    <p:sldId id="508" r:id="rId10"/>
    <p:sldId id="509" r:id="rId11"/>
    <p:sldId id="506" r:id="rId12"/>
    <p:sldId id="336" r:id="rId13"/>
    <p:sldId id="380" r:id="rId14"/>
    <p:sldId id="455" r:id="rId15"/>
    <p:sldId id="367" r:id="rId16"/>
    <p:sldId id="284" r:id="rId17"/>
    <p:sldId id="379" r:id="rId18"/>
    <p:sldId id="319" r:id="rId19"/>
    <p:sldId id="457" r:id="rId20"/>
    <p:sldId id="458" r:id="rId21"/>
    <p:sldId id="459" r:id="rId22"/>
    <p:sldId id="460" r:id="rId23"/>
    <p:sldId id="403" r:id="rId24"/>
    <p:sldId id="413" r:id="rId25"/>
    <p:sldId id="414" r:id="rId26"/>
    <p:sldId id="415" r:id="rId27"/>
    <p:sldId id="416" r:id="rId28"/>
    <p:sldId id="425" r:id="rId29"/>
    <p:sldId id="426" r:id="rId30"/>
    <p:sldId id="427" r:id="rId31"/>
    <p:sldId id="429" r:id="rId32"/>
    <p:sldId id="479" r:id="rId33"/>
    <p:sldId id="480" r:id="rId34"/>
    <p:sldId id="487" r:id="rId35"/>
    <p:sldId id="486" r:id="rId36"/>
    <p:sldId id="484" r:id="rId37"/>
    <p:sldId id="485" r:id="rId38"/>
    <p:sldId id="482" r:id="rId39"/>
    <p:sldId id="430" r:id="rId40"/>
    <p:sldId id="431" r:id="rId41"/>
    <p:sldId id="418" r:id="rId42"/>
    <p:sldId id="481" r:id="rId43"/>
    <p:sldId id="492" r:id="rId44"/>
    <p:sldId id="488" r:id="rId45"/>
    <p:sldId id="489" r:id="rId46"/>
    <p:sldId id="420" r:id="rId47"/>
    <p:sldId id="421" r:id="rId48"/>
    <p:sldId id="422" r:id="rId49"/>
    <p:sldId id="423" r:id="rId50"/>
    <p:sldId id="424" r:id="rId51"/>
    <p:sldId id="436" r:id="rId52"/>
    <p:sldId id="406" r:id="rId53"/>
    <p:sldId id="438" r:id="rId54"/>
    <p:sldId id="407" r:id="rId55"/>
    <p:sldId id="437" r:id="rId56"/>
    <p:sldId id="408" r:id="rId57"/>
    <p:sldId id="435" r:id="rId58"/>
    <p:sldId id="490" r:id="rId59"/>
    <p:sldId id="491" r:id="rId60"/>
    <p:sldId id="439" r:id="rId61"/>
    <p:sldId id="440" r:id="rId62"/>
    <p:sldId id="493" r:id="rId63"/>
    <p:sldId id="441" r:id="rId64"/>
    <p:sldId id="447" r:id="rId65"/>
    <p:sldId id="498" r:id="rId66"/>
    <p:sldId id="499" r:id="rId67"/>
    <p:sldId id="500" r:id="rId68"/>
    <p:sldId id="446" r:id="rId69"/>
    <p:sldId id="494" r:id="rId70"/>
    <p:sldId id="495" r:id="rId71"/>
    <p:sldId id="496" r:id="rId72"/>
    <p:sldId id="282" r:id="rId7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703" autoAdjust="0"/>
  </p:normalViewPr>
  <p:slideViewPr>
    <p:cSldViewPr snapToObjects="1">
      <p:cViewPr>
        <p:scale>
          <a:sx n="75" d="100"/>
          <a:sy n="75" d="100"/>
        </p:scale>
        <p:origin x="-1080" y="-4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B8A559-8F84-B142-8FCF-5494509201CA}" type="datetime1">
              <a:rPr lang="en-US"/>
              <a:pPr>
                <a:defRPr/>
              </a:pPr>
              <a:t>4/1/15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77031C92-097D-1347-9B4D-9D627EEBC77F}" type="slidenum">
              <a:rPr lang="en-US"/>
              <a:pPr>
                <a:defRPr/>
              </a:pPr>
              <a:t>‹#›</a:t>
            </a:fld>
            <a:endParaRPr lang="en-US"/>
          </a:p>
        </p:txBody>
      </p:sp>
    </p:spTree>
    <p:extLst>
      <p:ext uri="{BB962C8B-B14F-4D97-AF65-F5344CB8AC3E}">
        <p14:creationId xmlns:p14="http://schemas.microsoft.com/office/powerpoint/2010/main" val="2591633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72F1B95-9D83-114A-903E-C19BF43C02A8}" type="datetime1">
              <a:rPr lang="en-US"/>
              <a:pPr>
                <a:defRPr/>
              </a:pPr>
              <a:t>4/1/15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60F154E-0AEB-8A43-9CA5-B8683A732543}" type="slidenum">
              <a:rPr lang="en-US"/>
              <a:pPr>
                <a:defRPr/>
              </a:pPr>
              <a:t>‹#›</a:t>
            </a:fld>
            <a:endParaRPr lang="en-US"/>
          </a:p>
        </p:txBody>
      </p:sp>
    </p:spTree>
    <p:extLst>
      <p:ext uri="{BB962C8B-B14F-4D97-AF65-F5344CB8AC3E}">
        <p14:creationId xmlns:p14="http://schemas.microsoft.com/office/powerpoint/2010/main" val="12195127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ＭＳ Ｐゴシック" pitchFamily="-109"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54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6F629BE-3FBB-9D49-BBA5-10045319AE8D}" type="slidenum">
              <a:rPr lang="en-CA">
                <a:latin typeface="Calibri" charset="0"/>
              </a:rPr>
              <a:pPr eaLnBrk="1" hangingPunct="1"/>
              <a:t>3</a:t>
            </a:fld>
            <a:endParaRPr lang="en-CA">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144F39-6C93-F445-B423-FAA696C3EC53}" type="slidenum">
              <a:rPr lang="en-CA">
                <a:ea typeface="ＭＳ Ｐゴシック" pitchFamily="-109" charset="-128"/>
                <a:cs typeface="ＭＳ Ｐゴシック" pitchFamily="-109" charset="-128"/>
              </a:rPr>
              <a:pPr fontAlgn="base">
                <a:spcBef>
                  <a:spcPct val="0"/>
                </a:spcBef>
                <a:spcAft>
                  <a:spcPct val="0"/>
                </a:spcAft>
                <a:defRPr/>
              </a:pPr>
              <a:t>41</a:t>
            </a:fld>
            <a:endParaRPr lang="en-CA">
              <a:ea typeface="ＭＳ Ｐゴシック" pitchFamily="-109" charset="-128"/>
              <a:cs typeface="ＭＳ Ｐゴシック" pitchFamily="-109"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AF7E50-8A76-1541-A65F-0DC15600A226}" type="slidenum">
              <a:rPr lang="en-CA">
                <a:ea typeface="ＭＳ Ｐゴシック" pitchFamily="-109" charset="-128"/>
                <a:cs typeface="ＭＳ Ｐゴシック" pitchFamily="-109" charset="-128"/>
              </a:rPr>
              <a:pPr fontAlgn="base">
                <a:spcBef>
                  <a:spcPct val="0"/>
                </a:spcBef>
                <a:spcAft>
                  <a:spcPct val="0"/>
                </a:spcAft>
                <a:defRPr/>
              </a:pPr>
              <a:t>72</a:t>
            </a:fld>
            <a:endParaRPr lang="en-CA">
              <a:ea typeface="ＭＳ Ｐゴシック" pitchFamily="-109" charset="-128"/>
              <a:cs typeface="ＭＳ Ｐゴシック" pitchFamily="-109"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65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7B81745-AB8A-C940-92FE-F4D33C67B95A}" type="slidenum">
              <a:rPr lang="en-CA">
                <a:latin typeface="Calibri" charset="0"/>
              </a:rPr>
              <a:pPr eaLnBrk="1" hangingPunct="1"/>
              <a:t>4</a:t>
            </a:fld>
            <a:endParaRPr lang="en-CA">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01A23BA-5420-1048-9B77-2B9FE5650111}" type="slidenum">
              <a:rPr lang="en-CA">
                <a:latin typeface="Calibri" charset="0"/>
              </a:rPr>
              <a:pPr eaLnBrk="1" hangingPunct="1"/>
              <a:t>5</a:t>
            </a:fld>
            <a:endParaRPr lang="en-CA">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85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E89CC8-A776-1748-8B87-F08389DE755F}" type="slidenum">
              <a:rPr lang="en-CA">
                <a:latin typeface="Calibri" charset="0"/>
              </a:rPr>
              <a:pPr eaLnBrk="1" hangingPunct="1"/>
              <a:t>6</a:t>
            </a:fld>
            <a:endParaRPr lang="en-CA">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60F154E-0AEB-8A43-9CA5-B8683A732543}"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BD0B0F-2FC3-0A47-BEF5-656639F2549D}" type="slidenum">
              <a:rPr lang="en-CA">
                <a:ea typeface="ＭＳ Ｐゴシック" pitchFamily="-109" charset="-128"/>
                <a:cs typeface="ＭＳ Ｐゴシック" pitchFamily="-109" charset="-128"/>
              </a:rPr>
              <a:pPr fontAlgn="base">
                <a:spcBef>
                  <a:spcPct val="0"/>
                </a:spcBef>
                <a:spcAft>
                  <a:spcPct val="0"/>
                </a:spcAft>
                <a:defRPr/>
              </a:pPr>
              <a:t>23</a:t>
            </a:fld>
            <a:endParaRPr lang="en-CA">
              <a:ea typeface="ＭＳ Ｐゴシック" pitchFamily="-109" charset="-128"/>
              <a:cs typeface="ＭＳ Ｐゴシック" pitchFamily="-109"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00111D-E826-A045-A70A-F1F0B9E95979}" type="slidenum">
              <a:rPr lang="en-CA">
                <a:ea typeface="ＭＳ Ｐゴシック" pitchFamily="-109" charset="-128"/>
                <a:cs typeface="ＭＳ Ｐゴシック" pitchFamily="-109" charset="-128"/>
              </a:rPr>
              <a:pPr fontAlgn="base">
                <a:spcBef>
                  <a:spcPct val="0"/>
                </a:spcBef>
                <a:spcAft>
                  <a:spcPct val="0"/>
                </a:spcAft>
                <a:defRPr/>
              </a:pPr>
              <a:t>24</a:t>
            </a:fld>
            <a:endParaRPr lang="en-CA">
              <a:ea typeface="ＭＳ Ｐゴシック" pitchFamily="-109" charset="-128"/>
              <a:cs typeface="ＭＳ Ｐゴシック" pitchFamily="-109"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6E3A93-4A07-2E47-9F30-8AF2751C97EF}" type="slidenum">
              <a:rPr lang="en-CA">
                <a:ea typeface="ＭＳ Ｐゴシック" pitchFamily="-109" charset="-128"/>
                <a:cs typeface="ＭＳ Ｐゴシック" pitchFamily="-109" charset="-128"/>
              </a:rPr>
              <a:pPr fontAlgn="base">
                <a:spcBef>
                  <a:spcPct val="0"/>
                </a:spcBef>
                <a:spcAft>
                  <a:spcPct val="0"/>
                </a:spcAft>
                <a:defRPr/>
              </a:pPr>
              <a:t>25</a:t>
            </a:fld>
            <a:endParaRPr lang="en-CA">
              <a:ea typeface="ＭＳ Ｐゴシック" pitchFamily="-109" charset="-128"/>
              <a:cs typeface="ＭＳ Ｐゴシック" pitchFamily="-109"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111" charset="-128"/>
              <a:cs typeface="ＭＳ Ｐゴシック" pitchFamily="-111" charset="-128"/>
            </a:endParaRP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779C87-AE81-9648-A38A-03A5869EBADB}" type="slidenum">
              <a:rPr lang="en-CA">
                <a:ea typeface="ＭＳ Ｐゴシック" pitchFamily="-109" charset="-128"/>
                <a:cs typeface="ＭＳ Ｐゴシック" pitchFamily="-109" charset="-128"/>
              </a:rPr>
              <a:pPr fontAlgn="base">
                <a:spcBef>
                  <a:spcPct val="0"/>
                </a:spcBef>
                <a:spcAft>
                  <a:spcPct val="0"/>
                </a:spcAft>
                <a:defRPr/>
              </a:pPr>
              <a:t>27</a:t>
            </a:fld>
            <a:endParaRPr lang="en-CA">
              <a:ea typeface="ＭＳ Ｐゴシック" pitchFamily="-109" charset="-128"/>
              <a:cs typeface="ＭＳ Ｐゴシック" pitchFamily="-109"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4/1/15</a:t>
            </a:r>
            <a:endParaRPr lang="en-US"/>
          </a:p>
        </p:txBody>
      </p:sp>
      <p:sp>
        <p:nvSpPr>
          <p:cNvPr id="5"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727A022B-3154-9B45-8C74-8A2C11328E0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4/1/15</a:t>
            </a:r>
            <a:endParaRPr lang="en-US"/>
          </a:p>
        </p:txBody>
      </p:sp>
      <p:sp>
        <p:nvSpPr>
          <p:cNvPr id="5"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79C4129-32A2-4543-8EE9-8B5C4E5A79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4/1/15</a:t>
            </a:r>
            <a:endParaRPr lang="en-US"/>
          </a:p>
        </p:txBody>
      </p:sp>
      <p:sp>
        <p:nvSpPr>
          <p:cNvPr id="5"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75ABB87-BF24-B241-B8AA-1E7CEA95AA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4/1/15</a:t>
            </a:r>
            <a:endParaRPr lang="en-US"/>
          </a:p>
        </p:txBody>
      </p:sp>
      <p:sp>
        <p:nvSpPr>
          <p:cNvPr id="5"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85324D3F-E3F9-C240-BA47-C733D8A7159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4/1/15</a:t>
            </a:r>
            <a:endParaRPr lang="en-US"/>
          </a:p>
        </p:txBody>
      </p:sp>
      <p:sp>
        <p:nvSpPr>
          <p:cNvPr id="5"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591F9FD1-FAA6-6A48-8637-E6A94C6218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4/1/15</a:t>
            </a:r>
            <a:endParaRPr lang="en-US"/>
          </a:p>
        </p:txBody>
      </p:sp>
      <p:sp>
        <p:nvSpPr>
          <p:cNvPr id="6"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DA9A85D3-EB14-164A-8937-36D1A07615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4/1/15</a:t>
            </a:r>
            <a:endParaRPr lang="en-US"/>
          </a:p>
        </p:txBody>
      </p:sp>
      <p:sp>
        <p:nvSpPr>
          <p:cNvPr id="8"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1F4C51E2-556D-6447-8F06-8C2545DE24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4/1/15</a:t>
            </a:r>
            <a:endParaRPr lang="en-US"/>
          </a:p>
        </p:txBody>
      </p:sp>
      <p:sp>
        <p:nvSpPr>
          <p:cNvPr id="4"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0A90BE34-D306-654B-86DF-88DA17C098F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4/1/15</a:t>
            </a:r>
            <a:endParaRPr lang="en-US"/>
          </a:p>
        </p:txBody>
      </p:sp>
      <p:sp>
        <p:nvSpPr>
          <p:cNvPr id="3"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8F1B7F6A-7E6B-454D-8AE7-A6CCE736F57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4/1/15</a:t>
            </a:r>
            <a:endParaRPr lang="en-US"/>
          </a:p>
        </p:txBody>
      </p:sp>
      <p:sp>
        <p:nvSpPr>
          <p:cNvPr id="6"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AE07CAD4-CA08-D043-9A7C-9F1929F7EE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4/1/15</a:t>
            </a:r>
            <a:endParaRPr lang="en-US"/>
          </a:p>
        </p:txBody>
      </p:sp>
      <p:sp>
        <p:nvSpPr>
          <p:cNvPr id="6" name="Footer Placeholder 4"/>
          <p:cNvSpPr>
            <a:spLocks noGrp="1"/>
          </p:cNvSpPr>
          <p:nvPr>
            <p:ph type="ftr" sz="quarter" idx="11"/>
          </p:nvPr>
        </p:nvSpPr>
        <p:spPr/>
        <p:txBody>
          <a:bodyPr/>
          <a:lstStyle>
            <a:lvl1pPr>
              <a:defRPr/>
            </a:lvl1pPr>
          </a:lstStyle>
          <a:p>
            <a:r>
              <a:rPr lang="en-US" smtClean="0"/>
              <a:t>C++ Part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AF42C804-6507-A74B-9E62-0B4A3163AA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n-US" smtClean="0"/>
              <a:t>4/1/15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r>
              <a:rPr lang="en-US" smtClean="0"/>
              <a:t>C++ Part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DDCF669-044B-7343-9DC3-B7F225F909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11" charset="-128"/>
        </a:defRPr>
      </a:lvl1pPr>
      <a:lvl2pPr algn="ctr" defTabSz="457200"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2pPr>
      <a:lvl3pPr algn="ctr" defTabSz="457200"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3pPr>
      <a:lvl4pPr algn="ctr" defTabSz="457200"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4pPr>
      <a:lvl5pPr algn="ctr" defTabSz="457200"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5pPr>
      <a:lvl6pPr marL="457200" algn="ctr" defTabSz="457200" rtl="0" fontAlgn="base">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fontAlgn="base">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fontAlgn="base">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fontAlgn="base">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0" fontAlgn="base" hangingPunct="0">
        <a:spcBef>
          <a:spcPct val="20000"/>
        </a:spcBef>
        <a:spcAft>
          <a:spcPct val="0"/>
        </a:spcAft>
        <a:buFont typeface="Arial" pitchFamily="-111"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pitchFamily="-111" charset="0"/>
        <a:buChar char="–"/>
        <a:defRPr sz="2800" kern="1200">
          <a:solidFill>
            <a:schemeClr val="tx1"/>
          </a:solidFill>
          <a:latin typeface="+mn-lt"/>
          <a:ea typeface="ＭＳ Ｐゴシック" pitchFamily="-111" charset="-128"/>
          <a:cs typeface="+mn-cs"/>
        </a:defRPr>
      </a:lvl2pPr>
      <a:lvl3pPr marL="1143000" indent="-228600" algn="l" defTabSz="457200" rtl="0" eaLnBrk="0" fontAlgn="base" hangingPunct="0">
        <a:spcBef>
          <a:spcPct val="20000"/>
        </a:spcBef>
        <a:spcAft>
          <a:spcPct val="0"/>
        </a:spcAft>
        <a:buFont typeface="Arial" pitchFamily="-111" charset="0"/>
        <a:buChar char="•"/>
        <a:defRPr sz="2400" kern="1200">
          <a:solidFill>
            <a:schemeClr val="tx1"/>
          </a:solidFill>
          <a:latin typeface="+mn-lt"/>
          <a:ea typeface="ＭＳ Ｐゴシック" pitchFamily="-111" charset="-128"/>
          <a:cs typeface="+mn-cs"/>
        </a:defRPr>
      </a:lvl3pPr>
      <a:lvl4pPr marL="16002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4pPr>
      <a:lvl5pPr marL="20574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cplusplus.com/reference/vector/vector/fro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Sorting_algorithm" TargetMode="External"/><Relationship Id="rId4" Type="http://schemas.openxmlformats.org/officeDocument/2006/relationships/hyperlink" Target="http://en.wikipedia.org/wiki/Search_algorithm" TargetMode="External"/><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en.wikipedia.org/wiki/Tree_(data_structure)%23subtre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514600"/>
          </a:xfrm>
        </p:spPr>
        <p:txBody>
          <a:bodyPr rtlCol="0">
            <a:normAutofit fontScale="90000"/>
          </a:bodyPr>
          <a:lstStyle/>
          <a:p>
            <a:pPr eaLnBrk="1" fontAlgn="auto" hangingPunct="1">
              <a:spcAft>
                <a:spcPts val="0"/>
              </a:spcAft>
              <a:defRPr/>
            </a:pPr>
            <a:r>
              <a:rPr lang="en-US" sz="4800" b="1" dirty="0" smtClean="0">
                <a:ea typeface="+mj-ea"/>
                <a:cs typeface="+mj-cs"/>
              </a:rPr>
              <a:t>C++ </a:t>
            </a:r>
            <a:br>
              <a:rPr lang="en-US" sz="4800" b="1" dirty="0" smtClean="0">
                <a:ea typeface="+mj-ea"/>
                <a:cs typeface="+mj-cs"/>
              </a:rPr>
            </a:br>
            <a:r>
              <a:rPr lang="en-US" sz="4800" b="1" dirty="0" smtClean="0">
                <a:ea typeface="+mj-ea"/>
                <a:cs typeface="+mj-cs"/>
              </a:rPr>
              <a:t>for </a:t>
            </a:r>
            <a:br>
              <a:rPr lang="en-US" sz="4800" b="1" dirty="0" smtClean="0">
                <a:ea typeface="+mj-ea"/>
                <a:cs typeface="+mj-cs"/>
              </a:rPr>
            </a:br>
            <a:r>
              <a:rPr lang="en-US" sz="4800" b="1" dirty="0" smtClean="0">
                <a:ea typeface="+mj-ea"/>
                <a:cs typeface="+mj-cs"/>
              </a:rPr>
              <a:t>Financial Engineering</a:t>
            </a:r>
            <a:br>
              <a:rPr lang="en-US" sz="4800" b="1" dirty="0" smtClean="0">
                <a:ea typeface="+mj-ea"/>
                <a:cs typeface="+mj-cs"/>
              </a:rPr>
            </a:br>
            <a:r>
              <a:rPr lang="en-US" b="1" dirty="0" smtClean="0">
                <a:ea typeface="+mj-ea"/>
                <a:cs typeface="+mj-cs"/>
              </a:rPr>
              <a:t>INFO1-</a:t>
            </a:r>
            <a:r>
              <a:rPr lang="en-US" b="1" dirty="0" smtClean="0">
                <a:ea typeface="+mj-ea"/>
                <a:cs typeface="+mj-cs"/>
              </a:rPr>
              <a:t>CE9265</a:t>
            </a:r>
            <a:r>
              <a:rPr lang="en-US" dirty="0" smtClean="0">
                <a:ea typeface="+mj-ea"/>
                <a:cs typeface="+mj-cs"/>
              </a:rPr>
              <a:t> </a:t>
            </a:r>
            <a:r>
              <a:rPr lang="en-US" sz="4800" b="1" dirty="0" smtClean="0">
                <a:ea typeface="+mj-ea"/>
                <a:cs typeface="+mj-cs"/>
              </a:rPr>
              <a:t/>
            </a:r>
            <a:br>
              <a:rPr lang="en-US" sz="4800" b="1" dirty="0" smtClean="0">
                <a:ea typeface="+mj-ea"/>
                <a:cs typeface="+mj-cs"/>
              </a:rPr>
            </a:br>
            <a:r>
              <a:rPr lang="en-US" sz="4800" b="1" dirty="0" smtClean="0">
                <a:solidFill>
                  <a:srgbClr val="0000FF"/>
                </a:solidFill>
                <a:ea typeface="+mj-ea"/>
                <a:cs typeface="+mj-cs"/>
              </a:rPr>
              <a:t>Class Notes </a:t>
            </a:r>
            <a:r>
              <a:rPr lang="en-US" sz="4800" b="1" dirty="0" smtClean="0">
                <a:solidFill>
                  <a:srgbClr val="0000FF"/>
                </a:solidFill>
                <a:ea typeface="+mj-ea"/>
                <a:cs typeface="+mj-cs"/>
              </a:rPr>
              <a:t>#8</a:t>
            </a:r>
            <a:endParaRPr lang="en-US" sz="4800" b="1" dirty="0" smtClean="0">
              <a:solidFill>
                <a:srgbClr val="0000FF"/>
              </a:solidFill>
              <a:ea typeface="+mj-ea"/>
              <a:cs typeface="+mj-cs"/>
            </a:endParaRPr>
          </a:p>
        </p:txBody>
      </p:sp>
      <p:sp>
        <p:nvSpPr>
          <p:cNvPr id="15363" name="Subtitle 2"/>
          <p:cNvSpPr>
            <a:spLocks noGrp="1"/>
          </p:cNvSpPr>
          <p:nvPr>
            <p:ph type="subTitle" idx="1"/>
          </p:nvPr>
        </p:nvSpPr>
        <p:spPr>
          <a:xfrm>
            <a:off x="1371600" y="4267200"/>
            <a:ext cx="6400800" cy="1752600"/>
          </a:xfrm>
        </p:spPr>
        <p:txBody>
          <a:bodyPr/>
          <a:lstStyle/>
          <a:p>
            <a:pPr eaLnBrk="1" hangingPunct="1"/>
            <a:r>
              <a:rPr lang="en-US" b="1" dirty="0" smtClean="0">
                <a:solidFill>
                  <a:srgbClr val="0000FF"/>
                </a:solidFill>
              </a:rPr>
              <a:t>NYU School of </a:t>
            </a:r>
          </a:p>
          <a:p>
            <a:pPr eaLnBrk="1" hangingPunct="1"/>
            <a:r>
              <a:rPr lang="en-US" b="1" dirty="0" smtClean="0">
                <a:solidFill>
                  <a:srgbClr val="0000FF"/>
                </a:solidFill>
              </a:rPr>
              <a:t> Professional Studies</a:t>
            </a:r>
          </a:p>
          <a:p>
            <a:pPr eaLnBrk="1" hangingPunct="1"/>
            <a:r>
              <a:rPr lang="en-US" b="1" dirty="0" smtClean="0">
                <a:solidFill>
                  <a:srgbClr val="0000FF"/>
                </a:solidFill>
              </a:rPr>
              <a:t>Yedidiah Solowiejczyk</a:t>
            </a:r>
          </a:p>
        </p:txBody>
      </p:sp>
      <p:sp>
        <p:nvSpPr>
          <p:cNvPr id="15364"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5365" name="Footer Placeholder 5"/>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5" name="Slide Number Placeholder 4"/>
          <p:cNvSpPr>
            <a:spLocks noGrp="1"/>
          </p:cNvSpPr>
          <p:nvPr>
            <p:ph type="sldNum" sz="quarter" idx="12"/>
          </p:nvPr>
        </p:nvSpPr>
        <p:spPr/>
        <p:txBody>
          <a:bodyPr/>
          <a:lstStyle/>
          <a:p>
            <a:pPr>
              <a:defRPr/>
            </a:pPr>
            <a:fld id="{4516DD76-557B-2544-8506-2139E936B5B7}" type="slidenum">
              <a:rPr lang="en-US"/>
              <a:pPr>
                <a:defRPr/>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792162"/>
          </a:xfrm>
        </p:spPr>
        <p:txBody>
          <a:bodyPr/>
          <a:lstStyle/>
          <a:p>
            <a:r>
              <a:rPr lang="en-US" b="1" dirty="0" smtClean="0"/>
              <a:t>Iterator – main()</a:t>
            </a:r>
            <a:endParaRPr lang="en-US" b="1" dirty="0"/>
          </a:p>
        </p:txBody>
      </p:sp>
      <p:sp>
        <p:nvSpPr>
          <p:cNvPr id="3" name="Content Placeholder 2"/>
          <p:cNvSpPr>
            <a:spLocks noGrp="1"/>
          </p:cNvSpPr>
          <p:nvPr>
            <p:ph sz="half" idx="1"/>
          </p:nvPr>
        </p:nvSpPr>
        <p:spPr>
          <a:xfrm>
            <a:off x="457200" y="863600"/>
            <a:ext cx="4038600" cy="5262563"/>
          </a:xfrm>
          <a:ln>
            <a:solidFill>
              <a:srgbClr val="0000FF"/>
            </a:solidFill>
          </a:ln>
        </p:spPr>
        <p:txBody>
          <a:bodyPr/>
          <a:lstStyle/>
          <a:p>
            <a:pPr marL="0" indent="0">
              <a:buNone/>
            </a:pPr>
            <a:r>
              <a:rPr lang="en-US" sz="1800" b="1" dirty="0" err="1"/>
              <a:t>int</a:t>
            </a:r>
            <a:r>
              <a:rPr lang="en-US" sz="1800" b="1" dirty="0"/>
              <a:t> main(</a:t>
            </a:r>
            <a:r>
              <a:rPr lang="en-US" sz="1800" b="1" dirty="0" smtClean="0"/>
              <a:t>)</a:t>
            </a:r>
            <a:endParaRPr lang="en-US" sz="1800" b="1" dirty="0"/>
          </a:p>
          <a:p>
            <a:pPr marL="0" indent="0">
              <a:buNone/>
            </a:pPr>
            <a:r>
              <a:rPr lang="en-US" sz="1800" b="1" dirty="0"/>
              <a:t>{  </a:t>
            </a:r>
          </a:p>
          <a:p>
            <a:pPr marL="0" indent="0">
              <a:buNone/>
            </a:pPr>
            <a:r>
              <a:rPr lang="en-US" sz="1800" b="1" dirty="0"/>
              <a:t>   List staff;</a:t>
            </a:r>
          </a:p>
          <a:p>
            <a:pPr marL="0" indent="0">
              <a:buNone/>
            </a:pPr>
            <a:endParaRPr lang="en-US" sz="1800" b="1" dirty="0"/>
          </a:p>
          <a:p>
            <a:pPr marL="0" indent="0">
              <a:buNone/>
            </a:pPr>
            <a:r>
              <a:rPr lang="en-US" sz="1800" b="1" dirty="0"/>
              <a:t>   </a:t>
            </a:r>
            <a:r>
              <a:rPr lang="en-US" sz="1800" b="1" dirty="0" err="1">
                <a:solidFill>
                  <a:srgbClr val="0000FF"/>
                </a:solidFill>
              </a:rPr>
              <a:t>staff.push_back</a:t>
            </a:r>
            <a:r>
              <a:rPr lang="en-US" sz="1800" b="1" dirty="0">
                <a:solidFill>
                  <a:srgbClr val="0000FF"/>
                </a:solidFill>
              </a:rPr>
              <a:t>("Cracker, Carl")</a:t>
            </a:r>
            <a:r>
              <a:rPr lang="en-US" sz="1800" b="1" dirty="0" smtClean="0">
                <a:solidFill>
                  <a:srgbClr val="0000FF"/>
                </a:solidFill>
              </a:rPr>
              <a:t>;</a:t>
            </a:r>
            <a:endParaRPr lang="en-US" sz="1800" b="1" dirty="0">
              <a:solidFill>
                <a:srgbClr val="0000FF"/>
              </a:solidFill>
            </a:endParaRPr>
          </a:p>
          <a:p>
            <a:pPr marL="0" indent="0">
              <a:buNone/>
            </a:pPr>
            <a:r>
              <a:rPr lang="en-US" sz="1800" b="1" dirty="0">
                <a:solidFill>
                  <a:srgbClr val="0000FF"/>
                </a:solidFill>
              </a:rPr>
              <a:t>   </a:t>
            </a:r>
            <a:r>
              <a:rPr lang="en-US" sz="1800" b="1" dirty="0" err="1">
                <a:solidFill>
                  <a:srgbClr val="0000FF"/>
                </a:solidFill>
              </a:rPr>
              <a:t>staff.push_back</a:t>
            </a:r>
            <a:r>
              <a:rPr lang="en-US" sz="1800" b="1" dirty="0">
                <a:solidFill>
                  <a:srgbClr val="0000FF"/>
                </a:solidFill>
              </a:rPr>
              <a:t>("Hacker, Harry")</a:t>
            </a:r>
            <a:r>
              <a:rPr lang="en-US" sz="1800" b="1" dirty="0" smtClean="0">
                <a:solidFill>
                  <a:srgbClr val="0000FF"/>
                </a:solidFill>
              </a:rPr>
              <a:t>;</a:t>
            </a:r>
            <a:endParaRPr lang="en-US" sz="1800" b="1" dirty="0">
              <a:solidFill>
                <a:srgbClr val="0000FF"/>
              </a:solidFill>
            </a:endParaRPr>
          </a:p>
          <a:p>
            <a:pPr marL="0" indent="0">
              <a:buNone/>
            </a:pPr>
            <a:r>
              <a:rPr lang="en-US" sz="1800" b="1" dirty="0">
                <a:solidFill>
                  <a:srgbClr val="0000FF"/>
                </a:solidFill>
              </a:rPr>
              <a:t>   </a:t>
            </a:r>
            <a:r>
              <a:rPr lang="en-US" sz="1800" b="1" dirty="0" err="1">
                <a:solidFill>
                  <a:srgbClr val="0000FF"/>
                </a:solidFill>
              </a:rPr>
              <a:t>staff.push_back</a:t>
            </a:r>
            <a:r>
              <a:rPr lang="en-US" sz="1800" b="1" dirty="0">
                <a:solidFill>
                  <a:srgbClr val="0000FF"/>
                </a:solidFill>
              </a:rPr>
              <a:t>("Lam, Larry")</a:t>
            </a:r>
            <a:r>
              <a:rPr lang="en-US" sz="1800" b="1" dirty="0" smtClean="0">
                <a:solidFill>
                  <a:srgbClr val="0000FF"/>
                </a:solidFill>
              </a:rPr>
              <a:t>;</a:t>
            </a:r>
            <a:endParaRPr lang="en-US" sz="1800" b="1" dirty="0">
              <a:solidFill>
                <a:srgbClr val="0000FF"/>
              </a:solidFill>
            </a:endParaRPr>
          </a:p>
          <a:p>
            <a:pPr marL="0" indent="0">
              <a:buNone/>
            </a:pPr>
            <a:r>
              <a:rPr lang="en-US" sz="1800" b="1" dirty="0">
                <a:solidFill>
                  <a:srgbClr val="0000FF"/>
                </a:solidFill>
              </a:rPr>
              <a:t>   </a:t>
            </a:r>
            <a:r>
              <a:rPr lang="en-US" sz="1800" b="1" dirty="0" err="1">
                <a:solidFill>
                  <a:srgbClr val="0000FF"/>
                </a:solidFill>
              </a:rPr>
              <a:t>staff.push_back</a:t>
            </a:r>
            <a:r>
              <a:rPr lang="en-US" sz="1800" b="1" dirty="0">
                <a:solidFill>
                  <a:srgbClr val="0000FF"/>
                </a:solidFill>
              </a:rPr>
              <a:t>("Sandman, Susan");</a:t>
            </a:r>
          </a:p>
          <a:p>
            <a:pPr marL="0" indent="0">
              <a:buNone/>
            </a:pPr>
            <a:r>
              <a:rPr lang="en-US" sz="1800" b="1" dirty="0"/>
              <a:t>/* add a value in fourth place */</a:t>
            </a:r>
          </a:p>
          <a:p>
            <a:pPr marL="0" indent="0">
              <a:buNone/>
            </a:pPr>
            <a:r>
              <a:rPr lang="en-US" sz="1800" b="1" dirty="0"/>
              <a:t>   Iterator </a:t>
            </a:r>
            <a:r>
              <a:rPr lang="en-US" sz="1800" b="1" dirty="0" err="1"/>
              <a:t>pos</a:t>
            </a:r>
            <a:r>
              <a:rPr lang="en-US" sz="1800" b="1" dirty="0"/>
              <a:t>;</a:t>
            </a:r>
          </a:p>
          <a:p>
            <a:pPr marL="0" indent="0">
              <a:buNone/>
            </a:pPr>
            <a:r>
              <a:rPr lang="en-US" sz="1800" b="1" dirty="0"/>
              <a:t>   </a:t>
            </a:r>
            <a:r>
              <a:rPr lang="en-US" sz="1800" b="1" dirty="0" err="1"/>
              <a:t>pos</a:t>
            </a:r>
            <a:r>
              <a:rPr lang="en-US" sz="1800" b="1" dirty="0"/>
              <a:t> = </a:t>
            </a:r>
            <a:r>
              <a:rPr lang="en-US" sz="1800" b="1" dirty="0" err="1"/>
              <a:t>staff.begin</a:t>
            </a:r>
            <a:r>
              <a:rPr lang="en-US" sz="1800" b="1" dirty="0"/>
              <a:t>();</a:t>
            </a:r>
          </a:p>
          <a:p>
            <a:pPr marL="0" indent="0">
              <a:buNone/>
            </a:pPr>
            <a:r>
              <a:rPr lang="en-US" sz="1800" b="1" dirty="0"/>
              <a:t>   </a:t>
            </a:r>
            <a:r>
              <a:rPr lang="en-US" sz="1800" b="1" dirty="0" err="1"/>
              <a:t>pos.next</a:t>
            </a:r>
            <a:r>
              <a:rPr lang="en-US" sz="1800" b="1" dirty="0"/>
              <a:t>();</a:t>
            </a:r>
          </a:p>
          <a:p>
            <a:pPr marL="0" indent="0">
              <a:buNone/>
            </a:pPr>
            <a:r>
              <a:rPr lang="en-US" sz="1800" b="1" dirty="0"/>
              <a:t>   </a:t>
            </a:r>
            <a:r>
              <a:rPr lang="en-US" sz="1800" b="1" dirty="0" err="1"/>
              <a:t>pos.next</a:t>
            </a:r>
            <a:r>
              <a:rPr lang="en-US" sz="1800" b="1" dirty="0"/>
              <a:t>();</a:t>
            </a:r>
          </a:p>
          <a:p>
            <a:pPr marL="0" indent="0">
              <a:buNone/>
            </a:pPr>
            <a:r>
              <a:rPr lang="en-US" sz="1800" b="1" dirty="0"/>
              <a:t>   </a:t>
            </a:r>
            <a:r>
              <a:rPr lang="en-US" sz="1800" b="1" dirty="0" err="1"/>
              <a:t>pos.next</a:t>
            </a:r>
            <a:r>
              <a:rPr lang="en-US" sz="1800" b="1" dirty="0"/>
              <a:t>();</a:t>
            </a:r>
          </a:p>
          <a:p>
            <a:pPr marL="0" indent="0">
              <a:buNone/>
            </a:pPr>
            <a:endParaRPr lang="en-US" sz="1800" b="1" dirty="0"/>
          </a:p>
          <a:p>
            <a:pPr marL="0" indent="0">
              <a:buNone/>
            </a:pPr>
            <a:r>
              <a:rPr lang="en-US" sz="1800" b="1" dirty="0"/>
              <a:t>   </a:t>
            </a:r>
            <a:endParaRPr lang="en-US" sz="1800" dirty="0"/>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10</a:t>
            </a:fld>
            <a:endParaRPr lang="en-US"/>
          </a:p>
        </p:txBody>
      </p:sp>
      <p:sp>
        <p:nvSpPr>
          <p:cNvPr id="8" name="Content Placeholder 2"/>
          <p:cNvSpPr>
            <a:spLocks noGrp="1"/>
          </p:cNvSpPr>
          <p:nvPr>
            <p:ph sz="half" idx="1"/>
          </p:nvPr>
        </p:nvSpPr>
        <p:spPr>
          <a:xfrm>
            <a:off x="4800600" y="863600"/>
            <a:ext cx="4038600" cy="5262563"/>
          </a:xfrm>
          <a:ln>
            <a:solidFill>
              <a:srgbClr val="0000FF"/>
            </a:solidFill>
          </a:ln>
        </p:spPr>
        <p:txBody>
          <a:bodyPr/>
          <a:lstStyle/>
          <a:p>
            <a:pPr marL="0" indent="0">
              <a:buNone/>
            </a:pPr>
            <a:r>
              <a:rPr lang="en-US" sz="1600" b="1" dirty="0" smtClean="0"/>
              <a:t> </a:t>
            </a:r>
            <a:r>
              <a:rPr lang="en-US" sz="1600" b="1" dirty="0" err="1"/>
              <a:t>staff.insert</a:t>
            </a:r>
            <a:r>
              <a:rPr lang="en-US" sz="1600" b="1" dirty="0"/>
              <a:t>(</a:t>
            </a:r>
            <a:r>
              <a:rPr lang="en-US" sz="1600" b="1" dirty="0" err="1"/>
              <a:t>pos</a:t>
            </a:r>
            <a:r>
              <a:rPr lang="en-US" sz="1600" b="1" dirty="0"/>
              <a:t>, "Reindeer, Rudolf")</a:t>
            </a:r>
            <a:r>
              <a:rPr lang="en-US" sz="1600" b="1" dirty="0" smtClean="0"/>
              <a:t>;</a:t>
            </a:r>
            <a:endParaRPr lang="en-US" sz="1600" b="1" dirty="0"/>
          </a:p>
          <a:p>
            <a:pPr marL="0" indent="0">
              <a:buNone/>
            </a:pPr>
            <a:r>
              <a:rPr lang="en-US" sz="1600" b="1" dirty="0"/>
              <a:t>   /* remove the value in second place *</a:t>
            </a:r>
            <a:r>
              <a:rPr lang="en-US" sz="1600" b="1" dirty="0" smtClean="0"/>
              <a:t>/</a:t>
            </a:r>
            <a:endParaRPr lang="en-US" sz="1600" b="1" dirty="0"/>
          </a:p>
          <a:p>
            <a:pPr marL="0" indent="0">
              <a:buNone/>
            </a:pPr>
            <a:r>
              <a:rPr lang="en-US" sz="1600" b="1" dirty="0"/>
              <a:t>   </a:t>
            </a:r>
            <a:r>
              <a:rPr lang="en-US" sz="1600" b="1" dirty="0" err="1"/>
              <a:t>pos</a:t>
            </a:r>
            <a:r>
              <a:rPr lang="en-US" sz="1600" b="1" dirty="0"/>
              <a:t> = </a:t>
            </a:r>
            <a:r>
              <a:rPr lang="en-US" sz="1600" b="1" dirty="0" err="1"/>
              <a:t>staff.begin</a:t>
            </a:r>
            <a:r>
              <a:rPr lang="en-US" sz="1600" b="1" dirty="0"/>
              <a:t>()</a:t>
            </a:r>
            <a:r>
              <a:rPr lang="en-US" sz="1600" b="1" dirty="0" smtClean="0"/>
              <a:t>;</a:t>
            </a:r>
            <a:endParaRPr lang="en-US" sz="1600" b="1" dirty="0"/>
          </a:p>
          <a:p>
            <a:pPr marL="0" indent="0">
              <a:buNone/>
            </a:pPr>
            <a:r>
              <a:rPr lang="en-US" sz="1600" b="1" dirty="0"/>
              <a:t>   </a:t>
            </a:r>
            <a:r>
              <a:rPr lang="en-US" sz="1600" b="1" dirty="0" err="1"/>
              <a:t>pos.next</a:t>
            </a:r>
            <a:r>
              <a:rPr lang="en-US" sz="1600" b="1" dirty="0"/>
              <a:t>()</a:t>
            </a:r>
            <a:r>
              <a:rPr lang="en-US" sz="1600" b="1" dirty="0" smtClean="0"/>
              <a:t>;</a:t>
            </a:r>
            <a:endParaRPr lang="en-US" sz="1600" b="1" dirty="0"/>
          </a:p>
          <a:p>
            <a:pPr marL="0" indent="0">
              <a:buNone/>
            </a:pPr>
            <a:r>
              <a:rPr lang="en-US" sz="1600" b="1" dirty="0"/>
              <a:t>   </a:t>
            </a:r>
            <a:r>
              <a:rPr lang="en-US" sz="1600" b="1" dirty="0" err="1">
                <a:solidFill>
                  <a:srgbClr val="FF0000"/>
                </a:solidFill>
              </a:rPr>
              <a:t>staff.erase</a:t>
            </a:r>
            <a:r>
              <a:rPr lang="en-US" sz="1600" b="1" dirty="0">
                <a:solidFill>
                  <a:srgbClr val="FF0000"/>
                </a:solidFill>
              </a:rPr>
              <a:t>(</a:t>
            </a:r>
            <a:r>
              <a:rPr lang="en-US" sz="1600" b="1" dirty="0" err="1">
                <a:solidFill>
                  <a:srgbClr val="FF0000"/>
                </a:solidFill>
              </a:rPr>
              <a:t>pos</a:t>
            </a:r>
            <a:r>
              <a:rPr lang="en-US" sz="1600" b="1" dirty="0">
                <a:solidFill>
                  <a:srgbClr val="FF0000"/>
                </a:solidFill>
              </a:rPr>
              <a:t>);</a:t>
            </a:r>
          </a:p>
          <a:p>
            <a:pPr marL="0" indent="0">
              <a:buNone/>
            </a:pPr>
            <a:endParaRPr lang="en-US" sz="1600" b="1" dirty="0"/>
          </a:p>
          <a:p>
            <a:pPr marL="0" indent="0">
              <a:buNone/>
            </a:pPr>
            <a:r>
              <a:rPr lang="en-US" sz="1600" b="1" dirty="0"/>
              <a:t>   /* print all values *</a:t>
            </a:r>
            <a:r>
              <a:rPr lang="en-US" sz="1600" b="1" dirty="0" smtClean="0"/>
              <a:t>/</a:t>
            </a:r>
            <a:endParaRPr lang="en-US" sz="1600" b="1" dirty="0"/>
          </a:p>
          <a:p>
            <a:pPr marL="0" indent="0">
              <a:buNone/>
            </a:pPr>
            <a:r>
              <a:rPr lang="en-US" sz="1600" b="1" dirty="0"/>
              <a:t>   for (</a:t>
            </a:r>
            <a:r>
              <a:rPr lang="en-US" sz="1600" b="1" dirty="0" err="1"/>
              <a:t>pos</a:t>
            </a:r>
            <a:r>
              <a:rPr lang="en-US" sz="1600" b="1" dirty="0"/>
              <a:t> = </a:t>
            </a:r>
            <a:r>
              <a:rPr lang="en-US" sz="1600" b="1" dirty="0" err="1"/>
              <a:t>staff.begin</a:t>
            </a:r>
            <a:r>
              <a:rPr lang="en-US" sz="1600" b="1" dirty="0"/>
              <a:t>(); !</a:t>
            </a:r>
            <a:r>
              <a:rPr lang="en-US" sz="1600" b="1" dirty="0" err="1"/>
              <a:t>pos.equals</a:t>
            </a:r>
            <a:r>
              <a:rPr lang="en-US" sz="1600" b="1" dirty="0"/>
              <a:t>(</a:t>
            </a:r>
            <a:r>
              <a:rPr lang="en-US" sz="1600" b="1" dirty="0" err="1"/>
              <a:t>staff.end</a:t>
            </a:r>
            <a:r>
              <a:rPr lang="en-US" sz="1600" b="1" dirty="0"/>
              <a:t>()); </a:t>
            </a:r>
            <a:r>
              <a:rPr lang="en-US" sz="1600" b="1" dirty="0" err="1"/>
              <a:t>pos.next</a:t>
            </a:r>
            <a:r>
              <a:rPr lang="en-US" sz="1600" b="1" dirty="0"/>
              <a:t>()</a:t>
            </a:r>
            <a:r>
              <a:rPr lang="en-US" sz="1600" b="1" dirty="0" smtClean="0"/>
              <a:t>)</a:t>
            </a:r>
            <a:endParaRPr lang="en-US" sz="1600" b="1" dirty="0"/>
          </a:p>
          <a:p>
            <a:pPr marL="0" indent="0">
              <a:buNone/>
            </a:pPr>
            <a:r>
              <a:rPr lang="en-US" sz="1600" b="1" dirty="0"/>
              <a:t>      </a:t>
            </a:r>
            <a:r>
              <a:rPr lang="en-US" sz="1600" b="1" dirty="0" err="1"/>
              <a:t>cout</a:t>
            </a:r>
            <a:r>
              <a:rPr lang="en-US" sz="1600" b="1" dirty="0"/>
              <a:t> &lt;&lt; </a:t>
            </a:r>
            <a:r>
              <a:rPr lang="en-US" sz="1600" b="1" dirty="0" err="1"/>
              <a:t>pos.get</a:t>
            </a:r>
            <a:r>
              <a:rPr lang="en-US" sz="1600" b="1" dirty="0"/>
              <a:t>() &lt;&lt; "\</a:t>
            </a:r>
            <a:r>
              <a:rPr lang="en-US" sz="1600" b="1" dirty="0" smtClean="0"/>
              <a:t>n”;</a:t>
            </a:r>
            <a:endParaRPr lang="en-US" sz="1600" b="1" dirty="0"/>
          </a:p>
          <a:p>
            <a:pPr marL="0" indent="0">
              <a:buNone/>
            </a:pPr>
            <a:r>
              <a:rPr lang="en-US" sz="1600" b="1" dirty="0"/>
              <a:t>   return 0</a:t>
            </a:r>
            <a:r>
              <a:rPr lang="en-US" sz="1600" b="1" dirty="0" smtClean="0"/>
              <a:t>;</a:t>
            </a:r>
            <a:endParaRPr lang="en-US" sz="1600" b="1" dirty="0"/>
          </a:p>
          <a:p>
            <a:pPr marL="0" indent="0">
              <a:buNone/>
            </a:pPr>
            <a:r>
              <a:rPr lang="en-US" sz="1600" b="1" dirty="0" smtClean="0"/>
              <a:t>}</a:t>
            </a:r>
          </a:p>
          <a:p>
            <a:pPr marL="0" indent="0">
              <a:buNone/>
            </a:pPr>
            <a:endParaRPr lang="en-US" sz="1600" b="1" dirty="0"/>
          </a:p>
          <a:p>
            <a:pPr marL="0" indent="0">
              <a:buNone/>
            </a:pPr>
            <a:r>
              <a:rPr lang="en-US" sz="1600" b="1" dirty="0" smtClean="0"/>
              <a:t>/******** Results *********</a:t>
            </a:r>
          </a:p>
          <a:p>
            <a:pPr marL="0" indent="0">
              <a:buNone/>
            </a:pPr>
            <a:r>
              <a:rPr lang="sv-SE" sz="1600" dirty="0"/>
              <a:t>Cracker, Carl</a:t>
            </a:r>
          </a:p>
          <a:p>
            <a:pPr marL="0" indent="0">
              <a:buNone/>
            </a:pPr>
            <a:r>
              <a:rPr lang="en-US" sz="1600" dirty="0"/>
              <a:t>Lam, Larry</a:t>
            </a:r>
          </a:p>
          <a:p>
            <a:pPr marL="0" indent="0">
              <a:buNone/>
            </a:pPr>
            <a:r>
              <a:rPr lang="nl-NL" sz="1600" dirty="0" err="1"/>
              <a:t>Reindeer</a:t>
            </a:r>
            <a:r>
              <a:rPr lang="nl-NL" sz="1600" dirty="0"/>
              <a:t>, Rudolf</a:t>
            </a:r>
          </a:p>
          <a:p>
            <a:pPr marL="0" indent="0">
              <a:buNone/>
            </a:pPr>
            <a:r>
              <a:rPr lang="en-US" sz="1600" dirty="0"/>
              <a:t>Sandman, Susan</a:t>
            </a:r>
            <a:endParaRPr lang="en-US" sz="1600" dirty="0"/>
          </a:p>
        </p:txBody>
      </p:sp>
    </p:spTree>
    <p:extLst>
      <p:ext uri="{BB962C8B-B14F-4D97-AF65-F5344CB8AC3E}">
        <p14:creationId xmlns:p14="http://schemas.microsoft.com/office/powerpoint/2010/main" val="59033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1" dirty="0" smtClean="0"/>
              <a:t>Iterator Class – Link List</a:t>
            </a:r>
            <a:endParaRPr lang="en-US" b="1" dirty="0"/>
          </a:p>
        </p:txBody>
      </p:sp>
      <p:sp>
        <p:nvSpPr>
          <p:cNvPr id="3" name="Content Placeholder 2"/>
          <p:cNvSpPr>
            <a:spLocks noGrp="1"/>
          </p:cNvSpPr>
          <p:nvPr>
            <p:ph idx="1"/>
          </p:nvPr>
        </p:nvSpPr>
        <p:spPr>
          <a:xfrm>
            <a:off x="457200" y="990599"/>
            <a:ext cx="3962400" cy="5730875"/>
          </a:xfrm>
          <a:ln>
            <a:solidFill>
              <a:srgbClr val="0000FF"/>
            </a:solidFill>
          </a:ln>
        </p:spPr>
        <p:txBody>
          <a:bodyPr/>
          <a:lstStyle/>
          <a:p>
            <a:pPr marL="0" indent="0">
              <a:spcBef>
                <a:spcPts val="0"/>
              </a:spcBef>
              <a:buNone/>
            </a:pPr>
            <a:r>
              <a:rPr lang="en-US" sz="1800" b="1" dirty="0">
                <a:solidFill>
                  <a:srgbClr val="0000FF"/>
                </a:solidFill>
              </a:rPr>
              <a:t> </a:t>
            </a:r>
            <a:r>
              <a:rPr lang="en-US" sz="1600" b="1" dirty="0">
                <a:solidFill>
                  <a:srgbClr val="0000FF"/>
                </a:solidFill>
              </a:rPr>
              <a:t>template&lt;class T</a:t>
            </a:r>
            <a:r>
              <a:rPr lang="en-US" sz="1600" b="1" dirty="0" smtClean="0">
                <a:solidFill>
                  <a:srgbClr val="0000FF"/>
                </a:solidFill>
              </a:rPr>
              <a:t>&gt;</a:t>
            </a:r>
          </a:p>
          <a:p>
            <a:pPr marL="0" indent="0">
              <a:spcBef>
                <a:spcPts val="0"/>
              </a:spcBef>
              <a:buNone/>
            </a:pPr>
            <a:r>
              <a:rPr lang="en-US" sz="1600" b="1" dirty="0" smtClean="0">
                <a:solidFill>
                  <a:srgbClr val="0000FF"/>
                </a:solidFill>
              </a:rPr>
              <a:t>class </a:t>
            </a:r>
            <a:r>
              <a:rPr lang="en-US" sz="1600" b="1" dirty="0" err="1" smtClean="0">
                <a:solidFill>
                  <a:srgbClr val="0000FF"/>
                </a:solidFill>
              </a:rPr>
              <a:t>ListIterator</a:t>
            </a:r>
            <a:r>
              <a:rPr lang="en-US" sz="1600" dirty="0" smtClean="0"/>
              <a:t>{</a:t>
            </a:r>
            <a:endParaRPr lang="en-US" sz="1600" dirty="0"/>
          </a:p>
          <a:p>
            <a:pPr marL="0" indent="0">
              <a:spcBef>
                <a:spcPts val="0"/>
              </a:spcBef>
              <a:buNone/>
            </a:pPr>
            <a:r>
              <a:rPr lang="en-US" sz="1600" dirty="0"/>
              <a:t>    public</a:t>
            </a:r>
            <a:r>
              <a:rPr lang="en-US" sz="1600" dirty="0" smtClean="0"/>
              <a:t>:</a:t>
            </a:r>
            <a:endParaRPr lang="en-US" sz="1600" dirty="0"/>
          </a:p>
          <a:p>
            <a:pPr marL="0" indent="0">
              <a:spcBef>
                <a:spcPts val="0"/>
              </a:spcBef>
              <a:buNone/>
            </a:pPr>
            <a:r>
              <a:rPr lang="en-US" sz="1600" dirty="0"/>
              <a:t>        </a:t>
            </a:r>
            <a:r>
              <a:rPr lang="en-US" sz="1600" dirty="0" err="1"/>
              <a:t>ListIterator</a:t>
            </a:r>
            <a:r>
              <a:rPr lang="en-US" sz="1600" dirty="0"/>
              <a:t>( ) : current(NULL) {</a:t>
            </a:r>
            <a:r>
              <a:rPr lang="en-US" sz="1600" dirty="0" smtClean="0"/>
              <a:t>}</a:t>
            </a:r>
            <a:endParaRPr lang="en-US" sz="1600" dirty="0"/>
          </a:p>
          <a:p>
            <a:pPr marL="0" indent="0">
              <a:spcBef>
                <a:spcPts val="0"/>
              </a:spcBef>
              <a:buNone/>
            </a:pPr>
            <a:r>
              <a:rPr lang="en-US" sz="1600" dirty="0"/>
              <a:t>        </a:t>
            </a:r>
            <a:r>
              <a:rPr lang="en-US" sz="1600" dirty="0" err="1"/>
              <a:t>ListIterator</a:t>
            </a:r>
            <a:r>
              <a:rPr lang="en-US" sz="1600" dirty="0"/>
              <a:t>(Node&lt;T&gt;* initial) : current(initial) {</a:t>
            </a:r>
            <a:r>
              <a:rPr lang="en-US" sz="1600" dirty="0" smtClean="0"/>
              <a:t>}</a:t>
            </a:r>
            <a:endParaRPr lang="en-US" sz="1600" dirty="0"/>
          </a:p>
          <a:p>
            <a:pPr marL="0" indent="0">
              <a:spcBef>
                <a:spcPts val="0"/>
              </a:spcBef>
              <a:buNone/>
            </a:pPr>
            <a:r>
              <a:rPr lang="en-US" sz="1600" dirty="0"/>
              <a:t>        </a:t>
            </a:r>
            <a:r>
              <a:rPr lang="en-US" sz="1600" dirty="0" err="1"/>
              <a:t>const</a:t>
            </a:r>
            <a:r>
              <a:rPr lang="en-US" sz="1600" dirty="0"/>
              <a:t> T operator *( ) </a:t>
            </a:r>
            <a:r>
              <a:rPr lang="en-US" sz="1600" dirty="0" err="1"/>
              <a:t>const</a:t>
            </a:r>
            <a:r>
              <a:rPr lang="en-US" sz="1600" dirty="0"/>
              <a:t> { return current-&gt;</a:t>
            </a:r>
            <a:r>
              <a:rPr lang="en-US" sz="1600" dirty="0" err="1"/>
              <a:t>getData</a:t>
            </a:r>
            <a:r>
              <a:rPr lang="en-US" sz="1600" dirty="0"/>
              <a:t>( ); }</a:t>
            </a:r>
          </a:p>
          <a:p>
            <a:pPr marL="0" indent="0">
              <a:spcBef>
                <a:spcPts val="0"/>
              </a:spcBef>
              <a:buNone/>
            </a:pPr>
            <a:endParaRPr lang="en-US" sz="1600" dirty="0"/>
          </a:p>
          <a:p>
            <a:pPr marL="0" indent="0">
              <a:spcBef>
                <a:spcPts val="0"/>
              </a:spcBef>
              <a:buNone/>
            </a:pPr>
            <a:r>
              <a:rPr lang="en-US" sz="1600" dirty="0" smtClean="0"/>
              <a:t>/</a:t>
            </a:r>
            <a:r>
              <a:rPr lang="en-US" sz="1600" dirty="0"/>
              <a:t>/Precondition: Not equal to the default constructor object</a:t>
            </a:r>
            <a:r>
              <a:rPr lang="en-US" sz="1600" dirty="0" smtClean="0"/>
              <a:t>,</a:t>
            </a:r>
            <a:endParaRPr lang="en-US" sz="1600" dirty="0"/>
          </a:p>
          <a:p>
            <a:pPr marL="0" indent="0">
              <a:spcBef>
                <a:spcPts val="0"/>
              </a:spcBef>
              <a:buNone/>
            </a:pPr>
            <a:r>
              <a:rPr lang="en-US" sz="1600" dirty="0"/>
              <a:t>        //that is, current != NULL</a:t>
            </a:r>
            <a:r>
              <a:rPr lang="en-US" sz="1600" dirty="0" smtClean="0"/>
              <a:t>.</a:t>
            </a:r>
            <a:endParaRPr lang="en-US" sz="1600" dirty="0"/>
          </a:p>
          <a:p>
            <a:pPr marL="0" indent="0">
              <a:spcBef>
                <a:spcPts val="0"/>
              </a:spcBef>
              <a:buNone/>
            </a:pPr>
            <a:r>
              <a:rPr lang="en-US" sz="1600" dirty="0"/>
              <a:t>        </a:t>
            </a:r>
            <a:r>
              <a:rPr lang="en-US" sz="1600" dirty="0" err="1"/>
              <a:t>ListIterator</a:t>
            </a:r>
            <a:r>
              <a:rPr lang="en-US" sz="1600" dirty="0"/>
              <a:t> operator ++( </a:t>
            </a:r>
            <a:r>
              <a:rPr lang="en-US" sz="1600" dirty="0" smtClean="0"/>
              <a:t>){ </a:t>
            </a:r>
            <a:r>
              <a:rPr lang="en-US" sz="1600" dirty="0"/>
              <a:t>//Prefix </a:t>
            </a:r>
            <a:r>
              <a:rPr lang="en-US" sz="1600" dirty="0" smtClean="0"/>
              <a:t>form</a:t>
            </a:r>
            <a:endParaRPr lang="en-US" sz="1600" dirty="0"/>
          </a:p>
          <a:p>
            <a:pPr marL="0" indent="0">
              <a:spcBef>
                <a:spcPts val="0"/>
              </a:spcBef>
              <a:buNone/>
            </a:pPr>
            <a:r>
              <a:rPr lang="en-US" sz="1600" dirty="0" smtClean="0"/>
              <a:t>	current </a:t>
            </a:r>
            <a:r>
              <a:rPr lang="en-US" sz="1600" dirty="0"/>
              <a:t>= current-&gt;</a:t>
            </a:r>
            <a:r>
              <a:rPr lang="en-US" sz="1600" dirty="0" err="1"/>
              <a:t>getLink</a:t>
            </a:r>
            <a:r>
              <a:rPr lang="en-US" sz="1600" dirty="0"/>
              <a:t>( )</a:t>
            </a:r>
            <a:r>
              <a:rPr lang="en-US" sz="1600" dirty="0" smtClean="0"/>
              <a:t>;</a:t>
            </a:r>
            <a:endParaRPr lang="en-US" sz="1600" dirty="0"/>
          </a:p>
          <a:p>
            <a:pPr marL="0" indent="0">
              <a:spcBef>
                <a:spcPts val="0"/>
              </a:spcBef>
              <a:buNone/>
            </a:pPr>
            <a:r>
              <a:rPr lang="en-US" sz="1600" dirty="0"/>
              <a:t>            return *this</a:t>
            </a:r>
            <a:r>
              <a:rPr lang="en-US" sz="1600" dirty="0" smtClean="0"/>
              <a:t>;</a:t>
            </a:r>
            <a:endParaRPr lang="en-US" sz="1600" dirty="0"/>
          </a:p>
          <a:p>
            <a:pPr marL="0" indent="0">
              <a:spcBef>
                <a:spcPts val="0"/>
              </a:spcBef>
              <a:buNone/>
            </a:pPr>
            <a:r>
              <a:rPr lang="en-US" sz="1600" dirty="0"/>
              <a:t>        </a:t>
            </a:r>
            <a:r>
              <a:rPr lang="en-US" sz="1600" dirty="0" smtClean="0"/>
              <a:t>}</a:t>
            </a:r>
            <a:endParaRPr lang="en-US" sz="1600" dirty="0"/>
          </a:p>
          <a:p>
            <a:pPr marL="0" indent="0">
              <a:spcBef>
                <a:spcPts val="0"/>
              </a:spcBef>
              <a:buNone/>
            </a:pPr>
            <a:r>
              <a:rPr lang="en-US" sz="1600" dirty="0" err="1" smtClean="0"/>
              <a:t>ListIterator</a:t>
            </a:r>
            <a:r>
              <a:rPr lang="en-US" sz="1600" dirty="0" smtClean="0"/>
              <a:t> </a:t>
            </a:r>
            <a:r>
              <a:rPr lang="en-US" sz="1600" dirty="0"/>
              <a:t>operator ++(</a:t>
            </a:r>
            <a:r>
              <a:rPr lang="en-US" sz="1600" dirty="0" err="1"/>
              <a:t>int</a:t>
            </a:r>
            <a:r>
              <a:rPr lang="en-US" sz="1600" dirty="0" smtClean="0"/>
              <a:t>){    /</a:t>
            </a:r>
            <a:r>
              <a:rPr lang="en-US" sz="1600" dirty="0"/>
              <a:t>/Postfix </a:t>
            </a:r>
            <a:r>
              <a:rPr lang="en-US" sz="1600" dirty="0" smtClean="0"/>
              <a:t>form</a:t>
            </a:r>
            <a:endParaRPr lang="en-US" sz="1600" dirty="0"/>
          </a:p>
          <a:p>
            <a:pPr marL="0" indent="0">
              <a:spcBef>
                <a:spcPts val="0"/>
              </a:spcBef>
              <a:buNone/>
            </a:pPr>
            <a:r>
              <a:rPr lang="en-US" sz="1600" dirty="0" smtClean="0"/>
              <a:t>	</a:t>
            </a:r>
            <a:r>
              <a:rPr lang="en-US" sz="1600" dirty="0" err="1" smtClean="0"/>
              <a:t>ListIterator</a:t>
            </a:r>
            <a:r>
              <a:rPr lang="en-US" sz="1600" dirty="0" smtClean="0"/>
              <a:t> </a:t>
            </a:r>
            <a:r>
              <a:rPr lang="en-US" sz="1600" dirty="0" err="1"/>
              <a:t>startVersion</a:t>
            </a:r>
            <a:r>
              <a:rPr lang="en-US" sz="1600" dirty="0"/>
              <a:t>(current)</a:t>
            </a:r>
            <a:r>
              <a:rPr lang="en-US" sz="1600" dirty="0" smtClean="0"/>
              <a:t>;</a:t>
            </a:r>
            <a:endParaRPr lang="en-US" sz="1600" dirty="0"/>
          </a:p>
          <a:p>
            <a:pPr marL="0" indent="0">
              <a:spcBef>
                <a:spcPts val="0"/>
              </a:spcBef>
              <a:buNone/>
            </a:pPr>
            <a:r>
              <a:rPr lang="en-US" sz="1600" dirty="0"/>
              <a:t>            current = current-&gt;</a:t>
            </a:r>
            <a:r>
              <a:rPr lang="en-US" sz="1600" dirty="0" err="1"/>
              <a:t>getLink</a:t>
            </a:r>
            <a:r>
              <a:rPr lang="en-US" sz="1600" dirty="0"/>
              <a:t>( )</a:t>
            </a:r>
            <a:r>
              <a:rPr lang="en-US" sz="1600" dirty="0" smtClean="0"/>
              <a:t>;</a:t>
            </a:r>
            <a:endParaRPr lang="en-US" sz="1600" dirty="0"/>
          </a:p>
          <a:p>
            <a:pPr marL="0" indent="0">
              <a:spcBef>
                <a:spcPts val="0"/>
              </a:spcBef>
              <a:buNone/>
            </a:pPr>
            <a:r>
              <a:rPr lang="en-US" sz="1600" dirty="0"/>
              <a:t>            return </a:t>
            </a:r>
            <a:r>
              <a:rPr lang="en-US" sz="1600" dirty="0" err="1"/>
              <a:t>startVersion</a:t>
            </a:r>
            <a:r>
              <a:rPr lang="en-US" sz="1600" dirty="0" smtClean="0"/>
              <a:t>;</a:t>
            </a:r>
            <a:endParaRPr lang="en-US" sz="1600" dirty="0"/>
          </a:p>
          <a:p>
            <a:pPr marL="0" indent="0">
              <a:spcBef>
                <a:spcPts val="0"/>
              </a:spcBef>
              <a:buNone/>
            </a:pPr>
            <a:r>
              <a:rPr lang="en-US" sz="1600" dirty="0"/>
              <a:t>        </a:t>
            </a:r>
            <a:r>
              <a:rPr lang="en-US" sz="1600" dirty="0" smtClean="0"/>
              <a:t>}</a:t>
            </a:r>
            <a:endParaRPr lang="en-US" sz="1600" dirty="0"/>
          </a:p>
          <a:p>
            <a:pPr marL="0" indent="0">
              <a:spcBef>
                <a:spcPts val="0"/>
              </a:spcBef>
              <a:buNone/>
            </a:pPr>
            <a:endParaRPr lang="en-US" sz="1800" dirty="0"/>
          </a:p>
          <a:p>
            <a:pPr marL="0" indent="0">
              <a:spcBef>
                <a:spcPts val="0"/>
              </a:spcBef>
              <a:buNone/>
            </a:pPr>
            <a:endParaRPr lang="en-US" sz="1800" dirty="0"/>
          </a:p>
          <a:p>
            <a:pPr marL="0" indent="0">
              <a:spcBef>
                <a:spcPts val="0"/>
              </a:spcBef>
              <a:buNone/>
            </a:pPr>
            <a:r>
              <a:rPr lang="en-US" sz="1800" dirty="0"/>
              <a:t>        </a:t>
            </a:r>
          </a:p>
        </p:txBody>
      </p:sp>
      <p:sp>
        <p:nvSpPr>
          <p:cNvPr id="4" name="Date Placeholder 3"/>
          <p:cNvSpPr>
            <a:spLocks noGrp="1"/>
          </p:cNvSpPr>
          <p:nvPr>
            <p:ph type="dt" sz="half" idx="10"/>
          </p:nvPr>
        </p:nvSpPr>
        <p:spPr/>
        <p:txBody>
          <a:bodyPr/>
          <a:lstStyle/>
          <a:p>
            <a:r>
              <a:rPr lang="en-US" dirty="0"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11</a:t>
            </a:fld>
            <a:endParaRPr lang="en-US"/>
          </a:p>
        </p:txBody>
      </p:sp>
      <p:sp>
        <p:nvSpPr>
          <p:cNvPr id="7" name="TextBox 6"/>
          <p:cNvSpPr txBox="1"/>
          <p:nvPr/>
        </p:nvSpPr>
        <p:spPr>
          <a:xfrm>
            <a:off x="4800600" y="990600"/>
            <a:ext cx="3886200" cy="5539979"/>
          </a:xfrm>
          <a:prstGeom prst="rect">
            <a:avLst/>
          </a:prstGeom>
          <a:noFill/>
          <a:ln>
            <a:solidFill>
              <a:srgbClr val="0000FF"/>
            </a:solidFill>
          </a:ln>
        </p:spPr>
        <p:txBody>
          <a:bodyPr wrap="square" rtlCol="0">
            <a:spAutoFit/>
          </a:bodyPr>
          <a:lstStyle/>
          <a:p>
            <a:pPr marL="0" indent="0">
              <a:spcBef>
                <a:spcPts val="0"/>
              </a:spcBef>
              <a:buNone/>
            </a:pPr>
            <a:r>
              <a:rPr lang="en-US" sz="1600" dirty="0" err="1"/>
              <a:t>bool</a:t>
            </a:r>
            <a:r>
              <a:rPr lang="en-US" sz="1600" dirty="0"/>
              <a:t> operator ==(</a:t>
            </a:r>
            <a:r>
              <a:rPr lang="en-US" sz="1600" dirty="0" err="1"/>
              <a:t>const</a:t>
            </a:r>
            <a:r>
              <a:rPr lang="en-US" sz="1600" dirty="0"/>
              <a:t> </a:t>
            </a:r>
            <a:r>
              <a:rPr lang="en-US" sz="1600" dirty="0" err="1"/>
              <a:t>ListIterator</a:t>
            </a:r>
            <a:r>
              <a:rPr lang="en-US" sz="1600" dirty="0"/>
              <a:t>&amp; </a:t>
            </a:r>
            <a:r>
              <a:rPr lang="en-US" sz="1600" dirty="0" err="1"/>
              <a:t>rightSide</a:t>
            </a:r>
            <a:r>
              <a:rPr lang="en-US" sz="1600" dirty="0"/>
              <a:t>) </a:t>
            </a:r>
            <a:r>
              <a:rPr lang="en-US" sz="1600" dirty="0" err="1" smtClean="0"/>
              <a:t>const</a:t>
            </a:r>
            <a:endParaRPr lang="en-US" sz="1600" dirty="0"/>
          </a:p>
          <a:p>
            <a:pPr marL="0" indent="0">
              <a:spcBef>
                <a:spcPts val="0"/>
              </a:spcBef>
              <a:buNone/>
            </a:pPr>
            <a:r>
              <a:rPr lang="en-US" sz="1600" dirty="0"/>
              <a:t>        { return (current == </a:t>
            </a:r>
            <a:r>
              <a:rPr lang="en-US" sz="1600" dirty="0" err="1"/>
              <a:t>rightSide.current</a:t>
            </a:r>
            <a:r>
              <a:rPr lang="en-US" sz="1600" dirty="0"/>
              <a:t>); </a:t>
            </a:r>
            <a:r>
              <a:rPr lang="en-US" sz="1600" dirty="0" smtClean="0"/>
              <a:t>}</a:t>
            </a:r>
            <a:endParaRPr lang="en-US" sz="1600" dirty="0"/>
          </a:p>
          <a:p>
            <a:pPr marL="0" indent="0">
              <a:spcBef>
                <a:spcPts val="0"/>
              </a:spcBef>
              <a:buNone/>
            </a:pPr>
            <a:r>
              <a:rPr lang="en-US" sz="1600" dirty="0"/>
              <a:t>       </a:t>
            </a:r>
            <a:endParaRPr lang="en-US" sz="1600" dirty="0" smtClean="0"/>
          </a:p>
          <a:p>
            <a:pPr marL="0" indent="0">
              <a:spcBef>
                <a:spcPts val="0"/>
              </a:spcBef>
              <a:buNone/>
            </a:pPr>
            <a:r>
              <a:rPr lang="en-US" sz="1600" dirty="0" smtClean="0"/>
              <a:t> </a:t>
            </a:r>
            <a:r>
              <a:rPr lang="en-US" sz="1600" dirty="0" err="1"/>
              <a:t>bool</a:t>
            </a:r>
            <a:r>
              <a:rPr lang="en-US" sz="1600" dirty="0"/>
              <a:t> operator !=(</a:t>
            </a:r>
            <a:r>
              <a:rPr lang="en-US" sz="1600" dirty="0" err="1"/>
              <a:t>const</a:t>
            </a:r>
            <a:r>
              <a:rPr lang="en-US" sz="1600" dirty="0"/>
              <a:t> </a:t>
            </a:r>
            <a:r>
              <a:rPr lang="en-US" sz="1600" dirty="0" err="1"/>
              <a:t>ListIterator</a:t>
            </a:r>
            <a:r>
              <a:rPr lang="en-US" sz="1600" dirty="0"/>
              <a:t>&amp; </a:t>
            </a:r>
            <a:r>
              <a:rPr lang="en-US" sz="1600" dirty="0" err="1"/>
              <a:t>rightSide</a:t>
            </a:r>
            <a:r>
              <a:rPr lang="en-US" sz="1600" dirty="0"/>
              <a:t>) </a:t>
            </a:r>
            <a:r>
              <a:rPr lang="en-US" sz="1600" dirty="0" err="1" smtClean="0"/>
              <a:t>const</a:t>
            </a:r>
            <a:endParaRPr lang="en-US" sz="1600" dirty="0"/>
          </a:p>
          <a:p>
            <a:pPr marL="0" indent="0">
              <a:spcBef>
                <a:spcPts val="0"/>
              </a:spcBef>
              <a:buNone/>
            </a:pPr>
            <a:r>
              <a:rPr lang="en-US" sz="1600" dirty="0"/>
              <a:t>        { return (current != </a:t>
            </a:r>
            <a:r>
              <a:rPr lang="en-US" sz="1600" dirty="0" err="1"/>
              <a:t>rightSide.current</a:t>
            </a:r>
            <a:r>
              <a:rPr lang="en-US" sz="1600" dirty="0"/>
              <a:t>); }</a:t>
            </a:r>
          </a:p>
          <a:p>
            <a:pPr marL="0" indent="0">
              <a:spcBef>
                <a:spcPts val="0"/>
              </a:spcBef>
              <a:buNone/>
            </a:pPr>
            <a:endParaRPr lang="en-US" sz="1600" dirty="0" smtClean="0"/>
          </a:p>
          <a:p>
            <a:pPr marL="0" indent="0">
              <a:spcBef>
                <a:spcPts val="0"/>
              </a:spcBef>
              <a:buNone/>
            </a:pPr>
            <a:r>
              <a:rPr lang="en-US" sz="1600" dirty="0" smtClean="0"/>
              <a:t>/</a:t>
            </a:r>
            <a:r>
              <a:rPr lang="en-US" sz="1600" dirty="0"/>
              <a:t>/The default assignment operator and </a:t>
            </a:r>
            <a:r>
              <a:rPr lang="en-US" sz="1600" dirty="0" smtClean="0"/>
              <a:t>//copy </a:t>
            </a:r>
            <a:r>
              <a:rPr lang="en-US" sz="1600" dirty="0"/>
              <a:t>constructor </a:t>
            </a:r>
          </a:p>
          <a:p>
            <a:pPr marL="0" indent="0">
              <a:spcBef>
                <a:spcPts val="0"/>
              </a:spcBef>
              <a:buNone/>
            </a:pPr>
            <a:r>
              <a:rPr lang="en-US" sz="1600" dirty="0" smtClean="0"/>
              <a:t>/</a:t>
            </a:r>
            <a:r>
              <a:rPr lang="en-US" sz="1600" dirty="0"/>
              <a:t>/should work correctly for </a:t>
            </a:r>
            <a:r>
              <a:rPr lang="en-US" sz="1600" dirty="0" err="1"/>
              <a:t>ListIterator</a:t>
            </a:r>
            <a:r>
              <a:rPr lang="en-US" sz="1400" dirty="0"/>
              <a:t>,</a:t>
            </a:r>
          </a:p>
          <a:p>
            <a:pPr marL="0" indent="0">
              <a:spcBef>
                <a:spcPts val="0"/>
              </a:spcBef>
              <a:buNone/>
            </a:pPr>
            <a:endParaRPr lang="en-US" sz="1600" dirty="0" smtClean="0"/>
          </a:p>
          <a:p>
            <a:pPr marL="0" indent="0">
              <a:spcBef>
                <a:spcPts val="0"/>
              </a:spcBef>
              <a:buNone/>
            </a:pPr>
            <a:r>
              <a:rPr lang="en-US" sz="1600" dirty="0"/>
              <a:t>p</a:t>
            </a:r>
            <a:r>
              <a:rPr lang="en-US" sz="1600" dirty="0" smtClean="0"/>
              <a:t>rivate:</a:t>
            </a:r>
            <a:endParaRPr lang="en-US" sz="1600" dirty="0"/>
          </a:p>
          <a:p>
            <a:pPr marL="0" indent="0">
              <a:spcBef>
                <a:spcPts val="0"/>
              </a:spcBef>
              <a:buNone/>
            </a:pPr>
            <a:r>
              <a:rPr lang="en-US" sz="1600" dirty="0"/>
              <a:t>    </a:t>
            </a:r>
            <a:r>
              <a:rPr lang="en-US" sz="1600" dirty="0" smtClean="0"/>
              <a:t>Node</a:t>
            </a:r>
            <a:r>
              <a:rPr lang="en-US" sz="1600" dirty="0"/>
              <a:t>&lt;T&gt; *current</a:t>
            </a:r>
            <a:r>
              <a:rPr lang="en-US" sz="1600" dirty="0" smtClean="0"/>
              <a:t>;</a:t>
            </a:r>
          </a:p>
          <a:p>
            <a:pPr marL="0" indent="0">
              <a:spcBef>
                <a:spcPts val="0"/>
              </a:spcBef>
              <a:buNone/>
            </a:pPr>
            <a:r>
              <a:rPr lang="en-US" sz="1600" b="1" dirty="0" smtClean="0">
                <a:solidFill>
                  <a:srgbClr val="0000FF"/>
                </a:solidFill>
              </a:rPr>
              <a:t> </a:t>
            </a:r>
            <a:r>
              <a:rPr lang="en-US" sz="1600" b="1" dirty="0">
                <a:solidFill>
                  <a:srgbClr val="0000FF"/>
                </a:solidFill>
              </a:rPr>
              <a:t>}</a:t>
            </a:r>
            <a:r>
              <a:rPr lang="en-US" sz="1600" b="1" dirty="0" smtClean="0">
                <a:solidFill>
                  <a:srgbClr val="0000FF"/>
                </a:solidFill>
              </a:rPr>
              <a:t>;</a:t>
            </a:r>
          </a:p>
          <a:p>
            <a:pPr marL="0" indent="0">
              <a:spcBef>
                <a:spcPts val="0"/>
              </a:spcBef>
              <a:buNone/>
            </a:pPr>
            <a:r>
              <a:rPr lang="en-US" sz="1600" dirty="0" smtClean="0"/>
              <a:t>#</a:t>
            </a:r>
            <a:r>
              <a:rPr lang="en-US" sz="1600" dirty="0" err="1" smtClean="0"/>
              <a:t>endif</a:t>
            </a:r>
            <a:endParaRPr lang="en-US" sz="1600" dirty="0" smtClean="0"/>
          </a:p>
          <a:p>
            <a:pPr marL="0" indent="0">
              <a:spcBef>
                <a:spcPts val="0"/>
              </a:spcBef>
              <a:buNone/>
            </a:pPr>
            <a:endParaRPr lang="en-US" sz="1600" dirty="0"/>
          </a:p>
          <a:p>
            <a:pPr marL="0" indent="0">
              <a:spcBef>
                <a:spcPts val="0"/>
              </a:spcBef>
              <a:buNone/>
            </a:pPr>
            <a:endParaRPr lang="en-US" sz="1600" dirty="0" smtClean="0"/>
          </a:p>
          <a:p>
            <a:pPr marL="0" indent="0">
              <a:spcBef>
                <a:spcPts val="0"/>
              </a:spcBef>
              <a:buNone/>
            </a:pPr>
            <a:endParaRPr lang="en-US" sz="1600" dirty="0"/>
          </a:p>
          <a:p>
            <a:endParaRPr lang="en-US" dirty="0"/>
          </a:p>
        </p:txBody>
      </p:sp>
    </p:spTree>
    <p:extLst>
      <p:ext uri="{BB962C8B-B14F-4D97-AF65-F5344CB8AC3E}">
        <p14:creationId xmlns:p14="http://schemas.microsoft.com/office/powerpoint/2010/main" val="10976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762000"/>
          </a:xfrm>
        </p:spPr>
        <p:txBody>
          <a:bodyPr/>
          <a:lstStyle/>
          <a:p>
            <a:pPr eaLnBrk="1" hangingPunct="1"/>
            <a:r>
              <a:rPr lang="en-US" b="1" smtClean="0"/>
              <a:t>Origins of STL</a:t>
            </a:r>
          </a:p>
        </p:txBody>
      </p:sp>
      <p:sp>
        <p:nvSpPr>
          <p:cNvPr id="49155" name="Content Placeholder 2"/>
          <p:cNvSpPr>
            <a:spLocks noGrp="1"/>
          </p:cNvSpPr>
          <p:nvPr>
            <p:ph idx="1"/>
          </p:nvPr>
        </p:nvSpPr>
        <p:spPr>
          <a:xfrm>
            <a:off x="457200" y="762000"/>
            <a:ext cx="8229600" cy="5594350"/>
          </a:xfrm>
        </p:spPr>
        <p:style>
          <a:lnRef idx="1">
            <a:schemeClr val="accent5"/>
          </a:lnRef>
          <a:fillRef idx="2">
            <a:schemeClr val="accent5"/>
          </a:fillRef>
          <a:effectRef idx="1">
            <a:schemeClr val="accent5"/>
          </a:effectRef>
          <a:fontRef idx="minor">
            <a:schemeClr val="dk1"/>
          </a:fontRef>
        </p:style>
        <p:txBody>
          <a:bodyPr rtlCol="0">
            <a:normAutofit lnSpcReduction="10000"/>
          </a:bodyPr>
          <a:lstStyle/>
          <a:p>
            <a:pPr eaLnBrk="1" fontAlgn="auto" hangingPunct="1">
              <a:spcAft>
                <a:spcPts val="0"/>
              </a:spcAft>
              <a:buFont typeface="Arial"/>
              <a:buChar char="•"/>
              <a:defRPr/>
            </a:pPr>
            <a:r>
              <a:rPr lang="en-US" sz="2400" b="1" dirty="0" smtClean="0">
                <a:ea typeface="ＭＳ Ｐゴシック" pitchFamily="-111" charset="-128"/>
                <a:cs typeface="ＭＳ Ｐゴシック" pitchFamily="-111" charset="-128"/>
              </a:rPr>
              <a:t>History</a:t>
            </a:r>
          </a:p>
          <a:p>
            <a:pPr lvl="1" eaLnBrk="1" fontAlgn="auto" hangingPunct="1">
              <a:spcAft>
                <a:spcPts val="0"/>
              </a:spcAft>
              <a:buFont typeface="Arial"/>
              <a:buChar char="–"/>
              <a:defRPr/>
            </a:pPr>
            <a:r>
              <a:rPr lang="en-US" sz="2000" dirty="0" smtClean="0"/>
              <a:t>The development of STL is largely the creation of one person, Alexander </a:t>
            </a:r>
            <a:r>
              <a:rPr lang="en-US" sz="2000" dirty="0" err="1" smtClean="0"/>
              <a:t>Stepanov</a:t>
            </a:r>
            <a:r>
              <a:rPr lang="en-US" sz="2000" dirty="0" smtClean="0"/>
              <a:t>.</a:t>
            </a:r>
          </a:p>
          <a:p>
            <a:pPr lvl="1" eaLnBrk="1" fontAlgn="auto" hangingPunct="1">
              <a:spcAft>
                <a:spcPts val="0"/>
              </a:spcAft>
              <a:buFont typeface="Arial"/>
              <a:buChar char="–"/>
              <a:defRPr/>
            </a:pPr>
            <a:r>
              <a:rPr lang="en-US" sz="2000" dirty="0" smtClean="0"/>
              <a:t> In 1979 he began working out his initial ideas of </a:t>
            </a:r>
            <a:r>
              <a:rPr lang="en-US" sz="2000" b="1" i="1" dirty="0" smtClean="0">
                <a:solidFill>
                  <a:srgbClr val="FF0000"/>
                </a:solidFill>
              </a:rPr>
              <a:t>generic programming</a:t>
            </a:r>
            <a:r>
              <a:rPr lang="en-US" sz="2000" dirty="0" smtClean="0">
                <a:solidFill>
                  <a:srgbClr val="FF0000"/>
                </a:solidFill>
              </a:rPr>
              <a:t> </a:t>
            </a:r>
            <a:r>
              <a:rPr lang="en-US" sz="2000" dirty="0" smtClean="0"/>
              <a:t>and exploring their potential for revolutionizing software development. </a:t>
            </a:r>
          </a:p>
          <a:p>
            <a:pPr lvl="1" eaLnBrk="1" fontAlgn="auto" hangingPunct="1">
              <a:spcAft>
                <a:spcPts val="0"/>
              </a:spcAft>
              <a:buFont typeface="Arial"/>
              <a:buChar char="–"/>
              <a:defRPr/>
            </a:pPr>
            <a:r>
              <a:rPr lang="en-US" sz="2000" b="1" i="1" dirty="0" smtClean="0">
                <a:solidFill>
                  <a:srgbClr val="0000FF"/>
                </a:solidFill>
              </a:rPr>
              <a:t>Generic programming</a:t>
            </a:r>
            <a:r>
              <a:rPr lang="en-US" sz="2000" dirty="0" smtClean="0"/>
              <a:t> is a style of computer programming in which algorithms are written in terms of</a:t>
            </a:r>
            <a:r>
              <a:rPr lang="en-US" sz="2000" b="1" dirty="0" smtClean="0">
                <a:solidFill>
                  <a:srgbClr val="0000FF"/>
                </a:solidFill>
              </a:rPr>
              <a:t> </a:t>
            </a:r>
            <a:r>
              <a:rPr lang="en-US" sz="2000" b="1" i="1" dirty="0" smtClean="0">
                <a:solidFill>
                  <a:srgbClr val="0000FF"/>
                </a:solidFill>
              </a:rPr>
              <a:t>to-be-specified-later</a:t>
            </a:r>
            <a:r>
              <a:rPr lang="en-US" sz="2000" dirty="0" smtClean="0"/>
              <a:t> types that are then </a:t>
            </a:r>
            <a:r>
              <a:rPr lang="en-US" sz="2000" b="1" i="1" dirty="0" smtClean="0">
                <a:solidFill>
                  <a:srgbClr val="0000FF"/>
                </a:solidFill>
              </a:rPr>
              <a:t>instantiated</a:t>
            </a:r>
            <a:r>
              <a:rPr lang="en-US" sz="2000" b="1" dirty="0" smtClean="0">
                <a:solidFill>
                  <a:srgbClr val="0000FF"/>
                </a:solidFill>
              </a:rPr>
              <a:t> </a:t>
            </a:r>
            <a:r>
              <a:rPr lang="en-US" sz="2000" dirty="0" smtClean="0"/>
              <a:t>when needed for specific types provided as parameters.</a:t>
            </a:r>
          </a:p>
          <a:p>
            <a:pPr lvl="1" eaLnBrk="1" fontAlgn="auto" hangingPunct="1">
              <a:spcAft>
                <a:spcPts val="0"/>
              </a:spcAft>
              <a:buFont typeface="Arial"/>
              <a:buChar char="–"/>
              <a:defRPr/>
            </a:pPr>
            <a:r>
              <a:rPr lang="en-US" sz="2000" b="1" dirty="0" err="1" smtClean="0">
                <a:solidFill>
                  <a:srgbClr val="0000FF"/>
                </a:solidFill>
              </a:rPr>
              <a:t>Stepanov</a:t>
            </a:r>
            <a:r>
              <a:rPr lang="en-US" sz="2000" dirty="0" smtClean="0"/>
              <a:t> recognized the full potential for </a:t>
            </a:r>
            <a:r>
              <a:rPr lang="en-US" sz="2000" b="1" i="1" dirty="0" smtClean="0"/>
              <a:t>generic programming</a:t>
            </a:r>
            <a:r>
              <a:rPr lang="en-US" sz="2000" dirty="0" smtClean="0"/>
              <a:t> and persuaded his then-colleagues at General  Electric R&amp;D that </a:t>
            </a:r>
            <a:r>
              <a:rPr lang="en-US" sz="2000" b="1" i="1" dirty="0" smtClean="0"/>
              <a:t>generic programming</a:t>
            </a:r>
            <a:r>
              <a:rPr lang="en-US" sz="2000" dirty="0" smtClean="0"/>
              <a:t> should be pursued as a comprehensive basis for software development. </a:t>
            </a:r>
          </a:p>
          <a:p>
            <a:pPr lvl="1" eaLnBrk="1" fontAlgn="auto" hangingPunct="1">
              <a:spcAft>
                <a:spcPts val="0"/>
              </a:spcAft>
              <a:buFont typeface="Arial"/>
              <a:buChar char="–"/>
              <a:defRPr/>
            </a:pPr>
            <a:r>
              <a:rPr lang="en-US" sz="2000" dirty="0" smtClean="0"/>
              <a:t>The prospects for early widespread dissemination of STL were considerably improved with Hewlett-Packard's decision to make its implementation freely available on the </a:t>
            </a:r>
            <a:r>
              <a:rPr lang="en-US" sz="2000" dirty="0" smtClean="0">
                <a:solidFill>
                  <a:srgbClr val="0000FF"/>
                </a:solidFill>
              </a:rPr>
              <a:t>Internet </a:t>
            </a:r>
            <a:r>
              <a:rPr lang="en-US" sz="2000" dirty="0" smtClean="0"/>
              <a:t>in August 1994. </a:t>
            </a:r>
            <a:endParaRPr lang="en-US" sz="2000" b="1" dirty="0" smtClean="0"/>
          </a:p>
        </p:txBody>
      </p:sp>
      <p:sp>
        <p:nvSpPr>
          <p:cNvPr id="4915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49157"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0F1C37C7-3453-074D-ADEB-3AEC8408466B}"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808038"/>
          </a:xfrm>
        </p:spPr>
        <p:txBody>
          <a:bodyPr/>
          <a:lstStyle/>
          <a:p>
            <a:pPr eaLnBrk="1" hangingPunct="1"/>
            <a:r>
              <a:rPr lang="en-US" b="1" smtClean="0"/>
              <a:t>Overview of STL</a:t>
            </a:r>
          </a:p>
        </p:txBody>
      </p:sp>
      <p:sp>
        <p:nvSpPr>
          <p:cNvPr id="3" name="Content Placeholder 2"/>
          <p:cNvSpPr>
            <a:spLocks noGrp="1"/>
          </p:cNvSpPr>
          <p:nvPr>
            <p:ph idx="1"/>
          </p:nvPr>
        </p:nvSpPr>
        <p:spPr>
          <a:xfrm>
            <a:off x="457200" y="808038"/>
            <a:ext cx="8229600" cy="5548312"/>
          </a:xfrm>
          <a:ln>
            <a:solidFill>
              <a:srgbClr val="000090"/>
            </a:solidFill>
          </a:ln>
        </p:spPr>
        <p:txBody>
          <a:bodyPr rtlCol="0">
            <a:normAutofit/>
          </a:bodyPr>
          <a:lstStyle/>
          <a:p>
            <a:pPr eaLnBrk="1" fontAlgn="auto" hangingPunct="1">
              <a:spcAft>
                <a:spcPts val="0"/>
              </a:spcAft>
              <a:buFont typeface="Arial"/>
              <a:buChar char="•"/>
              <a:defRPr/>
            </a:pPr>
            <a:r>
              <a:rPr lang="en-US" sz="2800" dirty="0" smtClean="0"/>
              <a:t>The </a:t>
            </a:r>
            <a:r>
              <a:rPr lang="en-US" sz="2800" b="1" i="1" dirty="0" smtClean="0">
                <a:solidFill>
                  <a:srgbClr val="0000FF"/>
                </a:solidFill>
              </a:rPr>
              <a:t>Standard Template Library </a:t>
            </a:r>
            <a:r>
              <a:rPr lang="en-US" sz="2800" dirty="0" smtClean="0"/>
              <a:t>(STL) is designed for use with a style of programming called </a:t>
            </a:r>
            <a:r>
              <a:rPr lang="en-US" sz="2800" b="1" i="1" dirty="0" smtClean="0">
                <a:solidFill>
                  <a:srgbClr val="0000FF"/>
                </a:solidFill>
              </a:rPr>
              <a:t>generic programming</a:t>
            </a:r>
          </a:p>
          <a:p>
            <a:pPr eaLnBrk="1" fontAlgn="auto" hangingPunct="1">
              <a:spcAft>
                <a:spcPts val="0"/>
              </a:spcAft>
              <a:buFont typeface="Arial"/>
              <a:buChar char="•"/>
              <a:defRPr/>
            </a:pPr>
            <a:r>
              <a:rPr lang="en-US" sz="2800" dirty="0" smtClean="0"/>
              <a:t>The essential idea behind </a:t>
            </a:r>
            <a:r>
              <a:rPr lang="en-US" sz="2800" b="1" i="1" dirty="0" smtClean="0">
                <a:solidFill>
                  <a:srgbClr val="0000FF"/>
                </a:solidFill>
              </a:rPr>
              <a:t>generic programming</a:t>
            </a:r>
            <a:r>
              <a:rPr lang="en-US" sz="2800" dirty="0" smtClean="0"/>
              <a:t> is to create </a:t>
            </a:r>
            <a:r>
              <a:rPr lang="en-US" sz="2800" b="1" i="1" dirty="0" smtClean="0">
                <a:solidFill>
                  <a:srgbClr val="0000FF"/>
                </a:solidFill>
              </a:rPr>
              <a:t>components</a:t>
            </a:r>
            <a:r>
              <a:rPr lang="en-US" sz="2800" dirty="0" smtClean="0"/>
              <a:t> that can be composed easily without losing any performance.</a:t>
            </a:r>
            <a:endParaRPr lang="en-US" sz="2595" b="1" i="1" dirty="0" smtClean="0">
              <a:solidFill>
                <a:srgbClr val="0000FF"/>
              </a:solidFill>
              <a:ea typeface="+mn-ea"/>
            </a:endParaRPr>
          </a:p>
          <a:p>
            <a:pPr eaLnBrk="1" fontAlgn="auto" hangingPunct="1">
              <a:spcAft>
                <a:spcPts val="0"/>
              </a:spcAft>
              <a:buFont typeface="Arial"/>
              <a:buChar char="•"/>
              <a:defRPr/>
            </a:pPr>
            <a:r>
              <a:rPr lang="en-US" dirty="0" smtClean="0">
                <a:ea typeface="+mn-ea"/>
                <a:cs typeface="+mn-cs"/>
              </a:rPr>
              <a:t>STL provides C++ programmers with a </a:t>
            </a:r>
            <a:r>
              <a:rPr lang="en-US" b="1" i="1" u="sng" dirty="0" smtClean="0">
                <a:solidFill>
                  <a:srgbClr val="0000FF"/>
                </a:solidFill>
                <a:ea typeface="+mn-ea"/>
                <a:cs typeface="+mn-cs"/>
              </a:rPr>
              <a:t>portable</a:t>
            </a:r>
            <a:r>
              <a:rPr lang="en-US" b="1" i="1" dirty="0" smtClean="0">
                <a:solidFill>
                  <a:srgbClr val="0000FF"/>
                </a:solidFill>
                <a:ea typeface="+mn-ea"/>
                <a:cs typeface="+mn-cs"/>
              </a:rPr>
              <a:t> </a:t>
            </a:r>
            <a:r>
              <a:rPr lang="en-US" dirty="0" smtClean="0">
                <a:ea typeface="+mn-ea"/>
                <a:cs typeface="+mn-cs"/>
              </a:rPr>
              <a:t>and </a:t>
            </a:r>
            <a:r>
              <a:rPr lang="en-US" b="1" i="1" u="sng" dirty="0" smtClean="0">
                <a:solidFill>
                  <a:srgbClr val="0000FF"/>
                </a:solidFill>
                <a:ea typeface="+mn-ea"/>
                <a:cs typeface="+mn-cs"/>
              </a:rPr>
              <a:t>comprehensive</a:t>
            </a:r>
            <a:r>
              <a:rPr lang="en-US" b="1" i="1" dirty="0" smtClean="0">
                <a:solidFill>
                  <a:srgbClr val="0000FF"/>
                </a:solidFill>
                <a:ea typeface="+mn-ea"/>
                <a:cs typeface="+mn-cs"/>
              </a:rPr>
              <a:t> </a:t>
            </a:r>
            <a:r>
              <a:rPr lang="en-US" dirty="0" smtClean="0">
                <a:ea typeface="+mn-ea"/>
                <a:cs typeface="+mn-cs"/>
              </a:rPr>
              <a:t>set of </a:t>
            </a:r>
            <a:r>
              <a:rPr lang="en-US" b="1" i="1" u="sng" dirty="0" smtClean="0">
                <a:solidFill>
                  <a:srgbClr val="0000FF"/>
                </a:solidFill>
                <a:ea typeface="+mn-ea"/>
                <a:cs typeface="+mn-cs"/>
              </a:rPr>
              <a:t>efficiently </a:t>
            </a:r>
            <a:r>
              <a:rPr lang="en-US" dirty="0" smtClean="0">
                <a:ea typeface="+mn-ea"/>
                <a:cs typeface="+mn-cs"/>
              </a:rPr>
              <a:t>implemented tools and facilities that can be used for most types of applications. </a:t>
            </a:r>
          </a:p>
        </p:txBody>
      </p:sp>
      <p:sp>
        <p:nvSpPr>
          <p:cNvPr id="5018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01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7DE8582B-1DBD-1B40-8170-B119622A948A}"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808038"/>
          </a:xfrm>
        </p:spPr>
        <p:txBody>
          <a:bodyPr/>
          <a:lstStyle/>
          <a:p>
            <a:pPr eaLnBrk="1" hangingPunct="1"/>
            <a:r>
              <a:rPr lang="en-US" b="1" dirty="0" smtClean="0"/>
              <a:t>Overview of STL</a:t>
            </a:r>
          </a:p>
        </p:txBody>
      </p:sp>
      <p:sp>
        <p:nvSpPr>
          <p:cNvPr id="3" name="Content Placeholder 2"/>
          <p:cNvSpPr>
            <a:spLocks noGrp="1"/>
          </p:cNvSpPr>
          <p:nvPr>
            <p:ph idx="1"/>
          </p:nvPr>
        </p:nvSpPr>
        <p:spPr>
          <a:xfrm>
            <a:off x="457200" y="808038"/>
            <a:ext cx="8229600" cy="5548312"/>
          </a:xfrm>
          <a:ln>
            <a:solidFill>
              <a:srgbClr val="000090"/>
            </a:solidFill>
          </a:ln>
        </p:spPr>
        <p:txBody>
          <a:bodyPr rtlCol="0">
            <a:normAutofit fontScale="92500"/>
          </a:bodyPr>
          <a:lstStyle/>
          <a:p>
            <a:r>
              <a:rPr lang="en-US" sz="2400" dirty="0"/>
              <a:t>The Standard Template Library (STL) is a cross-platform standard of </a:t>
            </a:r>
            <a:r>
              <a:rPr lang="en-US" sz="2400" dirty="0" smtClean="0"/>
              <a:t>efficient </a:t>
            </a:r>
            <a:r>
              <a:rPr lang="en-US" sz="2400" dirty="0"/>
              <a:t>data </a:t>
            </a:r>
            <a:r>
              <a:rPr lang="en-US" sz="2400" dirty="0" smtClean="0"/>
              <a:t>structures and </a:t>
            </a:r>
            <a:r>
              <a:rPr lang="en-US" sz="2400" dirty="0"/>
              <a:t>algorithms. </a:t>
            </a:r>
            <a:endParaRPr lang="en-US" sz="2400" dirty="0" smtClean="0"/>
          </a:p>
          <a:p>
            <a:r>
              <a:rPr lang="en-US" sz="2400" dirty="0" smtClean="0"/>
              <a:t>The </a:t>
            </a:r>
            <a:r>
              <a:rPr lang="en-US" sz="2400" dirty="0"/>
              <a:t>STL is often confusing to </a:t>
            </a:r>
            <a:r>
              <a:rPr lang="en-US" sz="2400" dirty="0" smtClean="0"/>
              <a:t>novice programmers </a:t>
            </a:r>
            <a:r>
              <a:rPr lang="en-US" sz="2400" dirty="0"/>
              <a:t>because it makes use of the generic programming paradigm , as opposed to </a:t>
            </a:r>
            <a:r>
              <a:rPr lang="en-US" sz="2400" dirty="0" smtClean="0"/>
              <a:t>the object </a:t>
            </a:r>
            <a:r>
              <a:rPr lang="en-US" sz="2400" dirty="0"/>
              <a:t>oriented paradigm . </a:t>
            </a:r>
            <a:endParaRPr lang="en-US" sz="2400" dirty="0" smtClean="0"/>
          </a:p>
          <a:p>
            <a:pPr lvl="1"/>
            <a:r>
              <a:rPr lang="en-US" sz="1800" dirty="0" smtClean="0"/>
              <a:t>In </a:t>
            </a:r>
            <a:r>
              <a:rPr lang="en-US" sz="1800" dirty="0"/>
              <a:t>fact, it could be said that the STL is the opposite approach, </a:t>
            </a:r>
            <a:r>
              <a:rPr lang="en-US" sz="1800" dirty="0" smtClean="0"/>
              <a:t>in that </a:t>
            </a:r>
            <a:r>
              <a:rPr lang="en-US" sz="1800" dirty="0"/>
              <a:t>rather than encapsulate the data and algorithms acting upon it, the STL actually </a:t>
            </a:r>
            <a:r>
              <a:rPr lang="en-US" sz="1800" dirty="0" smtClean="0"/>
              <a:t>separates these </a:t>
            </a:r>
            <a:r>
              <a:rPr lang="en-US" sz="1800" dirty="0"/>
              <a:t>functions through a </a:t>
            </a:r>
            <a:r>
              <a:rPr lang="en-US" sz="1800" i="1" dirty="0">
                <a:solidFill>
                  <a:srgbClr val="0000FF"/>
                </a:solidFill>
              </a:rPr>
              <a:t>common iterator  interface</a:t>
            </a:r>
            <a:r>
              <a:rPr lang="en-US" sz="1800" dirty="0" smtClean="0"/>
              <a:t>.</a:t>
            </a:r>
          </a:p>
          <a:p>
            <a:r>
              <a:rPr lang="en-US" sz="2800" dirty="0" smtClean="0"/>
              <a:t>The STL is extremely important in quantitative finance because many of the quant data structures and algorithms rely on more elementary concepts such as sorting, maxima/minima, copying, mathematical function modeling and searching. </a:t>
            </a:r>
          </a:p>
          <a:p>
            <a:r>
              <a:rPr lang="en-US" sz="2400" dirty="0" smtClean="0"/>
              <a:t>Rather than re-implement these basic algorithms from scratch, C++ provides them “out of the box” – no need to reinvented them.</a:t>
            </a:r>
          </a:p>
          <a:p>
            <a:endParaRPr lang="en-US" sz="2400" dirty="0"/>
          </a:p>
        </p:txBody>
      </p:sp>
      <p:sp>
        <p:nvSpPr>
          <p:cNvPr id="5018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01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7DE8582B-1DBD-1B40-8170-B119622A948A}" type="slidenum">
              <a:rPr lang="en-US"/>
              <a:pPr>
                <a:defRPr/>
              </a:pPr>
              <a:t>14</a:t>
            </a:fld>
            <a:endParaRPr lang="en-US"/>
          </a:p>
        </p:txBody>
      </p:sp>
    </p:spTree>
    <p:extLst>
      <p:ext uri="{BB962C8B-B14F-4D97-AF65-F5344CB8AC3E}">
        <p14:creationId xmlns:p14="http://schemas.microsoft.com/office/powerpoint/2010/main" val="420798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0"/>
            <a:ext cx="8229600" cy="868363"/>
          </a:xfrm>
        </p:spPr>
        <p:txBody>
          <a:bodyPr/>
          <a:lstStyle/>
          <a:p>
            <a:r>
              <a:rPr lang="en-US" b="1" smtClean="0"/>
              <a:t>Why Use STL?</a:t>
            </a:r>
          </a:p>
        </p:txBody>
      </p:sp>
      <p:sp>
        <p:nvSpPr>
          <p:cNvPr id="56323" name="Content Placeholder 2"/>
          <p:cNvSpPr>
            <a:spLocks noGrp="1"/>
          </p:cNvSpPr>
          <p:nvPr>
            <p:ph idx="1"/>
          </p:nvPr>
        </p:nvSpPr>
        <p:spPr>
          <a:xfrm>
            <a:off x="457200" y="868363"/>
            <a:ext cx="8229600" cy="5487987"/>
          </a:xfrm>
          <a:ln>
            <a:solidFill>
              <a:srgbClr val="4F81BD"/>
            </a:solidFill>
          </a:ln>
        </p:spPr>
        <p:txBody>
          <a:bodyPr/>
          <a:lstStyle/>
          <a:p>
            <a:pPr algn="just">
              <a:lnSpc>
                <a:spcPct val="90000"/>
              </a:lnSpc>
            </a:pPr>
            <a:r>
              <a:rPr lang="en-US" sz="2800" b="1" dirty="0" smtClean="0"/>
              <a:t>STL offers an assortment of rich containers</a:t>
            </a:r>
          </a:p>
          <a:p>
            <a:pPr algn="just">
              <a:lnSpc>
                <a:spcPct val="90000"/>
              </a:lnSpc>
            </a:pPr>
            <a:r>
              <a:rPr lang="en-US" sz="2800" b="1" dirty="0" smtClean="0"/>
              <a:t>STL publicizes the </a:t>
            </a:r>
            <a:r>
              <a:rPr lang="en-US" sz="2800" b="1" i="1" dirty="0" smtClean="0">
                <a:solidFill>
                  <a:srgbClr val="0000FF"/>
                </a:solidFill>
              </a:rPr>
              <a:t>running time</a:t>
            </a:r>
            <a:r>
              <a:rPr lang="en-US" sz="2800" b="1" dirty="0" smtClean="0"/>
              <a:t> and </a:t>
            </a:r>
            <a:r>
              <a:rPr lang="en-US" sz="2800" b="1" i="1" dirty="0" smtClean="0">
                <a:solidFill>
                  <a:srgbClr val="0000FF"/>
                </a:solidFill>
              </a:rPr>
              <a:t>storage complexity</a:t>
            </a:r>
            <a:r>
              <a:rPr lang="en-US" sz="2800" b="1" dirty="0" smtClean="0"/>
              <a:t> of its containers</a:t>
            </a:r>
          </a:p>
          <a:p>
            <a:pPr algn="just">
              <a:lnSpc>
                <a:spcPct val="90000"/>
              </a:lnSpc>
            </a:pPr>
            <a:r>
              <a:rPr lang="en-US" sz="2800" b="1" dirty="0" smtClean="0"/>
              <a:t>STL containers </a:t>
            </a:r>
            <a:r>
              <a:rPr lang="en-US" sz="2800" b="1" i="1" dirty="0" smtClean="0">
                <a:solidFill>
                  <a:srgbClr val="0000FF"/>
                </a:solidFill>
              </a:rPr>
              <a:t>grow /shrink </a:t>
            </a:r>
            <a:r>
              <a:rPr lang="en-US" sz="2800" b="1" dirty="0" smtClean="0"/>
              <a:t>in size </a:t>
            </a:r>
            <a:r>
              <a:rPr lang="en-US" sz="2800" b="1" i="1" dirty="0" smtClean="0">
                <a:solidFill>
                  <a:srgbClr val="FF0000"/>
                </a:solidFill>
              </a:rPr>
              <a:t>automatically</a:t>
            </a:r>
          </a:p>
          <a:p>
            <a:pPr algn="just">
              <a:lnSpc>
                <a:spcPct val="90000"/>
              </a:lnSpc>
            </a:pPr>
            <a:r>
              <a:rPr lang="en-US" sz="2800" b="1" dirty="0" smtClean="0"/>
              <a:t>STL provides built-in algorithms for processing containers</a:t>
            </a:r>
          </a:p>
          <a:p>
            <a:pPr algn="just">
              <a:lnSpc>
                <a:spcPct val="90000"/>
              </a:lnSpc>
            </a:pPr>
            <a:r>
              <a:rPr lang="en-US" sz="2800" b="1" dirty="0" smtClean="0"/>
              <a:t>STL provides </a:t>
            </a:r>
            <a:r>
              <a:rPr lang="en-US" sz="2800" b="1" i="1" dirty="0" err="1" smtClean="0">
                <a:solidFill>
                  <a:srgbClr val="FF0000"/>
                </a:solidFill>
              </a:rPr>
              <a:t>iterators</a:t>
            </a:r>
            <a:r>
              <a:rPr lang="en-US" sz="2800" b="1" i="1" dirty="0" smtClean="0">
                <a:solidFill>
                  <a:srgbClr val="FF0000"/>
                </a:solidFill>
              </a:rPr>
              <a:t> </a:t>
            </a:r>
            <a:r>
              <a:rPr lang="en-US" sz="2800" b="1" dirty="0" smtClean="0"/>
              <a:t>that make the containers and algorithms flexible and efficient.</a:t>
            </a:r>
          </a:p>
          <a:p>
            <a:pPr algn="just">
              <a:lnSpc>
                <a:spcPct val="90000"/>
              </a:lnSpc>
            </a:pPr>
            <a:r>
              <a:rPr lang="en-US" sz="2800" b="1" dirty="0" smtClean="0"/>
              <a:t>Use of STL leads to:</a:t>
            </a:r>
          </a:p>
          <a:p>
            <a:pPr lvl="1"/>
            <a:r>
              <a:rPr lang="en-US" b="1" dirty="0" smtClean="0"/>
              <a:t>Programming ease and </a:t>
            </a:r>
            <a:r>
              <a:rPr lang="en-US" b="1" dirty="0" smtClean="0">
                <a:solidFill>
                  <a:srgbClr val="FF0000"/>
                </a:solidFill>
              </a:rPr>
              <a:t>flexibility</a:t>
            </a:r>
          </a:p>
          <a:p>
            <a:pPr lvl="1"/>
            <a:r>
              <a:rPr lang="en-US" b="1" dirty="0" smtClean="0"/>
              <a:t>Program </a:t>
            </a:r>
            <a:r>
              <a:rPr lang="en-US" b="1" dirty="0" smtClean="0">
                <a:solidFill>
                  <a:srgbClr val="FF0000"/>
                </a:solidFill>
              </a:rPr>
              <a:t>robustness</a:t>
            </a:r>
          </a:p>
          <a:p>
            <a:pPr lvl="1"/>
            <a:r>
              <a:rPr lang="en-US" b="1" dirty="0" smtClean="0"/>
              <a:t>Storage </a:t>
            </a:r>
            <a:r>
              <a:rPr lang="en-US" b="1" dirty="0" smtClean="0">
                <a:solidFill>
                  <a:srgbClr val="FF0000"/>
                </a:solidFill>
              </a:rPr>
              <a:t>efficiency</a:t>
            </a:r>
          </a:p>
          <a:p>
            <a:endParaRPr lang="en-US" dirty="0" smtClean="0"/>
          </a:p>
        </p:txBody>
      </p:sp>
      <p:sp>
        <p:nvSpPr>
          <p:cNvPr id="4" name="Date Placeholder 3"/>
          <p:cNvSpPr>
            <a:spLocks noGrp="1"/>
          </p:cNvSpPr>
          <p:nvPr>
            <p:ph type="dt" sz="quarter" idx="10"/>
          </p:nvPr>
        </p:nvSpPr>
        <p:spPr/>
        <p:txBody>
          <a:bodyPr/>
          <a:lstStyle/>
          <a:p>
            <a:r>
              <a:rPr lang="en-US" smtClean="0"/>
              <a:t>4/1/15</a:t>
            </a:r>
            <a:endParaRPr lang="en-US"/>
          </a:p>
        </p:txBody>
      </p:sp>
      <p:sp>
        <p:nvSpPr>
          <p:cNvPr id="5632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675A108E-91E3-2D45-B5AC-E247C6156C52}"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808038"/>
          </a:xfrm>
        </p:spPr>
        <p:txBody>
          <a:bodyPr/>
          <a:lstStyle/>
          <a:p>
            <a:pPr eaLnBrk="1" hangingPunct="1"/>
            <a:r>
              <a:rPr lang="en-US" b="1" smtClean="0"/>
              <a:t>Overview of STL</a:t>
            </a:r>
          </a:p>
        </p:txBody>
      </p:sp>
      <p:sp>
        <p:nvSpPr>
          <p:cNvPr id="3" name="Content Placeholder 2"/>
          <p:cNvSpPr>
            <a:spLocks noGrp="1"/>
          </p:cNvSpPr>
          <p:nvPr>
            <p:ph idx="1"/>
          </p:nvPr>
        </p:nvSpPr>
        <p:spPr>
          <a:xfrm>
            <a:off x="457200" y="808038"/>
            <a:ext cx="8229600" cy="5548312"/>
          </a:xfrm>
          <a:ln>
            <a:solidFill>
              <a:srgbClr val="000090"/>
            </a:solidFill>
          </a:ln>
        </p:spPr>
        <p:txBody>
          <a:bodyPr rtlCol="0">
            <a:normAutofit/>
          </a:bodyPr>
          <a:lstStyle/>
          <a:p>
            <a:pPr eaLnBrk="1" fontAlgn="auto" hangingPunct="1">
              <a:spcAft>
                <a:spcPts val="0"/>
              </a:spcAft>
              <a:buFont typeface="Arial"/>
              <a:buChar char="•"/>
              <a:defRPr/>
            </a:pPr>
            <a:r>
              <a:rPr lang="en-US" sz="3027" dirty="0" smtClean="0">
                <a:ea typeface="+mn-ea"/>
                <a:cs typeface="+mn-cs"/>
              </a:rPr>
              <a:t>The </a:t>
            </a:r>
            <a:r>
              <a:rPr lang="en-US" sz="3027" b="1" dirty="0" smtClean="0">
                <a:solidFill>
                  <a:srgbClr val="0000FF"/>
                </a:solidFill>
                <a:ea typeface="+mn-ea"/>
                <a:cs typeface="+mn-cs"/>
              </a:rPr>
              <a:t>Standard Template Library</a:t>
            </a:r>
            <a:r>
              <a:rPr lang="en-US" sz="3027" dirty="0" smtClean="0">
                <a:solidFill>
                  <a:srgbClr val="0000FF"/>
                </a:solidFill>
                <a:ea typeface="+mn-ea"/>
                <a:cs typeface="+mn-cs"/>
              </a:rPr>
              <a:t> (</a:t>
            </a:r>
            <a:r>
              <a:rPr lang="en-US" sz="3027" b="1" i="1" dirty="0" smtClean="0">
                <a:solidFill>
                  <a:srgbClr val="0000FF"/>
                </a:solidFill>
                <a:ea typeface="+mn-ea"/>
                <a:cs typeface="+mn-cs"/>
              </a:rPr>
              <a:t>STL</a:t>
            </a:r>
            <a:r>
              <a:rPr lang="en-US" sz="3027" i="1" dirty="0" smtClean="0">
                <a:solidFill>
                  <a:srgbClr val="0000FF"/>
                </a:solidFill>
                <a:ea typeface="+mn-ea"/>
                <a:cs typeface="+mn-cs"/>
              </a:rPr>
              <a:t>)</a:t>
            </a:r>
            <a:r>
              <a:rPr lang="en-US" sz="3027" dirty="0" smtClean="0">
                <a:ea typeface="+mn-ea"/>
                <a:cs typeface="+mn-cs"/>
              </a:rPr>
              <a:t> consists of:</a:t>
            </a:r>
          </a:p>
          <a:p>
            <a:pPr marL="971550" lvl="1" indent="-514350" eaLnBrk="1" fontAlgn="auto" hangingPunct="1">
              <a:spcAft>
                <a:spcPts val="0"/>
              </a:spcAft>
              <a:buFont typeface="+mj-lt"/>
              <a:buAutoNum type="arabicPeriod"/>
              <a:defRPr/>
            </a:pPr>
            <a:r>
              <a:rPr lang="en-US" sz="2400" b="1" i="1" dirty="0" smtClean="0">
                <a:solidFill>
                  <a:srgbClr val="0000FF"/>
                </a:solidFill>
                <a:ea typeface="+mn-ea"/>
              </a:rPr>
              <a:t>Container classes</a:t>
            </a:r>
          </a:p>
          <a:p>
            <a:pPr lvl="1" eaLnBrk="1" fontAlgn="auto" hangingPunct="1">
              <a:spcAft>
                <a:spcPts val="0"/>
              </a:spcAft>
              <a:defRPr/>
            </a:pPr>
            <a:r>
              <a:rPr lang="en-US" sz="2000" dirty="0" smtClean="0"/>
              <a:t>Containers are objects that conceptually contain other objects. </a:t>
            </a:r>
            <a:endParaRPr lang="en-US" sz="2000" b="1" i="1" dirty="0" smtClean="0">
              <a:solidFill>
                <a:srgbClr val="0000FF"/>
              </a:solidFill>
              <a:ea typeface="+mn-ea"/>
            </a:endParaRPr>
          </a:p>
          <a:p>
            <a:pPr marL="971550" lvl="1" indent="-514350" eaLnBrk="1" fontAlgn="auto" hangingPunct="1">
              <a:spcAft>
                <a:spcPts val="0"/>
              </a:spcAft>
              <a:buNone/>
              <a:defRPr/>
            </a:pPr>
            <a:r>
              <a:rPr lang="en-US" sz="2400" b="1" i="1" dirty="0" smtClean="0">
                <a:solidFill>
                  <a:srgbClr val="0000FF"/>
                </a:solidFill>
                <a:ea typeface="+mn-ea"/>
              </a:rPr>
              <a:t>2. </a:t>
            </a:r>
            <a:r>
              <a:rPr lang="en-US" sz="2400" b="1" i="1" dirty="0" err="1" smtClean="0">
                <a:solidFill>
                  <a:srgbClr val="0000FF"/>
                </a:solidFill>
                <a:ea typeface="+mn-ea"/>
              </a:rPr>
              <a:t>Iterators</a:t>
            </a:r>
            <a:endParaRPr lang="en-US" sz="2400" b="1" i="1" dirty="0" smtClean="0">
              <a:solidFill>
                <a:srgbClr val="0000FF"/>
              </a:solidFill>
              <a:ea typeface="+mn-ea"/>
            </a:endParaRPr>
          </a:p>
          <a:p>
            <a:pPr lvl="1" eaLnBrk="1" fontAlgn="auto" hangingPunct="1">
              <a:spcAft>
                <a:spcPts val="0"/>
              </a:spcAft>
              <a:defRPr/>
            </a:pPr>
            <a:r>
              <a:rPr lang="en-US" sz="2000" dirty="0" err="1" smtClean="0"/>
              <a:t>Iterators</a:t>
            </a:r>
            <a:r>
              <a:rPr lang="en-US" sz="2000" dirty="0" smtClean="0"/>
              <a:t> are like location </a:t>
            </a:r>
            <a:r>
              <a:rPr lang="en-US" sz="2000" dirty="0" err="1" smtClean="0"/>
              <a:t>specifiers</a:t>
            </a:r>
            <a:r>
              <a:rPr lang="en-US" sz="2000" dirty="0" smtClean="0"/>
              <a:t> for containers, in the same way that an </a:t>
            </a:r>
            <a:r>
              <a:rPr lang="en-US" sz="2000" dirty="0" err="1" smtClean="0">
                <a:solidFill>
                  <a:srgbClr val="0000FF"/>
                </a:solidFill>
              </a:rPr>
              <a:t>int</a:t>
            </a:r>
            <a:r>
              <a:rPr lang="en-US" sz="2000" dirty="0" smtClean="0">
                <a:solidFill>
                  <a:srgbClr val="0000FF"/>
                </a:solidFill>
              </a:rPr>
              <a:t>*</a:t>
            </a:r>
            <a:r>
              <a:rPr lang="en-US" sz="2000" dirty="0" smtClean="0"/>
              <a:t> can be used as a location </a:t>
            </a:r>
            <a:r>
              <a:rPr lang="en-US" sz="2000" dirty="0" err="1" smtClean="0"/>
              <a:t>specifier</a:t>
            </a:r>
            <a:r>
              <a:rPr lang="en-US" sz="2000" dirty="0" smtClean="0"/>
              <a:t> for an array of integers.</a:t>
            </a:r>
            <a:endParaRPr lang="en-US" sz="2000" b="1" i="1" dirty="0" smtClean="0">
              <a:solidFill>
                <a:srgbClr val="0000FF"/>
              </a:solidFill>
              <a:ea typeface="+mn-ea"/>
            </a:endParaRPr>
          </a:p>
          <a:p>
            <a:pPr marL="971550" lvl="1" indent="-514350" eaLnBrk="1" fontAlgn="auto" hangingPunct="1">
              <a:spcAft>
                <a:spcPts val="0"/>
              </a:spcAft>
              <a:buNone/>
              <a:defRPr/>
            </a:pPr>
            <a:r>
              <a:rPr lang="en-US" sz="2400" b="1" i="1" dirty="0" smtClean="0">
                <a:solidFill>
                  <a:srgbClr val="0000FF"/>
                </a:solidFill>
                <a:ea typeface="+mn-ea"/>
              </a:rPr>
              <a:t>3. Generic Algorithms</a:t>
            </a:r>
          </a:p>
          <a:p>
            <a:pPr lvl="1" eaLnBrk="1" fontAlgn="auto" hangingPunct="1">
              <a:spcAft>
                <a:spcPts val="0"/>
              </a:spcAft>
              <a:defRPr/>
            </a:pPr>
            <a:r>
              <a:rPr lang="en-US" sz="2400" dirty="0"/>
              <a:t>The STL </a:t>
            </a:r>
            <a:r>
              <a:rPr lang="en-US" sz="2400" b="1" i="1" dirty="0">
                <a:solidFill>
                  <a:srgbClr val="0000FF"/>
                </a:solidFill>
              </a:rPr>
              <a:t>generic algorithms</a:t>
            </a:r>
            <a:r>
              <a:rPr lang="en-US" sz="2400" dirty="0"/>
              <a:t> are template C++ functions that  perform operations on containers</a:t>
            </a:r>
            <a:r>
              <a:rPr lang="en-US" sz="2400" dirty="0" smtClean="0"/>
              <a:t>.</a:t>
            </a:r>
            <a:endParaRPr lang="en-US" sz="2400" b="1" i="1" dirty="0" smtClean="0">
              <a:solidFill>
                <a:srgbClr val="0000FF"/>
              </a:solidFill>
              <a:ea typeface="+mn-ea"/>
            </a:endParaRPr>
          </a:p>
          <a:p>
            <a:pPr marL="971550" lvl="1" indent="-514350" eaLnBrk="1" fontAlgn="auto" hangingPunct="1">
              <a:spcAft>
                <a:spcPts val="0"/>
              </a:spcAft>
              <a:buNone/>
              <a:defRPr/>
            </a:pPr>
            <a:r>
              <a:rPr lang="en-US" sz="2400" b="1" i="1" dirty="0" smtClean="0">
                <a:solidFill>
                  <a:srgbClr val="0000FF"/>
                </a:solidFill>
                <a:ea typeface="+mn-ea"/>
              </a:rPr>
              <a:t>4. </a:t>
            </a:r>
            <a:r>
              <a:rPr lang="en-US" sz="2400" b="1" i="1" dirty="0" smtClean="0">
                <a:solidFill>
                  <a:srgbClr val="0000FF"/>
                </a:solidFill>
              </a:rPr>
              <a:t>Function </a:t>
            </a:r>
            <a:r>
              <a:rPr lang="en-US" sz="2400" b="1" i="1" dirty="0">
                <a:solidFill>
                  <a:srgbClr val="0000FF"/>
                </a:solidFill>
              </a:rPr>
              <a:t>Objects </a:t>
            </a:r>
            <a:r>
              <a:rPr lang="en-US" sz="2400" dirty="0"/>
              <a:t>- a.k.a. </a:t>
            </a:r>
            <a:r>
              <a:rPr lang="en-US" sz="2400" dirty="0" err="1"/>
              <a:t>functors</a:t>
            </a:r>
            <a:r>
              <a:rPr lang="en-US" sz="2400" dirty="0"/>
              <a:t>. </a:t>
            </a:r>
            <a:endParaRPr lang="en-US" sz="2400" dirty="0" smtClean="0"/>
          </a:p>
          <a:p>
            <a:pPr lvl="1" eaLnBrk="1" fontAlgn="auto" hangingPunct="1">
              <a:spcAft>
                <a:spcPts val="0"/>
              </a:spcAft>
              <a:defRPr/>
            </a:pPr>
            <a:r>
              <a:rPr lang="en-US" sz="2400" dirty="0" smtClean="0"/>
              <a:t>Used </a:t>
            </a:r>
            <a:r>
              <a:rPr lang="en-US" sz="2400" dirty="0"/>
              <a:t>to make templates classes </a:t>
            </a:r>
            <a:r>
              <a:rPr lang="en-US" sz="2400" dirty="0" smtClean="0"/>
              <a:t>“</a:t>
            </a:r>
            <a:r>
              <a:rPr lang="en-US" sz="2400" b="1" i="1" dirty="0" smtClean="0">
                <a:solidFill>
                  <a:srgbClr val="0000FF"/>
                </a:solidFill>
              </a:rPr>
              <a:t>callable</a:t>
            </a:r>
            <a:r>
              <a:rPr lang="en-US" sz="2400" dirty="0"/>
              <a:t>" to </a:t>
            </a:r>
            <a:r>
              <a:rPr lang="en-US" sz="2400" dirty="0" smtClean="0"/>
              <a:t>allow modeling </a:t>
            </a:r>
            <a:r>
              <a:rPr lang="en-US" sz="2400" dirty="0"/>
              <a:t>of mathematical functions.</a:t>
            </a:r>
          </a:p>
          <a:p>
            <a:pPr marL="971550" lvl="1" indent="-514350" eaLnBrk="1" fontAlgn="auto" hangingPunct="1">
              <a:spcAft>
                <a:spcPts val="0"/>
              </a:spcAft>
              <a:buFont typeface="Arial"/>
              <a:buChar char="•"/>
              <a:defRPr/>
            </a:pPr>
            <a:endParaRPr lang="en-US" sz="2000" b="1" i="1" dirty="0" smtClean="0">
              <a:solidFill>
                <a:srgbClr val="0000FF"/>
              </a:solidFill>
              <a:ea typeface="+mn-ea"/>
            </a:endParaRPr>
          </a:p>
        </p:txBody>
      </p:sp>
      <p:sp>
        <p:nvSpPr>
          <p:cNvPr id="5018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01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7DE8582B-1DBD-1B40-8170-B119622A948A}"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90488"/>
            <a:ext cx="8229600" cy="671512"/>
          </a:xfrm>
        </p:spPr>
        <p:txBody>
          <a:bodyPr rtlCol="0">
            <a:normAutofit fontScale="90000"/>
          </a:bodyPr>
          <a:lstStyle/>
          <a:p>
            <a:pPr eaLnBrk="1" fontAlgn="auto" hangingPunct="1">
              <a:spcAft>
                <a:spcPts val="0"/>
              </a:spcAft>
              <a:defRPr/>
            </a:pPr>
            <a:r>
              <a:rPr lang="en-US" b="1" dirty="0" smtClean="0">
                <a:solidFill>
                  <a:srgbClr val="0000FF"/>
                </a:solidFill>
              </a:rPr>
              <a:t>Containers</a:t>
            </a:r>
            <a:endParaRPr lang="en-US" dirty="0" smtClean="0">
              <a:solidFill>
                <a:srgbClr val="0000FF"/>
              </a:solidFill>
            </a:endParaRPr>
          </a:p>
        </p:txBody>
      </p:sp>
      <p:sp>
        <p:nvSpPr>
          <p:cNvPr id="3" name="Content Placeholder 2"/>
          <p:cNvSpPr>
            <a:spLocks noGrp="1"/>
          </p:cNvSpPr>
          <p:nvPr>
            <p:ph idx="1"/>
          </p:nvPr>
        </p:nvSpPr>
        <p:spPr>
          <a:xfrm>
            <a:off x="457200" y="762000"/>
            <a:ext cx="8229600" cy="5594350"/>
          </a:xfrm>
          <a:ln>
            <a:solidFill>
              <a:srgbClr val="000090"/>
            </a:solidFill>
          </a:ln>
        </p:spPr>
        <p:txBody>
          <a:bodyPr rtlCol="0">
            <a:normAutofit/>
          </a:bodyPr>
          <a:lstStyle/>
          <a:p>
            <a:pPr eaLnBrk="1" hangingPunct="1"/>
            <a:r>
              <a:rPr lang="en-US" sz="2800" b="1" dirty="0" smtClean="0">
                <a:solidFill>
                  <a:srgbClr val="0000FF"/>
                </a:solidFill>
                <a:latin typeface="+mj-lt"/>
              </a:rPr>
              <a:t>STL containers </a:t>
            </a:r>
            <a:r>
              <a:rPr lang="en-US" sz="2800" dirty="0" smtClean="0">
                <a:solidFill>
                  <a:srgbClr val="000000"/>
                </a:solidFill>
                <a:latin typeface="+mj-lt"/>
              </a:rPr>
              <a:t>are </a:t>
            </a:r>
            <a:r>
              <a:rPr lang="en-US" sz="2800" b="1" i="1" dirty="0" err="1" smtClean="0">
                <a:solidFill>
                  <a:srgbClr val="0000FF"/>
                </a:solidFill>
                <a:latin typeface="+mj-lt"/>
              </a:rPr>
              <a:t>templated</a:t>
            </a:r>
            <a:r>
              <a:rPr lang="en-US" sz="2800" b="1" i="1" dirty="0" smtClean="0">
                <a:solidFill>
                  <a:srgbClr val="0000FF"/>
                </a:solidFill>
                <a:latin typeface="+mj-lt"/>
              </a:rPr>
              <a:t> </a:t>
            </a:r>
            <a:r>
              <a:rPr lang="en-US" sz="2800" dirty="0" smtClean="0">
                <a:solidFill>
                  <a:srgbClr val="000000"/>
                </a:solidFill>
                <a:latin typeface="+mj-lt"/>
              </a:rPr>
              <a:t>data structures capable of storing objects of almost any data type (</a:t>
            </a:r>
            <a:r>
              <a:rPr lang="en-US" sz="2800" b="1" dirty="0" smtClean="0">
                <a:solidFill>
                  <a:srgbClr val="0000FF"/>
                </a:solidFill>
                <a:latin typeface="+mj-lt"/>
              </a:rPr>
              <a:t>floats, </a:t>
            </a:r>
            <a:r>
              <a:rPr lang="en-US" sz="2800" b="1" dirty="0" err="1" smtClean="0">
                <a:solidFill>
                  <a:srgbClr val="0000FF"/>
                </a:solidFill>
                <a:latin typeface="+mj-lt"/>
              </a:rPr>
              <a:t>ints</a:t>
            </a:r>
            <a:r>
              <a:rPr lang="en-US" sz="2800" b="1" dirty="0" smtClean="0">
                <a:solidFill>
                  <a:srgbClr val="0000FF"/>
                </a:solidFill>
                <a:latin typeface="+mj-lt"/>
              </a:rPr>
              <a:t>, chars, objects</a:t>
            </a:r>
            <a:r>
              <a:rPr lang="en-US" sz="2800" dirty="0" smtClean="0">
                <a:solidFill>
                  <a:srgbClr val="000000"/>
                </a:solidFill>
                <a:latin typeface="+mj-lt"/>
              </a:rPr>
              <a:t>, etc - there are some restrictions).</a:t>
            </a:r>
          </a:p>
          <a:p>
            <a:pPr eaLnBrk="1" fontAlgn="auto" hangingPunct="1">
              <a:spcAft>
                <a:spcPts val="0"/>
              </a:spcAft>
              <a:buFont typeface="Arial"/>
              <a:buChar char="•"/>
              <a:defRPr/>
            </a:pPr>
            <a:r>
              <a:rPr lang="en-US" sz="2400" b="1" dirty="0" smtClean="0"/>
              <a:t>Containers can be differentiated into:</a:t>
            </a:r>
          </a:p>
          <a:p>
            <a:pPr lvl="1" eaLnBrk="1" fontAlgn="auto" hangingPunct="1">
              <a:spcAft>
                <a:spcPts val="0"/>
              </a:spcAft>
              <a:buFont typeface="Arial"/>
              <a:buChar char="•"/>
              <a:defRPr/>
            </a:pPr>
            <a:r>
              <a:rPr lang="en-US" b="1" dirty="0" smtClean="0">
                <a:solidFill>
                  <a:srgbClr val="0000FF"/>
                </a:solidFill>
              </a:rPr>
              <a:t>Sequence Containers</a:t>
            </a:r>
          </a:p>
          <a:p>
            <a:pPr lvl="2" eaLnBrk="1" fontAlgn="auto" hangingPunct="1">
              <a:spcAft>
                <a:spcPts val="0"/>
              </a:spcAft>
              <a:buFont typeface="Arial"/>
              <a:buChar char="–"/>
              <a:defRPr/>
            </a:pPr>
            <a:r>
              <a:rPr lang="en-US" b="1" i="1" dirty="0" smtClean="0"/>
              <a:t>Vectors (Arrays), </a:t>
            </a:r>
          </a:p>
          <a:p>
            <a:pPr lvl="2" eaLnBrk="1" fontAlgn="auto" hangingPunct="1">
              <a:spcAft>
                <a:spcPts val="0"/>
              </a:spcAft>
              <a:buFont typeface="Arial"/>
              <a:buChar char="–"/>
              <a:defRPr/>
            </a:pPr>
            <a:r>
              <a:rPr lang="en-US" b="1" i="1" dirty="0" smtClean="0"/>
              <a:t>Lists (Linked Lists), </a:t>
            </a:r>
          </a:p>
          <a:p>
            <a:pPr lvl="2" eaLnBrk="1" fontAlgn="auto" hangingPunct="1">
              <a:spcAft>
                <a:spcPts val="0"/>
              </a:spcAft>
              <a:buFont typeface="Arial"/>
              <a:buChar char="–"/>
              <a:defRPr/>
            </a:pPr>
            <a:r>
              <a:rPr lang="en-US" b="1" i="1" dirty="0" err="1" smtClean="0"/>
              <a:t>Deques</a:t>
            </a:r>
            <a:endParaRPr lang="en-US" sz="2400" dirty="0" smtClean="0"/>
          </a:p>
          <a:p>
            <a:pPr lvl="1" eaLnBrk="1" fontAlgn="auto" hangingPunct="1">
              <a:spcAft>
                <a:spcPts val="0"/>
              </a:spcAft>
              <a:buFont typeface="Arial"/>
              <a:buChar char="•"/>
              <a:defRPr/>
            </a:pPr>
            <a:r>
              <a:rPr lang="en-US" b="1" dirty="0" smtClean="0">
                <a:solidFill>
                  <a:srgbClr val="0000FF"/>
                </a:solidFill>
              </a:rPr>
              <a:t>Associate Containers</a:t>
            </a:r>
          </a:p>
          <a:p>
            <a:pPr lvl="2" eaLnBrk="1" fontAlgn="auto" hangingPunct="1">
              <a:spcAft>
                <a:spcPts val="0"/>
              </a:spcAft>
              <a:buFont typeface="Arial"/>
              <a:buChar char="•"/>
              <a:defRPr/>
            </a:pPr>
            <a:r>
              <a:rPr lang="en-US" b="1" i="1" dirty="0" err="1" smtClean="0">
                <a:solidFill>
                  <a:srgbClr val="000000"/>
                </a:solidFill>
              </a:rPr>
              <a:t>Sets(keys</a:t>
            </a:r>
            <a:r>
              <a:rPr lang="en-US" b="1" i="1" dirty="0" smtClean="0">
                <a:solidFill>
                  <a:srgbClr val="000000"/>
                </a:solidFill>
              </a:rPr>
              <a:t>) &amp; </a:t>
            </a:r>
            <a:r>
              <a:rPr lang="en-US" b="1" i="1" dirty="0" err="1" smtClean="0">
                <a:solidFill>
                  <a:srgbClr val="000000"/>
                </a:solidFill>
              </a:rPr>
              <a:t>Multisets(keys</a:t>
            </a:r>
            <a:r>
              <a:rPr lang="en-US" b="1" i="1" dirty="0" smtClean="0">
                <a:solidFill>
                  <a:srgbClr val="000000"/>
                </a:solidFill>
              </a:rPr>
              <a:t>)</a:t>
            </a:r>
            <a:endParaRPr lang="en-US" b="1" dirty="0" smtClean="0">
              <a:solidFill>
                <a:srgbClr val="000000"/>
              </a:solidFill>
            </a:endParaRPr>
          </a:p>
          <a:p>
            <a:pPr lvl="2" eaLnBrk="1" fontAlgn="auto" hangingPunct="1">
              <a:spcAft>
                <a:spcPts val="0"/>
              </a:spcAft>
              <a:buFont typeface="Arial"/>
              <a:buChar char="•"/>
              <a:defRPr/>
            </a:pPr>
            <a:r>
              <a:rPr lang="en-US" b="1" dirty="0" err="1" smtClean="0">
                <a:solidFill>
                  <a:srgbClr val="000000"/>
                </a:solidFill>
              </a:rPr>
              <a:t>Maps(keys</a:t>
            </a:r>
            <a:r>
              <a:rPr lang="en-US" b="1" dirty="0" smtClean="0">
                <a:solidFill>
                  <a:srgbClr val="000000"/>
                </a:solidFill>
              </a:rPr>
              <a:t> &amp; data) &amp; </a:t>
            </a:r>
            <a:r>
              <a:rPr lang="en-US" b="1" dirty="0" err="1" smtClean="0">
                <a:solidFill>
                  <a:srgbClr val="000000"/>
                </a:solidFill>
              </a:rPr>
              <a:t>Multimaps(keys</a:t>
            </a:r>
            <a:r>
              <a:rPr lang="en-US" b="1" dirty="0" smtClean="0">
                <a:solidFill>
                  <a:srgbClr val="000000"/>
                </a:solidFill>
              </a:rPr>
              <a:t> &amp; data)</a:t>
            </a:r>
            <a:endParaRPr lang="en-US" b="1" i="1" dirty="0" smtClean="0">
              <a:solidFill>
                <a:srgbClr val="000000"/>
              </a:solidFill>
            </a:endParaRPr>
          </a:p>
          <a:p>
            <a:pPr lvl="2" eaLnBrk="1" fontAlgn="auto" hangingPunct="1">
              <a:spcAft>
                <a:spcPts val="0"/>
              </a:spcAft>
              <a:buFont typeface="Arial"/>
              <a:buChar char="•"/>
              <a:defRPr/>
            </a:pPr>
            <a:endParaRPr lang="en-US" dirty="0" smtClean="0">
              <a:ea typeface="+mn-ea"/>
            </a:endParaRPr>
          </a:p>
        </p:txBody>
      </p:sp>
      <p:sp>
        <p:nvSpPr>
          <p:cNvPr id="51204"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120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B2C1F1E9-6706-4E4B-A380-D08546AD9D41}"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715963"/>
          </a:xfrm>
        </p:spPr>
        <p:txBody>
          <a:bodyPr rtlCol="0">
            <a:normAutofit fontScale="90000"/>
          </a:bodyPr>
          <a:lstStyle/>
          <a:p>
            <a:pPr eaLnBrk="1" fontAlgn="auto" hangingPunct="1">
              <a:spcAft>
                <a:spcPts val="0"/>
              </a:spcAft>
              <a:defRPr/>
            </a:pPr>
            <a:r>
              <a:rPr lang="en-US" b="1" smtClean="0">
                <a:ea typeface="ＭＳ Ｐゴシック" pitchFamily="-65" charset="-128"/>
                <a:cs typeface="ＭＳ Ｐゴシック" pitchFamily="-65" charset="-128"/>
              </a:rPr>
              <a:t>STL Hierarchy </a:t>
            </a:r>
            <a:r>
              <a:rPr lang="en-US" b="1" baseline="30000" smtClean="0">
                <a:solidFill>
                  <a:srgbClr val="0000FF"/>
                </a:solidFill>
                <a:ea typeface="ＭＳ Ｐゴシック" pitchFamily="-65" charset="-128"/>
                <a:cs typeface="ＭＳ Ｐゴシック" pitchFamily="-65" charset="-128"/>
              </a:rPr>
              <a:t>§</a:t>
            </a:r>
          </a:p>
        </p:txBody>
      </p:sp>
      <p:sp>
        <p:nvSpPr>
          <p:cNvPr id="52227" name="Content Placeholder 2"/>
          <p:cNvSpPr>
            <a:spLocks noGrp="1"/>
          </p:cNvSpPr>
          <p:nvPr>
            <p:ph idx="1"/>
          </p:nvPr>
        </p:nvSpPr>
        <p:spPr>
          <a:xfrm>
            <a:off x="457200" y="715963"/>
            <a:ext cx="8229600" cy="5640387"/>
          </a:xfrm>
          <a:ln>
            <a:solidFill>
              <a:srgbClr val="4F81BD"/>
            </a:solidFill>
          </a:ln>
        </p:spPr>
        <p:txBody>
          <a:bodyPr/>
          <a:lstStyle/>
          <a:p>
            <a:pPr eaLnBrk="1" hangingPunct="1"/>
            <a:endParaRPr lang="en-US" sz="2800" b="1" dirty="0" smtClean="0"/>
          </a:p>
          <a:p>
            <a:pPr eaLnBrk="1" hangingPunct="1">
              <a:buFont typeface="Arial" pitchFamily="-111" charset="0"/>
              <a:buNone/>
            </a:pPr>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endParaRPr lang="en-US" sz="2800" b="1" dirty="0" smtClean="0"/>
          </a:p>
          <a:p>
            <a:pPr eaLnBrk="1" hangingPunct="1">
              <a:buFont typeface="Arial" pitchFamily="-111" charset="0"/>
              <a:buNone/>
            </a:pPr>
            <a:r>
              <a:rPr lang="en-US" sz="2000" b="1" dirty="0" smtClean="0">
                <a:solidFill>
                  <a:srgbClr val="0000FF"/>
                </a:solidFill>
              </a:rPr>
              <a:t>§ - http://</a:t>
            </a:r>
            <a:r>
              <a:rPr lang="en-US" sz="2000" b="1" dirty="0" err="1" smtClean="0">
                <a:solidFill>
                  <a:srgbClr val="0000FF"/>
                </a:solidFill>
              </a:rPr>
              <a:t>www.decompile.com/cpp/stl_tutorial/index.htm</a:t>
            </a:r>
            <a:r>
              <a:rPr lang="en-US" sz="2000" b="1" dirty="0" smtClean="0">
                <a:solidFill>
                  <a:srgbClr val="0000FF"/>
                </a:solidFill>
              </a:rPr>
              <a:t> (Tutorial)</a:t>
            </a:r>
          </a:p>
        </p:txBody>
      </p:sp>
      <p:sp>
        <p:nvSpPr>
          <p:cNvPr id="52228"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222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DCCAC359-17A7-4F4A-A10B-CA3026533E21}" type="slidenum">
              <a:rPr lang="en-US"/>
              <a:pPr>
                <a:defRPr/>
              </a:pPr>
              <a:t>18</a:t>
            </a:fld>
            <a:endParaRPr lang="en-US"/>
          </a:p>
        </p:txBody>
      </p:sp>
      <p:pic>
        <p:nvPicPr>
          <p:cNvPr id="52231" name="Picture 6"/>
          <p:cNvPicPr>
            <a:picLocks noChangeAspect="1"/>
          </p:cNvPicPr>
          <p:nvPr/>
        </p:nvPicPr>
        <p:blipFill>
          <a:blip r:embed="rId2"/>
          <a:srcRect/>
          <a:stretch>
            <a:fillRect/>
          </a:stretch>
        </p:blipFill>
        <p:spPr bwMode="auto">
          <a:xfrm>
            <a:off x="1600200" y="715963"/>
            <a:ext cx="5638800" cy="5092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05"/>
            <a:ext cx="8229600" cy="792162"/>
          </a:xfrm>
        </p:spPr>
        <p:txBody>
          <a:bodyPr/>
          <a:lstStyle/>
          <a:p>
            <a:r>
              <a:rPr lang="en-US" b="1" dirty="0" smtClean="0"/>
              <a:t>Sequence Containers</a:t>
            </a:r>
            <a:endParaRPr lang="en-US" b="1" dirty="0"/>
          </a:p>
        </p:txBody>
      </p:sp>
      <p:sp>
        <p:nvSpPr>
          <p:cNvPr id="3" name="Content Placeholder 2"/>
          <p:cNvSpPr>
            <a:spLocks noGrp="1"/>
          </p:cNvSpPr>
          <p:nvPr>
            <p:ph idx="1"/>
          </p:nvPr>
        </p:nvSpPr>
        <p:spPr>
          <a:xfrm>
            <a:off x="457200" y="914400"/>
            <a:ext cx="8229600" cy="5441950"/>
          </a:xfrm>
          <a:ln>
            <a:solidFill>
              <a:srgbClr val="4F81BD"/>
            </a:solidFill>
          </a:ln>
        </p:spPr>
        <p:txBody>
          <a:bodyPr/>
          <a:lstStyle/>
          <a:p>
            <a:pPr>
              <a:spcBef>
                <a:spcPts val="0"/>
              </a:spcBef>
            </a:pPr>
            <a:r>
              <a:rPr lang="en-US" sz="2400" b="1" dirty="0">
                <a:solidFill>
                  <a:srgbClr val="0000FF"/>
                </a:solidFill>
              </a:rPr>
              <a:t>Vectors</a:t>
            </a:r>
            <a:r>
              <a:rPr lang="en-US" sz="2400" dirty="0"/>
              <a:t> </a:t>
            </a:r>
          </a:p>
          <a:p>
            <a:pPr lvl="1">
              <a:spcBef>
                <a:spcPts val="0"/>
              </a:spcBef>
            </a:pPr>
            <a:r>
              <a:rPr lang="en-US" sz="2000" dirty="0"/>
              <a:t>Vectors allow </a:t>
            </a:r>
            <a:r>
              <a:rPr lang="en-US" sz="2000" b="1" i="1" dirty="0"/>
              <a:t>fast random access </a:t>
            </a:r>
            <a:r>
              <a:rPr lang="en-US" sz="2000" dirty="0"/>
              <a:t>to elements, but are </a:t>
            </a:r>
            <a:r>
              <a:rPr lang="en-US" sz="2000" b="1" i="1" dirty="0"/>
              <a:t>slow for inserts </a:t>
            </a:r>
            <a:r>
              <a:rPr lang="en-US" sz="2000" dirty="0"/>
              <a:t>and </a:t>
            </a:r>
            <a:r>
              <a:rPr lang="en-US" sz="2000" b="1" i="1" dirty="0"/>
              <a:t>removals</a:t>
            </a:r>
            <a:r>
              <a:rPr lang="en-US" sz="2000" dirty="0"/>
              <a:t> within the vector (as all elements need to be copied and moved). They allow fast appends and \pops" (i.e. removals from the end).</a:t>
            </a:r>
          </a:p>
          <a:p>
            <a:pPr>
              <a:spcBef>
                <a:spcPts val="0"/>
              </a:spcBef>
            </a:pPr>
            <a:r>
              <a:rPr lang="en-US" sz="2400" b="1" dirty="0" smtClean="0">
                <a:solidFill>
                  <a:srgbClr val="0000FF"/>
                </a:solidFill>
              </a:rPr>
              <a:t>Lists </a:t>
            </a:r>
          </a:p>
          <a:p>
            <a:pPr lvl="1">
              <a:spcBef>
                <a:spcPts val="0"/>
              </a:spcBef>
            </a:pPr>
            <a:r>
              <a:rPr lang="en-US" sz="2000" dirty="0" smtClean="0"/>
              <a:t>The </a:t>
            </a:r>
            <a:r>
              <a:rPr lang="en-US" sz="2000" dirty="0"/>
              <a:t>two types of list are the </a:t>
            </a:r>
            <a:r>
              <a:rPr lang="en-US" sz="2000" b="1" dirty="0"/>
              <a:t>singly-linked</a:t>
            </a:r>
            <a:r>
              <a:rPr lang="en-US" sz="2000" dirty="0"/>
              <a:t> list and </a:t>
            </a:r>
            <a:r>
              <a:rPr lang="en-US" sz="2000" b="1" dirty="0"/>
              <a:t>the doubly-linked </a:t>
            </a:r>
            <a:r>
              <a:rPr lang="en-US" sz="2000" dirty="0"/>
              <a:t>list. A singly</a:t>
            </a:r>
            <a:r>
              <a:rPr lang="en-US" sz="2000" dirty="0" smtClean="0"/>
              <a:t>-linked </a:t>
            </a:r>
            <a:r>
              <a:rPr lang="en-US" sz="2000" dirty="0"/>
              <a:t>list only has forward pointers to the next element, whereas a doubly-linked list </a:t>
            </a:r>
            <a:r>
              <a:rPr lang="en-US" sz="2000" dirty="0" smtClean="0"/>
              <a:t>has forward </a:t>
            </a:r>
            <a:r>
              <a:rPr lang="en-US" sz="2000" dirty="0"/>
              <a:t>and backward pointers. They </a:t>
            </a:r>
            <a:r>
              <a:rPr lang="en-US" sz="2000" b="1" dirty="0"/>
              <a:t>do not allow random access </a:t>
            </a:r>
            <a:r>
              <a:rPr lang="en-US" sz="2000" dirty="0"/>
              <a:t>to elements, but </a:t>
            </a:r>
            <a:r>
              <a:rPr lang="en-US" sz="2000" dirty="0" smtClean="0"/>
              <a:t>do allow </a:t>
            </a:r>
            <a:r>
              <a:rPr lang="en-US" sz="2000" dirty="0"/>
              <a:t>fast inserts and removals.</a:t>
            </a:r>
          </a:p>
          <a:p>
            <a:pPr>
              <a:spcBef>
                <a:spcPts val="0"/>
              </a:spcBef>
            </a:pPr>
            <a:r>
              <a:rPr lang="en-US" sz="2400" b="1" dirty="0" err="1" smtClean="0">
                <a:solidFill>
                  <a:srgbClr val="0000FF"/>
                </a:solidFill>
              </a:rPr>
              <a:t>Deques</a:t>
            </a:r>
            <a:r>
              <a:rPr lang="en-US" sz="2400" b="1" dirty="0" smtClean="0"/>
              <a:t>  </a:t>
            </a:r>
          </a:p>
          <a:p>
            <a:pPr lvl="1">
              <a:spcBef>
                <a:spcPts val="0"/>
              </a:spcBef>
            </a:pPr>
            <a:r>
              <a:rPr lang="en-US" sz="2000" dirty="0" err="1" smtClean="0"/>
              <a:t>Deques</a:t>
            </a:r>
            <a:r>
              <a:rPr lang="en-US" sz="2000" dirty="0" smtClean="0"/>
              <a:t>( double ended queues) </a:t>
            </a:r>
            <a:r>
              <a:rPr lang="en-US" sz="2000" dirty="0"/>
              <a:t>are similar to vectors except that they </a:t>
            </a:r>
            <a:r>
              <a:rPr lang="en-US" sz="2000" dirty="0" smtClean="0"/>
              <a:t>allow </a:t>
            </a:r>
            <a:r>
              <a:rPr lang="en-US" sz="2000" b="1" dirty="0" smtClean="0"/>
              <a:t>fast </a:t>
            </a:r>
            <a:r>
              <a:rPr lang="en-US" sz="2000" b="1" dirty="0"/>
              <a:t>appends/</a:t>
            </a:r>
            <a:r>
              <a:rPr lang="en-US" sz="2000" b="1" dirty="0" smtClean="0"/>
              <a:t>removal to </a:t>
            </a:r>
            <a:r>
              <a:rPr lang="en-US" sz="2000" b="1" dirty="0"/>
              <a:t>both ends </a:t>
            </a:r>
            <a:r>
              <a:rPr lang="en-US" sz="2000" dirty="0"/>
              <a:t>of the queue</a:t>
            </a:r>
            <a:r>
              <a:rPr lang="en-US" sz="2000" dirty="0" smtClean="0"/>
              <a:t>.</a:t>
            </a:r>
          </a:p>
          <a:p>
            <a:r>
              <a:rPr lang="tr-TR" sz="2400" b="1" dirty="0" err="1" smtClean="0">
                <a:solidFill>
                  <a:srgbClr val="0000FF"/>
                </a:solidFill>
              </a:rPr>
              <a:t>Valarray</a:t>
            </a:r>
            <a:endParaRPr lang="tr-TR" sz="2400" b="1" dirty="0" smtClean="0">
              <a:solidFill>
                <a:srgbClr val="0000FF"/>
              </a:solidFill>
            </a:endParaRPr>
          </a:p>
          <a:p>
            <a:pPr lvl="1"/>
            <a:r>
              <a:rPr lang="en-US" sz="2000" dirty="0" err="1"/>
              <a:t>optimised</a:t>
            </a:r>
            <a:r>
              <a:rPr lang="en-US" sz="2000" dirty="0"/>
              <a:t> for </a:t>
            </a:r>
            <a:r>
              <a:rPr lang="en-US" sz="2000" dirty="0" smtClean="0"/>
              <a:t>numerical analysis but not supported by many compilers</a:t>
            </a:r>
            <a:endParaRPr lang="en-US" sz="2000" dirty="0"/>
          </a:p>
          <a:p>
            <a:pPr marL="0" indent="0">
              <a:buNone/>
            </a:pPr>
            <a:endParaRPr lang="en-US" sz="2400" dirty="0"/>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19</a:t>
            </a:fld>
            <a:endParaRPr lang="en-US"/>
          </a:p>
        </p:txBody>
      </p:sp>
    </p:spTree>
    <p:extLst>
      <p:ext uri="{BB962C8B-B14F-4D97-AF65-F5344CB8AC3E}">
        <p14:creationId xmlns:p14="http://schemas.microsoft.com/office/powerpoint/2010/main" val="162801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3"/>
          </a:xfrm>
        </p:spPr>
        <p:txBody>
          <a:bodyPr rtlCol="0">
            <a:normAutofit fontScale="90000"/>
          </a:bodyPr>
          <a:lstStyle/>
          <a:p>
            <a:pPr eaLnBrk="1" fontAlgn="auto" hangingPunct="1">
              <a:spcAft>
                <a:spcPts val="0"/>
              </a:spcAft>
              <a:defRPr/>
            </a:pPr>
            <a:r>
              <a:rPr lang="en-US" b="1" dirty="0" smtClean="0">
                <a:ea typeface="+mj-ea"/>
                <a:cs typeface="+mj-cs"/>
              </a:rPr>
              <a:t>Synopsis</a:t>
            </a:r>
          </a:p>
        </p:txBody>
      </p:sp>
      <p:sp>
        <p:nvSpPr>
          <p:cNvPr id="3" name="Content Placeholder 2"/>
          <p:cNvSpPr>
            <a:spLocks noGrp="1"/>
          </p:cNvSpPr>
          <p:nvPr>
            <p:ph idx="1"/>
          </p:nvPr>
        </p:nvSpPr>
        <p:spPr>
          <a:xfrm>
            <a:off x="457200" y="715963"/>
            <a:ext cx="8229600" cy="5640387"/>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ormAutofit fontScale="92500" lnSpcReduction="10000"/>
          </a:bodyPr>
          <a:lstStyle/>
          <a:p>
            <a:pPr eaLnBrk="1" fontAlgn="auto" hangingPunct="1">
              <a:spcBef>
                <a:spcPts val="0"/>
              </a:spcBef>
              <a:spcAft>
                <a:spcPts val="0"/>
              </a:spcAft>
              <a:buFont typeface="Arial" pitchFamily="-109" charset="0"/>
              <a:buChar char="•"/>
              <a:defRPr/>
            </a:pPr>
            <a:r>
              <a:rPr lang="en-US" sz="2400" b="1" dirty="0" smtClean="0">
                <a:solidFill>
                  <a:srgbClr val="0000FF"/>
                </a:solidFill>
                <a:ea typeface="+mn-ea"/>
              </a:rPr>
              <a:t>Iterators &amp; Linked List</a:t>
            </a:r>
          </a:p>
          <a:p>
            <a:pPr lvl="1" eaLnBrk="1" fontAlgn="auto" hangingPunct="1">
              <a:spcBef>
                <a:spcPts val="0"/>
              </a:spcBef>
              <a:spcAft>
                <a:spcPts val="0"/>
              </a:spcAft>
              <a:buFont typeface="Arial" pitchFamily="-109" charset="0"/>
              <a:buChar char="•"/>
              <a:defRPr/>
            </a:pPr>
            <a:r>
              <a:rPr lang="en-US" sz="2000" b="1" dirty="0" smtClean="0">
                <a:solidFill>
                  <a:srgbClr val="0000FF"/>
                </a:solidFill>
              </a:rPr>
              <a:t>Iterator Class</a:t>
            </a:r>
            <a:endParaRPr lang="en-US" sz="2000" b="1" dirty="0" smtClean="0">
              <a:solidFill>
                <a:srgbClr val="0000FF"/>
              </a:solidFill>
              <a:ea typeface="+mn-ea"/>
            </a:endParaRPr>
          </a:p>
          <a:p>
            <a:pPr eaLnBrk="1" fontAlgn="auto" hangingPunct="1">
              <a:spcBef>
                <a:spcPts val="0"/>
              </a:spcBef>
              <a:spcAft>
                <a:spcPts val="0"/>
              </a:spcAft>
              <a:buFont typeface="Arial" pitchFamily="-109" charset="0"/>
              <a:buChar char="•"/>
              <a:defRPr/>
            </a:pPr>
            <a:r>
              <a:rPr lang="en-US" sz="2400" b="1" dirty="0" smtClean="0">
                <a:solidFill>
                  <a:srgbClr val="0000FF"/>
                </a:solidFill>
                <a:ea typeface="+mn-ea"/>
              </a:rPr>
              <a:t>Overview </a:t>
            </a:r>
            <a:r>
              <a:rPr lang="en-US" sz="2400" b="1" dirty="0" smtClean="0">
                <a:solidFill>
                  <a:srgbClr val="0000FF"/>
                </a:solidFill>
                <a:ea typeface="+mn-ea"/>
              </a:rPr>
              <a:t>of Standard Template Language (STL)</a:t>
            </a:r>
          </a:p>
          <a:p>
            <a:pPr lvl="1" eaLnBrk="1" fontAlgn="auto" hangingPunct="1">
              <a:spcBef>
                <a:spcPts val="0"/>
              </a:spcBef>
              <a:spcAft>
                <a:spcPts val="0"/>
              </a:spcAft>
              <a:buFont typeface="Arial" pitchFamily="-109" charset="0"/>
              <a:buChar char="–"/>
              <a:defRPr/>
            </a:pPr>
            <a:r>
              <a:rPr lang="en-US" sz="2400" b="1" dirty="0" smtClean="0">
                <a:solidFill>
                  <a:srgbClr val="0000FF"/>
                </a:solidFill>
                <a:ea typeface="+mn-ea"/>
              </a:rPr>
              <a:t>Origins of STL</a:t>
            </a:r>
          </a:p>
          <a:p>
            <a:pPr lvl="1" eaLnBrk="1" fontAlgn="auto" hangingPunct="1">
              <a:spcBef>
                <a:spcPts val="0"/>
              </a:spcBef>
              <a:spcAft>
                <a:spcPts val="0"/>
              </a:spcAft>
              <a:buFont typeface="Arial"/>
              <a:buChar char="–"/>
              <a:defRPr/>
            </a:pPr>
            <a:r>
              <a:rPr lang="en-US" sz="2400" b="1" dirty="0" smtClean="0">
                <a:solidFill>
                  <a:srgbClr val="0000FF"/>
                </a:solidFill>
                <a:ea typeface="+mn-ea"/>
              </a:rPr>
              <a:t>Containers</a:t>
            </a:r>
          </a:p>
          <a:p>
            <a:pPr lvl="2" eaLnBrk="1" fontAlgn="auto" hangingPunct="1">
              <a:spcBef>
                <a:spcPts val="0"/>
              </a:spcBef>
              <a:spcAft>
                <a:spcPts val="0"/>
              </a:spcAft>
              <a:buFont typeface="Arial"/>
              <a:buChar char="•"/>
              <a:defRPr/>
            </a:pPr>
            <a:r>
              <a:rPr lang="en-US" b="1" dirty="0" smtClean="0">
                <a:ea typeface="+mn-ea"/>
              </a:rPr>
              <a:t>Sequence, </a:t>
            </a:r>
          </a:p>
          <a:p>
            <a:pPr lvl="2" eaLnBrk="1" fontAlgn="auto" hangingPunct="1">
              <a:spcBef>
                <a:spcPts val="0"/>
              </a:spcBef>
              <a:spcAft>
                <a:spcPts val="0"/>
              </a:spcAft>
              <a:buFont typeface="Arial"/>
              <a:buChar char="•"/>
              <a:defRPr/>
            </a:pPr>
            <a:r>
              <a:rPr lang="en-US" b="1" dirty="0" smtClean="0">
                <a:ea typeface="+mn-ea"/>
              </a:rPr>
              <a:t>Associative, </a:t>
            </a:r>
          </a:p>
          <a:p>
            <a:pPr lvl="2" eaLnBrk="1" fontAlgn="auto" hangingPunct="1">
              <a:spcBef>
                <a:spcPts val="0"/>
              </a:spcBef>
              <a:spcAft>
                <a:spcPts val="0"/>
              </a:spcAft>
              <a:buFont typeface="Arial"/>
              <a:buChar char="•"/>
              <a:defRPr/>
            </a:pPr>
            <a:r>
              <a:rPr lang="en-US" b="1" dirty="0" smtClean="0">
                <a:ea typeface="+mn-ea"/>
              </a:rPr>
              <a:t>Adaptors</a:t>
            </a:r>
          </a:p>
          <a:p>
            <a:pPr lvl="1" eaLnBrk="1" fontAlgn="auto" hangingPunct="1">
              <a:spcBef>
                <a:spcPts val="0"/>
              </a:spcBef>
              <a:spcAft>
                <a:spcPts val="0"/>
              </a:spcAft>
              <a:buFont typeface="Arial"/>
              <a:buChar char="–"/>
              <a:defRPr/>
            </a:pPr>
            <a:r>
              <a:rPr lang="en-US" sz="2400" b="1" dirty="0" err="1" smtClean="0">
                <a:solidFill>
                  <a:srgbClr val="0000FF"/>
                </a:solidFill>
                <a:ea typeface="+mn-ea"/>
              </a:rPr>
              <a:t>Iterators</a:t>
            </a:r>
            <a:r>
              <a:rPr lang="en-US" sz="2400" b="1" dirty="0" smtClean="0">
                <a:solidFill>
                  <a:srgbClr val="0000FF"/>
                </a:solidFill>
                <a:ea typeface="+mn-ea"/>
              </a:rPr>
              <a:t> (pointer-like constructs)</a:t>
            </a:r>
            <a:endParaRPr lang="en-US" sz="2400" b="1" dirty="0" smtClean="0">
              <a:ea typeface="+mn-ea"/>
            </a:endParaRPr>
          </a:p>
          <a:p>
            <a:pPr lvl="2" eaLnBrk="1" fontAlgn="auto" hangingPunct="1">
              <a:spcBef>
                <a:spcPts val="0"/>
              </a:spcBef>
              <a:spcAft>
                <a:spcPts val="0"/>
              </a:spcAft>
              <a:buFont typeface="Arial"/>
              <a:buChar char="•"/>
              <a:defRPr/>
            </a:pPr>
            <a:r>
              <a:rPr lang="en-US" b="1" dirty="0" smtClean="0">
                <a:ea typeface="+mn-ea"/>
              </a:rPr>
              <a:t>Forward  </a:t>
            </a:r>
          </a:p>
          <a:p>
            <a:pPr lvl="2" eaLnBrk="1" fontAlgn="auto" hangingPunct="1">
              <a:spcBef>
                <a:spcPts val="0"/>
              </a:spcBef>
              <a:spcAft>
                <a:spcPts val="0"/>
              </a:spcAft>
              <a:buFont typeface="Arial"/>
              <a:buChar char="•"/>
              <a:defRPr/>
            </a:pPr>
            <a:r>
              <a:rPr lang="en-US" b="1" dirty="0" smtClean="0">
                <a:ea typeface="+mn-ea"/>
              </a:rPr>
              <a:t>Bidirectional</a:t>
            </a:r>
          </a:p>
          <a:p>
            <a:pPr lvl="2" eaLnBrk="1" fontAlgn="auto" hangingPunct="1">
              <a:spcBef>
                <a:spcPts val="0"/>
              </a:spcBef>
              <a:spcAft>
                <a:spcPts val="0"/>
              </a:spcAft>
              <a:buFont typeface="Arial"/>
              <a:buChar char="•"/>
              <a:defRPr/>
            </a:pPr>
            <a:r>
              <a:rPr lang="en-US" b="1" dirty="0" smtClean="0">
                <a:ea typeface="+mn-ea"/>
              </a:rPr>
              <a:t>etc</a:t>
            </a:r>
          </a:p>
          <a:p>
            <a:pPr lvl="1" eaLnBrk="1" fontAlgn="auto" hangingPunct="1">
              <a:spcBef>
                <a:spcPts val="0"/>
              </a:spcBef>
              <a:spcAft>
                <a:spcPts val="0"/>
              </a:spcAft>
              <a:buFont typeface="Arial"/>
              <a:buChar char="–"/>
              <a:defRPr/>
            </a:pPr>
            <a:r>
              <a:rPr lang="en-US" sz="2400" b="1" dirty="0" smtClean="0">
                <a:solidFill>
                  <a:srgbClr val="0000FF"/>
                </a:solidFill>
                <a:ea typeface="+mn-ea"/>
              </a:rPr>
              <a:t>Algorithms</a:t>
            </a:r>
          </a:p>
          <a:p>
            <a:pPr lvl="2" eaLnBrk="1" fontAlgn="auto" hangingPunct="1">
              <a:spcBef>
                <a:spcPts val="0"/>
              </a:spcBef>
              <a:spcAft>
                <a:spcPts val="0"/>
              </a:spcAft>
              <a:buFont typeface="Arial"/>
              <a:buChar char="•"/>
              <a:defRPr/>
            </a:pPr>
            <a:r>
              <a:rPr lang="en-US" b="1" dirty="0" smtClean="0">
                <a:ea typeface="+mn-ea"/>
              </a:rPr>
              <a:t>Mutating vs. No-mutating</a:t>
            </a:r>
          </a:p>
          <a:p>
            <a:pPr lvl="2" eaLnBrk="1" fontAlgn="auto" hangingPunct="1">
              <a:spcBef>
                <a:spcPts val="0"/>
              </a:spcBef>
              <a:spcAft>
                <a:spcPts val="0"/>
              </a:spcAft>
              <a:buFont typeface="Arial"/>
              <a:buChar char="•"/>
              <a:defRPr/>
            </a:pPr>
            <a:r>
              <a:rPr lang="en-US" b="1" dirty="0" err="1" smtClean="0">
                <a:solidFill>
                  <a:srgbClr val="0000FF"/>
                </a:solidFill>
              </a:rPr>
              <a:t>Numerics</a:t>
            </a:r>
            <a:endParaRPr lang="en-US" b="1" dirty="0" smtClean="0">
              <a:solidFill>
                <a:srgbClr val="0000FF"/>
              </a:solidFill>
              <a:ea typeface="+mn-ea"/>
            </a:endParaRPr>
          </a:p>
          <a:p>
            <a:pPr lvl="1" eaLnBrk="1" fontAlgn="auto" hangingPunct="1">
              <a:spcBef>
                <a:spcPts val="0"/>
              </a:spcBef>
              <a:spcAft>
                <a:spcPts val="0"/>
              </a:spcAft>
              <a:buFont typeface="Arial" pitchFamily="-111" charset="0"/>
              <a:buNone/>
              <a:defRPr/>
            </a:pPr>
            <a:endParaRPr lang="en-US" sz="2400" b="1" dirty="0" smtClean="0">
              <a:ea typeface="+mn-ea"/>
            </a:endParaRPr>
          </a:p>
          <a:p>
            <a:pPr eaLnBrk="1" fontAlgn="auto" hangingPunct="1">
              <a:spcAft>
                <a:spcPts val="0"/>
              </a:spcAft>
              <a:buFont typeface="Arial"/>
              <a:buChar char="•"/>
              <a:defRPr/>
            </a:pPr>
            <a:r>
              <a:rPr lang="en-US" sz="2400" b="1" dirty="0" smtClean="0">
                <a:ea typeface="+mn-ea"/>
              </a:rPr>
              <a:t>Examples: STL for Financial Engineering Applications</a:t>
            </a:r>
            <a:endParaRPr lang="en-US" sz="2400" dirty="0" smtClean="0">
              <a:ea typeface="+mn-ea"/>
            </a:endParaRPr>
          </a:p>
          <a:p>
            <a:pPr lvl="4" eaLnBrk="1" fontAlgn="auto" hangingPunct="1">
              <a:spcAft>
                <a:spcPts val="0"/>
              </a:spcAft>
              <a:buFont typeface="Arial" pitchFamily="-109" charset="0"/>
              <a:buNone/>
              <a:defRPr/>
            </a:pPr>
            <a:endParaRPr lang="en-US" sz="4923" dirty="0" smtClean="0">
              <a:ea typeface="+mn-ea"/>
            </a:endParaRPr>
          </a:p>
          <a:p>
            <a:pPr lvl="1" eaLnBrk="1" fontAlgn="auto" hangingPunct="1">
              <a:spcAft>
                <a:spcPts val="0"/>
              </a:spcAft>
              <a:buFont typeface="Arial"/>
              <a:buNone/>
              <a:defRPr/>
            </a:pPr>
            <a:endParaRPr lang="en-US" sz="3309" dirty="0" smtClean="0">
              <a:ea typeface="+mn-ea"/>
            </a:endParaRPr>
          </a:p>
        </p:txBody>
      </p:sp>
      <p:sp>
        <p:nvSpPr>
          <p:cNvPr id="48132"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638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0330C1BC-5D11-7347-8CCD-F307C580878F}" type="slidenum">
              <a:rPr lang="en-US"/>
              <a:pPr>
                <a:defRPr/>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05"/>
            <a:ext cx="8229600" cy="792162"/>
          </a:xfrm>
        </p:spPr>
        <p:txBody>
          <a:bodyPr/>
          <a:lstStyle/>
          <a:p>
            <a:r>
              <a:rPr lang="en-US" b="1" dirty="0" smtClean="0"/>
              <a:t>Associative Containers</a:t>
            </a:r>
            <a:endParaRPr lang="en-US" b="1" dirty="0"/>
          </a:p>
        </p:txBody>
      </p:sp>
      <p:sp>
        <p:nvSpPr>
          <p:cNvPr id="3" name="Content Placeholder 2"/>
          <p:cNvSpPr>
            <a:spLocks noGrp="1"/>
          </p:cNvSpPr>
          <p:nvPr>
            <p:ph idx="1"/>
          </p:nvPr>
        </p:nvSpPr>
        <p:spPr>
          <a:xfrm>
            <a:off x="457200" y="762000"/>
            <a:ext cx="8229600" cy="5441950"/>
          </a:xfrm>
          <a:ln>
            <a:solidFill>
              <a:srgbClr val="4F81BD"/>
            </a:solidFill>
          </a:ln>
        </p:spPr>
        <p:txBody>
          <a:bodyPr/>
          <a:lstStyle/>
          <a:p>
            <a:r>
              <a:rPr lang="en-US" sz="2400" dirty="0"/>
              <a:t> </a:t>
            </a:r>
            <a:r>
              <a:rPr lang="en-US" sz="2800" b="1" dirty="0">
                <a:solidFill>
                  <a:srgbClr val="0000FF"/>
                </a:solidFill>
              </a:rPr>
              <a:t>Associative containers </a:t>
            </a:r>
            <a:r>
              <a:rPr lang="en-US" sz="2800" dirty="0"/>
              <a:t>are </a:t>
            </a:r>
            <a:r>
              <a:rPr lang="en-US" sz="2800" dirty="0" smtClean="0"/>
              <a:t>different </a:t>
            </a:r>
            <a:r>
              <a:rPr lang="en-US" sz="2800" dirty="0"/>
              <a:t>to sequential containers in that there is </a:t>
            </a:r>
            <a:r>
              <a:rPr lang="en-US" sz="2800" b="1" dirty="0">
                <a:solidFill>
                  <a:srgbClr val="0000FF"/>
                </a:solidFill>
              </a:rPr>
              <a:t>no direct </a:t>
            </a:r>
            <a:r>
              <a:rPr lang="en-US" sz="2800" b="1" dirty="0" smtClean="0">
                <a:solidFill>
                  <a:srgbClr val="0000FF"/>
                </a:solidFill>
              </a:rPr>
              <a:t>linear </a:t>
            </a:r>
            <a:r>
              <a:rPr lang="en-US" sz="2800" dirty="0" smtClean="0">
                <a:solidFill>
                  <a:srgbClr val="0000FF"/>
                </a:solidFill>
              </a:rPr>
              <a:t>sequence</a:t>
            </a:r>
            <a:r>
              <a:rPr lang="en-US" sz="2800" dirty="0" smtClean="0"/>
              <a:t> </a:t>
            </a:r>
            <a:r>
              <a:rPr lang="en-US" sz="2800" dirty="0"/>
              <a:t>to the elements within the container</a:t>
            </a:r>
            <a:r>
              <a:rPr lang="en-US" sz="2800" dirty="0" smtClean="0"/>
              <a:t>.</a:t>
            </a:r>
          </a:p>
          <a:p>
            <a:pPr lvl="1"/>
            <a:r>
              <a:rPr lang="en-US" dirty="0"/>
              <a:t> they are </a:t>
            </a:r>
            <a:r>
              <a:rPr lang="en-US" b="1" i="1" dirty="0">
                <a:solidFill>
                  <a:srgbClr val="0000FF"/>
                </a:solidFill>
              </a:rPr>
              <a:t>sorted</a:t>
            </a:r>
            <a:r>
              <a:rPr lang="en-US" dirty="0"/>
              <a:t>  based on a </a:t>
            </a:r>
            <a:r>
              <a:rPr lang="en-US" b="1" i="1" dirty="0" smtClean="0">
                <a:solidFill>
                  <a:srgbClr val="0000FF"/>
                </a:solidFill>
              </a:rPr>
              <a:t>comparison criterion</a:t>
            </a:r>
            <a:r>
              <a:rPr lang="en-US" dirty="0"/>
              <a:t>. </a:t>
            </a:r>
            <a:endParaRPr lang="en-US" dirty="0" smtClean="0"/>
          </a:p>
          <a:p>
            <a:pPr lvl="1"/>
            <a:r>
              <a:rPr lang="en-US" dirty="0" smtClean="0"/>
              <a:t>This </a:t>
            </a:r>
            <a:r>
              <a:rPr lang="en-US" dirty="0"/>
              <a:t>criterion is often determined via the context</a:t>
            </a:r>
            <a:r>
              <a:rPr lang="en-US" dirty="0" smtClean="0"/>
              <a:t>.</a:t>
            </a:r>
          </a:p>
          <a:p>
            <a:r>
              <a:rPr lang="en-US" sz="2800" dirty="0"/>
              <a:t> There are four main types of </a:t>
            </a:r>
            <a:r>
              <a:rPr lang="en-US" sz="2800" dirty="0" smtClean="0"/>
              <a:t>associative</a:t>
            </a:r>
            <a:r>
              <a:rPr lang="en-US" sz="2800" dirty="0"/>
              <a:t> </a:t>
            </a:r>
            <a:r>
              <a:rPr lang="en-US" sz="2800" dirty="0" smtClean="0"/>
              <a:t>containers:</a:t>
            </a:r>
          </a:p>
          <a:p>
            <a:pPr lvl="1"/>
            <a:r>
              <a:rPr lang="en-US" sz="2000" dirty="0"/>
              <a:t> </a:t>
            </a:r>
            <a:r>
              <a:rPr lang="en-US" b="1" dirty="0" smtClean="0">
                <a:solidFill>
                  <a:srgbClr val="0000FF"/>
                </a:solidFill>
              </a:rPr>
              <a:t>Set</a:t>
            </a:r>
          </a:p>
          <a:p>
            <a:pPr lvl="1"/>
            <a:r>
              <a:rPr lang="en-US" b="1" dirty="0" err="1" smtClean="0">
                <a:solidFill>
                  <a:srgbClr val="0000FF"/>
                </a:solidFill>
              </a:rPr>
              <a:t>Multiset</a:t>
            </a:r>
            <a:endParaRPr lang="en-US" b="1" dirty="0" smtClean="0">
              <a:solidFill>
                <a:srgbClr val="0000FF"/>
              </a:solidFill>
            </a:endParaRPr>
          </a:p>
          <a:p>
            <a:pPr lvl="1"/>
            <a:r>
              <a:rPr lang="en-US" b="1" dirty="0" smtClean="0">
                <a:solidFill>
                  <a:srgbClr val="0000FF"/>
                </a:solidFill>
              </a:rPr>
              <a:t>Map</a:t>
            </a:r>
          </a:p>
          <a:p>
            <a:pPr lvl="1"/>
            <a:r>
              <a:rPr lang="en-US" b="1" dirty="0" err="1" smtClean="0">
                <a:solidFill>
                  <a:srgbClr val="0000FF"/>
                </a:solidFill>
              </a:rPr>
              <a:t>Multimap</a:t>
            </a:r>
            <a:endParaRPr lang="en-US" b="1" dirty="0">
              <a:solidFill>
                <a:srgbClr val="0000FF"/>
              </a:solidFill>
            </a:endParaRPr>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20</a:t>
            </a:fld>
            <a:endParaRPr lang="en-US"/>
          </a:p>
        </p:txBody>
      </p:sp>
    </p:spTree>
    <p:extLst>
      <p:ext uri="{BB962C8B-B14F-4D97-AF65-F5344CB8AC3E}">
        <p14:creationId xmlns:p14="http://schemas.microsoft.com/office/powerpoint/2010/main" val="416522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b="1" dirty="0"/>
              <a:t>Associative Containers</a:t>
            </a:r>
            <a:endParaRPr lang="en-US" dirty="0"/>
          </a:p>
        </p:txBody>
      </p:sp>
      <p:sp>
        <p:nvSpPr>
          <p:cNvPr id="3" name="Content Placeholder 2"/>
          <p:cNvSpPr>
            <a:spLocks noGrp="1"/>
          </p:cNvSpPr>
          <p:nvPr>
            <p:ph idx="1"/>
          </p:nvPr>
        </p:nvSpPr>
        <p:spPr>
          <a:xfrm>
            <a:off x="457200" y="715962"/>
            <a:ext cx="8229600" cy="5640388"/>
          </a:xfrm>
          <a:ln>
            <a:solidFill>
              <a:srgbClr val="4F81BD"/>
            </a:solidFill>
          </a:ln>
        </p:spPr>
        <p:txBody>
          <a:bodyPr/>
          <a:lstStyle/>
          <a:p>
            <a:pPr>
              <a:spcBef>
                <a:spcPts val="0"/>
              </a:spcBef>
            </a:pPr>
            <a:r>
              <a:rPr lang="en-US" sz="2400" b="1" dirty="0"/>
              <a:t> </a:t>
            </a:r>
            <a:r>
              <a:rPr lang="en-US" sz="2400" b="1" dirty="0">
                <a:solidFill>
                  <a:srgbClr val="0000FF"/>
                </a:solidFill>
              </a:rPr>
              <a:t>Set </a:t>
            </a:r>
          </a:p>
          <a:p>
            <a:pPr lvl="1">
              <a:spcBef>
                <a:spcPts val="0"/>
              </a:spcBef>
            </a:pPr>
            <a:r>
              <a:rPr lang="en-US" sz="2000" dirty="0" smtClean="0"/>
              <a:t>A </a:t>
            </a:r>
            <a:r>
              <a:rPr lang="en-US" sz="2000" dirty="0"/>
              <a:t>set provides a container that does not allow duplicate elements and where the </a:t>
            </a:r>
            <a:r>
              <a:rPr lang="en-US" sz="2000" b="1" dirty="0" smtClean="0">
                <a:solidFill>
                  <a:srgbClr val="0000FF"/>
                </a:solidFill>
              </a:rPr>
              <a:t>data is </a:t>
            </a:r>
            <a:r>
              <a:rPr lang="en-US" sz="2000" b="1" dirty="0">
                <a:solidFill>
                  <a:srgbClr val="0000FF"/>
                </a:solidFill>
              </a:rPr>
              <a:t>itself the key and value</a:t>
            </a:r>
            <a:r>
              <a:rPr lang="en-US" sz="2000" dirty="0"/>
              <a:t>. Sets can be sorted according to comparison functions. Here </a:t>
            </a:r>
            <a:r>
              <a:rPr lang="en-US" sz="2000" dirty="0" smtClean="0"/>
              <a:t>is an </a:t>
            </a:r>
            <a:r>
              <a:rPr lang="en-US" sz="2000" dirty="0"/>
              <a:t>example of a set of integers:  </a:t>
            </a:r>
            <a:r>
              <a:rPr lang="en-US" sz="2000" dirty="0" smtClean="0"/>
              <a:t> {1</a:t>
            </a:r>
            <a:r>
              <a:rPr lang="en-US" sz="2000" dirty="0"/>
              <a:t>; 2; 3; </a:t>
            </a:r>
            <a:r>
              <a:rPr lang="en-US" sz="2000" dirty="0" smtClean="0"/>
              <a:t>4}</a:t>
            </a:r>
          </a:p>
          <a:p>
            <a:pPr>
              <a:spcBef>
                <a:spcPts val="0"/>
              </a:spcBef>
            </a:pPr>
            <a:r>
              <a:rPr lang="en-US" sz="2400" b="1" dirty="0"/>
              <a:t> </a:t>
            </a:r>
            <a:r>
              <a:rPr lang="en-US" sz="2400" b="1" dirty="0" err="1">
                <a:solidFill>
                  <a:srgbClr val="0000FF"/>
                </a:solidFill>
              </a:rPr>
              <a:t>Multiset</a:t>
            </a:r>
            <a:r>
              <a:rPr lang="en-US" sz="2400" b="1" dirty="0">
                <a:solidFill>
                  <a:srgbClr val="0000FF"/>
                </a:solidFill>
              </a:rPr>
              <a:t> </a:t>
            </a:r>
            <a:endParaRPr lang="en-US" sz="2400" dirty="0" smtClean="0">
              <a:solidFill>
                <a:srgbClr val="0000FF"/>
              </a:solidFill>
            </a:endParaRPr>
          </a:p>
          <a:p>
            <a:pPr lvl="1">
              <a:spcBef>
                <a:spcPts val="0"/>
              </a:spcBef>
            </a:pPr>
            <a:r>
              <a:rPr lang="en-US" sz="2000" dirty="0" smtClean="0"/>
              <a:t>A </a:t>
            </a:r>
            <a:r>
              <a:rPr lang="en-US" sz="2000" dirty="0" err="1"/>
              <a:t>multiset</a:t>
            </a:r>
            <a:r>
              <a:rPr lang="en-US" sz="2000" dirty="0"/>
              <a:t> is very similar to a set except that it can possess multiple </a:t>
            </a:r>
            <a:r>
              <a:rPr lang="en-US" sz="2000" dirty="0" smtClean="0"/>
              <a:t>duplicate values</a:t>
            </a:r>
            <a:r>
              <a:rPr lang="en-US" sz="2000" dirty="0"/>
              <a:t>. Here is an example of a </a:t>
            </a:r>
            <a:r>
              <a:rPr lang="en-US" sz="2000" dirty="0" err="1"/>
              <a:t>multiset</a:t>
            </a:r>
            <a:r>
              <a:rPr lang="en-US" sz="2000" dirty="0"/>
              <a:t> of integers</a:t>
            </a:r>
            <a:r>
              <a:rPr lang="en-US" sz="2000" dirty="0" smtClean="0"/>
              <a:t>:</a:t>
            </a:r>
          </a:p>
          <a:p>
            <a:pPr lvl="2"/>
            <a:r>
              <a:rPr lang="en-US" sz="1600" dirty="0" smtClean="0"/>
              <a:t> {1</a:t>
            </a:r>
            <a:r>
              <a:rPr lang="en-US" sz="1600" dirty="0"/>
              <a:t>; 2</a:t>
            </a:r>
            <a:r>
              <a:rPr lang="en-US" sz="1600" dirty="0">
                <a:solidFill>
                  <a:srgbClr val="0000FF"/>
                </a:solidFill>
              </a:rPr>
              <a:t>; </a:t>
            </a:r>
            <a:r>
              <a:rPr lang="en-US" sz="1600" b="1" dirty="0">
                <a:solidFill>
                  <a:srgbClr val="FF0000"/>
                </a:solidFill>
              </a:rPr>
              <a:t>3; 3</a:t>
            </a:r>
            <a:r>
              <a:rPr lang="en-US" sz="1600" b="1" dirty="0"/>
              <a:t>; </a:t>
            </a:r>
            <a:r>
              <a:rPr lang="en-US" sz="1600" dirty="0" smtClean="0"/>
              <a:t>4}</a:t>
            </a:r>
          </a:p>
          <a:p>
            <a:pPr>
              <a:spcBef>
                <a:spcPts val="0"/>
              </a:spcBef>
            </a:pPr>
            <a:r>
              <a:rPr lang="en-US" sz="2400" dirty="0"/>
              <a:t> </a:t>
            </a:r>
            <a:r>
              <a:rPr lang="en-US" sz="2400" b="1" dirty="0">
                <a:solidFill>
                  <a:srgbClr val="0000FF"/>
                </a:solidFill>
              </a:rPr>
              <a:t>Map </a:t>
            </a:r>
            <a:endParaRPr lang="en-US" sz="2400" b="1" dirty="0" smtClean="0">
              <a:solidFill>
                <a:srgbClr val="0000FF"/>
              </a:solidFill>
            </a:endParaRPr>
          </a:p>
          <a:p>
            <a:pPr lvl="1">
              <a:spcBef>
                <a:spcPts val="0"/>
              </a:spcBef>
            </a:pPr>
            <a:r>
              <a:rPr lang="en-US" sz="2000" dirty="0" smtClean="0"/>
              <a:t>A </a:t>
            </a:r>
            <a:r>
              <a:rPr lang="en-US" sz="2000" dirty="0"/>
              <a:t>map contains </a:t>
            </a:r>
            <a:r>
              <a:rPr lang="en-US" sz="2000" b="1" dirty="0">
                <a:solidFill>
                  <a:srgbClr val="0000FF"/>
                </a:solidFill>
              </a:rPr>
              <a:t>pairs of </a:t>
            </a:r>
            <a:r>
              <a:rPr lang="en-US" sz="2000" b="1" dirty="0" smtClean="0">
                <a:solidFill>
                  <a:srgbClr val="0000FF"/>
                </a:solidFill>
              </a:rPr>
              <a:t>elements</a:t>
            </a:r>
            <a:r>
              <a:rPr lang="en-US" sz="2000" dirty="0"/>
              <a:t> </a:t>
            </a:r>
            <a:r>
              <a:rPr lang="en-US" sz="2000" dirty="0" smtClean="0"/>
              <a:t>(key and  value). </a:t>
            </a:r>
            <a:r>
              <a:rPr lang="en-US" sz="2000" dirty="0"/>
              <a:t>The key is used to </a:t>
            </a:r>
            <a:r>
              <a:rPr lang="en-US" sz="2000" dirty="0" smtClean="0"/>
              <a:t>“look </a:t>
            </a:r>
            <a:r>
              <a:rPr lang="en-US" sz="2000" dirty="0"/>
              <a:t>up" the value data. </a:t>
            </a:r>
            <a:endParaRPr lang="en-US" sz="2000" dirty="0" smtClean="0"/>
          </a:p>
          <a:p>
            <a:pPr lvl="2">
              <a:spcBef>
                <a:spcPts val="0"/>
              </a:spcBef>
            </a:pPr>
            <a:r>
              <a:rPr lang="en-US" sz="1600" dirty="0"/>
              <a:t> </a:t>
            </a:r>
            <a:r>
              <a:rPr lang="en-US" sz="1600" dirty="0" smtClean="0"/>
              <a:t>{camel, 400}, {dog, 12}, {giraffe, 250}</a:t>
            </a:r>
          </a:p>
          <a:p>
            <a:pPr>
              <a:spcBef>
                <a:spcPts val="0"/>
              </a:spcBef>
            </a:pPr>
            <a:r>
              <a:rPr lang="en-US" sz="2400" dirty="0"/>
              <a:t> </a:t>
            </a:r>
            <a:r>
              <a:rPr lang="en-US" sz="2400" b="1" dirty="0" err="1">
                <a:solidFill>
                  <a:srgbClr val="0000FF"/>
                </a:solidFill>
              </a:rPr>
              <a:t>Multimap</a:t>
            </a:r>
            <a:r>
              <a:rPr lang="en-US" sz="2400" b="1" dirty="0">
                <a:solidFill>
                  <a:srgbClr val="0000FF"/>
                </a:solidFill>
              </a:rPr>
              <a:t> </a:t>
            </a:r>
            <a:endParaRPr lang="en-US" sz="2400" b="1" dirty="0" smtClean="0">
              <a:solidFill>
                <a:srgbClr val="0000FF"/>
              </a:solidFill>
            </a:endParaRPr>
          </a:p>
          <a:p>
            <a:pPr lvl="1">
              <a:spcBef>
                <a:spcPts val="0"/>
              </a:spcBef>
            </a:pPr>
            <a:r>
              <a:rPr lang="en-US" sz="1800" dirty="0" smtClean="0"/>
              <a:t>A </a:t>
            </a:r>
            <a:r>
              <a:rPr lang="en-US" sz="1800" dirty="0" err="1"/>
              <a:t>multimap</a:t>
            </a:r>
            <a:r>
              <a:rPr lang="en-US" sz="1800" dirty="0"/>
              <a:t> is similar to a map except that </a:t>
            </a:r>
            <a:r>
              <a:rPr lang="en-US" sz="1800" b="1" dirty="0">
                <a:solidFill>
                  <a:srgbClr val="0000FF"/>
                </a:solidFill>
              </a:rPr>
              <a:t>duplicate keys </a:t>
            </a:r>
            <a:r>
              <a:rPr lang="en-US" sz="1800" dirty="0"/>
              <a:t>are </a:t>
            </a:r>
            <a:r>
              <a:rPr lang="en-US" sz="1800" dirty="0" smtClean="0"/>
              <a:t>allowed. This </a:t>
            </a:r>
            <a:r>
              <a:rPr lang="en-US" sz="1800" dirty="0"/>
              <a:t>is possible because the values can be iterated over in a sorted fashion, using </a:t>
            </a:r>
            <a:r>
              <a:rPr lang="en-US" sz="1800" dirty="0" smtClean="0"/>
              <a:t>the aforementioned </a:t>
            </a:r>
            <a:r>
              <a:rPr lang="en-US" sz="1800" dirty="0"/>
              <a:t>comparison function</a:t>
            </a:r>
            <a:r>
              <a:rPr lang="en-US" sz="1800" dirty="0" smtClean="0"/>
              <a:t>.</a:t>
            </a:r>
          </a:p>
          <a:p>
            <a:pPr lvl="2">
              <a:spcBef>
                <a:spcPts val="0"/>
              </a:spcBef>
            </a:pPr>
            <a:r>
              <a:rPr lang="en-US" sz="1400" dirty="0"/>
              <a:t>{camel, 400}, {</a:t>
            </a:r>
            <a:r>
              <a:rPr lang="en-US" sz="1400" dirty="0">
                <a:solidFill>
                  <a:srgbClr val="FF0000"/>
                </a:solidFill>
              </a:rPr>
              <a:t>dog, 12</a:t>
            </a:r>
            <a:r>
              <a:rPr lang="en-US" sz="1400" dirty="0" smtClean="0"/>
              <a:t>}  </a:t>
            </a:r>
            <a:r>
              <a:rPr lang="en-US" sz="1400" dirty="0"/>
              <a:t>, {</a:t>
            </a:r>
            <a:r>
              <a:rPr lang="en-US" sz="1400" b="1" dirty="0">
                <a:solidFill>
                  <a:srgbClr val="FF0000"/>
                </a:solidFill>
              </a:rPr>
              <a:t>dog, 2</a:t>
            </a:r>
            <a:r>
              <a:rPr lang="en-US" sz="1400" b="1" dirty="0" smtClean="0">
                <a:solidFill>
                  <a:srgbClr val="FF0000"/>
                </a:solidFill>
              </a:rPr>
              <a:t>2}, </a:t>
            </a:r>
            <a:r>
              <a:rPr lang="en-US" sz="1400" dirty="0" smtClean="0"/>
              <a:t>{</a:t>
            </a:r>
            <a:r>
              <a:rPr lang="en-US" sz="1400" dirty="0"/>
              <a:t>giraffe, 250}</a:t>
            </a:r>
          </a:p>
          <a:p>
            <a:pPr lvl="2">
              <a:spcBef>
                <a:spcPts val="0"/>
              </a:spcBef>
            </a:pPr>
            <a:endParaRPr lang="en-US" sz="1400" dirty="0"/>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dirty="0"/>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21</a:t>
            </a:fld>
            <a:endParaRPr lang="en-US"/>
          </a:p>
        </p:txBody>
      </p:sp>
    </p:spTree>
    <p:extLst>
      <p:ext uri="{BB962C8B-B14F-4D97-AF65-F5344CB8AC3E}">
        <p14:creationId xmlns:p14="http://schemas.microsoft.com/office/powerpoint/2010/main" val="246916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fr-FR" b="1" dirty="0"/>
              <a:t>Container </a:t>
            </a:r>
            <a:r>
              <a:rPr lang="fr-FR" b="1" dirty="0" err="1" smtClean="0"/>
              <a:t>Adapters</a:t>
            </a:r>
            <a:endParaRPr lang="en-US" b="1" dirty="0"/>
          </a:p>
        </p:txBody>
      </p:sp>
      <p:sp>
        <p:nvSpPr>
          <p:cNvPr id="3" name="Content Placeholder 2"/>
          <p:cNvSpPr>
            <a:spLocks noGrp="1"/>
          </p:cNvSpPr>
          <p:nvPr>
            <p:ph idx="1"/>
          </p:nvPr>
        </p:nvSpPr>
        <p:spPr>
          <a:xfrm>
            <a:off x="457200" y="990600"/>
            <a:ext cx="8229600" cy="5562600"/>
          </a:xfrm>
          <a:ln>
            <a:solidFill>
              <a:srgbClr val="4F81BD"/>
            </a:solidFill>
          </a:ln>
        </p:spPr>
        <p:txBody>
          <a:bodyPr/>
          <a:lstStyle/>
          <a:p>
            <a:r>
              <a:rPr lang="en-US" sz="2400" dirty="0"/>
              <a:t> Although not strictly containers in </a:t>
            </a:r>
            <a:r>
              <a:rPr lang="en-US" sz="2400" dirty="0" smtClean="0"/>
              <a:t>themselves, container </a:t>
            </a:r>
            <a:r>
              <a:rPr lang="en-US" sz="2400" dirty="0"/>
              <a:t>adaptors are designed to adapt the </a:t>
            </a:r>
            <a:r>
              <a:rPr lang="en-US" sz="2400" dirty="0" smtClean="0"/>
              <a:t>behavior </a:t>
            </a:r>
            <a:r>
              <a:rPr lang="en-US" sz="2400" dirty="0"/>
              <a:t>of </a:t>
            </a:r>
            <a:r>
              <a:rPr lang="en-US" sz="2400" dirty="0" smtClean="0"/>
              <a:t>standard containers  </a:t>
            </a:r>
            <a:r>
              <a:rPr lang="en-US" sz="2400" dirty="0"/>
              <a:t>such that their </a:t>
            </a:r>
            <a:r>
              <a:rPr lang="en-US" sz="2400" dirty="0" smtClean="0"/>
              <a:t>behavior </a:t>
            </a:r>
            <a:r>
              <a:rPr lang="en-US" sz="2400" dirty="0"/>
              <a:t>is restricted or </a:t>
            </a:r>
            <a:r>
              <a:rPr lang="en-US" sz="2400" dirty="0" smtClean="0"/>
              <a:t>modified </a:t>
            </a:r>
            <a:r>
              <a:rPr lang="en-US" sz="2400" dirty="0"/>
              <a:t>in some fashion. </a:t>
            </a:r>
            <a:endParaRPr lang="en-US" sz="2400" dirty="0" smtClean="0"/>
          </a:p>
          <a:p>
            <a:r>
              <a:rPr lang="en-US" sz="2400" dirty="0" smtClean="0"/>
              <a:t>The three most important container adaptors:</a:t>
            </a:r>
          </a:p>
          <a:p>
            <a:pPr lvl="1"/>
            <a:r>
              <a:rPr lang="en-US" b="1" dirty="0" smtClean="0">
                <a:solidFill>
                  <a:srgbClr val="0000FF"/>
                </a:solidFill>
              </a:rPr>
              <a:t>Stacks</a:t>
            </a:r>
          </a:p>
          <a:p>
            <a:pPr lvl="2"/>
            <a:r>
              <a:rPr lang="en-US" dirty="0"/>
              <a:t> 	</a:t>
            </a:r>
            <a:r>
              <a:rPr lang="en-US" dirty="0" smtClean="0"/>
              <a:t>Obey </a:t>
            </a:r>
            <a:r>
              <a:rPr lang="en-US" b="1" i="1" dirty="0" smtClean="0">
                <a:solidFill>
                  <a:srgbClr val="0000FF"/>
                </a:solidFill>
              </a:rPr>
              <a:t>Last</a:t>
            </a:r>
            <a:r>
              <a:rPr lang="en-US" b="1" i="1" dirty="0">
                <a:solidFill>
                  <a:srgbClr val="0000FF"/>
                </a:solidFill>
              </a:rPr>
              <a:t>-In-First-Out </a:t>
            </a:r>
            <a:r>
              <a:rPr lang="en-US" dirty="0"/>
              <a:t>(LIFO) </a:t>
            </a:r>
            <a:r>
              <a:rPr lang="en-US" dirty="0" smtClean="0"/>
              <a:t>concept (storing arithmetic operations – reverse polish notation)</a:t>
            </a:r>
            <a:endParaRPr lang="en-US" b="1" dirty="0" smtClean="0">
              <a:solidFill>
                <a:srgbClr val="0000FF"/>
              </a:solidFill>
            </a:endParaRPr>
          </a:p>
          <a:p>
            <a:pPr lvl="1"/>
            <a:r>
              <a:rPr lang="en-US" b="1" dirty="0" smtClean="0">
                <a:solidFill>
                  <a:srgbClr val="0000FF"/>
                </a:solidFill>
              </a:rPr>
              <a:t>Queues</a:t>
            </a:r>
          </a:p>
          <a:p>
            <a:pPr lvl="2"/>
            <a:r>
              <a:rPr lang="en-US" dirty="0" smtClean="0">
                <a:solidFill>
                  <a:srgbClr val="000000"/>
                </a:solidFill>
              </a:rPr>
              <a:t>Obey</a:t>
            </a:r>
            <a:r>
              <a:rPr lang="en-US" dirty="0" smtClean="0">
                <a:solidFill>
                  <a:srgbClr val="0000FF"/>
                </a:solidFill>
              </a:rPr>
              <a:t> </a:t>
            </a:r>
            <a:r>
              <a:rPr lang="en-US" b="1" dirty="0" smtClean="0">
                <a:solidFill>
                  <a:srgbClr val="0000FF"/>
                </a:solidFill>
              </a:rPr>
              <a:t>First-In-First-Out </a:t>
            </a:r>
            <a:r>
              <a:rPr lang="en-US" dirty="0" smtClean="0"/>
              <a:t>(FIFO) concept (task lists)</a:t>
            </a:r>
          </a:p>
          <a:p>
            <a:pPr lvl="1"/>
            <a:r>
              <a:rPr lang="en-US" b="1" dirty="0" smtClean="0">
                <a:solidFill>
                  <a:srgbClr val="0000FF"/>
                </a:solidFill>
              </a:rPr>
              <a:t>Priority Queues</a:t>
            </a:r>
          </a:p>
          <a:p>
            <a:pPr lvl="2"/>
            <a:r>
              <a:rPr lang="en-US" dirty="0" smtClean="0">
                <a:solidFill>
                  <a:srgbClr val="000000"/>
                </a:solidFill>
              </a:rPr>
              <a:t>Similar to queues but removal depends on priority function (OS task scheduler)</a:t>
            </a:r>
            <a:endParaRPr lang="en-US" dirty="0">
              <a:solidFill>
                <a:srgbClr val="000000"/>
              </a:solidFill>
            </a:endParaRPr>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22</a:t>
            </a:fld>
            <a:endParaRPr lang="en-US"/>
          </a:p>
        </p:txBody>
      </p:sp>
    </p:spTree>
    <p:extLst>
      <p:ext uri="{BB962C8B-B14F-4D97-AF65-F5344CB8AC3E}">
        <p14:creationId xmlns:p14="http://schemas.microsoft.com/office/powerpoint/2010/main" val="260318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792163"/>
          </a:xfrm>
        </p:spPr>
        <p:style>
          <a:lnRef idx="1">
            <a:schemeClr val="accent1"/>
          </a:lnRef>
          <a:fillRef idx="2">
            <a:schemeClr val="accent1"/>
          </a:fillRef>
          <a:effectRef idx="1">
            <a:schemeClr val="accent1"/>
          </a:effectRef>
          <a:fontRef idx="minor">
            <a:schemeClr val="dk1"/>
          </a:fontRef>
        </p:style>
        <p:txBody>
          <a:bodyPr/>
          <a:lstStyle/>
          <a:p>
            <a:pPr eaLnBrk="1" hangingPunct="1"/>
            <a:r>
              <a:rPr lang="en-US" b="1" dirty="0" smtClean="0">
                <a:solidFill>
                  <a:srgbClr val="0000FF"/>
                </a:solidFill>
              </a:rPr>
              <a:t>Sequence Container - Vectors</a:t>
            </a:r>
            <a:r>
              <a:rPr lang="en-US" b="1" baseline="30000" dirty="0" smtClean="0">
                <a:solidFill>
                  <a:srgbClr val="FF0000"/>
                </a:solidFill>
              </a:rPr>
              <a:t>§</a:t>
            </a:r>
          </a:p>
        </p:txBody>
      </p:sp>
      <p:sp>
        <p:nvSpPr>
          <p:cNvPr id="70659" name="Rectangle 3"/>
          <p:cNvSpPr>
            <a:spLocks noGrp="1" noChangeArrowheads="1"/>
          </p:cNvSpPr>
          <p:nvPr>
            <p:ph idx="1"/>
          </p:nvPr>
        </p:nvSpPr>
        <p:spPr>
          <a:xfrm>
            <a:off x="457200" y="792163"/>
            <a:ext cx="8229600" cy="5564187"/>
          </a:xfrm>
          <a:ln>
            <a:solidFill>
              <a:srgbClr val="4F81BD"/>
            </a:solidFill>
          </a:ln>
        </p:spPr>
        <p:txBody>
          <a:bodyPr rtlCol="0">
            <a:normAutofit fontScale="40000" lnSpcReduction="20000"/>
          </a:bodyPr>
          <a:lstStyle/>
          <a:p>
            <a:pPr eaLnBrk="1" fontAlgn="auto" hangingPunct="1">
              <a:spcAft>
                <a:spcPts val="0"/>
              </a:spcAft>
              <a:buFont typeface="Arial"/>
              <a:buChar char="•"/>
              <a:defRPr/>
            </a:pPr>
            <a:r>
              <a:rPr lang="en-US" sz="6000" b="1" dirty="0" smtClean="0">
                <a:ea typeface="ＭＳ Ｐゴシック" pitchFamily="-65" charset="-128"/>
                <a:cs typeface="ＭＳ Ｐゴシック" pitchFamily="-65" charset="-128"/>
              </a:rPr>
              <a:t>Introduction</a:t>
            </a:r>
          </a:p>
          <a:p>
            <a:pPr lvl="1" eaLnBrk="1" fontAlgn="auto" hangingPunct="1">
              <a:spcAft>
                <a:spcPts val="0"/>
              </a:spcAft>
              <a:buFont typeface="Arial"/>
              <a:buChar char="–"/>
              <a:defRPr/>
            </a:pPr>
            <a:r>
              <a:rPr lang="en-US" sz="5000" dirty="0" smtClean="0">
                <a:ea typeface="ＭＳ Ｐゴシック" pitchFamily="-65" charset="-128"/>
                <a:cs typeface="ＭＳ Ｐゴシック" pitchFamily="-65" charset="-128"/>
              </a:rPr>
              <a:t>A </a:t>
            </a:r>
            <a:r>
              <a:rPr lang="en-US" sz="5000" b="1" dirty="0" smtClean="0">
                <a:solidFill>
                  <a:srgbClr val="FF0000"/>
                </a:solidFill>
                <a:ea typeface="ＭＳ Ｐゴシック" pitchFamily="-65" charset="-128"/>
                <a:cs typeface="ＭＳ Ｐゴシック" pitchFamily="-65" charset="-128"/>
              </a:rPr>
              <a:t>vector </a:t>
            </a:r>
            <a:r>
              <a:rPr lang="en-US" sz="5000" dirty="0" smtClean="0">
                <a:ea typeface="ＭＳ Ｐゴシック" pitchFamily="-65" charset="-128"/>
                <a:cs typeface="ＭＳ Ｐゴシック" pitchFamily="-65" charset="-128"/>
              </a:rPr>
              <a:t>is a </a:t>
            </a:r>
            <a:r>
              <a:rPr lang="en-US" sz="5000" b="1" i="1" dirty="0" smtClean="0">
                <a:solidFill>
                  <a:srgbClr val="0000FF"/>
                </a:solidFill>
                <a:ea typeface="ＭＳ Ｐゴシック" pitchFamily="-65" charset="-128"/>
                <a:cs typeface="ＭＳ Ｐゴシック" pitchFamily="-65" charset="-128"/>
              </a:rPr>
              <a:t>sequence container</a:t>
            </a:r>
            <a:r>
              <a:rPr lang="en-US" sz="5000" dirty="0" smtClean="0">
                <a:ea typeface="ＭＳ Ｐゴシック" pitchFamily="-65" charset="-128"/>
                <a:cs typeface="ＭＳ Ｐゴシック" pitchFamily="-65" charset="-128"/>
              </a:rPr>
              <a:t> optimized for </a:t>
            </a:r>
            <a:r>
              <a:rPr lang="en-US" sz="5000" b="1" i="1" dirty="0" smtClean="0">
                <a:solidFill>
                  <a:srgbClr val="0000FF"/>
                </a:solidFill>
                <a:ea typeface="ＭＳ Ｐゴシック" pitchFamily="-65" charset="-128"/>
                <a:cs typeface="ＭＳ Ｐゴシック" pitchFamily="-65" charset="-128"/>
              </a:rPr>
              <a:t>fast access</a:t>
            </a:r>
            <a:r>
              <a:rPr lang="en-US" sz="5000" dirty="0" smtClean="0">
                <a:ea typeface="ＭＳ Ｐゴシック" pitchFamily="-65" charset="-128"/>
                <a:cs typeface="ＭＳ Ｐゴシック" pitchFamily="-65" charset="-128"/>
              </a:rPr>
              <a:t> to its elements by an </a:t>
            </a:r>
            <a:r>
              <a:rPr lang="en-US" sz="5000" b="1" dirty="0" smtClean="0">
                <a:solidFill>
                  <a:srgbClr val="FF0000"/>
                </a:solidFill>
                <a:ea typeface="ＭＳ Ｐゴシック" pitchFamily="-65" charset="-128"/>
                <a:cs typeface="ＭＳ Ｐゴシック" pitchFamily="-65" charset="-128"/>
              </a:rPr>
              <a:t>index [ ]</a:t>
            </a:r>
            <a:r>
              <a:rPr lang="en-US" sz="5000" dirty="0" smtClean="0">
                <a:ea typeface="ＭＳ Ｐゴシック" pitchFamily="-65" charset="-128"/>
                <a:cs typeface="ＭＳ Ｐゴシック" pitchFamily="-65" charset="-128"/>
              </a:rPr>
              <a:t>.</a:t>
            </a:r>
          </a:p>
          <a:p>
            <a:pPr lvl="1" eaLnBrk="1" fontAlgn="auto" hangingPunct="1">
              <a:spcAft>
                <a:spcPts val="0"/>
              </a:spcAft>
              <a:buFont typeface="Arial"/>
              <a:buChar char="–"/>
              <a:defRPr/>
            </a:pPr>
            <a:r>
              <a:rPr lang="en-US" sz="5000" dirty="0" smtClean="0">
                <a:ea typeface="ＭＳ Ｐゴシック" pitchFamily="-65" charset="-128"/>
                <a:cs typeface="ＭＳ Ｐゴシック" pitchFamily="-65" charset="-128"/>
              </a:rPr>
              <a:t>It enables </a:t>
            </a:r>
            <a:r>
              <a:rPr lang="en-US" sz="5000" b="1" i="1" dirty="0" smtClean="0">
                <a:solidFill>
                  <a:srgbClr val="0000FF"/>
                </a:solidFill>
                <a:ea typeface="ＭＳ Ｐゴシック" pitchFamily="-65" charset="-128"/>
                <a:cs typeface="ＭＳ Ｐゴシック" pitchFamily="-65" charset="-128"/>
              </a:rPr>
              <a:t>random access </a:t>
            </a:r>
            <a:r>
              <a:rPr lang="en-US" sz="5000" dirty="0" smtClean="0">
                <a:ea typeface="ＭＳ Ｐゴシック" pitchFamily="-65" charset="-128"/>
                <a:cs typeface="ＭＳ Ｐゴシック" pitchFamily="-65" charset="-128"/>
              </a:rPr>
              <a:t>via use of index [ ]</a:t>
            </a:r>
          </a:p>
          <a:p>
            <a:pPr lvl="1" eaLnBrk="1" fontAlgn="auto" hangingPunct="1">
              <a:spcAft>
                <a:spcPts val="0"/>
              </a:spcAft>
              <a:buFont typeface="Arial"/>
              <a:buChar char="–"/>
              <a:defRPr/>
            </a:pPr>
            <a:r>
              <a:rPr lang="en-US" sz="5000" dirty="0" smtClean="0">
                <a:ea typeface="ＭＳ Ｐゴシック" pitchFamily="-65" charset="-128"/>
                <a:cs typeface="ＭＳ Ｐゴシック" pitchFamily="-65" charset="-128"/>
              </a:rPr>
              <a:t>Appending or removing elements at </a:t>
            </a:r>
            <a:r>
              <a:rPr lang="en-US" sz="5000" b="1" dirty="0" smtClean="0">
                <a:solidFill>
                  <a:srgbClr val="0000FF"/>
                </a:solidFill>
                <a:ea typeface="ＭＳ Ｐゴシック" pitchFamily="-65" charset="-128"/>
                <a:cs typeface="ＭＳ Ｐゴシック" pitchFamily="-65" charset="-128"/>
              </a:rPr>
              <a:t>end of array</a:t>
            </a:r>
            <a:r>
              <a:rPr lang="en-US" sz="5000" dirty="0" smtClean="0">
                <a:ea typeface="ＭＳ Ｐゴシック" pitchFamily="-65" charset="-128"/>
                <a:cs typeface="ＭＳ Ｐゴシック" pitchFamily="-65" charset="-128"/>
              </a:rPr>
              <a:t> is very fast</a:t>
            </a:r>
          </a:p>
          <a:p>
            <a:pPr lvl="1" eaLnBrk="1" fontAlgn="auto" hangingPunct="1">
              <a:spcAft>
                <a:spcPts val="0"/>
              </a:spcAft>
              <a:buFont typeface="Arial"/>
              <a:buChar char="–"/>
              <a:defRPr/>
            </a:pPr>
            <a:r>
              <a:rPr lang="en-US" sz="5000" dirty="0" smtClean="0">
                <a:ea typeface="ＭＳ Ｐゴシック" pitchFamily="-65" charset="-128"/>
                <a:cs typeface="ＭＳ Ｐゴシック" pitchFamily="-65" charset="-128"/>
              </a:rPr>
              <a:t>Insertion of new element at beginning or middle </a:t>
            </a:r>
            <a:r>
              <a:rPr lang="en-US" sz="5000" b="1" dirty="0" smtClean="0">
                <a:solidFill>
                  <a:srgbClr val="0000FF"/>
                </a:solidFill>
                <a:ea typeface="ＭＳ Ｐゴシック" pitchFamily="-65" charset="-128"/>
                <a:cs typeface="ＭＳ Ｐゴシック" pitchFamily="-65" charset="-128"/>
              </a:rPr>
              <a:t>take time </a:t>
            </a:r>
            <a:r>
              <a:rPr lang="en-US" sz="5000" dirty="0" smtClean="0">
                <a:ea typeface="ＭＳ Ｐゴシック" pitchFamily="-65" charset="-128"/>
                <a:cs typeface="ＭＳ Ｐゴシック" pitchFamily="-65" charset="-128"/>
              </a:rPr>
              <a:t>because of </a:t>
            </a:r>
            <a:r>
              <a:rPr lang="en-US" sz="5000" b="1" i="1" dirty="0" smtClean="0">
                <a:solidFill>
                  <a:srgbClr val="0000FF"/>
                </a:solidFill>
                <a:ea typeface="ＭＳ Ｐゴシック" pitchFamily="-65" charset="-128"/>
                <a:cs typeface="ＭＳ Ｐゴシック" pitchFamily="-65" charset="-128"/>
              </a:rPr>
              <a:t>reallocation </a:t>
            </a:r>
            <a:r>
              <a:rPr lang="en-US" sz="5000" dirty="0" smtClean="0">
                <a:ea typeface="ＭＳ Ｐゴシック" pitchFamily="-65" charset="-128"/>
                <a:cs typeface="ＭＳ Ｐゴシック" pitchFamily="-65" charset="-128"/>
              </a:rPr>
              <a:t>overheads</a:t>
            </a:r>
          </a:p>
          <a:p>
            <a:pPr lvl="1" eaLnBrk="1" fontAlgn="auto" hangingPunct="1">
              <a:spcAft>
                <a:spcPts val="0"/>
              </a:spcAft>
              <a:buFont typeface="Arial"/>
              <a:buChar char="–"/>
              <a:defRPr/>
            </a:pPr>
            <a:r>
              <a:rPr lang="en-US" sz="5000" dirty="0" smtClean="0">
                <a:ea typeface="ＭＳ Ｐゴシック" pitchFamily="-65" charset="-128"/>
                <a:cs typeface="ＭＳ Ｐゴシック" pitchFamily="-65" charset="-128"/>
              </a:rPr>
              <a:t>Defined in header file &lt;</a:t>
            </a:r>
            <a:r>
              <a:rPr lang="en-US" sz="5000" b="1" dirty="0" smtClean="0">
                <a:solidFill>
                  <a:srgbClr val="0000FF"/>
                </a:solidFill>
                <a:ea typeface="ＭＳ Ｐゴシック" pitchFamily="-65" charset="-128"/>
                <a:cs typeface="ＭＳ Ｐゴシック" pitchFamily="-65" charset="-128"/>
              </a:rPr>
              <a:t>vector</a:t>
            </a:r>
            <a:r>
              <a:rPr lang="en-US" sz="5000" dirty="0" smtClean="0">
                <a:ea typeface="ＭＳ Ｐゴシック" pitchFamily="-65" charset="-128"/>
                <a:cs typeface="ＭＳ Ｐゴシック" pitchFamily="-65" charset="-128"/>
              </a:rPr>
              <a:t>&gt; in namespace </a:t>
            </a:r>
            <a:r>
              <a:rPr lang="en-US" sz="5000" b="1" dirty="0" smtClean="0">
                <a:solidFill>
                  <a:srgbClr val="0000FF"/>
                </a:solidFill>
                <a:ea typeface="ＭＳ Ｐゴシック" pitchFamily="-65" charset="-128"/>
                <a:cs typeface="ＭＳ Ｐゴシック" pitchFamily="-65" charset="-128"/>
              </a:rPr>
              <a:t>std</a:t>
            </a:r>
          </a:p>
          <a:p>
            <a:pPr lvl="1" eaLnBrk="1" fontAlgn="auto" hangingPunct="1">
              <a:spcAft>
                <a:spcPts val="0"/>
              </a:spcAft>
              <a:buFont typeface="Arial"/>
              <a:buNone/>
              <a:defRPr/>
            </a:pPr>
            <a:endParaRPr lang="en-US" sz="5000" b="1" dirty="0" smtClean="0">
              <a:solidFill>
                <a:srgbClr val="0000FF"/>
              </a:solidFill>
              <a:ea typeface="ＭＳ Ｐゴシック" pitchFamily="-65" charset="-128"/>
              <a:cs typeface="ＭＳ Ｐゴシック" pitchFamily="-65" charset="-128"/>
            </a:endParaRPr>
          </a:p>
          <a:p>
            <a:pPr eaLnBrk="1" fontAlgn="auto" hangingPunct="1">
              <a:lnSpc>
                <a:spcPct val="90000"/>
              </a:lnSpc>
              <a:spcAft>
                <a:spcPts val="0"/>
              </a:spcAft>
              <a:buFont typeface="Arial"/>
              <a:buChar char="•"/>
              <a:defRPr/>
            </a:pPr>
            <a:r>
              <a:rPr lang="en-US" sz="6000" b="1" dirty="0" smtClean="0">
                <a:ea typeface="ＭＳ Ｐゴシック" pitchFamily="-65" charset="-128"/>
                <a:cs typeface="ＭＳ Ｐゴシック" pitchFamily="-65" charset="-128"/>
              </a:rPr>
              <a:t>The vector class contains </a:t>
            </a:r>
            <a:r>
              <a:rPr lang="en-US" sz="6000" b="1" i="1" dirty="0" smtClean="0">
                <a:solidFill>
                  <a:srgbClr val="0000FF"/>
                </a:solidFill>
                <a:ea typeface="ＭＳ Ｐゴシック" pitchFamily="-65" charset="-128"/>
                <a:cs typeface="ＭＳ Ｐゴシック" pitchFamily="-65" charset="-128"/>
              </a:rPr>
              <a:t>member functions </a:t>
            </a:r>
            <a:r>
              <a:rPr lang="en-US" sz="6000" b="1" dirty="0" smtClean="0">
                <a:ea typeface="ＭＳ Ｐゴシック" pitchFamily="-65" charset="-128"/>
                <a:cs typeface="ＭＳ Ｐゴシック" pitchFamily="-65" charset="-128"/>
              </a:rPr>
              <a:t>that support </a:t>
            </a:r>
          </a:p>
          <a:p>
            <a:pPr lvl="1" eaLnBrk="1" fontAlgn="auto" hangingPunct="1">
              <a:lnSpc>
                <a:spcPct val="90000"/>
              </a:lnSpc>
              <a:spcAft>
                <a:spcPts val="0"/>
              </a:spcAft>
              <a:buFont typeface="Arial"/>
              <a:buChar char="–"/>
              <a:defRPr/>
            </a:pPr>
            <a:r>
              <a:rPr lang="en-US" sz="6000" b="1" i="1" dirty="0" smtClean="0">
                <a:solidFill>
                  <a:srgbClr val="0000FF"/>
                </a:solidFill>
                <a:ea typeface="+mn-ea"/>
              </a:rPr>
              <a:t>constructors</a:t>
            </a:r>
            <a:r>
              <a:rPr lang="en-US" sz="6000" b="1" dirty="0" smtClean="0">
                <a:solidFill>
                  <a:srgbClr val="0000FF"/>
                </a:solidFill>
                <a:ea typeface="+mn-ea"/>
              </a:rPr>
              <a:t>, </a:t>
            </a:r>
            <a:r>
              <a:rPr lang="en-US" sz="6000" b="1" i="1" dirty="0" smtClean="0">
                <a:solidFill>
                  <a:srgbClr val="0000FF"/>
                </a:solidFill>
                <a:ea typeface="+mn-ea"/>
              </a:rPr>
              <a:t>random </a:t>
            </a:r>
            <a:r>
              <a:rPr lang="en-US" sz="6000" i="1" dirty="0" smtClean="0">
                <a:ea typeface="+mn-ea"/>
              </a:rPr>
              <a:t>access </a:t>
            </a:r>
            <a:r>
              <a:rPr lang="en-US" sz="6000" dirty="0" smtClean="0">
                <a:ea typeface="+mn-ea"/>
              </a:rPr>
              <a:t>to elements, </a:t>
            </a:r>
          </a:p>
          <a:p>
            <a:pPr lvl="1" eaLnBrk="1" fontAlgn="auto" hangingPunct="1">
              <a:lnSpc>
                <a:spcPct val="90000"/>
              </a:lnSpc>
              <a:spcAft>
                <a:spcPts val="0"/>
              </a:spcAft>
              <a:buFont typeface="Arial"/>
              <a:buChar char="–"/>
              <a:defRPr/>
            </a:pPr>
            <a:r>
              <a:rPr lang="en-US" sz="6000" i="1" dirty="0" smtClean="0">
                <a:ea typeface="+mn-ea"/>
              </a:rPr>
              <a:t>automatic memory management</a:t>
            </a:r>
            <a:r>
              <a:rPr lang="en-US" sz="6000" dirty="0" smtClean="0">
                <a:ea typeface="+mn-ea"/>
              </a:rPr>
              <a:t>, </a:t>
            </a:r>
          </a:p>
          <a:p>
            <a:pPr lvl="1" eaLnBrk="1" fontAlgn="auto" hangingPunct="1">
              <a:lnSpc>
                <a:spcPct val="90000"/>
              </a:lnSpc>
              <a:spcAft>
                <a:spcPts val="0"/>
              </a:spcAft>
              <a:buFont typeface="Arial"/>
              <a:buChar char="–"/>
              <a:defRPr/>
            </a:pPr>
            <a:r>
              <a:rPr lang="en-US" sz="6000" b="1" i="1" dirty="0" smtClean="0">
                <a:solidFill>
                  <a:srgbClr val="0000FF"/>
                </a:solidFill>
                <a:ea typeface="+mn-ea"/>
              </a:rPr>
              <a:t>arithmetic</a:t>
            </a:r>
            <a:r>
              <a:rPr lang="en-US" sz="6000" b="1" dirty="0" smtClean="0">
                <a:solidFill>
                  <a:srgbClr val="0000FF"/>
                </a:solidFill>
                <a:ea typeface="+mn-ea"/>
              </a:rPr>
              <a:t> </a:t>
            </a:r>
            <a:r>
              <a:rPr lang="en-US" sz="6000" dirty="0" smtClean="0">
                <a:ea typeface="+mn-ea"/>
              </a:rPr>
              <a:t>operations (</a:t>
            </a:r>
            <a:r>
              <a:rPr lang="en-US" sz="6000" b="1" dirty="0" smtClean="0">
                <a:solidFill>
                  <a:srgbClr val="FF0000"/>
                </a:solidFill>
                <a:ea typeface="+mn-ea"/>
              </a:rPr>
              <a:t>+, *, -, /</a:t>
            </a:r>
            <a:r>
              <a:rPr lang="en-US" sz="6000" dirty="0" smtClean="0">
                <a:ea typeface="+mn-ea"/>
              </a:rPr>
              <a:t>), </a:t>
            </a:r>
          </a:p>
          <a:p>
            <a:pPr lvl="1" eaLnBrk="1" fontAlgn="auto" hangingPunct="1">
              <a:lnSpc>
                <a:spcPct val="90000"/>
              </a:lnSpc>
              <a:spcAft>
                <a:spcPts val="0"/>
              </a:spcAft>
              <a:buFont typeface="Arial"/>
              <a:buChar char="–"/>
              <a:defRPr/>
            </a:pPr>
            <a:r>
              <a:rPr lang="en-US" sz="6000" dirty="0" smtClean="0">
                <a:ea typeface="+mn-ea"/>
              </a:rPr>
              <a:t> size method operators, </a:t>
            </a:r>
          </a:p>
          <a:p>
            <a:pPr lvl="1" eaLnBrk="1" fontAlgn="auto" hangingPunct="1">
              <a:lnSpc>
                <a:spcPct val="90000"/>
              </a:lnSpc>
              <a:spcAft>
                <a:spcPts val="0"/>
              </a:spcAft>
              <a:buFont typeface="Arial"/>
              <a:buChar char="–"/>
              <a:defRPr/>
            </a:pPr>
            <a:r>
              <a:rPr lang="en-US" sz="6000" dirty="0" err="1" smtClean="0">
                <a:ea typeface="+mn-ea"/>
              </a:rPr>
              <a:t>iterator</a:t>
            </a:r>
            <a:r>
              <a:rPr lang="en-US" sz="6000" dirty="0" smtClean="0">
                <a:ea typeface="+mn-ea"/>
              </a:rPr>
              <a:t>  methods, </a:t>
            </a:r>
          </a:p>
          <a:p>
            <a:pPr lvl="1" eaLnBrk="1" fontAlgn="auto" hangingPunct="1">
              <a:lnSpc>
                <a:spcPct val="90000"/>
              </a:lnSpc>
              <a:spcAft>
                <a:spcPts val="0"/>
              </a:spcAft>
              <a:buFont typeface="Arial"/>
              <a:buChar char="–"/>
              <a:defRPr/>
            </a:pPr>
            <a:r>
              <a:rPr lang="en-US" sz="6000" dirty="0" smtClean="0">
                <a:ea typeface="+mn-ea"/>
              </a:rPr>
              <a:t>sorting and swapping algorithms, etc</a:t>
            </a:r>
            <a:endParaRPr lang="en-US" sz="6000" dirty="0" smtClean="0">
              <a:solidFill>
                <a:srgbClr val="FF0000"/>
              </a:solidFill>
              <a:ea typeface="ＭＳ Ｐゴシック" pitchFamily="-65" charset="-128"/>
              <a:cs typeface="ＭＳ Ｐゴシック" pitchFamily="-65" charset="-128"/>
            </a:endParaRPr>
          </a:p>
          <a:p>
            <a:pPr eaLnBrk="1" fontAlgn="auto" hangingPunct="1">
              <a:spcBef>
                <a:spcPct val="0"/>
              </a:spcBef>
              <a:spcAft>
                <a:spcPts val="0"/>
              </a:spcAft>
              <a:buFont typeface="Arial" pitchFamily="-65" charset="0"/>
              <a:buNone/>
              <a:defRPr/>
            </a:pPr>
            <a:endParaRPr lang="en-US" sz="1400" b="1" dirty="0" smtClean="0">
              <a:solidFill>
                <a:srgbClr val="FF0000"/>
              </a:solidFill>
              <a:ea typeface="ＭＳ Ｐゴシック" pitchFamily="-65" charset="-128"/>
              <a:cs typeface="ＭＳ Ｐゴシック" pitchFamily="-65" charset="-128"/>
            </a:endParaRPr>
          </a:p>
          <a:p>
            <a:pPr eaLnBrk="1" fontAlgn="auto" hangingPunct="1">
              <a:spcBef>
                <a:spcPct val="0"/>
              </a:spcBef>
              <a:spcAft>
                <a:spcPts val="0"/>
              </a:spcAft>
              <a:buFont typeface="Arial" pitchFamily="-65" charset="0"/>
              <a:buNone/>
              <a:defRPr/>
            </a:pPr>
            <a:endParaRPr lang="en-US" sz="1400" b="1" dirty="0" smtClean="0">
              <a:solidFill>
                <a:srgbClr val="FF0000"/>
              </a:solidFill>
              <a:ea typeface="ＭＳ Ｐゴシック" pitchFamily="-65" charset="-128"/>
              <a:cs typeface="ＭＳ Ｐゴシック" pitchFamily="-65" charset="-128"/>
            </a:endParaRPr>
          </a:p>
          <a:p>
            <a:pPr eaLnBrk="1" fontAlgn="auto" hangingPunct="1">
              <a:spcBef>
                <a:spcPct val="0"/>
              </a:spcBef>
              <a:spcAft>
                <a:spcPts val="0"/>
              </a:spcAft>
              <a:buFont typeface="Arial" pitchFamily="-65" charset="0"/>
              <a:buNone/>
              <a:defRPr/>
            </a:pPr>
            <a:r>
              <a:rPr lang="en-US" sz="4000" b="1" dirty="0" smtClean="0">
                <a:solidFill>
                  <a:srgbClr val="FF0000"/>
                </a:solidFill>
                <a:ea typeface="ＭＳ Ｐゴシック" pitchFamily="-65" charset="-128"/>
                <a:cs typeface="ＭＳ Ｐゴシック" pitchFamily="-65" charset="-128"/>
              </a:rPr>
              <a:t>§ - “The C++ Standard Template Library”  pp 76  - </a:t>
            </a:r>
            <a:r>
              <a:rPr lang="en-US" sz="4000" dirty="0" smtClean="0">
                <a:solidFill>
                  <a:srgbClr val="FF0000"/>
                </a:solidFill>
                <a:ea typeface="ＭＳ Ｐゴシック" pitchFamily="-65" charset="-128"/>
                <a:cs typeface="ＭＳ Ｐゴシック" pitchFamily="-65" charset="-128"/>
              </a:rPr>
              <a:t>Nicolai M. </a:t>
            </a:r>
            <a:r>
              <a:rPr lang="en-US" sz="4000" dirty="0" err="1" smtClean="0">
                <a:solidFill>
                  <a:srgbClr val="FF0000"/>
                </a:solidFill>
                <a:ea typeface="ＭＳ Ｐゴシック" pitchFamily="-65" charset="-128"/>
                <a:cs typeface="ＭＳ Ｐゴシック" pitchFamily="-65" charset="-128"/>
              </a:rPr>
              <a:t>Josuttis</a:t>
            </a:r>
            <a:r>
              <a:rPr lang="en-US" sz="4000" dirty="0" smtClean="0">
                <a:solidFill>
                  <a:srgbClr val="FF0000"/>
                </a:solidFill>
                <a:ea typeface="ＭＳ Ｐゴシック" pitchFamily="-65" charset="-128"/>
                <a:cs typeface="ＭＳ Ｐゴシック" pitchFamily="-65" charset="-128"/>
              </a:rPr>
              <a:t> -</a:t>
            </a:r>
            <a:r>
              <a:rPr lang="en-US" sz="4000" b="1" dirty="0" smtClean="0">
                <a:solidFill>
                  <a:srgbClr val="FF0000"/>
                </a:solidFill>
                <a:ea typeface="ＭＳ Ｐゴシック" pitchFamily="-65" charset="-128"/>
                <a:cs typeface="ＭＳ Ｐゴシック" pitchFamily="-65" charset="-128"/>
              </a:rPr>
              <a:t>ISBN-13: 9780201379266</a:t>
            </a:r>
          </a:p>
        </p:txBody>
      </p:sp>
      <p:sp>
        <p:nvSpPr>
          <p:cNvPr id="76804" name="Date Placeholder 5"/>
          <p:cNvSpPr>
            <a:spLocks noGrp="1"/>
          </p:cNvSpPr>
          <p:nvPr>
            <p:ph type="dt" sz="quarter" idx="10"/>
          </p:nvPr>
        </p:nvSpPr>
        <p:spPr bwMode="auto">
          <a:ln>
            <a:miter lim="800000"/>
            <a:headEnd/>
            <a:tailEnd/>
          </a:ln>
        </p:spPr>
        <p:txBody>
          <a:bodyPr/>
          <a:lstStyle/>
          <a:p>
            <a:r>
              <a:rPr lang="en-US" smtClean="0"/>
              <a:t>4/1/15</a:t>
            </a:r>
            <a:endParaRPr lang="en-US"/>
          </a:p>
        </p:txBody>
      </p:sp>
      <p:sp>
        <p:nvSpPr>
          <p:cNvPr id="81925" name="Footer Placeholder 7"/>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3642D012-725D-E14E-859C-DBE09CFDC096}" type="slidenum">
              <a:rPr lang="en-US"/>
              <a:pPr>
                <a:defRPr/>
              </a:pPr>
              <a:t>23</a:t>
            </a:fld>
            <a:endParaRPr lang="en-US"/>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0"/>
            <a:ext cx="8229600" cy="792163"/>
          </a:xfrm>
        </p:spPr>
        <p:txBody>
          <a:bodyPr/>
          <a:lstStyle/>
          <a:p>
            <a:pPr eaLnBrk="1" hangingPunct="1"/>
            <a:r>
              <a:rPr lang="en-US" b="1" dirty="0" smtClean="0"/>
              <a:t>Vector Basics</a:t>
            </a:r>
          </a:p>
        </p:txBody>
      </p:sp>
      <p:sp>
        <p:nvSpPr>
          <p:cNvPr id="72707" name="Rectangle 3"/>
          <p:cNvSpPr>
            <a:spLocks noGrp="1" noChangeArrowheads="1"/>
          </p:cNvSpPr>
          <p:nvPr>
            <p:ph idx="1"/>
          </p:nvPr>
        </p:nvSpPr>
        <p:spPr>
          <a:xfrm>
            <a:off x="457200" y="792163"/>
            <a:ext cx="8229600" cy="5564187"/>
          </a:xfrm>
          <a:ln>
            <a:solidFill>
              <a:srgbClr val="4F81BD"/>
            </a:solidFill>
          </a:ln>
        </p:spPr>
        <p:txBody>
          <a:bodyPr rtlCol="0">
            <a:normAutofit fontScale="92500"/>
          </a:bodyPr>
          <a:lstStyle/>
          <a:p>
            <a:pPr eaLnBrk="1" fontAlgn="auto" hangingPunct="1">
              <a:lnSpc>
                <a:spcPct val="90000"/>
              </a:lnSpc>
              <a:spcAft>
                <a:spcPts val="0"/>
              </a:spcAft>
              <a:buFont typeface="Arial"/>
              <a:buChar char="•"/>
              <a:defRPr/>
            </a:pPr>
            <a:r>
              <a:rPr lang="en-US" sz="2800" dirty="0" smtClean="0">
                <a:ea typeface="ＭＳ Ｐゴシック" pitchFamily="-65" charset="-128"/>
                <a:cs typeface="ＭＳ Ｐゴシック" pitchFamily="-65" charset="-128"/>
              </a:rPr>
              <a:t>Vector are similar to </a:t>
            </a:r>
            <a:r>
              <a:rPr lang="en-US" sz="2800" b="1" dirty="0" smtClean="0">
                <a:solidFill>
                  <a:srgbClr val="0000FF"/>
                </a:solidFill>
                <a:ea typeface="ＭＳ Ｐゴシック" pitchFamily="-65" charset="-128"/>
                <a:cs typeface="ＭＳ Ｐゴシック" pitchFamily="-65" charset="-128"/>
              </a:rPr>
              <a:t>array</a:t>
            </a:r>
            <a:r>
              <a:rPr lang="en-US" sz="2800" dirty="0" smtClean="0">
                <a:ea typeface="ＭＳ Ｐゴシック" pitchFamily="-65" charset="-128"/>
                <a:cs typeface="ＭＳ Ｐゴシック" pitchFamily="-65" charset="-128"/>
              </a:rPr>
              <a:t>:</a:t>
            </a:r>
          </a:p>
          <a:p>
            <a:pPr lvl="1" eaLnBrk="1" fontAlgn="auto" hangingPunct="1">
              <a:lnSpc>
                <a:spcPct val="90000"/>
              </a:lnSpc>
              <a:spcAft>
                <a:spcPts val="0"/>
              </a:spcAft>
              <a:buFont typeface="Arial"/>
              <a:buChar char="–"/>
              <a:defRPr/>
            </a:pPr>
            <a:r>
              <a:rPr lang="en-US" sz="2400" dirty="0" smtClean="0">
                <a:ea typeface="+mn-ea"/>
              </a:rPr>
              <a:t>Has </a:t>
            </a:r>
            <a:r>
              <a:rPr lang="en-US" sz="2400" b="1" i="1" dirty="0" smtClean="0">
                <a:solidFill>
                  <a:srgbClr val="0000FF"/>
                </a:solidFill>
                <a:ea typeface="+mn-ea"/>
              </a:rPr>
              <a:t>base type </a:t>
            </a:r>
            <a:r>
              <a:rPr lang="en-US" sz="2400" dirty="0" smtClean="0">
                <a:ea typeface="+mn-ea"/>
              </a:rPr>
              <a:t>( </a:t>
            </a:r>
            <a:r>
              <a:rPr lang="en-US" sz="2400" dirty="0" err="1" smtClean="0">
                <a:ea typeface="+mn-ea"/>
              </a:rPr>
              <a:t>int</a:t>
            </a:r>
            <a:r>
              <a:rPr lang="en-US" sz="2400" dirty="0" smtClean="0">
                <a:ea typeface="+mn-ea"/>
              </a:rPr>
              <a:t>, float, char, </a:t>
            </a:r>
            <a:r>
              <a:rPr lang="en-US" sz="2400" b="1" dirty="0" smtClean="0">
                <a:solidFill>
                  <a:srgbClr val="0000FF"/>
                </a:solidFill>
                <a:ea typeface="+mn-ea"/>
              </a:rPr>
              <a:t>object</a:t>
            </a:r>
            <a:r>
              <a:rPr lang="en-US" sz="2400" dirty="0" smtClean="0">
                <a:ea typeface="+mn-ea"/>
              </a:rPr>
              <a:t>…. etc)</a:t>
            </a:r>
          </a:p>
          <a:p>
            <a:pPr lvl="1" eaLnBrk="1" fontAlgn="auto" hangingPunct="1">
              <a:lnSpc>
                <a:spcPct val="90000"/>
              </a:lnSpc>
              <a:spcBef>
                <a:spcPts val="600"/>
              </a:spcBef>
              <a:spcAft>
                <a:spcPts val="0"/>
              </a:spcAft>
              <a:buFont typeface="Arial"/>
              <a:buChar char="–"/>
              <a:defRPr/>
            </a:pPr>
            <a:r>
              <a:rPr lang="en-US" sz="2400" dirty="0" smtClean="0">
                <a:ea typeface="+mn-ea"/>
              </a:rPr>
              <a:t>Stores collection of base type values</a:t>
            </a:r>
          </a:p>
          <a:p>
            <a:pPr eaLnBrk="1" fontAlgn="auto" hangingPunct="1">
              <a:lnSpc>
                <a:spcPct val="90000"/>
              </a:lnSpc>
              <a:spcBef>
                <a:spcPts val="600"/>
              </a:spcBef>
              <a:spcAft>
                <a:spcPts val="0"/>
              </a:spcAft>
              <a:buFont typeface="Arial"/>
              <a:buChar char="•"/>
              <a:defRPr/>
            </a:pPr>
            <a:r>
              <a:rPr lang="en-US" sz="2800" b="1" dirty="0" smtClean="0">
                <a:ea typeface="ＭＳ Ｐゴシック" pitchFamily="-65" charset="-128"/>
                <a:cs typeface="ＭＳ Ｐゴシック" pitchFamily="-65" charset="-128"/>
              </a:rPr>
              <a:t>Declared differently</a:t>
            </a:r>
            <a:r>
              <a:rPr lang="en-US" sz="2800" dirty="0" smtClean="0">
                <a:ea typeface="ＭＳ Ｐゴシック" pitchFamily="-65" charset="-128"/>
                <a:cs typeface="ＭＳ Ｐゴシック" pitchFamily="-65" charset="-128"/>
              </a:rPr>
              <a:t>:</a:t>
            </a:r>
          </a:p>
          <a:p>
            <a:pPr lvl="1" eaLnBrk="1" fontAlgn="auto" hangingPunct="1">
              <a:lnSpc>
                <a:spcPct val="90000"/>
              </a:lnSpc>
              <a:spcAft>
                <a:spcPts val="0"/>
              </a:spcAft>
              <a:buFont typeface="Arial"/>
              <a:buChar char="–"/>
              <a:defRPr/>
            </a:pPr>
            <a:r>
              <a:rPr lang="en-US" sz="2400" dirty="0" smtClean="0">
                <a:ea typeface="+mn-ea"/>
              </a:rPr>
              <a:t>Syntax: </a:t>
            </a:r>
            <a:r>
              <a:rPr lang="en-US" sz="2400" b="1" dirty="0" smtClean="0">
                <a:solidFill>
                  <a:srgbClr val="0000FF"/>
                </a:solidFill>
                <a:ea typeface="+mn-ea"/>
              </a:rPr>
              <a:t>vector&lt;</a:t>
            </a:r>
            <a:r>
              <a:rPr lang="en-US" sz="2400" b="1" dirty="0" err="1" smtClean="0">
                <a:solidFill>
                  <a:srgbClr val="FF0000"/>
                </a:solidFill>
                <a:ea typeface="+mn-ea"/>
              </a:rPr>
              <a:t>Base_Type</a:t>
            </a:r>
            <a:r>
              <a:rPr lang="en-US" sz="2400" b="1" dirty="0" smtClean="0">
                <a:solidFill>
                  <a:srgbClr val="0000FF"/>
                </a:solidFill>
                <a:ea typeface="+mn-ea"/>
              </a:rPr>
              <a:t>&gt;;      //</a:t>
            </a:r>
            <a:r>
              <a:rPr lang="en-US" sz="2400" b="1" dirty="0" err="1" smtClean="0">
                <a:solidFill>
                  <a:srgbClr val="0000FF"/>
                </a:solidFill>
                <a:ea typeface="+mn-ea"/>
              </a:rPr>
              <a:t>Base_Type</a:t>
            </a:r>
            <a:r>
              <a:rPr lang="en-US" sz="2400" b="1" dirty="0" smtClean="0">
                <a:solidFill>
                  <a:srgbClr val="0000FF"/>
                </a:solidFill>
                <a:ea typeface="+mn-ea"/>
              </a:rPr>
              <a:t> = </a:t>
            </a:r>
            <a:r>
              <a:rPr lang="en-US" sz="2400" b="1" dirty="0" err="1" smtClean="0">
                <a:solidFill>
                  <a:srgbClr val="0000FF"/>
                </a:solidFill>
                <a:ea typeface="+mn-ea"/>
              </a:rPr>
              <a:t>int</a:t>
            </a:r>
            <a:r>
              <a:rPr lang="en-US" sz="2400" b="1" dirty="0" smtClean="0">
                <a:solidFill>
                  <a:srgbClr val="0000FF"/>
                </a:solidFill>
                <a:ea typeface="+mn-ea"/>
              </a:rPr>
              <a:t>, float, char….</a:t>
            </a:r>
          </a:p>
          <a:p>
            <a:pPr lvl="2" eaLnBrk="1" fontAlgn="auto" hangingPunct="1">
              <a:lnSpc>
                <a:spcPct val="90000"/>
              </a:lnSpc>
              <a:spcAft>
                <a:spcPts val="0"/>
              </a:spcAft>
              <a:buFont typeface="Arial"/>
              <a:buChar char="•"/>
              <a:defRPr/>
            </a:pPr>
            <a:r>
              <a:rPr lang="en-US" dirty="0" smtClean="0">
                <a:ea typeface="ＭＳ Ｐゴシック" pitchFamily="-65" charset="-128"/>
              </a:rPr>
              <a:t>Indicates template class</a:t>
            </a:r>
          </a:p>
          <a:p>
            <a:pPr lvl="2" eaLnBrk="1" fontAlgn="auto" hangingPunct="1">
              <a:lnSpc>
                <a:spcPct val="90000"/>
              </a:lnSpc>
              <a:spcAft>
                <a:spcPts val="0"/>
              </a:spcAft>
              <a:buFont typeface="Arial"/>
              <a:buChar char="•"/>
              <a:defRPr/>
            </a:pPr>
            <a:r>
              <a:rPr lang="en-US" dirty="0" smtClean="0">
                <a:ea typeface="ＭＳ Ｐゴシック" pitchFamily="-65" charset="-128"/>
              </a:rPr>
              <a:t>Any type can be "</a:t>
            </a:r>
            <a:r>
              <a:rPr lang="en-US" b="1" dirty="0" smtClean="0">
                <a:ea typeface="ＭＳ Ｐゴシック" pitchFamily="-65" charset="-128"/>
              </a:rPr>
              <a:t>plugged in</a:t>
            </a:r>
            <a:r>
              <a:rPr lang="en-US" dirty="0" smtClean="0">
                <a:ea typeface="ＭＳ Ｐゴシック" pitchFamily="-65" charset="-128"/>
              </a:rPr>
              <a:t>" to </a:t>
            </a:r>
            <a:r>
              <a:rPr lang="en-US" dirty="0" err="1" smtClean="0">
                <a:ea typeface="ＭＳ Ｐゴシック" pitchFamily="-65" charset="-128"/>
              </a:rPr>
              <a:t>Base_Type</a:t>
            </a:r>
            <a:endParaRPr lang="en-US" dirty="0" smtClean="0">
              <a:ea typeface="ＭＳ Ｐゴシック" pitchFamily="-65" charset="-128"/>
            </a:endParaRPr>
          </a:p>
          <a:p>
            <a:pPr lvl="2" eaLnBrk="1" fontAlgn="auto" hangingPunct="1">
              <a:lnSpc>
                <a:spcPct val="90000"/>
              </a:lnSpc>
              <a:spcAft>
                <a:spcPts val="0"/>
              </a:spcAft>
              <a:buFont typeface="Arial"/>
              <a:buChar char="•"/>
              <a:defRPr/>
            </a:pPr>
            <a:r>
              <a:rPr lang="en-US" dirty="0" smtClean="0">
                <a:ea typeface="ＭＳ Ｐゴシック" pitchFamily="-65" charset="-128"/>
              </a:rPr>
              <a:t>Produces "new" class for vectors with that type</a:t>
            </a:r>
          </a:p>
          <a:p>
            <a:pPr lvl="1" eaLnBrk="1" fontAlgn="auto" hangingPunct="1">
              <a:lnSpc>
                <a:spcPct val="90000"/>
              </a:lnSpc>
              <a:spcAft>
                <a:spcPts val="0"/>
              </a:spcAft>
              <a:buFont typeface="Arial"/>
              <a:buChar char="–"/>
              <a:defRPr/>
            </a:pPr>
            <a:r>
              <a:rPr lang="en-US" sz="2400" dirty="0" smtClean="0">
                <a:ea typeface="+mn-ea"/>
              </a:rPr>
              <a:t>Example declaration:</a:t>
            </a:r>
            <a:endParaRPr lang="en-US" sz="2400" b="1" dirty="0" smtClean="0">
              <a:solidFill>
                <a:srgbClr val="0000FF"/>
              </a:solidFill>
              <a:ea typeface="+mn-ea"/>
            </a:endParaRPr>
          </a:p>
          <a:p>
            <a:pPr lvl="2" eaLnBrk="1" fontAlgn="auto" hangingPunct="1">
              <a:spcBef>
                <a:spcPct val="0"/>
              </a:spcBef>
              <a:spcAft>
                <a:spcPts val="0"/>
              </a:spcAft>
              <a:buFont typeface="Arial" pitchFamily="-65" charset="0"/>
              <a:buNone/>
              <a:defRPr/>
            </a:pPr>
            <a:r>
              <a:rPr lang="en-US" b="1" dirty="0" smtClean="0">
                <a:solidFill>
                  <a:srgbClr val="FF0000"/>
                </a:solidFill>
                <a:ea typeface="ＭＳ Ｐゴシック" pitchFamily="-65" charset="-128"/>
              </a:rPr>
              <a:t>#include &lt;vector&gt;</a:t>
            </a:r>
          </a:p>
          <a:p>
            <a:pPr lvl="2" eaLnBrk="1" fontAlgn="auto" hangingPunct="1">
              <a:spcBef>
                <a:spcPct val="0"/>
              </a:spcBef>
              <a:spcAft>
                <a:spcPts val="0"/>
              </a:spcAft>
              <a:buFont typeface="Arial" pitchFamily="-65" charset="0"/>
              <a:buNone/>
              <a:defRPr/>
            </a:pPr>
            <a:r>
              <a:rPr lang="en-US" b="1" dirty="0" smtClean="0">
                <a:solidFill>
                  <a:srgbClr val="0000FF"/>
                </a:solidFill>
                <a:ea typeface="ＭＳ Ｐゴシック" pitchFamily="-65" charset="-128"/>
              </a:rPr>
              <a:t>using namespace std;</a:t>
            </a:r>
          </a:p>
          <a:p>
            <a:pPr lvl="2" eaLnBrk="1" fontAlgn="auto" hangingPunct="1">
              <a:spcBef>
                <a:spcPct val="0"/>
              </a:spcBef>
              <a:spcAft>
                <a:spcPts val="0"/>
              </a:spcAft>
              <a:buFont typeface="Arial" pitchFamily="-65" charset="0"/>
              <a:buNone/>
              <a:defRPr/>
            </a:pPr>
            <a:r>
              <a:rPr lang="en-US" b="1" dirty="0" err="1" smtClean="0">
                <a:solidFill>
                  <a:srgbClr val="000000"/>
                </a:solidFill>
                <a:ea typeface="ＭＳ Ｐゴシック" pitchFamily="-65" charset="-128"/>
              </a:rPr>
              <a:t>int</a:t>
            </a:r>
            <a:r>
              <a:rPr lang="en-US" b="1" dirty="0" smtClean="0">
                <a:solidFill>
                  <a:srgbClr val="000000"/>
                </a:solidFill>
                <a:ea typeface="ＭＳ Ｐゴシック" pitchFamily="-65" charset="-128"/>
              </a:rPr>
              <a:t> main( ){</a:t>
            </a:r>
          </a:p>
          <a:p>
            <a:pPr lvl="2" eaLnBrk="1" fontAlgn="auto" hangingPunct="1">
              <a:spcBef>
                <a:spcPct val="0"/>
              </a:spcBef>
              <a:spcAft>
                <a:spcPts val="0"/>
              </a:spcAft>
              <a:buFont typeface="Arial" pitchFamily="-65" charset="0"/>
              <a:buNone/>
              <a:defRPr/>
            </a:pPr>
            <a:r>
              <a:rPr lang="en-US" b="1" dirty="0" smtClean="0">
                <a:solidFill>
                  <a:srgbClr val="FF0000"/>
                </a:solidFill>
                <a:ea typeface="ＭＳ Ｐゴシック" pitchFamily="-65" charset="-128"/>
              </a:rPr>
              <a:t>		vector&lt;</a:t>
            </a:r>
            <a:r>
              <a:rPr lang="en-US" b="1" dirty="0" err="1" smtClean="0">
                <a:solidFill>
                  <a:srgbClr val="FF0000"/>
                </a:solidFill>
                <a:ea typeface="ＭＳ Ｐゴシック" pitchFamily="-65" charset="-128"/>
              </a:rPr>
              <a:t>int</a:t>
            </a:r>
            <a:r>
              <a:rPr lang="en-US" b="1" dirty="0" smtClean="0">
                <a:solidFill>
                  <a:srgbClr val="FF0000"/>
                </a:solidFill>
                <a:ea typeface="ＭＳ Ｐゴシック" pitchFamily="-65" charset="-128"/>
              </a:rPr>
              <a:t>&gt; v;		</a:t>
            </a:r>
            <a:r>
              <a:rPr lang="en-US" b="1" dirty="0" smtClean="0">
                <a:solidFill>
                  <a:srgbClr val="0000FF"/>
                </a:solidFill>
                <a:ea typeface="ＭＳ Ｐゴシック" pitchFamily="-65" charset="-128"/>
              </a:rPr>
              <a:t>//0 length container for </a:t>
            </a:r>
            <a:r>
              <a:rPr lang="en-US" b="1" dirty="0" err="1" smtClean="0">
                <a:solidFill>
                  <a:srgbClr val="0000FF"/>
                </a:solidFill>
                <a:ea typeface="ＭＳ Ｐゴシック" pitchFamily="-65" charset="-128"/>
              </a:rPr>
              <a:t>int</a:t>
            </a:r>
            <a:r>
              <a:rPr lang="en-US" b="1" dirty="0" smtClean="0">
                <a:solidFill>
                  <a:srgbClr val="0000FF"/>
                </a:solidFill>
                <a:ea typeface="ＭＳ Ｐゴシック" pitchFamily="-65" charset="-128"/>
              </a:rPr>
              <a:t> objects</a:t>
            </a:r>
          </a:p>
          <a:p>
            <a:pPr lvl="2" eaLnBrk="1" fontAlgn="auto" hangingPunct="1">
              <a:spcBef>
                <a:spcPct val="0"/>
              </a:spcBef>
              <a:spcAft>
                <a:spcPts val="0"/>
              </a:spcAft>
              <a:buFont typeface="Arial" pitchFamily="-65" charset="0"/>
              <a:buNone/>
              <a:defRPr/>
            </a:pPr>
            <a:r>
              <a:rPr lang="en-US" b="1" dirty="0" smtClean="0">
                <a:solidFill>
                  <a:srgbClr val="0000FF"/>
                </a:solidFill>
                <a:ea typeface="ＭＳ Ｐゴシック" pitchFamily="-65" charset="-128"/>
              </a:rPr>
              <a:t>	  </a:t>
            </a:r>
            <a:r>
              <a:rPr lang="en-US" b="1" dirty="0">
                <a:solidFill>
                  <a:srgbClr val="0000FF"/>
                </a:solidFill>
                <a:ea typeface="ＭＳ Ｐゴシック" pitchFamily="-65" charset="-128"/>
              </a:rPr>
              <a:t> </a:t>
            </a:r>
            <a:r>
              <a:rPr lang="en-US" b="1" dirty="0" smtClean="0">
                <a:solidFill>
                  <a:srgbClr val="0000FF"/>
                </a:solidFill>
                <a:ea typeface="ＭＳ Ｐゴシック" pitchFamily="-65" charset="-128"/>
              </a:rPr>
              <a:t> vector &lt;</a:t>
            </a:r>
            <a:r>
              <a:rPr lang="en-US" b="1" dirty="0" err="1" smtClean="0">
                <a:solidFill>
                  <a:srgbClr val="0000FF"/>
                </a:solidFill>
                <a:ea typeface="ＭＳ Ｐゴシック" pitchFamily="-65" charset="-128"/>
              </a:rPr>
              <a:t>int</a:t>
            </a:r>
            <a:r>
              <a:rPr lang="en-US" b="1" dirty="0" smtClean="0">
                <a:solidFill>
                  <a:srgbClr val="0000FF"/>
                </a:solidFill>
                <a:ea typeface="ＭＳ Ｐゴシック" pitchFamily="-65" charset="-128"/>
              </a:rPr>
              <a:t>&gt; X(1)      //default constructor</a:t>
            </a:r>
            <a:r>
              <a:rPr lang="en-US" dirty="0" smtClean="0">
                <a:ea typeface="ＭＳ Ｐゴシック" pitchFamily="-65" charset="-128"/>
              </a:rPr>
              <a:t> – length =1</a:t>
            </a:r>
            <a:endParaRPr lang="en-US" b="1" dirty="0" smtClean="0">
              <a:solidFill>
                <a:srgbClr val="0000FF"/>
              </a:solidFill>
              <a:ea typeface="ＭＳ Ｐゴシック" pitchFamily="-65" charset="-128"/>
            </a:endParaRPr>
          </a:p>
          <a:p>
            <a:pPr lvl="2" eaLnBrk="1" fontAlgn="auto" hangingPunct="1">
              <a:spcBef>
                <a:spcPct val="0"/>
              </a:spcBef>
              <a:spcAft>
                <a:spcPts val="0"/>
              </a:spcAft>
              <a:buFont typeface="Arial" pitchFamily="-65" charset="0"/>
              <a:buNone/>
              <a:defRPr/>
            </a:pPr>
            <a:r>
              <a:rPr lang="en-US" b="1" dirty="0" smtClean="0">
                <a:solidFill>
                  <a:srgbClr val="0000FF"/>
                </a:solidFill>
                <a:ea typeface="ＭＳ Ｐゴシック" pitchFamily="-65" charset="-128"/>
              </a:rPr>
              <a:t>}</a:t>
            </a:r>
          </a:p>
          <a:p>
            <a:pPr lvl="1" eaLnBrk="1" fontAlgn="auto" hangingPunct="1">
              <a:lnSpc>
                <a:spcPct val="90000"/>
              </a:lnSpc>
              <a:spcAft>
                <a:spcPts val="0"/>
              </a:spcAft>
              <a:buFont typeface="Arial"/>
              <a:buChar char="–"/>
              <a:defRPr/>
            </a:pPr>
            <a:endParaRPr lang="en-US" sz="2400" b="1" dirty="0" smtClean="0">
              <a:solidFill>
                <a:srgbClr val="0000FF"/>
              </a:solidFill>
              <a:ea typeface="+mn-ea"/>
            </a:endParaRPr>
          </a:p>
        </p:txBody>
      </p:sp>
      <p:sp>
        <p:nvSpPr>
          <p:cNvPr id="78852" name="Date Placeholder 5"/>
          <p:cNvSpPr>
            <a:spLocks noGrp="1"/>
          </p:cNvSpPr>
          <p:nvPr>
            <p:ph type="dt" sz="quarter" idx="10"/>
          </p:nvPr>
        </p:nvSpPr>
        <p:spPr bwMode="auto">
          <a:ln>
            <a:miter lim="800000"/>
            <a:headEnd/>
            <a:tailEnd/>
          </a:ln>
        </p:spPr>
        <p:txBody>
          <a:bodyPr/>
          <a:lstStyle/>
          <a:p>
            <a:r>
              <a:rPr lang="en-US" smtClean="0"/>
              <a:t>4/1/15</a:t>
            </a:r>
            <a:endParaRPr lang="en-US"/>
          </a:p>
        </p:txBody>
      </p:sp>
      <p:sp>
        <p:nvSpPr>
          <p:cNvPr id="83973" name="Footer Placeholder 7"/>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79A55A18-C2C6-3E41-8E72-18AFE7759C7E}" type="slidenum">
              <a:rPr lang="en-US"/>
              <a:pPr>
                <a:defRPr/>
              </a:pPr>
              <a:t>24</a:t>
            </a:fld>
            <a:endParaRPr lang="en-US"/>
          </a:p>
        </p:txBody>
      </p:sp>
    </p:spTree>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0"/>
            <a:ext cx="8229600" cy="792163"/>
          </a:xfrm>
        </p:spPr>
        <p:txBody>
          <a:bodyPr/>
          <a:lstStyle/>
          <a:p>
            <a:pPr eaLnBrk="1" hangingPunct="1"/>
            <a:r>
              <a:rPr lang="en-US" b="1" smtClean="0"/>
              <a:t>Vector Use</a:t>
            </a:r>
          </a:p>
        </p:txBody>
      </p:sp>
      <p:sp>
        <p:nvSpPr>
          <p:cNvPr id="76803" name="Rectangle 3"/>
          <p:cNvSpPr>
            <a:spLocks noGrp="1" noChangeArrowheads="1"/>
          </p:cNvSpPr>
          <p:nvPr>
            <p:ph idx="1"/>
          </p:nvPr>
        </p:nvSpPr>
        <p:spPr>
          <a:xfrm>
            <a:off x="457200" y="792163"/>
            <a:ext cx="8229600" cy="5334000"/>
          </a:xfrm>
          <a:ln>
            <a:solidFill>
              <a:srgbClr val="4F81BD"/>
            </a:solidFill>
          </a:ln>
        </p:spPr>
        <p:txBody>
          <a:bodyPr rtlCol="0">
            <a:normAutofit fontScale="92500" lnSpcReduction="10000"/>
          </a:bodyPr>
          <a:lstStyle/>
          <a:p>
            <a:pPr eaLnBrk="1" fontAlgn="auto" hangingPunct="1">
              <a:lnSpc>
                <a:spcPct val="90000"/>
              </a:lnSpc>
              <a:spcAft>
                <a:spcPts val="0"/>
              </a:spcAft>
              <a:buFont typeface="Arial"/>
              <a:buChar char="•"/>
              <a:defRPr/>
            </a:pPr>
            <a:r>
              <a:rPr lang="en-US" b="1" dirty="0" smtClean="0">
                <a:solidFill>
                  <a:srgbClr val="0000FF"/>
                </a:solidFill>
                <a:ea typeface="ＭＳ Ｐゴシック" pitchFamily="-65" charset="-128"/>
                <a:cs typeface="ＭＳ Ｐゴシック" pitchFamily="-65" charset="-128"/>
              </a:rPr>
              <a:t>Constructor/Declaration:</a:t>
            </a:r>
          </a:p>
          <a:p>
            <a:pPr eaLnBrk="1" fontAlgn="auto" hangingPunct="1">
              <a:lnSpc>
                <a:spcPct val="90000"/>
              </a:lnSpc>
              <a:spcAft>
                <a:spcPts val="0"/>
              </a:spcAft>
              <a:buFont typeface="Arial" pitchFamily="-65" charset="0"/>
              <a:buNone/>
              <a:defRPr/>
            </a:pPr>
            <a:r>
              <a:rPr lang="en-US" sz="2400" b="1" dirty="0" smtClean="0">
                <a:solidFill>
                  <a:srgbClr val="000000"/>
                </a:solidFill>
                <a:ea typeface="ＭＳ Ｐゴシック" pitchFamily="-65" charset="-128"/>
                <a:cs typeface="ＭＳ Ｐゴシック" pitchFamily="-65" charset="-128"/>
              </a:rPr>
              <a:t>// Zero Length Vector declaration of data type ”T”</a:t>
            </a:r>
          </a:p>
          <a:p>
            <a:pPr lvl="1" eaLnBrk="1" fontAlgn="auto" hangingPunct="1">
              <a:lnSpc>
                <a:spcPct val="90000"/>
              </a:lnSpc>
              <a:spcAft>
                <a:spcPts val="0"/>
              </a:spcAft>
              <a:buFont typeface="Arial"/>
              <a:buChar char="–"/>
              <a:defRPr/>
            </a:pPr>
            <a:r>
              <a:rPr lang="en-US" sz="2400" b="1" dirty="0" smtClean="0">
                <a:solidFill>
                  <a:srgbClr val="FF0000"/>
                </a:solidFill>
                <a:ea typeface="+mn-ea"/>
              </a:rPr>
              <a:t>vector&lt;T&gt; </a:t>
            </a:r>
            <a:r>
              <a:rPr lang="en-US" sz="2400" b="1" dirty="0" err="1" smtClean="0">
                <a:solidFill>
                  <a:srgbClr val="FF0000"/>
                </a:solidFill>
                <a:ea typeface="+mn-ea"/>
              </a:rPr>
              <a:t>v</a:t>
            </a:r>
            <a:r>
              <a:rPr lang="en-US" sz="2400" b="1" dirty="0" smtClean="0">
                <a:solidFill>
                  <a:srgbClr val="FF0000"/>
                </a:solidFill>
                <a:ea typeface="+mn-ea"/>
              </a:rPr>
              <a:t>;  </a:t>
            </a:r>
          </a:p>
          <a:p>
            <a:pPr eaLnBrk="1" fontAlgn="auto" hangingPunct="1">
              <a:lnSpc>
                <a:spcPct val="90000"/>
              </a:lnSpc>
              <a:spcAft>
                <a:spcPts val="0"/>
              </a:spcAft>
              <a:buFont typeface="Arial" pitchFamily="-65" charset="0"/>
              <a:buNone/>
              <a:defRPr/>
            </a:pPr>
            <a:r>
              <a:rPr lang="en-US" sz="2400" b="1" dirty="0" smtClean="0">
                <a:ea typeface="ＭＳ Ｐゴシック" pitchFamily="-65" charset="-128"/>
                <a:cs typeface="ＭＳ Ｐゴシック" pitchFamily="-65" charset="-128"/>
              </a:rPr>
              <a:t>//Vector Declaration of size </a:t>
            </a:r>
            <a:r>
              <a:rPr lang="en-US" sz="2400" b="1" dirty="0" err="1" smtClean="0">
                <a:ea typeface="ＭＳ Ｐゴシック" pitchFamily="-65" charset="-128"/>
                <a:cs typeface="ＭＳ Ｐゴシック" pitchFamily="-65" charset="-128"/>
              </a:rPr>
              <a:t>n</a:t>
            </a:r>
            <a:endParaRPr lang="en-US" sz="2400" b="1" dirty="0" smtClean="0">
              <a:ea typeface="ＭＳ Ｐゴシック" pitchFamily="-65" charset="-128"/>
              <a:cs typeface="ＭＳ Ｐゴシック" pitchFamily="-65" charset="-128"/>
            </a:endParaRPr>
          </a:p>
          <a:p>
            <a:pPr lvl="1" eaLnBrk="1" fontAlgn="auto" hangingPunct="1">
              <a:lnSpc>
                <a:spcPct val="90000"/>
              </a:lnSpc>
              <a:spcAft>
                <a:spcPts val="0"/>
              </a:spcAft>
              <a:buFont typeface="Arial"/>
              <a:buChar char="–"/>
              <a:defRPr/>
            </a:pPr>
            <a:r>
              <a:rPr lang="en-US" sz="2400" b="1" dirty="0" smtClean="0">
                <a:solidFill>
                  <a:srgbClr val="FF0000"/>
                </a:solidFill>
                <a:ea typeface="+mn-ea"/>
              </a:rPr>
              <a:t>vector&lt;T&gt; </a:t>
            </a:r>
            <a:r>
              <a:rPr lang="en-US" sz="2400" b="1" dirty="0" err="1" smtClean="0">
                <a:solidFill>
                  <a:srgbClr val="FF0000"/>
                </a:solidFill>
                <a:ea typeface="+mn-ea"/>
              </a:rPr>
              <a:t>v(size_type</a:t>
            </a:r>
            <a:r>
              <a:rPr lang="en-US" sz="2400" b="1" dirty="0" smtClean="0">
                <a:solidFill>
                  <a:srgbClr val="FF0000"/>
                </a:solidFill>
                <a:ea typeface="+mn-ea"/>
              </a:rPr>
              <a:t> </a:t>
            </a:r>
            <a:r>
              <a:rPr lang="en-US" sz="2400" b="1" dirty="0" err="1" smtClean="0">
                <a:solidFill>
                  <a:srgbClr val="FF0000"/>
                </a:solidFill>
                <a:ea typeface="+mn-ea"/>
              </a:rPr>
              <a:t>n</a:t>
            </a:r>
            <a:r>
              <a:rPr lang="en-US" sz="2400" b="1" dirty="0" smtClean="0">
                <a:solidFill>
                  <a:srgbClr val="FF0000"/>
                </a:solidFill>
                <a:ea typeface="+mn-ea"/>
              </a:rPr>
              <a:t>); </a:t>
            </a:r>
          </a:p>
          <a:p>
            <a:pPr eaLnBrk="1" fontAlgn="auto" hangingPunct="1">
              <a:lnSpc>
                <a:spcPct val="90000"/>
              </a:lnSpc>
              <a:spcAft>
                <a:spcPts val="0"/>
              </a:spcAft>
              <a:buFont typeface="Arial" pitchFamily="-65" charset="0"/>
              <a:buNone/>
              <a:defRPr/>
            </a:pPr>
            <a:r>
              <a:rPr lang="en-US" sz="2400" b="1" dirty="0" smtClean="0">
                <a:solidFill>
                  <a:srgbClr val="000000"/>
                </a:solidFill>
                <a:ea typeface="ＭＳ Ｐゴシック" pitchFamily="-65" charset="-128"/>
                <a:cs typeface="ＭＳ Ｐゴシック" pitchFamily="-65" charset="-128"/>
              </a:rPr>
              <a:t>//Vector declaration of size "</a:t>
            </a:r>
            <a:r>
              <a:rPr lang="en-US" sz="2400" b="1" dirty="0" err="1" smtClean="0">
                <a:solidFill>
                  <a:srgbClr val="000000"/>
                </a:solidFill>
                <a:ea typeface="ＭＳ Ｐゴシック" pitchFamily="-65" charset="-128"/>
                <a:cs typeface="ＭＳ Ｐゴシック" pitchFamily="-65" charset="-128"/>
              </a:rPr>
              <a:t>n</a:t>
            </a:r>
            <a:r>
              <a:rPr lang="en-US" sz="2400" b="1" dirty="0" smtClean="0">
                <a:solidFill>
                  <a:srgbClr val="000000"/>
                </a:solidFill>
                <a:ea typeface="ＭＳ Ｐゴシック" pitchFamily="-65" charset="-128"/>
                <a:cs typeface="ＭＳ Ｐゴシック" pitchFamily="-65" charset="-128"/>
              </a:rPr>
              <a:t>” containing value "</a:t>
            </a:r>
            <a:r>
              <a:rPr lang="en-US" sz="2400" b="1" dirty="0" err="1" smtClean="0">
                <a:solidFill>
                  <a:srgbClr val="000000"/>
                </a:solidFill>
                <a:ea typeface="ＭＳ Ｐゴシック" pitchFamily="-65" charset="-128"/>
                <a:cs typeface="ＭＳ Ｐゴシック" pitchFamily="-65" charset="-128"/>
              </a:rPr>
              <a:t>t</a:t>
            </a:r>
            <a:r>
              <a:rPr lang="en-US" sz="2400" b="1" dirty="0" smtClean="0">
                <a:solidFill>
                  <a:srgbClr val="000000"/>
                </a:solidFill>
                <a:ea typeface="ＭＳ Ｐゴシック" pitchFamily="-65" charset="-128"/>
                <a:cs typeface="ＭＳ Ｐゴシック" pitchFamily="-65" charset="-128"/>
              </a:rPr>
              <a:t>".</a:t>
            </a:r>
            <a:r>
              <a:rPr lang="en-US" sz="2400" b="1" dirty="0" smtClean="0">
                <a:solidFill>
                  <a:srgbClr val="0000FF"/>
                </a:solidFill>
                <a:ea typeface="ＭＳ Ｐゴシック" pitchFamily="-65" charset="-128"/>
                <a:cs typeface="ＭＳ Ｐゴシック" pitchFamily="-65" charset="-128"/>
              </a:rPr>
              <a:t>	</a:t>
            </a:r>
          </a:p>
          <a:p>
            <a:pPr lvl="1" eaLnBrk="1" fontAlgn="auto" hangingPunct="1">
              <a:lnSpc>
                <a:spcPct val="90000"/>
              </a:lnSpc>
              <a:spcAft>
                <a:spcPts val="0"/>
              </a:spcAft>
              <a:buFont typeface="Arial"/>
              <a:buChar char="–"/>
              <a:defRPr/>
            </a:pPr>
            <a:r>
              <a:rPr lang="en-US" sz="2400" b="1" dirty="0" smtClean="0">
                <a:solidFill>
                  <a:srgbClr val="FF0000"/>
                </a:solidFill>
                <a:ea typeface="+mn-ea"/>
              </a:rPr>
              <a:t>vector&lt;T&gt; </a:t>
            </a:r>
            <a:r>
              <a:rPr lang="en-US" sz="2400" b="1" dirty="0" err="1" smtClean="0">
                <a:solidFill>
                  <a:srgbClr val="FF0000"/>
                </a:solidFill>
                <a:ea typeface="+mn-ea"/>
              </a:rPr>
              <a:t>v(size_type</a:t>
            </a:r>
            <a:r>
              <a:rPr lang="en-US" sz="2400" b="1" dirty="0" smtClean="0">
                <a:solidFill>
                  <a:srgbClr val="FF0000"/>
                </a:solidFill>
                <a:ea typeface="+mn-ea"/>
              </a:rPr>
              <a:t> </a:t>
            </a:r>
            <a:r>
              <a:rPr lang="en-US" sz="2400" b="1" dirty="0" err="1" smtClean="0">
                <a:solidFill>
                  <a:srgbClr val="FF0000"/>
                </a:solidFill>
                <a:ea typeface="+mn-ea"/>
              </a:rPr>
              <a:t>n</a:t>
            </a:r>
            <a:r>
              <a:rPr lang="en-US" sz="2400" b="1" dirty="0" smtClean="0">
                <a:solidFill>
                  <a:srgbClr val="FF0000"/>
                </a:solidFill>
                <a:ea typeface="+mn-ea"/>
              </a:rPr>
              <a:t>, const T&amp; </a:t>
            </a:r>
            <a:r>
              <a:rPr lang="en-US" sz="2400" b="1" dirty="0" err="1" smtClean="0">
                <a:solidFill>
                  <a:srgbClr val="FF0000"/>
                </a:solidFill>
                <a:ea typeface="+mn-ea"/>
              </a:rPr>
              <a:t>t</a:t>
            </a:r>
            <a:r>
              <a:rPr lang="en-US" sz="2400" b="1" dirty="0" smtClean="0">
                <a:solidFill>
                  <a:srgbClr val="FF0000"/>
                </a:solidFill>
                <a:ea typeface="+mn-ea"/>
              </a:rPr>
              <a:t>);  </a:t>
            </a:r>
          </a:p>
          <a:p>
            <a:pPr eaLnBrk="1" fontAlgn="auto" hangingPunct="1">
              <a:lnSpc>
                <a:spcPct val="90000"/>
              </a:lnSpc>
              <a:spcAft>
                <a:spcPts val="0"/>
              </a:spcAft>
              <a:buFont typeface="Arial"/>
              <a:buChar char="•"/>
              <a:defRPr/>
            </a:pPr>
            <a:r>
              <a:rPr lang="en-US" b="1" dirty="0" smtClean="0">
                <a:ea typeface="ＭＳ Ｐゴシック" pitchFamily="-65" charset="-128"/>
                <a:cs typeface="ＭＳ Ｐゴシック" pitchFamily="-65" charset="-128"/>
              </a:rPr>
              <a:t>Examples</a:t>
            </a:r>
          </a:p>
          <a:p>
            <a:pPr eaLnBrk="1" fontAlgn="auto" hangingPunct="1">
              <a:lnSpc>
                <a:spcPct val="90000"/>
              </a:lnSpc>
              <a:spcAft>
                <a:spcPts val="0"/>
              </a:spcAft>
              <a:buFont typeface="Arial" pitchFamily="-109" charset="0"/>
              <a:buNone/>
              <a:defRPr/>
            </a:pPr>
            <a:r>
              <a:rPr lang="en-US" b="1" dirty="0" smtClean="0">
                <a:ea typeface="ＭＳ Ｐゴシック" pitchFamily="-65" charset="-128"/>
                <a:cs typeface="ＭＳ Ｐゴシック" pitchFamily="-65" charset="-128"/>
              </a:rPr>
              <a:t>#include &lt;vector&gt;</a:t>
            </a:r>
          </a:p>
          <a:p>
            <a:pPr eaLnBrk="1" fontAlgn="auto" hangingPunct="1">
              <a:lnSpc>
                <a:spcPct val="90000"/>
              </a:lnSpc>
              <a:spcAft>
                <a:spcPts val="0"/>
              </a:spcAft>
              <a:buFont typeface="Arial" pitchFamily="-65" charset="0"/>
              <a:buNone/>
              <a:defRPr/>
            </a:pPr>
            <a:r>
              <a:rPr lang="en-US" b="1" dirty="0" smtClean="0">
                <a:ea typeface="ＭＳ Ｐゴシック" pitchFamily="-65" charset="-128"/>
                <a:cs typeface="ＭＳ Ｐゴシック" pitchFamily="-65" charset="-128"/>
              </a:rPr>
              <a:t>vector&lt;</a:t>
            </a:r>
            <a:r>
              <a:rPr lang="en-US" b="1" dirty="0" smtClean="0">
                <a:solidFill>
                  <a:srgbClr val="0000FF"/>
                </a:solidFill>
                <a:ea typeface="ＭＳ Ｐゴシック" pitchFamily="-65" charset="-128"/>
                <a:cs typeface="ＭＳ Ｐゴシック" pitchFamily="-65" charset="-128"/>
              </a:rPr>
              <a:t>float</a:t>
            </a:r>
            <a:r>
              <a:rPr lang="en-US" b="1" dirty="0" smtClean="0">
                <a:ea typeface="ＭＳ Ｐゴシック" pitchFamily="-65" charset="-128"/>
                <a:cs typeface="ＭＳ Ｐゴシック" pitchFamily="-65" charset="-128"/>
              </a:rPr>
              <a:t>&gt; </a:t>
            </a:r>
            <a:r>
              <a:rPr lang="en-US" b="1" dirty="0" err="1" smtClean="0">
                <a:ea typeface="ＭＳ Ｐゴシック" pitchFamily="-65" charset="-128"/>
                <a:cs typeface="ＭＳ Ｐゴシック" pitchFamily="-65" charset="-128"/>
              </a:rPr>
              <a:t>v</a:t>
            </a:r>
            <a:r>
              <a:rPr lang="en-US" b="1" dirty="0" smtClean="0">
                <a:ea typeface="ＭＳ Ｐゴシック" pitchFamily="-65" charset="-128"/>
                <a:cs typeface="ＭＳ Ｐゴシック" pitchFamily="-65" charset="-128"/>
              </a:rPr>
              <a:t>;				//zero length vector</a:t>
            </a:r>
          </a:p>
          <a:p>
            <a:pPr eaLnBrk="1" fontAlgn="auto" hangingPunct="1">
              <a:lnSpc>
                <a:spcPct val="90000"/>
              </a:lnSpc>
              <a:spcAft>
                <a:spcPts val="0"/>
              </a:spcAft>
              <a:buFont typeface="Arial" pitchFamily="-65" charset="0"/>
              <a:buNone/>
              <a:defRPr/>
            </a:pPr>
            <a:r>
              <a:rPr lang="en-US" b="1" dirty="0" smtClean="0">
                <a:ea typeface="ＭＳ Ｐゴシック" pitchFamily="-65" charset="-128"/>
                <a:cs typeface="ＭＳ Ｐゴシック" pitchFamily="-65" charset="-128"/>
              </a:rPr>
              <a:t>vector&lt;</a:t>
            </a:r>
            <a:r>
              <a:rPr lang="en-US" b="1" dirty="0" smtClean="0">
                <a:solidFill>
                  <a:srgbClr val="0000FF"/>
                </a:solidFill>
                <a:ea typeface="ＭＳ Ｐゴシック" pitchFamily="-65" charset="-128"/>
                <a:cs typeface="ＭＳ Ｐゴシック" pitchFamily="-65" charset="-128"/>
              </a:rPr>
              <a:t>double</a:t>
            </a:r>
            <a:r>
              <a:rPr lang="en-US" b="1" dirty="0" smtClean="0">
                <a:ea typeface="ＭＳ Ｐゴシック" pitchFamily="-65" charset="-128"/>
                <a:cs typeface="ＭＳ Ｐゴシック" pitchFamily="-65" charset="-128"/>
              </a:rPr>
              <a:t>&gt;  y(10);		// 10 element vector</a:t>
            </a:r>
          </a:p>
          <a:p>
            <a:pPr eaLnBrk="1" fontAlgn="auto" hangingPunct="1">
              <a:lnSpc>
                <a:spcPct val="90000"/>
              </a:lnSpc>
              <a:spcAft>
                <a:spcPts val="0"/>
              </a:spcAft>
              <a:buFont typeface="Arial" pitchFamily="-65" charset="0"/>
              <a:buNone/>
              <a:defRPr/>
            </a:pPr>
            <a:r>
              <a:rPr lang="en-US" b="1" dirty="0" smtClean="0">
                <a:ea typeface="ＭＳ Ｐゴシック" pitchFamily="-65" charset="-128"/>
                <a:cs typeface="ＭＳ Ｐゴシック" pitchFamily="-65" charset="-128"/>
              </a:rPr>
              <a:t>vector&lt;</a:t>
            </a:r>
            <a:r>
              <a:rPr lang="en-US" b="1" dirty="0" err="1" smtClean="0">
                <a:solidFill>
                  <a:srgbClr val="0000FF"/>
                </a:solidFill>
                <a:ea typeface="ＭＳ Ｐゴシック" pitchFamily="-65" charset="-128"/>
                <a:cs typeface="ＭＳ Ｐゴシック" pitchFamily="-65" charset="-128"/>
              </a:rPr>
              <a:t>int</a:t>
            </a:r>
            <a:r>
              <a:rPr lang="en-US" b="1" dirty="0" smtClean="0">
                <a:ea typeface="ＭＳ Ｐゴシック" pitchFamily="-65" charset="-128"/>
                <a:cs typeface="ＭＳ Ｐゴシック" pitchFamily="-65" charset="-128"/>
              </a:rPr>
              <a:t>&gt; u(5,7);          	//5 element init to 7</a:t>
            </a:r>
          </a:p>
          <a:p>
            <a:pPr eaLnBrk="1" fontAlgn="auto" hangingPunct="1">
              <a:lnSpc>
                <a:spcPct val="90000"/>
              </a:lnSpc>
              <a:spcAft>
                <a:spcPts val="0"/>
              </a:spcAft>
              <a:buFont typeface="Arial" pitchFamily="-65" charset="0"/>
              <a:buNone/>
              <a:defRPr/>
            </a:pPr>
            <a:r>
              <a:rPr lang="en-US" b="1" dirty="0" smtClean="0">
                <a:ea typeface="ＭＳ Ｐゴシック" pitchFamily="-65" charset="-128"/>
                <a:cs typeface="ＭＳ Ｐゴシック" pitchFamily="-65" charset="-128"/>
              </a:rPr>
              <a:t>	</a:t>
            </a:r>
          </a:p>
        </p:txBody>
      </p:sp>
      <p:sp>
        <p:nvSpPr>
          <p:cNvPr id="80900" name="Date Placeholder 5"/>
          <p:cNvSpPr>
            <a:spLocks noGrp="1"/>
          </p:cNvSpPr>
          <p:nvPr>
            <p:ph type="dt" sz="quarter" idx="10"/>
          </p:nvPr>
        </p:nvSpPr>
        <p:spPr bwMode="auto">
          <a:ln>
            <a:miter lim="800000"/>
            <a:headEnd/>
            <a:tailEnd/>
          </a:ln>
        </p:spPr>
        <p:txBody>
          <a:bodyPr/>
          <a:lstStyle/>
          <a:p>
            <a:r>
              <a:rPr lang="en-US" smtClean="0"/>
              <a:t>4/1/15</a:t>
            </a:r>
            <a:endParaRPr lang="en-US"/>
          </a:p>
        </p:txBody>
      </p:sp>
      <p:sp>
        <p:nvSpPr>
          <p:cNvPr id="86021" name="Footer Placeholder 7"/>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772072DF-E925-3E45-B134-07B94B7D1D04}" type="slidenum">
              <a:rPr lang="en-US"/>
              <a:pPr>
                <a:defRPr/>
              </a:pPr>
              <a:t>25</a:t>
            </a:fld>
            <a:endParaRPr lang="en-US"/>
          </a:p>
        </p:txBody>
      </p:sp>
    </p:spTree>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0"/>
            <a:ext cx="8229600" cy="792163"/>
          </a:xfrm>
        </p:spPr>
        <p:txBody>
          <a:bodyPr/>
          <a:lstStyle/>
          <a:p>
            <a:r>
              <a:rPr lang="en-US" b="1" smtClean="0"/>
              <a:t>Accessing Elements in Vector</a:t>
            </a:r>
          </a:p>
        </p:txBody>
      </p:sp>
      <p:sp>
        <p:nvSpPr>
          <p:cNvPr id="4" name="Date Placeholder 3"/>
          <p:cNvSpPr>
            <a:spLocks noGrp="1"/>
          </p:cNvSpPr>
          <p:nvPr>
            <p:ph type="dt" sz="quarter" idx="10"/>
          </p:nvPr>
        </p:nvSpPr>
        <p:spPr/>
        <p:txBody>
          <a:bodyPr/>
          <a:lstStyle/>
          <a:p>
            <a:r>
              <a:rPr lang="en-US" smtClean="0"/>
              <a:t>4/1/15</a:t>
            </a:r>
            <a:endParaRPr lang="en-US"/>
          </a:p>
        </p:txBody>
      </p:sp>
      <p:sp>
        <p:nvSpPr>
          <p:cNvPr id="88068"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F19D3FD4-30BB-384D-8AC1-3454AFAEF699}" type="slidenum">
              <a:rPr lang="en-US" smtClean="0"/>
              <a:pPr>
                <a:defRPr/>
              </a:pPr>
              <a:t>26</a:t>
            </a:fld>
            <a:endParaRPr lang="en-US"/>
          </a:p>
        </p:txBody>
      </p:sp>
      <p:pic>
        <p:nvPicPr>
          <p:cNvPr id="88070" name="Picture 6"/>
          <p:cNvPicPr>
            <a:picLocks noChangeAspect="1"/>
          </p:cNvPicPr>
          <p:nvPr/>
        </p:nvPicPr>
        <p:blipFill>
          <a:blip r:embed="rId2"/>
          <a:srcRect/>
          <a:stretch>
            <a:fillRect/>
          </a:stretch>
        </p:blipFill>
        <p:spPr bwMode="auto">
          <a:xfrm>
            <a:off x="457200" y="792163"/>
            <a:ext cx="8567738" cy="2749550"/>
          </a:xfrm>
          <a:prstGeom prst="rect">
            <a:avLst/>
          </a:prstGeom>
          <a:noFill/>
          <a:ln w="9525">
            <a:noFill/>
            <a:miter lim="800000"/>
            <a:headEnd/>
            <a:tailEnd/>
          </a:ln>
        </p:spPr>
      </p:pic>
      <p:sp>
        <p:nvSpPr>
          <p:cNvPr id="8" name="TextBox 7"/>
          <p:cNvSpPr txBox="1"/>
          <p:nvPr/>
        </p:nvSpPr>
        <p:spPr>
          <a:xfrm>
            <a:off x="1295400" y="3541713"/>
            <a:ext cx="5865813" cy="2246312"/>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b="1" dirty="0"/>
              <a:t>vector&lt;</a:t>
            </a:r>
            <a:r>
              <a:rPr lang="en-US" sz="2000" b="1" dirty="0" err="1"/>
              <a:t>int</a:t>
            </a:r>
            <a:r>
              <a:rPr lang="en-US" sz="2000" b="1" dirty="0"/>
              <a:t>&gt; V(30);   //declare 30 element vector</a:t>
            </a:r>
          </a:p>
          <a:p>
            <a:pPr>
              <a:defRPr/>
            </a:pPr>
            <a:r>
              <a:rPr lang="en-US" sz="2000" b="1" dirty="0" err="1"/>
              <a:t>int</a:t>
            </a:r>
            <a:r>
              <a:rPr lang="en-US" sz="2000" b="1" dirty="0"/>
              <a:t> Y;</a:t>
            </a:r>
          </a:p>
          <a:p>
            <a:pPr>
              <a:defRPr/>
            </a:pPr>
            <a:r>
              <a:rPr lang="en-US" sz="2000" b="1" dirty="0" err="1"/>
              <a:t>int</a:t>
            </a:r>
            <a:r>
              <a:rPr lang="en-US" sz="2000" b="1" dirty="0"/>
              <a:t> index = 10;</a:t>
            </a:r>
          </a:p>
          <a:p>
            <a:pPr>
              <a:defRPr/>
            </a:pPr>
            <a:r>
              <a:rPr lang="en-US" sz="2000" b="1" dirty="0"/>
              <a:t>Y = </a:t>
            </a:r>
            <a:r>
              <a:rPr lang="en-US" sz="2000" b="1" dirty="0" err="1"/>
              <a:t>V.at(index</a:t>
            </a:r>
            <a:r>
              <a:rPr lang="en-US" sz="2000" b="1" dirty="0"/>
              <a:t>);</a:t>
            </a:r>
          </a:p>
          <a:p>
            <a:pPr>
              <a:defRPr/>
            </a:pPr>
            <a:r>
              <a:rPr lang="en-US" sz="2000" b="1" dirty="0"/>
              <a:t>Y = </a:t>
            </a:r>
            <a:r>
              <a:rPr lang="en-US" sz="2000" b="1" dirty="0" err="1"/>
              <a:t>V[index</a:t>
            </a:r>
            <a:r>
              <a:rPr lang="en-US" sz="2000" b="1" dirty="0"/>
              <a:t>];</a:t>
            </a:r>
          </a:p>
          <a:p>
            <a:pPr>
              <a:defRPr/>
            </a:pPr>
            <a:r>
              <a:rPr lang="en-US" sz="2000" b="1" dirty="0"/>
              <a:t>Y = </a:t>
            </a:r>
            <a:r>
              <a:rPr lang="en-US" sz="2000" b="1" dirty="0" err="1"/>
              <a:t>V.front</a:t>
            </a:r>
            <a:r>
              <a:rPr lang="en-US" sz="2000" b="1" dirty="0"/>
              <a:t>( );</a:t>
            </a:r>
          </a:p>
          <a:p>
            <a:pPr>
              <a:defRPr/>
            </a:pPr>
            <a:r>
              <a:rPr lang="en-US" sz="2000" b="1" dirty="0"/>
              <a:t>Y = </a:t>
            </a:r>
            <a:r>
              <a:rPr lang="en-US" sz="2000" b="1" dirty="0" err="1"/>
              <a:t>V.back</a:t>
            </a:r>
            <a:r>
              <a:rPr lang="en-US" sz="2000" b="1" dirty="0"/>
              <a:t>( );</a:t>
            </a: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0"/>
            <a:ext cx="8229600" cy="792163"/>
          </a:xfrm>
        </p:spPr>
        <p:txBody>
          <a:bodyPr/>
          <a:lstStyle/>
          <a:p>
            <a:pPr eaLnBrk="1" hangingPunct="1"/>
            <a:r>
              <a:rPr lang="en-US" b="1" dirty="0" smtClean="0"/>
              <a:t>Vector Member Functions</a:t>
            </a:r>
          </a:p>
        </p:txBody>
      </p:sp>
      <p:sp>
        <p:nvSpPr>
          <p:cNvPr id="89091" name="Rectangle 3"/>
          <p:cNvSpPr>
            <a:spLocks noGrp="1" noChangeArrowheads="1"/>
          </p:cNvSpPr>
          <p:nvPr>
            <p:ph idx="1"/>
          </p:nvPr>
        </p:nvSpPr>
        <p:spPr>
          <a:xfrm>
            <a:off x="457200" y="792163"/>
            <a:ext cx="8229600" cy="5564187"/>
          </a:xfrm>
          <a:ln>
            <a:solidFill>
              <a:srgbClr val="4F81BD"/>
            </a:solidFill>
          </a:ln>
        </p:spPr>
        <p:txBody>
          <a:bodyPr/>
          <a:lstStyle/>
          <a:p>
            <a:pPr marL="742950" lvl="2" indent="-342900" eaLnBrk="1" hangingPunct="1">
              <a:lnSpc>
                <a:spcPct val="90000"/>
              </a:lnSpc>
              <a:spcBef>
                <a:spcPct val="0"/>
              </a:spcBef>
            </a:pPr>
            <a:r>
              <a:rPr lang="en-US" sz="2000" b="1" dirty="0" err="1" smtClean="0">
                <a:solidFill>
                  <a:srgbClr val="FF0000"/>
                </a:solidFill>
              </a:rPr>
              <a:t>push_back</a:t>
            </a:r>
            <a:r>
              <a:rPr lang="en-US" sz="2000" b="1" dirty="0" smtClean="0">
                <a:solidFill>
                  <a:srgbClr val="FF0000"/>
                </a:solidFill>
              </a:rPr>
              <a:t>( T ) 		//Add element (value T) to end</a:t>
            </a:r>
          </a:p>
          <a:p>
            <a:pPr marL="742950" lvl="2" indent="-342900" eaLnBrk="1" hangingPunct="1">
              <a:lnSpc>
                <a:spcPct val="90000"/>
              </a:lnSpc>
              <a:spcBef>
                <a:spcPct val="0"/>
              </a:spcBef>
            </a:pPr>
            <a:r>
              <a:rPr lang="en-US" sz="2000" b="1" dirty="0" err="1" smtClean="0">
                <a:solidFill>
                  <a:srgbClr val="FF0000"/>
                </a:solidFill>
              </a:rPr>
              <a:t>pop_back</a:t>
            </a:r>
            <a:r>
              <a:rPr lang="en-US" sz="2000" b="1" dirty="0" smtClean="0">
                <a:solidFill>
                  <a:srgbClr val="FF0000"/>
                </a:solidFill>
              </a:rPr>
              <a:t>( )</a:t>
            </a:r>
            <a:r>
              <a:rPr lang="en-US" sz="2000" b="1" dirty="0" smtClean="0"/>
              <a:t>			// delete element from back</a:t>
            </a:r>
          </a:p>
          <a:p>
            <a:pPr marL="742950" lvl="2" indent="-342900" eaLnBrk="1" hangingPunct="1">
              <a:lnSpc>
                <a:spcPct val="90000"/>
              </a:lnSpc>
              <a:spcBef>
                <a:spcPct val="0"/>
              </a:spcBef>
            </a:pPr>
            <a:r>
              <a:rPr lang="en-US" sz="2000" b="1" dirty="0">
                <a:hlinkClick r:id="rId3"/>
              </a:rPr>
              <a:t>f</a:t>
            </a:r>
            <a:r>
              <a:rPr lang="en-US" sz="2000" b="1" dirty="0" smtClean="0">
                <a:hlinkClick r:id="rId3"/>
              </a:rPr>
              <a:t>ront</a:t>
            </a:r>
            <a:r>
              <a:rPr lang="en-US" sz="2000" b="1" dirty="0" smtClean="0"/>
              <a:t>()			</a:t>
            </a:r>
            <a:r>
              <a:rPr lang="en-US" sz="2000" b="1" dirty="0"/>
              <a:t>	</a:t>
            </a:r>
            <a:r>
              <a:rPr lang="en-US" sz="2000" b="1" dirty="0" smtClean="0"/>
              <a:t>//access element from front</a:t>
            </a:r>
          </a:p>
          <a:p>
            <a:pPr marL="742950" lvl="2" indent="-342900" eaLnBrk="1" hangingPunct="1">
              <a:lnSpc>
                <a:spcPct val="90000"/>
              </a:lnSpc>
              <a:spcBef>
                <a:spcPct val="0"/>
              </a:spcBef>
            </a:pPr>
            <a:r>
              <a:rPr lang="en-US" sz="2000" b="1" dirty="0"/>
              <a:t>b</a:t>
            </a:r>
            <a:r>
              <a:rPr lang="en-US" sz="2000" b="1" dirty="0" smtClean="0"/>
              <a:t>ack()				//access last element </a:t>
            </a:r>
          </a:p>
          <a:p>
            <a:pPr marL="742950" lvl="2" indent="-342900" eaLnBrk="1" hangingPunct="1">
              <a:lnSpc>
                <a:spcPct val="90000"/>
              </a:lnSpc>
              <a:spcBef>
                <a:spcPct val="0"/>
              </a:spcBef>
            </a:pPr>
            <a:r>
              <a:rPr lang="en-US" sz="2000" b="1" dirty="0" smtClean="0"/>
              <a:t>empty()  				//Returns (</a:t>
            </a:r>
            <a:r>
              <a:rPr lang="en-US" sz="2000" b="1" dirty="0" err="1" smtClean="0"/>
              <a:t>bool</a:t>
            </a:r>
            <a:r>
              <a:rPr lang="en-US" sz="2000" b="1" dirty="0" smtClean="0"/>
              <a:t>) true if empty.</a:t>
            </a:r>
          </a:p>
          <a:p>
            <a:pPr marL="742950" lvl="2" indent="-342900" eaLnBrk="1" hangingPunct="1">
              <a:lnSpc>
                <a:spcPct val="90000"/>
              </a:lnSpc>
              <a:spcBef>
                <a:spcPct val="0"/>
              </a:spcBef>
            </a:pPr>
            <a:r>
              <a:rPr lang="en-US" sz="2000" b="1" dirty="0" smtClean="0">
                <a:solidFill>
                  <a:srgbClr val="0000FF"/>
                </a:solidFill>
              </a:rPr>
              <a:t>size() 	     				//Returns # of valid elements</a:t>
            </a:r>
          </a:p>
          <a:p>
            <a:pPr marL="742950" lvl="2" indent="-342900" eaLnBrk="1" hangingPunct="1">
              <a:lnSpc>
                <a:spcPct val="90000"/>
              </a:lnSpc>
              <a:spcBef>
                <a:spcPct val="0"/>
              </a:spcBef>
            </a:pPr>
            <a:r>
              <a:rPr lang="en-US" sz="2000" b="1" dirty="0" smtClean="0">
                <a:solidFill>
                  <a:srgbClr val="0000FF"/>
                </a:solidFill>
              </a:rPr>
              <a:t>capacity()  </a:t>
            </a:r>
            <a:r>
              <a:rPr lang="en-US" sz="2000" b="1" dirty="0" smtClean="0"/>
              <a:t>				//Max # of elements</a:t>
            </a:r>
          </a:p>
          <a:p>
            <a:pPr marL="742950" lvl="2" indent="-342900" eaLnBrk="1" hangingPunct="1">
              <a:lnSpc>
                <a:spcPct val="90000"/>
              </a:lnSpc>
              <a:spcBef>
                <a:spcPct val="0"/>
              </a:spcBef>
            </a:pPr>
            <a:r>
              <a:rPr lang="en-US" sz="2000" b="1" dirty="0" smtClean="0"/>
              <a:t>resize(n, t=T()) 			//Adjust  size to  length n</a:t>
            </a:r>
          </a:p>
          <a:p>
            <a:pPr marL="742950" lvl="2" indent="-342900" eaLnBrk="1" hangingPunct="1">
              <a:lnSpc>
                <a:spcPct val="90000"/>
              </a:lnSpc>
              <a:spcBef>
                <a:spcPct val="0"/>
              </a:spcBef>
            </a:pPr>
            <a:r>
              <a:rPr lang="en-US" sz="2000" b="1" dirty="0" smtClean="0">
                <a:solidFill>
                  <a:srgbClr val="FF0000"/>
                </a:solidFill>
              </a:rPr>
              <a:t>reserve(</a:t>
            </a:r>
            <a:r>
              <a:rPr lang="en-US" sz="2000" b="1" dirty="0" err="1" smtClean="0">
                <a:solidFill>
                  <a:srgbClr val="FF0000"/>
                </a:solidFill>
              </a:rPr>
              <a:t>size_t</a:t>
            </a:r>
            <a:r>
              <a:rPr lang="en-US" sz="2000" b="1" dirty="0" smtClean="0">
                <a:solidFill>
                  <a:srgbClr val="FF0000"/>
                </a:solidFill>
              </a:rPr>
              <a:t> n)</a:t>
            </a:r>
            <a:r>
              <a:rPr lang="en-US" sz="2000" b="1" baseline="30000" dirty="0" smtClean="0">
                <a:solidFill>
                  <a:srgbClr val="FF0000"/>
                </a:solidFill>
              </a:rPr>
              <a:t>§</a:t>
            </a:r>
            <a:r>
              <a:rPr lang="en-US" sz="2000" b="1" dirty="0" smtClean="0">
                <a:solidFill>
                  <a:srgbClr val="FF0000"/>
                </a:solidFill>
              </a:rPr>
              <a:t>  </a:t>
            </a:r>
            <a:r>
              <a:rPr lang="en-US" sz="2000" b="1" dirty="0" smtClean="0"/>
              <a:t>		//set Max # of elements to ”n”</a:t>
            </a:r>
          </a:p>
          <a:p>
            <a:pPr marL="742950" lvl="2" indent="-342900" eaLnBrk="1" hangingPunct="1">
              <a:lnSpc>
                <a:spcPct val="90000"/>
              </a:lnSpc>
              <a:spcBef>
                <a:spcPct val="0"/>
              </a:spcBef>
            </a:pPr>
            <a:r>
              <a:rPr lang="en-US" sz="2000" b="1" dirty="0" err="1" smtClean="0"/>
              <a:t>max_size</a:t>
            </a:r>
            <a:r>
              <a:rPr lang="en-US" sz="2000" b="1" dirty="0" smtClean="0"/>
              <a:t>()         		      //Max # of vector elements</a:t>
            </a:r>
          </a:p>
          <a:p>
            <a:pPr marL="742950" lvl="2" indent="-342900" eaLnBrk="1" hangingPunct="1">
              <a:lnSpc>
                <a:spcPct val="90000"/>
              </a:lnSpc>
              <a:spcBef>
                <a:spcPct val="0"/>
              </a:spcBef>
            </a:pPr>
            <a:r>
              <a:rPr lang="en-US" sz="2000" b="1" dirty="0" smtClean="0"/>
              <a:t>erase(p1,p2)         	       // Erase selected elements </a:t>
            </a:r>
          </a:p>
          <a:p>
            <a:pPr marL="742950" lvl="2" indent="-342900" eaLnBrk="1" hangingPunct="1">
              <a:lnSpc>
                <a:spcPct val="90000"/>
              </a:lnSpc>
              <a:spcBef>
                <a:spcPct val="0"/>
              </a:spcBef>
            </a:pPr>
            <a:r>
              <a:rPr lang="en-US" sz="2000" b="1" dirty="0" smtClean="0"/>
              <a:t>clear()					// All the elements are dropped:</a:t>
            </a:r>
          </a:p>
          <a:p>
            <a:pPr marL="742950" lvl="2" indent="-342900" eaLnBrk="1" hangingPunct="1">
              <a:lnSpc>
                <a:spcPct val="90000"/>
              </a:lnSpc>
              <a:spcBef>
                <a:spcPct val="0"/>
              </a:spcBef>
            </a:pPr>
            <a:r>
              <a:rPr lang="en-US" sz="2000" b="1" dirty="0" smtClean="0"/>
              <a:t>=        					// copy </a:t>
            </a:r>
            <a:r>
              <a:rPr lang="en-US" sz="2000" b="1" dirty="0" err="1" smtClean="0"/>
              <a:t>rhs</a:t>
            </a:r>
            <a:r>
              <a:rPr lang="en-US" sz="2000" b="1" dirty="0" smtClean="0"/>
              <a:t> vector to lhs  vector</a:t>
            </a:r>
          </a:p>
          <a:p>
            <a:pPr marL="742950" lvl="2" indent="-342900" eaLnBrk="1" hangingPunct="1">
              <a:lnSpc>
                <a:spcPct val="90000"/>
              </a:lnSpc>
              <a:spcBef>
                <a:spcPct val="0"/>
              </a:spcBef>
            </a:pPr>
            <a:r>
              <a:rPr lang="en-US" sz="2000" b="1" dirty="0" smtClean="0"/>
              <a:t>==  						//True if every element is equal.</a:t>
            </a:r>
          </a:p>
          <a:p>
            <a:pPr marL="742950" lvl="2" indent="-342900" eaLnBrk="1" hangingPunct="1">
              <a:lnSpc>
                <a:spcPct val="90000"/>
              </a:lnSpc>
              <a:spcBef>
                <a:spcPct val="0"/>
              </a:spcBef>
            </a:pPr>
            <a:r>
              <a:rPr lang="en-US" sz="2000" b="1" dirty="0"/>
              <a:t>b</a:t>
            </a:r>
            <a:r>
              <a:rPr lang="en-US" sz="2000" b="1" dirty="0" smtClean="0"/>
              <a:t>egin()				// </a:t>
            </a:r>
            <a:r>
              <a:rPr lang="en-US" sz="2000" dirty="0" smtClean="0"/>
              <a:t>Return iterator(“</a:t>
            </a:r>
            <a:r>
              <a:rPr lang="en-US" sz="2000" b="1" dirty="0" smtClean="0">
                <a:solidFill>
                  <a:srgbClr val="0000FF"/>
                </a:solidFill>
              </a:rPr>
              <a:t>pointer</a:t>
            </a:r>
            <a:r>
              <a:rPr lang="en-US" sz="2000" dirty="0" smtClean="0"/>
              <a:t>”) </a:t>
            </a:r>
            <a:r>
              <a:rPr lang="en-US" sz="2000" dirty="0"/>
              <a:t>to </a:t>
            </a:r>
            <a:r>
              <a:rPr lang="en-US" sz="2000" dirty="0" smtClean="0"/>
              <a:t>beginning </a:t>
            </a:r>
            <a:endParaRPr lang="en-US" sz="2000" b="1" dirty="0" smtClean="0"/>
          </a:p>
          <a:p>
            <a:pPr marL="742950" lvl="2" indent="-342900" eaLnBrk="1" hangingPunct="1">
              <a:lnSpc>
                <a:spcPct val="90000"/>
              </a:lnSpc>
              <a:spcBef>
                <a:spcPct val="0"/>
              </a:spcBef>
            </a:pPr>
            <a:r>
              <a:rPr lang="en-US" sz="2000" b="1" dirty="0" smtClean="0"/>
              <a:t>end()					// returns iterator(p past last valid</a:t>
            </a:r>
          </a:p>
          <a:p>
            <a:pPr marL="742950" lvl="2" indent="-342900" eaLnBrk="1" hangingPunct="1">
              <a:lnSpc>
                <a:spcPct val="90000"/>
              </a:lnSpc>
              <a:spcBef>
                <a:spcPct val="0"/>
              </a:spcBef>
            </a:pPr>
            <a:r>
              <a:rPr lang="en-US" sz="2000" b="1" dirty="0" smtClean="0"/>
              <a:t>insert(p1, </a:t>
            </a:r>
            <a:r>
              <a:rPr lang="en-US" sz="2000" b="1" dirty="0" err="1" smtClean="0"/>
              <a:t>int</a:t>
            </a:r>
            <a:r>
              <a:rPr lang="en-US" sz="2000" b="1" dirty="0" smtClean="0"/>
              <a:t> </a:t>
            </a:r>
            <a:r>
              <a:rPr lang="en-US" sz="2000" b="1" dirty="0" err="1" smtClean="0"/>
              <a:t>cnt</a:t>
            </a:r>
            <a:r>
              <a:rPr lang="en-US" sz="2000" b="1" dirty="0" smtClean="0"/>
              <a:t>, </a:t>
            </a:r>
            <a:r>
              <a:rPr lang="en-US" sz="2000" b="1" dirty="0" err="1" smtClean="0"/>
              <a:t>val</a:t>
            </a:r>
            <a:r>
              <a:rPr lang="en-US" sz="2000" b="1" dirty="0" smtClean="0"/>
              <a:t>)	// inserts </a:t>
            </a:r>
            <a:r>
              <a:rPr lang="en-US" sz="2000" b="1" dirty="0" err="1" smtClean="0"/>
              <a:t>cnt</a:t>
            </a:r>
            <a:r>
              <a:rPr lang="en-US" sz="2000" b="1" dirty="0" smtClean="0"/>
              <a:t> elements(</a:t>
            </a:r>
            <a:r>
              <a:rPr lang="en-US" sz="2000" b="1" dirty="0" err="1" smtClean="0"/>
              <a:t>val</a:t>
            </a:r>
            <a:r>
              <a:rPr lang="en-US" sz="2000" b="1" dirty="0" smtClean="0"/>
              <a:t>) @p1</a:t>
            </a:r>
          </a:p>
          <a:p>
            <a:pPr marL="742950" lvl="2" indent="-342900" eaLnBrk="1" hangingPunct="1">
              <a:lnSpc>
                <a:spcPct val="90000"/>
              </a:lnSpc>
              <a:spcBef>
                <a:spcPct val="0"/>
              </a:spcBef>
            </a:pPr>
            <a:r>
              <a:rPr lang="en-US" sz="2000" b="1" dirty="0" smtClean="0"/>
              <a:t>swap(vector v2 )		// exchanges  v1 and v2</a:t>
            </a:r>
          </a:p>
          <a:p>
            <a:pPr marL="742950" lvl="2" indent="-342900" eaLnBrk="1" hangingPunct="1">
              <a:lnSpc>
                <a:spcPct val="90000"/>
              </a:lnSpc>
              <a:spcBef>
                <a:spcPct val="0"/>
              </a:spcBef>
            </a:pPr>
            <a:r>
              <a:rPr lang="en-US" sz="2000" b="1" dirty="0" smtClean="0">
                <a:solidFill>
                  <a:srgbClr val="FF0000"/>
                </a:solidFill>
              </a:rPr>
              <a:t>operator[N]</a:t>
            </a:r>
            <a:r>
              <a:rPr lang="en-US" sz="2000" b="1" baseline="30000" dirty="0" smtClean="0">
                <a:solidFill>
                  <a:srgbClr val="FF0000"/>
                </a:solidFill>
              </a:rPr>
              <a:t> §</a:t>
            </a:r>
            <a:r>
              <a:rPr lang="en-US" sz="2000" b="1" dirty="0" smtClean="0"/>
              <a:t>			// select Nth element </a:t>
            </a:r>
          </a:p>
          <a:p>
            <a:pPr marL="742950" lvl="2" indent="-342900" eaLnBrk="1" hangingPunct="1">
              <a:lnSpc>
                <a:spcPct val="90000"/>
              </a:lnSpc>
              <a:spcBef>
                <a:spcPct val="0"/>
              </a:spcBef>
            </a:pPr>
            <a:endParaRPr lang="en-US" b="1" dirty="0" smtClean="0"/>
          </a:p>
        </p:txBody>
      </p:sp>
      <p:sp>
        <p:nvSpPr>
          <p:cNvPr id="82948" name="Date Placeholder 5"/>
          <p:cNvSpPr>
            <a:spLocks noGrp="1"/>
          </p:cNvSpPr>
          <p:nvPr>
            <p:ph type="dt" sz="quarter" idx="10"/>
          </p:nvPr>
        </p:nvSpPr>
        <p:spPr bwMode="auto">
          <a:ln>
            <a:miter lim="800000"/>
            <a:headEnd/>
            <a:tailEnd/>
          </a:ln>
        </p:spPr>
        <p:txBody>
          <a:bodyPr/>
          <a:lstStyle/>
          <a:p>
            <a:r>
              <a:rPr lang="en-US" smtClean="0"/>
              <a:t>4/1/15</a:t>
            </a:r>
            <a:endParaRPr lang="en-US"/>
          </a:p>
        </p:txBody>
      </p:sp>
      <p:sp>
        <p:nvSpPr>
          <p:cNvPr id="89093" name="Footer Placeholder 7"/>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08A265A7-7987-CF40-BEDB-C42004F94E27}" type="slidenum">
              <a:rPr lang="en-US"/>
              <a:pPr>
                <a:defRPr/>
              </a:pPr>
              <a:t>27</a:t>
            </a:fld>
            <a:endParaRPr lang="en-US"/>
          </a:p>
        </p:txBody>
      </p:sp>
      <p:sp>
        <p:nvSpPr>
          <p:cNvPr id="8" name="Cloud Callout 7"/>
          <p:cNvSpPr/>
          <p:nvPr/>
        </p:nvSpPr>
        <p:spPr>
          <a:xfrm>
            <a:off x="7044267" y="1828800"/>
            <a:ext cx="1676400" cy="1446213"/>
          </a:xfrm>
          <a:prstGeom prst="cloudCallout">
            <a:avLst>
              <a:gd name="adj1" fmla="val -80919"/>
              <a:gd name="adj2" fmla="val 2925"/>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Capacity &gt; </a:t>
            </a:r>
          </a:p>
          <a:p>
            <a:pPr algn="ctr">
              <a:defRPr/>
            </a:pPr>
            <a:r>
              <a:rPr lang="en-US" dirty="0">
                <a:solidFill>
                  <a:srgbClr val="0000FF"/>
                </a:solidFill>
              </a:rPr>
              <a:t>size</a:t>
            </a:r>
          </a:p>
        </p:txBody>
      </p:sp>
      <p:sp>
        <p:nvSpPr>
          <p:cNvPr id="89096" name="TextBox 8"/>
          <p:cNvSpPr txBox="1">
            <a:spLocks noChangeArrowheads="1"/>
          </p:cNvSpPr>
          <p:nvPr/>
        </p:nvSpPr>
        <p:spPr bwMode="auto">
          <a:xfrm>
            <a:off x="838200" y="6351588"/>
            <a:ext cx="2878138" cy="369887"/>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 - not applicable to lists</a:t>
            </a:r>
          </a:p>
        </p:txBody>
      </p:sp>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0"/>
            <a:ext cx="8229600" cy="792163"/>
          </a:xfrm>
        </p:spPr>
        <p:txBody>
          <a:bodyPr/>
          <a:lstStyle/>
          <a:p>
            <a:pPr eaLnBrk="1" hangingPunct="1"/>
            <a:r>
              <a:rPr lang="en-US" b="1" dirty="0" smtClean="0"/>
              <a:t>Vector Example</a:t>
            </a:r>
            <a:r>
              <a:rPr lang="en-US" b="1" baseline="30000" dirty="0" smtClean="0">
                <a:solidFill>
                  <a:srgbClr val="FF0000"/>
                </a:solidFill>
              </a:rPr>
              <a:t>#</a:t>
            </a:r>
          </a:p>
        </p:txBody>
      </p:sp>
      <p:sp>
        <p:nvSpPr>
          <p:cNvPr id="59395" name="Content Placeholder 2"/>
          <p:cNvSpPr>
            <a:spLocks noGrp="1"/>
          </p:cNvSpPr>
          <p:nvPr>
            <p:ph idx="1"/>
          </p:nvPr>
        </p:nvSpPr>
        <p:spPr>
          <a:xfrm>
            <a:off x="457200" y="792163"/>
            <a:ext cx="8229600" cy="5564187"/>
          </a:xfrm>
          <a:ln>
            <a:solidFill>
              <a:srgbClr val="0000FF"/>
            </a:solidFill>
          </a:ln>
        </p:spPr>
        <p:txBody>
          <a:bodyPr/>
          <a:lstStyle/>
          <a:p>
            <a:pPr eaLnBrk="1" hangingPunct="1">
              <a:buFont typeface="Arial" pitchFamily="-111" charset="0"/>
              <a:buNone/>
            </a:pPr>
            <a:r>
              <a:rPr lang="en-US" sz="1400" dirty="0" smtClean="0"/>
              <a:t>#include &lt;</a:t>
            </a:r>
            <a:r>
              <a:rPr lang="en-US" sz="1400" dirty="0" err="1" smtClean="0"/>
              <a:t>iostream</a:t>
            </a:r>
            <a:r>
              <a:rPr lang="en-US" sz="1400" dirty="0" smtClean="0"/>
              <a:t>&gt;</a:t>
            </a:r>
          </a:p>
          <a:p>
            <a:pPr eaLnBrk="1" hangingPunct="1">
              <a:buFont typeface="Arial" pitchFamily="-111" charset="0"/>
              <a:buNone/>
            </a:pPr>
            <a:r>
              <a:rPr lang="en-US" sz="1600" b="1" dirty="0" smtClean="0">
                <a:solidFill>
                  <a:srgbClr val="0000FF"/>
                </a:solidFill>
              </a:rPr>
              <a:t>#include &lt;vector&gt;</a:t>
            </a:r>
          </a:p>
          <a:p>
            <a:pPr eaLnBrk="1" hangingPunct="1">
              <a:buFont typeface="Arial" pitchFamily="-111" charset="0"/>
              <a:buNone/>
            </a:pPr>
            <a:r>
              <a:rPr lang="en-US" sz="1400" dirty="0" smtClean="0"/>
              <a:t>using namespace std;</a:t>
            </a:r>
          </a:p>
          <a:p>
            <a:pPr eaLnBrk="1" hangingPunct="1">
              <a:buFont typeface="Arial" pitchFamily="-111" charset="0"/>
              <a:buNone/>
            </a:pPr>
            <a:endParaRPr lang="en-US" sz="1400" dirty="0" smtClean="0"/>
          </a:p>
          <a:p>
            <a:pPr eaLnBrk="1" hangingPunct="1">
              <a:buFont typeface="Arial" pitchFamily="-111" charset="0"/>
              <a:buNone/>
            </a:pPr>
            <a:r>
              <a:rPr lang="en-US" sz="1600" b="1" dirty="0" err="1" smtClean="0"/>
              <a:t>int</a:t>
            </a:r>
            <a:r>
              <a:rPr lang="en-US" sz="1600" b="1" dirty="0" smtClean="0"/>
              <a:t> main()</a:t>
            </a:r>
          </a:p>
          <a:p>
            <a:pPr eaLnBrk="1" hangingPunct="1">
              <a:buFont typeface="Arial" pitchFamily="-111" charset="0"/>
              <a:buNone/>
            </a:pPr>
            <a:r>
              <a:rPr lang="en-US" sz="1600" dirty="0" smtClean="0"/>
              <a:t>{		</a:t>
            </a:r>
            <a:r>
              <a:rPr lang="en-US" sz="1800" dirty="0" smtClean="0"/>
              <a:t>    </a:t>
            </a:r>
            <a:r>
              <a:rPr lang="en-US" sz="1800" b="1" dirty="0" smtClean="0">
                <a:solidFill>
                  <a:srgbClr val="0000FF"/>
                </a:solidFill>
              </a:rPr>
              <a:t>//declaring vectors</a:t>
            </a:r>
            <a:r>
              <a:rPr lang="en-US" sz="1800" dirty="0" smtClean="0"/>
              <a:t/>
            </a:r>
            <a:br>
              <a:rPr lang="en-US" sz="1800" dirty="0" smtClean="0"/>
            </a:br>
            <a:r>
              <a:rPr lang="en-US" sz="1800" dirty="0" smtClean="0"/>
              <a:t>   </a:t>
            </a:r>
            <a:r>
              <a:rPr lang="en-US" sz="1800" b="1" dirty="0" smtClean="0"/>
              <a:t>vector&lt;</a:t>
            </a:r>
            <a:r>
              <a:rPr lang="en-US" sz="1800" b="1" dirty="0" err="1" smtClean="0"/>
              <a:t>int</a:t>
            </a:r>
            <a:r>
              <a:rPr lang="en-US" sz="1800" b="1" dirty="0" smtClean="0"/>
              <a:t>&gt; V1;				// default constructor - empty</a:t>
            </a:r>
          </a:p>
          <a:p>
            <a:pPr eaLnBrk="1" hangingPunct="1">
              <a:buFont typeface="Arial" pitchFamily="-111" charset="0"/>
              <a:buNone/>
            </a:pPr>
            <a:r>
              <a:rPr lang="en-US" sz="1800" dirty="0" smtClean="0"/>
              <a:t>		 </a:t>
            </a:r>
            <a:r>
              <a:rPr lang="en-US" sz="1800" b="1" dirty="0" smtClean="0">
                <a:solidFill>
                  <a:srgbClr val="0000FF"/>
                </a:solidFill>
              </a:rPr>
              <a:t>vector&lt;</a:t>
            </a:r>
            <a:r>
              <a:rPr lang="en-US" sz="1800" b="1" dirty="0" err="1" smtClean="0">
                <a:solidFill>
                  <a:srgbClr val="0000FF"/>
                </a:solidFill>
              </a:rPr>
              <a:t>int</a:t>
            </a:r>
            <a:r>
              <a:rPr lang="en-US" sz="1800" b="1" dirty="0" smtClean="0">
                <a:solidFill>
                  <a:srgbClr val="0000FF"/>
                </a:solidFill>
              </a:rPr>
              <a:t>&gt; V2(10, 0); </a:t>
            </a:r>
            <a:r>
              <a:rPr lang="en-US" sz="1800" dirty="0" smtClean="0"/>
              <a:t>   	  </a:t>
            </a:r>
            <a:r>
              <a:rPr lang="en-US" sz="1800" b="1" i="1" dirty="0" smtClean="0">
                <a:solidFill>
                  <a:srgbClr val="0000FF"/>
                </a:solidFill>
              </a:rPr>
              <a:t>// </a:t>
            </a:r>
            <a:r>
              <a:rPr lang="en-US" sz="1800" b="1" i="1" dirty="0" err="1" smtClean="0">
                <a:solidFill>
                  <a:srgbClr val="0000FF"/>
                </a:solidFill>
              </a:rPr>
              <a:t>parametrized</a:t>
            </a:r>
            <a:r>
              <a:rPr lang="en-US" sz="1800" b="1" i="1" dirty="0" smtClean="0">
                <a:solidFill>
                  <a:srgbClr val="0000FF"/>
                </a:solidFill>
              </a:rPr>
              <a:t> constructor 10 zero elements</a:t>
            </a:r>
          </a:p>
          <a:p>
            <a:pPr eaLnBrk="1" hangingPunct="1">
              <a:buFont typeface="Arial" pitchFamily="-111" charset="0"/>
              <a:buNone/>
            </a:pPr>
            <a:r>
              <a:rPr lang="en-US" sz="1800" i="1" dirty="0" smtClean="0"/>
              <a:t>		</a:t>
            </a:r>
            <a:r>
              <a:rPr lang="en-US" sz="1800" b="1" dirty="0" smtClean="0">
                <a:solidFill>
                  <a:srgbClr val="0000FF"/>
                </a:solidFill>
              </a:rPr>
              <a:t>vector&lt;</a:t>
            </a:r>
            <a:r>
              <a:rPr lang="en-US" sz="1800" b="1" dirty="0" err="1" smtClean="0">
                <a:solidFill>
                  <a:srgbClr val="0000FF"/>
                </a:solidFill>
              </a:rPr>
              <a:t>int</a:t>
            </a:r>
            <a:r>
              <a:rPr lang="en-US" sz="1800" b="1" dirty="0" smtClean="0">
                <a:solidFill>
                  <a:srgbClr val="0000FF"/>
                </a:solidFill>
              </a:rPr>
              <a:t>&gt; V3 = V2;	   	  // Copy constructor</a:t>
            </a:r>
          </a:p>
          <a:p>
            <a:pPr eaLnBrk="1" hangingPunct="1">
              <a:buFont typeface="Arial" pitchFamily="-111" charset="0"/>
              <a:buNone/>
            </a:pPr>
            <a:r>
              <a:rPr lang="en-US" sz="1800" dirty="0" smtClean="0"/>
              <a:t/>
            </a:r>
            <a:br>
              <a:rPr lang="en-US" sz="1800" dirty="0" smtClean="0"/>
            </a:br>
            <a:r>
              <a:rPr lang="en-US" sz="1800" dirty="0" smtClean="0"/>
              <a:t>    </a:t>
            </a:r>
            <a:r>
              <a:rPr lang="en-US" sz="1800" i="1" dirty="0" smtClean="0"/>
              <a:t>//fill in array </a:t>
            </a:r>
            <a:r>
              <a:rPr lang="en-US" sz="1800" dirty="0" smtClean="0"/>
              <a:t/>
            </a:r>
            <a:br>
              <a:rPr lang="en-US" sz="1800" dirty="0" smtClean="0"/>
            </a:br>
            <a:r>
              <a:rPr lang="en-US" sz="1800" dirty="0" smtClean="0"/>
              <a:t>   </a:t>
            </a:r>
            <a:r>
              <a:rPr lang="en-US" sz="1800" b="1" dirty="0" smtClean="0"/>
              <a:t> for (</a:t>
            </a:r>
            <a:r>
              <a:rPr lang="en-US" sz="1800" b="1" dirty="0" err="1" smtClean="0"/>
              <a:t>int</a:t>
            </a:r>
            <a:r>
              <a:rPr lang="en-US" sz="1800" b="1" dirty="0" smtClean="0"/>
              <a:t> </a:t>
            </a:r>
            <a:r>
              <a:rPr lang="en-US" sz="1800" b="1" dirty="0" err="1" smtClean="0"/>
              <a:t>i</a:t>
            </a:r>
            <a:r>
              <a:rPr lang="en-US" sz="1800" b="1" dirty="0" smtClean="0"/>
              <a:t>=1; </a:t>
            </a:r>
            <a:r>
              <a:rPr lang="en-US" sz="1800" b="1" dirty="0" err="1" smtClean="0"/>
              <a:t>i</a:t>
            </a:r>
            <a:r>
              <a:rPr lang="en-US" sz="1800" b="1" dirty="0" smtClean="0"/>
              <a:t>&lt; V2.size( ); ++</a:t>
            </a:r>
            <a:r>
              <a:rPr lang="en-US" sz="1800" b="1" dirty="0" err="1" smtClean="0"/>
              <a:t>i</a:t>
            </a:r>
            <a:r>
              <a:rPr lang="en-US" sz="1800" b="1" dirty="0" smtClean="0"/>
              <a:t>) {</a:t>
            </a:r>
            <a:r>
              <a:rPr lang="en-US" sz="1800" dirty="0" smtClean="0"/>
              <a:t>		//size() – member function</a:t>
            </a:r>
            <a:br>
              <a:rPr lang="en-US" sz="1800" dirty="0" smtClean="0"/>
            </a:br>
            <a:r>
              <a:rPr lang="en-US" sz="1800" dirty="0" smtClean="0"/>
              <a:t>        </a:t>
            </a:r>
            <a:r>
              <a:rPr lang="en-US" sz="1800" b="1" dirty="0" smtClean="0">
                <a:solidFill>
                  <a:srgbClr val="FF0000"/>
                </a:solidFill>
              </a:rPr>
              <a:t>  V2[i] = </a:t>
            </a:r>
            <a:r>
              <a:rPr lang="en-US" sz="1800" b="1" dirty="0" err="1" smtClean="0">
                <a:solidFill>
                  <a:srgbClr val="FF0000"/>
                </a:solidFill>
              </a:rPr>
              <a:t>i</a:t>
            </a:r>
            <a:r>
              <a:rPr lang="en-US" sz="1800" b="1" dirty="0" smtClean="0">
                <a:solidFill>
                  <a:srgbClr val="FF0000"/>
                </a:solidFill>
              </a:rPr>
              <a:t>;</a:t>
            </a:r>
            <a:r>
              <a:rPr lang="en-US" sz="1800" dirty="0" smtClean="0"/>
              <a:t/>
            </a:r>
            <a:br>
              <a:rPr lang="en-US" sz="1800" dirty="0" smtClean="0"/>
            </a:br>
            <a:r>
              <a:rPr lang="en-US" sz="1800" dirty="0" smtClean="0"/>
              <a:t>    }</a:t>
            </a:r>
            <a:br>
              <a:rPr lang="en-US" sz="1800" dirty="0" smtClean="0"/>
            </a:br>
            <a:r>
              <a:rPr lang="en-US" sz="1800" dirty="0" smtClean="0"/>
              <a:t>    </a:t>
            </a:r>
            <a:r>
              <a:rPr lang="en-US" sz="1800" i="1" dirty="0" smtClean="0"/>
              <a:t>// print all elements followed by a space</a:t>
            </a:r>
            <a:r>
              <a:rPr lang="en-US" sz="1800" dirty="0" smtClean="0"/>
              <a:t/>
            </a:r>
            <a:br>
              <a:rPr lang="en-US" sz="1800" dirty="0" smtClean="0"/>
            </a:br>
            <a:r>
              <a:rPr lang="en-US" sz="1800" dirty="0" smtClean="0"/>
              <a:t>    </a:t>
            </a:r>
            <a:r>
              <a:rPr lang="en-US" sz="1800" b="1" dirty="0" smtClean="0"/>
              <a:t>for (</a:t>
            </a:r>
            <a:r>
              <a:rPr lang="en-US" sz="1800" b="1" dirty="0" err="1" smtClean="0"/>
              <a:t>int</a:t>
            </a:r>
            <a:r>
              <a:rPr lang="en-US" sz="1800" b="1" dirty="0" smtClean="0"/>
              <a:t> </a:t>
            </a:r>
            <a:r>
              <a:rPr lang="en-US" sz="1800" b="1" dirty="0" err="1" smtClean="0"/>
              <a:t>i</a:t>
            </a:r>
            <a:r>
              <a:rPr lang="en-US" sz="1800" b="1" dirty="0" smtClean="0"/>
              <a:t>=0; </a:t>
            </a:r>
            <a:r>
              <a:rPr lang="en-US" sz="1800" b="1" dirty="0" err="1" smtClean="0"/>
              <a:t>i</a:t>
            </a:r>
            <a:r>
              <a:rPr lang="en-US" sz="1800" b="1" dirty="0" smtClean="0"/>
              <a:t>&lt; </a:t>
            </a:r>
            <a:r>
              <a:rPr lang="en-US" sz="1800" b="1" dirty="0" smtClean="0">
                <a:solidFill>
                  <a:srgbClr val="0000FF"/>
                </a:solidFill>
              </a:rPr>
              <a:t>V2.size()</a:t>
            </a:r>
            <a:r>
              <a:rPr lang="en-US" sz="1800" b="1" dirty="0" smtClean="0"/>
              <a:t>; ++</a:t>
            </a:r>
            <a:r>
              <a:rPr lang="en-US" sz="1800" b="1" dirty="0" err="1" smtClean="0"/>
              <a:t>i</a:t>
            </a:r>
            <a:r>
              <a:rPr lang="en-US" sz="1800" b="1" dirty="0" smtClean="0"/>
              <a:t>) {</a:t>
            </a:r>
            <a:r>
              <a:rPr lang="en-US" sz="1800" dirty="0" smtClean="0"/>
              <a:t/>
            </a:r>
            <a:br>
              <a:rPr lang="en-US" sz="1800" dirty="0" smtClean="0"/>
            </a:br>
            <a:r>
              <a:rPr lang="en-US" sz="1800" dirty="0" smtClean="0"/>
              <a:t>        </a:t>
            </a:r>
            <a:r>
              <a:rPr lang="en-US" sz="1800" dirty="0" err="1" smtClean="0"/>
              <a:t>cout</a:t>
            </a:r>
            <a:r>
              <a:rPr lang="en-US" sz="1800" dirty="0" smtClean="0"/>
              <a:t> &lt;&lt; V2[i]  &lt;&lt; ' ';</a:t>
            </a:r>
            <a:br>
              <a:rPr lang="en-US" sz="1800" dirty="0" smtClean="0"/>
            </a:br>
            <a:r>
              <a:rPr lang="en-US" sz="1800" dirty="0" smtClean="0"/>
              <a:t>    }</a:t>
            </a:r>
            <a:br>
              <a:rPr lang="en-US" sz="1800" dirty="0" smtClean="0"/>
            </a:br>
            <a:r>
              <a:rPr lang="en-US" sz="1800" dirty="0" smtClean="0"/>
              <a:t>    </a:t>
            </a:r>
            <a:r>
              <a:rPr lang="en-US" sz="1800" dirty="0" err="1" smtClean="0"/>
              <a:t>cout</a:t>
            </a:r>
            <a:r>
              <a:rPr lang="en-US" sz="1800" dirty="0" smtClean="0"/>
              <a:t> &lt;&lt; </a:t>
            </a:r>
            <a:r>
              <a:rPr lang="en-US" sz="1800" dirty="0" err="1" smtClean="0"/>
              <a:t>endl</a:t>
            </a:r>
            <a:r>
              <a:rPr lang="en-US" sz="1800" dirty="0" smtClean="0"/>
              <a:t>;</a:t>
            </a:r>
            <a:r>
              <a:rPr lang="en-US" sz="1600" dirty="0" smtClean="0"/>
              <a:t/>
            </a:r>
            <a:br>
              <a:rPr lang="en-US" sz="1600" dirty="0" smtClean="0"/>
            </a:br>
            <a:r>
              <a:rPr lang="en-US" sz="1600" dirty="0" smtClean="0"/>
              <a:t>}</a:t>
            </a:r>
          </a:p>
        </p:txBody>
      </p:sp>
      <p:sp>
        <p:nvSpPr>
          <p:cNvPr id="58372"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59397" name="Footer Placeholder 4"/>
          <p:cNvSpPr>
            <a:spLocks noGrp="1"/>
          </p:cNvSpPr>
          <p:nvPr>
            <p:ph type="ftr" sz="quarter" idx="11"/>
          </p:nvPr>
        </p:nvSpPr>
        <p:spPr bwMode="auto">
          <a:noFill/>
          <a:ln>
            <a:miter lim="800000"/>
            <a:headEnd/>
            <a:tailEnd/>
          </a:ln>
        </p:spPr>
        <p:txBody>
          <a:bodyPr/>
          <a:lstStyle/>
          <a:p>
            <a:r>
              <a:rPr lang="en-US" smtClean="0"/>
              <a:t>C++ Part II</a:t>
            </a:r>
            <a:endParaRPr lang="en-US" dirty="0"/>
          </a:p>
        </p:txBody>
      </p:sp>
      <p:sp>
        <p:nvSpPr>
          <p:cNvPr id="6" name="Slide Number Placeholder 5"/>
          <p:cNvSpPr>
            <a:spLocks noGrp="1"/>
          </p:cNvSpPr>
          <p:nvPr>
            <p:ph type="sldNum" sz="quarter" idx="12"/>
          </p:nvPr>
        </p:nvSpPr>
        <p:spPr/>
        <p:txBody>
          <a:bodyPr/>
          <a:lstStyle/>
          <a:p>
            <a:pPr>
              <a:defRPr/>
            </a:pPr>
            <a:fld id="{C1195334-09E0-BC4F-B6B7-4CF9FDBB22C2}" type="slidenum">
              <a:rPr lang="en-US"/>
              <a:pPr>
                <a:defRPr/>
              </a:pPr>
              <a:t>28</a:t>
            </a:fld>
            <a:endParaRPr lang="en-US"/>
          </a:p>
        </p:txBody>
      </p:sp>
      <p:sp>
        <p:nvSpPr>
          <p:cNvPr id="7" name="TextBox 6"/>
          <p:cNvSpPr txBox="1"/>
          <p:nvPr/>
        </p:nvSpPr>
        <p:spPr>
          <a:xfrm>
            <a:off x="5562600" y="5791200"/>
            <a:ext cx="2839239" cy="369332"/>
          </a:xfrm>
          <a:prstGeom prst="rect">
            <a:avLst/>
          </a:prstGeom>
          <a:noFill/>
        </p:spPr>
        <p:txBody>
          <a:bodyPr wrap="none" rtlCol="0">
            <a:spAutoFit/>
          </a:bodyPr>
          <a:lstStyle/>
          <a:p>
            <a:r>
              <a:rPr lang="en-US" dirty="0" smtClean="0">
                <a:solidFill>
                  <a:srgbClr val="FF0000"/>
                </a:solidFill>
              </a:rPr>
              <a:t>#See STL_Vector3.cpp.rtf</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sz="3600" b="1" dirty="0" smtClean="0"/>
              <a:t>STL Vector Example</a:t>
            </a:r>
            <a:r>
              <a:rPr lang="en-US" sz="3600" b="1" baseline="30000" dirty="0" smtClean="0">
                <a:solidFill>
                  <a:srgbClr val="FF0000"/>
                </a:solidFill>
              </a:rPr>
              <a:t>§</a:t>
            </a:r>
            <a:endParaRPr lang="en-US" sz="3600" b="1" baseline="30000" dirty="0">
              <a:solidFill>
                <a:srgbClr val="FF0000"/>
              </a:solidFill>
            </a:endParaRPr>
          </a:p>
        </p:txBody>
      </p:sp>
      <p:sp>
        <p:nvSpPr>
          <p:cNvPr id="3" name="Content Placeholder 2"/>
          <p:cNvSpPr>
            <a:spLocks noGrp="1"/>
          </p:cNvSpPr>
          <p:nvPr>
            <p:ph idx="1"/>
          </p:nvPr>
        </p:nvSpPr>
        <p:spPr>
          <a:xfrm>
            <a:off x="457200" y="868362"/>
            <a:ext cx="4114800" cy="5684838"/>
          </a:xfrm>
          <a:ln>
            <a:solidFill>
              <a:srgbClr val="0000FF"/>
            </a:solidFill>
          </a:ln>
        </p:spPr>
        <p:txBody>
          <a:bodyPr/>
          <a:lstStyle/>
          <a:p>
            <a:pPr>
              <a:buNone/>
            </a:pPr>
            <a:r>
              <a:rPr lang="en-US" sz="1200" dirty="0" smtClean="0"/>
              <a:t>// </a:t>
            </a:r>
            <a:r>
              <a:rPr lang="en-US" sz="1200" dirty="0" err="1" smtClean="0"/>
              <a:t>STL_Simple_Vector.cpp</a:t>
            </a:r>
            <a:endParaRPr lang="en-US" sz="1200" dirty="0" smtClean="0"/>
          </a:p>
          <a:p>
            <a:pPr>
              <a:buNone/>
            </a:pPr>
            <a:r>
              <a:rPr lang="en-US" sz="1200" dirty="0" smtClean="0"/>
              <a:t>#include &lt;</a:t>
            </a:r>
            <a:r>
              <a:rPr lang="en-US" sz="1200" dirty="0" err="1" smtClean="0"/>
              <a:t>iostream</a:t>
            </a:r>
            <a:r>
              <a:rPr lang="en-US" sz="1200" dirty="0" smtClean="0"/>
              <a:t>&gt;</a:t>
            </a:r>
          </a:p>
          <a:p>
            <a:pPr>
              <a:buNone/>
            </a:pPr>
            <a:r>
              <a:rPr lang="en-US" sz="1200" dirty="0" smtClean="0"/>
              <a:t>#include &lt;vector&gt;</a:t>
            </a:r>
          </a:p>
          <a:p>
            <a:pPr>
              <a:buNone/>
            </a:pPr>
            <a:r>
              <a:rPr lang="en-US" sz="1200" dirty="0" smtClean="0"/>
              <a:t>using namespace std;</a:t>
            </a:r>
          </a:p>
          <a:p>
            <a:pPr>
              <a:buNone/>
            </a:pPr>
            <a:endParaRPr lang="en-US" sz="1200" dirty="0" smtClean="0"/>
          </a:p>
          <a:p>
            <a:pPr>
              <a:buNone/>
            </a:pPr>
            <a:r>
              <a:rPr lang="en-US" sz="1200" dirty="0" err="1" smtClean="0"/>
              <a:t>int</a:t>
            </a:r>
            <a:r>
              <a:rPr lang="en-US" sz="1200" dirty="0" smtClean="0"/>
              <a:t> main (void){</a:t>
            </a:r>
          </a:p>
          <a:p>
            <a:pPr>
              <a:buNone/>
            </a:pPr>
            <a:r>
              <a:rPr lang="en-US" sz="1200" dirty="0" smtClean="0"/>
              <a:t>  </a:t>
            </a:r>
            <a:r>
              <a:rPr lang="en-US" sz="1200" dirty="0" err="1" smtClean="0"/>
              <a:t>int</a:t>
            </a:r>
            <a:r>
              <a:rPr lang="en-US" sz="1200" dirty="0" smtClean="0"/>
              <a:t> Size;</a:t>
            </a:r>
          </a:p>
          <a:p>
            <a:pPr>
              <a:buNone/>
            </a:pPr>
            <a:r>
              <a:rPr lang="en-US" sz="1200" dirty="0" smtClean="0"/>
              <a:t>  </a:t>
            </a:r>
            <a:r>
              <a:rPr lang="en-US" sz="1200" dirty="0" err="1" smtClean="0"/>
              <a:t>cout</a:t>
            </a:r>
            <a:r>
              <a:rPr lang="en-US" sz="1200" dirty="0" smtClean="0"/>
              <a:t> &lt;&lt; "Enter Size of Vector" &lt;&lt; </a:t>
            </a:r>
            <a:r>
              <a:rPr lang="en-US" sz="1200" dirty="0" err="1" smtClean="0"/>
              <a:t>endl</a:t>
            </a:r>
            <a:r>
              <a:rPr lang="en-US" sz="1200" dirty="0" smtClean="0"/>
              <a:t>;</a:t>
            </a:r>
          </a:p>
          <a:p>
            <a:pPr>
              <a:buNone/>
            </a:pPr>
            <a:r>
              <a:rPr lang="en-US" sz="1200" dirty="0" smtClean="0"/>
              <a:t>  </a:t>
            </a:r>
            <a:r>
              <a:rPr lang="en-US" sz="1200" dirty="0" err="1" smtClean="0"/>
              <a:t>cin</a:t>
            </a:r>
            <a:r>
              <a:rPr lang="en-US" sz="1200" dirty="0" smtClean="0"/>
              <a:t> &gt;&gt; Size;</a:t>
            </a:r>
          </a:p>
          <a:p>
            <a:pPr>
              <a:buNone/>
            </a:pPr>
            <a:r>
              <a:rPr lang="en-US" sz="1200" dirty="0" smtClean="0"/>
              <a:t> </a:t>
            </a:r>
          </a:p>
          <a:p>
            <a:pPr>
              <a:buNone/>
            </a:pPr>
            <a:r>
              <a:rPr lang="en-US" sz="1400" b="1" dirty="0" smtClean="0">
                <a:solidFill>
                  <a:srgbClr val="0000FF"/>
                </a:solidFill>
              </a:rPr>
              <a:t>  </a:t>
            </a:r>
            <a:r>
              <a:rPr lang="en-US" sz="1800" b="1" dirty="0" smtClean="0">
                <a:solidFill>
                  <a:srgbClr val="0000FF"/>
                </a:solidFill>
              </a:rPr>
              <a:t>vector&lt;</a:t>
            </a:r>
            <a:r>
              <a:rPr lang="en-US" sz="1800" b="1" dirty="0" err="1" smtClean="0">
                <a:solidFill>
                  <a:srgbClr val="0000FF"/>
                </a:solidFill>
              </a:rPr>
              <a:t>int</a:t>
            </a:r>
            <a:r>
              <a:rPr lang="en-US" sz="1800" b="1" dirty="0" smtClean="0">
                <a:solidFill>
                  <a:srgbClr val="0000FF"/>
                </a:solidFill>
              </a:rPr>
              <a:t>&gt; </a:t>
            </a:r>
            <a:r>
              <a:rPr lang="en-US" sz="1800" b="1" dirty="0" err="1" smtClean="0">
                <a:solidFill>
                  <a:srgbClr val="0000FF"/>
                </a:solidFill>
              </a:rPr>
              <a:t>v</a:t>
            </a:r>
            <a:r>
              <a:rPr lang="en-US" sz="1800" b="1" dirty="0" smtClean="0">
                <a:solidFill>
                  <a:srgbClr val="0000FF"/>
                </a:solidFill>
              </a:rPr>
              <a:t>;</a:t>
            </a:r>
          </a:p>
          <a:p>
            <a:pPr>
              <a:buNone/>
            </a:pPr>
            <a:r>
              <a:rPr lang="en-US" sz="1800" b="1" dirty="0" smtClean="0">
                <a:solidFill>
                  <a:srgbClr val="0000FF"/>
                </a:solidFill>
              </a:rPr>
              <a:t>  vector&lt;</a:t>
            </a:r>
            <a:r>
              <a:rPr lang="en-US" sz="1800" b="1" dirty="0" err="1" smtClean="0">
                <a:solidFill>
                  <a:srgbClr val="0000FF"/>
                </a:solidFill>
              </a:rPr>
              <a:t>int</a:t>
            </a:r>
            <a:r>
              <a:rPr lang="en-US" sz="1800" b="1" dirty="0" smtClean="0">
                <a:solidFill>
                  <a:srgbClr val="0000FF"/>
                </a:solidFill>
              </a:rPr>
              <a:t>&gt; w(10,-1);   </a:t>
            </a:r>
            <a:r>
              <a:rPr lang="en-US" sz="1800" dirty="0" smtClean="0"/>
              <a:t> constructor</a:t>
            </a:r>
          </a:p>
          <a:p>
            <a:pPr>
              <a:buNone/>
            </a:pPr>
            <a:endParaRPr lang="en-US" sz="1200" dirty="0" smtClean="0"/>
          </a:p>
          <a:p>
            <a:pPr>
              <a:buNone/>
            </a:pPr>
            <a:r>
              <a:rPr lang="en-US" sz="1200" dirty="0" smtClean="0"/>
              <a:t>  for (</a:t>
            </a:r>
            <a:r>
              <a:rPr lang="en-US" sz="1200" dirty="0" err="1" smtClean="0"/>
              <a:t>int</a:t>
            </a:r>
            <a:r>
              <a:rPr lang="en-US" sz="1200" dirty="0" smtClean="0"/>
              <a:t> </a:t>
            </a:r>
            <a:r>
              <a:rPr lang="en-US" sz="1200" dirty="0" err="1" smtClean="0"/>
              <a:t>i</a:t>
            </a:r>
            <a:r>
              <a:rPr lang="en-US" sz="1200" dirty="0" smtClean="0"/>
              <a:t> = 0; </a:t>
            </a:r>
            <a:r>
              <a:rPr lang="en-US" sz="1200" dirty="0" err="1" smtClean="0"/>
              <a:t>i</a:t>
            </a:r>
            <a:r>
              <a:rPr lang="en-US" sz="1200" dirty="0" smtClean="0"/>
              <a:t> &lt; Size; </a:t>
            </a:r>
            <a:r>
              <a:rPr lang="en-US" sz="1200" dirty="0" err="1" smtClean="0"/>
              <a:t>i</a:t>
            </a:r>
            <a:r>
              <a:rPr lang="en-US" sz="1200" dirty="0" smtClean="0"/>
              <a:t>++)         // append integers 0 to 2n-1 to </a:t>
            </a:r>
            <a:r>
              <a:rPr lang="en-US" sz="1200" dirty="0" err="1" smtClean="0"/>
              <a:t>v</a:t>
            </a:r>
            <a:endParaRPr lang="en-US" sz="1200" dirty="0" smtClean="0"/>
          </a:p>
          <a:p>
            <a:pPr>
              <a:buNone/>
            </a:pPr>
            <a:r>
              <a:rPr lang="en-US" sz="1600" b="1" dirty="0" smtClean="0">
                <a:solidFill>
                  <a:srgbClr val="0000FF"/>
                </a:solidFill>
              </a:rPr>
              <a:t>    </a:t>
            </a:r>
            <a:r>
              <a:rPr lang="en-US" sz="1600" b="1" dirty="0" err="1" smtClean="0">
                <a:solidFill>
                  <a:srgbClr val="0000FF"/>
                </a:solidFill>
              </a:rPr>
              <a:t>v.push_back</a:t>
            </a:r>
            <a:r>
              <a:rPr lang="en-US" sz="1600" b="1" dirty="0" smtClean="0">
                <a:solidFill>
                  <a:srgbClr val="0000FF"/>
                </a:solidFill>
              </a:rPr>
              <a:t> (</a:t>
            </a:r>
            <a:r>
              <a:rPr lang="en-US" sz="1600" b="1" dirty="0" err="1" smtClean="0">
                <a:solidFill>
                  <a:srgbClr val="0000FF"/>
                </a:solidFill>
              </a:rPr>
              <a:t>i</a:t>
            </a:r>
            <a:r>
              <a:rPr lang="en-US" sz="1600" b="1" dirty="0" smtClean="0">
                <a:solidFill>
                  <a:srgbClr val="0000FF"/>
                </a:solidFill>
              </a:rPr>
              <a:t>*2);</a:t>
            </a:r>
          </a:p>
          <a:p>
            <a:pPr>
              <a:buNone/>
            </a:pPr>
            <a:r>
              <a:rPr lang="en-US" sz="1200" dirty="0" smtClean="0"/>
              <a:t> </a:t>
            </a:r>
          </a:p>
          <a:p>
            <a:pPr>
              <a:buNone/>
            </a:pPr>
            <a:r>
              <a:rPr lang="en-US" sz="1200" dirty="0" smtClean="0"/>
              <a:t>  </a:t>
            </a:r>
            <a:r>
              <a:rPr lang="en-US" sz="1200" dirty="0" err="1" smtClean="0"/>
              <a:t>cout</a:t>
            </a:r>
            <a:r>
              <a:rPr lang="en-US" sz="1200" dirty="0" smtClean="0"/>
              <a:t> &lt;&lt; "the size of the input vector </a:t>
            </a:r>
            <a:r>
              <a:rPr lang="en-US" sz="1200" dirty="0" err="1" smtClean="0"/>
              <a:t>v</a:t>
            </a:r>
            <a:r>
              <a:rPr lang="en-US" sz="1200" dirty="0" smtClean="0"/>
              <a:t> is = " &lt;&lt; </a:t>
            </a:r>
            <a:r>
              <a:rPr lang="en-US" sz="1200" dirty="0" err="1" smtClean="0"/>
              <a:t>v.size</a:t>
            </a:r>
            <a:r>
              <a:rPr lang="en-US" sz="1200" dirty="0" smtClean="0"/>
              <a:t>( ) &lt;&lt; </a:t>
            </a:r>
            <a:r>
              <a:rPr lang="en-US" sz="1200" dirty="0" err="1" smtClean="0"/>
              <a:t>endl</a:t>
            </a:r>
            <a:r>
              <a:rPr lang="en-US" sz="1200" dirty="0" smtClean="0"/>
              <a:t>;</a:t>
            </a:r>
          </a:p>
          <a:p>
            <a:pPr>
              <a:buNone/>
            </a:pPr>
            <a:r>
              <a:rPr lang="en-US" sz="1200" dirty="0" smtClean="0"/>
              <a:t>  </a:t>
            </a:r>
            <a:r>
              <a:rPr lang="en-US" sz="1200" dirty="0" err="1" smtClean="0"/>
              <a:t>cout</a:t>
            </a:r>
            <a:r>
              <a:rPr lang="en-US" sz="1200" dirty="0" smtClean="0"/>
              <a:t> &lt;&lt; "the </a:t>
            </a:r>
            <a:r>
              <a:rPr lang="en-US" sz="1200" dirty="0" err="1" smtClean="0"/>
              <a:t>capacityof</a:t>
            </a:r>
            <a:r>
              <a:rPr lang="en-US" sz="1200" dirty="0" smtClean="0"/>
              <a:t> the input vector </a:t>
            </a:r>
            <a:r>
              <a:rPr lang="en-US" sz="1200" dirty="0" err="1" smtClean="0"/>
              <a:t>v</a:t>
            </a:r>
            <a:r>
              <a:rPr lang="en-US" sz="1200" dirty="0" smtClean="0"/>
              <a:t> is = " &lt;&lt; </a:t>
            </a:r>
            <a:r>
              <a:rPr lang="en-US" sz="1200" dirty="0" err="1" smtClean="0"/>
              <a:t>v.capacity</a:t>
            </a:r>
            <a:r>
              <a:rPr lang="en-US" sz="1200" dirty="0" smtClean="0"/>
              <a:t>( ) &lt;&lt; </a:t>
            </a:r>
            <a:r>
              <a:rPr lang="en-US" sz="1200" dirty="0" err="1" smtClean="0"/>
              <a:t>endl</a:t>
            </a:r>
            <a:r>
              <a:rPr lang="en-US" sz="1200" dirty="0" smtClean="0"/>
              <a:t>;</a:t>
            </a:r>
          </a:p>
          <a:p>
            <a:pPr>
              <a:buNone/>
            </a:pPr>
            <a:r>
              <a:rPr lang="en-US" sz="1200" dirty="0" err="1" smtClean="0"/>
              <a:t>cout</a:t>
            </a:r>
            <a:r>
              <a:rPr lang="en-US" sz="1200" dirty="0" smtClean="0"/>
              <a:t> &lt;&lt; "the input vector is  empty = " &lt;&lt; </a:t>
            </a:r>
            <a:r>
              <a:rPr lang="en-US" sz="1200" dirty="0" err="1" smtClean="0"/>
              <a:t>v.empty</a:t>
            </a:r>
            <a:r>
              <a:rPr lang="en-US" sz="1200" dirty="0" smtClean="0"/>
              <a:t>( ) &lt;&lt; </a:t>
            </a:r>
            <a:r>
              <a:rPr lang="en-US" sz="1200" dirty="0" err="1" smtClean="0"/>
              <a:t>endl</a:t>
            </a:r>
            <a:r>
              <a:rPr lang="en-US" sz="1200" dirty="0" smtClean="0"/>
              <a:t>;</a:t>
            </a:r>
          </a:p>
          <a:p>
            <a:pPr lvl="0">
              <a:buNone/>
            </a:pPr>
            <a:r>
              <a:rPr lang="en-US" sz="1200" dirty="0" err="1" smtClean="0">
                <a:latin typeface="+mn-lt"/>
              </a:rPr>
              <a:t>cout</a:t>
            </a:r>
            <a:r>
              <a:rPr lang="en-US" sz="1200" dirty="0" smtClean="0">
                <a:latin typeface="+mn-lt"/>
              </a:rPr>
              <a:t> &lt;&lt; "the size of the input vector </a:t>
            </a:r>
            <a:r>
              <a:rPr lang="en-US" sz="1200" dirty="0" err="1" smtClean="0">
                <a:latin typeface="+mn-lt"/>
              </a:rPr>
              <a:t>v</a:t>
            </a:r>
            <a:r>
              <a:rPr lang="en-US" sz="1200" dirty="0" smtClean="0">
                <a:latin typeface="+mn-lt"/>
              </a:rPr>
              <a:t> is = " &lt;&lt; </a:t>
            </a:r>
            <a:r>
              <a:rPr lang="en-US" sz="1200" dirty="0" err="1" smtClean="0">
                <a:latin typeface="+mn-lt"/>
              </a:rPr>
              <a:t>v.size</a:t>
            </a:r>
            <a:r>
              <a:rPr lang="en-US" sz="1200" dirty="0" smtClean="0">
                <a:latin typeface="+mn-lt"/>
              </a:rPr>
              <a:t>( ) &lt;&lt; </a:t>
            </a:r>
            <a:r>
              <a:rPr lang="en-US" sz="1200" dirty="0" err="1" smtClean="0">
                <a:latin typeface="+mn-lt"/>
              </a:rPr>
              <a:t>endl</a:t>
            </a:r>
            <a:r>
              <a:rPr lang="en-US" sz="1200" dirty="0" smtClean="0">
                <a:latin typeface="+mn-lt"/>
              </a:rPr>
              <a:t>;</a:t>
            </a:r>
          </a:p>
          <a:p>
            <a:pPr lvl="0">
              <a:buNone/>
            </a:pPr>
            <a:r>
              <a:rPr lang="en-US" sz="1200" dirty="0" smtClean="0">
                <a:latin typeface="+mn-lt"/>
              </a:rPr>
              <a:t>  </a:t>
            </a:r>
            <a:r>
              <a:rPr lang="en-US" sz="1200" dirty="0" err="1" smtClean="0">
                <a:latin typeface="+mn-lt"/>
              </a:rPr>
              <a:t>cout</a:t>
            </a:r>
            <a:r>
              <a:rPr lang="en-US" sz="1200" dirty="0" smtClean="0">
                <a:latin typeface="+mn-lt"/>
              </a:rPr>
              <a:t> &lt;&lt; "the </a:t>
            </a:r>
            <a:r>
              <a:rPr lang="en-US" sz="1200" dirty="0" err="1" smtClean="0">
                <a:latin typeface="+mn-lt"/>
              </a:rPr>
              <a:t>capacityof</a:t>
            </a:r>
            <a:r>
              <a:rPr lang="en-US" sz="1200" dirty="0" smtClean="0">
                <a:latin typeface="+mn-lt"/>
              </a:rPr>
              <a:t> the input vector </a:t>
            </a:r>
            <a:r>
              <a:rPr lang="en-US" sz="1200" dirty="0" err="1" smtClean="0">
                <a:latin typeface="+mn-lt"/>
              </a:rPr>
              <a:t>v</a:t>
            </a:r>
            <a:r>
              <a:rPr lang="en-US" sz="1200" dirty="0" smtClean="0">
                <a:latin typeface="+mn-lt"/>
              </a:rPr>
              <a:t> is = " &lt;&lt; </a:t>
            </a:r>
            <a:r>
              <a:rPr lang="en-US" sz="1200" dirty="0" err="1" smtClean="0">
                <a:latin typeface="+mn-lt"/>
              </a:rPr>
              <a:t>v.capacity</a:t>
            </a:r>
            <a:r>
              <a:rPr lang="en-US" sz="1200" dirty="0" smtClean="0">
                <a:latin typeface="+mn-lt"/>
              </a:rPr>
              <a:t>( ) &lt;&lt; </a:t>
            </a:r>
            <a:r>
              <a:rPr lang="en-US" sz="1200" dirty="0" err="1" smtClean="0">
                <a:latin typeface="+mn-lt"/>
              </a:rPr>
              <a:t>endl</a:t>
            </a:r>
            <a:r>
              <a:rPr lang="en-US" sz="1200" dirty="0" smtClean="0">
                <a:latin typeface="+mn-lt"/>
              </a:rPr>
              <a:t>;</a:t>
            </a:r>
          </a:p>
          <a:p>
            <a:pPr>
              <a:buNone/>
            </a:pPr>
            <a:endParaRPr lang="en-US" sz="1200" dirty="0" smtClean="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29</a:t>
            </a:fld>
            <a:endParaRPr lang="en-US"/>
          </a:p>
        </p:txBody>
      </p:sp>
      <p:sp>
        <p:nvSpPr>
          <p:cNvPr id="7" name="Content Placeholder 2"/>
          <p:cNvSpPr txBox="1">
            <a:spLocks/>
          </p:cNvSpPr>
          <p:nvPr/>
        </p:nvSpPr>
        <p:spPr bwMode="auto">
          <a:xfrm>
            <a:off x="4724400" y="868362"/>
            <a:ext cx="4114800" cy="5684838"/>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lang="en-US" sz="1200" dirty="0" err="1" smtClean="0">
                <a:latin typeface="+mn-lt"/>
              </a:rPr>
              <a:t>cout</a:t>
            </a:r>
            <a:r>
              <a:rPr lang="en-US" sz="1200" dirty="0" smtClean="0">
                <a:latin typeface="+mn-lt"/>
              </a:rPr>
              <a:t> </a:t>
            </a:r>
            <a:r>
              <a:rPr lang="en-US" sz="1200" dirty="0">
                <a:latin typeface="+mn-lt"/>
              </a:rPr>
              <a:t>&lt;&lt; "the input vector is  empty = " &lt;</a:t>
            </a:r>
            <a:r>
              <a:rPr lang="en-US" sz="1200" b="1" dirty="0">
                <a:solidFill>
                  <a:srgbClr val="0000FF"/>
                </a:solidFill>
                <a:latin typeface="+mn-lt"/>
              </a:rPr>
              <a:t>&lt; </a:t>
            </a:r>
            <a:r>
              <a:rPr lang="en-US" sz="1200" b="1" dirty="0" err="1">
                <a:solidFill>
                  <a:srgbClr val="0000FF"/>
                </a:solidFill>
                <a:latin typeface="+mn-lt"/>
              </a:rPr>
              <a:t>v.empty</a:t>
            </a:r>
            <a:r>
              <a:rPr lang="en-US" sz="1200" b="1" dirty="0">
                <a:solidFill>
                  <a:srgbClr val="0000FF"/>
                </a:solidFill>
                <a:latin typeface="+mn-lt"/>
              </a:rPr>
              <a:t>( )</a:t>
            </a:r>
            <a:r>
              <a:rPr lang="en-US" sz="1200" dirty="0">
                <a:latin typeface="+mn-lt"/>
              </a:rPr>
              <a:t> &lt;&lt; </a:t>
            </a:r>
            <a:r>
              <a:rPr lang="en-US" sz="1200" dirty="0" err="1">
                <a:latin typeface="+mn-lt"/>
              </a:rPr>
              <a:t>endl</a:t>
            </a:r>
            <a:r>
              <a:rPr lang="en-US" sz="1200" dirty="0">
                <a:latin typeface="+mn-lt"/>
              </a:rPr>
              <a:t>;</a:t>
            </a:r>
          </a:p>
          <a:p>
            <a:pPr marL="342900" lvl="0" indent="-342900" eaLnBrk="0" hangingPunct="0">
              <a:spcBef>
                <a:spcPct val="20000"/>
              </a:spcBef>
            </a:pPr>
            <a:endParaRPr lang="en-US" sz="1200" dirty="0">
              <a:latin typeface="+mn-lt"/>
            </a:endParaRPr>
          </a:p>
          <a:p>
            <a:pPr marL="342900" lvl="0" indent="-342900" eaLnBrk="0" hangingPunct="0">
              <a:spcBef>
                <a:spcPct val="20000"/>
              </a:spcBef>
            </a:pPr>
            <a:r>
              <a:rPr lang="en-US" sz="1200" dirty="0">
                <a:latin typeface="+mn-lt"/>
              </a:rPr>
              <a:t>  for (</a:t>
            </a:r>
            <a:r>
              <a:rPr lang="en-US" sz="1200" dirty="0" err="1">
                <a:latin typeface="+mn-lt"/>
              </a:rPr>
              <a:t>int</a:t>
            </a:r>
            <a:r>
              <a:rPr lang="en-US" sz="1200" dirty="0">
                <a:latin typeface="+mn-lt"/>
              </a:rPr>
              <a:t> </a:t>
            </a:r>
            <a:r>
              <a:rPr lang="en-US" sz="1200" dirty="0" err="1">
                <a:latin typeface="+mn-lt"/>
              </a:rPr>
              <a:t>i</a:t>
            </a:r>
            <a:r>
              <a:rPr lang="en-US" sz="1200" dirty="0">
                <a:latin typeface="+mn-lt"/>
              </a:rPr>
              <a:t> = 0; </a:t>
            </a:r>
            <a:r>
              <a:rPr lang="en-US" sz="1200" dirty="0" err="1">
                <a:latin typeface="+mn-lt"/>
              </a:rPr>
              <a:t>i</a:t>
            </a:r>
            <a:r>
              <a:rPr lang="en-US" sz="1200" dirty="0">
                <a:latin typeface="+mn-lt"/>
              </a:rPr>
              <a:t> &lt; </a:t>
            </a:r>
            <a:r>
              <a:rPr lang="en-US" sz="1200" dirty="0" err="1">
                <a:latin typeface="+mn-lt"/>
              </a:rPr>
              <a:t>v.size</a:t>
            </a:r>
            <a:r>
              <a:rPr lang="en-US" sz="1200" dirty="0">
                <a:latin typeface="+mn-lt"/>
              </a:rPr>
              <a:t>( ); </a:t>
            </a:r>
            <a:r>
              <a:rPr lang="en-US" sz="1200" dirty="0" err="1">
                <a:latin typeface="+mn-lt"/>
              </a:rPr>
              <a:t>i</a:t>
            </a:r>
            <a:r>
              <a:rPr lang="en-US" sz="1200" dirty="0">
                <a:latin typeface="+mn-lt"/>
              </a:rPr>
              <a:t>++){            // list vector elements</a:t>
            </a:r>
          </a:p>
          <a:p>
            <a:pPr marL="342900" lvl="0" indent="-342900" eaLnBrk="0" hangingPunct="0">
              <a:spcBef>
                <a:spcPct val="20000"/>
              </a:spcBef>
            </a:pPr>
            <a:r>
              <a:rPr lang="en-US" sz="1200" dirty="0">
                <a:latin typeface="+mn-lt"/>
              </a:rPr>
              <a:t>    if(!(i%4))cout &lt;&lt; </a:t>
            </a:r>
            <a:r>
              <a:rPr lang="en-US" sz="1200" dirty="0" err="1">
                <a:latin typeface="+mn-lt"/>
              </a:rPr>
              <a:t>endl</a:t>
            </a:r>
            <a:r>
              <a:rPr lang="en-US" sz="1200" dirty="0">
                <a:latin typeface="+mn-lt"/>
              </a:rPr>
              <a:t>;</a:t>
            </a: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a:t>
            </a:r>
            <a:r>
              <a:rPr lang="en-US" sz="1200" dirty="0" err="1">
                <a:latin typeface="+mn-lt"/>
              </a:rPr>
              <a:t>tv</a:t>
            </a:r>
            <a:r>
              <a:rPr lang="en-US" sz="1200" dirty="0">
                <a:latin typeface="+mn-lt"/>
              </a:rPr>
              <a:t>[" &lt;&lt; </a:t>
            </a:r>
            <a:r>
              <a:rPr lang="en-US" sz="1200" dirty="0" err="1">
                <a:latin typeface="+mn-lt"/>
              </a:rPr>
              <a:t>i</a:t>
            </a:r>
            <a:r>
              <a:rPr lang="en-US" sz="1200" dirty="0">
                <a:latin typeface="+mn-lt"/>
              </a:rPr>
              <a:t> &lt;&lt; "] = " &lt;&lt; </a:t>
            </a:r>
            <a:r>
              <a:rPr lang="en-US" sz="1200" dirty="0" err="1">
                <a:latin typeface="+mn-lt"/>
              </a:rPr>
              <a:t>v[i</a:t>
            </a:r>
            <a:r>
              <a:rPr lang="en-US" sz="1200" dirty="0">
                <a:latin typeface="+mn-lt"/>
              </a:rPr>
              <a:t>];</a:t>
            </a:r>
          </a:p>
          <a:p>
            <a:pPr marL="342900" lvl="0" indent="-342900" eaLnBrk="0" hangingPunct="0">
              <a:spcBef>
                <a:spcPct val="20000"/>
              </a:spcBef>
            </a:pPr>
            <a:r>
              <a:rPr lang="en-US" sz="1200" dirty="0">
                <a:latin typeface="+mn-lt"/>
              </a:rPr>
              <a:t>  }</a:t>
            </a: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a:t>
            </a:r>
            <a:r>
              <a:rPr lang="en-US" sz="1200" dirty="0" err="1">
                <a:latin typeface="+mn-lt"/>
              </a:rPr>
              <a:t>endl</a:t>
            </a:r>
            <a:r>
              <a:rPr lang="en-US" sz="1200" dirty="0">
                <a:latin typeface="+mn-lt"/>
              </a:rPr>
              <a:t>;</a:t>
            </a:r>
          </a:p>
          <a:p>
            <a:pPr marL="342900" lvl="0" indent="-342900" eaLnBrk="0" hangingPunct="0">
              <a:spcBef>
                <a:spcPct val="20000"/>
              </a:spcBef>
            </a:pPr>
            <a:endParaRPr lang="en-US" sz="1200" dirty="0">
              <a:latin typeface="+mn-lt"/>
            </a:endParaRPr>
          </a:p>
          <a:p>
            <a:pPr marL="342900" lvl="0" indent="-342900" eaLnBrk="0" hangingPunct="0">
              <a:spcBef>
                <a:spcPct val="20000"/>
              </a:spcBef>
            </a:pPr>
            <a:r>
              <a:rPr lang="en-US" sz="1400" b="1" dirty="0">
                <a:solidFill>
                  <a:srgbClr val="0000FF"/>
                </a:solidFill>
                <a:latin typeface="+mn-lt"/>
              </a:rPr>
              <a:t>  </a:t>
            </a:r>
            <a:r>
              <a:rPr lang="en-US" sz="1600" b="1" dirty="0" err="1">
                <a:solidFill>
                  <a:srgbClr val="FF0000"/>
                </a:solidFill>
                <a:latin typeface="+mn-lt"/>
              </a:rPr>
              <a:t>swap(v,w</a:t>
            </a:r>
            <a:r>
              <a:rPr lang="en-US" sz="1600" b="1" dirty="0">
                <a:solidFill>
                  <a:srgbClr val="FF0000"/>
                </a:solidFill>
                <a:latin typeface="+mn-lt"/>
              </a:rPr>
              <a:t>);</a:t>
            </a:r>
          </a:p>
          <a:p>
            <a:pPr marL="342900" lvl="0" indent="-342900" eaLnBrk="0" hangingPunct="0">
              <a:spcBef>
                <a:spcPct val="20000"/>
              </a:spcBef>
            </a:pPr>
            <a:endParaRPr lang="en-US" sz="1200" dirty="0">
              <a:latin typeface="+mn-lt"/>
            </a:endParaRP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"the size of the input vector </a:t>
            </a:r>
            <a:r>
              <a:rPr lang="en-US" sz="1200" dirty="0" err="1">
                <a:latin typeface="+mn-lt"/>
              </a:rPr>
              <a:t>w</a:t>
            </a:r>
            <a:r>
              <a:rPr lang="en-US" sz="1200" dirty="0">
                <a:latin typeface="+mn-lt"/>
              </a:rPr>
              <a:t>  is = " &lt;&lt; </a:t>
            </a:r>
            <a:r>
              <a:rPr lang="en-US" sz="1200" dirty="0" err="1">
                <a:latin typeface="+mn-lt"/>
              </a:rPr>
              <a:t>w.size</a:t>
            </a:r>
            <a:r>
              <a:rPr lang="en-US" sz="1200" dirty="0">
                <a:latin typeface="+mn-lt"/>
              </a:rPr>
              <a:t>( ) &lt;&lt; </a:t>
            </a:r>
            <a:r>
              <a:rPr lang="en-US" sz="1200" dirty="0" err="1">
                <a:latin typeface="+mn-lt"/>
              </a:rPr>
              <a:t>endl</a:t>
            </a:r>
            <a:r>
              <a:rPr lang="en-US" sz="1200" dirty="0">
                <a:latin typeface="+mn-lt"/>
              </a:rPr>
              <a:t>;</a:t>
            </a: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"the </a:t>
            </a:r>
            <a:r>
              <a:rPr lang="en-US" sz="1200" dirty="0" err="1">
                <a:latin typeface="+mn-lt"/>
              </a:rPr>
              <a:t>capacityof</a:t>
            </a:r>
            <a:r>
              <a:rPr lang="en-US" sz="1200" dirty="0">
                <a:latin typeface="+mn-lt"/>
              </a:rPr>
              <a:t> the input vector </a:t>
            </a:r>
            <a:r>
              <a:rPr lang="en-US" sz="1200" dirty="0" err="1">
                <a:latin typeface="+mn-lt"/>
              </a:rPr>
              <a:t>w</a:t>
            </a:r>
            <a:r>
              <a:rPr lang="en-US" sz="1200" dirty="0">
                <a:latin typeface="+mn-lt"/>
              </a:rPr>
              <a:t> is = " &lt;&lt; </a:t>
            </a:r>
            <a:r>
              <a:rPr lang="en-US" sz="1200" dirty="0" err="1">
                <a:latin typeface="+mn-lt"/>
              </a:rPr>
              <a:t>w.capacity</a:t>
            </a:r>
            <a:r>
              <a:rPr lang="en-US" sz="1200" dirty="0">
                <a:latin typeface="+mn-lt"/>
              </a:rPr>
              <a:t>( ) &lt;&lt; </a:t>
            </a:r>
            <a:r>
              <a:rPr lang="en-US" sz="1200" dirty="0" err="1">
                <a:latin typeface="+mn-lt"/>
              </a:rPr>
              <a:t>endl</a:t>
            </a:r>
            <a:r>
              <a:rPr lang="en-US" sz="1200" dirty="0">
                <a:latin typeface="+mn-lt"/>
              </a:rPr>
              <a:t>;</a:t>
            </a:r>
          </a:p>
          <a:p>
            <a:pPr marL="342900" lvl="0" indent="-342900" eaLnBrk="0" hangingPunct="0">
              <a:spcBef>
                <a:spcPct val="20000"/>
              </a:spcBef>
            </a:pPr>
            <a:r>
              <a:rPr lang="en-US" sz="1200" b="1" dirty="0">
                <a:solidFill>
                  <a:srgbClr val="0000FF"/>
                </a:solidFill>
                <a:latin typeface="+mn-lt"/>
              </a:rPr>
              <a:t>  </a:t>
            </a:r>
            <a:r>
              <a:rPr lang="en-US" sz="1200" b="1" dirty="0" err="1">
                <a:solidFill>
                  <a:srgbClr val="0000FF"/>
                </a:solidFill>
                <a:latin typeface="+mn-lt"/>
              </a:rPr>
              <a:t>cout</a:t>
            </a:r>
            <a:r>
              <a:rPr lang="en-US" sz="1200" b="1" dirty="0">
                <a:solidFill>
                  <a:srgbClr val="0000FF"/>
                </a:solidFill>
                <a:latin typeface="+mn-lt"/>
              </a:rPr>
              <a:t> &lt;&lt; "</a:t>
            </a:r>
            <a:r>
              <a:rPr lang="en-US" sz="1200" b="1" dirty="0" err="1">
                <a:solidFill>
                  <a:srgbClr val="0000FF"/>
                </a:solidFill>
                <a:latin typeface="+mn-lt"/>
              </a:rPr>
              <a:t>w.front</a:t>
            </a:r>
            <a:r>
              <a:rPr lang="en-US" sz="1200" b="1" dirty="0">
                <a:solidFill>
                  <a:srgbClr val="0000FF"/>
                </a:solidFill>
                <a:latin typeface="+mn-lt"/>
              </a:rPr>
              <a:t>() = " &lt;&lt; </a:t>
            </a:r>
            <a:r>
              <a:rPr lang="en-US" sz="1200" b="1" dirty="0" err="1">
                <a:solidFill>
                  <a:srgbClr val="0000FF"/>
                </a:solidFill>
                <a:latin typeface="+mn-lt"/>
              </a:rPr>
              <a:t>w.front</a:t>
            </a:r>
            <a:r>
              <a:rPr lang="en-US" sz="1200" b="1" dirty="0">
                <a:solidFill>
                  <a:srgbClr val="0000FF"/>
                </a:solidFill>
                <a:latin typeface="+mn-lt"/>
              </a:rPr>
              <a:t>( ) &lt;&lt; " </a:t>
            </a:r>
            <a:r>
              <a:rPr lang="en-US" sz="1200" b="1" dirty="0" err="1">
                <a:solidFill>
                  <a:srgbClr val="0000FF"/>
                </a:solidFill>
                <a:latin typeface="+mn-lt"/>
              </a:rPr>
              <a:t>w.back</a:t>
            </a:r>
            <a:r>
              <a:rPr lang="en-US" sz="1200" b="1" dirty="0">
                <a:solidFill>
                  <a:srgbClr val="0000FF"/>
                </a:solidFill>
                <a:latin typeface="+mn-lt"/>
              </a:rPr>
              <a:t>( ) = " &lt;&lt; </a:t>
            </a:r>
            <a:r>
              <a:rPr lang="en-US" sz="1200" b="1" dirty="0" err="1">
                <a:solidFill>
                  <a:srgbClr val="0000FF"/>
                </a:solidFill>
                <a:latin typeface="+mn-lt"/>
              </a:rPr>
              <a:t>w.back</a:t>
            </a:r>
            <a:r>
              <a:rPr lang="en-US" sz="1200" b="1" dirty="0">
                <a:solidFill>
                  <a:srgbClr val="0000FF"/>
                </a:solidFill>
                <a:latin typeface="+mn-lt"/>
              </a:rPr>
              <a:t>( ) &lt;&lt; </a:t>
            </a:r>
            <a:r>
              <a:rPr lang="en-US" sz="1200" b="1" dirty="0" err="1">
                <a:solidFill>
                  <a:srgbClr val="0000FF"/>
                </a:solidFill>
                <a:latin typeface="+mn-lt"/>
              </a:rPr>
              <a:t>endl</a:t>
            </a:r>
            <a:r>
              <a:rPr lang="en-US" sz="1200" b="1" dirty="0">
                <a:solidFill>
                  <a:srgbClr val="0000FF"/>
                </a:solidFill>
                <a:latin typeface="+mn-lt"/>
              </a:rPr>
              <a:t>;</a:t>
            </a:r>
          </a:p>
          <a:p>
            <a:pPr marL="342900" lvl="0" indent="-342900" eaLnBrk="0" hangingPunct="0">
              <a:spcBef>
                <a:spcPct val="20000"/>
              </a:spcBef>
            </a:pPr>
            <a:endParaRPr lang="en-US" sz="1200" dirty="0">
              <a:latin typeface="+mn-lt"/>
            </a:endParaRPr>
          </a:p>
          <a:p>
            <a:pPr marL="342900" lvl="0" indent="-342900" eaLnBrk="0" hangingPunct="0">
              <a:spcBef>
                <a:spcPct val="20000"/>
              </a:spcBef>
            </a:pPr>
            <a:r>
              <a:rPr lang="en-US" sz="1200" dirty="0">
                <a:latin typeface="+mn-lt"/>
              </a:rPr>
              <a:t>  for (</a:t>
            </a:r>
            <a:r>
              <a:rPr lang="en-US" sz="1200" dirty="0" err="1">
                <a:latin typeface="+mn-lt"/>
              </a:rPr>
              <a:t>int</a:t>
            </a:r>
            <a:r>
              <a:rPr lang="en-US" sz="1200" dirty="0">
                <a:latin typeface="+mn-lt"/>
              </a:rPr>
              <a:t> </a:t>
            </a:r>
            <a:r>
              <a:rPr lang="en-US" sz="1200" dirty="0" err="1">
                <a:latin typeface="+mn-lt"/>
              </a:rPr>
              <a:t>i</a:t>
            </a:r>
            <a:r>
              <a:rPr lang="en-US" sz="1200" dirty="0">
                <a:latin typeface="+mn-lt"/>
              </a:rPr>
              <a:t> = 0; </a:t>
            </a:r>
            <a:r>
              <a:rPr lang="en-US" sz="1200" dirty="0" err="1">
                <a:latin typeface="+mn-lt"/>
              </a:rPr>
              <a:t>i</a:t>
            </a:r>
            <a:r>
              <a:rPr lang="en-US" sz="1200" dirty="0">
                <a:latin typeface="+mn-lt"/>
              </a:rPr>
              <a:t> &lt; </a:t>
            </a:r>
            <a:r>
              <a:rPr lang="en-US" sz="1200" b="1" dirty="0" err="1">
                <a:solidFill>
                  <a:srgbClr val="FF0000"/>
                </a:solidFill>
                <a:latin typeface="+mn-lt"/>
              </a:rPr>
              <a:t>w.size</a:t>
            </a:r>
            <a:r>
              <a:rPr lang="en-US" sz="1200" b="1" dirty="0">
                <a:solidFill>
                  <a:srgbClr val="FF0000"/>
                </a:solidFill>
                <a:latin typeface="+mn-lt"/>
              </a:rPr>
              <a:t>( ) + 1</a:t>
            </a:r>
            <a:r>
              <a:rPr lang="en-US" sz="1200" dirty="0">
                <a:latin typeface="+mn-lt"/>
              </a:rPr>
              <a:t>; </a:t>
            </a:r>
            <a:r>
              <a:rPr lang="en-US" sz="1200" dirty="0" err="1">
                <a:latin typeface="+mn-lt"/>
              </a:rPr>
              <a:t>i</a:t>
            </a:r>
            <a:r>
              <a:rPr lang="en-US" sz="1200" dirty="0">
                <a:latin typeface="+mn-lt"/>
              </a:rPr>
              <a:t>++){            // list vector elements &amp; violate boundary</a:t>
            </a:r>
          </a:p>
          <a:p>
            <a:pPr marL="342900" lvl="0" indent="-342900" eaLnBrk="0" hangingPunct="0">
              <a:spcBef>
                <a:spcPct val="20000"/>
              </a:spcBef>
            </a:pPr>
            <a:r>
              <a:rPr lang="en-US" sz="1200" dirty="0">
                <a:latin typeface="+mn-lt"/>
              </a:rPr>
              <a:t>    if(!(i%4))cout &lt;&lt; </a:t>
            </a:r>
            <a:r>
              <a:rPr lang="en-US" sz="1200" dirty="0" err="1">
                <a:latin typeface="+mn-lt"/>
              </a:rPr>
              <a:t>endl</a:t>
            </a:r>
            <a:r>
              <a:rPr lang="en-US" sz="1200" dirty="0">
                <a:latin typeface="+mn-lt"/>
              </a:rPr>
              <a:t>;</a:t>
            </a: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a:t>
            </a:r>
            <a:r>
              <a:rPr lang="en-US" sz="1200" dirty="0" err="1">
                <a:latin typeface="+mn-lt"/>
              </a:rPr>
              <a:t>tw</a:t>
            </a:r>
            <a:r>
              <a:rPr lang="en-US" sz="1200" dirty="0">
                <a:latin typeface="+mn-lt"/>
              </a:rPr>
              <a:t>[" &lt;&lt; </a:t>
            </a:r>
            <a:r>
              <a:rPr lang="en-US" sz="1200" dirty="0" err="1">
                <a:latin typeface="+mn-lt"/>
              </a:rPr>
              <a:t>i</a:t>
            </a:r>
            <a:r>
              <a:rPr lang="en-US" sz="1200" dirty="0">
                <a:latin typeface="+mn-lt"/>
              </a:rPr>
              <a:t> &lt;&lt; "] = " &lt;&lt; </a:t>
            </a:r>
            <a:r>
              <a:rPr lang="en-US" sz="1200" b="1" dirty="0" err="1">
                <a:solidFill>
                  <a:srgbClr val="FF0000"/>
                </a:solidFill>
                <a:latin typeface="+mn-lt"/>
              </a:rPr>
              <a:t>w.at(i</a:t>
            </a:r>
            <a:r>
              <a:rPr lang="en-US" sz="1200" b="1" dirty="0">
                <a:solidFill>
                  <a:srgbClr val="FF0000"/>
                </a:solidFill>
                <a:latin typeface="+mn-lt"/>
              </a:rPr>
              <a:t>);</a:t>
            </a:r>
          </a:p>
          <a:p>
            <a:pPr marL="342900" lvl="0" indent="-342900" eaLnBrk="0" hangingPunct="0">
              <a:spcBef>
                <a:spcPct val="20000"/>
              </a:spcBef>
            </a:pPr>
            <a:r>
              <a:rPr lang="en-US" sz="1200" dirty="0">
                <a:latin typeface="+mn-lt"/>
              </a:rPr>
              <a:t>  }</a:t>
            </a:r>
          </a:p>
          <a:p>
            <a:pPr marL="342900" lvl="0" indent="-342900" eaLnBrk="0" hangingPunct="0">
              <a:spcBef>
                <a:spcPct val="20000"/>
              </a:spcBef>
            </a:pPr>
            <a:r>
              <a:rPr lang="en-US" sz="1200" dirty="0">
                <a:latin typeface="+mn-lt"/>
              </a:rPr>
              <a:t>  </a:t>
            </a:r>
            <a:r>
              <a:rPr lang="en-US" sz="1200" dirty="0" err="1">
                <a:latin typeface="+mn-lt"/>
              </a:rPr>
              <a:t>cout</a:t>
            </a:r>
            <a:r>
              <a:rPr lang="en-US" sz="1200" dirty="0">
                <a:latin typeface="+mn-lt"/>
              </a:rPr>
              <a:t> &lt;&lt; </a:t>
            </a:r>
            <a:r>
              <a:rPr lang="en-US" sz="1200" dirty="0" err="1">
                <a:latin typeface="+mn-lt"/>
              </a:rPr>
              <a:t>endl</a:t>
            </a:r>
            <a:r>
              <a:rPr lang="en-US" sz="1200" dirty="0">
                <a:latin typeface="+mn-lt"/>
              </a:rPr>
              <a:t>;</a:t>
            </a:r>
          </a:p>
          <a:p>
            <a:pPr marL="342900" lvl="0" indent="-342900" eaLnBrk="0" hangingPunct="0">
              <a:spcBef>
                <a:spcPct val="20000"/>
              </a:spcBef>
            </a:pPr>
            <a:r>
              <a:rPr lang="en-US" sz="1200" dirty="0">
                <a:latin typeface="+mn-lt"/>
              </a:rPr>
              <a:t>}</a:t>
            </a:r>
          </a:p>
          <a:p>
            <a:pPr marL="342900" marR="0" lvl="0" indent="-342900" algn="l" defTabSz="457200" rtl="0" eaLnBrk="0" fontAlgn="base" latinLnBrk="0" hangingPunct="0">
              <a:lnSpc>
                <a:spcPct val="100000"/>
              </a:lnSpc>
              <a:spcBef>
                <a:spcPct val="20000"/>
              </a:spcBef>
              <a:spcAft>
                <a:spcPct val="0"/>
              </a:spcAft>
              <a:buClrTx/>
              <a:buSzTx/>
              <a:buFont typeface="Arial" pitchFamily="-111" charset="0"/>
              <a:buNone/>
              <a:tabLst/>
              <a:defRPr/>
            </a:pPr>
            <a:endParaRPr kumimoji="0" lang="en-US" sz="1200" b="0" i="0" u="none" strike="noStrike" kern="1200" cap="none" spc="0" normalizeH="0" baseline="0" noProof="0" dirty="0">
              <a:ln>
                <a:noFill/>
              </a:ln>
              <a:solidFill>
                <a:schemeClr val="tx1"/>
              </a:solidFill>
              <a:effectLst/>
              <a:uLnTx/>
              <a:uFillTx/>
              <a:latin typeface="+mn-lt"/>
              <a:ea typeface="ＭＳ Ｐゴシック" pitchFamily="-111" charset="-128"/>
              <a:cs typeface="ＭＳ Ｐゴシック" pitchFamily="-111" charset="-128"/>
            </a:endParaRPr>
          </a:p>
        </p:txBody>
      </p:sp>
      <p:sp>
        <p:nvSpPr>
          <p:cNvPr id="8" name="TextBox 7"/>
          <p:cNvSpPr txBox="1"/>
          <p:nvPr/>
        </p:nvSpPr>
        <p:spPr>
          <a:xfrm>
            <a:off x="5334000" y="6171684"/>
            <a:ext cx="3251536" cy="369332"/>
          </a:xfrm>
          <a:prstGeom prst="rect">
            <a:avLst/>
          </a:prstGeom>
          <a:noFill/>
        </p:spPr>
        <p:txBody>
          <a:bodyPr wrap="none" rtlCol="0">
            <a:spAutoFit/>
          </a:bodyPr>
          <a:lstStyle/>
          <a:p>
            <a:r>
              <a:rPr lang="en-US" dirty="0" smtClean="0">
                <a:solidFill>
                  <a:srgbClr val="FF0000"/>
                </a:solidFill>
              </a:rPr>
              <a:t>§See </a:t>
            </a:r>
            <a:r>
              <a:rPr lang="en-US" dirty="0" err="1" smtClean="0">
                <a:solidFill>
                  <a:srgbClr val="FF0000"/>
                </a:solidFill>
              </a:rPr>
              <a:t>STL_Simple_Vector.cpp</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792162"/>
          </a:xfrm>
        </p:spPr>
        <p:txBody>
          <a:bodyPr/>
          <a:lstStyle/>
          <a:p>
            <a:pPr eaLnBrk="1" hangingPunct="1"/>
            <a:r>
              <a:rPr lang="en-US" b="1" dirty="0">
                <a:latin typeface="Calibri" charset="0"/>
              </a:rPr>
              <a:t>Iterators</a:t>
            </a:r>
          </a:p>
        </p:txBody>
      </p:sp>
      <p:sp>
        <p:nvSpPr>
          <p:cNvPr id="80899" name="Rectangle 3"/>
          <p:cNvSpPr>
            <a:spLocks noGrp="1" noChangeArrowheads="1"/>
          </p:cNvSpPr>
          <p:nvPr>
            <p:ph type="body" idx="1"/>
          </p:nvPr>
        </p:nvSpPr>
        <p:spPr>
          <a:xfrm>
            <a:off x="457200" y="1417638"/>
            <a:ext cx="8229600" cy="4708525"/>
          </a:xfrm>
          <a:ln>
            <a:solidFill>
              <a:srgbClr val="0000FF"/>
            </a:solidFill>
          </a:ln>
        </p:spPr>
        <p:txBody>
          <a:bodyPr/>
          <a:lstStyle/>
          <a:p>
            <a:pPr eaLnBrk="1" hangingPunct="1"/>
            <a:r>
              <a:rPr lang="en-US" dirty="0" smtClean="0">
                <a:latin typeface="Calibri" charset="0"/>
              </a:rPr>
              <a:t>Iterators are construct </a:t>
            </a:r>
            <a:r>
              <a:rPr lang="en-US" dirty="0">
                <a:latin typeface="Calibri" charset="0"/>
              </a:rPr>
              <a:t>for cycling through data</a:t>
            </a:r>
          </a:p>
          <a:p>
            <a:pPr lvl="1" eaLnBrk="1" hangingPunct="1"/>
            <a:r>
              <a:rPr lang="en-US" dirty="0">
                <a:latin typeface="Calibri" charset="0"/>
              </a:rPr>
              <a:t>Like a "</a:t>
            </a:r>
            <a:r>
              <a:rPr lang="en-US" b="1" i="1" dirty="0">
                <a:solidFill>
                  <a:srgbClr val="0000FF"/>
                </a:solidFill>
                <a:latin typeface="Calibri" charset="0"/>
              </a:rPr>
              <a:t>traversal</a:t>
            </a:r>
            <a:r>
              <a:rPr lang="en-US" dirty="0">
                <a:latin typeface="Calibri" charset="0"/>
              </a:rPr>
              <a:t>"</a:t>
            </a:r>
          </a:p>
          <a:p>
            <a:pPr lvl="1" eaLnBrk="1" hangingPunct="1"/>
            <a:r>
              <a:rPr lang="en-US" dirty="0">
                <a:latin typeface="Calibri" charset="0"/>
              </a:rPr>
              <a:t>Allows "whatever" actions required on data</a:t>
            </a:r>
          </a:p>
          <a:p>
            <a:pPr eaLnBrk="1" hangingPunct="1"/>
            <a:r>
              <a:rPr lang="en-US" dirty="0">
                <a:latin typeface="Calibri" charset="0"/>
              </a:rPr>
              <a:t>Pointers typically used as iterators</a:t>
            </a:r>
          </a:p>
          <a:p>
            <a:pPr lvl="1" eaLnBrk="1" hangingPunct="1"/>
            <a:r>
              <a:rPr lang="en-US" dirty="0">
                <a:latin typeface="Calibri" charset="0"/>
              </a:rPr>
              <a:t>Seen in linked list implementation</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rgbClr val="898989"/>
                </a:solidFill>
                <a:latin typeface="Calibri" charset="0"/>
              </a:rPr>
              <a:t>17-</a:t>
            </a:r>
            <a:fld id="{46947306-BC7C-184F-812B-38A9AD35EFB8}" type="slidenum">
              <a:rPr lang="en-US">
                <a:solidFill>
                  <a:srgbClr val="898989"/>
                </a:solidFill>
                <a:latin typeface="Calibri" charset="0"/>
              </a:rPr>
              <a:pPr eaLnBrk="1" hangingPunct="1"/>
              <a:t>3</a:t>
            </a:fld>
            <a:endParaRPr lang="en-US">
              <a:solidFill>
                <a:srgbClr val="898989"/>
              </a:solidFill>
              <a:latin typeface="Calibri" charset="0"/>
            </a:endParaRP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mtClean="0">
                <a:solidFill>
                  <a:srgbClr val="898989"/>
                </a:solidFill>
                <a:latin typeface="Calibri" charset="0"/>
              </a:rPr>
              <a:t>C++ Part II</a:t>
            </a:r>
            <a:endParaRPr lang="en-CA">
              <a:solidFill>
                <a:srgbClr val="898989"/>
              </a:solidFill>
              <a:latin typeface="Calibri" charset="0"/>
            </a:endParaRPr>
          </a:p>
        </p:txBody>
      </p:sp>
      <p:sp>
        <p:nvSpPr>
          <p:cNvPr id="2" name="Date Placeholder 1"/>
          <p:cNvSpPr>
            <a:spLocks noGrp="1"/>
          </p:cNvSpPr>
          <p:nvPr>
            <p:ph type="dt" sz="half" idx="10"/>
          </p:nvPr>
        </p:nvSpPr>
        <p:spPr/>
        <p:txBody>
          <a:bodyPr/>
          <a:lstStyle/>
          <a:p>
            <a:r>
              <a:rPr lang="en-US" smtClean="0"/>
              <a:t>4/1/15</a:t>
            </a:r>
            <a:endParaRPr lang="en-US"/>
          </a:p>
        </p:txBody>
      </p:sp>
    </p:spTree>
    <p:extLst>
      <p:ext uri="{BB962C8B-B14F-4D97-AF65-F5344CB8AC3E}">
        <p14:creationId xmlns:p14="http://schemas.microsoft.com/office/powerpoint/2010/main" val="3359597212"/>
      </p:ext>
    </p:extLst>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STL Vector Example (cont)</a:t>
            </a:r>
            <a:endParaRPr lang="en-US" dirty="0"/>
          </a:p>
        </p:txBody>
      </p:sp>
      <p:sp>
        <p:nvSpPr>
          <p:cNvPr id="3" name="Content Placeholder 2"/>
          <p:cNvSpPr>
            <a:spLocks noGrp="1"/>
          </p:cNvSpPr>
          <p:nvPr>
            <p:ph idx="1"/>
          </p:nvPr>
        </p:nvSpPr>
        <p:spPr>
          <a:xfrm>
            <a:off x="457200" y="838200"/>
            <a:ext cx="8229600" cy="5287963"/>
          </a:xfrm>
          <a:ln>
            <a:solidFill>
              <a:srgbClr val="0000FF"/>
            </a:solidFill>
          </a:ln>
        </p:spPr>
        <p:txBody>
          <a:bodyPr/>
          <a:lstStyle/>
          <a:p>
            <a:pPr>
              <a:buNone/>
            </a:pPr>
            <a:r>
              <a:rPr lang="en-US" sz="1400" dirty="0" smtClean="0"/>
              <a:t>i5% ./</a:t>
            </a:r>
            <a:r>
              <a:rPr lang="en-US" sz="1400" dirty="0" err="1" smtClean="0"/>
              <a:t>STL_Simple_Vector</a:t>
            </a:r>
            <a:endParaRPr lang="en-US" sz="1400" dirty="0" smtClean="0"/>
          </a:p>
          <a:p>
            <a:pPr>
              <a:buNone/>
            </a:pPr>
            <a:r>
              <a:rPr lang="en-US" sz="1400" dirty="0" smtClean="0"/>
              <a:t>Enter Size of Vector</a:t>
            </a:r>
          </a:p>
          <a:p>
            <a:pPr>
              <a:buNone/>
            </a:pPr>
            <a:r>
              <a:rPr lang="en-US" sz="1400" dirty="0" smtClean="0"/>
              <a:t>12</a:t>
            </a:r>
          </a:p>
          <a:p>
            <a:pPr>
              <a:buNone/>
            </a:pPr>
            <a:r>
              <a:rPr lang="en-US" sz="1400" dirty="0" smtClean="0">
                <a:solidFill>
                  <a:srgbClr val="0000FF"/>
                </a:solidFill>
              </a:rPr>
              <a:t>the size of the input vector </a:t>
            </a:r>
            <a:r>
              <a:rPr lang="en-US" sz="1400" dirty="0" err="1" smtClean="0">
                <a:solidFill>
                  <a:srgbClr val="0000FF"/>
                </a:solidFill>
              </a:rPr>
              <a:t>v</a:t>
            </a:r>
            <a:r>
              <a:rPr lang="en-US" sz="1400" dirty="0" smtClean="0">
                <a:solidFill>
                  <a:srgbClr val="0000FF"/>
                </a:solidFill>
              </a:rPr>
              <a:t> is = 12</a:t>
            </a:r>
          </a:p>
          <a:p>
            <a:pPr>
              <a:buNone/>
            </a:pPr>
            <a:r>
              <a:rPr lang="en-US" sz="1400" dirty="0" smtClean="0">
                <a:solidFill>
                  <a:srgbClr val="0000FF"/>
                </a:solidFill>
              </a:rPr>
              <a:t>the capacity of the input vector v is = 16</a:t>
            </a:r>
          </a:p>
          <a:p>
            <a:pPr>
              <a:buNone/>
            </a:pPr>
            <a:r>
              <a:rPr lang="en-US" sz="1400" dirty="0" smtClean="0"/>
              <a:t>the input vector is  empty = 0</a:t>
            </a:r>
          </a:p>
          <a:p>
            <a:pPr>
              <a:buNone/>
            </a:pPr>
            <a:endParaRPr lang="en-US" sz="1400" dirty="0" smtClean="0"/>
          </a:p>
          <a:p>
            <a:pPr>
              <a:buNone/>
            </a:pPr>
            <a:r>
              <a:rPr lang="en-US" sz="1400" dirty="0" smtClean="0"/>
              <a:t>        v[0] = 0        v[1] = 2        v[2] = 4             v[3] = 6</a:t>
            </a:r>
          </a:p>
          <a:p>
            <a:pPr>
              <a:buNone/>
            </a:pPr>
            <a:r>
              <a:rPr lang="en-US" sz="1400" dirty="0" smtClean="0"/>
              <a:t>        v[4] = 8        v[5] = 10       v[6] = 12         v[7] = 14</a:t>
            </a:r>
          </a:p>
          <a:p>
            <a:pPr>
              <a:buNone/>
            </a:pPr>
            <a:r>
              <a:rPr lang="en-US" sz="1400" dirty="0" smtClean="0"/>
              <a:t>        v[8] = 16       v[9] = 18       v[10] = 20      v[11] = 22</a:t>
            </a:r>
          </a:p>
          <a:p>
            <a:pPr>
              <a:buNone/>
            </a:pPr>
            <a:r>
              <a:rPr lang="en-US" sz="1400" dirty="0" smtClean="0">
                <a:solidFill>
                  <a:srgbClr val="0000FF"/>
                </a:solidFill>
              </a:rPr>
              <a:t>the size of the input vector </a:t>
            </a:r>
            <a:r>
              <a:rPr lang="en-US" sz="1400" dirty="0" err="1" smtClean="0">
                <a:solidFill>
                  <a:srgbClr val="0000FF"/>
                </a:solidFill>
              </a:rPr>
              <a:t>w</a:t>
            </a:r>
            <a:r>
              <a:rPr lang="en-US" sz="1400" dirty="0" smtClean="0">
                <a:solidFill>
                  <a:srgbClr val="0000FF"/>
                </a:solidFill>
              </a:rPr>
              <a:t>  is = 12</a:t>
            </a:r>
          </a:p>
          <a:p>
            <a:pPr>
              <a:buNone/>
            </a:pPr>
            <a:r>
              <a:rPr lang="en-US" sz="1400" b="1" dirty="0" smtClean="0">
                <a:solidFill>
                  <a:srgbClr val="0000FF"/>
                </a:solidFill>
              </a:rPr>
              <a:t>the </a:t>
            </a:r>
            <a:r>
              <a:rPr lang="en-US" sz="1400" b="1" dirty="0" err="1" smtClean="0">
                <a:solidFill>
                  <a:srgbClr val="0000FF"/>
                </a:solidFill>
              </a:rPr>
              <a:t>capacityof</a:t>
            </a:r>
            <a:r>
              <a:rPr lang="en-US" sz="1400" b="1" dirty="0" smtClean="0">
                <a:solidFill>
                  <a:srgbClr val="0000FF"/>
                </a:solidFill>
              </a:rPr>
              <a:t> the input vector w is = 16   //*****</a:t>
            </a:r>
          </a:p>
          <a:p>
            <a:pPr>
              <a:buNone/>
            </a:pPr>
            <a:r>
              <a:rPr lang="en-US" sz="1400" b="1" dirty="0" err="1" smtClean="0">
                <a:solidFill>
                  <a:srgbClr val="FF0000"/>
                </a:solidFill>
              </a:rPr>
              <a:t>w.front</a:t>
            </a:r>
            <a:r>
              <a:rPr lang="en-US" sz="1400" b="1" dirty="0" smtClean="0">
                <a:solidFill>
                  <a:srgbClr val="FF0000"/>
                </a:solidFill>
              </a:rPr>
              <a:t>() = 0</a:t>
            </a:r>
          </a:p>
          <a:p>
            <a:pPr>
              <a:buNone/>
            </a:pPr>
            <a:r>
              <a:rPr lang="en-US" sz="1400" b="1" dirty="0" smtClean="0">
                <a:solidFill>
                  <a:srgbClr val="FF0000"/>
                </a:solidFill>
              </a:rPr>
              <a:t> </a:t>
            </a:r>
            <a:r>
              <a:rPr lang="en-US" sz="1400" b="1" dirty="0" err="1" smtClean="0">
                <a:solidFill>
                  <a:srgbClr val="FF0000"/>
                </a:solidFill>
              </a:rPr>
              <a:t>w.back</a:t>
            </a:r>
            <a:r>
              <a:rPr lang="en-US" sz="1400" b="1" dirty="0" smtClean="0">
                <a:solidFill>
                  <a:srgbClr val="FF0000"/>
                </a:solidFill>
              </a:rPr>
              <a:t>( ) = 22</a:t>
            </a:r>
            <a:endParaRPr lang="en-US" sz="1400" dirty="0" smtClean="0"/>
          </a:p>
          <a:p>
            <a:pPr>
              <a:buNone/>
            </a:pPr>
            <a:r>
              <a:rPr lang="en-US" sz="1400" dirty="0" smtClean="0"/>
              <a:t>        w[0] = 0        w[1] = 2        w[2] = 4        w[3] = 6</a:t>
            </a:r>
          </a:p>
          <a:p>
            <a:pPr>
              <a:buNone/>
            </a:pPr>
            <a:r>
              <a:rPr lang="en-US" sz="1400" dirty="0" smtClean="0"/>
              <a:t>        w[4] = 8        w[5] = 10       w[6] = 12       w[7] = 14</a:t>
            </a:r>
          </a:p>
          <a:p>
            <a:pPr>
              <a:buNone/>
            </a:pPr>
            <a:r>
              <a:rPr lang="en-US" sz="1400" dirty="0" smtClean="0"/>
              <a:t>        w[8] = 16       w[9] = 18       w[10] = 20      w[11] = 22</a:t>
            </a:r>
          </a:p>
          <a:p>
            <a:pPr>
              <a:buNone/>
            </a:pPr>
            <a:r>
              <a:rPr lang="en-US" sz="1400" b="1" dirty="0" smtClean="0">
                <a:solidFill>
                  <a:srgbClr val="FF0000"/>
                </a:solidFill>
              </a:rPr>
              <a:t>terminate called after throwing an instance of '</a:t>
            </a:r>
            <a:r>
              <a:rPr lang="en-US" sz="1400" b="1" dirty="0" err="1" smtClean="0">
                <a:solidFill>
                  <a:srgbClr val="FF0000"/>
                </a:solidFill>
              </a:rPr>
              <a:t>std::out_of_range</a:t>
            </a:r>
            <a:r>
              <a:rPr lang="en-US" sz="1400" b="1" dirty="0" smtClean="0">
                <a:solidFill>
                  <a:srgbClr val="FF0000"/>
                </a:solidFill>
              </a:rPr>
              <a:t>'</a:t>
            </a:r>
          </a:p>
          <a:p>
            <a:pPr>
              <a:buNone/>
            </a:pPr>
            <a:r>
              <a:rPr lang="en-US" sz="1400" b="1" dirty="0" smtClean="0">
                <a:solidFill>
                  <a:srgbClr val="FF0000"/>
                </a:solidFill>
              </a:rPr>
              <a:t>  what():  </a:t>
            </a:r>
            <a:r>
              <a:rPr lang="en-US" sz="1400" b="1" dirty="0" err="1" smtClean="0">
                <a:solidFill>
                  <a:srgbClr val="FF0000"/>
                </a:solidFill>
              </a:rPr>
              <a:t>vector::_M_range_check</a:t>
            </a:r>
            <a:endParaRPr lang="en-US" sz="1400" b="1" dirty="0" smtClean="0">
              <a:solidFill>
                <a:srgbClr val="FF0000"/>
              </a:solidFill>
            </a:endParaRPr>
          </a:p>
          <a:p>
            <a:pPr>
              <a:buNone/>
            </a:pPr>
            <a:r>
              <a:rPr lang="en-US" sz="1400" b="1" dirty="0" smtClean="0">
                <a:solidFill>
                  <a:srgbClr val="FF0000"/>
                </a:solidFill>
              </a:rPr>
              <a:t>        w[12] = Abort (core dumped)</a:t>
            </a:r>
          </a:p>
          <a:p>
            <a:endParaRPr lang="en-US" sz="1800" dirty="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30</a:t>
            </a:fld>
            <a:endParaRPr lang="en-US"/>
          </a:p>
        </p:txBody>
      </p:sp>
      <p:sp>
        <p:nvSpPr>
          <p:cNvPr id="8" name="Rectangle 7"/>
          <p:cNvSpPr/>
          <p:nvPr/>
        </p:nvSpPr>
        <p:spPr>
          <a:xfrm>
            <a:off x="4597400" y="5602943"/>
            <a:ext cx="4572000" cy="523220"/>
          </a:xfrm>
          <a:prstGeom prst="rect">
            <a:avLst/>
          </a:prstGeom>
          <a:ln>
            <a:solidFill>
              <a:srgbClr val="4F81BD"/>
            </a:solidFill>
            <a:prstDash val="sysDash"/>
          </a:ln>
        </p:spPr>
        <p:txBody>
          <a:bodyPr>
            <a:spAutoFit/>
          </a:bodyPr>
          <a:lstStyle/>
          <a:p>
            <a:r>
              <a:rPr lang="en-US" sz="1400" dirty="0"/>
              <a:t>Returns a </a:t>
            </a:r>
            <a:r>
              <a:rPr lang="en-US" sz="1400" i="1" dirty="0"/>
              <a:t>null terminated character sequence</a:t>
            </a:r>
            <a:r>
              <a:rPr lang="en-US" sz="1400" dirty="0"/>
              <a:t> that may be used to identify the exception.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5"/>
          <p:cNvSpPr>
            <a:spLocks noGrp="1"/>
          </p:cNvSpPr>
          <p:nvPr>
            <p:ph type="title"/>
          </p:nvPr>
        </p:nvSpPr>
        <p:spPr>
          <a:xfrm>
            <a:off x="381000" y="0"/>
            <a:ext cx="8229600" cy="639763"/>
          </a:xfrm>
        </p:spPr>
        <p:txBody>
          <a:bodyPr rtlCol="0">
            <a:normAutofit fontScale="90000"/>
          </a:bodyPr>
          <a:lstStyle/>
          <a:p>
            <a:pPr eaLnBrk="1" fontAlgn="auto" hangingPunct="1">
              <a:spcAft>
                <a:spcPts val="0"/>
              </a:spcAft>
              <a:defRPr/>
            </a:pPr>
            <a:r>
              <a:rPr lang="en-US" b="1" smtClean="0"/>
              <a:t>PV Calculations</a:t>
            </a:r>
            <a:r>
              <a:rPr lang="en-US" b="1" baseline="30000" smtClean="0">
                <a:solidFill>
                  <a:srgbClr val="FF0000"/>
                </a:solidFill>
              </a:rPr>
              <a:t>§</a:t>
            </a:r>
          </a:p>
        </p:txBody>
      </p:sp>
      <p:sp>
        <p:nvSpPr>
          <p:cNvPr id="95235" name="Content Placeholder 6"/>
          <p:cNvSpPr>
            <a:spLocks noGrp="1"/>
          </p:cNvSpPr>
          <p:nvPr>
            <p:ph sz="half" idx="1"/>
          </p:nvPr>
        </p:nvSpPr>
        <p:spPr>
          <a:xfrm>
            <a:off x="457200" y="639763"/>
            <a:ext cx="4038600" cy="5716587"/>
          </a:xfrm>
          <a:ln>
            <a:solidFill>
              <a:srgbClr val="0000FF"/>
            </a:solidFill>
          </a:ln>
        </p:spPr>
        <p:txBody>
          <a:bodyPr/>
          <a:lstStyle/>
          <a:p>
            <a:pPr eaLnBrk="1" hangingPunct="1"/>
            <a:r>
              <a:rPr lang="en-US" sz="1800" dirty="0" smtClean="0"/>
              <a:t>Present value of future cash flows at discrete dates (fixed interest rate; </a:t>
            </a:r>
            <a:r>
              <a:rPr lang="en-US" sz="1800" dirty="0" err="1" smtClean="0"/>
              <a:t>r</a:t>
            </a:r>
            <a:r>
              <a:rPr lang="en-US" sz="1800" dirty="0" smtClean="0"/>
              <a:t>)</a:t>
            </a:r>
            <a:r>
              <a:rPr lang="en-US" dirty="0" smtClean="0"/>
              <a:t> </a:t>
            </a:r>
          </a:p>
          <a:p>
            <a:pPr eaLnBrk="1" hangingPunct="1"/>
            <a:endParaRPr lang="en-US" dirty="0" smtClean="0"/>
          </a:p>
          <a:p>
            <a:pPr eaLnBrk="1" hangingPunct="1"/>
            <a:endParaRPr lang="en-US" dirty="0" smtClean="0"/>
          </a:p>
          <a:p>
            <a:pPr eaLnBrk="1" hangingPunct="1">
              <a:buFont typeface="Arial" pitchFamily="-111" charset="0"/>
              <a:buNone/>
            </a:pPr>
            <a:r>
              <a:rPr lang="en-US" sz="1400" b="1" dirty="0" smtClean="0"/>
              <a:t>#include &lt;</a:t>
            </a:r>
            <a:r>
              <a:rPr lang="en-US" sz="1400" b="1" dirty="0" err="1" smtClean="0"/>
              <a:t>cmath</a:t>
            </a:r>
            <a:r>
              <a:rPr lang="en-US" sz="1400" b="1" dirty="0" smtClean="0"/>
              <a:t>&gt;</a:t>
            </a:r>
          </a:p>
          <a:p>
            <a:pPr eaLnBrk="1" hangingPunct="1">
              <a:buFont typeface="Arial" pitchFamily="-111" charset="0"/>
              <a:buNone/>
            </a:pPr>
            <a:r>
              <a:rPr lang="en-US" sz="1400" b="1" dirty="0" smtClean="0"/>
              <a:t>#include &lt;vector&gt;</a:t>
            </a:r>
          </a:p>
          <a:p>
            <a:pPr eaLnBrk="1" hangingPunct="1">
              <a:buFont typeface="Arial" pitchFamily="-111" charset="0"/>
              <a:buNone/>
            </a:pPr>
            <a:r>
              <a:rPr lang="en-US" sz="1400" b="1" dirty="0" smtClean="0"/>
              <a:t>using namespace std;</a:t>
            </a:r>
          </a:p>
          <a:p>
            <a:pPr eaLnBrk="1" hangingPunct="1">
              <a:buFont typeface="Arial" pitchFamily="-111" charset="0"/>
              <a:buNone/>
            </a:pPr>
            <a:r>
              <a:rPr lang="en-US" sz="1400" b="1" dirty="0" smtClean="0"/>
              <a:t>#include &lt;</a:t>
            </a:r>
            <a:r>
              <a:rPr lang="en-US" sz="1400" b="1" dirty="0" err="1" smtClean="0"/>
              <a:t>iostream</a:t>
            </a:r>
            <a:r>
              <a:rPr lang="en-US" sz="1400" b="1" dirty="0" smtClean="0"/>
              <a:t>&gt;</a:t>
            </a:r>
          </a:p>
          <a:p>
            <a:pPr eaLnBrk="1" hangingPunct="1">
              <a:buFont typeface="Arial" pitchFamily="-111" charset="0"/>
              <a:buNone/>
            </a:pPr>
            <a:r>
              <a:rPr lang="en-US" sz="1800" b="1" dirty="0" smtClean="0">
                <a:solidFill>
                  <a:srgbClr val="0000FF"/>
                </a:solidFill>
              </a:rPr>
              <a:t>double </a:t>
            </a:r>
            <a:r>
              <a:rPr lang="en-US" sz="1800" b="1" dirty="0" err="1" smtClean="0">
                <a:solidFill>
                  <a:srgbClr val="0000FF"/>
                </a:solidFill>
              </a:rPr>
              <a:t>cash_flow_pv_discrete</a:t>
            </a:r>
            <a:r>
              <a:rPr lang="en-US" sz="1800" b="1" dirty="0" smtClean="0">
                <a:solidFill>
                  <a:srgbClr val="0000FF"/>
                </a:solidFill>
              </a:rPr>
              <a:t> (</a:t>
            </a:r>
          </a:p>
          <a:p>
            <a:pPr eaLnBrk="1" hangingPunct="1">
              <a:buFont typeface="Arial" pitchFamily="-111" charset="0"/>
              <a:buNone/>
            </a:pPr>
            <a:r>
              <a:rPr lang="en-US" sz="1400" b="1" dirty="0" smtClean="0">
                <a:solidFill>
                  <a:srgbClr val="FF0000"/>
                </a:solidFill>
              </a:rPr>
              <a:t>          const vector&lt;double&gt;&amp; </a:t>
            </a:r>
            <a:r>
              <a:rPr lang="en-US" sz="1400" b="1" dirty="0" err="1" smtClean="0">
                <a:solidFill>
                  <a:srgbClr val="FF0000"/>
                </a:solidFill>
              </a:rPr>
              <a:t>cflow</a:t>
            </a:r>
            <a:r>
              <a:rPr lang="en-US" sz="1400" b="1" dirty="0" smtClean="0">
                <a:solidFill>
                  <a:srgbClr val="FF0000"/>
                </a:solidFill>
              </a:rPr>
              <a:t> times,</a:t>
            </a:r>
          </a:p>
          <a:p>
            <a:pPr eaLnBrk="1" hangingPunct="1">
              <a:buFont typeface="Arial" pitchFamily="-111" charset="0"/>
              <a:buNone/>
            </a:pPr>
            <a:r>
              <a:rPr lang="en-US" sz="1400" b="1" dirty="0" smtClean="0">
                <a:solidFill>
                  <a:srgbClr val="FF0000"/>
                </a:solidFill>
              </a:rPr>
              <a:t>          const vector&lt;double&gt;&amp; cow amounts,</a:t>
            </a:r>
          </a:p>
          <a:p>
            <a:pPr eaLnBrk="1" hangingPunct="1">
              <a:buFont typeface="Arial" pitchFamily="-111" charset="0"/>
              <a:buNone/>
            </a:pPr>
            <a:r>
              <a:rPr lang="en-US" sz="1400" b="1" dirty="0" smtClean="0">
                <a:solidFill>
                  <a:srgbClr val="0000FF"/>
                </a:solidFill>
              </a:rPr>
              <a:t>          const double&amp; </a:t>
            </a:r>
            <a:r>
              <a:rPr lang="en-US" sz="1400" b="1" dirty="0" err="1" smtClean="0">
                <a:solidFill>
                  <a:srgbClr val="0000FF"/>
                </a:solidFill>
              </a:rPr>
              <a:t>r</a:t>
            </a:r>
            <a:r>
              <a:rPr lang="en-US" sz="1400" b="1" dirty="0" smtClean="0">
                <a:solidFill>
                  <a:srgbClr val="0000FF"/>
                </a:solidFill>
              </a:rPr>
              <a:t> </a:t>
            </a:r>
            <a:r>
              <a:rPr lang="en-US" sz="1400" b="1" dirty="0" smtClean="0"/>
              <a:t>){</a:t>
            </a:r>
          </a:p>
          <a:p>
            <a:pPr eaLnBrk="1" hangingPunct="1">
              <a:buFont typeface="Arial" pitchFamily="-111" charset="0"/>
              <a:buNone/>
            </a:pPr>
            <a:r>
              <a:rPr lang="en-US" sz="1400" b="1" dirty="0" smtClean="0"/>
              <a:t>	double PV=0.0;</a:t>
            </a:r>
          </a:p>
          <a:p>
            <a:pPr eaLnBrk="1" hangingPunct="1">
              <a:buFont typeface="Arial" pitchFamily="-111" charset="0"/>
              <a:buNone/>
            </a:pPr>
            <a:r>
              <a:rPr lang="en-US" sz="1400" b="1" dirty="0" smtClean="0"/>
              <a:t>	for (</a:t>
            </a:r>
            <a:r>
              <a:rPr lang="en-US" sz="1400" b="1" dirty="0" err="1" smtClean="0"/>
              <a:t>int</a:t>
            </a:r>
            <a:r>
              <a:rPr lang="en-US" sz="1400" b="1" dirty="0" smtClean="0"/>
              <a:t> </a:t>
            </a:r>
            <a:r>
              <a:rPr lang="en-US" sz="1400" b="1" dirty="0" err="1" smtClean="0"/>
              <a:t>t</a:t>
            </a:r>
            <a:r>
              <a:rPr lang="en-US" sz="1400" b="1" dirty="0" smtClean="0"/>
              <a:t>=0; </a:t>
            </a:r>
            <a:r>
              <a:rPr lang="en-US" sz="1400" b="1" dirty="0" err="1" smtClean="0"/>
              <a:t>t</a:t>
            </a:r>
            <a:r>
              <a:rPr lang="en-US" sz="1400" b="1" dirty="0" smtClean="0"/>
              <a:t> &lt; </a:t>
            </a:r>
            <a:r>
              <a:rPr lang="en-US" sz="1400" b="1" dirty="0" err="1" smtClean="0"/>
              <a:t>cflow_times.size</a:t>
            </a:r>
            <a:r>
              <a:rPr lang="en-US" sz="1400" b="1" dirty="0" smtClean="0"/>
              <a:t>(); </a:t>
            </a:r>
            <a:r>
              <a:rPr lang="en-US" sz="1400" b="1" dirty="0" err="1" smtClean="0"/>
              <a:t>t</a:t>
            </a:r>
            <a:r>
              <a:rPr lang="en-US" sz="1400" b="1" dirty="0" smtClean="0"/>
              <a:t>++) {</a:t>
            </a:r>
          </a:p>
          <a:p>
            <a:pPr eaLnBrk="1" hangingPunct="1">
              <a:buFont typeface="Arial" pitchFamily="-111" charset="0"/>
              <a:buNone/>
            </a:pPr>
            <a:r>
              <a:rPr lang="en-US" sz="1400" dirty="0" smtClean="0"/>
              <a:t>	PV += </a:t>
            </a:r>
            <a:r>
              <a:rPr lang="en-US" sz="1400" dirty="0" err="1" smtClean="0"/>
              <a:t>cflow</a:t>
            </a:r>
            <a:r>
              <a:rPr lang="en-US" sz="1400" dirty="0" smtClean="0"/>
              <a:t> amounts[t]/pow(1.0+r,cflow_times[t]);</a:t>
            </a:r>
          </a:p>
          <a:p>
            <a:pPr eaLnBrk="1" hangingPunct="1">
              <a:buFont typeface="Arial" pitchFamily="-111" charset="0"/>
              <a:buNone/>
            </a:pPr>
            <a:r>
              <a:rPr lang="en-US" sz="1400" dirty="0" smtClean="0"/>
              <a:t>	};</a:t>
            </a:r>
          </a:p>
          <a:p>
            <a:pPr eaLnBrk="1" hangingPunct="1">
              <a:buFont typeface="Arial" pitchFamily="-111" charset="0"/>
              <a:buNone/>
            </a:pPr>
            <a:r>
              <a:rPr lang="en-US" sz="1400" b="1" dirty="0" smtClean="0"/>
              <a:t>return PV;</a:t>
            </a:r>
          </a:p>
          <a:p>
            <a:pPr eaLnBrk="1" hangingPunct="1">
              <a:buFont typeface="Arial" pitchFamily="-111" charset="0"/>
              <a:buNone/>
            </a:pPr>
            <a:r>
              <a:rPr lang="en-US" sz="1400" b="1" dirty="0" smtClean="0"/>
              <a:t>};</a:t>
            </a:r>
            <a:r>
              <a:rPr lang="en-US" sz="1400" b="1" dirty="0" smtClean="0">
                <a:solidFill>
                  <a:srgbClr val="FF0000"/>
                </a:solidFill>
              </a:rPr>
              <a:t> §  “Financial Numerical Recipes in C++”  </a:t>
            </a:r>
            <a:r>
              <a:rPr lang="en-US" sz="1400" b="1" dirty="0" err="1" smtClean="0">
                <a:solidFill>
                  <a:srgbClr val="FF0000"/>
                </a:solidFill>
              </a:rPr>
              <a:t>Oodegart</a:t>
            </a:r>
            <a:endParaRPr lang="en-US" sz="1400" b="1" dirty="0" smtClean="0">
              <a:solidFill>
                <a:srgbClr val="FF0000"/>
              </a:solidFill>
            </a:endParaRPr>
          </a:p>
        </p:txBody>
      </p:sp>
      <p:sp>
        <p:nvSpPr>
          <p:cNvPr id="95236" name="Content Placeholder 7"/>
          <p:cNvSpPr>
            <a:spLocks noGrp="1"/>
          </p:cNvSpPr>
          <p:nvPr>
            <p:ph sz="half" idx="2"/>
          </p:nvPr>
        </p:nvSpPr>
        <p:spPr>
          <a:xfrm>
            <a:off x="4648200" y="639763"/>
            <a:ext cx="4038600" cy="5716587"/>
          </a:xfrm>
          <a:ln>
            <a:solidFill>
              <a:srgbClr val="0000FF"/>
            </a:solidFill>
          </a:ln>
        </p:spPr>
        <p:txBody>
          <a:bodyPr/>
          <a:lstStyle/>
          <a:p>
            <a:pPr eaLnBrk="1" hangingPunct="1">
              <a:buFont typeface="Arial" pitchFamily="-111" charset="0"/>
              <a:buNone/>
            </a:pPr>
            <a:r>
              <a:rPr lang="en-US" sz="2000" b="1" dirty="0" err="1" smtClean="0"/>
              <a:t>int</a:t>
            </a:r>
            <a:r>
              <a:rPr lang="en-US" sz="2000" b="1" dirty="0" smtClean="0"/>
              <a:t> main( )</a:t>
            </a:r>
          </a:p>
          <a:p>
            <a:pPr lvl="1" eaLnBrk="1" hangingPunct="1">
              <a:buFont typeface="Arial" pitchFamily="-111" charset="0"/>
              <a:buNone/>
            </a:pPr>
            <a:r>
              <a:rPr lang="en-US" sz="1600" b="1" dirty="0" smtClean="0">
                <a:solidFill>
                  <a:srgbClr val="0000FF"/>
                </a:solidFill>
              </a:rPr>
              <a:t>vector&lt;double&gt; </a:t>
            </a:r>
            <a:r>
              <a:rPr lang="en-US" sz="1600" b="1" dirty="0" err="1" smtClean="0">
                <a:solidFill>
                  <a:srgbClr val="0000FF"/>
                </a:solidFill>
              </a:rPr>
              <a:t>cflows</a:t>
            </a:r>
            <a:r>
              <a:rPr lang="en-US" sz="1600" b="1" dirty="0" smtClean="0">
                <a:solidFill>
                  <a:srgbClr val="0000FF"/>
                </a:solidFill>
              </a:rPr>
              <a:t>; </a:t>
            </a:r>
          </a:p>
          <a:p>
            <a:pPr lvl="1" eaLnBrk="1" hangingPunct="1">
              <a:buFont typeface="Arial" pitchFamily="-111" charset="0"/>
              <a:buNone/>
            </a:pPr>
            <a:r>
              <a:rPr lang="en-US" sz="1600" b="1" dirty="0" smtClean="0">
                <a:solidFill>
                  <a:srgbClr val="FF0000"/>
                </a:solidFill>
              </a:rPr>
              <a:t>vector&lt;double&gt; times; </a:t>
            </a:r>
          </a:p>
          <a:p>
            <a:pPr lvl="1" eaLnBrk="1" hangingPunct="1">
              <a:buFont typeface="Arial" pitchFamily="-111" charset="0"/>
              <a:buNone/>
            </a:pPr>
            <a:r>
              <a:rPr lang="en-US" sz="1600" b="1" dirty="0" err="1" smtClean="0">
                <a:solidFill>
                  <a:srgbClr val="0000FF"/>
                </a:solidFill>
              </a:rPr>
              <a:t>cflows.push</a:t>
            </a:r>
            <a:r>
              <a:rPr lang="en-US" sz="1600" b="1" dirty="0" smtClean="0">
                <a:solidFill>
                  <a:srgbClr val="0000FF"/>
                </a:solidFill>
              </a:rPr>
              <a:t> back(-100.0); </a:t>
            </a:r>
          </a:p>
          <a:p>
            <a:pPr lvl="1" eaLnBrk="1" hangingPunct="1">
              <a:buFont typeface="Arial" pitchFamily="-111" charset="0"/>
              <a:buNone/>
            </a:pPr>
            <a:r>
              <a:rPr lang="en-US" sz="1600" b="1" dirty="0" err="1" smtClean="0">
                <a:solidFill>
                  <a:srgbClr val="0000FF"/>
                </a:solidFill>
              </a:rPr>
              <a:t>cflows.push</a:t>
            </a:r>
            <a:r>
              <a:rPr lang="en-US" sz="1600" b="1" dirty="0" smtClean="0">
                <a:solidFill>
                  <a:srgbClr val="0000FF"/>
                </a:solidFill>
              </a:rPr>
              <a:t> back(75); </a:t>
            </a:r>
          </a:p>
          <a:p>
            <a:pPr lvl="1" eaLnBrk="1" hangingPunct="1">
              <a:buFont typeface="Arial" pitchFamily="-111" charset="0"/>
              <a:buNone/>
            </a:pPr>
            <a:r>
              <a:rPr lang="en-US" sz="1600" b="1" dirty="0" err="1" smtClean="0">
                <a:solidFill>
                  <a:srgbClr val="0000FF"/>
                </a:solidFill>
              </a:rPr>
              <a:t>cflows.push</a:t>
            </a:r>
            <a:r>
              <a:rPr lang="en-US" sz="1600" b="1" dirty="0" smtClean="0">
                <a:solidFill>
                  <a:srgbClr val="0000FF"/>
                </a:solidFill>
              </a:rPr>
              <a:t> back(75);</a:t>
            </a:r>
          </a:p>
          <a:p>
            <a:pPr lvl="1" eaLnBrk="1" hangingPunct="1">
              <a:buFont typeface="Arial" pitchFamily="-111" charset="0"/>
              <a:buNone/>
            </a:pPr>
            <a:r>
              <a:rPr lang="en-US" sz="1600" b="1" dirty="0" err="1" smtClean="0">
                <a:solidFill>
                  <a:srgbClr val="FF0000"/>
                </a:solidFill>
              </a:rPr>
              <a:t>times.push</a:t>
            </a:r>
            <a:r>
              <a:rPr lang="en-US" sz="1600" b="1" dirty="0" smtClean="0">
                <a:solidFill>
                  <a:srgbClr val="FF0000"/>
                </a:solidFill>
              </a:rPr>
              <a:t> back(0.0); </a:t>
            </a:r>
          </a:p>
          <a:p>
            <a:pPr lvl="1" eaLnBrk="1" hangingPunct="1">
              <a:buFont typeface="Arial" pitchFamily="-111" charset="0"/>
              <a:buNone/>
            </a:pPr>
            <a:r>
              <a:rPr lang="en-US" sz="1600" b="1" dirty="0" err="1" smtClean="0">
                <a:solidFill>
                  <a:srgbClr val="FF0000"/>
                </a:solidFill>
              </a:rPr>
              <a:t>times.push</a:t>
            </a:r>
            <a:r>
              <a:rPr lang="en-US" sz="1600" b="1" dirty="0" smtClean="0">
                <a:solidFill>
                  <a:srgbClr val="FF0000"/>
                </a:solidFill>
              </a:rPr>
              <a:t> back(1); </a:t>
            </a:r>
          </a:p>
          <a:p>
            <a:pPr lvl="1" eaLnBrk="1" hangingPunct="1">
              <a:buFont typeface="Arial" pitchFamily="-111" charset="0"/>
              <a:buNone/>
            </a:pPr>
            <a:r>
              <a:rPr lang="en-US" sz="1600" b="1" dirty="0" err="1" smtClean="0">
                <a:solidFill>
                  <a:srgbClr val="FF0000"/>
                </a:solidFill>
              </a:rPr>
              <a:t>times.push</a:t>
            </a:r>
            <a:r>
              <a:rPr lang="en-US" sz="1600" b="1" dirty="0" smtClean="0">
                <a:solidFill>
                  <a:srgbClr val="FF0000"/>
                </a:solidFill>
              </a:rPr>
              <a:t> back(2);</a:t>
            </a:r>
          </a:p>
          <a:p>
            <a:pPr eaLnBrk="1" hangingPunct="1">
              <a:buFont typeface="Arial" pitchFamily="-111" charset="0"/>
              <a:buNone/>
            </a:pPr>
            <a:endParaRPr lang="en-US" sz="1800" b="1" dirty="0" smtClean="0"/>
          </a:p>
          <a:p>
            <a:pPr eaLnBrk="1" hangingPunct="1">
              <a:buFont typeface="Arial" pitchFamily="-111" charset="0"/>
              <a:buNone/>
            </a:pPr>
            <a:r>
              <a:rPr lang="en-US" sz="1800" b="1" dirty="0" smtClean="0"/>
              <a:t>double </a:t>
            </a:r>
            <a:r>
              <a:rPr lang="en-US" sz="1800" b="1" dirty="0" err="1" smtClean="0"/>
              <a:t>r</a:t>
            </a:r>
            <a:r>
              <a:rPr lang="en-US" sz="1800" b="1" dirty="0" smtClean="0"/>
              <a:t>=0.1;	//interest rate</a:t>
            </a:r>
          </a:p>
          <a:p>
            <a:pPr eaLnBrk="1" hangingPunct="1">
              <a:buFont typeface="Arial" pitchFamily="-111" charset="0"/>
              <a:buNone/>
            </a:pPr>
            <a:r>
              <a:rPr lang="en-US" sz="1800" dirty="0" err="1" smtClean="0"/>
              <a:t>cout</a:t>
            </a:r>
            <a:r>
              <a:rPr lang="en-US" sz="1800" dirty="0" smtClean="0"/>
              <a:t> </a:t>
            </a:r>
            <a:r>
              <a:rPr lang="en-US" sz="1800" b="1" dirty="0" smtClean="0"/>
              <a:t>&lt;&lt; " Present value, 10 percent discretely compounded interest = "</a:t>
            </a:r>
          </a:p>
          <a:p>
            <a:pPr eaLnBrk="1" hangingPunct="1">
              <a:buFont typeface="Arial" pitchFamily="-111" charset="0"/>
              <a:buNone/>
            </a:pPr>
            <a:r>
              <a:rPr lang="en-US" sz="1800" b="1" dirty="0" smtClean="0"/>
              <a:t>&lt;&lt; </a:t>
            </a:r>
            <a:r>
              <a:rPr lang="en-US" sz="1800" b="1" dirty="0" err="1" smtClean="0">
                <a:solidFill>
                  <a:srgbClr val="0000FF"/>
                </a:solidFill>
              </a:rPr>
              <a:t>cash_flow_pv_discrete(times</a:t>
            </a:r>
            <a:r>
              <a:rPr lang="en-US" sz="1800" b="1" dirty="0" smtClean="0">
                <a:solidFill>
                  <a:srgbClr val="0000FF"/>
                </a:solidFill>
              </a:rPr>
              <a:t>, </a:t>
            </a:r>
            <a:r>
              <a:rPr lang="en-US" sz="1800" b="1" dirty="0" err="1" smtClean="0">
                <a:solidFill>
                  <a:srgbClr val="0000FF"/>
                </a:solidFill>
              </a:rPr>
              <a:t>cflows</a:t>
            </a:r>
            <a:r>
              <a:rPr lang="en-US" sz="1800" b="1" dirty="0" smtClean="0">
                <a:solidFill>
                  <a:srgbClr val="0000FF"/>
                </a:solidFill>
              </a:rPr>
              <a:t>, </a:t>
            </a:r>
            <a:r>
              <a:rPr lang="en-US" sz="1800" b="1" dirty="0" err="1" smtClean="0">
                <a:solidFill>
                  <a:srgbClr val="0000FF"/>
                </a:solidFill>
              </a:rPr>
              <a:t>r</a:t>
            </a:r>
            <a:r>
              <a:rPr lang="en-US" sz="1800" b="1" dirty="0" smtClean="0">
                <a:solidFill>
                  <a:srgbClr val="0000FF"/>
                </a:solidFill>
              </a:rPr>
              <a:t>)</a:t>
            </a:r>
            <a:r>
              <a:rPr lang="en-US" sz="1800" b="1" dirty="0" smtClean="0"/>
              <a:t> &lt;&lt; </a:t>
            </a:r>
            <a:r>
              <a:rPr lang="en-US" sz="1800" b="1" dirty="0" err="1" smtClean="0"/>
              <a:t>endl</a:t>
            </a:r>
            <a:r>
              <a:rPr lang="en-US" sz="1800" b="1" dirty="0" smtClean="0"/>
              <a:t>;</a:t>
            </a:r>
          </a:p>
          <a:p>
            <a:pPr eaLnBrk="1" hangingPunct="1">
              <a:buFont typeface="Arial" pitchFamily="-111" charset="0"/>
              <a:buNone/>
            </a:pPr>
            <a:r>
              <a:rPr lang="en-US" sz="1800" dirty="0" smtClean="0"/>
              <a:t>	return 0;</a:t>
            </a:r>
          </a:p>
          <a:p>
            <a:pPr eaLnBrk="1" hangingPunct="1">
              <a:buFont typeface="Arial" pitchFamily="-111" charset="0"/>
              <a:buNone/>
            </a:pPr>
            <a:r>
              <a:rPr lang="en-US" sz="1800" b="1" dirty="0" smtClean="0"/>
              <a:t>}</a:t>
            </a:r>
          </a:p>
          <a:p>
            <a:pPr eaLnBrk="1" hangingPunct="1">
              <a:buFont typeface="Arial" pitchFamily="-111" charset="0"/>
              <a:buNone/>
            </a:pPr>
            <a:r>
              <a:rPr lang="en-US" sz="1800" b="1" dirty="0" smtClean="0"/>
              <a:t>PV = 30.1653</a:t>
            </a:r>
          </a:p>
        </p:txBody>
      </p:sp>
      <p:sp>
        <p:nvSpPr>
          <p:cNvPr id="89093" name="Date Placeholder 2"/>
          <p:cNvSpPr>
            <a:spLocks noGrp="1"/>
          </p:cNvSpPr>
          <p:nvPr>
            <p:ph type="dt" sz="quarter" idx="10"/>
          </p:nvPr>
        </p:nvSpPr>
        <p:spPr bwMode="auto">
          <a:ln>
            <a:miter lim="800000"/>
            <a:headEnd/>
            <a:tailEnd/>
          </a:ln>
        </p:spPr>
        <p:txBody>
          <a:bodyPr/>
          <a:lstStyle/>
          <a:p>
            <a:r>
              <a:rPr lang="en-US" smtClean="0"/>
              <a:t>4/1/15</a:t>
            </a:r>
            <a:endParaRPr lang="en-US"/>
          </a:p>
        </p:txBody>
      </p:sp>
      <p:sp>
        <p:nvSpPr>
          <p:cNvPr id="95238" name="Footer Placeholder 3"/>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5" name="Slide Number Placeholder 4"/>
          <p:cNvSpPr>
            <a:spLocks noGrp="1"/>
          </p:cNvSpPr>
          <p:nvPr>
            <p:ph type="sldNum" sz="quarter" idx="12"/>
          </p:nvPr>
        </p:nvSpPr>
        <p:spPr/>
        <p:txBody>
          <a:bodyPr/>
          <a:lstStyle/>
          <a:p>
            <a:pPr>
              <a:defRPr/>
            </a:pPr>
            <a:fld id="{000F3064-FBF1-6C43-8E82-0BD01F3720AE}" type="slidenum">
              <a:rPr lang="en-US"/>
              <a:pPr>
                <a:defRPr/>
              </a:pPr>
              <a:t>31</a:t>
            </a:fld>
            <a:endParaRPr lang="en-US"/>
          </a:p>
        </p:txBody>
      </p:sp>
      <p:pic>
        <p:nvPicPr>
          <p:cNvPr id="95240" name="Picture 9"/>
          <p:cNvPicPr>
            <a:picLocks noChangeAspect="1"/>
          </p:cNvPicPr>
          <p:nvPr/>
        </p:nvPicPr>
        <p:blipFill>
          <a:blip r:embed="rId2"/>
          <a:srcRect/>
          <a:stretch>
            <a:fillRect/>
          </a:stretch>
        </p:blipFill>
        <p:spPr bwMode="auto">
          <a:xfrm>
            <a:off x="838200" y="1447800"/>
            <a:ext cx="3060700" cy="10033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STL Simple Matrix Example</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idx="1"/>
          </p:nvPr>
        </p:nvSpPr>
        <p:spPr>
          <a:xfrm>
            <a:off x="457200" y="990600"/>
            <a:ext cx="4038600" cy="5365750"/>
          </a:xfrm>
          <a:ln>
            <a:solidFill>
              <a:srgbClr val="0000FF"/>
            </a:solidFill>
          </a:ln>
        </p:spPr>
        <p:txBody>
          <a:bodyPr/>
          <a:lstStyle/>
          <a:p>
            <a:pPr marL="0" indent="0">
              <a:buNone/>
            </a:pPr>
            <a:r>
              <a:rPr lang="en-US" sz="1400" dirty="0"/>
              <a:t>#include &lt;</a:t>
            </a:r>
            <a:r>
              <a:rPr lang="en-US" sz="1400" dirty="0" err="1"/>
              <a:t>iostream</a:t>
            </a:r>
            <a:r>
              <a:rPr lang="en-US" sz="1400" dirty="0"/>
              <a:t>&gt;</a:t>
            </a:r>
          </a:p>
          <a:p>
            <a:pPr marL="0" indent="0">
              <a:buNone/>
            </a:pPr>
            <a:r>
              <a:rPr lang="en-US" sz="1400" b="1" dirty="0">
                <a:solidFill>
                  <a:srgbClr val="0000FF"/>
                </a:solidFill>
              </a:rPr>
              <a:t>#include &lt;vector</a:t>
            </a:r>
            <a:r>
              <a:rPr lang="en-US" sz="1400" b="1" dirty="0" smtClean="0">
                <a:solidFill>
                  <a:srgbClr val="0000FF"/>
                </a:solidFill>
              </a:rPr>
              <a:t>&gt;</a:t>
            </a:r>
            <a:r>
              <a:rPr lang="en-US" sz="1400" dirty="0"/>
              <a:t> </a:t>
            </a:r>
          </a:p>
          <a:p>
            <a:pPr marL="0" indent="0">
              <a:buNone/>
            </a:pPr>
            <a:r>
              <a:rPr lang="en-US" sz="1400" dirty="0"/>
              <a:t>using namespace </a:t>
            </a:r>
            <a:r>
              <a:rPr lang="en-US" sz="1400" dirty="0" err="1"/>
              <a:t>std</a:t>
            </a:r>
            <a:r>
              <a:rPr lang="en-US" sz="1400" dirty="0"/>
              <a:t>;</a:t>
            </a:r>
          </a:p>
          <a:p>
            <a:pPr marL="0" indent="0">
              <a:buNone/>
            </a:pPr>
            <a:r>
              <a:rPr lang="en-US" sz="1400" dirty="0"/>
              <a:t> </a:t>
            </a:r>
          </a:p>
          <a:p>
            <a:pPr marL="0" indent="0">
              <a:buNone/>
            </a:pPr>
            <a:r>
              <a:rPr lang="en-US" sz="1400" dirty="0" err="1"/>
              <a:t>int</a:t>
            </a:r>
            <a:r>
              <a:rPr lang="en-US" sz="1400" dirty="0"/>
              <a:t> main()</a:t>
            </a:r>
          </a:p>
          <a:p>
            <a:pPr marL="0" indent="0">
              <a:buNone/>
            </a:pPr>
            <a:r>
              <a:rPr lang="en-US" sz="1400" dirty="0"/>
              <a:t>{</a:t>
            </a:r>
          </a:p>
          <a:p>
            <a:pPr marL="0" indent="0">
              <a:buNone/>
            </a:pPr>
            <a:r>
              <a:rPr lang="en-US" sz="1400" dirty="0"/>
              <a:t>   </a:t>
            </a:r>
            <a:r>
              <a:rPr lang="en-US" sz="1400" dirty="0" err="1"/>
              <a:t>int</a:t>
            </a:r>
            <a:r>
              <a:rPr lang="en-US" sz="1400" dirty="0"/>
              <a:t> </a:t>
            </a:r>
            <a:r>
              <a:rPr lang="en-US" sz="1400" dirty="0" err="1"/>
              <a:t>NRows</a:t>
            </a:r>
            <a:r>
              <a:rPr lang="en-US" sz="1400" dirty="0"/>
              <a:t>;</a:t>
            </a:r>
          </a:p>
          <a:p>
            <a:pPr marL="0" indent="0">
              <a:buNone/>
            </a:pPr>
            <a:r>
              <a:rPr lang="en-US" sz="1400" dirty="0"/>
              <a:t>   </a:t>
            </a:r>
            <a:r>
              <a:rPr lang="en-US" sz="1400" dirty="0" err="1"/>
              <a:t>int</a:t>
            </a:r>
            <a:r>
              <a:rPr lang="en-US" sz="1400" dirty="0"/>
              <a:t> </a:t>
            </a:r>
            <a:r>
              <a:rPr lang="en-US" sz="1400" dirty="0" err="1"/>
              <a:t>NCols</a:t>
            </a:r>
            <a:r>
              <a:rPr lang="en-US" sz="1400" dirty="0"/>
              <a:t>;</a:t>
            </a:r>
          </a:p>
          <a:p>
            <a:pPr marL="0" indent="0">
              <a:buNone/>
            </a:pPr>
            <a:r>
              <a:rPr lang="en-US" sz="1400" dirty="0"/>
              <a:t> </a:t>
            </a:r>
          </a:p>
          <a:p>
            <a:pPr marL="0" indent="0">
              <a:buNone/>
            </a:pPr>
            <a:r>
              <a:rPr lang="en-US" sz="1400" dirty="0"/>
              <a:t>   </a:t>
            </a:r>
            <a:r>
              <a:rPr lang="en-US" sz="1400" dirty="0" err="1"/>
              <a:t>cout</a:t>
            </a:r>
            <a:r>
              <a:rPr lang="en-US" sz="1400" dirty="0"/>
              <a:t> &lt;&lt; "Enter </a:t>
            </a:r>
            <a:r>
              <a:rPr lang="en-US" sz="1400" dirty="0" err="1"/>
              <a:t>NRows</a:t>
            </a:r>
            <a:r>
              <a:rPr lang="en-US" sz="1400" dirty="0"/>
              <a:t> &amp; </a:t>
            </a:r>
            <a:r>
              <a:rPr lang="en-US" sz="1400" dirty="0" err="1"/>
              <a:t>NCols</a:t>
            </a:r>
            <a:r>
              <a:rPr lang="en-US" sz="1400" dirty="0"/>
              <a:t>" &lt;&lt; </a:t>
            </a:r>
            <a:r>
              <a:rPr lang="en-US" sz="1400" dirty="0" err="1"/>
              <a:t>endl</a:t>
            </a:r>
            <a:r>
              <a:rPr lang="en-US" sz="1400" dirty="0"/>
              <a:t>;</a:t>
            </a:r>
          </a:p>
          <a:p>
            <a:pPr marL="0" indent="0">
              <a:buNone/>
            </a:pPr>
            <a:r>
              <a:rPr lang="en-US" sz="1400" dirty="0"/>
              <a:t>   </a:t>
            </a:r>
            <a:r>
              <a:rPr lang="en-US" sz="1400" dirty="0" err="1"/>
              <a:t>cin</a:t>
            </a:r>
            <a:r>
              <a:rPr lang="en-US" sz="1400" dirty="0"/>
              <a:t> &gt;&gt; </a:t>
            </a:r>
            <a:r>
              <a:rPr lang="en-US" sz="1400" dirty="0" err="1"/>
              <a:t>NRows</a:t>
            </a:r>
            <a:r>
              <a:rPr lang="en-US" sz="1400" dirty="0"/>
              <a:t> &gt;&gt; </a:t>
            </a:r>
            <a:r>
              <a:rPr lang="en-US" sz="1400" dirty="0" err="1"/>
              <a:t>NCols</a:t>
            </a:r>
            <a:r>
              <a:rPr lang="en-US" sz="1400" dirty="0"/>
              <a:t>;</a:t>
            </a:r>
          </a:p>
          <a:p>
            <a:pPr marL="0" indent="0">
              <a:buNone/>
            </a:pPr>
            <a:r>
              <a:rPr lang="en-US" sz="1400" dirty="0"/>
              <a:t> </a:t>
            </a:r>
          </a:p>
          <a:p>
            <a:pPr marL="0" indent="0">
              <a:buNone/>
            </a:pPr>
            <a:r>
              <a:rPr lang="en-US" sz="1400" dirty="0"/>
              <a:t>// Declare size of two dimensional array and initialize.</a:t>
            </a:r>
          </a:p>
          <a:p>
            <a:pPr marL="0" indent="0">
              <a:buNone/>
            </a:pPr>
            <a:r>
              <a:rPr lang="en-US" sz="1400" b="1" dirty="0"/>
              <a:t>/</a:t>
            </a:r>
            <a:r>
              <a:rPr lang="en-US" sz="1400" b="1" dirty="0" smtClean="0"/>
              <a:t>/Declare </a:t>
            </a:r>
            <a:r>
              <a:rPr lang="en-US" sz="1400" b="1" dirty="0" err="1" smtClean="0"/>
              <a:t>Nrows</a:t>
            </a:r>
            <a:r>
              <a:rPr lang="en-US" sz="1400" b="1" dirty="0" smtClean="0"/>
              <a:t> </a:t>
            </a:r>
            <a:r>
              <a:rPr lang="en-US" sz="1400" b="1" dirty="0"/>
              <a:t>x </a:t>
            </a:r>
            <a:r>
              <a:rPr lang="en-US" sz="1400" b="1" dirty="0" err="1"/>
              <a:t>Ncols</a:t>
            </a:r>
            <a:r>
              <a:rPr lang="en-US" sz="1400" b="1" dirty="0"/>
              <a:t>   </a:t>
            </a:r>
            <a:r>
              <a:rPr lang="en-US" sz="1400" b="1" dirty="0" smtClean="0"/>
              <a:t>Matrix </a:t>
            </a:r>
            <a:endParaRPr lang="en-US" sz="1400" b="1" dirty="0"/>
          </a:p>
          <a:p>
            <a:pPr marL="0" indent="0">
              <a:buNone/>
            </a:pPr>
            <a:r>
              <a:rPr lang="en-US" sz="1400" dirty="0"/>
              <a:t> </a:t>
            </a:r>
            <a:r>
              <a:rPr lang="en-US" sz="1400" dirty="0">
                <a:solidFill>
                  <a:srgbClr val="FF0000"/>
                </a:solidFill>
              </a:rPr>
              <a:t> </a:t>
            </a:r>
            <a:r>
              <a:rPr lang="en-US" sz="1400" b="1" dirty="0">
                <a:solidFill>
                  <a:srgbClr val="FF0000"/>
                </a:solidFill>
              </a:rPr>
              <a:t> vector&lt; vector&lt;</a:t>
            </a:r>
            <a:r>
              <a:rPr lang="en-US" sz="1400" b="1" dirty="0" err="1">
                <a:solidFill>
                  <a:srgbClr val="FF0000"/>
                </a:solidFill>
              </a:rPr>
              <a:t>int</a:t>
            </a:r>
            <a:r>
              <a:rPr lang="en-US" sz="1400" b="1" dirty="0">
                <a:solidFill>
                  <a:srgbClr val="FF0000"/>
                </a:solidFill>
              </a:rPr>
              <a:t>&gt; &gt; </a:t>
            </a:r>
          </a:p>
          <a:p>
            <a:pPr marL="0" indent="0">
              <a:buNone/>
            </a:pPr>
            <a:r>
              <a:rPr lang="en-US" sz="1400" b="1" dirty="0">
                <a:solidFill>
                  <a:srgbClr val="0000FF"/>
                </a:solidFill>
              </a:rPr>
              <a:t>vI2Matrix(</a:t>
            </a:r>
            <a:r>
              <a:rPr lang="en-US" sz="1400" b="1" dirty="0" err="1">
                <a:solidFill>
                  <a:srgbClr val="0000FF"/>
                </a:solidFill>
              </a:rPr>
              <a:t>NRows</a:t>
            </a:r>
            <a:r>
              <a:rPr lang="en-US" sz="1400" b="1" dirty="0">
                <a:solidFill>
                  <a:srgbClr val="0000FF"/>
                </a:solidFill>
              </a:rPr>
              <a:t>,  vector&lt;</a:t>
            </a:r>
            <a:r>
              <a:rPr lang="en-US" sz="1400" b="1" dirty="0" err="1">
                <a:solidFill>
                  <a:srgbClr val="0000FF"/>
                </a:solidFill>
              </a:rPr>
              <a:t>int</a:t>
            </a:r>
            <a:r>
              <a:rPr lang="en-US" sz="1400" b="1" dirty="0">
                <a:solidFill>
                  <a:srgbClr val="0000FF"/>
                </a:solidFill>
              </a:rPr>
              <a:t>&gt;(NCols,0)); </a:t>
            </a:r>
          </a:p>
          <a:p>
            <a:pPr marL="0" indent="0">
              <a:buNone/>
            </a:pPr>
            <a:endParaRPr lang="en-US" sz="1400" b="1" dirty="0" smtClean="0">
              <a:solidFill>
                <a:srgbClr val="0000FF"/>
              </a:solidFill>
            </a:endParaRPr>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32</a:t>
            </a:fld>
            <a:endParaRPr lang="en-US"/>
          </a:p>
        </p:txBody>
      </p:sp>
      <p:sp>
        <p:nvSpPr>
          <p:cNvPr id="7" name="Content Placeholder 2"/>
          <p:cNvSpPr txBox="1">
            <a:spLocks/>
          </p:cNvSpPr>
          <p:nvPr/>
        </p:nvSpPr>
        <p:spPr bwMode="auto">
          <a:xfrm>
            <a:off x="4876800" y="990600"/>
            <a:ext cx="4038600" cy="5365750"/>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p>
            <a:r>
              <a:rPr lang="en-US" sz="1400" dirty="0"/>
              <a:t>for(</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NRows</a:t>
            </a:r>
            <a:r>
              <a:rPr lang="en-US" sz="1400" dirty="0"/>
              <a:t>; ++</a:t>
            </a:r>
            <a:r>
              <a:rPr lang="en-US" sz="1400" dirty="0" err="1"/>
              <a:t>i</a:t>
            </a:r>
            <a:r>
              <a:rPr lang="en-US" sz="1400" dirty="0"/>
              <a:t>)</a:t>
            </a:r>
          </a:p>
          <a:p>
            <a:r>
              <a:rPr lang="en-US" sz="1400" dirty="0"/>
              <a:t>   for(</a:t>
            </a:r>
            <a:r>
              <a:rPr lang="en-US" sz="1400" dirty="0" err="1"/>
              <a:t>int</a:t>
            </a:r>
            <a:r>
              <a:rPr lang="en-US" sz="1400" dirty="0"/>
              <a:t> j = 0; j &lt; </a:t>
            </a:r>
            <a:r>
              <a:rPr lang="en-US" sz="1400" dirty="0" err="1"/>
              <a:t>NCols</a:t>
            </a:r>
            <a:r>
              <a:rPr lang="en-US" sz="1400" dirty="0"/>
              <a:t>; ++j)</a:t>
            </a:r>
          </a:p>
          <a:p>
            <a:r>
              <a:rPr lang="en-US" sz="1400" dirty="0"/>
              <a:t>        </a:t>
            </a:r>
            <a:r>
              <a:rPr lang="en-US" sz="1400" b="1" dirty="0">
                <a:solidFill>
                  <a:srgbClr val="0000FF"/>
                </a:solidFill>
              </a:rPr>
              <a:t>vI2Matrix[</a:t>
            </a:r>
            <a:r>
              <a:rPr lang="en-US" sz="1400" b="1" dirty="0" err="1">
                <a:solidFill>
                  <a:srgbClr val="0000FF"/>
                </a:solidFill>
              </a:rPr>
              <a:t>i</a:t>
            </a:r>
            <a:r>
              <a:rPr lang="en-US" sz="1400" b="1" dirty="0">
                <a:solidFill>
                  <a:srgbClr val="0000FF"/>
                </a:solidFill>
              </a:rPr>
              <a:t>][j] = </a:t>
            </a:r>
            <a:r>
              <a:rPr lang="en-US" sz="1400" b="1" dirty="0" err="1">
                <a:solidFill>
                  <a:srgbClr val="0000FF"/>
                </a:solidFill>
              </a:rPr>
              <a:t>i</a:t>
            </a:r>
            <a:r>
              <a:rPr lang="en-US" sz="1400" b="1" dirty="0">
                <a:solidFill>
                  <a:srgbClr val="0000FF"/>
                </a:solidFill>
              </a:rPr>
              <a:t>*j;</a:t>
            </a:r>
            <a:endParaRPr lang="en-US" sz="1400" dirty="0">
              <a:solidFill>
                <a:srgbClr val="0000FF"/>
              </a:solidFill>
            </a:endParaRPr>
          </a:p>
          <a:p>
            <a:r>
              <a:rPr lang="en-US" sz="1400" dirty="0"/>
              <a:t> </a:t>
            </a:r>
          </a:p>
          <a:p>
            <a:r>
              <a:rPr lang="en-US" sz="1400" dirty="0"/>
              <a:t>   </a:t>
            </a:r>
            <a:r>
              <a:rPr lang="en-US" sz="1400" dirty="0" err="1"/>
              <a:t>cout</a:t>
            </a:r>
            <a:r>
              <a:rPr lang="en-US" sz="1400" dirty="0"/>
              <a:t> &lt;&lt; "Loop by index:" &lt;&lt; </a:t>
            </a:r>
            <a:r>
              <a:rPr lang="en-US" sz="1400" dirty="0" err="1"/>
              <a:t>endl</a:t>
            </a:r>
            <a:r>
              <a:rPr lang="en-US" sz="1400" dirty="0"/>
              <a:t>;</a:t>
            </a:r>
          </a:p>
          <a:p>
            <a:r>
              <a:rPr lang="en-US" sz="1400" dirty="0"/>
              <a:t>   </a:t>
            </a:r>
            <a:r>
              <a:rPr lang="en-US" sz="1400" dirty="0" err="1"/>
              <a:t>cout</a:t>
            </a:r>
            <a:r>
              <a:rPr lang="en-US" sz="1400" dirty="0"/>
              <a:t> &lt;&lt; "</a:t>
            </a:r>
            <a:r>
              <a:rPr lang="en-US" sz="1400" dirty="0" err="1"/>
              <a:t>NRows</a:t>
            </a:r>
            <a:r>
              <a:rPr lang="en-US" sz="1400" dirty="0"/>
              <a:t> = " &lt;&lt; </a:t>
            </a:r>
            <a:r>
              <a:rPr lang="en-US" sz="1400" dirty="0" err="1"/>
              <a:t>NRows</a:t>
            </a:r>
            <a:r>
              <a:rPr lang="en-US" sz="1400" dirty="0"/>
              <a:t> &lt;&lt; "</a:t>
            </a:r>
            <a:r>
              <a:rPr lang="en-US" sz="1400" dirty="0" err="1"/>
              <a:t>NCols</a:t>
            </a:r>
            <a:r>
              <a:rPr lang="en-US" sz="1400" dirty="0"/>
              <a:t> = " &lt;&lt; </a:t>
            </a:r>
            <a:r>
              <a:rPr lang="en-US" sz="1400" dirty="0" err="1"/>
              <a:t>NCols</a:t>
            </a:r>
            <a:r>
              <a:rPr lang="en-US" sz="1400" dirty="0"/>
              <a:t> &lt;&lt; </a:t>
            </a:r>
            <a:r>
              <a:rPr lang="en-US" sz="1400" dirty="0" err="1"/>
              <a:t>endl</a:t>
            </a:r>
            <a:r>
              <a:rPr lang="en-US" sz="1400" dirty="0"/>
              <a:t>;</a:t>
            </a:r>
          </a:p>
          <a:p>
            <a:r>
              <a:rPr lang="en-US" sz="1400" dirty="0"/>
              <a:t> </a:t>
            </a:r>
          </a:p>
          <a:p>
            <a:r>
              <a:rPr lang="en-US" sz="1400" dirty="0"/>
              <a:t>   for(</a:t>
            </a:r>
            <a:r>
              <a:rPr lang="en-US" sz="1400" dirty="0" err="1"/>
              <a:t>int</a:t>
            </a:r>
            <a:r>
              <a:rPr lang="en-US" sz="1400" dirty="0"/>
              <a:t> ii=0; ii &lt; </a:t>
            </a:r>
            <a:r>
              <a:rPr lang="en-US" sz="1400" dirty="0" err="1"/>
              <a:t>NRows</a:t>
            </a:r>
            <a:r>
              <a:rPr lang="en-US" sz="1400" dirty="0"/>
              <a:t>; ii++)</a:t>
            </a:r>
          </a:p>
          <a:p>
            <a:r>
              <a:rPr lang="en-US" sz="1400" dirty="0"/>
              <a:t>   {</a:t>
            </a:r>
          </a:p>
          <a:p>
            <a:r>
              <a:rPr lang="en-US" sz="1400" dirty="0"/>
              <a:t>      for(</a:t>
            </a:r>
            <a:r>
              <a:rPr lang="en-US" sz="1400" dirty="0" err="1"/>
              <a:t>int</a:t>
            </a:r>
            <a:r>
              <a:rPr lang="en-US" sz="1400" dirty="0"/>
              <a:t> </a:t>
            </a:r>
            <a:r>
              <a:rPr lang="en-US" sz="1400" dirty="0" err="1"/>
              <a:t>jj</a:t>
            </a:r>
            <a:r>
              <a:rPr lang="en-US" sz="1400" dirty="0"/>
              <a:t>=0; </a:t>
            </a:r>
            <a:r>
              <a:rPr lang="en-US" sz="1400" dirty="0" err="1"/>
              <a:t>jj</a:t>
            </a:r>
            <a:r>
              <a:rPr lang="en-US" sz="1400" dirty="0"/>
              <a:t> &lt; </a:t>
            </a:r>
            <a:r>
              <a:rPr lang="en-US" sz="1400" dirty="0" err="1"/>
              <a:t>NCols</a:t>
            </a:r>
            <a:r>
              <a:rPr lang="en-US" sz="1400" dirty="0"/>
              <a:t>; </a:t>
            </a:r>
            <a:r>
              <a:rPr lang="en-US" sz="1400" dirty="0" err="1"/>
              <a:t>jj</a:t>
            </a:r>
            <a:r>
              <a:rPr lang="en-US" sz="1400" dirty="0"/>
              <a:t>++)</a:t>
            </a:r>
          </a:p>
          <a:p>
            <a:r>
              <a:rPr lang="en-US" sz="1400" dirty="0"/>
              <a:t>      {</a:t>
            </a:r>
          </a:p>
          <a:p>
            <a:r>
              <a:rPr lang="en-US" sz="1400" dirty="0"/>
              <a:t>         </a:t>
            </a:r>
            <a:r>
              <a:rPr lang="en-US" sz="1400" dirty="0" err="1"/>
              <a:t>cout</a:t>
            </a:r>
            <a:r>
              <a:rPr lang="en-US" sz="1400" dirty="0"/>
              <a:t> &lt;&lt; vI2Matrix[ii][</a:t>
            </a:r>
            <a:r>
              <a:rPr lang="en-US" sz="1400" dirty="0" err="1"/>
              <a:t>jj</a:t>
            </a:r>
            <a:r>
              <a:rPr lang="en-US" sz="1400" dirty="0"/>
              <a:t>] &lt;&lt; '\t';</a:t>
            </a:r>
          </a:p>
          <a:p>
            <a:r>
              <a:rPr lang="en-US" sz="1400" dirty="0"/>
              <a:t>      }</a:t>
            </a:r>
          </a:p>
          <a:p>
            <a:r>
              <a:rPr lang="en-US" sz="1400" dirty="0"/>
              <a:t>      </a:t>
            </a:r>
            <a:r>
              <a:rPr lang="en-US" sz="1400" dirty="0" err="1"/>
              <a:t>cout</a:t>
            </a:r>
            <a:r>
              <a:rPr lang="en-US" sz="1400" dirty="0"/>
              <a:t> &lt;&lt; </a:t>
            </a:r>
            <a:r>
              <a:rPr lang="en-US" sz="1400" dirty="0" err="1"/>
              <a:t>endl</a:t>
            </a:r>
            <a:r>
              <a:rPr lang="en-US" sz="1400" dirty="0"/>
              <a:t>;</a:t>
            </a:r>
          </a:p>
          <a:p>
            <a:r>
              <a:rPr lang="en-US" sz="1400" dirty="0"/>
              <a:t>   }</a:t>
            </a:r>
          </a:p>
          <a:p>
            <a:r>
              <a:rPr lang="en-US" sz="1400" dirty="0"/>
              <a:t>return 0;</a:t>
            </a:r>
          </a:p>
          <a:p>
            <a:r>
              <a:rPr lang="en-US" sz="1400" dirty="0" smtClean="0"/>
              <a:t>}</a:t>
            </a:r>
          </a:p>
          <a:p>
            <a:r>
              <a:rPr lang="en-US" sz="1400" dirty="0"/>
              <a:t>/******************* Results ************</a:t>
            </a:r>
          </a:p>
          <a:p>
            <a:r>
              <a:rPr lang="en-US" sz="1200" dirty="0" err="1" smtClean="0"/>
              <a:t>NRows</a:t>
            </a:r>
            <a:r>
              <a:rPr lang="en-US" sz="1200" dirty="0" smtClean="0"/>
              <a:t> </a:t>
            </a:r>
            <a:r>
              <a:rPr lang="en-US" sz="1200" dirty="0"/>
              <a:t>= 4  </a:t>
            </a:r>
            <a:r>
              <a:rPr lang="en-US" sz="1200" dirty="0" err="1"/>
              <a:t>NCols</a:t>
            </a:r>
            <a:r>
              <a:rPr lang="en-US" sz="1200" dirty="0"/>
              <a:t> = </a:t>
            </a:r>
            <a:r>
              <a:rPr lang="en-US" sz="1200" dirty="0" smtClean="0"/>
              <a:t>5</a:t>
            </a:r>
            <a:endParaRPr lang="en-US" sz="1200" dirty="0"/>
          </a:p>
          <a:p>
            <a:r>
              <a:rPr lang="en-US" sz="1200" dirty="0"/>
              <a:t>Loop by index:</a:t>
            </a:r>
          </a:p>
          <a:p>
            <a:r>
              <a:rPr lang="en-US" sz="1200" dirty="0"/>
              <a:t>0	0	0	0	0	</a:t>
            </a:r>
          </a:p>
          <a:p>
            <a:r>
              <a:rPr lang="en-US" sz="1200" dirty="0"/>
              <a:t>0	1	2	3	4	</a:t>
            </a:r>
          </a:p>
          <a:p>
            <a:r>
              <a:rPr lang="en-US" sz="1200" dirty="0"/>
              <a:t>0	2	4	6	8	</a:t>
            </a:r>
          </a:p>
          <a:p>
            <a:r>
              <a:rPr lang="en-US" sz="1200" dirty="0"/>
              <a:t>0	3	6	9	12</a:t>
            </a:r>
          </a:p>
          <a:p>
            <a:endParaRPr lang="en-US" sz="1400" dirty="0"/>
          </a:p>
          <a:p>
            <a:pPr marL="342900" marR="0" lvl="0" indent="-342900" algn="l" defTabSz="457200" rtl="0" eaLnBrk="0" fontAlgn="base" latinLnBrk="0" hangingPunct="0">
              <a:lnSpc>
                <a:spcPct val="100000"/>
              </a:lnSpc>
              <a:spcBef>
                <a:spcPct val="20000"/>
              </a:spcBef>
              <a:spcAft>
                <a:spcPct val="0"/>
              </a:spcAft>
              <a:buClrTx/>
              <a:buSzTx/>
              <a:buFont typeface="Arial" pitchFamily="-111" charset="0"/>
              <a:buNone/>
              <a:tabLst/>
              <a:defRPr/>
            </a:pPr>
            <a:endParaRPr kumimoji="0" lang="en-US" sz="1200" b="0" i="0" u="none" strike="noStrike" kern="1200" cap="none" spc="0" normalizeH="0" baseline="0" noProof="0" dirty="0">
              <a:ln>
                <a:noFill/>
              </a:ln>
              <a:solidFill>
                <a:schemeClr val="tx1"/>
              </a:solidFill>
              <a:effectLst/>
              <a:uLnTx/>
              <a:uFillTx/>
              <a:latin typeface="+mn-lt"/>
              <a:ea typeface="ＭＳ Ｐゴシック" pitchFamily="-111" charset="-128"/>
              <a:cs typeface="ＭＳ Ｐゴシック" pitchFamily="-111" charset="-128"/>
            </a:endParaRPr>
          </a:p>
        </p:txBody>
      </p:sp>
      <p:sp>
        <p:nvSpPr>
          <p:cNvPr id="8" name="TextBox 7"/>
          <p:cNvSpPr txBox="1"/>
          <p:nvPr/>
        </p:nvSpPr>
        <p:spPr>
          <a:xfrm>
            <a:off x="457200" y="5911334"/>
            <a:ext cx="3238236" cy="369332"/>
          </a:xfrm>
          <a:prstGeom prst="rect">
            <a:avLst/>
          </a:prstGeom>
          <a:noFill/>
        </p:spPr>
        <p:txBody>
          <a:bodyPr wrap="none" rtlCol="0">
            <a:spAutoFit/>
          </a:bodyPr>
          <a:lstStyle/>
          <a:p>
            <a:r>
              <a:rPr lang="en-US" dirty="0" smtClean="0">
                <a:solidFill>
                  <a:srgbClr val="FF0000"/>
                </a:solidFill>
              </a:rPr>
              <a:t>§See </a:t>
            </a:r>
            <a:r>
              <a:rPr lang="en-US" dirty="0" err="1" smtClean="0">
                <a:solidFill>
                  <a:srgbClr val="FF0000"/>
                </a:solidFill>
              </a:rPr>
              <a:t>STL_Simple_Matrix.cpp</a:t>
            </a:r>
            <a:endParaRPr lang="en-US" dirty="0">
              <a:solidFill>
                <a:srgbClr val="FF0000"/>
              </a:solidFill>
            </a:endParaRPr>
          </a:p>
        </p:txBody>
      </p:sp>
    </p:spTree>
    <p:extLst>
      <p:ext uri="{BB962C8B-B14F-4D97-AF65-F5344CB8AC3E}">
        <p14:creationId xmlns:p14="http://schemas.microsoft.com/office/powerpoint/2010/main" val="4294903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STL  Matrix Iterator  Example</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idx="1"/>
          </p:nvPr>
        </p:nvSpPr>
        <p:spPr>
          <a:xfrm>
            <a:off x="457200" y="990600"/>
            <a:ext cx="4038600" cy="5365750"/>
          </a:xfrm>
          <a:ln>
            <a:solidFill>
              <a:srgbClr val="0000FF"/>
            </a:solidFill>
          </a:ln>
        </p:spPr>
        <p:txBody>
          <a:bodyPr/>
          <a:lstStyle/>
          <a:p>
            <a:pPr marL="0" indent="0">
              <a:buNone/>
            </a:pPr>
            <a:r>
              <a:rPr lang="en-US" sz="1200" dirty="0"/>
              <a:t>#include &lt;</a:t>
            </a:r>
            <a:r>
              <a:rPr lang="en-US" sz="1200" dirty="0" err="1"/>
              <a:t>iostream</a:t>
            </a:r>
            <a:r>
              <a:rPr lang="en-US" sz="1200" dirty="0"/>
              <a:t>&gt;</a:t>
            </a:r>
          </a:p>
          <a:p>
            <a:pPr marL="0" indent="0">
              <a:buNone/>
            </a:pPr>
            <a:r>
              <a:rPr lang="en-US" sz="1200" b="1" dirty="0"/>
              <a:t>#include &lt;vector&gt;</a:t>
            </a:r>
            <a:endParaRPr lang="en-US" sz="1200" dirty="0"/>
          </a:p>
          <a:p>
            <a:pPr marL="0" indent="0">
              <a:buNone/>
            </a:pPr>
            <a:r>
              <a:rPr lang="en-US" sz="1200" dirty="0"/>
              <a:t>using namespace </a:t>
            </a:r>
            <a:r>
              <a:rPr lang="en-US" sz="1200" dirty="0" err="1"/>
              <a:t>std</a:t>
            </a:r>
            <a:r>
              <a:rPr lang="en-US" sz="1200" dirty="0"/>
              <a:t>;</a:t>
            </a:r>
          </a:p>
          <a:p>
            <a:pPr marL="0" indent="0">
              <a:buNone/>
            </a:pPr>
            <a:r>
              <a:rPr lang="en-US" sz="1200" dirty="0"/>
              <a:t> </a:t>
            </a:r>
          </a:p>
          <a:p>
            <a:pPr marL="0" indent="0">
              <a:buNone/>
            </a:pPr>
            <a:r>
              <a:rPr lang="en-US" sz="1200" dirty="0" err="1"/>
              <a:t>int</a:t>
            </a:r>
            <a:r>
              <a:rPr lang="en-US" sz="1200" dirty="0"/>
              <a:t> main(){</a:t>
            </a:r>
          </a:p>
          <a:p>
            <a:pPr marL="0" indent="0">
              <a:buNone/>
            </a:pPr>
            <a:r>
              <a:rPr lang="en-US" sz="1200" dirty="0"/>
              <a:t> </a:t>
            </a:r>
            <a:r>
              <a:rPr lang="en-US" sz="1200" b="1" dirty="0">
                <a:solidFill>
                  <a:srgbClr val="0000FF"/>
                </a:solidFill>
              </a:rPr>
              <a:t>  </a:t>
            </a:r>
            <a:r>
              <a:rPr lang="en-US" sz="1200" b="1" dirty="0" err="1">
                <a:solidFill>
                  <a:srgbClr val="0000FF"/>
                </a:solidFill>
              </a:rPr>
              <a:t>int</a:t>
            </a:r>
            <a:r>
              <a:rPr lang="en-US" sz="1200" b="1" dirty="0">
                <a:solidFill>
                  <a:srgbClr val="0000FF"/>
                </a:solidFill>
              </a:rPr>
              <a:t> </a:t>
            </a:r>
            <a:r>
              <a:rPr lang="en-US" sz="1200" b="1" dirty="0" err="1">
                <a:solidFill>
                  <a:srgbClr val="0000FF"/>
                </a:solidFill>
              </a:rPr>
              <a:t>NCols</a:t>
            </a:r>
            <a:r>
              <a:rPr lang="en-US" sz="1200" b="1" dirty="0">
                <a:solidFill>
                  <a:srgbClr val="0000FF"/>
                </a:solidFill>
              </a:rPr>
              <a:t> = 5;</a:t>
            </a:r>
          </a:p>
          <a:p>
            <a:pPr marL="0" indent="0">
              <a:buNone/>
            </a:pPr>
            <a:r>
              <a:rPr lang="en-US" sz="1200" b="1" dirty="0">
                <a:solidFill>
                  <a:srgbClr val="0000FF"/>
                </a:solidFill>
              </a:rPr>
              <a:t>   </a:t>
            </a:r>
            <a:r>
              <a:rPr lang="en-US" sz="1200" b="1" dirty="0" err="1">
                <a:solidFill>
                  <a:srgbClr val="0000FF"/>
                </a:solidFill>
              </a:rPr>
              <a:t>int</a:t>
            </a:r>
            <a:r>
              <a:rPr lang="en-US" sz="1200" b="1" dirty="0">
                <a:solidFill>
                  <a:srgbClr val="0000FF"/>
                </a:solidFill>
              </a:rPr>
              <a:t> </a:t>
            </a:r>
            <a:r>
              <a:rPr lang="en-US" sz="1200" b="1" dirty="0" err="1">
                <a:solidFill>
                  <a:srgbClr val="0000FF"/>
                </a:solidFill>
              </a:rPr>
              <a:t>NRows</a:t>
            </a:r>
            <a:r>
              <a:rPr lang="en-US" sz="1200" b="1" dirty="0">
                <a:solidFill>
                  <a:srgbClr val="0000FF"/>
                </a:solidFill>
              </a:rPr>
              <a:t> = 4;</a:t>
            </a:r>
          </a:p>
          <a:p>
            <a:pPr marL="0" indent="0">
              <a:buNone/>
            </a:pPr>
            <a:r>
              <a:rPr lang="en-US" sz="1200" dirty="0"/>
              <a:t> </a:t>
            </a:r>
          </a:p>
          <a:p>
            <a:pPr marL="0" indent="0">
              <a:buNone/>
            </a:pPr>
            <a:r>
              <a:rPr lang="en-US" sz="1200" dirty="0"/>
              <a:t> </a:t>
            </a:r>
            <a:r>
              <a:rPr lang="en-US" sz="1200" b="1" dirty="0">
                <a:solidFill>
                  <a:srgbClr val="0000FF"/>
                </a:solidFill>
              </a:rPr>
              <a:t>  vector &lt;</a:t>
            </a:r>
            <a:r>
              <a:rPr lang="en-US" sz="1200" b="1" dirty="0" err="1">
                <a:solidFill>
                  <a:srgbClr val="0000FF"/>
                </a:solidFill>
              </a:rPr>
              <a:t>int</a:t>
            </a:r>
            <a:r>
              <a:rPr lang="en-US" sz="1200" b="1" dirty="0">
                <a:solidFill>
                  <a:srgbClr val="0000FF"/>
                </a:solidFill>
              </a:rPr>
              <a:t>&gt; V(NCols,0);</a:t>
            </a:r>
          </a:p>
          <a:p>
            <a:pPr marL="0" indent="0">
              <a:buNone/>
            </a:pPr>
            <a:r>
              <a:rPr lang="en-US" sz="1200" b="1" dirty="0">
                <a:solidFill>
                  <a:srgbClr val="0000FF"/>
                </a:solidFill>
              </a:rPr>
              <a:t>   vector&lt;</a:t>
            </a:r>
            <a:r>
              <a:rPr lang="en-US" sz="1200" b="1" dirty="0">
                <a:solidFill>
                  <a:srgbClr val="FF0000"/>
                </a:solidFill>
              </a:rPr>
              <a:t> vector&lt;</a:t>
            </a:r>
            <a:r>
              <a:rPr lang="en-US" sz="1200" b="1" dirty="0" err="1">
                <a:solidFill>
                  <a:srgbClr val="FF0000"/>
                </a:solidFill>
              </a:rPr>
              <a:t>int</a:t>
            </a:r>
            <a:r>
              <a:rPr lang="en-US" sz="1200" b="1" dirty="0">
                <a:solidFill>
                  <a:srgbClr val="FF0000"/>
                </a:solidFill>
              </a:rPr>
              <a:t>&gt; </a:t>
            </a:r>
            <a:r>
              <a:rPr lang="en-US" sz="1200" b="1" dirty="0">
                <a:solidFill>
                  <a:srgbClr val="0000FF"/>
                </a:solidFill>
              </a:rPr>
              <a:t>&gt; vI2Matrix; 	</a:t>
            </a:r>
            <a:r>
              <a:rPr lang="en-US" sz="1200" b="1" dirty="0" smtClean="0">
                <a:solidFill>
                  <a:srgbClr val="0000FF"/>
                </a:solidFill>
              </a:rPr>
              <a:t>/</a:t>
            </a:r>
            <a:r>
              <a:rPr lang="en-US" sz="1200" b="1" dirty="0">
                <a:solidFill>
                  <a:srgbClr val="0000FF"/>
                </a:solidFill>
              </a:rPr>
              <a:t>/ Declare 2D array</a:t>
            </a:r>
          </a:p>
          <a:p>
            <a:pPr marL="0" indent="0">
              <a:buNone/>
            </a:pPr>
            <a:r>
              <a:rPr lang="en-US" sz="1200" b="1" dirty="0">
                <a:solidFill>
                  <a:srgbClr val="0000FF"/>
                </a:solidFill>
              </a:rPr>
              <a:t> </a:t>
            </a:r>
            <a:r>
              <a:rPr lang="en-US" sz="1400" b="1" dirty="0">
                <a:solidFill>
                  <a:srgbClr val="0000FF"/>
                </a:solidFill>
              </a:rPr>
              <a:t>  vector&lt; </a:t>
            </a:r>
            <a:r>
              <a:rPr lang="en-US" sz="1400" b="1" dirty="0">
                <a:solidFill>
                  <a:srgbClr val="FF0000"/>
                </a:solidFill>
              </a:rPr>
              <a:t>vector&lt;</a:t>
            </a:r>
            <a:r>
              <a:rPr lang="en-US" sz="1400" b="1" dirty="0" err="1">
                <a:solidFill>
                  <a:srgbClr val="FF0000"/>
                </a:solidFill>
              </a:rPr>
              <a:t>int</a:t>
            </a:r>
            <a:r>
              <a:rPr lang="en-US" sz="1400" b="1" dirty="0">
                <a:solidFill>
                  <a:srgbClr val="FF0000"/>
                </a:solidFill>
              </a:rPr>
              <a:t>&gt; </a:t>
            </a:r>
            <a:r>
              <a:rPr lang="en-US" sz="1400" b="1" dirty="0">
                <a:solidFill>
                  <a:srgbClr val="0000FF"/>
                </a:solidFill>
              </a:rPr>
              <a:t>&gt;::iterator </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000" b="1" dirty="0" smtClean="0">
                <a:solidFill>
                  <a:srgbClr val="0000FF"/>
                </a:solidFill>
              </a:rPr>
              <a:t>; /</a:t>
            </a:r>
            <a:r>
              <a:rPr lang="en-US" sz="1000" b="1" dirty="0">
                <a:solidFill>
                  <a:srgbClr val="0000FF"/>
                </a:solidFill>
              </a:rPr>
              <a:t>/matrix iterator</a:t>
            </a:r>
          </a:p>
          <a:p>
            <a:pPr marL="0" indent="0">
              <a:buNone/>
            </a:pPr>
            <a:r>
              <a:rPr lang="en-US" sz="1400" b="1" dirty="0">
                <a:solidFill>
                  <a:srgbClr val="0000FF"/>
                </a:solidFill>
              </a:rPr>
              <a:t>   vector&lt;</a:t>
            </a:r>
            <a:r>
              <a:rPr lang="en-US" sz="1400" b="1" dirty="0" err="1">
                <a:solidFill>
                  <a:srgbClr val="0000FF"/>
                </a:solidFill>
              </a:rPr>
              <a:t>int</a:t>
            </a:r>
            <a:r>
              <a:rPr lang="en-US" sz="1400" b="1" dirty="0">
                <a:solidFill>
                  <a:srgbClr val="0000FF"/>
                </a:solidFill>
              </a:rPr>
              <a:t>&gt;::iterator  </a:t>
            </a:r>
            <a:r>
              <a:rPr lang="en-US" sz="1400" b="1" dirty="0" err="1" smtClean="0">
                <a:solidFill>
                  <a:srgbClr val="0000FF"/>
                </a:solidFill>
              </a:rPr>
              <a:t>iter_col</a:t>
            </a:r>
            <a:r>
              <a:rPr lang="en-US" sz="1400" b="1" dirty="0" smtClean="0">
                <a:solidFill>
                  <a:srgbClr val="0000FF"/>
                </a:solidFill>
              </a:rPr>
              <a:t>;  /</a:t>
            </a:r>
            <a:r>
              <a:rPr lang="en-US" sz="1400" b="1" dirty="0">
                <a:solidFill>
                  <a:srgbClr val="0000FF"/>
                </a:solidFill>
              </a:rPr>
              <a:t>/vector iterator</a:t>
            </a:r>
          </a:p>
          <a:p>
            <a:pPr marL="0" indent="0">
              <a:buNone/>
            </a:pPr>
            <a:r>
              <a:rPr lang="en-US" sz="1400" dirty="0"/>
              <a:t> </a:t>
            </a:r>
          </a:p>
          <a:p>
            <a:pPr marL="0" indent="0">
              <a:buNone/>
            </a:pPr>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NRows</a:t>
            </a:r>
            <a:r>
              <a:rPr lang="en-US" sz="1200" dirty="0"/>
              <a:t>; ++</a:t>
            </a:r>
            <a:r>
              <a:rPr lang="en-US" sz="1200" dirty="0" err="1"/>
              <a:t>i</a:t>
            </a:r>
            <a:r>
              <a:rPr lang="en-US" sz="1200" dirty="0"/>
              <a:t>)</a:t>
            </a:r>
          </a:p>
          <a:p>
            <a:pPr marL="0" indent="0">
              <a:buNone/>
            </a:pPr>
            <a:r>
              <a:rPr lang="en-US" sz="1200" dirty="0"/>
              <a:t>        </a:t>
            </a:r>
            <a:r>
              <a:rPr lang="en-US" sz="1200" b="1" dirty="0"/>
              <a:t>vI2Matrix.push_back(V);</a:t>
            </a:r>
            <a:r>
              <a:rPr lang="en-US" sz="1200" dirty="0"/>
              <a:t>  /</a:t>
            </a:r>
            <a:r>
              <a:rPr lang="en-US" sz="1200" dirty="0" smtClean="0"/>
              <a:t>/Matrix </a:t>
            </a:r>
            <a:r>
              <a:rPr lang="en-US" sz="1200" dirty="0"/>
              <a:t>(</a:t>
            </a:r>
            <a:r>
              <a:rPr lang="en-US" sz="1200" dirty="0" err="1"/>
              <a:t>NRows</a:t>
            </a:r>
            <a:r>
              <a:rPr lang="en-US" sz="1200" dirty="0"/>
              <a:t> x </a:t>
            </a:r>
            <a:r>
              <a:rPr lang="en-US" sz="1200" dirty="0" err="1"/>
              <a:t>NCols</a:t>
            </a:r>
            <a:r>
              <a:rPr lang="en-US" sz="1200" dirty="0"/>
              <a:t>)</a:t>
            </a:r>
          </a:p>
          <a:p>
            <a:pPr marL="0" indent="0">
              <a:buNone/>
            </a:pPr>
            <a:r>
              <a:rPr lang="en-US" sz="1200" dirty="0"/>
              <a:t> </a:t>
            </a:r>
          </a:p>
          <a:p>
            <a:pPr marL="0" indent="0">
              <a:buNone/>
            </a:pPr>
            <a:r>
              <a:rPr lang="en-US" sz="1200" dirty="0"/>
              <a:t>   </a:t>
            </a:r>
            <a:r>
              <a:rPr lang="en-US" sz="1200" dirty="0" err="1"/>
              <a:t>cout</a:t>
            </a:r>
            <a:r>
              <a:rPr lang="en-US" sz="1200" dirty="0"/>
              <a:t> &lt;&lt; "</a:t>
            </a:r>
            <a:r>
              <a:rPr lang="en-US" sz="1200" dirty="0" err="1"/>
              <a:t>NCols</a:t>
            </a:r>
            <a:r>
              <a:rPr lang="en-US" sz="1200" dirty="0"/>
              <a:t> = " &lt;&lt; </a:t>
            </a:r>
            <a:r>
              <a:rPr lang="en-US" sz="1200" dirty="0" err="1"/>
              <a:t>NCols</a:t>
            </a:r>
            <a:r>
              <a:rPr lang="en-US" sz="1200" dirty="0"/>
              <a:t> &lt;&lt; " </a:t>
            </a:r>
            <a:r>
              <a:rPr lang="en-US" sz="1200" dirty="0" err="1"/>
              <a:t>NRows</a:t>
            </a:r>
            <a:r>
              <a:rPr lang="en-US" sz="1200" dirty="0"/>
              <a:t> = " &lt;&lt; </a:t>
            </a:r>
            <a:r>
              <a:rPr lang="en-US" sz="1200" dirty="0" err="1"/>
              <a:t>NRows</a:t>
            </a:r>
            <a:r>
              <a:rPr lang="en-US" sz="1200" dirty="0"/>
              <a:t> &lt;&lt; </a:t>
            </a:r>
            <a:r>
              <a:rPr lang="en-US" sz="1200" dirty="0" err="1"/>
              <a:t>endl</a:t>
            </a:r>
            <a:r>
              <a:rPr lang="en-US" sz="1200" dirty="0"/>
              <a:t>;</a:t>
            </a:r>
          </a:p>
          <a:p>
            <a:pPr marL="0" indent="0">
              <a:buNone/>
            </a:pPr>
            <a:r>
              <a:rPr lang="en-US" sz="1200" dirty="0"/>
              <a:t>   </a:t>
            </a:r>
            <a:r>
              <a:rPr lang="en-US" sz="1200" dirty="0" err="1"/>
              <a:t>cout</a:t>
            </a:r>
            <a:r>
              <a:rPr lang="en-US" sz="1200" dirty="0"/>
              <a:t> &lt;&lt; </a:t>
            </a:r>
            <a:r>
              <a:rPr lang="en-US" sz="1200" dirty="0" err="1"/>
              <a:t>endl</a:t>
            </a:r>
            <a:r>
              <a:rPr lang="en-US" sz="1200" dirty="0"/>
              <a:t> &lt;&lt; "Using Iterator:" &lt;&lt; </a:t>
            </a:r>
            <a:r>
              <a:rPr lang="en-US" sz="1200" dirty="0" err="1"/>
              <a:t>endl</a:t>
            </a:r>
            <a:r>
              <a:rPr lang="en-US" sz="1200" dirty="0"/>
              <a:t>;</a:t>
            </a:r>
          </a:p>
          <a:p>
            <a:pPr marL="0" indent="0">
              <a:buNone/>
            </a:pPr>
            <a:r>
              <a:rPr lang="en-US" sz="1200" dirty="0"/>
              <a:t>  </a:t>
            </a:r>
            <a:r>
              <a:rPr lang="en-US" sz="1200" dirty="0" err="1"/>
              <a:t>int</a:t>
            </a:r>
            <a:r>
              <a:rPr lang="en-US" sz="1200" dirty="0"/>
              <a:t> </a:t>
            </a:r>
            <a:r>
              <a:rPr lang="en-US" sz="1200" dirty="0" err="1"/>
              <a:t>i</a:t>
            </a:r>
            <a:r>
              <a:rPr lang="en-US" sz="1200" dirty="0"/>
              <a:t> = 0;</a:t>
            </a:r>
          </a:p>
          <a:p>
            <a:pPr marL="0" indent="0">
              <a:buNone/>
            </a:pPr>
            <a:r>
              <a:rPr lang="en-US" sz="1200" dirty="0"/>
              <a:t>   </a:t>
            </a:r>
            <a:r>
              <a:rPr lang="en-US" sz="1200" dirty="0" err="1"/>
              <a:t>int</a:t>
            </a:r>
            <a:r>
              <a:rPr lang="en-US" sz="1200" dirty="0"/>
              <a:t> j = 0;</a:t>
            </a:r>
          </a:p>
          <a:p>
            <a:pPr marL="0" indent="0">
              <a:buNone/>
            </a:pPr>
            <a:r>
              <a:rPr lang="en-US" sz="1200" b="1" dirty="0"/>
              <a:t>   </a:t>
            </a:r>
            <a:endParaRPr lang="en-US" sz="1200" dirty="0"/>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33</a:t>
            </a:fld>
            <a:endParaRPr lang="en-US" dirty="0"/>
          </a:p>
        </p:txBody>
      </p:sp>
      <p:sp>
        <p:nvSpPr>
          <p:cNvPr id="7" name="Content Placeholder 2"/>
          <p:cNvSpPr txBox="1">
            <a:spLocks/>
          </p:cNvSpPr>
          <p:nvPr/>
        </p:nvSpPr>
        <p:spPr bwMode="auto">
          <a:xfrm>
            <a:off x="4876800" y="990600"/>
            <a:ext cx="4038600" cy="5365750"/>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400" b="1" dirty="0"/>
              <a:t>//generate </a:t>
            </a:r>
            <a:r>
              <a:rPr lang="en-US" sz="1400" b="1" dirty="0" smtClean="0"/>
              <a:t>data</a:t>
            </a:r>
          </a:p>
          <a:p>
            <a:r>
              <a:rPr lang="en-US" sz="1400" b="1" dirty="0">
                <a:solidFill>
                  <a:srgbClr val="0000FF"/>
                </a:solidFill>
              </a:rPr>
              <a:t>for(</a:t>
            </a:r>
            <a:r>
              <a:rPr lang="en-US" sz="1400" b="1" dirty="0" err="1">
                <a:solidFill>
                  <a:srgbClr val="0000FF"/>
                </a:solidFill>
              </a:rPr>
              <a:t>iter_ii</a:t>
            </a:r>
            <a:r>
              <a:rPr lang="en-US" sz="1400" b="1" dirty="0">
                <a:solidFill>
                  <a:srgbClr val="0000FF"/>
                </a:solidFill>
              </a:rPr>
              <a:t>=vI2Matrix.begin()</a:t>
            </a:r>
            <a:r>
              <a:rPr lang="en-US" sz="1400" b="1" dirty="0" smtClean="0">
                <a:solidFill>
                  <a:srgbClr val="0000FF"/>
                </a:solidFill>
              </a:rPr>
              <a:t>;</a:t>
            </a:r>
          </a:p>
          <a:p>
            <a:r>
              <a:rPr lang="en-US" sz="1400" b="1" dirty="0">
                <a:solidFill>
                  <a:srgbClr val="0000FF"/>
                </a:solidFill>
              </a:rPr>
              <a:t> </a:t>
            </a:r>
            <a:r>
              <a:rPr lang="en-US" sz="1400" b="1" dirty="0" smtClean="0">
                <a:solidFill>
                  <a:srgbClr val="0000FF"/>
                </a:solidFill>
              </a:rPr>
              <a:t>            </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400" b="1" dirty="0" smtClean="0">
                <a:solidFill>
                  <a:srgbClr val="0000FF"/>
                </a:solidFill>
              </a:rPr>
              <a:t>!</a:t>
            </a:r>
            <a:r>
              <a:rPr lang="en-US" sz="1400" b="1" dirty="0">
                <a:solidFill>
                  <a:srgbClr val="0000FF"/>
                </a:solidFill>
              </a:rPr>
              <a:t>=vI2Matrix.end(); </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400" b="1" dirty="0" smtClean="0">
                <a:solidFill>
                  <a:srgbClr val="0000FF"/>
                </a:solidFill>
              </a:rPr>
              <a:t>+</a:t>
            </a:r>
            <a:r>
              <a:rPr lang="en-US" sz="1400" b="1" dirty="0">
                <a:solidFill>
                  <a:srgbClr val="0000FF"/>
                </a:solidFill>
              </a:rPr>
              <a:t>+</a:t>
            </a:r>
            <a:r>
              <a:rPr lang="en-US" sz="1400" b="1" dirty="0" smtClean="0">
                <a:solidFill>
                  <a:srgbClr val="0000FF"/>
                </a:solidFill>
              </a:rPr>
              <a:t>)</a:t>
            </a:r>
            <a:r>
              <a:rPr lang="en-US" sz="1400" dirty="0" smtClean="0"/>
              <a:t> </a:t>
            </a:r>
            <a:r>
              <a:rPr lang="en-US" sz="1400" dirty="0"/>
              <a:t>{</a:t>
            </a:r>
          </a:p>
          <a:p>
            <a:r>
              <a:rPr lang="en-US" sz="1400" dirty="0"/>
              <a:t>      </a:t>
            </a:r>
            <a:r>
              <a:rPr lang="en-US" sz="1400" dirty="0" err="1"/>
              <a:t>i</a:t>
            </a:r>
            <a:r>
              <a:rPr lang="en-US" sz="1400" dirty="0"/>
              <a:t> = 0;</a:t>
            </a:r>
          </a:p>
          <a:p>
            <a:r>
              <a:rPr lang="en-US" sz="1400" dirty="0"/>
              <a:t>      ++j;</a:t>
            </a:r>
          </a:p>
          <a:p>
            <a:r>
              <a:rPr lang="en-US" sz="1400" dirty="0"/>
              <a:t>     </a:t>
            </a:r>
            <a:r>
              <a:rPr lang="en-US" sz="1600" dirty="0"/>
              <a:t> for(</a:t>
            </a:r>
            <a:r>
              <a:rPr lang="en-US" sz="1600" dirty="0" err="1" smtClean="0"/>
              <a:t>iter_col</a:t>
            </a:r>
            <a:r>
              <a:rPr lang="en-US" sz="1600" dirty="0" smtClean="0"/>
              <a:t>=</a:t>
            </a:r>
            <a:r>
              <a:rPr lang="en-US" sz="1600" dirty="0"/>
              <a:t>(*</a:t>
            </a:r>
            <a:r>
              <a:rPr lang="en-US" sz="1600" dirty="0" err="1" smtClean="0"/>
              <a:t>iter</a:t>
            </a:r>
            <a:r>
              <a:rPr lang="en-US" sz="1600" dirty="0" smtClean="0"/>
              <a:t>_</a:t>
            </a:r>
            <a:r>
              <a:rPr lang="pl-PL" sz="1600" dirty="0" err="1" smtClean="0"/>
              <a:t>row</a:t>
            </a:r>
            <a:r>
              <a:rPr lang="en-US" sz="1600" dirty="0" smtClean="0"/>
              <a:t>)</a:t>
            </a:r>
            <a:r>
              <a:rPr lang="en-US" sz="1600" dirty="0"/>
              <a:t>.begin()</a:t>
            </a:r>
            <a:r>
              <a:rPr lang="en-US" sz="1600" dirty="0" smtClean="0"/>
              <a:t>;</a:t>
            </a:r>
          </a:p>
          <a:p>
            <a:r>
              <a:rPr lang="en-US" sz="1600" dirty="0"/>
              <a:t> </a:t>
            </a:r>
            <a:r>
              <a:rPr lang="en-US" sz="1600" dirty="0" smtClean="0"/>
              <a:t>          </a:t>
            </a:r>
            <a:r>
              <a:rPr lang="en-US" sz="1600" dirty="0" err="1" smtClean="0"/>
              <a:t>iter_col</a:t>
            </a:r>
            <a:r>
              <a:rPr lang="en-US" sz="1600" dirty="0" smtClean="0"/>
              <a:t>!</a:t>
            </a:r>
            <a:r>
              <a:rPr lang="en-US" sz="1600" dirty="0"/>
              <a:t>=(*</a:t>
            </a:r>
            <a:r>
              <a:rPr lang="en-US" sz="1600" dirty="0" err="1" smtClean="0"/>
              <a:t>iter</a:t>
            </a:r>
            <a:r>
              <a:rPr lang="en-US" sz="1600" dirty="0" smtClean="0"/>
              <a:t>_</a:t>
            </a:r>
            <a:r>
              <a:rPr lang="pl-PL" sz="1600" dirty="0" err="1" smtClean="0"/>
              <a:t>row</a:t>
            </a:r>
            <a:r>
              <a:rPr lang="en-US" sz="1600" dirty="0" smtClean="0"/>
              <a:t>)</a:t>
            </a:r>
            <a:r>
              <a:rPr lang="en-US" sz="1600" dirty="0"/>
              <a:t>.end(); </a:t>
            </a:r>
            <a:r>
              <a:rPr lang="en-US" sz="1600" dirty="0" err="1"/>
              <a:t>iter_jj</a:t>
            </a:r>
            <a:r>
              <a:rPr lang="en-US" sz="1600" dirty="0"/>
              <a:t>++</a:t>
            </a:r>
            <a:r>
              <a:rPr lang="en-US" sz="1600" dirty="0" smtClean="0"/>
              <a:t>) </a:t>
            </a:r>
            <a:r>
              <a:rPr lang="en-US" sz="1600" dirty="0"/>
              <a:t>{</a:t>
            </a:r>
          </a:p>
          <a:p>
            <a:r>
              <a:rPr lang="en-US" sz="1600" dirty="0"/>
              <a:t>          </a:t>
            </a:r>
            <a:r>
              <a:rPr lang="en-US" sz="1600" b="1" dirty="0"/>
              <a:t>*</a:t>
            </a:r>
            <a:r>
              <a:rPr lang="en-US" sz="1600" b="1" dirty="0" err="1" smtClean="0"/>
              <a:t>iter_col</a:t>
            </a:r>
            <a:r>
              <a:rPr lang="en-US" sz="1600" b="1" dirty="0" smtClean="0"/>
              <a:t> </a:t>
            </a:r>
            <a:r>
              <a:rPr lang="en-US" sz="1600" b="1" dirty="0"/>
              <a:t>= </a:t>
            </a:r>
            <a:r>
              <a:rPr lang="en-US" sz="1600" b="1" dirty="0" err="1"/>
              <a:t>i</a:t>
            </a:r>
            <a:r>
              <a:rPr lang="en-US" sz="1600" b="1" dirty="0"/>
              <a:t>*j;</a:t>
            </a:r>
            <a:endParaRPr lang="en-US" sz="1600" dirty="0"/>
          </a:p>
          <a:p>
            <a:r>
              <a:rPr lang="en-US" sz="1400" dirty="0"/>
              <a:t>          ++</a:t>
            </a:r>
            <a:r>
              <a:rPr lang="en-US" sz="1400" dirty="0" err="1"/>
              <a:t>i</a:t>
            </a:r>
            <a:r>
              <a:rPr lang="en-US" sz="1400" dirty="0"/>
              <a:t>;</a:t>
            </a:r>
          </a:p>
          <a:p>
            <a:r>
              <a:rPr lang="en-US" sz="1400" dirty="0"/>
              <a:t>      }</a:t>
            </a:r>
          </a:p>
          <a:p>
            <a:r>
              <a:rPr lang="en-US" sz="1400" dirty="0"/>
              <a:t>   </a:t>
            </a:r>
            <a:r>
              <a:rPr lang="en-US" sz="1400" dirty="0" smtClean="0"/>
              <a:t>}</a:t>
            </a:r>
            <a:endParaRPr lang="en-US" sz="1400" dirty="0"/>
          </a:p>
          <a:p>
            <a:r>
              <a:rPr lang="en-US" sz="1400" b="1" dirty="0">
                <a:solidFill>
                  <a:srgbClr val="0000FF"/>
                </a:solidFill>
              </a:rPr>
              <a:t>   //print data</a:t>
            </a:r>
          </a:p>
          <a:p>
            <a:r>
              <a:rPr lang="en-US" sz="1400" dirty="0"/>
              <a:t>  </a:t>
            </a:r>
            <a:r>
              <a:rPr lang="en-US" sz="1400" b="1" dirty="0">
                <a:solidFill>
                  <a:srgbClr val="0000FF"/>
                </a:solidFill>
              </a:rPr>
              <a:t> for(</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400" b="1" dirty="0" smtClean="0">
                <a:solidFill>
                  <a:srgbClr val="0000FF"/>
                </a:solidFill>
              </a:rPr>
              <a:t>=</a:t>
            </a:r>
            <a:r>
              <a:rPr lang="en-US" sz="1400" b="1" dirty="0">
                <a:solidFill>
                  <a:srgbClr val="0000FF"/>
                </a:solidFill>
              </a:rPr>
              <a:t>vI2Matrix.begin()</a:t>
            </a:r>
            <a:r>
              <a:rPr lang="en-US" sz="1400" b="1" dirty="0" smtClean="0">
                <a:solidFill>
                  <a:srgbClr val="0000FF"/>
                </a:solidFill>
              </a:rPr>
              <a:t>;</a:t>
            </a:r>
          </a:p>
          <a:p>
            <a:r>
              <a:rPr lang="en-US" sz="1400" b="1" dirty="0">
                <a:solidFill>
                  <a:srgbClr val="0000FF"/>
                </a:solidFill>
              </a:rPr>
              <a:t> </a:t>
            </a:r>
            <a:r>
              <a:rPr lang="en-US" sz="1400" b="1" dirty="0" smtClean="0">
                <a:solidFill>
                  <a:srgbClr val="0000FF"/>
                </a:solidFill>
              </a:rPr>
              <a:t>        </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400" b="1" dirty="0" smtClean="0">
                <a:solidFill>
                  <a:srgbClr val="0000FF"/>
                </a:solidFill>
              </a:rPr>
              <a:t>!</a:t>
            </a:r>
            <a:r>
              <a:rPr lang="en-US" sz="1400" b="1" dirty="0">
                <a:solidFill>
                  <a:srgbClr val="0000FF"/>
                </a:solidFill>
              </a:rPr>
              <a:t>=vI2Matrix.end(); </a:t>
            </a:r>
            <a:r>
              <a:rPr lang="en-US" sz="1400" b="1" dirty="0" err="1" smtClean="0">
                <a:solidFill>
                  <a:srgbClr val="0000FF"/>
                </a:solidFill>
              </a:rPr>
              <a:t>iter</a:t>
            </a:r>
            <a:r>
              <a:rPr lang="en-US" sz="1400" b="1" dirty="0" smtClean="0">
                <a:solidFill>
                  <a:srgbClr val="0000FF"/>
                </a:solidFill>
              </a:rPr>
              <a:t>_</a:t>
            </a:r>
            <a:r>
              <a:rPr lang="pl-PL" sz="1400" b="1" dirty="0" err="1" smtClean="0">
                <a:solidFill>
                  <a:srgbClr val="0000FF"/>
                </a:solidFill>
              </a:rPr>
              <a:t>row</a:t>
            </a:r>
            <a:r>
              <a:rPr lang="en-US" sz="1400" b="1" dirty="0" smtClean="0">
                <a:solidFill>
                  <a:srgbClr val="0000FF"/>
                </a:solidFill>
              </a:rPr>
              <a:t>+</a:t>
            </a:r>
            <a:r>
              <a:rPr lang="en-US" sz="1400" b="1" dirty="0">
                <a:solidFill>
                  <a:srgbClr val="0000FF"/>
                </a:solidFill>
              </a:rPr>
              <a:t>+</a:t>
            </a:r>
            <a:r>
              <a:rPr lang="en-US" sz="1400" dirty="0"/>
              <a:t>){</a:t>
            </a:r>
          </a:p>
          <a:p>
            <a:r>
              <a:rPr lang="en-US" sz="1400" dirty="0"/>
              <a:t>      for(</a:t>
            </a:r>
            <a:r>
              <a:rPr lang="en-US" sz="1400" dirty="0" err="1"/>
              <a:t>iter_jj</a:t>
            </a:r>
            <a:r>
              <a:rPr lang="en-US" sz="1400" dirty="0"/>
              <a:t>=(*</a:t>
            </a:r>
            <a:r>
              <a:rPr lang="en-US" sz="1400" dirty="0" err="1" smtClean="0"/>
              <a:t>iter</a:t>
            </a:r>
            <a:r>
              <a:rPr lang="en-US" sz="1400" dirty="0" smtClean="0"/>
              <a:t>_</a:t>
            </a:r>
            <a:r>
              <a:rPr lang="pl-PL" sz="1400" dirty="0" err="1" smtClean="0"/>
              <a:t>row</a:t>
            </a:r>
            <a:r>
              <a:rPr lang="en-US" sz="1400" dirty="0" smtClean="0"/>
              <a:t>)</a:t>
            </a:r>
            <a:r>
              <a:rPr lang="en-US" sz="1400" dirty="0"/>
              <a:t>.begin()</a:t>
            </a:r>
            <a:r>
              <a:rPr lang="en-US" sz="1400" dirty="0" smtClean="0"/>
              <a:t>;</a:t>
            </a:r>
          </a:p>
          <a:p>
            <a:r>
              <a:rPr lang="en-US" sz="1400" dirty="0"/>
              <a:t> </a:t>
            </a:r>
            <a:r>
              <a:rPr lang="en-US" sz="1400" dirty="0" smtClean="0"/>
              <a:t>          </a:t>
            </a:r>
            <a:r>
              <a:rPr lang="en-US" sz="1400" dirty="0" err="1" smtClean="0"/>
              <a:t>iter_jj</a:t>
            </a:r>
            <a:r>
              <a:rPr lang="en-US" sz="1400" dirty="0"/>
              <a:t>!=(*</a:t>
            </a:r>
            <a:r>
              <a:rPr lang="en-US" sz="1400" dirty="0" err="1" smtClean="0"/>
              <a:t>iter</a:t>
            </a:r>
            <a:r>
              <a:rPr lang="en-US" sz="1400" dirty="0" smtClean="0"/>
              <a:t>_</a:t>
            </a:r>
            <a:r>
              <a:rPr lang="pl-PL" sz="1400" dirty="0" err="1" smtClean="0"/>
              <a:t>row</a:t>
            </a:r>
            <a:r>
              <a:rPr lang="en-US" sz="1400" dirty="0" smtClean="0"/>
              <a:t>)</a:t>
            </a:r>
            <a:r>
              <a:rPr lang="en-US" sz="1400" dirty="0"/>
              <a:t>.end(); </a:t>
            </a:r>
            <a:r>
              <a:rPr lang="en-US" sz="1400" dirty="0" err="1"/>
              <a:t>iter_jj</a:t>
            </a:r>
            <a:r>
              <a:rPr lang="en-US" sz="1400" dirty="0"/>
              <a:t>++){</a:t>
            </a:r>
          </a:p>
          <a:p>
            <a:r>
              <a:rPr lang="en-US" sz="1400" dirty="0"/>
              <a:t>          </a:t>
            </a:r>
            <a:r>
              <a:rPr lang="en-US" sz="1400" b="1" dirty="0" err="1"/>
              <a:t>cout</a:t>
            </a:r>
            <a:r>
              <a:rPr lang="en-US" sz="1400" b="1" dirty="0"/>
              <a:t> &lt;&lt; *</a:t>
            </a:r>
            <a:r>
              <a:rPr lang="en-US" sz="1400" b="1" dirty="0" err="1"/>
              <a:t>iter_jj</a:t>
            </a:r>
            <a:r>
              <a:rPr lang="en-US" sz="1400" b="1" dirty="0"/>
              <a:t> &lt;&lt; '\t';</a:t>
            </a:r>
            <a:endParaRPr lang="en-US" sz="1400" dirty="0"/>
          </a:p>
          <a:p>
            <a:r>
              <a:rPr lang="en-US" sz="1400" dirty="0"/>
              <a:t>}</a:t>
            </a:r>
          </a:p>
          <a:p>
            <a:r>
              <a:rPr lang="en-US" sz="1400" dirty="0"/>
              <a:t>      </a:t>
            </a:r>
            <a:r>
              <a:rPr lang="en-US" sz="1400" dirty="0" err="1"/>
              <a:t>cout</a:t>
            </a:r>
            <a:r>
              <a:rPr lang="en-US" sz="1400" dirty="0"/>
              <a:t> &lt;&lt; </a:t>
            </a:r>
            <a:r>
              <a:rPr lang="en-US" sz="1400" dirty="0" err="1"/>
              <a:t>endl</a:t>
            </a:r>
            <a:r>
              <a:rPr lang="en-US" sz="1400" dirty="0"/>
              <a:t>;</a:t>
            </a:r>
          </a:p>
          <a:p>
            <a:r>
              <a:rPr lang="en-US" sz="1400" dirty="0" smtClean="0"/>
              <a:t>}</a:t>
            </a:r>
            <a:endParaRPr lang="en-US" sz="1400" dirty="0"/>
          </a:p>
          <a:p>
            <a:r>
              <a:rPr lang="en-US" sz="1400" dirty="0"/>
              <a:t>   return 0;</a:t>
            </a:r>
          </a:p>
          <a:p>
            <a:r>
              <a:rPr lang="en-US" sz="1400" dirty="0"/>
              <a:t>}</a:t>
            </a:r>
          </a:p>
          <a:p>
            <a:pPr marL="0" indent="0">
              <a:buNone/>
            </a:pPr>
            <a:endParaRPr lang="en-US" sz="1400" dirty="0"/>
          </a:p>
          <a:p>
            <a:pPr marL="342900" marR="0" lvl="0" indent="-342900" algn="l" defTabSz="457200" rtl="0" eaLnBrk="0" fontAlgn="base" latinLnBrk="0" hangingPunct="0">
              <a:lnSpc>
                <a:spcPct val="100000"/>
              </a:lnSpc>
              <a:spcBef>
                <a:spcPct val="20000"/>
              </a:spcBef>
              <a:spcAft>
                <a:spcPct val="0"/>
              </a:spcAft>
              <a:buClrTx/>
              <a:buSzTx/>
              <a:buFont typeface="Arial" pitchFamily="-111" charset="0"/>
              <a:buNone/>
              <a:tabLst/>
              <a:defRPr/>
            </a:pPr>
            <a:endParaRPr kumimoji="0" lang="en-US" sz="1200" b="0" i="0" u="none" strike="noStrike" kern="1200" cap="none" spc="0" normalizeH="0" baseline="0" noProof="0" dirty="0">
              <a:ln>
                <a:noFill/>
              </a:ln>
              <a:solidFill>
                <a:schemeClr val="tx1"/>
              </a:solidFill>
              <a:effectLst/>
              <a:uLnTx/>
              <a:uFillTx/>
              <a:latin typeface="+mn-lt"/>
              <a:ea typeface="ＭＳ Ｐゴシック" pitchFamily="-111" charset="-128"/>
              <a:cs typeface="ＭＳ Ｐゴシック" pitchFamily="-111" charset="-128"/>
            </a:endParaRPr>
          </a:p>
        </p:txBody>
      </p:sp>
      <p:sp>
        <p:nvSpPr>
          <p:cNvPr id="10" name="TextBox 9"/>
          <p:cNvSpPr txBox="1"/>
          <p:nvPr/>
        </p:nvSpPr>
        <p:spPr>
          <a:xfrm>
            <a:off x="457200" y="6019800"/>
            <a:ext cx="3891623" cy="646331"/>
          </a:xfrm>
          <a:prstGeom prst="rect">
            <a:avLst/>
          </a:prstGeom>
          <a:noFill/>
        </p:spPr>
        <p:txBody>
          <a:bodyPr wrap="none" rtlCol="0">
            <a:spAutoFit/>
          </a:bodyPr>
          <a:lstStyle/>
          <a:p>
            <a:r>
              <a:rPr lang="en-US" b="1" dirty="0" smtClean="0">
                <a:solidFill>
                  <a:srgbClr val="FF0000"/>
                </a:solidFill>
              </a:rPr>
              <a:t>§See </a:t>
            </a:r>
            <a:r>
              <a:rPr lang="en-US" b="1" dirty="0" err="1" smtClean="0">
                <a:solidFill>
                  <a:srgbClr val="FF0000"/>
                </a:solidFill>
              </a:rPr>
              <a:t>STL_Matrix_Iterator.cpp</a:t>
            </a:r>
            <a:endParaRPr lang="en-US" b="1" dirty="0" smtClean="0">
              <a:solidFill>
                <a:srgbClr val="FF0000"/>
              </a:solidFill>
            </a:endParaRPr>
          </a:p>
          <a:p>
            <a:r>
              <a:rPr lang="en-US" b="1" dirty="0">
                <a:solidFill>
                  <a:srgbClr val="FF0000"/>
                </a:solidFill>
              </a:rPr>
              <a:t> </a:t>
            </a:r>
            <a:r>
              <a:rPr lang="en-US" b="1" dirty="0" smtClean="0">
                <a:solidFill>
                  <a:srgbClr val="FF0000"/>
                </a:solidFill>
              </a:rPr>
              <a:t>         </a:t>
            </a:r>
            <a:r>
              <a:rPr lang="en-US" b="1" dirty="0" err="1" smtClean="0">
                <a:solidFill>
                  <a:srgbClr val="FF0000"/>
                </a:solidFill>
              </a:rPr>
              <a:t>STL_Matrix_Row_Swap.cpp</a:t>
            </a:r>
            <a:endParaRPr lang="en-US" b="1" dirty="0">
              <a:solidFill>
                <a:srgbClr val="FF0000"/>
              </a:solidFill>
            </a:endParaRPr>
          </a:p>
        </p:txBody>
      </p:sp>
    </p:spTree>
    <p:extLst>
      <p:ext uri="{BB962C8B-B14F-4D97-AF65-F5344CB8AC3E}">
        <p14:creationId xmlns:p14="http://schemas.microsoft.com/office/powerpoint/2010/main" val="2334281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STL  Vector Matrix  Multiply</a:t>
            </a:r>
            <a:endParaRPr lang="en-US" dirty="0"/>
          </a:p>
        </p:txBody>
      </p:sp>
      <p:sp>
        <p:nvSpPr>
          <p:cNvPr id="3" name="Content Placeholder 2"/>
          <p:cNvSpPr>
            <a:spLocks noGrp="1"/>
          </p:cNvSpPr>
          <p:nvPr>
            <p:ph idx="1"/>
          </p:nvPr>
        </p:nvSpPr>
        <p:spPr>
          <a:ln>
            <a:solidFill>
              <a:srgbClr val="4F81BD"/>
            </a:solidFill>
          </a:ln>
        </p:spPr>
        <p:txBody>
          <a:bodyPr/>
          <a:lstStyle/>
          <a:p>
            <a:r>
              <a:rPr lang="en-US" b="1" dirty="0" smtClean="0">
                <a:solidFill>
                  <a:srgbClr val="FF0000"/>
                </a:solidFill>
              </a:rPr>
              <a:t>Vector Matrix </a:t>
            </a:r>
            <a:r>
              <a:rPr lang="en-US" dirty="0" smtClean="0"/>
              <a:t>Multiply is the underlying kernel of Matrix Matrix Multiply</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34</a:t>
            </a:fld>
            <a:endParaRPr lang="en-US"/>
          </a:p>
        </p:txBody>
      </p:sp>
      <p:sp>
        <p:nvSpPr>
          <p:cNvPr id="7" name="Rectangle 6"/>
          <p:cNvSpPr/>
          <p:nvPr/>
        </p:nvSpPr>
        <p:spPr>
          <a:xfrm>
            <a:off x="914400" y="3124200"/>
            <a:ext cx="1676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90"/>
                </a:solidFill>
              </a:rPr>
              <a:t>1 x N</a:t>
            </a:r>
            <a:endParaRPr lang="en-US" b="1" dirty="0">
              <a:solidFill>
                <a:srgbClr val="000090"/>
              </a:solidFill>
            </a:endParaRPr>
          </a:p>
        </p:txBody>
      </p:sp>
      <p:sp>
        <p:nvSpPr>
          <p:cNvPr id="8" name="Rectangle 7"/>
          <p:cNvSpPr/>
          <p:nvPr/>
        </p:nvSpPr>
        <p:spPr>
          <a:xfrm>
            <a:off x="3200400" y="3124200"/>
            <a:ext cx="15240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26285" y="3244334"/>
            <a:ext cx="338629" cy="369332"/>
          </a:xfrm>
          <a:prstGeom prst="rect">
            <a:avLst/>
          </a:prstGeom>
          <a:noFill/>
        </p:spPr>
        <p:txBody>
          <a:bodyPr wrap="none" rtlCol="0">
            <a:spAutoFit/>
          </a:bodyPr>
          <a:lstStyle/>
          <a:p>
            <a:r>
              <a:rPr lang="en-US" b="1" dirty="0" smtClean="0"/>
              <a:t>X</a:t>
            </a:r>
            <a:endParaRPr lang="en-US" b="1" dirty="0"/>
          </a:p>
        </p:txBody>
      </p:sp>
      <p:sp>
        <p:nvSpPr>
          <p:cNvPr id="10" name="Rectangle 9"/>
          <p:cNvSpPr/>
          <p:nvPr/>
        </p:nvSpPr>
        <p:spPr>
          <a:xfrm>
            <a:off x="3200400" y="3124200"/>
            <a:ext cx="533400" cy="137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p:cNvSpPr txBox="1"/>
          <p:nvPr/>
        </p:nvSpPr>
        <p:spPr>
          <a:xfrm>
            <a:off x="1253067" y="3796268"/>
            <a:ext cx="762000" cy="369332"/>
          </a:xfrm>
          <a:prstGeom prst="rect">
            <a:avLst/>
          </a:prstGeom>
          <a:noFill/>
        </p:spPr>
        <p:txBody>
          <a:bodyPr wrap="square" rtlCol="0">
            <a:spAutoFit/>
          </a:bodyPr>
          <a:lstStyle/>
          <a:p>
            <a:r>
              <a:rPr lang="en-US" dirty="0" smtClean="0">
                <a:sym typeface="Wingdings"/>
              </a:rPr>
              <a:t></a:t>
            </a:r>
            <a:endParaRPr lang="en-US" dirty="0"/>
          </a:p>
        </p:txBody>
      </p:sp>
      <p:sp>
        <p:nvSpPr>
          <p:cNvPr id="12" name="Down Arrow 11"/>
          <p:cNvSpPr/>
          <p:nvPr/>
        </p:nvSpPr>
        <p:spPr>
          <a:xfrm>
            <a:off x="2666980" y="3679706"/>
            <a:ext cx="524953" cy="822960"/>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a:lstStyle/>
          <a:p>
            <a:endParaRPr lang="en-US"/>
          </a:p>
        </p:txBody>
      </p:sp>
      <p:sp>
        <p:nvSpPr>
          <p:cNvPr id="14" name="TextBox 13"/>
          <p:cNvSpPr txBox="1"/>
          <p:nvPr/>
        </p:nvSpPr>
        <p:spPr>
          <a:xfrm>
            <a:off x="3733800" y="2590800"/>
            <a:ext cx="787332" cy="369332"/>
          </a:xfrm>
          <a:prstGeom prst="rect">
            <a:avLst/>
          </a:prstGeom>
          <a:noFill/>
        </p:spPr>
        <p:txBody>
          <a:bodyPr wrap="none" rtlCol="0">
            <a:spAutoFit/>
          </a:bodyPr>
          <a:lstStyle/>
          <a:p>
            <a:r>
              <a:rPr lang="en-US" dirty="0" smtClean="0"/>
              <a:t>N x M</a:t>
            </a:r>
            <a:endParaRPr lang="en-US" dirty="0"/>
          </a:p>
        </p:txBody>
      </p:sp>
      <p:sp>
        <p:nvSpPr>
          <p:cNvPr id="15" name="TextBox 14"/>
          <p:cNvSpPr txBox="1"/>
          <p:nvPr/>
        </p:nvSpPr>
        <p:spPr>
          <a:xfrm>
            <a:off x="4854974" y="3613666"/>
            <a:ext cx="394359" cy="523220"/>
          </a:xfrm>
          <a:prstGeom prst="rect">
            <a:avLst/>
          </a:prstGeom>
          <a:noFill/>
        </p:spPr>
        <p:txBody>
          <a:bodyPr wrap="none" rtlCol="0">
            <a:spAutoFit/>
          </a:bodyPr>
          <a:lstStyle/>
          <a:p>
            <a:r>
              <a:rPr lang="en-US" sz="2800" b="1" dirty="0" smtClean="0"/>
              <a:t>=</a:t>
            </a:r>
            <a:endParaRPr lang="en-US" sz="2800" b="1" dirty="0"/>
          </a:p>
        </p:txBody>
      </p:sp>
      <p:sp>
        <p:nvSpPr>
          <p:cNvPr id="16" name="Rectangle 15"/>
          <p:cNvSpPr/>
          <p:nvPr/>
        </p:nvSpPr>
        <p:spPr>
          <a:xfrm>
            <a:off x="5715000" y="3124200"/>
            <a:ext cx="1676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   1 x M</a:t>
            </a:r>
            <a:endParaRPr lang="en-US" dirty="0">
              <a:solidFill>
                <a:srgbClr val="FF0000"/>
              </a:solidFill>
            </a:endParaRPr>
          </a:p>
        </p:txBody>
      </p:sp>
      <p:sp>
        <p:nvSpPr>
          <p:cNvPr id="17" name="Rectangle 16"/>
          <p:cNvSpPr/>
          <p:nvPr/>
        </p:nvSpPr>
        <p:spPr>
          <a:xfrm>
            <a:off x="3750733" y="3124200"/>
            <a:ext cx="5334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p:cNvSpPr/>
          <p:nvPr/>
        </p:nvSpPr>
        <p:spPr>
          <a:xfrm>
            <a:off x="5715000" y="3124200"/>
            <a:ext cx="609600" cy="555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8362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STL  Vector Matrix  Multiply</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idx="1"/>
          </p:nvPr>
        </p:nvSpPr>
        <p:spPr>
          <a:xfrm>
            <a:off x="457200" y="990600"/>
            <a:ext cx="4038600" cy="5730874"/>
          </a:xfrm>
          <a:ln>
            <a:solidFill>
              <a:srgbClr val="0000FF"/>
            </a:solidFill>
          </a:ln>
        </p:spPr>
        <p:txBody>
          <a:bodyPr/>
          <a:lstStyle/>
          <a:p>
            <a:pPr marL="0" indent="0">
              <a:buNone/>
            </a:pPr>
            <a:r>
              <a:rPr lang="en-US" sz="1200" dirty="0"/>
              <a:t>#include &lt;</a:t>
            </a:r>
            <a:r>
              <a:rPr lang="en-US" sz="1200" dirty="0" err="1"/>
              <a:t>iostream</a:t>
            </a:r>
            <a:r>
              <a:rPr lang="en-US" sz="1200" dirty="0"/>
              <a:t>&gt;</a:t>
            </a:r>
          </a:p>
          <a:p>
            <a:pPr marL="0" indent="0">
              <a:buNone/>
            </a:pPr>
            <a:r>
              <a:rPr lang="en-US" sz="1200" b="1" dirty="0"/>
              <a:t>#include &lt;vector&gt;</a:t>
            </a:r>
            <a:endParaRPr lang="en-US" sz="1200" dirty="0"/>
          </a:p>
          <a:p>
            <a:pPr marL="0" indent="0">
              <a:buNone/>
            </a:pPr>
            <a:r>
              <a:rPr lang="en-US" sz="1200" dirty="0"/>
              <a:t>using namespace </a:t>
            </a:r>
            <a:r>
              <a:rPr lang="en-US" sz="1200" dirty="0" err="1"/>
              <a:t>std</a:t>
            </a:r>
            <a:r>
              <a:rPr lang="en-US" sz="1200" dirty="0"/>
              <a:t>;</a:t>
            </a:r>
          </a:p>
          <a:p>
            <a:pPr marL="0" indent="0">
              <a:buNone/>
            </a:pPr>
            <a:r>
              <a:rPr lang="en-US" sz="1200" dirty="0"/>
              <a:t> </a:t>
            </a:r>
          </a:p>
          <a:p>
            <a:pPr marL="0" indent="0">
              <a:buNone/>
            </a:pPr>
            <a:r>
              <a:rPr lang="en-US" sz="1200" dirty="0" err="1"/>
              <a:t>int</a:t>
            </a:r>
            <a:r>
              <a:rPr lang="en-US" sz="1200" dirty="0"/>
              <a:t> main(){</a:t>
            </a:r>
          </a:p>
          <a:p>
            <a:pPr marL="0" indent="0">
              <a:buNone/>
            </a:pPr>
            <a:r>
              <a:rPr lang="en-US" sz="1200" dirty="0"/>
              <a:t>   </a:t>
            </a:r>
            <a:r>
              <a:rPr lang="en-US" sz="1200" dirty="0" err="1"/>
              <a:t>int</a:t>
            </a:r>
            <a:r>
              <a:rPr lang="en-US" sz="1200" dirty="0"/>
              <a:t> </a:t>
            </a:r>
            <a:r>
              <a:rPr lang="en-US" sz="1200" dirty="0" err="1"/>
              <a:t>NCols</a:t>
            </a:r>
            <a:r>
              <a:rPr lang="en-US" sz="1200" dirty="0"/>
              <a:t> = 5;</a:t>
            </a:r>
          </a:p>
          <a:p>
            <a:pPr marL="0" indent="0">
              <a:buNone/>
            </a:pPr>
            <a:r>
              <a:rPr lang="en-US" sz="1200" dirty="0"/>
              <a:t>   </a:t>
            </a:r>
            <a:r>
              <a:rPr lang="en-US" sz="1200" dirty="0" err="1"/>
              <a:t>int</a:t>
            </a:r>
            <a:r>
              <a:rPr lang="en-US" sz="1200" dirty="0"/>
              <a:t> </a:t>
            </a:r>
            <a:r>
              <a:rPr lang="en-US" sz="1200" dirty="0" err="1"/>
              <a:t>NRows</a:t>
            </a:r>
            <a:r>
              <a:rPr lang="en-US" sz="1200" dirty="0"/>
              <a:t> = 4;</a:t>
            </a:r>
          </a:p>
          <a:p>
            <a:pPr marL="0" indent="0">
              <a:buNone/>
            </a:pPr>
            <a:r>
              <a:rPr lang="en-US" sz="1200" dirty="0"/>
              <a:t> </a:t>
            </a:r>
          </a:p>
          <a:p>
            <a:pPr marL="0" indent="0">
              <a:buNone/>
            </a:pPr>
            <a:r>
              <a:rPr lang="en-US" sz="1200" dirty="0"/>
              <a:t> </a:t>
            </a:r>
            <a:r>
              <a:rPr lang="en-US" sz="1200" b="1" dirty="0">
                <a:solidFill>
                  <a:srgbClr val="0000FF"/>
                </a:solidFill>
              </a:rPr>
              <a:t>  vector &lt;</a:t>
            </a:r>
            <a:r>
              <a:rPr lang="en-US" sz="1200" b="1" dirty="0" err="1">
                <a:solidFill>
                  <a:srgbClr val="0000FF"/>
                </a:solidFill>
              </a:rPr>
              <a:t>int</a:t>
            </a:r>
            <a:r>
              <a:rPr lang="en-US" sz="1200" b="1" dirty="0">
                <a:solidFill>
                  <a:srgbClr val="0000FF"/>
                </a:solidFill>
              </a:rPr>
              <a:t>&gt; V(NCols,0);</a:t>
            </a:r>
          </a:p>
          <a:p>
            <a:pPr marL="0" indent="0">
              <a:buNone/>
            </a:pPr>
            <a:r>
              <a:rPr lang="en-US" sz="1200" b="1" dirty="0">
                <a:solidFill>
                  <a:srgbClr val="0000FF"/>
                </a:solidFill>
              </a:rPr>
              <a:t>   vector&lt; vector&lt;</a:t>
            </a:r>
            <a:r>
              <a:rPr lang="en-US" sz="1200" b="1" dirty="0" err="1">
                <a:solidFill>
                  <a:srgbClr val="0000FF"/>
                </a:solidFill>
              </a:rPr>
              <a:t>int</a:t>
            </a:r>
            <a:r>
              <a:rPr lang="en-US" sz="1200" b="1" dirty="0">
                <a:solidFill>
                  <a:srgbClr val="0000FF"/>
                </a:solidFill>
              </a:rPr>
              <a:t>&gt; &gt; vI2Matrix; 	</a:t>
            </a:r>
            <a:r>
              <a:rPr lang="en-US" sz="1200" b="1" dirty="0" smtClean="0">
                <a:solidFill>
                  <a:srgbClr val="0000FF"/>
                </a:solidFill>
              </a:rPr>
              <a:t>/</a:t>
            </a:r>
            <a:r>
              <a:rPr lang="en-US" sz="1200" b="1" dirty="0">
                <a:solidFill>
                  <a:srgbClr val="0000FF"/>
                </a:solidFill>
              </a:rPr>
              <a:t>/ Declare 2D array</a:t>
            </a:r>
          </a:p>
          <a:p>
            <a:pPr marL="0" indent="0">
              <a:buNone/>
            </a:pPr>
            <a:r>
              <a:rPr lang="en-US" sz="1200" b="1" dirty="0">
                <a:solidFill>
                  <a:srgbClr val="0000FF"/>
                </a:solidFill>
              </a:rPr>
              <a:t>   vector&lt; vector&lt;</a:t>
            </a:r>
            <a:r>
              <a:rPr lang="en-US" sz="1200" b="1" dirty="0" err="1">
                <a:solidFill>
                  <a:srgbClr val="0000FF"/>
                </a:solidFill>
              </a:rPr>
              <a:t>int</a:t>
            </a:r>
            <a:r>
              <a:rPr lang="en-US" sz="1200" b="1" dirty="0">
                <a:solidFill>
                  <a:srgbClr val="0000FF"/>
                </a:solidFill>
              </a:rPr>
              <a:t>&gt; &gt;::iterator </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 </a:t>
            </a:r>
            <a:r>
              <a:rPr lang="en-US" sz="1200" b="1" dirty="0">
                <a:solidFill>
                  <a:srgbClr val="0000FF"/>
                </a:solidFill>
              </a:rPr>
              <a:t>	//matrix iterator</a:t>
            </a:r>
          </a:p>
          <a:p>
            <a:pPr marL="0" indent="0">
              <a:buNone/>
            </a:pPr>
            <a:r>
              <a:rPr lang="en-US" sz="1200" b="1" dirty="0">
                <a:solidFill>
                  <a:srgbClr val="0000FF"/>
                </a:solidFill>
              </a:rPr>
              <a:t>   vector&lt;</a:t>
            </a:r>
            <a:r>
              <a:rPr lang="en-US" sz="1200" b="1" dirty="0" err="1">
                <a:solidFill>
                  <a:srgbClr val="0000FF"/>
                </a:solidFill>
              </a:rPr>
              <a:t>int</a:t>
            </a:r>
            <a:r>
              <a:rPr lang="en-US" sz="1200" b="1" dirty="0">
                <a:solidFill>
                  <a:srgbClr val="0000FF"/>
                </a:solidFill>
              </a:rPr>
              <a:t>&gt;::iterator  </a:t>
            </a:r>
            <a:r>
              <a:rPr lang="en-US" sz="1200" b="1" dirty="0" err="1">
                <a:solidFill>
                  <a:srgbClr val="0000FF"/>
                </a:solidFill>
              </a:rPr>
              <a:t>iter_jj</a:t>
            </a:r>
            <a:r>
              <a:rPr lang="en-US" sz="1200" b="1" dirty="0">
                <a:solidFill>
                  <a:srgbClr val="0000FF"/>
                </a:solidFill>
              </a:rPr>
              <a:t>;  		</a:t>
            </a:r>
            <a:r>
              <a:rPr lang="en-US" sz="1200" b="1" dirty="0" smtClean="0">
                <a:solidFill>
                  <a:srgbClr val="0000FF"/>
                </a:solidFill>
              </a:rPr>
              <a:t>/</a:t>
            </a:r>
            <a:r>
              <a:rPr lang="en-US" sz="1200" b="1" dirty="0">
                <a:solidFill>
                  <a:srgbClr val="0000FF"/>
                </a:solidFill>
              </a:rPr>
              <a:t>/vector iterator</a:t>
            </a:r>
          </a:p>
          <a:p>
            <a:pPr marL="0" indent="0">
              <a:buNone/>
            </a:pPr>
            <a:r>
              <a:rPr lang="en-US" sz="1200" dirty="0"/>
              <a:t> </a:t>
            </a:r>
          </a:p>
          <a:p>
            <a:pPr marL="0" indent="0">
              <a:buNone/>
            </a:pPr>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NRows</a:t>
            </a:r>
            <a:r>
              <a:rPr lang="en-US" sz="1200" dirty="0"/>
              <a:t>; ++</a:t>
            </a:r>
            <a:r>
              <a:rPr lang="en-US" sz="1200" dirty="0" err="1"/>
              <a:t>i</a:t>
            </a:r>
            <a:r>
              <a:rPr lang="en-US" sz="1200" dirty="0"/>
              <a:t>)</a:t>
            </a:r>
          </a:p>
          <a:p>
            <a:pPr marL="0" indent="0">
              <a:buNone/>
            </a:pPr>
            <a:r>
              <a:rPr lang="en-US" sz="1200" dirty="0"/>
              <a:t>        </a:t>
            </a:r>
            <a:r>
              <a:rPr lang="en-US" sz="1200" b="1" dirty="0"/>
              <a:t>vI2Matrix.push_back(V);</a:t>
            </a:r>
            <a:r>
              <a:rPr lang="en-US" sz="1200" dirty="0"/>
              <a:t>  /</a:t>
            </a:r>
            <a:r>
              <a:rPr lang="en-US" sz="1200" dirty="0" smtClean="0"/>
              <a:t>/Matrix </a:t>
            </a:r>
            <a:r>
              <a:rPr lang="en-US" sz="1200" dirty="0"/>
              <a:t>(</a:t>
            </a:r>
            <a:r>
              <a:rPr lang="en-US" sz="1200" dirty="0" err="1"/>
              <a:t>NRows</a:t>
            </a:r>
            <a:r>
              <a:rPr lang="en-US" sz="1200" dirty="0"/>
              <a:t> x </a:t>
            </a:r>
            <a:r>
              <a:rPr lang="en-US" sz="1200" dirty="0" err="1"/>
              <a:t>NCols</a:t>
            </a:r>
            <a:r>
              <a:rPr lang="en-US" sz="1200" dirty="0"/>
              <a:t>)</a:t>
            </a:r>
          </a:p>
          <a:p>
            <a:pPr marL="0" indent="0">
              <a:buNone/>
            </a:pPr>
            <a:r>
              <a:rPr lang="en-US" sz="1200" dirty="0"/>
              <a:t> </a:t>
            </a:r>
          </a:p>
          <a:p>
            <a:pPr marL="0" indent="0">
              <a:buNone/>
            </a:pPr>
            <a:r>
              <a:rPr lang="en-US" sz="1200" dirty="0"/>
              <a:t>   </a:t>
            </a:r>
            <a:r>
              <a:rPr lang="en-US" sz="1200" dirty="0" err="1"/>
              <a:t>cout</a:t>
            </a:r>
            <a:r>
              <a:rPr lang="en-US" sz="1200" dirty="0"/>
              <a:t> &lt;&lt; "</a:t>
            </a:r>
            <a:r>
              <a:rPr lang="en-US" sz="1200" dirty="0" err="1"/>
              <a:t>NCols</a:t>
            </a:r>
            <a:r>
              <a:rPr lang="en-US" sz="1200" dirty="0"/>
              <a:t> = " &lt;&lt; </a:t>
            </a:r>
            <a:r>
              <a:rPr lang="en-US" sz="1200" dirty="0" err="1"/>
              <a:t>NCols</a:t>
            </a:r>
            <a:r>
              <a:rPr lang="en-US" sz="1200" dirty="0"/>
              <a:t> &lt;&lt; " </a:t>
            </a:r>
            <a:r>
              <a:rPr lang="en-US" sz="1200" dirty="0" err="1"/>
              <a:t>NRows</a:t>
            </a:r>
            <a:r>
              <a:rPr lang="en-US" sz="1200" dirty="0"/>
              <a:t> = " &lt;&lt; </a:t>
            </a:r>
            <a:r>
              <a:rPr lang="en-US" sz="1200" dirty="0" err="1"/>
              <a:t>NRows</a:t>
            </a:r>
            <a:r>
              <a:rPr lang="en-US" sz="1200" dirty="0"/>
              <a:t> &lt;&lt; </a:t>
            </a:r>
            <a:r>
              <a:rPr lang="en-US" sz="1200" dirty="0" err="1"/>
              <a:t>endl</a:t>
            </a:r>
            <a:r>
              <a:rPr lang="en-US" sz="1200" dirty="0"/>
              <a:t>;</a:t>
            </a:r>
          </a:p>
          <a:p>
            <a:pPr marL="0" indent="0">
              <a:buNone/>
            </a:pPr>
            <a:r>
              <a:rPr lang="en-US" sz="1200" dirty="0"/>
              <a:t>   </a:t>
            </a:r>
            <a:r>
              <a:rPr lang="en-US" sz="1200" dirty="0" err="1"/>
              <a:t>cout</a:t>
            </a:r>
            <a:r>
              <a:rPr lang="en-US" sz="1200" dirty="0"/>
              <a:t> &lt;&lt; </a:t>
            </a:r>
            <a:r>
              <a:rPr lang="en-US" sz="1200" dirty="0" err="1"/>
              <a:t>endl</a:t>
            </a:r>
            <a:r>
              <a:rPr lang="en-US" sz="1200" dirty="0"/>
              <a:t> &lt;&lt; "Using Iterator:" &lt;&lt; </a:t>
            </a:r>
            <a:r>
              <a:rPr lang="en-US" sz="1200" dirty="0" err="1"/>
              <a:t>endl</a:t>
            </a:r>
            <a:r>
              <a:rPr lang="en-US" sz="1200" dirty="0"/>
              <a:t>;</a:t>
            </a:r>
          </a:p>
          <a:p>
            <a:pPr marL="0" indent="0">
              <a:buNone/>
            </a:pPr>
            <a:r>
              <a:rPr lang="en-US" sz="1200" dirty="0"/>
              <a:t>  </a:t>
            </a:r>
            <a:r>
              <a:rPr lang="en-US" sz="1200" dirty="0" err="1"/>
              <a:t>int</a:t>
            </a:r>
            <a:r>
              <a:rPr lang="en-US" sz="1200" dirty="0"/>
              <a:t> </a:t>
            </a:r>
            <a:r>
              <a:rPr lang="en-US" sz="1200" dirty="0" err="1"/>
              <a:t>i</a:t>
            </a:r>
            <a:r>
              <a:rPr lang="en-US" sz="1200" dirty="0"/>
              <a:t> = 0;</a:t>
            </a:r>
          </a:p>
          <a:p>
            <a:pPr marL="0" indent="0">
              <a:buNone/>
            </a:pPr>
            <a:r>
              <a:rPr lang="en-US" sz="1200" dirty="0"/>
              <a:t>   </a:t>
            </a:r>
            <a:r>
              <a:rPr lang="en-US" sz="1200" dirty="0" err="1"/>
              <a:t>int</a:t>
            </a:r>
            <a:r>
              <a:rPr lang="en-US" sz="1200" dirty="0"/>
              <a:t> j = 0;</a:t>
            </a:r>
          </a:p>
          <a:p>
            <a:pPr marL="0" indent="0">
              <a:buNone/>
            </a:pPr>
            <a:r>
              <a:rPr lang="en-US" sz="1200" b="1" dirty="0"/>
              <a:t>   </a:t>
            </a:r>
            <a:endParaRPr lang="en-US" sz="1200" dirty="0"/>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35</a:t>
            </a:fld>
            <a:endParaRPr lang="en-US" dirty="0"/>
          </a:p>
        </p:txBody>
      </p:sp>
      <p:sp>
        <p:nvSpPr>
          <p:cNvPr id="7" name="Content Placeholder 2"/>
          <p:cNvSpPr txBox="1">
            <a:spLocks/>
          </p:cNvSpPr>
          <p:nvPr/>
        </p:nvSpPr>
        <p:spPr bwMode="auto">
          <a:xfrm>
            <a:off x="4876800" y="990599"/>
            <a:ext cx="4038600" cy="5730875"/>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200" b="1" dirty="0"/>
              <a:t>//generate </a:t>
            </a:r>
            <a:r>
              <a:rPr lang="en-US" sz="1200" b="1" dirty="0" smtClean="0"/>
              <a:t>data</a:t>
            </a:r>
          </a:p>
          <a:p>
            <a:r>
              <a:rPr lang="en-US" sz="1200" b="1" dirty="0">
                <a:solidFill>
                  <a:srgbClr val="0000FF"/>
                </a:solidFill>
              </a:rPr>
              <a:t>for(</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vI2Matrix.begin()</a:t>
            </a:r>
            <a:r>
              <a:rPr lang="en-US" sz="1200" b="1" dirty="0" smtClean="0">
                <a:solidFill>
                  <a:srgbClr val="0000FF"/>
                </a:solidFill>
              </a:rPr>
              <a:t>;</a:t>
            </a:r>
          </a:p>
          <a:p>
            <a:r>
              <a:rPr lang="en-US" sz="1200" b="1" dirty="0">
                <a:solidFill>
                  <a:srgbClr val="0000FF"/>
                </a:solidFill>
              </a:rPr>
              <a:t> </a:t>
            </a:r>
            <a:r>
              <a:rPr lang="en-US" sz="1200" b="1" dirty="0" smtClean="0">
                <a:solidFill>
                  <a:srgbClr val="0000FF"/>
                </a:solidFill>
              </a:rPr>
              <a:t>            </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=vI2Matrix.end(); </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a:t>
            </a:r>
            <a:r>
              <a:rPr lang="en-US" sz="1200" b="1" dirty="0" smtClean="0">
                <a:solidFill>
                  <a:srgbClr val="0000FF"/>
                </a:solidFill>
              </a:rPr>
              <a:t>)</a:t>
            </a:r>
            <a:r>
              <a:rPr lang="en-US" sz="1200" dirty="0" smtClean="0"/>
              <a:t> </a:t>
            </a:r>
            <a:r>
              <a:rPr lang="en-US" sz="1200" dirty="0"/>
              <a:t>{</a:t>
            </a:r>
          </a:p>
          <a:p>
            <a:r>
              <a:rPr lang="en-US" sz="1200" dirty="0"/>
              <a:t>      </a:t>
            </a:r>
            <a:r>
              <a:rPr lang="en-US" sz="1200" dirty="0" err="1"/>
              <a:t>i</a:t>
            </a:r>
            <a:r>
              <a:rPr lang="en-US" sz="1200" dirty="0"/>
              <a:t> = 0;</a:t>
            </a:r>
          </a:p>
          <a:p>
            <a:r>
              <a:rPr lang="en-US" sz="1200" dirty="0"/>
              <a:t>      ++j;</a:t>
            </a:r>
          </a:p>
          <a:p>
            <a:r>
              <a:rPr lang="en-US" sz="1200" dirty="0"/>
              <a:t>      for(</a:t>
            </a:r>
            <a:r>
              <a:rPr lang="en-US" sz="1200" dirty="0" err="1"/>
              <a:t>iter_jj</a:t>
            </a:r>
            <a:r>
              <a:rPr lang="en-US" sz="1200" dirty="0"/>
              <a:t>=(*</a:t>
            </a:r>
            <a:r>
              <a:rPr lang="en-US" sz="1200" dirty="0" err="1" smtClean="0"/>
              <a:t>iter</a:t>
            </a:r>
            <a:r>
              <a:rPr lang="en-US" sz="1200" dirty="0" smtClean="0"/>
              <a:t>_</a:t>
            </a:r>
            <a:r>
              <a:rPr lang="pl-PL" sz="1200" dirty="0" err="1" smtClean="0"/>
              <a:t>row</a:t>
            </a:r>
            <a:r>
              <a:rPr lang="en-US" sz="1200" dirty="0" smtClean="0"/>
              <a:t>)</a:t>
            </a:r>
            <a:r>
              <a:rPr lang="en-US" sz="1200" dirty="0"/>
              <a:t>.begin()</a:t>
            </a:r>
            <a:r>
              <a:rPr lang="en-US" sz="1200" dirty="0" smtClean="0"/>
              <a:t>;</a:t>
            </a:r>
          </a:p>
          <a:p>
            <a:r>
              <a:rPr lang="en-US" sz="1200" dirty="0"/>
              <a:t> </a:t>
            </a:r>
            <a:r>
              <a:rPr lang="en-US" sz="1200" dirty="0" smtClean="0"/>
              <a:t>          </a:t>
            </a:r>
            <a:r>
              <a:rPr lang="en-US" sz="1200" dirty="0" err="1"/>
              <a:t>iter_jj</a:t>
            </a:r>
            <a:r>
              <a:rPr lang="en-US" sz="1200" dirty="0"/>
              <a:t>!=(*</a:t>
            </a:r>
            <a:r>
              <a:rPr lang="en-US" sz="1200" dirty="0" err="1" smtClean="0"/>
              <a:t>iter</a:t>
            </a:r>
            <a:r>
              <a:rPr lang="en-US" sz="1200" dirty="0" smtClean="0"/>
              <a:t>_</a:t>
            </a:r>
            <a:r>
              <a:rPr lang="pl-PL" sz="1200" dirty="0" err="1" smtClean="0"/>
              <a:t>row</a:t>
            </a:r>
            <a:r>
              <a:rPr lang="en-US" sz="1200" dirty="0" smtClean="0"/>
              <a:t>)</a:t>
            </a:r>
            <a:r>
              <a:rPr lang="en-US" sz="1200" dirty="0"/>
              <a:t>.end(); </a:t>
            </a:r>
            <a:r>
              <a:rPr lang="en-US" sz="1200" dirty="0" err="1"/>
              <a:t>iter_jj</a:t>
            </a:r>
            <a:r>
              <a:rPr lang="en-US" sz="1200" dirty="0"/>
              <a:t>++</a:t>
            </a:r>
            <a:r>
              <a:rPr lang="en-US" sz="1200" dirty="0" smtClean="0"/>
              <a:t>) </a:t>
            </a:r>
            <a:r>
              <a:rPr lang="en-US" sz="1200" dirty="0"/>
              <a:t>{</a:t>
            </a:r>
          </a:p>
          <a:p>
            <a:r>
              <a:rPr lang="en-US" sz="1200" dirty="0"/>
              <a:t>          </a:t>
            </a:r>
            <a:r>
              <a:rPr lang="en-US" sz="1200" b="1" dirty="0"/>
              <a:t>*</a:t>
            </a:r>
            <a:r>
              <a:rPr lang="en-US" sz="1200" b="1" dirty="0" err="1"/>
              <a:t>iter_jj</a:t>
            </a:r>
            <a:r>
              <a:rPr lang="en-US" sz="1200" b="1" dirty="0"/>
              <a:t> = </a:t>
            </a:r>
            <a:r>
              <a:rPr lang="en-US" sz="1200" b="1" dirty="0" err="1"/>
              <a:t>i</a:t>
            </a:r>
            <a:r>
              <a:rPr lang="en-US" sz="1200" b="1" dirty="0"/>
              <a:t>*j;</a:t>
            </a:r>
            <a:endParaRPr lang="en-US" sz="1200" dirty="0"/>
          </a:p>
          <a:p>
            <a:r>
              <a:rPr lang="en-US" sz="1200" dirty="0"/>
              <a:t>          ++</a:t>
            </a:r>
            <a:r>
              <a:rPr lang="en-US" sz="1200" dirty="0" err="1"/>
              <a:t>i</a:t>
            </a:r>
            <a:r>
              <a:rPr lang="en-US" sz="1200" dirty="0"/>
              <a:t>;</a:t>
            </a:r>
          </a:p>
          <a:p>
            <a:r>
              <a:rPr lang="en-US" sz="1200" dirty="0"/>
              <a:t>      }</a:t>
            </a:r>
          </a:p>
          <a:p>
            <a:r>
              <a:rPr lang="en-US" sz="1200" dirty="0"/>
              <a:t>   </a:t>
            </a:r>
            <a:r>
              <a:rPr lang="en-US" sz="1200" dirty="0" smtClean="0"/>
              <a:t>}</a:t>
            </a:r>
          </a:p>
          <a:p>
            <a:r>
              <a:rPr lang="en-US" sz="1200" b="1" dirty="0" smtClean="0">
                <a:solidFill>
                  <a:srgbClr val="FF0000"/>
                </a:solidFill>
              </a:rPr>
              <a:t>//vector-matrix product   ***</a:t>
            </a:r>
            <a:endParaRPr lang="en-US" sz="1200" b="1" dirty="0">
              <a:solidFill>
                <a:srgbClr val="FF0000"/>
              </a:solidFill>
            </a:endParaRPr>
          </a:p>
          <a:p>
            <a:r>
              <a:rPr lang="en-US" sz="1200" b="1" dirty="0">
                <a:solidFill>
                  <a:srgbClr val="0000FF"/>
                </a:solidFill>
              </a:rPr>
              <a:t>   //print data</a:t>
            </a:r>
          </a:p>
          <a:p>
            <a:r>
              <a:rPr lang="en-US" sz="1200" dirty="0"/>
              <a:t>  </a:t>
            </a:r>
            <a:r>
              <a:rPr lang="en-US" sz="1200" b="1" dirty="0">
                <a:solidFill>
                  <a:srgbClr val="0000FF"/>
                </a:solidFill>
              </a:rPr>
              <a:t> for(</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vI2Matrix.begin()</a:t>
            </a:r>
            <a:r>
              <a:rPr lang="en-US" sz="1200" b="1" dirty="0" smtClean="0">
                <a:solidFill>
                  <a:srgbClr val="0000FF"/>
                </a:solidFill>
              </a:rPr>
              <a:t>;</a:t>
            </a:r>
          </a:p>
          <a:p>
            <a:r>
              <a:rPr lang="en-US" sz="1200" b="1" dirty="0">
                <a:solidFill>
                  <a:srgbClr val="0000FF"/>
                </a:solidFill>
              </a:rPr>
              <a:t> </a:t>
            </a:r>
            <a:r>
              <a:rPr lang="en-US" sz="1200" b="1" dirty="0" smtClean="0">
                <a:solidFill>
                  <a:srgbClr val="0000FF"/>
                </a:solidFill>
              </a:rPr>
              <a:t>        </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=vI2Matrix.end(); </a:t>
            </a:r>
            <a:r>
              <a:rPr lang="en-US" sz="1200" b="1" dirty="0" err="1" smtClean="0">
                <a:solidFill>
                  <a:srgbClr val="0000FF"/>
                </a:solidFill>
              </a:rPr>
              <a:t>iter</a:t>
            </a:r>
            <a:r>
              <a:rPr lang="en-US" sz="1200" b="1" dirty="0" smtClean="0">
                <a:solidFill>
                  <a:srgbClr val="0000FF"/>
                </a:solidFill>
              </a:rPr>
              <a:t>_</a:t>
            </a:r>
            <a:r>
              <a:rPr lang="pl-PL" sz="1200" b="1" dirty="0" err="1" smtClean="0">
                <a:solidFill>
                  <a:srgbClr val="0000FF"/>
                </a:solidFill>
              </a:rPr>
              <a:t>row</a:t>
            </a:r>
            <a:r>
              <a:rPr lang="en-US" sz="1200" b="1" dirty="0" smtClean="0">
                <a:solidFill>
                  <a:srgbClr val="0000FF"/>
                </a:solidFill>
              </a:rPr>
              <a:t>+</a:t>
            </a:r>
            <a:r>
              <a:rPr lang="en-US" sz="1200" b="1" dirty="0">
                <a:solidFill>
                  <a:srgbClr val="0000FF"/>
                </a:solidFill>
              </a:rPr>
              <a:t>+</a:t>
            </a:r>
            <a:r>
              <a:rPr lang="en-US" sz="1200" dirty="0"/>
              <a:t>){</a:t>
            </a:r>
          </a:p>
          <a:p>
            <a:r>
              <a:rPr lang="en-US" sz="1200" dirty="0"/>
              <a:t>      for(</a:t>
            </a:r>
            <a:r>
              <a:rPr lang="en-US" sz="1200" dirty="0" err="1"/>
              <a:t>iter_jj</a:t>
            </a:r>
            <a:r>
              <a:rPr lang="en-US" sz="1200" dirty="0"/>
              <a:t>=(*</a:t>
            </a:r>
            <a:r>
              <a:rPr lang="en-US" sz="1200" dirty="0" err="1" smtClean="0"/>
              <a:t>iter</a:t>
            </a:r>
            <a:r>
              <a:rPr lang="en-US" sz="1200" dirty="0" smtClean="0"/>
              <a:t>_</a:t>
            </a:r>
            <a:r>
              <a:rPr lang="pl-PL" sz="1200" dirty="0" err="1" smtClean="0"/>
              <a:t>row</a:t>
            </a:r>
            <a:r>
              <a:rPr lang="en-US" sz="1200" dirty="0" smtClean="0"/>
              <a:t>)</a:t>
            </a:r>
            <a:r>
              <a:rPr lang="en-US" sz="1200" dirty="0"/>
              <a:t>.begin()</a:t>
            </a:r>
            <a:r>
              <a:rPr lang="en-US" sz="1200" dirty="0" smtClean="0"/>
              <a:t>;</a:t>
            </a:r>
          </a:p>
          <a:p>
            <a:r>
              <a:rPr lang="en-US" sz="1200" dirty="0"/>
              <a:t> </a:t>
            </a:r>
            <a:r>
              <a:rPr lang="en-US" sz="1200" dirty="0" smtClean="0"/>
              <a:t>          </a:t>
            </a:r>
            <a:r>
              <a:rPr lang="en-US" sz="1200" dirty="0" err="1" smtClean="0"/>
              <a:t>iter_jj</a:t>
            </a:r>
            <a:r>
              <a:rPr lang="en-US" sz="1200" dirty="0"/>
              <a:t>!=(*</a:t>
            </a:r>
            <a:r>
              <a:rPr lang="en-US" sz="1200" dirty="0" err="1" smtClean="0"/>
              <a:t>iter</a:t>
            </a:r>
            <a:r>
              <a:rPr lang="en-US" sz="1200" dirty="0" smtClean="0"/>
              <a:t>_</a:t>
            </a:r>
            <a:r>
              <a:rPr lang="pl-PL" sz="1200" dirty="0" err="1" smtClean="0"/>
              <a:t>row</a:t>
            </a:r>
            <a:r>
              <a:rPr lang="en-US" sz="1200" dirty="0" smtClean="0"/>
              <a:t>)</a:t>
            </a:r>
            <a:r>
              <a:rPr lang="en-US" sz="1200" dirty="0"/>
              <a:t>.end(); </a:t>
            </a:r>
            <a:r>
              <a:rPr lang="en-US" sz="1200" dirty="0" err="1"/>
              <a:t>iter_jj</a:t>
            </a:r>
            <a:r>
              <a:rPr lang="en-US" sz="1200" dirty="0"/>
              <a:t>++){</a:t>
            </a:r>
          </a:p>
          <a:p>
            <a:r>
              <a:rPr lang="en-US" sz="1200" dirty="0"/>
              <a:t>          </a:t>
            </a:r>
            <a:r>
              <a:rPr lang="en-US" sz="1200" b="1" dirty="0" err="1"/>
              <a:t>cout</a:t>
            </a:r>
            <a:r>
              <a:rPr lang="en-US" sz="1200" b="1" dirty="0"/>
              <a:t> &lt;&lt; *</a:t>
            </a:r>
            <a:r>
              <a:rPr lang="en-US" sz="1200" b="1" dirty="0" err="1"/>
              <a:t>iter_jj</a:t>
            </a:r>
            <a:r>
              <a:rPr lang="en-US" sz="1200" b="1" dirty="0"/>
              <a:t> &lt;&lt; '\t';</a:t>
            </a:r>
            <a:endParaRPr lang="en-US" sz="1200" dirty="0"/>
          </a:p>
          <a:p>
            <a:r>
              <a:rPr lang="en-US" sz="1200" dirty="0"/>
              <a:t>}</a:t>
            </a:r>
          </a:p>
          <a:p>
            <a:r>
              <a:rPr lang="en-US" sz="1200" dirty="0"/>
              <a:t>      </a:t>
            </a:r>
            <a:r>
              <a:rPr lang="en-US" sz="1200" dirty="0" err="1"/>
              <a:t>cout</a:t>
            </a:r>
            <a:r>
              <a:rPr lang="en-US" sz="1200" dirty="0"/>
              <a:t> &lt;&lt; </a:t>
            </a:r>
            <a:r>
              <a:rPr lang="en-US" sz="1200" dirty="0" err="1"/>
              <a:t>endl</a:t>
            </a:r>
            <a:r>
              <a:rPr lang="en-US" sz="1200" dirty="0"/>
              <a:t>;</a:t>
            </a:r>
          </a:p>
          <a:p>
            <a:r>
              <a:rPr lang="en-US" sz="1200" dirty="0" smtClean="0"/>
              <a:t>}</a:t>
            </a:r>
            <a:endParaRPr lang="en-US" sz="1200" dirty="0"/>
          </a:p>
          <a:p>
            <a:r>
              <a:rPr lang="en-US" sz="1200" dirty="0"/>
              <a:t>   return 0;</a:t>
            </a:r>
          </a:p>
          <a:p>
            <a:r>
              <a:rPr lang="en-US" sz="1200" dirty="0" smtClean="0"/>
              <a:t>}</a:t>
            </a:r>
          </a:p>
          <a:p>
            <a:r>
              <a:rPr lang="en-US" sz="1000" dirty="0"/>
              <a:t> --- Matrix ---</a:t>
            </a:r>
          </a:p>
          <a:p>
            <a:r>
              <a:rPr lang="en-US" sz="1000" dirty="0"/>
              <a:t>1       2       3       4       </a:t>
            </a:r>
          </a:p>
          <a:p>
            <a:r>
              <a:rPr lang="en-US" sz="1000" dirty="0"/>
              <a:t>2       4       6       8       </a:t>
            </a:r>
          </a:p>
          <a:p>
            <a:r>
              <a:rPr lang="en-US" sz="1000" dirty="0"/>
              <a:t>3       6       9       12      </a:t>
            </a:r>
          </a:p>
          <a:p>
            <a:r>
              <a:rPr lang="en-US" sz="1000" dirty="0"/>
              <a:t>4       8       12      16      </a:t>
            </a:r>
          </a:p>
          <a:p>
            <a:r>
              <a:rPr lang="en-US" sz="1000" dirty="0"/>
              <a:t>5       10      15      20      </a:t>
            </a:r>
          </a:p>
          <a:p>
            <a:r>
              <a:rPr lang="en-US" sz="1000" dirty="0"/>
              <a:t>Input Vector </a:t>
            </a:r>
          </a:p>
          <a:p>
            <a:r>
              <a:rPr lang="en-US" sz="1000" dirty="0"/>
              <a:t>0 2 4 6 8 </a:t>
            </a:r>
          </a:p>
          <a:p>
            <a:r>
              <a:rPr lang="en-US" sz="1000" dirty="0"/>
              <a:t>Product Vector </a:t>
            </a:r>
          </a:p>
          <a:p>
            <a:r>
              <a:rPr lang="en-US" sz="1000" dirty="0"/>
              <a:t>80 160 240 320 332</a:t>
            </a:r>
          </a:p>
          <a:p>
            <a:endParaRPr lang="en-US" sz="1000" dirty="0"/>
          </a:p>
          <a:p>
            <a:pPr marL="0" indent="0">
              <a:buNone/>
            </a:pPr>
            <a:endParaRPr lang="en-US" sz="1400" dirty="0"/>
          </a:p>
          <a:p>
            <a:pPr marL="342900" marR="0" lvl="0" indent="-342900" algn="l" defTabSz="457200" rtl="0" eaLnBrk="0" fontAlgn="base" latinLnBrk="0" hangingPunct="0">
              <a:lnSpc>
                <a:spcPct val="100000"/>
              </a:lnSpc>
              <a:spcBef>
                <a:spcPct val="20000"/>
              </a:spcBef>
              <a:spcAft>
                <a:spcPct val="0"/>
              </a:spcAft>
              <a:buClrTx/>
              <a:buSzTx/>
              <a:buFont typeface="Arial" pitchFamily="-111" charset="0"/>
              <a:buNone/>
              <a:tabLst/>
              <a:defRPr/>
            </a:pPr>
            <a:endParaRPr kumimoji="0" lang="en-US" sz="1200" b="0" i="0" u="none" strike="noStrike" kern="1200" cap="none" spc="0" normalizeH="0" baseline="0" noProof="0" dirty="0">
              <a:ln>
                <a:noFill/>
              </a:ln>
              <a:solidFill>
                <a:schemeClr val="tx1"/>
              </a:solidFill>
              <a:effectLst/>
              <a:uLnTx/>
              <a:uFillTx/>
              <a:latin typeface="+mn-lt"/>
              <a:ea typeface="ＭＳ Ｐゴシック" pitchFamily="-111" charset="-128"/>
              <a:cs typeface="ＭＳ Ｐゴシック" pitchFamily="-111" charset="-128"/>
            </a:endParaRPr>
          </a:p>
        </p:txBody>
      </p:sp>
      <p:sp>
        <p:nvSpPr>
          <p:cNvPr id="10" name="TextBox 9"/>
          <p:cNvSpPr txBox="1"/>
          <p:nvPr/>
        </p:nvSpPr>
        <p:spPr>
          <a:xfrm>
            <a:off x="457200" y="6019800"/>
            <a:ext cx="3686601" cy="369332"/>
          </a:xfrm>
          <a:prstGeom prst="rect">
            <a:avLst/>
          </a:prstGeom>
          <a:noFill/>
        </p:spPr>
        <p:txBody>
          <a:bodyPr wrap="none" rtlCol="0">
            <a:spAutoFit/>
          </a:bodyPr>
          <a:lstStyle/>
          <a:p>
            <a:r>
              <a:rPr lang="en-US" b="1" dirty="0" smtClean="0">
                <a:solidFill>
                  <a:srgbClr val="FF0000"/>
                </a:solidFill>
              </a:rPr>
              <a:t>§See </a:t>
            </a:r>
            <a:r>
              <a:rPr lang="en-US" b="1" dirty="0" err="1" smtClean="0">
                <a:solidFill>
                  <a:srgbClr val="FF0000"/>
                </a:solidFill>
              </a:rPr>
              <a:t>STL_MatrixVectorMult.cpp</a:t>
            </a:r>
            <a:endParaRPr lang="en-US" b="1" dirty="0">
              <a:solidFill>
                <a:srgbClr val="FF0000"/>
              </a:solidFill>
            </a:endParaRPr>
          </a:p>
        </p:txBody>
      </p:sp>
    </p:spTree>
    <p:extLst>
      <p:ext uri="{BB962C8B-B14F-4D97-AF65-F5344CB8AC3E}">
        <p14:creationId xmlns:p14="http://schemas.microsoft.com/office/powerpoint/2010/main" val="4006769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04"/>
            <a:ext cx="8229600" cy="859895"/>
          </a:xfrm>
        </p:spPr>
        <p:txBody>
          <a:bodyPr/>
          <a:lstStyle/>
          <a:p>
            <a:r>
              <a:rPr lang="en-US" b="1" dirty="0" smtClean="0"/>
              <a:t>STL flexibility is not Free…!!!</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sz="half" idx="1"/>
          </p:nvPr>
        </p:nvSpPr>
        <p:spPr>
          <a:xfrm>
            <a:off x="457200" y="914400"/>
            <a:ext cx="4038600" cy="5638800"/>
          </a:xfrm>
          <a:ln>
            <a:solidFill>
              <a:srgbClr val="4F81BD"/>
            </a:solidFill>
          </a:ln>
        </p:spPr>
        <p:txBody>
          <a:bodyPr/>
          <a:lstStyle/>
          <a:p>
            <a:pPr marL="0" indent="0">
              <a:buNone/>
            </a:pPr>
            <a:r>
              <a:rPr lang="en-US" sz="1400" dirty="0"/>
              <a:t>class Cat{</a:t>
            </a:r>
          </a:p>
          <a:p>
            <a:pPr marL="0" indent="0">
              <a:buNone/>
            </a:pPr>
            <a:r>
              <a:rPr lang="en-US" sz="1400" dirty="0"/>
              <a:t>public:</a:t>
            </a:r>
          </a:p>
          <a:p>
            <a:pPr marL="0" indent="0">
              <a:buNone/>
            </a:pPr>
            <a:r>
              <a:rPr lang="en-US" sz="1400" dirty="0"/>
              <a:t>        </a:t>
            </a:r>
            <a:r>
              <a:rPr lang="en-US" sz="1400" b="1" dirty="0" err="1">
                <a:solidFill>
                  <a:srgbClr val="0000FF"/>
                </a:solidFill>
              </a:rPr>
              <a:t>int</a:t>
            </a:r>
            <a:r>
              <a:rPr lang="en-US" sz="1400" b="1" dirty="0">
                <a:solidFill>
                  <a:srgbClr val="0000FF"/>
                </a:solidFill>
              </a:rPr>
              <a:t> weight;</a:t>
            </a:r>
          </a:p>
          <a:p>
            <a:pPr marL="0" indent="0">
              <a:buNone/>
            </a:pPr>
            <a:r>
              <a:rPr lang="en-US" sz="1400" b="1" dirty="0">
                <a:solidFill>
                  <a:srgbClr val="0000FF"/>
                </a:solidFill>
              </a:rPr>
              <a:t>        static </a:t>
            </a:r>
            <a:r>
              <a:rPr lang="en-US" sz="1400" b="1" dirty="0" err="1">
                <a:solidFill>
                  <a:srgbClr val="0000FF"/>
                </a:solidFill>
              </a:rPr>
              <a:t>int</a:t>
            </a:r>
            <a:r>
              <a:rPr lang="en-US" sz="1400" b="1" dirty="0">
                <a:solidFill>
                  <a:srgbClr val="0000FF"/>
                </a:solidFill>
              </a:rPr>
              <a:t> id;</a:t>
            </a:r>
          </a:p>
          <a:p>
            <a:pPr marL="0" indent="0">
              <a:buNone/>
            </a:pPr>
            <a:r>
              <a:rPr lang="en-US" sz="1400" b="1" dirty="0">
                <a:solidFill>
                  <a:srgbClr val="0000FF"/>
                </a:solidFill>
              </a:rPr>
              <a:t>        </a:t>
            </a:r>
          </a:p>
          <a:p>
            <a:pPr marL="0" indent="0">
              <a:buNone/>
            </a:pPr>
            <a:r>
              <a:rPr lang="en-US" sz="1400" dirty="0"/>
              <a:t>    </a:t>
            </a:r>
            <a:r>
              <a:rPr lang="en-US" sz="1400" dirty="0" smtClean="0"/>
              <a:t>Cat</a:t>
            </a:r>
            <a:r>
              <a:rPr lang="en-US" sz="1400" dirty="0"/>
              <a:t>( ):weight(0) {</a:t>
            </a:r>
            <a:r>
              <a:rPr lang="en-US" sz="1400" dirty="0" err="1"/>
              <a:t>cout</a:t>
            </a:r>
            <a:r>
              <a:rPr lang="en-US" sz="1400" dirty="0"/>
              <a:t> &lt;&lt; " default </a:t>
            </a:r>
            <a:r>
              <a:rPr lang="en-US" sz="1400" dirty="0" err="1"/>
              <a:t>const</a:t>
            </a:r>
            <a:r>
              <a:rPr lang="en-US" sz="1400" dirty="0"/>
              <a:t>:"  &lt;&lt;</a:t>
            </a:r>
            <a:r>
              <a:rPr lang="en-US" sz="1400" dirty="0" err="1"/>
              <a:t>endl</a:t>
            </a:r>
            <a:r>
              <a:rPr lang="en-US" sz="1400" dirty="0"/>
              <a:t>;}</a:t>
            </a:r>
          </a:p>
          <a:p>
            <a:pPr marL="0" indent="0">
              <a:buNone/>
            </a:pPr>
            <a:r>
              <a:rPr lang="en-US" sz="1400" dirty="0"/>
              <a:t>     </a:t>
            </a:r>
            <a:r>
              <a:rPr lang="en-US" sz="1400" dirty="0" smtClean="0"/>
              <a:t>Cat</a:t>
            </a:r>
            <a:r>
              <a:rPr lang="en-US" sz="1400" dirty="0"/>
              <a:t>(</a:t>
            </a:r>
            <a:r>
              <a:rPr lang="en-US" sz="1400" dirty="0" err="1"/>
              <a:t>int</a:t>
            </a:r>
            <a:r>
              <a:rPr lang="en-US" sz="1400" dirty="0"/>
              <a:t> Weight ):weight(Weight){</a:t>
            </a:r>
            <a:r>
              <a:rPr lang="en-US" sz="1400" dirty="0" err="1"/>
              <a:t>cout</a:t>
            </a:r>
            <a:r>
              <a:rPr lang="en-US" sz="1400" dirty="0"/>
              <a:t> &lt;&lt; "</a:t>
            </a:r>
            <a:r>
              <a:rPr lang="en-US" sz="1400" dirty="0" err="1"/>
              <a:t>Param</a:t>
            </a:r>
            <a:r>
              <a:rPr lang="en-US" sz="1400" dirty="0"/>
              <a:t> constructor " &lt;&lt;  </a:t>
            </a:r>
            <a:r>
              <a:rPr lang="en-US" sz="1400" dirty="0" err="1"/>
              <a:t>endl</a:t>
            </a:r>
            <a:r>
              <a:rPr lang="en-US" sz="1400" dirty="0"/>
              <a:t>;}</a:t>
            </a:r>
          </a:p>
          <a:p>
            <a:pPr marL="0" indent="0">
              <a:buNone/>
            </a:pPr>
            <a:r>
              <a:rPr lang="en-US" sz="1400" dirty="0"/>
              <a:t>     </a:t>
            </a:r>
            <a:r>
              <a:rPr lang="en-US" sz="1400" dirty="0" smtClean="0"/>
              <a:t>Cat</a:t>
            </a:r>
            <a:r>
              <a:rPr lang="en-US" sz="1400" dirty="0"/>
              <a:t>(</a:t>
            </a:r>
            <a:r>
              <a:rPr lang="en-US" sz="1400" dirty="0" err="1"/>
              <a:t>const</a:t>
            </a:r>
            <a:r>
              <a:rPr lang="en-US" sz="1400" dirty="0"/>
              <a:t> Cat &amp; </a:t>
            </a:r>
            <a:r>
              <a:rPr lang="en-US" sz="1400" dirty="0" err="1"/>
              <a:t>rhs</a:t>
            </a:r>
            <a:r>
              <a:rPr lang="en-US" sz="1400" dirty="0"/>
              <a:t>):weight(</a:t>
            </a:r>
            <a:r>
              <a:rPr lang="en-US" sz="1400" dirty="0" err="1"/>
              <a:t>rhs.weight</a:t>
            </a:r>
            <a:r>
              <a:rPr lang="en-US" sz="1400" dirty="0"/>
              <a:t>){</a:t>
            </a:r>
            <a:r>
              <a:rPr lang="en-US" sz="1400" dirty="0" err="1"/>
              <a:t>cout</a:t>
            </a:r>
            <a:r>
              <a:rPr lang="en-US" sz="1400" dirty="0"/>
              <a:t> &lt;&lt; "copy </a:t>
            </a:r>
            <a:r>
              <a:rPr lang="en-US" sz="1400" dirty="0" err="1"/>
              <a:t>consructor</a:t>
            </a:r>
            <a:r>
              <a:rPr lang="en-US" sz="1400" dirty="0"/>
              <a:t> " &lt;&lt;  </a:t>
            </a:r>
            <a:r>
              <a:rPr lang="en-US" sz="1400" dirty="0" err="1"/>
              <a:t>endl</a:t>
            </a:r>
            <a:r>
              <a:rPr lang="en-US" sz="1400" dirty="0"/>
              <a:t>;}</a:t>
            </a:r>
          </a:p>
          <a:p>
            <a:pPr marL="0" indent="0">
              <a:buNone/>
            </a:pPr>
            <a:r>
              <a:rPr lang="en-US" sz="1400" dirty="0"/>
              <a:t>     </a:t>
            </a:r>
            <a:r>
              <a:rPr lang="en-US" sz="1400" dirty="0" smtClean="0"/>
              <a:t>~</a:t>
            </a:r>
            <a:r>
              <a:rPr lang="en-US" sz="1400" dirty="0"/>
              <a:t>Cat(){</a:t>
            </a:r>
            <a:r>
              <a:rPr lang="en-US" sz="1400" dirty="0" err="1"/>
              <a:t>cout</a:t>
            </a:r>
            <a:r>
              <a:rPr lang="en-US" sz="1400" dirty="0"/>
              <a:t> &lt;&lt; "destructor " &lt;&lt; </a:t>
            </a:r>
            <a:r>
              <a:rPr lang="en-US" sz="1400" dirty="0" err="1"/>
              <a:t>endl</a:t>
            </a:r>
            <a:r>
              <a:rPr lang="en-US" sz="1400" dirty="0"/>
              <a:t>;}</a:t>
            </a:r>
          </a:p>
          <a:p>
            <a:pPr marL="0" indent="0">
              <a:buNone/>
            </a:pPr>
            <a:r>
              <a:rPr lang="en-US" sz="1400" dirty="0"/>
              <a:t>    </a:t>
            </a:r>
            <a:r>
              <a:rPr lang="en-US" sz="1400" dirty="0" smtClean="0"/>
              <a:t> </a:t>
            </a:r>
            <a:r>
              <a:rPr lang="en-US" sz="1400" dirty="0"/>
              <a:t>Cat &amp; operator=(</a:t>
            </a:r>
            <a:r>
              <a:rPr lang="en-US" sz="1400" dirty="0" err="1"/>
              <a:t>const</a:t>
            </a:r>
            <a:r>
              <a:rPr lang="en-US" sz="1400" dirty="0"/>
              <a:t> Cat &amp;</a:t>
            </a:r>
            <a:r>
              <a:rPr lang="en-US" sz="1400" dirty="0" err="1"/>
              <a:t>rhs</a:t>
            </a:r>
            <a:r>
              <a:rPr lang="en-US" sz="1400" dirty="0"/>
              <a:t>)</a:t>
            </a:r>
            <a:r>
              <a:rPr lang="en-US" sz="1400" dirty="0" smtClean="0"/>
              <a:t>{weight </a:t>
            </a:r>
            <a:r>
              <a:rPr lang="en-US" sz="1400" dirty="0"/>
              <a:t>= </a:t>
            </a:r>
            <a:r>
              <a:rPr lang="en-US" sz="1400" dirty="0" err="1"/>
              <a:t>rhs.weight</a:t>
            </a:r>
            <a:r>
              <a:rPr lang="en-US" sz="1400" dirty="0"/>
              <a:t>;</a:t>
            </a:r>
          </a:p>
          <a:p>
            <a:pPr marL="0" indent="0">
              <a:buNone/>
            </a:pPr>
            <a:r>
              <a:rPr lang="en-US" sz="1400" dirty="0"/>
              <a:t>                return *this;</a:t>
            </a:r>
          </a:p>
          <a:p>
            <a:pPr marL="0" indent="0">
              <a:buNone/>
            </a:pPr>
            <a:r>
              <a:rPr lang="en-US" sz="1400" dirty="0"/>
              <a:t>        }</a:t>
            </a:r>
          </a:p>
          <a:p>
            <a:pPr marL="0" indent="0">
              <a:buNone/>
            </a:pPr>
            <a:r>
              <a:rPr lang="en-US" sz="1400" dirty="0"/>
              <a:t>};</a:t>
            </a:r>
          </a:p>
          <a:p>
            <a:pPr marL="0" indent="0">
              <a:buNone/>
            </a:pPr>
            <a:r>
              <a:rPr lang="en-US" sz="1400" dirty="0" err="1"/>
              <a:t>int</a:t>
            </a:r>
            <a:r>
              <a:rPr lang="en-US" sz="1400" dirty="0"/>
              <a:t> Cat::id = 0;</a:t>
            </a:r>
          </a:p>
          <a:p>
            <a:pPr marL="0" indent="0">
              <a:buNone/>
            </a:pPr>
            <a:r>
              <a:rPr lang="en-US" sz="1400" dirty="0" err="1"/>
              <a:t>int</a:t>
            </a:r>
            <a:r>
              <a:rPr lang="en-US" sz="1400" dirty="0"/>
              <a:t> main(</a:t>
            </a:r>
            <a:r>
              <a:rPr lang="en-US" sz="1400" dirty="0" smtClean="0"/>
              <a:t>){</a:t>
            </a:r>
            <a:endParaRPr lang="en-US" sz="1400" dirty="0"/>
          </a:p>
          <a:p>
            <a:pPr marL="0" indent="0">
              <a:buNone/>
            </a:pPr>
            <a:r>
              <a:rPr lang="en-US" sz="1400" dirty="0"/>
              <a:t>        </a:t>
            </a:r>
            <a:r>
              <a:rPr lang="en-US" sz="1400" dirty="0" err="1"/>
              <a:t>cout</a:t>
            </a:r>
            <a:r>
              <a:rPr lang="en-US" sz="1400" dirty="0"/>
              <a:t> &lt;&lt; "create Cat1 " &lt;&lt; </a:t>
            </a:r>
            <a:r>
              <a:rPr lang="en-US" sz="1400" dirty="0" err="1"/>
              <a:t>endl</a:t>
            </a:r>
            <a:r>
              <a:rPr lang="en-US" sz="1400" dirty="0"/>
              <a:t>;</a:t>
            </a:r>
          </a:p>
          <a:p>
            <a:pPr marL="0" indent="0">
              <a:buNone/>
            </a:pPr>
            <a:r>
              <a:rPr lang="en-US" sz="1400" dirty="0"/>
              <a:t>        Cat  C1(10);     /</a:t>
            </a:r>
            <a:r>
              <a:rPr lang="en-US" sz="1400" dirty="0" smtClean="0"/>
              <a:t>/cat#1 </a:t>
            </a:r>
            <a:r>
              <a:rPr lang="en-US" sz="1400" dirty="0"/>
              <a:t>weight = </a:t>
            </a:r>
            <a:r>
              <a:rPr lang="en-US" sz="1400" dirty="0" smtClean="0"/>
              <a:t>10</a:t>
            </a:r>
            <a:endParaRPr lang="en-US" sz="1400" dirty="0"/>
          </a:p>
          <a:p>
            <a:pPr marL="0" indent="0">
              <a:buNone/>
            </a:pPr>
            <a:r>
              <a:rPr lang="en-US" sz="1400" dirty="0"/>
              <a:t>        </a:t>
            </a:r>
            <a:r>
              <a:rPr lang="en-US" sz="1400" dirty="0" err="1"/>
              <a:t>cout</a:t>
            </a:r>
            <a:r>
              <a:rPr lang="en-US" sz="1400" dirty="0"/>
              <a:t> &lt;&lt; "create Cat2 " &lt;&lt; </a:t>
            </a:r>
            <a:r>
              <a:rPr lang="en-US" sz="1400" dirty="0" err="1"/>
              <a:t>endl</a:t>
            </a:r>
            <a:r>
              <a:rPr lang="en-US" sz="1400" dirty="0"/>
              <a:t>;</a:t>
            </a:r>
          </a:p>
          <a:p>
            <a:pPr marL="0" indent="0">
              <a:buNone/>
            </a:pPr>
            <a:r>
              <a:rPr lang="en-US" sz="1400" dirty="0"/>
              <a:t>        Cat  C2(20);    /</a:t>
            </a:r>
            <a:r>
              <a:rPr lang="en-US" sz="1400" dirty="0" smtClean="0"/>
              <a:t>/cat#2 weight = 20 </a:t>
            </a:r>
            <a:endParaRPr lang="en-US" sz="1400" dirty="0"/>
          </a:p>
          <a:p>
            <a:pPr marL="0" indent="0">
              <a:buNone/>
            </a:pPr>
            <a:r>
              <a:rPr lang="en-US" sz="1400" dirty="0"/>
              <a:t> </a:t>
            </a:r>
          </a:p>
          <a:p>
            <a:endParaRPr lang="en-US" sz="1400" dirty="0"/>
          </a:p>
        </p:txBody>
      </p:sp>
      <p:sp>
        <p:nvSpPr>
          <p:cNvPr id="4" name="Content Placeholder 3"/>
          <p:cNvSpPr>
            <a:spLocks noGrp="1"/>
          </p:cNvSpPr>
          <p:nvPr>
            <p:ph sz="half" idx="2"/>
          </p:nvPr>
        </p:nvSpPr>
        <p:spPr>
          <a:xfrm>
            <a:off x="4648200" y="914400"/>
            <a:ext cx="4038600" cy="5638800"/>
          </a:xfrm>
          <a:ln>
            <a:solidFill>
              <a:srgbClr val="4F81BD"/>
            </a:solidFill>
          </a:ln>
        </p:spPr>
        <p:txBody>
          <a:bodyPr/>
          <a:lstStyle/>
          <a:p>
            <a:pPr marL="0" indent="0">
              <a:buNone/>
            </a:pPr>
            <a:r>
              <a:rPr lang="en-US" sz="1400" dirty="0"/>
              <a:t> </a:t>
            </a:r>
            <a:r>
              <a:rPr lang="en-US" sz="1400" dirty="0" err="1"/>
              <a:t>cout</a:t>
            </a:r>
            <a:r>
              <a:rPr lang="en-US" sz="1400" dirty="0"/>
              <a:t> &lt;&lt; "crate Cat X" &lt;&lt; </a:t>
            </a:r>
            <a:r>
              <a:rPr lang="en-US" sz="1400" dirty="0" err="1"/>
              <a:t>endl</a:t>
            </a:r>
            <a:r>
              <a:rPr lang="en-US" sz="1400" dirty="0"/>
              <a:t>;</a:t>
            </a:r>
          </a:p>
          <a:p>
            <a:pPr marL="0" indent="0">
              <a:buNone/>
            </a:pPr>
            <a:r>
              <a:rPr lang="en-US" sz="1400" dirty="0"/>
              <a:t>        </a:t>
            </a:r>
            <a:r>
              <a:rPr lang="en-US" sz="1400" b="1" dirty="0">
                <a:solidFill>
                  <a:srgbClr val="0000FF"/>
                </a:solidFill>
              </a:rPr>
              <a:t>vector&lt;Cat&gt; X;   //create </a:t>
            </a:r>
            <a:r>
              <a:rPr lang="en-US" sz="1400" b="1" dirty="0" smtClean="0">
                <a:solidFill>
                  <a:srgbClr val="0000FF"/>
                </a:solidFill>
              </a:rPr>
              <a:t>vector </a:t>
            </a:r>
            <a:r>
              <a:rPr lang="en-US" sz="1400" b="1" dirty="0">
                <a:solidFill>
                  <a:srgbClr val="0000FF"/>
                </a:solidFill>
              </a:rPr>
              <a:t>of Cats </a:t>
            </a:r>
          </a:p>
          <a:p>
            <a:pPr marL="0" indent="0">
              <a:buNone/>
            </a:pPr>
            <a:r>
              <a:rPr lang="en-US" sz="1400" b="1" dirty="0">
                <a:solidFill>
                  <a:srgbClr val="0000FF"/>
                </a:solidFill>
              </a:rPr>
              <a:t>        vector&lt;Cat&gt;::iterator </a:t>
            </a:r>
            <a:r>
              <a:rPr lang="en-US" sz="1400" b="1" dirty="0" err="1">
                <a:solidFill>
                  <a:srgbClr val="0000FF"/>
                </a:solidFill>
              </a:rPr>
              <a:t>iter</a:t>
            </a:r>
            <a:r>
              <a:rPr lang="en-US" sz="1400" b="1" dirty="0" smtClean="0">
                <a:solidFill>
                  <a:srgbClr val="0000FF"/>
                </a:solidFill>
              </a:rPr>
              <a:t>;</a:t>
            </a:r>
            <a:endParaRPr lang="en-US" sz="1400" dirty="0"/>
          </a:p>
          <a:p>
            <a:pPr marL="0" indent="0">
              <a:buNone/>
            </a:pPr>
            <a:r>
              <a:rPr lang="en-US" sz="1400" dirty="0"/>
              <a:t>        </a:t>
            </a:r>
            <a:r>
              <a:rPr lang="en-US" sz="1400" dirty="0" err="1"/>
              <a:t>cout</a:t>
            </a:r>
            <a:r>
              <a:rPr lang="en-US" sz="1400" dirty="0"/>
              <a:t> &lt;&lt; "size of X = " &lt;&lt; </a:t>
            </a:r>
            <a:r>
              <a:rPr lang="en-US" sz="1400" dirty="0" err="1"/>
              <a:t>X.size</a:t>
            </a:r>
            <a:r>
              <a:rPr lang="en-US" sz="1400" dirty="0"/>
              <a:t>( ) &lt;&lt; </a:t>
            </a:r>
            <a:r>
              <a:rPr lang="en-US" sz="1400" dirty="0" err="1"/>
              <a:t>endl</a:t>
            </a:r>
            <a:r>
              <a:rPr lang="en-US" sz="1400" dirty="0"/>
              <a:t>;</a:t>
            </a:r>
          </a:p>
          <a:p>
            <a:pPr marL="0" indent="0">
              <a:buNone/>
            </a:pPr>
            <a:r>
              <a:rPr lang="en-US" sz="1400" dirty="0"/>
              <a:t>        for(</a:t>
            </a:r>
            <a:r>
              <a:rPr lang="en-US" sz="1400" dirty="0" err="1"/>
              <a:t>int</a:t>
            </a:r>
            <a:r>
              <a:rPr lang="en-US" sz="1400" dirty="0"/>
              <a:t> </a:t>
            </a:r>
            <a:r>
              <a:rPr lang="en-US" sz="1400" dirty="0" err="1"/>
              <a:t>i</a:t>
            </a:r>
            <a:r>
              <a:rPr lang="en-US" sz="1400" dirty="0"/>
              <a:t> = 0; </a:t>
            </a:r>
            <a:r>
              <a:rPr lang="en-US" sz="1400" dirty="0" err="1"/>
              <a:t>i</a:t>
            </a:r>
            <a:r>
              <a:rPr lang="en-US" sz="1400" dirty="0"/>
              <a:t> &lt; 4; ++</a:t>
            </a:r>
            <a:r>
              <a:rPr lang="en-US" sz="1400" dirty="0" err="1"/>
              <a:t>i</a:t>
            </a:r>
            <a:r>
              <a:rPr lang="en-US" sz="1400" dirty="0"/>
              <a:t>){</a:t>
            </a:r>
          </a:p>
          <a:p>
            <a:pPr marL="0" indent="0">
              <a:buNone/>
            </a:pPr>
            <a:r>
              <a:rPr lang="en-US" sz="1400" dirty="0"/>
              <a:t>                </a:t>
            </a:r>
            <a:r>
              <a:rPr lang="en-US" sz="1400" dirty="0" err="1"/>
              <a:t>cout</a:t>
            </a:r>
            <a:r>
              <a:rPr lang="en-US" sz="1400" dirty="0"/>
              <a:t> &lt;&lt; "X[ = " &lt;&lt; </a:t>
            </a:r>
            <a:r>
              <a:rPr lang="en-US" sz="1400" dirty="0" err="1"/>
              <a:t>i</a:t>
            </a:r>
            <a:r>
              <a:rPr lang="en-US" sz="1400" dirty="0"/>
              <a:t>  &lt;&lt; "] " &lt;&lt; </a:t>
            </a:r>
            <a:r>
              <a:rPr lang="en-US" sz="1400" dirty="0" err="1"/>
              <a:t>endl</a:t>
            </a:r>
            <a:r>
              <a:rPr lang="en-US" sz="1400" dirty="0"/>
              <a:t>;</a:t>
            </a:r>
          </a:p>
          <a:p>
            <a:pPr marL="0" indent="0">
              <a:buNone/>
            </a:pPr>
            <a:r>
              <a:rPr lang="en-US" sz="1400" dirty="0"/>
              <a:t>                </a:t>
            </a:r>
            <a:r>
              <a:rPr lang="en-US" sz="1400" dirty="0" err="1"/>
              <a:t>cout</a:t>
            </a:r>
            <a:r>
              <a:rPr lang="en-US" sz="1400" dirty="0"/>
              <a:t> &lt;&lt; "X[ = " &lt;&lt; </a:t>
            </a:r>
            <a:r>
              <a:rPr lang="en-US" sz="1400" dirty="0" err="1"/>
              <a:t>i</a:t>
            </a:r>
            <a:r>
              <a:rPr lang="en-US" sz="1400" dirty="0"/>
              <a:t>  &lt;&lt; "] " &lt;&lt; </a:t>
            </a:r>
            <a:r>
              <a:rPr lang="en-US" sz="1400" dirty="0" err="1"/>
              <a:t>endl</a:t>
            </a:r>
            <a:r>
              <a:rPr lang="en-US" sz="1400" dirty="0"/>
              <a:t>;</a:t>
            </a:r>
          </a:p>
          <a:p>
            <a:pPr marL="0" indent="0">
              <a:buNone/>
            </a:pPr>
            <a:r>
              <a:rPr lang="en-US" sz="1400" b="1" dirty="0">
                <a:solidFill>
                  <a:srgbClr val="0000FF"/>
                </a:solidFill>
              </a:rPr>
              <a:t>                </a:t>
            </a:r>
            <a:r>
              <a:rPr lang="en-US" sz="1400" b="1" dirty="0" err="1">
                <a:solidFill>
                  <a:srgbClr val="0000FF"/>
                </a:solidFill>
              </a:rPr>
              <a:t>X.push_back</a:t>
            </a:r>
            <a:r>
              <a:rPr lang="en-US" sz="1400" b="1" dirty="0">
                <a:solidFill>
                  <a:srgbClr val="0000FF"/>
                </a:solidFill>
              </a:rPr>
              <a:t>(C1);</a:t>
            </a:r>
          </a:p>
          <a:p>
            <a:pPr marL="0" indent="0">
              <a:buNone/>
            </a:pPr>
            <a:r>
              <a:rPr lang="en-US" sz="1400" dirty="0"/>
              <a:t>        }</a:t>
            </a:r>
          </a:p>
          <a:p>
            <a:pPr marL="0" indent="0">
              <a:buNone/>
            </a:pPr>
            <a:r>
              <a:rPr lang="en-US" sz="1400" dirty="0"/>
              <a:t>        </a:t>
            </a:r>
            <a:r>
              <a:rPr lang="en-US" sz="1400" dirty="0" err="1"/>
              <a:t>cout</a:t>
            </a:r>
            <a:r>
              <a:rPr lang="en-US" sz="1400" dirty="0"/>
              <a:t> &lt;&lt; "size of X = " &lt;&lt; </a:t>
            </a:r>
            <a:r>
              <a:rPr lang="en-US" sz="1400" dirty="0" err="1"/>
              <a:t>X.size</a:t>
            </a:r>
            <a:r>
              <a:rPr lang="en-US" sz="1400" dirty="0"/>
              <a:t>( ) &lt;&lt; </a:t>
            </a:r>
            <a:r>
              <a:rPr lang="en-US" sz="1400" dirty="0" err="1"/>
              <a:t>endl</a:t>
            </a:r>
            <a:r>
              <a:rPr lang="en-US" sz="1400" dirty="0" smtClean="0"/>
              <a:t>;</a:t>
            </a:r>
            <a:endParaRPr lang="en-US" sz="1400" dirty="0"/>
          </a:p>
          <a:p>
            <a:pPr marL="0" indent="0">
              <a:buNone/>
            </a:pPr>
            <a:r>
              <a:rPr lang="en-US" sz="1400" dirty="0"/>
              <a:t>        //Insert another Cat in X</a:t>
            </a:r>
          </a:p>
          <a:p>
            <a:pPr marL="0" indent="0">
              <a:buNone/>
            </a:pPr>
            <a:r>
              <a:rPr lang="en-US" sz="1400" dirty="0"/>
              <a:t>        </a:t>
            </a:r>
            <a:r>
              <a:rPr lang="en-US" sz="1400" dirty="0" err="1"/>
              <a:t>iter</a:t>
            </a:r>
            <a:r>
              <a:rPr lang="en-US" sz="1400" dirty="0"/>
              <a:t> = </a:t>
            </a:r>
            <a:r>
              <a:rPr lang="en-US" sz="1400" dirty="0" err="1"/>
              <a:t>X.begin</a:t>
            </a:r>
            <a:r>
              <a:rPr lang="en-US" sz="1400" dirty="0"/>
              <a:t>( );      //set to </a:t>
            </a:r>
            <a:r>
              <a:rPr lang="en-US" sz="1400" dirty="0" smtClean="0"/>
              <a:t>begin</a:t>
            </a:r>
          </a:p>
          <a:p>
            <a:pPr marL="0" indent="0">
              <a:buNone/>
            </a:pPr>
            <a:r>
              <a:rPr lang="en-US" sz="1400" dirty="0" err="1" smtClean="0"/>
              <a:t>cout</a:t>
            </a:r>
            <a:r>
              <a:rPr lang="en-US" sz="1400" dirty="0" smtClean="0"/>
              <a:t> </a:t>
            </a:r>
            <a:r>
              <a:rPr lang="en-US" sz="1400" dirty="0"/>
              <a:t>&lt;&lt; "</a:t>
            </a:r>
            <a:r>
              <a:rPr lang="en-US" sz="1400" dirty="0" err="1"/>
              <a:t>X.insert</a:t>
            </a:r>
            <a:r>
              <a:rPr lang="en-US" sz="1400" dirty="0"/>
              <a:t>((insert +2), C2)" &lt;&lt; </a:t>
            </a:r>
            <a:r>
              <a:rPr lang="en-US" sz="1400" dirty="0" err="1"/>
              <a:t>endl</a:t>
            </a:r>
            <a:r>
              <a:rPr lang="en-US" sz="1400" dirty="0"/>
              <a:t>;</a:t>
            </a:r>
          </a:p>
          <a:p>
            <a:pPr marL="0" indent="0">
              <a:buNone/>
            </a:pPr>
            <a:r>
              <a:rPr lang="en-US" sz="1400" dirty="0"/>
              <a:t>       </a:t>
            </a:r>
            <a:r>
              <a:rPr lang="en-US" sz="1400" b="1" dirty="0">
                <a:solidFill>
                  <a:srgbClr val="0000FF"/>
                </a:solidFill>
              </a:rPr>
              <a:t> </a:t>
            </a:r>
            <a:r>
              <a:rPr lang="en-US" sz="1400" b="1" dirty="0" err="1">
                <a:solidFill>
                  <a:srgbClr val="0000FF"/>
                </a:solidFill>
              </a:rPr>
              <a:t>X.insert</a:t>
            </a:r>
            <a:r>
              <a:rPr lang="en-US" sz="1400" b="1" dirty="0">
                <a:solidFill>
                  <a:srgbClr val="0000FF"/>
                </a:solidFill>
              </a:rPr>
              <a:t>((</a:t>
            </a:r>
            <a:r>
              <a:rPr lang="en-US" sz="1400" b="1" dirty="0" err="1">
                <a:solidFill>
                  <a:srgbClr val="0000FF"/>
                </a:solidFill>
              </a:rPr>
              <a:t>iter</a:t>
            </a:r>
            <a:r>
              <a:rPr lang="en-US" sz="1400" b="1" dirty="0">
                <a:solidFill>
                  <a:srgbClr val="0000FF"/>
                </a:solidFill>
              </a:rPr>
              <a:t> + 2), C2);</a:t>
            </a:r>
          </a:p>
          <a:p>
            <a:pPr marL="0" indent="0">
              <a:buNone/>
            </a:pPr>
            <a:r>
              <a:rPr lang="en-US" sz="1400" dirty="0"/>
              <a:t> </a:t>
            </a:r>
          </a:p>
          <a:p>
            <a:pPr marL="0" indent="0">
              <a:buNone/>
            </a:pPr>
            <a:r>
              <a:rPr lang="en-US" sz="1400" dirty="0"/>
              <a:t>        </a:t>
            </a:r>
            <a:r>
              <a:rPr lang="en-US" sz="1400" dirty="0" err="1"/>
              <a:t>cout</a:t>
            </a:r>
            <a:r>
              <a:rPr lang="en-US" sz="1400" dirty="0"/>
              <a:t> &lt;&lt; "size of X = " &lt;&lt; </a:t>
            </a:r>
            <a:r>
              <a:rPr lang="en-US" sz="1400" dirty="0" err="1"/>
              <a:t>X.size</a:t>
            </a:r>
            <a:r>
              <a:rPr lang="en-US" sz="1400" dirty="0"/>
              <a:t>( ) &lt;&lt; </a:t>
            </a:r>
            <a:r>
              <a:rPr lang="en-US" sz="1400" dirty="0" err="1"/>
              <a:t>endl</a:t>
            </a:r>
            <a:r>
              <a:rPr lang="en-US" sz="1400" dirty="0"/>
              <a:t>;</a:t>
            </a:r>
          </a:p>
          <a:p>
            <a:pPr marL="0" indent="0">
              <a:buNone/>
            </a:pPr>
            <a:r>
              <a:rPr lang="en-US" sz="1400" dirty="0"/>
              <a:t>        //for(</a:t>
            </a:r>
            <a:r>
              <a:rPr lang="en-US" sz="1400" dirty="0" err="1"/>
              <a:t>iter</a:t>
            </a:r>
            <a:r>
              <a:rPr lang="en-US" sz="1400" dirty="0"/>
              <a:t> = </a:t>
            </a:r>
            <a:r>
              <a:rPr lang="en-US" sz="1400" dirty="0" err="1"/>
              <a:t>X.begin</a:t>
            </a:r>
            <a:r>
              <a:rPr lang="en-US" sz="1400" dirty="0"/>
              <a:t>( ); </a:t>
            </a:r>
            <a:r>
              <a:rPr lang="en-US" sz="1400" dirty="0" err="1"/>
              <a:t>iter</a:t>
            </a:r>
            <a:r>
              <a:rPr lang="en-US" sz="1400" dirty="0"/>
              <a:t> != </a:t>
            </a:r>
            <a:r>
              <a:rPr lang="en-US" sz="1400" dirty="0" err="1"/>
              <a:t>X.end</a:t>
            </a:r>
            <a:r>
              <a:rPr lang="en-US" sz="1400" dirty="0"/>
              <a:t>(); ++</a:t>
            </a:r>
            <a:r>
              <a:rPr lang="en-US" sz="1400" dirty="0" err="1"/>
              <a:t>iter</a:t>
            </a:r>
            <a:r>
              <a:rPr lang="en-US" sz="1400" dirty="0"/>
              <a:t>)</a:t>
            </a:r>
          </a:p>
          <a:p>
            <a:pPr marL="0" indent="0">
              <a:buNone/>
            </a:pPr>
            <a:r>
              <a:rPr lang="en-US" sz="1400" dirty="0"/>
              <a:t>          for(</a:t>
            </a:r>
            <a:r>
              <a:rPr lang="en-US" sz="1400" dirty="0" err="1"/>
              <a:t>int</a:t>
            </a:r>
            <a:r>
              <a:rPr lang="en-US" sz="1400" dirty="0"/>
              <a:t> </a:t>
            </a:r>
            <a:r>
              <a:rPr lang="en-US" sz="1400" dirty="0" err="1"/>
              <a:t>i</a:t>
            </a:r>
            <a:r>
              <a:rPr lang="en-US" sz="1400" dirty="0"/>
              <a:t> = 0; </a:t>
            </a:r>
            <a:r>
              <a:rPr lang="en-US" sz="1400" dirty="0" err="1"/>
              <a:t>i</a:t>
            </a:r>
            <a:r>
              <a:rPr lang="en-US" sz="1400" dirty="0"/>
              <a:t> &lt; 5; ++</a:t>
            </a:r>
            <a:r>
              <a:rPr lang="en-US" sz="1400" dirty="0" err="1"/>
              <a:t>i</a:t>
            </a:r>
            <a:r>
              <a:rPr lang="en-US" sz="1400" dirty="0"/>
              <a:t>)</a:t>
            </a:r>
          </a:p>
          <a:p>
            <a:pPr marL="0" indent="0">
              <a:buNone/>
            </a:pPr>
            <a:r>
              <a:rPr lang="en-US" sz="1400" dirty="0"/>
              <a:t>           </a:t>
            </a:r>
            <a:r>
              <a:rPr lang="en-US" sz="1400" dirty="0" err="1"/>
              <a:t>cout</a:t>
            </a:r>
            <a:r>
              <a:rPr lang="en-US" sz="1400" dirty="0"/>
              <a:t> &lt;&lt; "</a:t>
            </a:r>
            <a:r>
              <a:rPr lang="en-US" sz="1400" dirty="0" err="1"/>
              <a:t>X.weight</a:t>
            </a:r>
            <a:r>
              <a:rPr lang="en-US" sz="1400" dirty="0"/>
              <a:t>[" &lt;&lt; </a:t>
            </a:r>
            <a:r>
              <a:rPr lang="en-US" sz="1400" dirty="0" err="1"/>
              <a:t>i</a:t>
            </a:r>
            <a:r>
              <a:rPr lang="en-US" sz="1400" dirty="0"/>
              <a:t> &lt;&lt;"] =" &lt;&lt; X[</a:t>
            </a:r>
            <a:r>
              <a:rPr lang="en-US" sz="1400" dirty="0" err="1"/>
              <a:t>i</a:t>
            </a:r>
            <a:r>
              <a:rPr lang="en-US" sz="1400" dirty="0"/>
              <a:t>].weight &lt;&lt; </a:t>
            </a:r>
            <a:r>
              <a:rPr lang="en-US" sz="1400" dirty="0" err="1"/>
              <a:t>endl</a:t>
            </a:r>
            <a:r>
              <a:rPr lang="en-US" sz="1400" dirty="0" smtClean="0"/>
              <a:t>;</a:t>
            </a:r>
            <a:endParaRPr lang="en-US" sz="1400" dirty="0"/>
          </a:p>
          <a:p>
            <a:pPr marL="0" indent="0">
              <a:buNone/>
            </a:pPr>
            <a:r>
              <a:rPr lang="en-US" sz="1400" dirty="0"/>
              <a:t>        return 0;</a:t>
            </a:r>
          </a:p>
          <a:p>
            <a:pPr marL="0" indent="0">
              <a:buNone/>
            </a:pPr>
            <a:r>
              <a:rPr lang="en-US" sz="1400" dirty="0"/>
              <a:t>} </a:t>
            </a:r>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36</a:t>
            </a:fld>
            <a:endParaRPr lang="en-US"/>
          </a:p>
        </p:txBody>
      </p:sp>
      <p:sp>
        <p:nvSpPr>
          <p:cNvPr id="8" name="TextBox 7"/>
          <p:cNvSpPr txBox="1"/>
          <p:nvPr/>
        </p:nvSpPr>
        <p:spPr>
          <a:xfrm>
            <a:off x="5820172" y="6183868"/>
            <a:ext cx="2866628" cy="369332"/>
          </a:xfrm>
          <a:prstGeom prst="rect">
            <a:avLst/>
          </a:prstGeom>
          <a:noFill/>
        </p:spPr>
        <p:txBody>
          <a:bodyPr wrap="none" rtlCol="0">
            <a:spAutoFit/>
          </a:bodyPr>
          <a:lstStyle/>
          <a:p>
            <a:r>
              <a:rPr lang="en-US" dirty="0" smtClean="0">
                <a:solidFill>
                  <a:srgbClr val="FF0000"/>
                </a:solidFill>
              </a:rPr>
              <a:t>§See </a:t>
            </a:r>
            <a:r>
              <a:rPr lang="en-US" dirty="0" err="1" smtClean="0">
                <a:solidFill>
                  <a:srgbClr val="FF0000"/>
                </a:solidFill>
              </a:rPr>
              <a:t>STL_Vector_cat.cpp</a:t>
            </a:r>
            <a:endParaRPr lang="en-US" dirty="0">
              <a:solidFill>
                <a:srgbClr val="FF0000"/>
              </a:solidFill>
            </a:endParaRPr>
          </a:p>
        </p:txBody>
      </p:sp>
    </p:spTree>
    <p:extLst>
      <p:ext uri="{BB962C8B-B14F-4D97-AF65-F5344CB8AC3E}">
        <p14:creationId xmlns:p14="http://schemas.microsoft.com/office/powerpoint/2010/main" val="282794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STL flexibility is not Free…!!!</a:t>
            </a:r>
            <a:r>
              <a:rPr lang="en-US" b="1" baseline="30000" dirty="0">
                <a:solidFill>
                  <a:srgbClr val="FF0000"/>
                </a:solidFill>
              </a:rPr>
              <a:t>§</a:t>
            </a:r>
            <a:endParaRPr lang="en-US" dirty="0"/>
          </a:p>
        </p:txBody>
      </p:sp>
      <p:sp>
        <p:nvSpPr>
          <p:cNvPr id="3" name="Content Placeholder 2"/>
          <p:cNvSpPr>
            <a:spLocks noGrp="1"/>
          </p:cNvSpPr>
          <p:nvPr>
            <p:ph idx="1"/>
          </p:nvPr>
        </p:nvSpPr>
        <p:spPr>
          <a:xfrm>
            <a:off x="457200" y="1066800"/>
            <a:ext cx="3810000" cy="5486400"/>
          </a:xfrm>
          <a:ln>
            <a:solidFill>
              <a:srgbClr val="4F81BD"/>
            </a:solidFill>
          </a:ln>
        </p:spPr>
        <p:txBody>
          <a:bodyPr/>
          <a:lstStyle/>
          <a:p>
            <a:pPr marL="0" indent="0">
              <a:buNone/>
            </a:pPr>
            <a:r>
              <a:rPr lang="en-US" sz="1000" dirty="0"/>
              <a:t>/****************** Results *************</a:t>
            </a:r>
          </a:p>
          <a:p>
            <a:pPr marL="0" indent="0">
              <a:buNone/>
            </a:pPr>
            <a:r>
              <a:rPr lang="en-US" sz="1000" dirty="0"/>
              <a:t>./</a:t>
            </a:r>
            <a:r>
              <a:rPr lang="en-US" sz="1000" dirty="0" err="1"/>
              <a:t>a.out</a:t>
            </a:r>
            <a:endParaRPr lang="en-US" sz="1000" dirty="0"/>
          </a:p>
          <a:p>
            <a:pPr marL="0" indent="0">
              <a:buNone/>
            </a:pPr>
            <a:r>
              <a:rPr lang="en-US" sz="1000" dirty="0"/>
              <a:t>create Cat1 </a:t>
            </a:r>
          </a:p>
          <a:p>
            <a:pPr marL="0" indent="0">
              <a:buNone/>
            </a:pPr>
            <a:r>
              <a:rPr lang="en-US" sz="1000" dirty="0" err="1"/>
              <a:t>Param</a:t>
            </a:r>
            <a:r>
              <a:rPr lang="en-US" sz="1000" dirty="0"/>
              <a:t> constructor </a:t>
            </a:r>
          </a:p>
          <a:p>
            <a:pPr marL="0" indent="0">
              <a:buNone/>
            </a:pPr>
            <a:r>
              <a:rPr lang="en-US" sz="1000" dirty="0"/>
              <a:t>create Cat2 </a:t>
            </a:r>
          </a:p>
          <a:p>
            <a:pPr marL="0" indent="0">
              <a:buNone/>
            </a:pPr>
            <a:r>
              <a:rPr lang="en-US" sz="1000" dirty="0" err="1"/>
              <a:t>Param</a:t>
            </a:r>
            <a:r>
              <a:rPr lang="en-US" sz="1000" dirty="0"/>
              <a:t> constructor </a:t>
            </a:r>
          </a:p>
          <a:p>
            <a:pPr marL="0" indent="0">
              <a:buNone/>
            </a:pPr>
            <a:r>
              <a:rPr lang="en-US" sz="1000" dirty="0"/>
              <a:t>crate Cat X</a:t>
            </a:r>
          </a:p>
          <a:p>
            <a:pPr marL="0" indent="0">
              <a:buNone/>
            </a:pPr>
            <a:r>
              <a:rPr lang="en-US" sz="1000" dirty="0"/>
              <a:t>size of X = 0</a:t>
            </a:r>
          </a:p>
          <a:p>
            <a:pPr marL="0" indent="0">
              <a:buNone/>
            </a:pPr>
            <a:r>
              <a:rPr lang="en-US" sz="1000" dirty="0"/>
              <a:t>X[ = 0] </a:t>
            </a:r>
          </a:p>
          <a:p>
            <a:pPr marL="0" indent="0">
              <a:buNone/>
            </a:pPr>
            <a:r>
              <a:rPr lang="en-US" sz="1000" dirty="0"/>
              <a:t>X[ = 0] </a:t>
            </a:r>
          </a:p>
          <a:p>
            <a:pPr marL="0" indent="0">
              <a:buNone/>
            </a:pPr>
            <a:r>
              <a:rPr lang="en-US" sz="1000" dirty="0"/>
              <a:t>copy </a:t>
            </a:r>
            <a:r>
              <a:rPr lang="en-US" sz="1000" dirty="0" err="1"/>
              <a:t>consructor</a:t>
            </a:r>
            <a:r>
              <a:rPr lang="en-US" sz="1000" dirty="0"/>
              <a:t> </a:t>
            </a:r>
          </a:p>
          <a:p>
            <a:pPr marL="0" indent="0">
              <a:buNone/>
            </a:pPr>
            <a:r>
              <a:rPr lang="en-US" sz="1000" dirty="0"/>
              <a:t>X[ = 1] </a:t>
            </a:r>
          </a:p>
          <a:p>
            <a:pPr marL="0" indent="0">
              <a:buNone/>
            </a:pPr>
            <a:r>
              <a:rPr lang="en-US" sz="1000" dirty="0"/>
              <a:t>X[ = 1] </a:t>
            </a:r>
          </a:p>
          <a:p>
            <a:pPr marL="0" indent="0">
              <a:buNone/>
            </a:pPr>
            <a:r>
              <a:rPr lang="en-US" sz="1000" dirty="0"/>
              <a:t>copy </a:t>
            </a:r>
            <a:r>
              <a:rPr lang="en-US" sz="1000" dirty="0" err="1"/>
              <a:t>consructor</a:t>
            </a:r>
            <a:r>
              <a:rPr lang="en-US" sz="1000" dirty="0"/>
              <a:t> </a:t>
            </a:r>
          </a:p>
          <a:p>
            <a:pPr marL="0" indent="0">
              <a:buNone/>
            </a:pPr>
            <a:r>
              <a:rPr lang="en-US" sz="1000" dirty="0"/>
              <a:t>copy </a:t>
            </a:r>
            <a:r>
              <a:rPr lang="en-US" sz="1000" dirty="0" err="1"/>
              <a:t>consructor</a:t>
            </a:r>
            <a:r>
              <a:rPr lang="en-US" sz="1000" dirty="0"/>
              <a:t> </a:t>
            </a:r>
          </a:p>
          <a:p>
            <a:pPr marL="0" indent="0">
              <a:buNone/>
            </a:pPr>
            <a:r>
              <a:rPr lang="en-US" sz="1000" dirty="0"/>
              <a:t>destructor </a:t>
            </a:r>
          </a:p>
          <a:p>
            <a:pPr marL="0" indent="0">
              <a:buNone/>
            </a:pPr>
            <a:r>
              <a:rPr lang="en-US" sz="1000" dirty="0"/>
              <a:t>X[ = 2] </a:t>
            </a:r>
          </a:p>
          <a:p>
            <a:pPr marL="0" indent="0">
              <a:buNone/>
            </a:pPr>
            <a:r>
              <a:rPr lang="en-US" sz="1000" dirty="0"/>
              <a:t>X[ = 2] </a:t>
            </a:r>
          </a:p>
          <a:p>
            <a:pPr marL="0" indent="0">
              <a:buNone/>
            </a:pPr>
            <a:r>
              <a:rPr lang="en-US" sz="1000" dirty="0"/>
              <a:t>copy </a:t>
            </a:r>
            <a:r>
              <a:rPr lang="en-US" sz="1000" dirty="0" err="1"/>
              <a:t>consructor</a:t>
            </a:r>
            <a:r>
              <a:rPr lang="en-US" sz="1000" dirty="0"/>
              <a:t> </a:t>
            </a:r>
          </a:p>
          <a:p>
            <a:pPr marL="0" indent="0">
              <a:buNone/>
            </a:pPr>
            <a:r>
              <a:rPr lang="en-US" sz="1000" dirty="0"/>
              <a:t>copy </a:t>
            </a:r>
            <a:r>
              <a:rPr lang="en-US" sz="1000" dirty="0" err="1"/>
              <a:t>consructor</a:t>
            </a:r>
            <a:r>
              <a:rPr lang="en-US" sz="1000" dirty="0"/>
              <a:t> </a:t>
            </a:r>
          </a:p>
          <a:p>
            <a:pPr marL="0" indent="0">
              <a:buNone/>
            </a:pPr>
            <a:r>
              <a:rPr lang="en-US" sz="1000" dirty="0"/>
              <a:t>copy </a:t>
            </a:r>
            <a:r>
              <a:rPr lang="en-US" sz="1000" dirty="0" err="1"/>
              <a:t>consructor</a:t>
            </a:r>
            <a:r>
              <a:rPr lang="en-US" sz="1000" dirty="0"/>
              <a:t> </a:t>
            </a:r>
          </a:p>
          <a:p>
            <a:pPr marL="0" indent="0">
              <a:buNone/>
            </a:pPr>
            <a:r>
              <a:rPr lang="en-US" sz="1000" dirty="0"/>
              <a:t>destructor </a:t>
            </a:r>
          </a:p>
          <a:p>
            <a:pPr marL="0" indent="0">
              <a:buNone/>
            </a:pPr>
            <a:r>
              <a:rPr lang="en-US" sz="1000" dirty="0"/>
              <a:t>destructor </a:t>
            </a:r>
          </a:p>
          <a:p>
            <a:pPr marL="0" indent="0">
              <a:buNone/>
            </a:pPr>
            <a:r>
              <a:rPr lang="en-US" sz="1000" dirty="0"/>
              <a:t>X[ = 3] </a:t>
            </a:r>
          </a:p>
          <a:p>
            <a:pPr marL="0" indent="0">
              <a:buNone/>
            </a:pPr>
            <a:r>
              <a:rPr lang="en-US" sz="1000" dirty="0"/>
              <a:t>X[ = 3] </a:t>
            </a:r>
          </a:p>
          <a:p>
            <a:pPr marL="0" indent="0">
              <a:buNone/>
            </a:pPr>
            <a:r>
              <a:rPr lang="en-US" sz="1000" dirty="0"/>
              <a:t>copy </a:t>
            </a:r>
            <a:r>
              <a:rPr lang="en-US" sz="1000" dirty="0" err="1"/>
              <a:t>consructor</a:t>
            </a:r>
            <a:r>
              <a:rPr lang="en-US" sz="1000" dirty="0"/>
              <a:t> </a:t>
            </a:r>
          </a:p>
          <a:p>
            <a:pPr marL="0" indent="0">
              <a:buNone/>
            </a:pPr>
            <a:r>
              <a:rPr lang="en-US" sz="1000" dirty="0"/>
              <a:t>size of X = </a:t>
            </a:r>
            <a:r>
              <a:rPr lang="en-US" sz="1000" dirty="0" smtClean="0"/>
              <a:t>4</a:t>
            </a:r>
          </a:p>
          <a:p>
            <a:pPr marL="0" indent="0">
              <a:buNone/>
            </a:pPr>
            <a:r>
              <a:rPr lang="en-US" sz="1000" dirty="0" err="1"/>
              <a:t>X.insert</a:t>
            </a:r>
            <a:r>
              <a:rPr lang="en-US" sz="1000" dirty="0"/>
              <a:t>((insert +2), C2)</a:t>
            </a:r>
          </a:p>
          <a:p>
            <a:pPr marL="0" indent="0">
              <a:buNone/>
            </a:pPr>
            <a:endParaRPr lang="en-US" sz="1000" dirty="0"/>
          </a:p>
        </p:txBody>
      </p:sp>
      <p:sp>
        <p:nvSpPr>
          <p:cNvPr id="4" name="Date Placeholder 3"/>
          <p:cNvSpPr>
            <a:spLocks noGrp="1"/>
          </p:cNvSpPr>
          <p:nvPr>
            <p:ph type="dt" sz="half" idx="10"/>
          </p:nvPr>
        </p:nvSpPr>
        <p:spPr/>
        <p:txBody>
          <a:bodyPr/>
          <a:lstStyle/>
          <a:p>
            <a:r>
              <a:rPr lang="en-US" smtClean="0"/>
              <a:t>4/1/15</a:t>
            </a:r>
            <a:endParaRPr lang="en-US" dirty="0"/>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37</a:t>
            </a:fld>
            <a:endParaRPr lang="en-US"/>
          </a:p>
        </p:txBody>
      </p:sp>
      <p:sp>
        <p:nvSpPr>
          <p:cNvPr id="7" name="Content Placeholder 2"/>
          <p:cNvSpPr txBox="1">
            <a:spLocks/>
          </p:cNvSpPr>
          <p:nvPr/>
        </p:nvSpPr>
        <p:spPr bwMode="auto">
          <a:xfrm>
            <a:off x="4648200" y="1066800"/>
            <a:ext cx="3810000" cy="5486400"/>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111"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pitchFamily="-111" charset="0"/>
              <a:buChar char="–"/>
              <a:defRPr sz="2800" kern="1200">
                <a:solidFill>
                  <a:schemeClr val="tx1"/>
                </a:solidFill>
                <a:latin typeface="+mn-lt"/>
                <a:ea typeface="ＭＳ Ｐゴシック" pitchFamily="-111" charset="-128"/>
                <a:cs typeface="+mn-cs"/>
              </a:defRPr>
            </a:lvl2pPr>
            <a:lvl3pPr marL="1143000" indent="-228600" algn="l" defTabSz="457200" rtl="0" eaLnBrk="0" fontAlgn="base" hangingPunct="0">
              <a:spcBef>
                <a:spcPct val="20000"/>
              </a:spcBef>
              <a:spcAft>
                <a:spcPct val="0"/>
              </a:spcAft>
              <a:buFont typeface="Arial" pitchFamily="-111" charset="0"/>
              <a:buChar char="•"/>
              <a:defRPr sz="2400" kern="1200">
                <a:solidFill>
                  <a:schemeClr val="tx1"/>
                </a:solidFill>
                <a:latin typeface="+mn-lt"/>
                <a:ea typeface="ＭＳ Ｐゴシック" pitchFamily="-111" charset="-128"/>
                <a:cs typeface="+mn-cs"/>
              </a:defRPr>
            </a:lvl3pPr>
            <a:lvl4pPr marL="16002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4pPr>
            <a:lvl5pPr marL="20574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itchFamily="-111" charset="0"/>
              <a:buNone/>
            </a:pPr>
            <a:r>
              <a:rPr lang="en-US" sz="1000" dirty="0" smtClean="0"/>
              <a:t>copy </a:t>
            </a:r>
            <a:r>
              <a:rPr lang="en-US" sz="1000" dirty="0" err="1" smtClean="0"/>
              <a:t>consructor</a:t>
            </a:r>
            <a:r>
              <a:rPr lang="en-US" sz="1000" dirty="0" smtClean="0"/>
              <a:t> </a:t>
            </a:r>
          </a:p>
          <a:p>
            <a:pPr marL="0" indent="0">
              <a:buFont typeface="Arial" pitchFamily="-111" charset="0"/>
              <a:buNone/>
            </a:pPr>
            <a:r>
              <a:rPr lang="en-US" sz="1000" dirty="0" smtClean="0"/>
              <a:t>copy </a:t>
            </a:r>
            <a:r>
              <a:rPr lang="en-US" sz="1000" dirty="0" err="1" smtClean="0"/>
              <a:t>consructor</a:t>
            </a:r>
            <a:r>
              <a:rPr lang="en-US" sz="1000" dirty="0" smtClean="0"/>
              <a:t> </a:t>
            </a:r>
          </a:p>
          <a:p>
            <a:pPr marL="0" indent="0">
              <a:buFont typeface="Arial" pitchFamily="-111" charset="0"/>
              <a:buNone/>
            </a:pPr>
            <a:r>
              <a:rPr lang="en-US" sz="1000" dirty="0" smtClean="0"/>
              <a:t>copy </a:t>
            </a:r>
            <a:r>
              <a:rPr lang="en-US" sz="1000" dirty="0" err="1" smtClean="0"/>
              <a:t>consructor</a:t>
            </a:r>
            <a:r>
              <a:rPr lang="en-US" sz="1000" dirty="0" smtClean="0"/>
              <a:t> </a:t>
            </a:r>
          </a:p>
          <a:p>
            <a:pPr marL="0" indent="0">
              <a:buFont typeface="Arial" pitchFamily="-111" charset="0"/>
              <a:buNone/>
            </a:pPr>
            <a:r>
              <a:rPr lang="en-US" sz="1000" dirty="0" smtClean="0"/>
              <a:t>copy </a:t>
            </a:r>
            <a:r>
              <a:rPr lang="en-US" sz="1000" dirty="0" err="1" smtClean="0"/>
              <a:t>consructor</a:t>
            </a:r>
            <a:r>
              <a:rPr lang="en-US" sz="1000" dirty="0" smtClean="0"/>
              <a:t>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size of X = 5</a:t>
            </a:r>
          </a:p>
          <a:p>
            <a:pPr marL="0" indent="0">
              <a:buFont typeface="Arial" pitchFamily="-111" charset="0"/>
              <a:buNone/>
            </a:pPr>
            <a:r>
              <a:rPr lang="en-US" sz="1000" dirty="0" err="1" smtClean="0"/>
              <a:t>X.weight</a:t>
            </a:r>
            <a:r>
              <a:rPr lang="en-US" sz="1000" dirty="0" smtClean="0"/>
              <a:t>[0] =10</a:t>
            </a:r>
          </a:p>
          <a:p>
            <a:pPr marL="0" indent="0">
              <a:buFont typeface="Arial" pitchFamily="-111" charset="0"/>
              <a:buNone/>
            </a:pPr>
            <a:r>
              <a:rPr lang="en-US" sz="1000" dirty="0" err="1" smtClean="0"/>
              <a:t>X.weight</a:t>
            </a:r>
            <a:r>
              <a:rPr lang="en-US" sz="1000" dirty="0" smtClean="0"/>
              <a:t>[1] =10</a:t>
            </a:r>
          </a:p>
          <a:p>
            <a:pPr marL="0" indent="0">
              <a:buFont typeface="Arial" pitchFamily="-111" charset="0"/>
              <a:buNone/>
            </a:pPr>
            <a:r>
              <a:rPr lang="en-US" sz="1000" dirty="0" err="1" smtClean="0"/>
              <a:t>X.weight</a:t>
            </a:r>
            <a:r>
              <a:rPr lang="en-US" sz="1000" dirty="0" smtClean="0"/>
              <a:t>[2] =20</a:t>
            </a:r>
          </a:p>
          <a:p>
            <a:pPr marL="0" indent="0">
              <a:buFont typeface="Arial" pitchFamily="-111" charset="0"/>
              <a:buNone/>
            </a:pPr>
            <a:r>
              <a:rPr lang="en-US" sz="1000" dirty="0" err="1" smtClean="0"/>
              <a:t>X.weight</a:t>
            </a:r>
            <a:r>
              <a:rPr lang="en-US" sz="1000" dirty="0" smtClean="0"/>
              <a:t>[3] =10</a:t>
            </a:r>
          </a:p>
          <a:p>
            <a:pPr marL="0" indent="0">
              <a:buFont typeface="Arial" pitchFamily="-111" charset="0"/>
              <a:buNone/>
            </a:pPr>
            <a:r>
              <a:rPr lang="en-US" sz="1000" dirty="0" err="1" smtClean="0"/>
              <a:t>X.weight</a:t>
            </a:r>
            <a:r>
              <a:rPr lang="en-US" sz="1000" dirty="0" smtClean="0"/>
              <a:t>[4] =10</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 </a:t>
            </a:r>
          </a:p>
          <a:p>
            <a:pPr marL="0" indent="0">
              <a:buFont typeface="Arial" pitchFamily="-111" charset="0"/>
              <a:buNone/>
            </a:pPr>
            <a:r>
              <a:rPr lang="en-US" sz="1000" dirty="0" smtClean="0"/>
              <a:t>destructor</a:t>
            </a:r>
          </a:p>
          <a:p>
            <a:endParaRPr lang="en-US" sz="1800" dirty="0"/>
          </a:p>
        </p:txBody>
      </p:sp>
    </p:spTree>
    <p:extLst>
      <p:ext uri="{BB962C8B-B14F-4D97-AF65-F5344CB8AC3E}">
        <p14:creationId xmlns:p14="http://schemas.microsoft.com/office/powerpoint/2010/main" val="4139834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b="1" dirty="0" smtClean="0"/>
              <a:t>STL Vector/Matrix </a:t>
            </a:r>
            <a:r>
              <a:rPr lang="en-US" sz="3200" b="1" dirty="0" smtClean="0"/>
              <a:t>Applications</a:t>
            </a:r>
            <a:endParaRPr lang="en-US" sz="3200" b="1" dirty="0"/>
          </a:p>
        </p:txBody>
      </p:sp>
      <p:sp>
        <p:nvSpPr>
          <p:cNvPr id="3" name="Content Placeholder 2"/>
          <p:cNvSpPr>
            <a:spLocks noGrp="1"/>
          </p:cNvSpPr>
          <p:nvPr>
            <p:ph sz="half" idx="1"/>
          </p:nvPr>
        </p:nvSpPr>
        <p:spPr>
          <a:xfrm>
            <a:off x="381000" y="1295400"/>
            <a:ext cx="8458200" cy="5060950"/>
          </a:xfrm>
          <a:ln>
            <a:solidFill>
              <a:srgbClr val="4F81BD"/>
            </a:solidFill>
          </a:ln>
        </p:spPr>
        <p:txBody>
          <a:bodyPr/>
          <a:lstStyle/>
          <a:p>
            <a:r>
              <a:rPr lang="en-US" dirty="0" smtClean="0"/>
              <a:t>Database Tables</a:t>
            </a:r>
          </a:p>
          <a:p>
            <a:pPr lvl="1"/>
            <a:r>
              <a:rPr lang="en-US" dirty="0" smtClean="0"/>
              <a:t>Stock </a:t>
            </a:r>
            <a:r>
              <a:rPr lang="en-US" dirty="0" smtClean="0"/>
              <a:t>Price evolution as function of time is stored in matrix </a:t>
            </a:r>
          </a:p>
          <a:p>
            <a:r>
              <a:rPr lang="es-ES_tradnl" dirty="0" err="1" smtClean="0"/>
              <a:t>Discretization</a:t>
            </a:r>
            <a:r>
              <a:rPr lang="es-ES_tradnl" dirty="0" smtClean="0"/>
              <a:t> </a:t>
            </a:r>
            <a:r>
              <a:rPr lang="es-ES_tradnl" dirty="0" smtClean="0"/>
              <a:t>of </a:t>
            </a:r>
            <a:r>
              <a:rPr lang="es-ES_tradnl" dirty="0" err="1" smtClean="0"/>
              <a:t>Differential</a:t>
            </a:r>
            <a:r>
              <a:rPr lang="es-ES_tradnl" dirty="0" smtClean="0"/>
              <a:t> </a:t>
            </a:r>
            <a:r>
              <a:rPr lang="es-ES_tradnl" dirty="0" err="1" smtClean="0"/>
              <a:t>Equations</a:t>
            </a:r>
            <a:endParaRPr lang="es-ES_tradnl" dirty="0" smtClean="0"/>
          </a:p>
          <a:p>
            <a:pPr lvl="1"/>
            <a:r>
              <a:rPr lang="es-ES_tradnl" dirty="0" err="1" smtClean="0"/>
              <a:t>Explicit</a:t>
            </a:r>
            <a:r>
              <a:rPr lang="es-ES_tradnl" dirty="0" smtClean="0"/>
              <a:t> </a:t>
            </a:r>
            <a:r>
              <a:rPr lang="es-ES_tradnl" dirty="0" err="1" smtClean="0"/>
              <a:t>Method</a:t>
            </a:r>
            <a:r>
              <a:rPr lang="es-ES_tradnl" dirty="0" smtClean="0"/>
              <a:t> </a:t>
            </a:r>
            <a:r>
              <a:rPr lang="es-ES_tradnl" dirty="0" err="1" smtClean="0"/>
              <a:t>results</a:t>
            </a:r>
            <a:r>
              <a:rPr lang="es-ES_tradnl" dirty="0" smtClean="0"/>
              <a:t> in set of linear </a:t>
            </a:r>
            <a:r>
              <a:rPr lang="es-ES_tradnl" dirty="0" err="1" smtClean="0"/>
              <a:t>equations</a:t>
            </a:r>
            <a:r>
              <a:rPr lang="es-ES_tradnl" dirty="0" smtClean="0"/>
              <a:t> </a:t>
            </a:r>
            <a:r>
              <a:rPr lang="es-ES_tradnl" dirty="0" err="1" smtClean="0"/>
              <a:t>that</a:t>
            </a:r>
            <a:r>
              <a:rPr lang="es-ES_tradnl" dirty="0" smtClean="0"/>
              <a:t> can be </a:t>
            </a:r>
            <a:r>
              <a:rPr lang="es-ES_tradnl" dirty="0" err="1" smtClean="0"/>
              <a:t>represented</a:t>
            </a:r>
            <a:r>
              <a:rPr lang="es-ES_tradnl" dirty="0" smtClean="0"/>
              <a:t> as </a:t>
            </a:r>
            <a:r>
              <a:rPr lang="es-ES_tradnl" dirty="0" err="1" smtClean="0"/>
              <a:t>matrix</a:t>
            </a:r>
            <a:r>
              <a:rPr lang="es-ES_tradnl" dirty="0" smtClean="0"/>
              <a:t> x vector</a:t>
            </a:r>
          </a:p>
          <a:p>
            <a:pPr lvl="1"/>
            <a:r>
              <a:rPr lang="es-ES_tradnl" dirty="0" err="1" smtClean="0"/>
              <a:t>Ax</a:t>
            </a:r>
            <a:r>
              <a:rPr lang="es-ES_tradnl" dirty="0" smtClean="0"/>
              <a:t> =b   </a:t>
            </a:r>
            <a:r>
              <a:rPr lang="es-ES_tradnl" dirty="0" err="1" smtClean="0"/>
              <a:t>where</a:t>
            </a:r>
            <a:r>
              <a:rPr lang="es-ES_tradnl" dirty="0" smtClean="0"/>
              <a:t> A </a:t>
            </a:r>
            <a:r>
              <a:rPr lang="es-ES_tradnl" dirty="0" err="1" smtClean="0"/>
              <a:t>is</a:t>
            </a:r>
            <a:r>
              <a:rPr lang="es-ES_tradnl" dirty="0" smtClean="0"/>
              <a:t> </a:t>
            </a:r>
            <a:r>
              <a:rPr lang="es-ES_tradnl" dirty="0" err="1" smtClean="0"/>
              <a:t>square</a:t>
            </a:r>
            <a:r>
              <a:rPr lang="es-ES_tradnl" dirty="0" smtClean="0"/>
              <a:t> (NXN) </a:t>
            </a:r>
            <a:r>
              <a:rPr lang="es-ES_tradnl" dirty="0" err="1" smtClean="0"/>
              <a:t>matrix</a:t>
            </a:r>
            <a:r>
              <a:rPr lang="es-ES_tradnl" dirty="0" smtClean="0"/>
              <a:t> &amp; x and b are </a:t>
            </a:r>
            <a:r>
              <a:rPr lang="es-ES_tradnl" dirty="0" err="1" smtClean="0"/>
              <a:t>column</a:t>
            </a:r>
            <a:r>
              <a:rPr lang="es-ES_tradnl" dirty="0" smtClean="0"/>
              <a:t> </a:t>
            </a:r>
            <a:r>
              <a:rPr lang="es-ES_tradnl" dirty="0" err="1" smtClean="0"/>
              <a:t>vectors</a:t>
            </a:r>
            <a:endParaRPr lang="es-ES_tradnl" dirty="0" smtClean="0"/>
          </a:p>
          <a:p>
            <a:r>
              <a:rPr lang="es-ES_tradnl" dirty="0" err="1" smtClean="0"/>
              <a:t>Statistical</a:t>
            </a:r>
            <a:r>
              <a:rPr lang="es-ES_tradnl" dirty="0" smtClean="0"/>
              <a:t> </a:t>
            </a:r>
            <a:r>
              <a:rPr lang="es-ES_tradnl" dirty="0" err="1" smtClean="0"/>
              <a:t>Methods</a:t>
            </a:r>
            <a:endParaRPr lang="es-ES_tradnl" dirty="0" smtClean="0"/>
          </a:p>
          <a:p>
            <a:pPr lvl="1"/>
            <a:r>
              <a:rPr lang="es-ES_tradnl" dirty="0" err="1" smtClean="0"/>
              <a:t>Calculating</a:t>
            </a:r>
            <a:r>
              <a:rPr lang="es-ES_tradnl" dirty="0" smtClean="0"/>
              <a:t> mean of vector of </a:t>
            </a:r>
            <a:r>
              <a:rPr lang="es-ES_tradnl" dirty="0" err="1" smtClean="0"/>
              <a:t>values</a:t>
            </a:r>
            <a:r>
              <a:rPr lang="es-ES_tradnl" dirty="0" smtClean="0"/>
              <a:t> (stock </a:t>
            </a:r>
            <a:r>
              <a:rPr lang="es-ES_tradnl" dirty="0" err="1" smtClean="0"/>
              <a:t>prices</a:t>
            </a:r>
            <a:r>
              <a:rPr lang="es-ES_tradnl" dirty="0" smtClean="0"/>
              <a:t> vs. time)</a:t>
            </a:r>
          </a:p>
          <a:p>
            <a:pPr lvl="1"/>
            <a:r>
              <a:rPr lang="es-ES_tradnl" dirty="0" err="1" smtClean="0"/>
              <a:t>Calculating</a:t>
            </a:r>
            <a:r>
              <a:rPr lang="es-ES_tradnl" dirty="0" smtClean="0"/>
              <a:t> SD of vector of </a:t>
            </a:r>
            <a:r>
              <a:rPr lang="es-ES_tradnl" dirty="0" err="1" smtClean="0"/>
              <a:t>values</a:t>
            </a:r>
            <a:endParaRPr lang="es-ES_tradnl" dirty="0" smtClean="0"/>
          </a:p>
          <a:p>
            <a:pPr marL="914400" lvl="2" indent="0">
              <a:buNone/>
            </a:pPr>
            <a:endParaRPr lang="en-US" dirty="0"/>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38</a:t>
            </a:fld>
            <a:endParaRPr lang="en-US" dirty="0"/>
          </a:p>
        </p:txBody>
      </p:sp>
    </p:spTree>
    <p:extLst>
      <p:ext uri="{BB962C8B-B14F-4D97-AF65-F5344CB8AC3E}">
        <p14:creationId xmlns:p14="http://schemas.microsoft.com/office/powerpoint/2010/main" val="299022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0"/>
            <a:ext cx="8229600" cy="762000"/>
          </a:xfrm>
        </p:spPr>
        <p:txBody>
          <a:bodyPr/>
          <a:lstStyle/>
          <a:p>
            <a:pPr eaLnBrk="1" hangingPunct="1"/>
            <a:r>
              <a:rPr lang="en-US" b="1" smtClean="0"/>
              <a:t>List Container</a:t>
            </a:r>
          </a:p>
        </p:txBody>
      </p:sp>
      <p:sp>
        <p:nvSpPr>
          <p:cNvPr id="95235" name="Content Placeholder 2"/>
          <p:cNvSpPr>
            <a:spLocks noGrp="1"/>
          </p:cNvSpPr>
          <p:nvPr>
            <p:ph idx="1"/>
          </p:nvPr>
        </p:nvSpPr>
        <p:spPr>
          <a:xfrm>
            <a:off x="457200" y="762000"/>
            <a:ext cx="8229600" cy="5594350"/>
          </a:xfrm>
          <a:ln>
            <a:solidFill>
              <a:srgbClr val="0000FF"/>
            </a:solidFill>
          </a:ln>
        </p:spPr>
        <p:txBody>
          <a:bodyPr rtlCol="0">
            <a:normAutofit lnSpcReduction="10000"/>
          </a:bodyPr>
          <a:lstStyle/>
          <a:p>
            <a:pPr eaLnBrk="1" fontAlgn="auto" hangingPunct="1">
              <a:spcBef>
                <a:spcPts val="75"/>
              </a:spcBef>
              <a:spcAft>
                <a:spcPts val="0"/>
              </a:spcAft>
              <a:buFont typeface="Arial"/>
              <a:buChar char="•"/>
              <a:defRPr/>
            </a:pPr>
            <a:r>
              <a:rPr lang="en-US" sz="2800" dirty="0" smtClean="0"/>
              <a:t>List is a </a:t>
            </a:r>
            <a:r>
              <a:rPr lang="en-US" sz="2800" b="1" i="1" dirty="0" smtClean="0">
                <a:solidFill>
                  <a:srgbClr val="0000FF"/>
                </a:solidFill>
              </a:rPr>
              <a:t>sequence </a:t>
            </a:r>
            <a:r>
              <a:rPr lang="en-US" sz="2800" i="1" dirty="0" smtClean="0">
                <a:solidFill>
                  <a:srgbClr val="0000FF"/>
                </a:solidFill>
              </a:rPr>
              <a:t>container</a:t>
            </a:r>
            <a:r>
              <a:rPr lang="en-US" sz="2800" dirty="0" smtClean="0"/>
              <a:t> designed to provide  optimal performance for frequent </a:t>
            </a:r>
            <a:r>
              <a:rPr lang="en-US" sz="2800" b="1" i="1" dirty="0" smtClean="0">
                <a:solidFill>
                  <a:srgbClr val="FF0000"/>
                </a:solidFill>
              </a:rPr>
              <a:t>insertions </a:t>
            </a:r>
            <a:r>
              <a:rPr lang="en-US" sz="2800" dirty="0" smtClean="0"/>
              <a:t>and </a:t>
            </a:r>
            <a:r>
              <a:rPr lang="en-US" sz="2800" b="1" i="1" dirty="0" smtClean="0">
                <a:solidFill>
                  <a:srgbClr val="FF0000"/>
                </a:solidFill>
              </a:rPr>
              <a:t>deletions</a:t>
            </a:r>
            <a:r>
              <a:rPr lang="en-US" sz="2800" b="1" i="1" dirty="0" smtClean="0">
                <a:solidFill>
                  <a:srgbClr val="0000FF"/>
                </a:solidFill>
              </a:rPr>
              <a:t> </a:t>
            </a:r>
            <a:r>
              <a:rPr lang="en-US" sz="2800" dirty="0" smtClean="0"/>
              <a:t>of elements </a:t>
            </a:r>
          </a:p>
          <a:p>
            <a:pPr eaLnBrk="1" fontAlgn="auto" hangingPunct="1">
              <a:spcBef>
                <a:spcPts val="75"/>
              </a:spcBef>
              <a:spcAft>
                <a:spcPts val="0"/>
              </a:spcAft>
              <a:buFont typeface="Arial"/>
              <a:buChar char="•"/>
              <a:defRPr/>
            </a:pPr>
            <a:r>
              <a:rPr lang="en-US" sz="2800" dirty="0" smtClean="0">
                <a:sym typeface="Wingdings" pitchFamily="-111" charset="2"/>
              </a:rPr>
              <a:t>Implemented as a </a:t>
            </a:r>
            <a:r>
              <a:rPr lang="en-US" sz="2800" b="1" dirty="0" smtClean="0">
                <a:solidFill>
                  <a:srgbClr val="0000FF"/>
                </a:solidFill>
                <a:sym typeface="Wingdings" pitchFamily="-111" charset="2"/>
              </a:rPr>
              <a:t>doubly link</a:t>
            </a:r>
            <a:r>
              <a:rPr lang="en-US" sz="2800" dirty="0" smtClean="0">
                <a:sym typeface="Wingdings" pitchFamily="-111" charset="2"/>
              </a:rPr>
              <a:t> </a:t>
            </a:r>
            <a:r>
              <a:rPr lang="en-US" sz="2800" b="1" dirty="0" smtClean="0">
                <a:solidFill>
                  <a:srgbClr val="0000FF"/>
                </a:solidFill>
                <a:sym typeface="Wingdings" pitchFamily="-111" charset="2"/>
              </a:rPr>
              <a:t>list</a:t>
            </a:r>
            <a:r>
              <a:rPr lang="en-US" sz="2800" dirty="0" smtClean="0">
                <a:sym typeface="Wingdings" pitchFamily="-111" charset="2"/>
              </a:rPr>
              <a:t>, where each node has links to </a:t>
            </a:r>
            <a:r>
              <a:rPr lang="en-US" sz="2800" b="1" dirty="0" smtClean="0">
                <a:solidFill>
                  <a:srgbClr val="0000FF"/>
                </a:solidFill>
                <a:sym typeface="Wingdings" pitchFamily="-111" charset="2"/>
              </a:rPr>
              <a:t>next </a:t>
            </a:r>
            <a:r>
              <a:rPr lang="en-US" sz="2800" dirty="0" smtClean="0">
                <a:sym typeface="Wingdings" pitchFamily="-111" charset="2"/>
              </a:rPr>
              <a:t>and </a:t>
            </a:r>
            <a:r>
              <a:rPr lang="en-US" sz="2800" b="1" dirty="0" smtClean="0">
                <a:solidFill>
                  <a:srgbClr val="0000FF"/>
                </a:solidFill>
                <a:sym typeface="Wingdings" pitchFamily="-111" charset="2"/>
              </a:rPr>
              <a:t>previous </a:t>
            </a:r>
            <a:r>
              <a:rPr lang="en-US" sz="2800" dirty="0" smtClean="0">
                <a:sym typeface="Wingdings" pitchFamily="-111" charset="2"/>
              </a:rPr>
              <a:t>node</a:t>
            </a:r>
          </a:p>
          <a:p>
            <a:pPr eaLnBrk="1" fontAlgn="auto" hangingPunct="1">
              <a:spcBef>
                <a:spcPts val="75"/>
              </a:spcBef>
              <a:spcAft>
                <a:spcPts val="0"/>
              </a:spcAft>
              <a:buFont typeface="Arial"/>
              <a:buChar char="•"/>
              <a:defRPr/>
            </a:pPr>
            <a:r>
              <a:rPr lang="en-US" sz="2800" dirty="0" smtClean="0"/>
              <a:t>Supports </a:t>
            </a:r>
            <a:r>
              <a:rPr lang="en-US" sz="2800" b="1" i="1" dirty="0" smtClean="0">
                <a:solidFill>
                  <a:srgbClr val="FF0000"/>
                </a:solidFill>
              </a:rPr>
              <a:t>bidirectional </a:t>
            </a:r>
            <a:r>
              <a:rPr lang="en-US" sz="2800" b="1" i="1" dirty="0" err="1" smtClean="0">
                <a:solidFill>
                  <a:srgbClr val="FF0000"/>
                </a:solidFill>
              </a:rPr>
              <a:t>iterators</a:t>
            </a:r>
            <a:r>
              <a:rPr lang="en-US" sz="2800" b="1" i="1" dirty="0" smtClean="0">
                <a:solidFill>
                  <a:srgbClr val="FF0000"/>
                </a:solidFill>
              </a:rPr>
              <a:t> (</a:t>
            </a:r>
            <a:r>
              <a:rPr lang="en-US" sz="2800" b="1" i="1" dirty="0" smtClean="0"/>
              <a:t>pointer-like</a:t>
            </a:r>
            <a:r>
              <a:rPr lang="en-US" sz="2800" b="1" i="1" dirty="0" smtClean="0">
                <a:solidFill>
                  <a:srgbClr val="FF0000"/>
                </a:solidFill>
              </a:rPr>
              <a:t>) </a:t>
            </a:r>
            <a:r>
              <a:rPr lang="en-US" sz="2800" dirty="0" smtClean="0"/>
              <a:t>and allows </a:t>
            </a:r>
            <a:r>
              <a:rPr lang="en-US" sz="2800" b="1" i="1" dirty="0" smtClean="0">
                <a:solidFill>
                  <a:srgbClr val="0000FF"/>
                </a:solidFill>
              </a:rPr>
              <a:t>constant time</a:t>
            </a:r>
            <a:r>
              <a:rPr lang="en-US" sz="2800" dirty="0" smtClean="0"/>
              <a:t> </a:t>
            </a:r>
            <a:r>
              <a:rPr lang="en-US" sz="2800" b="1" dirty="0" smtClean="0"/>
              <a:t>insert </a:t>
            </a:r>
            <a:r>
              <a:rPr lang="en-US" sz="2800" dirty="0" smtClean="0"/>
              <a:t>and </a:t>
            </a:r>
            <a:r>
              <a:rPr lang="en-US" sz="2800" b="1" dirty="0" smtClean="0"/>
              <a:t>erase </a:t>
            </a:r>
            <a:r>
              <a:rPr lang="en-US" sz="2800" dirty="0" smtClean="0"/>
              <a:t>operations anywhere within the sequence, with storage management handled automatically</a:t>
            </a:r>
          </a:p>
          <a:p>
            <a:pPr eaLnBrk="1" fontAlgn="auto" hangingPunct="1">
              <a:spcBef>
                <a:spcPts val="75"/>
              </a:spcBef>
              <a:spcAft>
                <a:spcPts val="0"/>
              </a:spcAft>
              <a:buFont typeface="Arial"/>
              <a:buChar char="•"/>
              <a:defRPr/>
            </a:pPr>
            <a:r>
              <a:rPr lang="en-US" sz="2800" b="1" dirty="0" smtClean="0">
                <a:solidFill>
                  <a:srgbClr val="0000FF"/>
                </a:solidFill>
              </a:rPr>
              <a:t>No random access </a:t>
            </a:r>
            <a:r>
              <a:rPr lang="en-US" sz="2800" b="1" dirty="0" err="1" smtClean="0">
                <a:solidFill>
                  <a:srgbClr val="0000FF"/>
                </a:solidFill>
              </a:rPr>
              <a:t>capability(</a:t>
            </a:r>
            <a:r>
              <a:rPr lang="en-US" sz="2800" b="1" dirty="0" err="1" smtClean="0">
                <a:solidFill>
                  <a:srgbClr val="FF0000"/>
                </a:solidFill>
              </a:rPr>
              <a:t>e.g</a:t>
            </a:r>
            <a:r>
              <a:rPr lang="en-US" sz="2800" b="1" dirty="0" smtClean="0">
                <a:solidFill>
                  <a:srgbClr val="FF0000"/>
                </a:solidFill>
              </a:rPr>
              <a:t>. [ ] </a:t>
            </a:r>
            <a:r>
              <a:rPr lang="en-US" sz="2800" b="1" dirty="0" smtClean="0">
                <a:solidFill>
                  <a:srgbClr val="0000FF"/>
                </a:solidFill>
              </a:rPr>
              <a:t>)  </a:t>
            </a:r>
            <a:r>
              <a:rPr lang="en-US" sz="2800" dirty="0" err="1" smtClean="0">
                <a:solidFill>
                  <a:srgbClr val="FF0000"/>
                </a:solidFill>
                <a:latin typeface="Webdings"/>
                <a:ea typeface="Webdings"/>
                <a:cs typeface="Webdings"/>
              </a:rPr>
              <a:t></a:t>
            </a:r>
            <a:endParaRPr lang="en-US" sz="2800" dirty="0" smtClean="0">
              <a:solidFill>
                <a:srgbClr val="FF0000"/>
              </a:solidFill>
            </a:endParaRPr>
          </a:p>
          <a:p>
            <a:pPr eaLnBrk="1" fontAlgn="auto" hangingPunct="1">
              <a:spcBef>
                <a:spcPts val="75"/>
              </a:spcBef>
              <a:spcAft>
                <a:spcPts val="0"/>
              </a:spcAft>
              <a:buFont typeface="Arial"/>
              <a:buChar char="•"/>
              <a:defRPr/>
            </a:pPr>
            <a:r>
              <a:rPr lang="en-US" sz="2800" dirty="0" smtClean="0"/>
              <a:t>Example:</a:t>
            </a:r>
          </a:p>
          <a:p>
            <a:pPr eaLnBrk="1" fontAlgn="auto" hangingPunct="1">
              <a:spcBef>
                <a:spcPts val="75"/>
              </a:spcBef>
              <a:spcAft>
                <a:spcPts val="0"/>
              </a:spcAft>
              <a:buFont typeface="Arial" pitchFamily="-111" charset="0"/>
              <a:buNone/>
              <a:defRPr/>
            </a:pPr>
            <a:r>
              <a:rPr lang="en-US" sz="2000" b="1" dirty="0" smtClean="0">
                <a:solidFill>
                  <a:srgbClr val="FF0000"/>
                </a:solidFill>
              </a:rPr>
              <a:t>#include &lt;list&gt; </a:t>
            </a:r>
          </a:p>
          <a:p>
            <a:pPr eaLnBrk="1" fontAlgn="auto" hangingPunct="1">
              <a:spcBef>
                <a:spcPts val="75"/>
              </a:spcBef>
              <a:spcAft>
                <a:spcPts val="0"/>
              </a:spcAft>
              <a:buFont typeface="Arial" pitchFamily="-111" charset="0"/>
              <a:buNone/>
              <a:defRPr/>
            </a:pPr>
            <a:r>
              <a:rPr lang="en-US" sz="2000" b="1" dirty="0" smtClean="0">
                <a:solidFill>
                  <a:srgbClr val="0000FF"/>
                </a:solidFill>
              </a:rPr>
              <a:t>list&lt;</a:t>
            </a:r>
            <a:r>
              <a:rPr lang="en-US" sz="2000" b="1" dirty="0" err="1" smtClean="0">
                <a:solidFill>
                  <a:srgbClr val="0000FF"/>
                </a:solidFill>
              </a:rPr>
              <a:t>int</a:t>
            </a:r>
            <a:r>
              <a:rPr lang="en-US" sz="2000" b="1" dirty="0" smtClean="0">
                <a:solidFill>
                  <a:srgbClr val="0000FF"/>
                </a:solidFill>
              </a:rPr>
              <a:t>&gt; A(10);  //10 nodes</a:t>
            </a:r>
          </a:p>
          <a:p>
            <a:pPr eaLnBrk="1" fontAlgn="auto" hangingPunct="1">
              <a:spcBef>
                <a:spcPts val="75"/>
              </a:spcBef>
              <a:spcAft>
                <a:spcPts val="0"/>
              </a:spcAft>
              <a:buFont typeface="Arial" pitchFamily="-111" charset="0"/>
              <a:buNone/>
              <a:defRPr/>
            </a:pPr>
            <a:r>
              <a:rPr lang="en-US" sz="2000" b="1" dirty="0" smtClean="0">
                <a:solidFill>
                  <a:srgbClr val="0000FF"/>
                </a:solidFill>
              </a:rPr>
              <a:t>list&lt;</a:t>
            </a:r>
            <a:r>
              <a:rPr lang="en-US" sz="2000" b="1" dirty="0" err="1" smtClean="0">
                <a:solidFill>
                  <a:srgbClr val="0000FF"/>
                </a:solidFill>
              </a:rPr>
              <a:t>int</a:t>
            </a:r>
            <a:r>
              <a:rPr lang="en-US" sz="2000" b="1" dirty="0" smtClean="0">
                <a:solidFill>
                  <a:srgbClr val="0000FF"/>
                </a:solidFill>
              </a:rPr>
              <a:t>&gt;::</a:t>
            </a:r>
            <a:r>
              <a:rPr lang="en-US" sz="2000" b="1" dirty="0" err="1" smtClean="0">
                <a:solidFill>
                  <a:srgbClr val="0000FF"/>
                </a:solidFill>
              </a:rPr>
              <a:t>iterator</a:t>
            </a:r>
            <a:r>
              <a:rPr lang="en-US" sz="2000" b="1" dirty="0" smtClean="0">
                <a:solidFill>
                  <a:srgbClr val="0000FF"/>
                </a:solidFill>
              </a:rPr>
              <a:t> P</a:t>
            </a:r>
            <a:r>
              <a:rPr lang="en-US" sz="2000" dirty="0" smtClean="0"/>
              <a:t>;</a:t>
            </a:r>
          </a:p>
          <a:p>
            <a:pPr eaLnBrk="1" fontAlgn="auto" hangingPunct="1">
              <a:spcBef>
                <a:spcPts val="75"/>
              </a:spcBef>
              <a:spcAft>
                <a:spcPts val="0"/>
              </a:spcAft>
              <a:buFont typeface="Arial" pitchFamily="-111" charset="0"/>
              <a:buNone/>
              <a:defRPr/>
            </a:pPr>
            <a:r>
              <a:rPr lang="en-US" sz="2000" dirty="0" smtClean="0"/>
              <a:t>P = </a:t>
            </a:r>
            <a:r>
              <a:rPr lang="en-US" sz="2000" dirty="0" err="1" smtClean="0"/>
              <a:t>A.begin</a:t>
            </a:r>
            <a:r>
              <a:rPr lang="en-US" sz="2000" dirty="0" smtClean="0"/>
              <a:t>( );</a:t>
            </a:r>
          </a:p>
          <a:p>
            <a:pPr eaLnBrk="1" fontAlgn="auto" hangingPunct="1">
              <a:spcBef>
                <a:spcPts val="75"/>
              </a:spcBef>
              <a:spcAft>
                <a:spcPts val="0"/>
              </a:spcAft>
              <a:buFont typeface="Arial" pitchFamily="-111" charset="0"/>
              <a:buNone/>
              <a:defRPr/>
            </a:pPr>
            <a:endParaRPr lang="en-US" sz="2000" dirty="0" smtClean="0"/>
          </a:p>
        </p:txBody>
      </p:sp>
      <p:sp>
        <p:nvSpPr>
          <p:cNvPr id="9523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9728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047D70B9-A7E1-7443-A779-71523D3605D0}" type="slidenum">
              <a:rPr lang="en-US"/>
              <a:pPr>
                <a:defRPr/>
              </a:pPr>
              <a:t>39</a:t>
            </a:fld>
            <a:endParaRPr lang="en-US"/>
          </a:p>
        </p:txBody>
      </p:sp>
      <p:sp>
        <p:nvSpPr>
          <p:cNvPr id="8" name="Rectangle 7"/>
          <p:cNvSpPr/>
          <p:nvPr/>
        </p:nvSpPr>
        <p:spPr>
          <a:xfrm>
            <a:off x="3657600" y="5211763"/>
            <a:ext cx="914400" cy="9144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rgbClr val="3366FF"/>
                </a:solidFill>
              </a:rPr>
              <a:t>1</a:t>
            </a:r>
          </a:p>
          <a:p>
            <a:pPr algn="ctr" fontAlgn="auto">
              <a:spcBef>
                <a:spcPts val="0"/>
              </a:spcBef>
              <a:spcAft>
                <a:spcPts val="0"/>
              </a:spcAft>
              <a:defRPr/>
            </a:pPr>
            <a:r>
              <a:rPr lang="en-US" dirty="0">
                <a:solidFill>
                  <a:srgbClr val="3366FF"/>
                </a:solidFill>
              </a:rPr>
              <a:t>value</a:t>
            </a:r>
          </a:p>
        </p:txBody>
      </p:sp>
      <p:sp>
        <p:nvSpPr>
          <p:cNvPr id="9" name="Rectangle 8"/>
          <p:cNvSpPr/>
          <p:nvPr/>
        </p:nvSpPr>
        <p:spPr>
          <a:xfrm>
            <a:off x="4953000" y="5211763"/>
            <a:ext cx="914400" cy="9144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rgbClr val="3366FF"/>
                </a:solidFill>
              </a:rPr>
              <a:t>2</a:t>
            </a:r>
          </a:p>
          <a:p>
            <a:pPr algn="ctr" fontAlgn="auto">
              <a:spcBef>
                <a:spcPts val="0"/>
              </a:spcBef>
              <a:spcAft>
                <a:spcPts val="0"/>
              </a:spcAft>
              <a:defRPr/>
            </a:pPr>
            <a:r>
              <a:rPr lang="en-US" dirty="0">
                <a:solidFill>
                  <a:srgbClr val="3366FF"/>
                </a:solidFill>
              </a:rPr>
              <a:t>value</a:t>
            </a:r>
          </a:p>
        </p:txBody>
      </p:sp>
      <p:sp>
        <p:nvSpPr>
          <p:cNvPr id="10" name="Rectangle 9"/>
          <p:cNvSpPr/>
          <p:nvPr/>
        </p:nvSpPr>
        <p:spPr>
          <a:xfrm>
            <a:off x="6172200" y="5211763"/>
            <a:ext cx="914400" cy="9144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rgbClr val="3366FF"/>
                </a:solidFill>
              </a:rPr>
              <a:t>3</a:t>
            </a:r>
          </a:p>
          <a:p>
            <a:pPr algn="ctr" fontAlgn="auto">
              <a:spcBef>
                <a:spcPts val="0"/>
              </a:spcBef>
              <a:spcAft>
                <a:spcPts val="0"/>
              </a:spcAft>
              <a:defRPr/>
            </a:pPr>
            <a:r>
              <a:rPr lang="en-US" dirty="0">
                <a:solidFill>
                  <a:srgbClr val="3366FF"/>
                </a:solidFill>
              </a:rPr>
              <a:t>value</a:t>
            </a:r>
          </a:p>
        </p:txBody>
      </p:sp>
      <p:sp>
        <p:nvSpPr>
          <p:cNvPr id="11" name="Rectangle 10"/>
          <p:cNvSpPr/>
          <p:nvPr/>
        </p:nvSpPr>
        <p:spPr>
          <a:xfrm>
            <a:off x="7391400" y="5211763"/>
            <a:ext cx="914400" cy="9144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rgbClr val="3366FF"/>
                </a:solidFill>
              </a:rPr>
              <a:t>value</a:t>
            </a:r>
          </a:p>
        </p:txBody>
      </p:sp>
      <p:cxnSp>
        <p:nvCxnSpPr>
          <p:cNvPr id="12" name="Straight Arrow Connector 11"/>
          <p:cNvCxnSpPr/>
          <p:nvPr/>
        </p:nvCxnSpPr>
        <p:spPr>
          <a:xfrm>
            <a:off x="4572000" y="5364163"/>
            <a:ext cx="3810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a:off x="5867400" y="5899150"/>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867400" y="536575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10400" y="5367338"/>
            <a:ext cx="3810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a:off x="4572000" y="5900738"/>
            <a:ext cx="3048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10800000">
            <a:off x="7010400" y="59055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8305800" y="5362575"/>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276600" y="5368925"/>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0800000">
            <a:off x="8305800" y="5902325"/>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792162"/>
          </a:xfrm>
        </p:spPr>
        <p:txBody>
          <a:bodyPr/>
          <a:lstStyle/>
          <a:p>
            <a:pPr eaLnBrk="1" hangingPunct="1"/>
            <a:r>
              <a:rPr lang="en-US" b="1" dirty="0">
                <a:latin typeface="Calibri" charset="0"/>
              </a:rPr>
              <a:t>Pointers as Iterators</a:t>
            </a:r>
          </a:p>
        </p:txBody>
      </p:sp>
      <p:sp>
        <p:nvSpPr>
          <p:cNvPr id="81923" name="Rectangle 3"/>
          <p:cNvSpPr>
            <a:spLocks noGrp="1" noChangeArrowheads="1"/>
          </p:cNvSpPr>
          <p:nvPr>
            <p:ph type="body" idx="1"/>
          </p:nvPr>
        </p:nvSpPr>
        <p:spPr>
          <a:xfrm>
            <a:off x="457200" y="1066800"/>
            <a:ext cx="8229600" cy="5059363"/>
          </a:xfrm>
          <a:ln>
            <a:solidFill>
              <a:srgbClr val="0000FF"/>
            </a:solidFill>
          </a:ln>
        </p:spPr>
        <p:txBody>
          <a:bodyPr/>
          <a:lstStyle/>
          <a:p>
            <a:pPr eaLnBrk="1" hangingPunct="1"/>
            <a:r>
              <a:rPr lang="en-US" sz="2800" dirty="0">
                <a:latin typeface="Calibri" charset="0"/>
              </a:rPr>
              <a:t>Recall: linked list: "</a:t>
            </a:r>
            <a:r>
              <a:rPr lang="en-US" sz="2800" b="1" i="1" dirty="0">
                <a:solidFill>
                  <a:srgbClr val="0000FF"/>
                </a:solidFill>
                <a:latin typeface="Calibri" charset="0"/>
              </a:rPr>
              <a:t>prototypical</a:t>
            </a:r>
            <a:r>
              <a:rPr lang="en-US" sz="2800" dirty="0">
                <a:latin typeface="Calibri" charset="0"/>
              </a:rPr>
              <a:t>" data structure</a:t>
            </a:r>
          </a:p>
          <a:p>
            <a:pPr eaLnBrk="1" hangingPunct="1"/>
            <a:r>
              <a:rPr lang="en-US" sz="2800" dirty="0">
                <a:latin typeface="Calibri" charset="0"/>
              </a:rPr>
              <a:t>Pointer: "</a:t>
            </a:r>
            <a:r>
              <a:rPr lang="en-US" sz="2800" b="1" i="1" dirty="0">
                <a:solidFill>
                  <a:srgbClr val="0000FF"/>
                </a:solidFill>
                <a:latin typeface="Calibri" charset="0"/>
              </a:rPr>
              <a:t>prototypical</a:t>
            </a:r>
            <a:r>
              <a:rPr lang="en-US" sz="2800" dirty="0">
                <a:latin typeface="Calibri" charset="0"/>
              </a:rPr>
              <a:t>" example of iterator</a:t>
            </a:r>
          </a:p>
          <a:p>
            <a:pPr lvl="1" eaLnBrk="1" hangingPunct="1"/>
            <a:r>
              <a:rPr lang="en-US" sz="2400" dirty="0">
                <a:latin typeface="Calibri" charset="0"/>
              </a:rPr>
              <a:t>Pointer used as iterator by moving thru</a:t>
            </a:r>
            <a:br>
              <a:rPr lang="en-US" sz="2400" dirty="0">
                <a:latin typeface="Calibri" charset="0"/>
              </a:rPr>
            </a:br>
            <a:r>
              <a:rPr lang="en-US" sz="2400" dirty="0">
                <a:latin typeface="Calibri" charset="0"/>
              </a:rPr>
              <a:t>linked list node by node starting at head:</a:t>
            </a:r>
          </a:p>
          <a:p>
            <a:pPr lvl="1" eaLnBrk="1" hangingPunct="1"/>
            <a:r>
              <a:rPr lang="en-US" sz="2400" dirty="0">
                <a:latin typeface="Calibri" charset="0"/>
              </a:rPr>
              <a:t>Example:</a:t>
            </a:r>
            <a:br>
              <a:rPr lang="en-US" sz="2400" dirty="0">
                <a:latin typeface="Calibri" charset="0"/>
              </a:rPr>
            </a:br>
            <a:r>
              <a:rPr lang="en-US" sz="2400" b="1" i="1" dirty="0" err="1">
                <a:solidFill>
                  <a:srgbClr val="0000FF"/>
                </a:solidFill>
                <a:latin typeface="Calibri" charset="0"/>
              </a:rPr>
              <a:t>Node_Type</a:t>
            </a:r>
            <a:r>
              <a:rPr lang="en-US" sz="2400" b="1" i="1" dirty="0">
                <a:solidFill>
                  <a:srgbClr val="0000FF"/>
                </a:solidFill>
                <a:latin typeface="Calibri" charset="0"/>
              </a:rPr>
              <a:t> *iterator;</a:t>
            </a:r>
            <a:br>
              <a:rPr lang="en-US" sz="2400" b="1" i="1" dirty="0">
                <a:solidFill>
                  <a:srgbClr val="0000FF"/>
                </a:solidFill>
                <a:latin typeface="Calibri" charset="0"/>
              </a:rPr>
            </a:br>
            <a:r>
              <a:rPr lang="en-US" sz="2400" dirty="0">
                <a:latin typeface="Calibri" charset="0"/>
              </a:rPr>
              <a:t>for (iterator = Head; iterator != NULL;</a:t>
            </a:r>
            <a:br>
              <a:rPr lang="en-US" sz="2400" dirty="0">
                <a:latin typeface="Calibri" charset="0"/>
              </a:rPr>
            </a:br>
            <a:r>
              <a:rPr lang="en-US" sz="2400" dirty="0">
                <a:latin typeface="Calibri" charset="0"/>
              </a:rPr>
              <a:t>				iterator=iterator-&gt;</a:t>
            </a:r>
            <a:r>
              <a:rPr lang="en-US" sz="2400" dirty="0" smtClean="0">
                <a:latin typeface="Calibri" charset="0"/>
              </a:rPr>
              <a:t>Link()</a:t>
            </a:r>
            <a:r>
              <a:rPr lang="en-US" sz="2400" dirty="0">
                <a:latin typeface="Calibri" charset="0"/>
              </a:rPr>
              <a:t/>
            </a:r>
            <a:br>
              <a:rPr lang="en-US" sz="2400" dirty="0">
                <a:latin typeface="Calibri" charset="0"/>
              </a:rPr>
            </a:br>
            <a:r>
              <a:rPr lang="en-US" sz="2400" dirty="0">
                <a:latin typeface="Calibri" charset="0"/>
              </a:rPr>
              <a:t>	</a:t>
            </a:r>
            <a:r>
              <a:rPr lang="en-US" sz="2400" dirty="0" err="1">
                <a:latin typeface="Calibri" charset="0"/>
              </a:rPr>
              <a:t>Do_Action</a:t>
            </a:r>
            <a:endParaRPr lang="en-US" sz="2400" dirty="0">
              <a:latin typeface="Calibri" charset="0"/>
            </a:endParaRP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rgbClr val="898989"/>
                </a:solidFill>
                <a:latin typeface="Calibri" charset="0"/>
              </a:rPr>
              <a:t>17-</a:t>
            </a:r>
            <a:fld id="{E985F453-F07E-7442-A98B-CCA65D7B3A49}" type="slidenum">
              <a:rPr lang="en-US">
                <a:solidFill>
                  <a:srgbClr val="898989"/>
                </a:solidFill>
                <a:latin typeface="Calibri" charset="0"/>
              </a:rPr>
              <a:pPr eaLnBrk="1" hangingPunct="1"/>
              <a:t>4</a:t>
            </a:fld>
            <a:endParaRPr lang="en-US">
              <a:solidFill>
                <a:srgbClr val="898989"/>
              </a:solidFill>
              <a:latin typeface="Calibri" charset="0"/>
            </a:endParaRP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mtClean="0">
                <a:solidFill>
                  <a:srgbClr val="898989"/>
                </a:solidFill>
                <a:latin typeface="Calibri" charset="0"/>
              </a:rPr>
              <a:t>C++ Part II</a:t>
            </a:r>
            <a:endParaRPr lang="en-CA">
              <a:solidFill>
                <a:srgbClr val="898989"/>
              </a:solidFill>
              <a:latin typeface="Calibri" charset="0"/>
            </a:endParaRPr>
          </a:p>
        </p:txBody>
      </p:sp>
      <p:sp>
        <p:nvSpPr>
          <p:cNvPr id="2" name="Date Placeholder 1"/>
          <p:cNvSpPr>
            <a:spLocks noGrp="1"/>
          </p:cNvSpPr>
          <p:nvPr>
            <p:ph type="dt" sz="half" idx="10"/>
          </p:nvPr>
        </p:nvSpPr>
        <p:spPr/>
        <p:txBody>
          <a:bodyPr/>
          <a:lstStyle/>
          <a:p>
            <a:r>
              <a:rPr lang="en-US" smtClean="0"/>
              <a:t>4/1/15</a:t>
            </a:r>
            <a:endParaRPr lang="en-US"/>
          </a:p>
        </p:txBody>
      </p:sp>
    </p:spTree>
    <p:extLst>
      <p:ext uri="{BB962C8B-B14F-4D97-AF65-F5344CB8AC3E}">
        <p14:creationId xmlns:p14="http://schemas.microsoft.com/office/powerpoint/2010/main" val="2928756850"/>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rtlCol="0">
            <a:normAutofit fontScale="90000"/>
          </a:bodyPr>
          <a:lstStyle/>
          <a:p>
            <a:pPr eaLnBrk="1" fontAlgn="auto" hangingPunct="1">
              <a:spcAft>
                <a:spcPts val="0"/>
              </a:spcAft>
              <a:defRPr/>
            </a:pPr>
            <a:r>
              <a:rPr lang="en-US" b="1" dirty="0" smtClean="0">
                <a:ea typeface="+mj-ea"/>
                <a:cs typeface="+mj-cs"/>
              </a:rPr>
              <a:t>List Container</a:t>
            </a:r>
            <a:br>
              <a:rPr lang="en-US" b="1" dirty="0" smtClean="0">
                <a:ea typeface="+mj-ea"/>
                <a:cs typeface="+mj-cs"/>
              </a:rPr>
            </a:br>
            <a:r>
              <a:rPr lang="en-US" b="1" dirty="0" smtClean="0">
                <a:ea typeface="+mj-ea"/>
                <a:cs typeface="+mj-cs"/>
              </a:rPr>
              <a:t>Benefits and Drawbacks</a:t>
            </a:r>
            <a:br>
              <a:rPr lang="en-US" b="1" dirty="0" smtClean="0">
                <a:ea typeface="+mj-ea"/>
                <a:cs typeface="+mj-cs"/>
              </a:rPr>
            </a:br>
            <a:endParaRPr lang="en-US" b="1" dirty="0" smtClean="0">
              <a:ea typeface="+mj-ea"/>
              <a:cs typeface="+mj-cs"/>
            </a:endParaRPr>
          </a:p>
        </p:txBody>
      </p:sp>
      <p:sp>
        <p:nvSpPr>
          <p:cNvPr id="3" name="Content Placeholder 2"/>
          <p:cNvSpPr>
            <a:spLocks noGrp="1"/>
          </p:cNvSpPr>
          <p:nvPr>
            <p:ph idx="1"/>
          </p:nvPr>
        </p:nvSpPr>
        <p:spPr>
          <a:xfrm>
            <a:off x="457200" y="1219200"/>
            <a:ext cx="8229600" cy="4906963"/>
          </a:xfrm>
          <a:ln>
            <a:solidFill>
              <a:srgbClr val="0000FF"/>
            </a:solidFill>
          </a:ln>
        </p:spPr>
        <p:txBody>
          <a:bodyPr rtlCol="0">
            <a:normAutofit fontScale="92500" lnSpcReduction="20000"/>
          </a:bodyPr>
          <a:lstStyle/>
          <a:p>
            <a:pPr eaLnBrk="1" fontAlgn="auto" hangingPunct="1">
              <a:spcAft>
                <a:spcPts val="0"/>
              </a:spcAft>
              <a:buFont typeface="Arial"/>
              <a:buChar char="•"/>
              <a:defRPr/>
            </a:pPr>
            <a:r>
              <a:rPr lang="en-US" b="1" dirty="0" smtClean="0">
                <a:ea typeface="+mn-ea"/>
                <a:cs typeface="+mn-cs"/>
              </a:rPr>
              <a:t>The Good</a:t>
            </a:r>
            <a:r>
              <a:rPr lang="en-US" dirty="0" smtClean="0">
                <a:ea typeface="+mn-ea"/>
                <a:cs typeface="+mn-cs"/>
              </a:rPr>
              <a:t> </a:t>
            </a:r>
          </a:p>
          <a:p>
            <a:pPr lvl="1" eaLnBrk="1" fontAlgn="auto" hangingPunct="1">
              <a:spcAft>
                <a:spcPts val="0"/>
              </a:spcAft>
              <a:buFont typeface="Arial"/>
              <a:buChar char="–"/>
              <a:defRPr/>
            </a:pPr>
            <a:r>
              <a:rPr lang="en-US" dirty="0" smtClean="0">
                <a:ea typeface="+mn-ea"/>
              </a:rPr>
              <a:t>Lists provide </a:t>
            </a:r>
            <a:r>
              <a:rPr lang="en-US" b="1" i="1" dirty="0" smtClean="0">
                <a:solidFill>
                  <a:srgbClr val="0000FF"/>
                </a:solidFill>
                <a:ea typeface="+mn-ea"/>
              </a:rPr>
              <a:t>fast insertions</a:t>
            </a:r>
            <a:r>
              <a:rPr lang="en-US" dirty="0" smtClean="0">
                <a:ea typeface="+mn-ea"/>
              </a:rPr>
              <a:t> &amp;</a:t>
            </a:r>
            <a:r>
              <a:rPr lang="en-US" b="1" dirty="0" smtClean="0">
                <a:solidFill>
                  <a:srgbClr val="0000FF"/>
                </a:solidFill>
                <a:ea typeface="+mn-ea"/>
              </a:rPr>
              <a:t> deletions</a:t>
            </a:r>
            <a:r>
              <a:rPr lang="en-US" dirty="0" smtClean="0">
                <a:ea typeface="+mn-ea"/>
              </a:rPr>
              <a:t>(amortized constant time)</a:t>
            </a:r>
          </a:p>
          <a:p>
            <a:pPr lvl="1" eaLnBrk="1" fontAlgn="auto" hangingPunct="1">
              <a:spcAft>
                <a:spcPts val="0"/>
              </a:spcAft>
              <a:buFont typeface="Arial"/>
              <a:buChar char="–"/>
              <a:defRPr/>
            </a:pPr>
            <a:r>
              <a:rPr lang="en-US" dirty="0" smtClean="0">
                <a:ea typeface="+mn-ea"/>
              </a:rPr>
              <a:t>Lists support </a:t>
            </a:r>
            <a:r>
              <a:rPr lang="en-US" b="1" dirty="0" smtClean="0">
                <a:solidFill>
                  <a:srgbClr val="0000FF"/>
                </a:solidFill>
                <a:ea typeface="+mn-ea"/>
              </a:rPr>
              <a:t>bidirectional </a:t>
            </a:r>
            <a:r>
              <a:rPr lang="en-US" b="1" dirty="0" err="1" smtClean="0">
                <a:solidFill>
                  <a:srgbClr val="0000FF"/>
                </a:solidFill>
                <a:ea typeface="+mn-ea"/>
              </a:rPr>
              <a:t>iterators</a:t>
            </a:r>
            <a:r>
              <a:rPr lang="en-US" dirty="0" smtClean="0">
                <a:ea typeface="+mn-ea"/>
              </a:rPr>
              <a:t>, but </a:t>
            </a:r>
            <a:r>
              <a:rPr lang="en-US" dirty="0" smtClean="0">
                <a:solidFill>
                  <a:srgbClr val="FF0000"/>
                </a:solidFill>
                <a:ea typeface="+mn-ea"/>
              </a:rPr>
              <a:t>not </a:t>
            </a:r>
            <a:r>
              <a:rPr lang="en-US" b="1" dirty="0" smtClean="0">
                <a:solidFill>
                  <a:srgbClr val="FF0000"/>
                </a:solidFill>
                <a:ea typeface="+mn-ea"/>
              </a:rPr>
              <a:t>random access</a:t>
            </a:r>
            <a:r>
              <a:rPr lang="en-US" dirty="0" smtClean="0">
                <a:ea typeface="+mn-ea"/>
              </a:rPr>
              <a:t> </a:t>
            </a:r>
            <a:r>
              <a:rPr lang="en-US" dirty="0" err="1" smtClean="0">
                <a:ea typeface="+mn-ea"/>
              </a:rPr>
              <a:t>iterators</a:t>
            </a:r>
            <a:r>
              <a:rPr lang="en-US" dirty="0" smtClean="0">
                <a:ea typeface="+mn-ea"/>
              </a:rPr>
              <a:t> </a:t>
            </a:r>
            <a:r>
              <a:rPr lang="en-US" b="1" dirty="0" smtClean="0">
                <a:solidFill>
                  <a:srgbClr val="FF0000"/>
                </a:solidFill>
                <a:ea typeface="+mn-ea"/>
              </a:rPr>
              <a:t>[ ]</a:t>
            </a:r>
          </a:p>
          <a:p>
            <a:pPr lvl="1" eaLnBrk="1" fontAlgn="auto" hangingPunct="1">
              <a:spcAft>
                <a:spcPts val="0"/>
              </a:spcAft>
              <a:buFont typeface="Arial"/>
              <a:buChar char="–"/>
              <a:defRPr/>
            </a:pPr>
            <a:r>
              <a:rPr lang="en-US" dirty="0" smtClean="0">
                <a:ea typeface="+mn-ea"/>
              </a:rPr>
              <a:t>Iterators acting on lists tend to handle the </a:t>
            </a:r>
            <a:r>
              <a:rPr lang="en-US" b="1" i="1" dirty="0" smtClean="0">
                <a:solidFill>
                  <a:srgbClr val="0000FF"/>
                </a:solidFill>
                <a:ea typeface="+mn-ea"/>
              </a:rPr>
              <a:t>removal </a:t>
            </a:r>
            <a:r>
              <a:rPr lang="en-US" dirty="0" smtClean="0">
                <a:ea typeface="+mn-ea"/>
              </a:rPr>
              <a:t>and </a:t>
            </a:r>
            <a:r>
              <a:rPr lang="en-US" b="1" i="1" dirty="0" smtClean="0">
                <a:solidFill>
                  <a:srgbClr val="0000FF"/>
                </a:solidFill>
                <a:ea typeface="+mn-ea"/>
              </a:rPr>
              <a:t>insertion </a:t>
            </a:r>
            <a:r>
              <a:rPr lang="en-US" dirty="0" smtClean="0">
                <a:ea typeface="+mn-ea"/>
              </a:rPr>
              <a:t>of surrounding elements well </a:t>
            </a:r>
          </a:p>
          <a:p>
            <a:pPr eaLnBrk="1" fontAlgn="auto" hangingPunct="1">
              <a:spcAft>
                <a:spcPts val="0"/>
              </a:spcAft>
              <a:buFont typeface="Arial"/>
              <a:buChar char="•"/>
              <a:defRPr/>
            </a:pPr>
            <a:r>
              <a:rPr lang="en-US" b="1" dirty="0" smtClean="0">
                <a:ea typeface="+mn-ea"/>
                <a:cs typeface="+mn-cs"/>
              </a:rPr>
              <a:t>The </a:t>
            </a:r>
            <a:r>
              <a:rPr lang="en-US" b="1" dirty="0" err="1" smtClean="0">
                <a:ea typeface="+mn-ea"/>
                <a:cs typeface="+mn-cs"/>
              </a:rPr>
              <a:t>Gotchas</a:t>
            </a:r>
            <a:r>
              <a:rPr lang="en-US" dirty="0" smtClean="0">
                <a:ea typeface="+mn-ea"/>
                <a:cs typeface="+mn-cs"/>
              </a:rPr>
              <a:t> </a:t>
            </a:r>
          </a:p>
          <a:p>
            <a:pPr lvl="1" eaLnBrk="1" fontAlgn="auto" hangingPunct="1">
              <a:spcAft>
                <a:spcPts val="0"/>
              </a:spcAft>
              <a:buFont typeface="Arial"/>
              <a:buChar char="–"/>
              <a:defRPr/>
            </a:pPr>
            <a:r>
              <a:rPr lang="en-US" dirty="0" smtClean="0">
                <a:ea typeface="+mn-ea"/>
              </a:rPr>
              <a:t>Lists are slow to search, and using the size function will take </a:t>
            </a:r>
            <a:r>
              <a:rPr lang="en-US" b="1" i="1" dirty="0" err="1" smtClean="0">
                <a:solidFill>
                  <a:srgbClr val="0000FF"/>
                </a:solidFill>
                <a:ea typeface="+mn-ea"/>
              </a:rPr>
              <a:t>O(n</a:t>
            </a:r>
            <a:r>
              <a:rPr lang="en-US" b="1" i="1" dirty="0" smtClean="0">
                <a:solidFill>
                  <a:srgbClr val="0000FF"/>
                </a:solidFill>
                <a:ea typeface="+mn-ea"/>
              </a:rPr>
              <a:t>)</a:t>
            </a:r>
            <a:r>
              <a:rPr lang="en-US" dirty="0" smtClean="0">
                <a:ea typeface="+mn-ea"/>
              </a:rPr>
              <a:t> time </a:t>
            </a:r>
          </a:p>
          <a:p>
            <a:pPr lvl="1" eaLnBrk="1" fontAlgn="auto" hangingPunct="1">
              <a:spcAft>
                <a:spcPts val="0"/>
              </a:spcAft>
              <a:buFont typeface="Arial"/>
              <a:buChar char="–"/>
              <a:defRPr/>
            </a:pPr>
            <a:r>
              <a:rPr lang="en-US" dirty="0" smtClean="0">
                <a:ea typeface="+mn-ea"/>
              </a:rPr>
              <a:t>Searching for the </a:t>
            </a:r>
            <a:r>
              <a:rPr lang="en-US" dirty="0" smtClean="0">
                <a:solidFill>
                  <a:srgbClr val="0000FF"/>
                </a:solidFill>
                <a:ea typeface="+mn-ea"/>
              </a:rPr>
              <a:t>n</a:t>
            </a:r>
            <a:r>
              <a:rPr lang="en-US" baseline="30000" dirty="0" smtClean="0">
                <a:solidFill>
                  <a:srgbClr val="0000FF"/>
                </a:solidFill>
                <a:ea typeface="+mn-ea"/>
              </a:rPr>
              <a:t>th</a:t>
            </a:r>
            <a:r>
              <a:rPr lang="en-US" dirty="0" smtClean="0">
                <a:ea typeface="+mn-ea"/>
              </a:rPr>
              <a:t> element in a list will require </a:t>
            </a:r>
            <a:r>
              <a:rPr lang="en-US" b="1" i="1" dirty="0" smtClean="0">
                <a:solidFill>
                  <a:srgbClr val="0000FF"/>
                </a:solidFill>
                <a:ea typeface="+mn-ea"/>
              </a:rPr>
              <a:t>O(n)</a:t>
            </a:r>
            <a:r>
              <a:rPr lang="en-US" dirty="0" smtClean="0">
                <a:ea typeface="+mn-ea"/>
              </a:rPr>
              <a:t> time because it </a:t>
            </a:r>
            <a:r>
              <a:rPr lang="en-US" b="1" dirty="0" smtClean="0">
                <a:solidFill>
                  <a:srgbClr val="0000FF"/>
                </a:solidFill>
                <a:ea typeface="+mn-ea"/>
              </a:rPr>
              <a:t>lacks </a:t>
            </a:r>
            <a:r>
              <a:rPr lang="en-US" dirty="0" smtClean="0">
                <a:ea typeface="+mn-ea"/>
              </a:rPr>
              <a:t>support for </a:t>
            </a:r>
            <a:r>
              <a:rPr lang="en-US" b="1" dirty="0" smtClean="0">
                <a:solidFill>
                  <a:srgbClr val="0000FF"/>
                </a:solidFill>
                <a:ea typeface="+mn-ea"/>
              </a:rPr>
              <a:t>random access</a:t>
            </a:r>
            <a:r>
              <a:rPr lang="en-US" dirty="0" smtClean="0">
                <a:ea typeface="+mn-ea"/>
              </a:rPr>
              <a:t> [ ]</a:t>
            </a:r>
          </a:p>
          <a:p>
            <a:pPr eaLnBrk="1" fontAlgn="auto" hangingPunct="1">
              <a:spcAft>
                <a:spcPts val="0"/>
              </a:spcAft>
              <a:buFont typeface="Arial"/>
              <a:buChar char="•"/>
              <a:defRPr/>
            </a:pPr>
            <a:endParaRPr lang="en-US" dirty="0" smtClean="0">
              <a:ln>
                <a:solidFill>
                  <a:srgbClr val="0000FF"/>
                </a:solidFill>
              </a:ln>
              <a:ea typeface="+mn-ea"/>
              <a:cs typeface="+mn-cs"/>
            </a:endParaRPr>
          </a:p>
        </p:txBody>
      </p:sp>
      <p:sp>
        <p:nvSpPr>
          <p:cNvPr id="9626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9830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45AFD6BD-71F0-FB4E-9DEB-2501C77009AD}"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609600"/>
          </a:xfrm>
        </p:spPr>
        <p:txBody>
          <a:bodyPr/>
          <a:lstStyle/>
          <a:p>
            <a:pPr eaLnBrk="1" hangingPunct="1"/>
            <a:r>
              <a:rPr lang="en-US" b="1" dirty="0" smtClean="0"/>
              <a:t>List Member Functions</a:t>
            </a:r>
          </a:p>
        </p:txBody>
      </p:sp>
      <p:sp>
        <p:nvSpPr>
          <p:cNvPr id="99331" name="Rectangle 3"/>
          <p:cNvSpPr>
            <a:spLocks noGrp="1" noChangeArrowheads="1"/>
          </p:cNvSpPr>
          <p:nvPr>
            <p:ph idx="1"/>
          </p:nvPr>
        </p:nvSpPr>
        <p:spPr>
          <a:xfrm>
            <a:off x="457200" y="609600"/>
            <a:ext cx="8229600" cy="5746750"/>
          </a:xfrm>
          <a:ln>
            <a:solidFill>
              <a:srgbClr val="4F81BD"/>
            </a:solidFill>
          </a:ln>
        </p:spPr>
        <p:txBody>
          <a:bodyPr/>
          <a:lstStyle/>
          <a:p>
            <a:pPr marL="742950" lvl="2" indent="-342900" eaLnBrk="1" hangingPunct="1">
              <a:lnSpc>
                <a:spcPct val="90000"/>
              </a:lnSpc>
              <a:spcBef>
                <a:spcPct val="0"/>
              </a:spcBef>
            </a:pPr>
            <a:r>
              <a:rPr lang="en-US" b="1" dirty="0" err="1" smtClean="0">
                <a:solidFill>
                  <a:srgbClr val="FF0000"/>
                </a:solidFill>
              </a:rPr>
              <a:t>push_back</a:t>
            </a:r>
            <a:r>
              <a:rPr lang="en-US" b="1" dirty="0" smtClean="0">
                <a:solidFill>
                  <a:srgbClr val="FF0000"/>
                </a:solidFill>
              </a:rPr>
              <a:t>( T ) 			</a:t>
            </a:r>
            <a:r>
              <a:rPr lang="en-US" b="1" dirty="0" smtClean="0"/>
              <a:t>//Add element (value T) to end</a:t>
            </a:r>
          </a:p>
          <a:p>
            <a:pPr marL="742950" lvl="2" indent="-342900" eaLnBrk="1" hangingPunct="1">
              <a:lnSpc>
                <a:spcPct val="90000"/>
              </a:lnSpc>
              <a:spcBef>
                <a:spcPct val="0"/>
              </a:spcBef>
            </a:pPr>
            <a:r>
              <a:rPr lang="en-US" b="1" dirty="0" err="1" smtClean="0">
                <a:solidFill>
                  <a:srgbClr val="FF0000"/>
                </a:solidFill>
              </a:rPr>
              <a:t>pop_back</a:t>
            </a:r>
            <a:r>
              <a:rPr lang="en-US" b="1" dirty="0" smtClean="0">
                <a:solidFill>
                  <a:srgbClr val="FF0000"/>
                </a:solidFill>
              </a:rPr>
              <a:t>( )	</a:t>
            </a:r>
            <a:r>
              <a:rPr lang="en-US" b="1" dirty="0" smtClean="0"/>
              <a:t>		      // delete element from back</a:t>
            </a:r>
          </a:p>
          <a:p>
            <a:pPr marL="742950" lvl="2" indent="-342900" eaLnBrk="1" hangingPunct="1">
              <a:lnSpc>
                <a:spcPct val="90000"/>
              </a:lnSpc>
              <a:spcBef>
                <a:spcPct val="0"/>
              </a:spcBef>
            </a:pPr>
            <a:r>
              <a:rPr lang="en-US" b="1" dirty="0" err="1" smtClean="0">
                <a:solidFill>
                  <a:srgbClr val="008000"/>
                </a:solidFill>
              </a:rPr>
              <a:t>push_front(T</a:t>
            </a:r>
            <a:r>
              <a:rPr lang="en-US" b="1" dirty="0" smtClean="0">
                <a:solidFill>
                  <a:srgbClr val="008000"/>
                </a:solidFill>
              </a:rPr>
              <a:t>)</a:t>
            </a:r>
            <a:r>
              <a:rPr lang="en-US" b="1" dirty="0" smtClean="0"/>
              <a:t>			//Add element (value T) to end</a:t>
            </a:r>
          </a:p>
          <a:p>
            <a:pPr marL="742950" lvl="2" indent="-342900" eaLnBrk="1" hangingPunct="1">
              <a:lnSpc>
                <a:spcPct val="90000"/>
              </a:lnSpc>
              <a:spcBef>
                <a:spcPct val="0"/>
              </a:spcBef>
            </a:pPr>
            <a:r>
              <a:rPr lang="en-US" b="1" dirty="0" err="1" smtClean="0">
                <a:solidFill>
                  <a:srgbClr val="3366FF"/>
                </a:solidFill>
              </a:rPr>
              <a:t>pop_front</a:t>
            </a:r>
            <a:r>
              <a:rPr lang="en-US" b="1" dirty="0" smtClean="0">
                <a:solidFill>
                  <a:srgbClr val="3366FF"/>
                </a:solidFill>
              </a:rPr>
              <a:t>() 	</a:t>
            </a:r>
            <a:r>
              <a:rPr lang="en-US" b="1" dirty="0" smtClean="0"/>
              <a:t>		      // Remove first element</a:t>
            </a:r>
          </a:p>
          <a:p>
            <a:pPr marL="742950" lvl="2" indent="-342900" eaLnBrk="1" hangingPunct="1">
              <a:lnSpc>
                <a:spcPct val="90000"/>
              </a:lnSpc>
              <a:spcBef>
                <a:spcPct val="0"/>
              </a:spcBef>
            </a:pPr>
            <a:r>
              <a:rPr lang="en-US" b="1" dirty="0" smtClean="0"/>
              <a:t>empty()  				//Returns (</a:t>
            </a:r>
            <a:r>
              <a:rPr lang="en-US" b="1" dirty="0" err="1" smtClean="0"/>
              <a:t>bool</a:t>
            </a:r>
            <a:r>
              <a:rPr lang="en-US" b="1" dirty="0" smtClean="0"/>
              <a:t>) true if empty.</a:t>
            </a:r>
          </a:p>
          <a:p>
            <a:pPr marL="742950" lvl="2" indent="-342900" eaLnBrk="1" hangingPunct="1">
              <a:lnSpc>
                <a:spcPct val="90000"/>
              </a:lnSpc>
              <a:spcBef>
                <a:spcPct val="0"/>
              </a:spcBef>
            </a:pPr>
            <a:r>
              <a:rPr lang="en-US" b="1" dirty="0" smtClean="0">
                <a:solidFill>
                  <a:srgbClr val="FF0000"/>
                </a:solidFill>
              </a:rPr>
              <a:t>size() 	     				</a:t>
            </a:r>
            <a:r>
              <a:rPr lang="en-US" b="1" dirty="0" smtClean="0"/>
              <a:t>//Returns # of valid elements</a:t>
            </a:r>
          </a:p>
          <a:p>
            <a:pPr marL="742950" lvl="2" indent="-342900" eaLnBrk="1" hangingPunct="1">
              <a:lnSpc>
                <a:spcPct val="90000"/>
              </a:lnSpc>
              <a:spcBef>
                <a:spcPct val="0"/>
              </a:spcBef>
            </a:pPr>
            <a:r>
              <a:rPr lang="en-US" b="1" dirty="0" smtClean="0"/>
              <a:t>resize(n, t=T()) 			//Adjust  size to  length n</a:t>
            </a:r>
          </a:p>
          <a:p>
            <a:pPr marL="742950" lvl="2" indent="-342900" eaLnBrk="1" hangingPunct="1">
              <a:lnSpc>
                <a:spcPct val="90000"/>
              </a:lnSpc>
              <a:spcBef>
                <a:spcPct val="0"/>
              </a:spcBef>
            </a:pPr>
            <a:r>
              <a:rPr lang="en-US" b="1" dirty="0" err="1" smtClean="0"/>
              <a:t>max_size</a:t>
            </a:r>
            <a:r>
              <a:rPr lang="en-US" b="1" dirty="0" smtClean="0"/>
              <a:t>()         		      //Max # of vector elements</a:t>
            </a:r>
          </a:p>
          <a:p>
            <a:pPr marL="742950" lvl="2" indent="-342900" eaLnBrk="1" hangingPunct="1">
              <a:lnSpc>
                <a:spcPct val="90000"/>
              </a:lnSpc>
              <a:spcBef>
                <a:spcPct val="0"/>
              </a:spcBef>
            </a:pPr>
            <a:r>
              <a:rPr lang="en-US" b="1" dirty="0" smtClean="0"/>
              <a:t>erase(p1,p2)         	       // Erase selected elements </a:t>
            </a:r>
          </a:p>
          <a:p>
            <a:pPr marL="742950" lvl="2" indent="-342900" eaLnBrk="1" hangingPunct="1">
              <a:lnSpc>
                <a:spcPct val="90000"/>
              </a:lnSpc>
              <a:spcBef>
                <a:spcPct val="0"/>
              </a:spcBef>
            </a:pPr>
            <a:r>
              <a:rPr lang="en-US" b="1" dirty="0" smtClean="0"/>
              <a:t>clear()					// All the elements are dropped:</a:t>
            </a:r>
          </a:p>
          <a:p>
            <a:pPr marL="742950" lvl="2" indent="-342900" eaLnBrk="1" hangingPunct="1">
              <a:lnSpc>
                <a:spcPct val="90000"/>
              </a:lnSpc>
              <a:spcBef>
                <a:spcPct val="0"/>
              </a:spcBef>
            </a:pPr>
            <a:r>
              <a:rPr lang="en-US" b="1" dirty="0" smtClean="0"/>
              <a:t>=        					// copy contents of </a:t>
            </a:r>
            <a:r>
              <a:rPr lang="en-US" b="1" dirty="0" err="1" smtClean="0"/>
              <a:t>rhs</a:t>
            </a:r>
            <a:r>
              <a:rPr lang="en-US" b="1" dirty="0" smtClean="0"/>
              <a:t> list</a:t>
            </a:r>
          </a:p>
          <a:p>
            <a:pPr marL="742950" lvl="2" indent="-342900" eaLnBrk="1" hangingPunct="1">
              <a:lnSpc>
                <a:spcPct val="90000"/>
              </a:lnSpc>
              <a:spcBef>
                <a:spcPct val="0"/>
              </a:spcBef>
            </a:pPr>
            <a:r>
              <a:rPr lang="en-US" b="1" dirty="0" smtClean="0"/>
              <a:t>==  						//True if every element is equal.</a:t>
            </a:r>
          </a:p>
          <a:p>
            <a:pPr marL="742950" lvl="2" indent="-342900" eaLnBrk="1" hangingPunct="1">
              <a:lnSpc>
                <a:spcPct val="90000"/>
              </a:lnSpc>
              <a:spcBef>
                <a:spcPct val="0"/>
              </a:spcBef>
            </a:pPr>
            <a:r>
              <a:rPr lang="en-US" b="1" dirty="0"/>
              <a:t>begin()				</a:t>
            </a:r>
            <a:r>
              <a:rPr lang="en-US" b="1" dirty="0" smtClean="0"/>
              <a:t>      /</a:t>
            </a:r>
            <a:r>
              <a:rPr lang="en-US" b="1" dirty="0"/>
              <a:t>/ </a:t>
            </a:r>
            <a:r>
              <a:rPr lang="en-US" dirty="0"/>
              <a:t>Return iterator to beginning </a:t>
            </a:r>
            <a:endParaRPr lang="en-US" b="1" dirty="0" smtClean="0"/>
          </a:p>
          <a:p>
            <a:pPr marL="742950" lvl="2" indent="-342900" eaLnBrk="1" hangingPunct="1">
              <a:lnSpc>
                <a:spcPct val="90000"/>
              </a:lnSpc>
              <a:spcBef>
                <a:spcPct val="0"/>
              </a:spcBef>
            </a:pPr>
            <a:r>
              <a:rPr lang="en-US" b="1" dirty="0" smtClean="0"/>
              <a:t>end()					/</a:t>
            </a:r>
            <a:r>
              <a:rPr lang="en-US" sz="2000" b="1" dirty="0" smtClean="0"/>
              <a:t>/ Returns iterator to post last valid</a:t>
            </a:r>
          </a:p>
          <a:p>
            <a:pPr marL="742950" lvl="2" indent="-342900" eaLnBrk="1" hangingPunct="1">
              <a:lnSpc>
                <a:spcPct val="90000"/>
              </a:lnSpc>
              <a:spcBef>
                <a:spcPct val="0"/>
              </a:spcBef>
            </a:pPr>
            <a:r>
              <a:rPr lang="en-US" b="1" dirty="0" smtClean="0"/>
              <a:t>insert(p1, </a:t>
            </a:r>
            <a:r>
              <a:rPr lang="en-US" b="1" dirty="0" err="1" smtClean="0"/>
              <a:t>int</a:t>
            </a:r>
            <a:r>
              <a:rPr lang="en-US" b="1" dirty="0" smtClean="0"/>
              <a:t> </a:t>
            </a:r>
            <a:r>
              <a:rPr lang="en-US" b="1" dirty="0" err="1" smtClean="0"/>
              <a:t>cnt</a:t>
            </a:r>
            <a:r>
              <a:rPr lang="en-US" b="1" dirty="0" smtClean="0"/>
              <a:t>, </a:t>
            </a:r>
            <a:r>
              <a:rPr lang="en-US" b="1" dirty="0" err="1" smtClean="0"/>
              <a:t>val</a:t>
            </a:r>
            <a:r>
              <a:rPr lang="en-US" b="1" dirty="0" smtClean="0"/>
              <a:t>)	// inserts </a:t>
            </a:r>
            <a:r>
              <a:rPr lang="en-US" b="1" dirty="0" err="1" smtClean="0"/>
              <a:t>cnt</a:t>
            </a:r>
            <a:r>
              <a:rPr lang="en-US" b="1" dirty="0" smtClean="0"/>
              <a:t> </a:t>
            </a:r>
            <a:r>
              <a:rPr lang="en-US" b="1" dirty="0" err="1" smtClean="0"/>
              <a:t>elements(val</a:t>
            </a:r>
            <a:r>
              <a:rPr lang="en-US" b="1" dirty="0" smtClean="0"/>
              <a:t>) @p1</a:t>
            </a:r>
          </a:p>
          <a:p>
            <a:pPr marL="742950" lvl="2" indent="-342900" eaLnBrk="1" hangingPunct="1">
              <a:lnSpc>
                <a:spcPct val="90000"/>
              </a:lnSpc>
              <a:spcBef>
                <a:spcPct val="0"/>
              </a:spcBef>
            </a:pPr>
            <a:r>
              <a:rPr lang="en-US" b="1" dirty="0" smtClean="0"/>
              <a:t>swap(vector v2 )		// Exchanges  v1 and v2</a:t>
            </a:r>
          </a:p>
        </p:txBody>
      </p:sp>
      <p:sp>
        <p:nvSpPr>
          <p:cNvPr id="82948" name="Date Placeholder 5"/>
          <p:cNvSpPr>
            <a:spLocks noGrp="1"/>
          </p:cNvSpPr>
          <p:nvPr>
            <p:ph type="dt" sz="quarter" idx="10"/>
          </p:nvPr>
        </p:nvSpPr>
        <p:spPr bwMode="auto">
          <a:ln>
            <a:miter lim="800000"/>
            <a:headEnd/>
            <a:tailEnd/>
          </a:ln>
        </p:spPr>
        <p:txBody>
          <a:bodyPr/>
          <a:lstStyle/>
          <a:p>
            <a:r>
              <a:rPr lang="en-US" smtClean="0"/>
              <a:t>4/1/15</a:t>
            </a:r>
            <a:endParaRPr lang="en-US"/>
          </a:p>
        </p:txBody>
      </p:sp>
      <p:sp>
        <p:nvSpPr>
          <p:cNvPr id="99333" name="Footer Placeholder 7"/>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C3C65E47-88A8-A04E-96DD-602CF25C1E4B}" type="slidenum">
              <a:rPr lang="en-US"/>
              <a:pPr>
                <a:defRPr/>
              </a:pPr>
              <a:t>41</a:t>
            </a:fld>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0"/>
            <a:ext cx="8229600" cy="792163"/>
          </a:xfrm>
        </p:spPr>
        <p:txBody>
          <a:bodyPr/>
          <a:lstStyle/>
          <a:p>
            <a:pPr eaLnBrk="1" hangingPunct="1"/>
            <a:r>
              <a:rPr lang="en-US" b="1" dirty="0" smtClean="0"/>
              <a:t>List Example</a:t>
            </a:r>
            <a:r>
              <a:rPr lang="en-US" b="1" baseline="30000" dirty="0" smtClean="0">
                <a:solidFill>
                  <a:srgbClr val="FF0000"/>
                </a:solidFill>
              </a:rPr>
              <a:t>§</a:t>
            </a:r>
          </a:p>
        </p:txBody>
      </p:sp>
      <p:sp>
        <p:nvSpPr>
          <p:cNvPr id="3" name="Content Placeholder 2"/>
          <p:cNvSpPr>
            <a:spLocks noGrp="1"/>
          </p:cNvSpPr>
          <p:nvPr>
            <p:ph idx="1"/>
          </p:nvPr>
        </p:nvSpPr>
        <p:spPr>
          <a:xfrm>
            <a:off x="457200" y="792163"/>
            <a:ext cx="3962400" cy="5564187"/>
          </a:xfrm>
          <a:ln>
            <a:solidFill>
              <a:srgbClr val="0000FF"/>
            </a:solidFill>
          </a:ln>
        </p:spPr>
        <p:txBody>
          <a:bodyPr rtlCol="0">
            <a:normAutofit fontScale="25000" lnSpcReduction="20000"/>
          </a:bodyPr>
          <a:lstStyle/>
          <a:p>
            <a:pPr marL="0" indent="0">
              <a:buNone/>
            </a:pPr>
            <a:r>
              <a:rPr lang="en-US" sz="5600" dirty="0"/>
              <a:t>#include &lt;</a:t>
            </a:r>
            <a:r>
              <a:rPr lang="en-US" sz="5600" dirty="0" err="1"/>
              <a:t>iostream</a:t>
            </a:r>
            <a:r>
              <a:rPr lang="en-US" sz="5600" dirty="0"/>
              <a:t>&gt;</a:t>
            </a:r>
          </a:p>
          <a:p>
            <a:pPr marL="0" indent="0">
              <a:buNone/>
            </a:pPr>
            <a:r>
              <a:rPr lang="en-US" sz="5600" dirty="0"/>
              <a:t>#include &lt;list&gt;</a:t>
            </a:r>
          </a:p>
          <a:p>
            <a:pPr marL="0" indent="0">
              <a:buNone/>
            </a:pPr>
            <a:r>
              <a:rPr lang="en-US" sz="5600" dirty="0"/>
              <a:t>using namespace </a:t>
            </a:r>
            <a:r>
              <a:rPr lang="en-US" sz="5600" dirty="0" err="1"/>
              <a:t>std</a:t>
            </a:r>
            <a:r>
              <a:rPr lang="en-US" sz="5600" dirty="0"/>
              <a:t>;</a:t>
            </a:r>
          </a:p>
          <a:p>
            <a:pPr marL="0" indent="0">
              <a:buNone/>
            </a:pPr>
            <a:r>
              <a:rPr lang="en-US" sz="5600" dirty="0"/>
              <a:t> </a:t>
            </a:r>
          </a:p>
          <a:p>
            <a:pPr marL="0" indent="0">
              <a:buNone/>
            </a:pPr>
            <a:r>
              <a:rPr lang="en-US" sz="5600" dirty="0" err="1"/>
              <a:t>int</a:t>
            </a:r>
            <a:r>
              <a:rPr lang="en-US" sz="5600" dirty="0"/>
              <a:t> main( )</a:t>
            </a:r>
          </a:p>
          <a:p>
            <a:pPr marL="0" indent="0">
              <a:buNone/>
            </a:pPr>
            <a:r>
              <a:rPr lang="en-US" sz="5600" dirty="0"/>
              <a:t>{</a:t>
            </a:r>
          </a:p>
          <a:p>
            <a:pPr marL="0" indent="0">
              <a:buNone/>
            </a:pPr>
            <a:r>
              <a:rPr lang="en-US" sz="5600" dirty="0"/>
              <a:t>   </a:t>
            </a:r>
            <a:r>
              <a:rPr lang="en-US" sz="5600" b="1" dirty="0">
                <a:solidFill>
                  <a:srgbClr val="0000FF"/>
                </a:solidFill>
              </a:rPr>
              <a:t> list&lt;</a:t>
            </a:r>
            <a:r>
              <a:rPr lang="en-US" sz="5600" b="1" dirty="0" err="1">
                <a:solidFill>
                  <a:srgbClr val="0000FF"/>
                </a:solidFill>
              </a:rPr>
              <a:t>int</a:t>
            </a:r>
            <a:r>
              <a:rPr lang="en-US" sz="5600" b="1" dirty="0">
                <a:solidFill>
                  <a:srgbClr val="0000FF"/>
                </a:solidFill>
              </a:rPr>
              <a:t>&gt; Object(10,7);  /</a:t>
            </a:r>
            <a:r>
              <a:rPr lang="en-US" sz="5600" b="1" dirty="0" smtClean="0">
                <a:solidFill>
                  <a:srgbClr val="0000FF"/>
                </a:solidFill>
              </a:rPr>
              <a:t>/ </a:t>
            </a:r>
            <a:r>
              <a:rPr lang="en-US" sz="5600" b="1" dirty="0">
                <a:solidFill>
                  <a:srgbClr val="0000FF"/>
                </a:solidFill>
              </a:rPr>
              <a:t>10 node list - </a:t>
            </a:r>
            <a:r>
              <a:rPr lang="en-US" sz="5600" b="1" dirty="0" err="1">
                <a:solidFill>
                  <a:srgbClr val="0000FF"/>
                </a:solidFill>
              </a:rPr>
              <a:t>init</a:t>
            </a:r>
            <a:r>
              <a:rPr lang="en-US" sz="5600" b="1" dirty="0">
                <a:solidFill>
                  <a:srgbClr val="0000FF"/>
                </a:solidFill>
              </a:rPr>
              <a:t> to 7</a:t>
            </a:r>
          </a:p>
          <a:p>
            <a:pPr marL="0" indent="0">
              <a:buNone/>
            </a:pPr>
            <a:r>
              <a:rPr lang="en-US" sz="5600" b="1" dirty="0">
                <a:solidFill>
                  <a:srgbClr val="0000FF"/>
                </a:solidFill>
              </a:rPr>
              <a:t>    list&lt;</a:t>
            </a:r>
            <a:r>
              <a:rPr lang="en-US" sz="5600" b="1" dirty="0" err="1">
                <a:solidFill>
                  <a:srgbClr val="0000FF"/>
                </a:solidFill>
              </a:rPr>
              <a:t>int</a:t>
            </a:r>
            <a:r>
              <a:rPr lang="en-US" sz="5600" b="1" dirty="0">
                <a:solidFill>
                  <a:srgbClr val="0000FF"/>
                </a:solidFill>
              </a:rPr>
              <a:t>&gt; </a:t>
            </a:r>
            <a:r>
              <a:rPr lang="en-US" sz="5600" b="1" dirty="0" err="1">
                <a:solidFill>
                  <a:srgbClr val="0000FF"/>
                </a:solidFill>
              </a:rPr>
              <a:t>listObject</a:t>
            </a:r>
            <a:r>
              <a:rPr lang="en-US" sz="5600" b="1" dirty="0">
                <a:solidFill>
                  <a:srgbClr val="0000FF"/>
                </a:solidFill>
              </a:rPr>
              <a:t>;  //create empty list</a:t>
            </a:r>
          </a:p>
          <a:p>
            <a:pPr marL="0" indent="0">
              <a:buNone/>
            </a:pPr>
            <a:r>
              <a:rPr lang="en-US" sz="5600" b="1" dirty="0">
                <a:solidFill>
                  <a:srgbClr val="0000FF"/>
                </a:solidFill>
              </a:rPr>
              <a:t>    list&lt;</a:t>
            </a:r>
            <a:r>
              <a:rPr lang="en-US" sz="5600" b="1" dirty="0" err="1">
                <a:solidFill>
                  <a:srgbClr val="0000FF"/>
                </a:solidFill>
              </a:rPr>
              <a:t>int</a:t>
            </a:r>
            <a:r>
              <a:rPr lang="en-US" sz="5600" b="1" dirty="0">
                <a:solidFill>
                  <a:srgbClr val="0000FF"/>
                </a:solidFill>
              </a:rPr>
              <a:t>&gt;::iterator </a:t>
            </a:r>
            <a:r>
              <a:rPr lang="en-US" sz="5600" b="1" dirty="0" err="1">
                <a:solidFill>
                  <a:srgbClr val="0000FF"/>
                </a:solidFill>
              </a:rPr>
              <a:t>iter</a:t>
            </a:r>
            <a:r>
              <a:rPr lang="en-US" sz="5600" b="1" dirty="0" smtClean="0">
                <a:solidFill>
                  <a:srgbClr val="0000FF"/>
                </a:solidFill>
              </a:rPr>
              <a:t>;  //list iterator</a:t>
            </a:r>
            <a:endParaRPr lang="en-US" sz="5600" b="1" dirty="0">
              <a:solidFill>
                <a:srgbClr val="0000FF"/>
              </a:solidFill>
            </a:endParaRPr>
          </a:p>
          <a:p>
            <a:pPr marL="0" indent="0">
              <a:buNone/>
            </a:pPr>
            <a:r>
              <a:rPr lang="en-US" sz="5600" b="1" dirty="0">
                <a:solidFill>
                  <a:srgbClr val="0000FF"/>
                </a:solidFill>
              </a:rPr>
              <a:t> </a:t>
            </a:r>
          </a:p>
          <a:p>
            <a:pPr marL="0" indent="0">
              <a:buNone/>
            </a:pPr>
            <a:r>
              <a:rPr lang="en-US" sz="5600" dirty="0"/>
              <a:t>    if(</a:t>
            </a:r>
            <a:r>
              <a:rPr lang="en-US" sz="5600" dirty="0" err="1"/>
              <a:t>listObject.empty</a:t>
            </a:r>
            <a:r>
              <a:rPr lang="en-US" sz="5600" dirty="0"/>
              <a:t>() )</a:t>
            </a:r>
          </a:p>
          <a:p>
            <a:pPr marL="0" indent="0">
              <a:buNone/>
            </a:pPr>
            <a:r>
              <a:rPr lang="en-US" sz="5600" dirty="0"/>
              <a:t>        </a:t>
            </a:r>
            <a:r>
              <a:rPr lang="en-US" sz="5600" dirty="0" err="1"/>
              <a:t>cout</a:t>
            </a:r>
            <a:r>
              <a:rPr lang="en-US" sz="5600" dirty="0"/>
              <a:t> &lt;&lt; "</a:t>
            </a:r>
            <a:r>
              <a:rPr lang="en-US" sz="5600" dirty="0" err="1"/>
              <a:t>listObject</a:t>
            </a:r>
            <a:r>
              <a:rPr lang="en-US" sz="5600" dirty="0"/>
              <a:t> is empty" &lt;&lt; </a:t>
            </a:r>
            <a:r>
              <a:rPr lang="en-US" sz="5600" dirty="0" err="1"/>
              <a:t>endl</a:t>
            </a:r>
            <a:r>
              <a:rPr lang="en-US" sz="5600" dirty="0"/>
              <a:t>;</a:t>
            </a:r>
          </a:p>
          <a:p>
            <a:pPr marL="0" indent="0">
              <a:buNone/>
            </a:pPr>
            <a:r>
              <a:rPr lang="en-US" sz="5600" dirty="0"/>
              <a:t>   </a:t>
            </a:r>
          </a:p>
          <a:p>
            <a:pPr marL="0" indent="0">
              <a:buNone/>
            </a:pPr>
            <a:r>
              <a:rPr lang="en-US" sz="5600" dirty="0"/>
              <a:t>    </a:t>
            </a:r>
            <a:r>
              <a:rPr lang="en-US" sz="5600" dirty="0" err="1"/>
              <a:t>cout</a:t>
            </a:r>
            <a:r>
              <a:rPr lang="en-US" sz="5600" dirty="0"/>
              <a:t> &lt;&lt; "</a:t>
            </a:r>
            <a:r>
              <a:rPr lang="en-US" sz="5600" dirty="0" err="1"/>
              <a:t>Object.size</a:t>
            </a:r>
            <a:r>
              <a:rPr lang="en-US" sz="5600" dirty="0"/>
              <a:t>() = " &lt;&lt; </a:t>
            </a:r>
            <a:r>
              <a:rPr lang="en-US" sz="5600" dirty="0" err="1"/>
              <a:t>Object.size</a:t>
            </a:r>
            <a:r>
              <a:rPr lang="en-US" sz="5600" dirty="0"/>
              <a:t>() &lt;&lt; </a:t>
            </a:r>
            <a:r>
              <a:rPr lang="en-US" sz="5600" dirty="0" err="1"/>
              <a:t>endl</a:t>
            </a:r>
            <a:r>
              <a:rPr lang="en-US" sz="5600" dirty="0"/>
              <a:t>;</a:t>
            </a:r>
          </a:p>
          <a:p>
            <a:pPr marL="0" indent="0">
              <a:buNone/>
            </a:pPr>
            <a:r>
              <a:rPr lang="en-US" sz="5600" b="1" dirty="0"/>
              <a:t>    //</a:t>
            </a:r>
            <a:r>
              <a:rPr lang="en-US" sz="5600" b="1" dirty="0" err="1"/>
              <a:t>cout</a:t>
            </a:r>
            <a:r>
              <a:rPr lang="en-US" sz="5600" b="1" dirty="0"/>
              <a:t> &lt;&lt; " </a:t>
            </a:r>
            <a:r>
              <a:rPr lang="en-US" sz="5600" b="1" dirty="0" err="1"/>
              <a:t>Object.capacity</a:t>
            </a:r>
            <a:r>
              <a:rPr lang="en-US" sz="5600" b="1" dirty="0"/>
              <a:t> = " &lt;&lt; </a:t>
            </a:r>
            <a:r>
              <a:rPr lang="en-US" sz="5600" b="1" dirty="0" err="1">
                <a:solidFill>
                  <a:srgbClr val="FF0000"/>
                </a:solidFill>
              </a:rPr>
              <a:t>Object.capacity</a:t>
            </a:r>
            <a:r>
              <a:rPr lang="en-US" sz="5600" b="1" dirty="0">
                <a:solidFill>
                  <a:srgbClr val="FF0000"/>
                </a:solidFill>
              </a:rPr>
              <a:t> </a:t>
            </a:r>
            <a:r>
              <a:rPr lang="en-US" sz="5600" b="1" dirty="0">
                <a:solidFill>
                  <a:srgbClr val="000000"/>
                </a:solidFill>
              </a:rPr>
              <a:t>&lt;&lt; </a:t>
            </a:r>
            <a:r>
              <a:rPr lang="en-US" sz="5600" b="1" dirty="0" err="1">
                <a:solidFill>
                  <a:srgbClr val="000000"/>
                </a:solidFill>
              </a:rPr>
              <a:t>endl</a:t>
            </a:r>
            <a:r>
              <a:rPr lang="en-US" sz="5600" b="1" dirty="0">
                <a:solidFill>
                  <a:srgbClr val="000000"/>
                </a:solidFill>
              </a:rPr>
              <a:t>;</a:t>
            </a:r>
            <a:endParaRPr lang="en-US" sz="5600" dirty="0">
              <a:solidFill>
                <a:srgbClr val="000000"/>
              </a:solidFill>
            </a:endParaRPr>
          </a:p>
          <a:p>
            <a:pPr marL="0" indent="0">
              <a:buNone/>
            </a:pPr>
            <a:r>
              <a:rPr lang="en-US" sz="5600" dirty="0"/>
              <a:t> </a:t>
            </a:r>
          </a:p>
          <a:p>
            <a:pPr marL="0" indent="0">
              <a:buNone/>
            </a:pPr>
            <a:r>
              <a:rPr lang="en-US" sz="5600" dirty="0"/>
              <a:t>    for (</a:t>
            </a:r>
            <a:r>
              <a:rPr lang="en-US" sz="5600" dirty="0" err="1"/>
              <a:t>int</a:t>
            </a:r>
            <a:r>
              <a:rPr lang="en-US" sz="5600" dirty="0"/>
              <a:t> </a:t>
            </a:r>
            <a:r>
              <a:rPr lang="en-US" sz="5600" dirty="0" err="1"/>
              <a:t>i</a:t>
            </a:r>
            <a:r>
              <a:rPr lang="en-US" sz="5600" dirty="0"/>
              <a:t> = 1; </a:t>
            </a:r>
            <a:r>
              <a:rPr lang="en-US" sz="5600" dirty="0" err="1"/>
              <a:t>i</a:t>
            </a:r>
            <a:r>
              <a:rPr lang="en-US" sz="5600" dirty="0"/>
              <a:t> &lt;= 7; </a:t>
            </a:r>
            <a:r>
              <a:rPr lang="en-US" sz="5600" dirty="0" err="1"/>
              <a:t>i</a:t>
            </a:r>
            <a:r>
              <a:rPr lang="en-US" sz="5600" dirty="0"/>
              <a:t>++)</a:t>
            </a:r>
          </a:p>
          <a:p>
            <a:pPr marL="0" indent="0">
              <a:buNone/>
            </a:pPr>
            <a:r>
              <a:rPr lang="en-US" sz="5600" dirty="0">
                <a:solidFill>
                  <a:srgbClr val="0000FF"/>
                </a:solidFill>
              </a:rPr>
              <a:t>        </a:t>
            </a:r>
            <a:r>
              <a:rPr lang="en-US" sz="5600" b="1" dirty="0" err="1">
                <a:solidFill>
                  <a:srgbClr val="0000FF"/>
                </a:solidFill>
              </a:rPr>
              <a:t>listObject.push_front</a:t>
            </a:r>
            <a:r>
              <a:rPr lang="en-US" sz="5600" b="1" dirty="0">
                <a:solidFill>
                  <a:srgbClr val="0000FF"/>
                </a:solidFill>
              </a:rPr>
              <a:t>(</a:t>
            </a:r>
            <a:r>
              <a:rPr lang="en-US" sz="5600" b="1" dirty="0" err="1">
                <a:solidFill>
                  <a:srgbClr val="0000FF"/>
                </a:solidFill>
              </a:rPr>
              <a:t>i</a:t>
            </a:r>
            <a:r>
              <a:rPr lang="en-US" sz="5600" b="1" dirty="0">
                <a:solidFill>
                  <a:srgbClr val="0000FF"/>
                </a:solidFill>
              </a:rPr>
              <a:t>)</a:t>
            </a:r>
            <a:r>
              <a:rPr lang="en-US" sz="5600" b="1" dirty="0" smtClean="0">
                <a:solidFill>
                  <a:srgbClr val="0000FF"/>
                </a:solidFill>
              </a:rPr>
              <a:t>;  //FILO</a:t>
            </a:r>
            <a:endParaRPr lang="en-US" sz="5600" dirty="0">
              <a:solidFill>
                <a:srgbClr val="0000FF"/>
              </a:solidFill>
            </a:endParaRPr>
          </a:p>
          <a:p>
            <a:pPr marL="0" indent="0">
              <a:buNone/>
            </a:pPr>
            <a:r>
              <a:rPr lang="en-US" sz="5600" dirty="0"/>
              <a:t> </a:t>
            </a:r>
          </a:p>
          <a:p>
            <a:pPr marL="0" indent="0">
              <a:buNone/>
            </a:pPr>
            <a:r>
              <a:rPr lang="en-US" sz="5600" dirty="0"/>
              <a:t>    </a:t>
            </a:r>
            <a:r>
              <a:rPr lang="en-US" sz="5600" dirty="0" err="1"/>
              <a:t>cout</a:t>
            </a:r>
            <a:r>
              <a:rPr lang="en-US" sz="5600" dirty="0"/>
              <a:t> &lt;&lt; "</a:t>
            </a:r>
            <a:r>
              <a:rPr lang="en-US" sz="5600" dirty="0" err="1"/>
              <a:t>listObject</a:t>
            </a:r>
            <a:r>
              <a:rPr lang="en-US" sz="5600" dirty="0"/>
              <a:t> contains:\n";</a:t>
            </a:r>
          </a:p>
          <a:p>
            <a:pPr marL="0" indent="0">
              <a:buNone/>
            </a:pPr>
            <a:r>
              <a:rPr lang="en-US" sz="5600" dirty="0"/>
              <a:t>    for(</a:t>
            </a:r>
            <a:r>
              <a:rPr lang="en-US" sz="5600" dirty="0" err="1"/>
              <a:t>iter</a:t>
            </a:r>
            <a:r>
              <a:rPr lang="en-US" sz="5600" dirty="0"/>
              <a:t> = </a:t>
            </a:r>
            <a:r>
              <a:rPr lang="en-US" sz="5600" dirty="0" err="1"/>
              <a:t>listObject.begin</a:t>
            </a:r>
            <a:r>
              <a:rPr lang="en-US" sz="5600" dirty="0"/>
              <a:t>( </a:t>
            </a:r>
            <a:r>
              <a:rPr lang="en-US" sz="5600" dirty="0" smtClean="0"/>
              <a:t>) ;</a:t>
            </a:r>
          </a:p>
          <a:p>
            <a:pPr marL="0" indent="0">
              <a:buNone/>
            </a:pPr>
            <a:r>
              <a:rPr lang="en-US" sz="5600" dirty="0"/>
              <a:t> </a:t>
            </a:r>
            <a:r>
              <a:rPr lang="en-US" sz="5600" dirty="0" smtClean="0"/>
              <a:t>           </a:t>
            </a:r>
            <a:r>
              <a:rPr lang="en-US" sz="5600" dirty="0" err="1" smtClean="0"/>
              <a:t>iter</a:t>
            </a:r>
            <a:r>
              <a:rPr lang="en-US" sz="5600" dirty="0" smtClean="0"/>
              <a:t> </a:t>
            </a:r>
            <a:r>
              <a:rPr lang="en-US" sz="5600" dirty="0"/>
              <a:t>!= </a:t>
            </a:r>
            <a:r>
              <a:rPr lang="en-US" sz="5600" dirty="0" err="1"/>
              <a:t>listObject.end</a:t>
            </a:r>
            <a:r>
              <a:rPr lang="en-US" sz="5600" dirty="0"/>
              <a:t>( ); </a:t>
            </a:r>
            <a:r>
              <a:rPr lang="en-US" sz="5600" dirty="0" err="1"/>
              <a:t>iter</a:t>
            </a:r>
            <a:r>
              <a:rPr lang="en-US" sz="5600" dirty="0"/>
              <a:t>++</a:t>
            </a:r>
            <a:r>
              <a:rPr lang="en-US" sz="5600" dirty="0" smtClean="0"/>
              <a:t>)</a:t>
            </a:r>
          </a:p>
          <a:p>
            <a:pPr marL="0" indent="0">
              <a:buNone/>
            </a:pPr>
            <a:r>
              <a:rPr lang="en-US" sz="5600" dirty="0" smtClean="0"/>
              <a:t>        </a:t>
            </a:r>
            <a:r>
              <a:rPr lang="en-US" sz="5600" dirty="0" err="1" smtClean="0"/>
              <a:t>cout</a:t>
            </a:r>
            <a:r>
              <a:rPr lang="en-US" sz="5600" dirty="0" smtClean="0"/>
              <a:t> </a:t>
            </a:r>
            <a:r>
              <a:rPr lang="en-US" sz="5600" dirty="0"/>
              <a:t>&lt;&lt; *</a:t>
            </a:r>
            <a:r>
              <a:rPr lang="en-US" sz="5600" dirty="0" err="1"/>
              <a:t>iter</a:t>
            </a:r>
            <a:r>
              <a:rPr lang="en-US" sz="5600" dirty="0"/>
              <a:t> &lt;&lt; " "</a:t>
            </a:r>
            <a:r>
              <a:rPr lang="en-US" sz="5600" dirty="0" smtClean="0"/>
              <a:t>;</a:t>
            </a:r>
          </a:p>
          <a:p>
            <a:pPr marL="0" indent="0">
              <a:buNone/>
            </a:pPr>
            <a:r>
              <a:rPr lang="en-US" sz="5600" dirty="0"/>
              <a:t> </a:t>
            </a:r>
            <a:r>
              <a:rPr lang="en-US" sz="5600" dirty="0" smtClean="0"/>
              <a:t>   </a:t>
            </a:r>
            <a:r>
              <a:rPr lang="en-US" sz="5600" dirty="0" err="1" smtClean="0"/>
              <a:t>cout</a:t>
            </a:r>
            <a:r>
              <a:rPr lang="en-US" sz="5600" dirty="0" smtClean="0"/>
              <a:t> &lt;&lt; </a:t>
            </a:r>
            <a:r>
              <a:rPr lang="en-US" sz="5600" dirty="0" err="1" smtClean="0"/>
              <a:t>endl</a:t>
            </a:r>
            <a:r>
              <a:rPr lang="en-US" sz="5600" dirty="0" smtClean="0"/>
              <a:t>;</a:t>
            </a:r>
          </a:p>
          <a:p>
            <a:pPr marL="0" indent="0">
              <a:buNone/>
            </a:pPr>
            <a:r>
              <a:rPr lang="en-US" sz="6000" dirty="0" err="1"/>
              <a:t>cout</a:t>
            </a:r>
            <a:r>
              <a:rPr lang="en-US" sz="6000" dirty="0"/>
              <a:t> &lt;&lt; </a:t>
            </a:r>
            <a:r>
              <a:rPr lang="en-US" sz="6000" dirty="0" err="1"/>
              <a:t>endl</a:t>
            </a:r>
            <a:r>
              <a:rPr lang="en-US" sz="6000" dirty="0"/>
              <a:t>; //insert new object in position 2</a:t>
            </a:r>
          </a:p>
          <a:p>
            <a:pPr marL="0" indent="0">
              <a:buNone/>
            </a:pPr>
            <a:endParaRPr lang="en-US" sz="5600" dirty="0"/>
          </a:p>
          <a:p>
            <a:pPr marL="0" indent="0">
              <a:buNone/>
            </a:pPr>
            <a:endParaRPr lang="en-US" sz="2000" dirty="0"/>
          </a:p>
          <a:p>
            <a:pPr marL="0" indent="0">
              <a:buNone/>
            </a:pPr>
            <a:endParaRPr lang="en-US" sz="2000" dirty="0"/>
          </a:p>
          <a:p>
            <a:pPr marL="0" indent="0" eaLnBrk="1" fontAlgn="auto" hangingPunct="1">
              <a:spcBef>
                <a:spcPts val="0"/>
              </a:spcBef>
              <a:spcAft>
                <a:spcPts val="0"/>
              </a:spcAft>
              <a:buNone/>
              <a:defRPr/>
            </a:pPr>
            <a:endParaRPr lang="en-US" dirty="0" smtClean="0">
              <a:ea typeface="+mn-ea"/>
              <a:cs typeface="+mn-cs"/>
            </a:endParaRPr>
          </a:p>
          <a:p>
            <a:pPr eaLnBrk="1" fontAlgn="auto" hangingPunct="1">
              <a:spcBef>
                <a:spcPts val="0"/>
              </a:spcBef>
              <a:spcAft>
                <a:spcPts val="0"/>
              </a:spcAft>
              <a:buFont typeface="Arial"/>
              <a:buNone/>
              <a:defRPr/>
            </a:pPr>
            <a:endParaRPr lang="en-US" sz="3636" b="1" dirty="0" smtClean="0">
              <a:solidFill>
                <a:srgbClr val="FF0000"/>
              </a:solidFill>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Char char="•"/>
              <a:defRPr/>
            </a:pPr>
            <a:endParaRPr lang="en-US" dirty="0" smtClean="0">
              <a:ea typeface="+mn-ea"/>
              <a:cs typeface="+mn-cs"/>
            </a:endParaRPr>
          </a:p>
          <a:p>
            <a:pPr eaLnBrk="1" fontAlgn="auto" hangingPunct="1">
              <a:spcBef>
                <a:spcPts val="0"/>
              </a:spcBef>
              <a:spcAft>
                <a:spcPts val="0"/>
              </a:spcAft>
              <a:buFont typeface="Arial"/>
              <a:buChar char="•"/>
              <a:defRPr/>
            </a:pPr>
            <a:endParaRPr lang="en-US" dirty="0" smtClean="0">
              <a:ea typeface="+mn-ea"/>
              <a:cs typeface="+mn-cs"/>
            </a:endParaRPr>
          </a:p>
        </p:txBody>
      </p:sp>
      <p:sp>
        <p:nvSpPr>
          <p:cNvPr id="97284" name="Date Placeholder 3"/>
          <p:cNvSpPr>
            <a:spLocks noGrp="1"/>
          </p:cNvSpPr>
          <p:nvPr>
            <p:ph type="dt" sz="quarter" idx="10"/>
          </p:nvPr>
        </p:nvSpPr>
        <p:spPr bwMode="auto">
          <a:ln>
            <a:miter lim="800000"/>
            <a:headEnd/>
            <a:tailEnd/>
          </a:ln>
        </p:spPr>
        <p:txBody>
          <a:bodyPr/>
          <a:lstStyle/>
          <a:p>
            <a:r>
              <a:rPr lang="en-US" smtClean="0"/>
              <a:t>4/1/15</a:t>
            </a:r>
            <a:endParaRPr lang="en-US" dirty="0"/>
          </a:p>
        </p:txBody>
      </p:sp>
      <p:sp>
        <p:nvSpPr>
          <p:cNvPr id="1013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91C123DC-2A9B-4049-87A0-E3A753FE3E3F}" type="slidenum">
              <a:rPr lang="en-US"/>
              <a:pPr>
                <a:defRPr/>
              </a:pPr>
              <a:t>42</a:t>
            </a:fld>
            <a:endParaRPr lang="en-US"/>
          </a:p>
        </p:txBody>
      </p:sp>
      <p:sp>
        <p:nvSpPr>
          <p:cNvPr id="101383" name="Content Placeholder 2"/>
          <p:cNvSpPr txBox="1">
            <a:spLocks/>
          </p:cNvSpPr>
          <p:nvPr/>
        </p:nvSpPr>
        <p:spPr bwMode="auto">
          <a:xfrm>
            <a:off x="4800600" y="792163"/>
            <a:ext cx="3962400" cy="5564187"/>
          </a:xfrm>
          <a:prstGeom prst="rect">
            <a:avLst/>
          </a:prstGeom>
          <a:noFill/>
          <a:ln w="9525">
            <a:solidFill>
              <a:srgbClr val="0000FF"/>
            </a:solidFill>
            <a:miter lim="800000"/>
            <a:headEnd/>
            <a:tailEnd/>
          </a:ln>
        </p:spPr>
        <p:txBody>
          <a:bodyPr>
            <a:prstTxWarp prst="textNoShape">
              <a:avLst/>
            </a:prstTxWarp>
          </a:bodyPr>
          <a:lstStyle/>
          <a:p>
            <a:r>
              <a:rPr lang="en-US" sz="1200" dirty="0" err="1" smtClean="0"/>
              <a:t>iter</a:t>
            </a:r>
            <a:r>
              <a:rPr lang="en-US" sz="1200" dirty="0" smtClean="0"/>
              <a:t> </a:t>
            </a:r>
            <a:r>
              <a:rPr lang="en-US" sz="1200" dirty="0"/>
              <a:t>= </a:t>
            </a:r>
            <a:r>
              <a:rPr lang="en-US" sz="1200" dirty="0" err="1"/>
              <a:t>listObject.begin</a:t>
            </a:r>
            <a:r>
              <a:rPr lang="en-US" sz="1200" dirty="0"/>
              <a:t>();</a:t>
            </a:r>
          </a:p>
          <a:p>
            <a:r>
              <a:rPr lang="en-US" sz="1200" b="1" dirty="0">
                <a:solidFill>
                  <a:srgbClr val="FF0000"/>
                </a:solidFill>
              </a:rPr>
              <a:t>    //</a:t>
            </a:r>
            <a:r>
              <a:rPr lang="en-US" sz="1200" b="1" dirty="0" err="1">
                <a:solidFill>
                  <a:srgbClr val="FF0000"/>
                </a:solidFill>
              </a:rPr>
              <a:t>iter</a:t>
            </a:r>
            <a:r>
              <a:rPr lang="en-US" sz="1200" b="1" dirty="0">
                <a:solidFill>
                  <a:srgbClr val="FF0000"/>
                </a:solidFill>
              </a:rPr>
              <a:t> = (</a:t>
            </a:r>
            <a:r>
              <a:rPr lang="en-US" sz="1200" b="1" dirty="0" err="1">
                <a:solidFill>
                  <a:srgbClr val="FF0000"/>
                </a:solidFill>
              </a:rPr>
              <a:t>iter</a:t>
            </a:r>
            <a:r>
              <a:rPr lang="en-US" sz="1200" b="1" dirty="0">
                <a:solidFill>
                  <a:srgbClr val="FF0000"/>
                </a:solidFill>
              </a:rPr>
              <a:t> + 2); //illegal-no random access </a:t>
            </a:r>
            <a:endParaRPr lang="en-US" sz="1200" dirty="0">
              <a:solidFill>
                <a:srgbClr val="FF0000"/>
              </a:solidFill>
            </a:endParaRPr>
          </a:p>
          <a:p>
            <a:r>
              <a:rPr lang="en-US" sz="1200" dirty="0"/>
              <a:t>    </a:t>
            </a:r>
            <a:r>
              <a:rPr lang="en-US" sz="1200" dirty="0" err="1"/>
              <a:t>iter</a:t>
            </a:r>
            <a:r>
              <a:rPr lang="en-US" sz="1200" dirty="0"/>
              <a:t>++;</a:t>
            </a:r>
          </a:p>
          <a:p>
            <a:r>
              <a:rPr lang="en-US" sz="1200" dirty="0"/>
              <a:t>    </a:t>
            </a:r>
            <a:r>
              <a:rPr lang="en-US" sz="1200" dirty="0" err="1"/>
              <a:t>iter</a:t>
            </a:r>
            <a:r>
              <a:rPr lang="en-US" sz="1200" dirty="0"/>
              <a:t>++;</a:t>
            </a:r>
          </a:p>
          <a:p>
            <a:r>
              <a:rPr lang="en-US" sz="1200" b="1" dirty="0">
                <a:solidFill>
                  <a:srgbClr val="0000FF"/>
                </a:solidFill>
              </a:rPr>
              <a:t>    </a:t>
            </a:r>
            <a:r>
              <a:rPr lang="en-US" sz="1200" b="1" dirty="0" err="1">
                <a:solidFill>
                  <a:srgbClr val="0000FF"/>
                </a:solidFill>
              </a:rPr>
              <a:t>listObject.insert</a:t>
            </a:r>
            <a:r>
              <a:rPr lang="en-US" sz="1200" b="1" dirty="0">
                <a:solidFill>
                  <a:srgbClr val="0000FF"/>
                </a:solidFill>
              </a:rPr>
              <a:t>(iter,2,17)</a:t>
            </a:r>
            <a:r>
              <a:rPr lang="en-US" sz="1200" b="1" dirty="0" smtClean="0">
                <a:solidFill>
                  <a:srgbClr val="0000FF"/>
                </a:solidFill>
              </a:rPr>
              <a:t>;  </a:t>
            </a:r>
            <a:r>
              <a:rPr lang="en-US" sz="1200" b="1" dirty="0" smtClean="0">
                <a:solidFill>
                  <a:srgbClr val="FF0000"/>
                </a:solidFill>
              </a:rPr>
              <a:t>// ****</a:t>
            </a:r>
            <a:endParaRPr lang="en-US" sz="1200" dirty="0">
              <a:solidFill>
                <a:srgbClr val="FF0000"/>
              </a:solidFill>
            </a:endParaRPr>
          </a:p>
          <a:p>
            <a:r>
              <a:rPr lang="en-US" sz="1200" dirty="0"/>
              <a:t> </a:t>
            </a:r>
          </a:p>
          <a:p>
            <a:r>
              <a:rPr lang="en-US" sz="1200" dirty="0"/>
              <a:t>    </a:t>
            </a:r>
            <a:r>
              <a:rPr lang="en-US" sz="1200" dirty="0" err="1"/>
              <a:t>cout</a:t>
            </a:r>
            <a:r>
              <a:rPr lang="en-US" sz="1200" dirty="0"/>
              <a:t> &lt;&lt; "</a:t>
            </a:r>
            <a:r>
              <a:rPr lang="en-US" sz="1200" dirty="0" err="1"/>
              <a:t>listiObject</a:t>
            </a:r>
            <a:r>
              <a:rPr lang="en-US" sz="1200" dirty="0"/>
              <a:t>  after </a:t>
            </a:r>
            <a:r>
              <a:rPr lang="en-US" sz="1200" dirty="0" err="1"/>
              <a:t>inser</a:t>
            </a:r>
            <a:r>
              <a:rPr lang="en-US" sz="1200" dirty="0"/>
              <a:t> contains:\n";</a:t>
            </a:r>
          </a:p>
          <a:p>
            <a:r>
              <a:rPr lang="en-US" sz="1200" dirty="0"/>
              <a:t>    for (</a:t>
            </a:r>
            <a:r>
              <a:rPr lang="en-US" sz="1200" dirty="0" err="1"/>
              <a:t>iter</a:t>
            </a:r>
            <a:r>
              <a:rPr lang="en-US" sz="1200" dirty="0"/>
              <a:t> = </a:t>
            </a:r>
            <a:r>
              <a:rPr lang="en-US" sz="1200" dirty="0" err="1"/>
              <a:t>listObject.begin</a:t>
            </a:r>
            <a:r>
              <a:rPr lang="en-US" sz="1200" dirty="0"/>
              <a:t>( ); </a:t>
            </a:r>
            <a:r>
              <a:rPr lang="en-US" sz="1200" dirty="0" err="1"/>
              <a:t>iter</a:t>
            </a:r>
            <a:r>
              <a:rPr lang="en-US" sz="1200" dirty="0"/>
              <a:t> != </a:t>
            </a:r>
            <a:r>
              <a:rPr lang="en-US" sz="1200" dirty="0" err="1"/>
              <a:t>listObject.end</a:t>
            </a:r>
            <a:r>
              <a:rPr lang="en-US" sz="1200" dirty="0"/>
              <a:t>( ); </a:t>
            </a:r>
            <a:r>
              <a:rPr lang="en-US" sz="1200" dirty="0" err="1"/>
              <a:t>iter</a:t>
            </a:r>
            <a:r>
              <a:rPr lang="en-US" sz="1200" dirty="0"/>
              <a:t>++)</a:t>
            </a:r>
          </a:p>
          <a:p>
            <a:r>
              <a:rPr lang="en-US" sz="1200" dirty="0"/>
              <a:t>        </a:t>
            </a:r>
            <a:r>
              <a:rPr lang="en-US" sz="1200" dirty="0" err="1"/>
              <a:t>cout</a:t>
            </a:r>
            <a:r>
              <a:rPr lang="en-US" sz="1200" dirty="0"/>
              <a:t> &lt;&lt; *</a:t>
            </a:r>
            <a:r>
              <a:rPr lang="en-US" sz="1200" dirty="0" err="1"/>
              <a:t>iter</a:t>
            </a:r>
            <a:r>
              <a:rPr lang="en-US" sz="1200" dirty="0"/>
              <a:t> &lt;&lt; " ";</a:t>
            </a:r>
          </a:p>
          <a:p>
            <a:r>
              <a:rPr lang="en-US" sz="1200" dirty="0"/>
              <a:t>    </a:t>
            </a:r>
            <a:r>
              <a:rPr lang="en-US" sz="1200" dirty="0" err="1"/>
              <a:t>cout</a:t>
            </a:r>
            <a:r>
              <a:rPr lang="en-US" sz="1200" dirty="0"/>
              <a:t> &lt;&lt; </a:t>
            </a:r>
            <a:r>
              <a:rPr lang="en-US" sz="1200" dirty="0" err="1"/>
              <a:t>endl</a:t>
            </a:r>
            <a:r>
              <a:rPr lang="en-US" sz="1200" dirty="0"/>
              <a:t>;</a:t>
            </a:r>
          </a:p>
          <a:p>
            <a:r>
              <a:rPr lang="en-US" sz="1200" dirty="0"/>
              <a:t> </a:t>
            </a:r>
          </a:p>
          <a:p>
            <a:r>
              <a:rPr lang="en-US" sz="1200" b="1" dirty="0"/>
              <a:t>    </a:t>
            </a:r>
            <a:r>
              <a:rPr lang="en-US" sz="1200" b="1" dirty="0" err="1">
                <a:solidFill>
                  <a:srgbClr val="FF0000"/>
                </a:solidFill>
              </a:rPr>
              <a:t>listObject.pop_back</a:t>
            </a:r>
            <a:r>
              <a:rPr lang="en-US" sz="1200" b="1" dirty="0">
                <a:solidFill>
                  <a:srgbClr val="FF0000"/>
                </a:solidFill>
              </a:rPr>
              <a:t>();   </a:t>
            </a:r>
            <a:r>
              <a:rPr lang="en-US" sz="1200" b="1" dirty="0"/>
              <a:t>//clear last </a:t>
            </a:r>
            <a:r>
              <a:rPr lang="en-US" sz="1200" b="1" dirty="0" smtClean="0"/>
              <a:t>node</a:t>
            </a:r>
            <a:endParaRPr lang="en-US" sz="1200" dirty="0"/>
          </a:p>
          <a:p>
            <a:r>
              <a:rPr lang="en-US" sz="1200" dirty="0"/>
              <a:t>    </a:t>
            </a:r>
            <a:r>
              <a:rPr lang="en-US" sz="1200" dirty="0" err="1"/>
              <a:t>cout</a:t>
            </a:r>
            <a:r>
              <a:rPr lang="en-US" sz="1200" dirty="0"/>
              <a:t> &lt;&lt; "</a:t>
            </a:r>
            <a:r>
              <a:rPr lang="en-US" sz="1200" dirty="0" err="1"/>
              <a:t>listiObject</a:t>
            </a:r>
            <a:r>
              <a:rPr lang="en-US" sz="1200" dirty="0"/>
              <a:t> contains after </a:t>
            </a:r>
            <a:r>
              <a:rPr lang="en-US" sz="1200" dirty="0" err="1"/>
              <a:t>pop_back</a:t>
            </a:r>
            <a:r>
              <a:rPr lang="en-US" sz="1200" dirty="0"/>
              <a:t>():\n";</a:t>
            </a:r>
          </a:p>
          <a:p>
            <a:r>
              <a:rPr lang="en-US" sz="1200" dirty="0"/>
              <a:t>    for (</a:t>
            </a:r>
            <a:r>
              <a:rPr lang="en-US" sz="1200" dirty="0" err="1"/>
              <a:t>iter</a:t>
            </a:r>
            <a:r>
              <a:rPr lang="en-US" sz="1200" dirty="0"/>
              <a:t> = </a:t>
            </a:r>
            <a:r>
              <a:rPr lang="en-US" sz="1200" dirty="0" err="1"/>
              <a:t>listObject.begin</a:t>
            </a:r>
            <a:r>
              <a:rPr lang="en-US" sz="1200" dirty="0"/>
              <a:t>( ); </a:t>
            </a:r>
            <a:r>
              <a:rPr lang="en-US" sz="1200" dirty="0" err="1"/>
              <a:t>iter</a:t>
            </a:r>
            <a:r>
              <a:rPr lang="en-US" sz="1200" dirty="0"/>
              <a:t> != </a:t>
            </a:r>
            <a:r>
              <a:rPr lang="en-US" sz="1200" dirty="0" err="1"/>
              <a:t>listObject.end</a:t>
            </a:r>
            <a:r>
              <a:rPr lang="en-US" sz="1200" dirty="0"/>
              <a:t>( ); </a:t>
            </a:r>
            <a:r>
              <a:rPr lang="en-US" sz="1200" dirty="0" err="1"/>
              <a:t>iter</a:t>
            </a:r>
            <a:r>
              <a:rPr lang="en-US" sz="1200" dirty="0"/>
              <a:t>++)</a:t>
            </a:r>
          </a:p>
          <a:p>
            <a:r>
              <a:rPr lang="en-US" sz="1200" dirty="0"/>
              <a:t>        </a:t>
            </a:r>
            <a:r>
              <a:rPr lang="en-US" sz="1200" dirty="0" err="1"/>
              <a:t>cout</a:t>
            </a:r>
            <a:r>
              <a:rPr lang="en-US" sz="1200" dirty="0"/>
              <a:t> &lt;&lt; *</a:t>
            </a:r>
            <a:r>
              <a:rPr lang="en-US" sz="1200" dirty="0" err="1"/>
              <a:t>iter</a:t>
            </a:r>
            <a:r>
              <a:rPr lang="en-US" sz="1200" dirty="0"/>
              <a:t> &lt;&lt; " ";</a:t>
            </a:r>
          </a:p>
          <a:p>
            <a:r>
              <a:rPr lang="en-US" sz="1200" dirty="0"/>
              <a:t>    </a:t>
            </a:r>
            <a:r>
              <a:rPr lang="en-US" sz="1200" dirty="0" err="1"/>
              <a:t>cout</a:t>
            </a:r>
            <a:r>
              <a:rPr lang="en-US" sz="1200" dirty="0"/>
              <a:t> &lt;&lt; </a:t>
            </a:r>
            <a:r>
              <a:rPr lang="en-US" sz="1200" dirty="0" err="1"/>
              <a:t>endl</a:t>
            </a:r>
            <a:r>
              <a:rPr lang="en-US" sz="1200" dirty="0"/>
              <a:t>;</a:t>
            </a:r>
          </a:p>
          <a:p>
            <a:r>
              <a:rPr lang="en-US" sz="1200" dirty="0"/>
              <a:t> </a:t>
            </a:r>
          </a:p>
          <a:p>
            <a:r>
              <a:rPr lang="en-US" sz="1200" dirty="0"/>
              <a:t>    return 0;</a:t>
            </a:r>
          </a:p>
          <a:p>
            <a:r>
              <a:rPr lang="en-US" sz="1200" dirty="0" smtClean="0"/>
              <a:t>}/</a:t>
            </a:r>
            <a:r>
              <a:rPr lang="en-US" sz="1100" dirty="0"/>
              <a:t>************* Results ***********</a:t>
            </a:r>
            <a:r>
              <a:rPr lang="en-US" sz="1100" dirty="0" smtClean="0"/>
              <a:t>*</a:t>
            </a:r>
            <a:endParaRPr lang="en-US" sz="1100" dirty="0"/>
          </a:p>
          <a:p>
            <a:r>
              <a:rPr lang="en-US" sz="1100" dirty="0"/>
              <a:t>./</a:t>
            </a:r>
            <a:r>
              <a:rPr lang="en-US" sz="1100" dirty="0" err="1"/>
              <a:t>a.out</a:t>
            </a:r>
            <a:endParaRPr lang="en-US" sz="1100" dirty="0"/>
          </a:p>
          <a:p>
            <a:r>
              <a:rPr lang="en-US" sz="1100" dirty="0" err="1"/>
              <a:t>listObject</a:t>
            </a:r>
            <a:r>
              <a:rPr lang="en-US" sz="1100" dirty="0"/>
              <a:t> is empty</a:t>
            </a:r>
          </a:p>
          <a:p>
            <a:r>
              <a:rPr lang="en-US" sz="1100" dirty="0" err="1"/>
              <a:t>Object.size</a:t>
            </a:r>
            <a:r>
              <a:rPr lang="en-US" sz="1100" dirty="0"/>
              <a:t>() = 10</a:t>
            </a:r>
          </a:p>
          <a:p>
            <a:r>
              <a:rPr lang="en-US" sz="1100" dirty="0" err="1"/>
              <a:t>listObject</a:t>
            </a:r>
            <a:r>
              <a:rPr lang="en-US" sz="1100" dirty="0"/>
              <a:t> contains:</a:t>
            </a:r>
          </a:p>
          <a:p>
            <a:r>
              <a:rPr lang="en-US" sz="1100" dirty="0"/>
              <a:t>7 6 5 4 3 2 1 </a:t>
            </a:r>
          </a:p>
          <a:p>
            <a:r>
              <a:rPr lang="en-US" sz="1100" dirty="0" err="1"/>
              <a:t>listiObject</a:t>
            </a:r>
            <a:r>
              <a:rPr lang="en-US" sz="1100" dirty="0"/>
              <a:t>  after </a:t>
            </a:r>
            <a:r>
              <a:rPr lang="en-US" sz="1100" dirty="0" err="1"/>
              <a:t>inser</a:t>
            </a:r>
            <a:r>
              <a:rPr lang="en-US" sz="1100" dirty="0"/>
              <a:t> contains:</a:t>
            </a:r>
          </a:p>
          <a:p>
            <a:r>
              <a:rPr lang="en-US" sz="1100" dirty="0"/>
              <a:t>7 6 </a:t>
            </a:r>
            <a:r>
              <a:rPr lang="en-US" sz="1100" b="1" dirty="0">
                <a:solidFill>
                  <a:srgbClr val="FF0000"/>
                </a:solidFill>
              </a:rPr>
              <a:t>17 17 </a:t>
            </a:r>
            <a:r>
              <a:rPr lang="en-US" sz="1100" dirty="0"/>
              <a:t>5 4 3 2 1 </a:t>
            </a:r>
          </a:p>
          <a:p>
            <a:r>
              <a:rPr lang="en-US" sz="1100" dirty="0" err="1"/>
              <a:t>listiObject</a:t>
            </a:r>
            <a:r>
              <a:rPr lang="en-US" sz="1100" dirty="0"/>
              <a:t> contains after </a:t>
            </a:r>
            <a:r>
              <a:rPr lang="en-US" sz="1100" dirty="0" err="1"/>
              <a:t>pop_back</a:t>
            </a:r>
            <a:r>
              <a:rPr lang="en-US" sz="1100" dirty="0"/>
              <a:t>():</a:t>
            </a:r>
          </a:p>
          <a:p>
            <a:r>
              <a:rPr lang="en-US" sz="1100" dirty="0"/>
              <a:t>7 6 17 17 5 4 3 2 </a:t>
            </a:r>
          </a:p>
          <a:p>
            <a:r>
              <a:rPr lang="en-US" sz="1100" dirty="0"/>
              <a:t>*/</a:t>
            </a:r>
          </a:p>
          <a:p>
            <a:endParaRPr lang="en-US" sz="1200" dirty="0"/>
          </a:p>
          <a:p>
            <a:pPr marL="342900" indent="-342900">
              <a:lnSpc>
                <a:spcPct val="80000"/>
              </a:lnSpc>
              <a:spcBef>
                <a:spcPct val="20000"/>
              </a:spcBef>
            </a:pPr>
            <a:endParaRPr lang="en-US" sz="2000" dirty="0">
              <a:latin typeface="Calibri" pitchFamily="-111" charset="0"/>
            </a:endParaRPr>
          </a:p>
          <a:p>
            <a:pPr marL="342900" indent="-342900">
              <a:lnSpc>
                <a:spcPct val="80000"/>
              </a:lnSpc>
              <a:spcBef>
                <a:spcPct val="20000"/>
              </a:spcBef>
              <a:buFont typeface="Arial" pitchFamily="-111" charset="0"/>
              <a:buChar char="•"/>
            </a:pPr>
            <a:endParaRPr lang="en-US" sz="2000" dirty="0">
              <a:latin typeface="Calibri" pitchFamily="-111" charset="0"/>
            </a:endParaRPr>
          </a:p>
          <a:p>
            <a:pPr marL="342900" indent="-342900">
              <a:lnSpc>
                <a:spcPct val="80000"/>
              </a:lnSpc>
              <a:spcBef>
                <a:spcPct val="20000"/>
              </a:spcBef>
              <a:buFont typeface="Arial" pitchFamily="-111" charset="0"/>
              <a:buChar char="•"/>
            </a:pPr>
            <a:endParaRPr lang="en-US" sz="2000" dirty="0">
              <a:latin typeface="Calibri" pitchFamily="-111" charset="0"/>
            </a:endParaRPr>
          </a:p>
        </p:txBody>
      </p:sp>
      <p:sp>
        <p:nvSpPr>
          <p:cNvPr id="2" name="TextBox 1"/>
          <p:cNvSpPr txBox="1"/>
          <p:nvPr/>
        </p:nvSpPr>
        <p:spPr>
          <a:xfrm>
            <a:off x="6731449" y="4953000"/>
            <a:ext cx="2031551" cy="369332"/>
          </a:xfrm>
          <a:prstGeom prst="rect">
            <a:avLst/>
          </a:prstGeom>
          <a:noFill/>
          <a:ln w="6350" cmpd="sng">
            <a:solidFill>
              <a:schemeClr val="tx1"/>
            </a:solidFill>
            <a:prstDash val="dash"/>
          </a:ln>
        </p:spPr>
        <p:txBody>
          <a:bodyPr wrap="none" rtlCol="0">
            <a:spAutoFit/>
          </a:bodyPr>
          <a:lstStyle/>
          <a:p>
            <a:r>
              <a:rPr lang="en-US" b="1" dirty="0">
                <a:solidFill>
                  <a:srgbClr val="FF0000"/>
                </a:solidFill>
              </a:rPr>
              <a:t>§  - </a:t>
            </a:r>
            <a:r>
              <a:rPr lang="en-US" b="1" dirty="0" err="1" smtClean="0">
                <a:solidFill>
                  <a:srgbClr val="FF0000"/>
                </a:solidFill>
              </a:rPr>
              <a:t>STL_List.cpp</a:t>
            </a:r>
            <a:endParaRPr lang="en-US" dirty="0"/>
          </a:p>
        </p:txBody>
      </p:sp>
    </p:spTree>
    <p:extLst>
      <p:ext uri="{BB962C8B-B14F-4D97-AF65-F5344CB8AC3E}">
        <p14:creationId xmlns:p14="http://schemas.microsoft.com/office/powerpoint/2010/main" val="1703166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0"/>
            <a:ext cx="8229600" cy="792163"/>
          </a:xfrm>
        </p:spPr>
        <p:txBody>
          <a:bodyPr/>
          <a:lstStyle/>
          <a:p>
            <a:pPr eaLnBrk="1" hangingPunct="1"/>
            <a:r>
              <a:rPr lang="en-US" b="1" dirty="0" smtClean="0"/>
              <a:t>List Example</a:t>
            </a:r>
            <a:endParaRPr lang="en-US" b="1" baseline="30000" dirty="0" smtClean="0">
              <a:solidFill>
                <a:srgbClr val="FF0000"/>
              </a:solidFill>
            </a:endParaRPr>
          </a:p>
        </p:txBody>
      </p:sp>
      <p:sp>
        <p:nvSpPr>
          <p:cNvPr id="3" name="Content Placeholder 2"/>
          <p:cNvSpPr>
            <a:spLocks noGrp="1"/>
          </p:cNvSpPr>
          <p:nvPr>
            <p:ph idx="1"/>
          </p:nvPr>
        </p:nvSpPr>
        <p:spPr>
          <a:xfrm>
            <a:off x="457200" y="792163"/>
            <a:ext cx="8229600" cy="5564187"/>
          </a:xfrm>
          <a:ln>
            <a:solidFill>
              <a:srgbClr val="0000FF"/>
            </a:solidFill>
          </a:ln>
        </p:spPr>
        <p:txBody>
          <a:bodyPr rtlCol="0">
            <a:normAutofit/>
          </a:bodyPr>
          <a:lstStyle/>
          <a:p>
            <a:pPr eaLnBrk="1" fontAlgn="auto" hangingPunct="1">
              <a:spcBef>
                <a:spcPts val="0"/>
              </a:spcBef>
              <a:spcAft>
                <a:spcPts val="0"/>
              </a:spcAft>
              <a:buFont typeface="Arial"/>
              <a:buNone/>
              <a:defRPr/>
            </a:pPr>
            <a:r>
              <a:rPr lang="en-US" b="1" dirty="0" smtClean="0">
                <a:solidFill>
                  <a:srgbClr val="0000FF"/>
                </a:solidFill>
                <a:ea typeface="+mn-ea"/>
                <a:cs typeface="+mn-cs"/>
              </a:rPr>
              <a:t>Word Frequency List</a:t>
            </a:r>
          </a:p>
          <a:p>
            <a:pPr eaLnBrk="1" fontAlgn="auto" hangingPunct="1">
              <a:spcBef>
                <a:spcPts val="0"/>
              </a:spcBef>
              <a:spcAft>
                <a:spcPts val="0"/>
              </a:spcAft>
              <a:defRPr/>
            </a:pPr>
            <a:r>
              <a:rPr lang="en-US" dirty="0" smtClean="0">
                <a:ea typeface="+mn-ea"/>
                <a:cs typeface="+mn-cs"/>
              </a:rPr>
              <a:t>Create a </a:t>
            </a:r>
            <a:r>
              <a:rPr lang="en-US" b="1" i="1" dirty="0" err="1" smtClean="0">
                <a:solidFill>
                  <a:srgbClr val="0000FF"/>
                </a:solidFill>
                <a:ea typeface="+mn-ea"/>
                <a:cs typeface="+mn-cs"/>
              </a:rPr>
              <a:t>wordFreq</a:t>
            </a:r>
            <a:r>
              <a:rPr lang="en-US" dirty="0" smtClean="0">
                <a:ea typeface="+mn-ea"/>
                <a:cs typeface="+mn-cs"/>
              </a:rPr>
              <a:t> class that contains:</a:t>
            </a:r>
          </a:p>
          <a:p>
            <a:pPr lvl="1" eaLnBrk="1" fontAlgn="auto" hangingPunct="1">
              <a:spcBef>
                <a:spcPts val="0"/>
              </a:spcBef>
              <a:spcAft>
                <a:spcPts val="0"/>
              </a:spcAft>
              <a:defRPr/>
            </a:pPr>
            <a:r>
              <a:rPr lang="en-US" dirty="0">
                <a:solidFill>
                  <a:srgbClr val="0000FF"/>
                </a:solidFill>
                <a:ea typeface="+mn-ea"/>
              </a:rPr>
              <a:t>s</a:t>
            </a:r>
            <a:r>
              <a:rPr lang="en-US" dirty="0" smtClean="0">
                <a:solidFill>
                  <a:srgbClr val="0000FF"/>
                </a:solidFill>
                <a:ea typeface="+mn-ea"/>
              </a:rPr>
              <a:t>tring Word;</a:t>
            </a:r>
          </a:p>
          <a:p>
            <a:pPr lvl="1" eaLnBrk="1" fontAlgn="auto" hangingPunct="1">
              <a:spcBef>
                <a:spcPts val="0"/>
              </a:spcBef>
              <a:spcAft>
                <a:spcPts val="0"/>
              </a:spcAft>
              <a:defRPr/>
            </a:pPr>
            <a:r>
              <a:rPr lang="en-US" dirty="0" err="1">
                <a:solidFill>
                  <a:srgbClr val="0000FF"/>
                </a:solidFill>
                <a:ea typeface="+mn-ea"/>
              </a:rPr>
              <a:t>i</a:t>
            </a:r>
            <a:r>
              <a:rPr lang="en-US" dirty="0" err="1" smtClean="0">
                <a:solidFill>
                  <a:srgbClr val="0000FF"/>
                </a:solidFill>
                <a:ea typeface="+mn-ea"/>
                <a:cs typeface="+mn-cs"/>
              </a:rPr>
              <a:t>nt</a:t>
            </a:r>
            <a:r>
              <a:rPr lang="en-US" dirty="0" smtClean="0">
                <a:solidFill>
                  <a:srgbClr val="0000FF"/>
                </a:solidFill>
                <a:ea typeface="+mn-ea"/>
                <a:cs typeface="+mn-cs"/>
              </a:rPr>
              <a:t> </a:t>
            </a:r>
            <a:r>
              <a:rPr lang="en-US" dirty="0" err="1" smtClean="0">
                <a:solidFill>
                  <a:srgbClr val="0000FF"/>
                </a:solidFill>
                <a:ea typeface="+mn-ea"/>
                <a:cs typeface="+mn-cs"/>
              </a:rPr>
              <a:t>cnt</a:t>
            </a:r>
            <a:r>
              <a:rPr lang="en-US" dirty="0" smtClean="0">
                <a:solidFill>
                  <a:srgbClr val="0000FF"/>
                </a:solidFill>
                <a:ea typeface="+mn-ea"/>
                <a:cs typeface="+mn-cs"/>
              </a:rPr>
              <a:t>;				//frequency counter</a:t>
            </a:r>
          </a:p>
          <a:p>
            <a:pPr eaLnBrk="1" fontAlgn="auto" hangingPunct="1">
              <a:spcBef>
                <a:spcPts val="0"/>
              </a:spcBef>
              <a:spcAft>
                <a:spcPts val="0"/>
              </a:spcAft>
              <a:defRPr/>
            </a:pPr>
            <a:r>
              <a:rPr lang="en-US" dirty="0" smtClean="0">
                <a:solidFill>
                  <a:srgbClr val="0000FF"/>
                </a:solidFill>
                <a:ea typeface="+mn-ea"/>
                <a:cs typeface="+mn-cs"/>
              </a:rPr>
              <a:t>Create </a:t>
            </a:r>
            <a:r>
              <a:rPr lang="en-US" dirty="0" err="1">
                <a:solidFill>
                  <a:srgbClr val="0000FF"/>
                </a:solidFill>
                <a:ea typeface="+mn-ea"/>
                <a:cs typeface="+mn-cs"/>
              </a:rPr>
              <a:t>w</a:t>
            </a:r>
            <a:r>
              <a:rPr lang="en-US" dirty="0" err="1" smtClean="0">
                <a:solidFill>
                  <a:srgbClr val="0000FF"/>
                </a:solidFill>
                <a:ea typeface="+mn-ea"/>
                <a:cs typeface="+mn-cs"/>
              </a:rPr>
              <a:t>ordFreq</a:t>
            </a:r>
            <a:r>
              <a:rPr lang="en-US" dirty="0" smtClean="0">
                <a:solidFill>
                  <a:srgbClr val="0000FF"/>
                </a:solidFill>
                <a:ea typeface="+mn-ea"/>
                <a:cs typeface="+mn-cs"/>
              </a:rPr>
              <a:t> List Container</a:t>
            </a:r>
          </a:p>
          <a:p>
            <a:pPr eaLnBrk="1" fontAlgn="auto" hangingPunct="1">
              <a:spcBef>
                <a:spcPts val="0"/>
              </a:spcBef>
              <a:spcAft>
                <a:spcPts val="0"/>
              </a:spcAft>
              <a:defRPr/>
            </a:pPr>
            <a:r>
              <a:rPr lang="en-US" dirty="0" smtClean="0">
                <a:ea typeface="+mn-ea"/>
                <a:cs typeface="+mn-cs"/>
              </a:rPr>
              <a:t>Construct a while(1) loop that reads </a:t>
            </a:r>
            <a:r>
              <a:rPr lang="en-US" b="1" dirty="0" err="1" smtClean="0">
                <a:solidFill>
                  <a:srgbClr val="0000FF"/>
                </a:solidFill>
                <a:ea typeface="+mn-ea"/>
                <a:cs typeface="+mn-cs"/>
              </a:rPr>
              <a:t>newWord</a:t>
            </a:r>
            <a:r>
              <a:rPr lang="en-US" dirty="0" smtClean="0">
                <a:ea typeface="+mn-ea"/>
                <a:cs typeface="+mn-cs"/>
              </a:rPr>
              <a:t> from keyboard</a:t>
            </a:r>
          </a:p>
          <a:p>
            <a:pPr eaLnBrk="1" fontAlgn="auto" hangingPunct="1">
              <a:spcBef>
                <a:spcPts val="0"/>
              </a:spcBef>
              <a:spcAft>
                <a:spcPts val="0"/>
              </a:spcAft>
              <a:defRPr/>
            </a:pPr>
            <a:r>
              <a:rPr lang="en-US" dirty="0" smtClean="0">
                <a:ea typeface="+mn-ea"/>
                <a:cs typeface="+mn-cs"/>
              </a:rPr>
              <a:t>Using list iterator walk through entire List checking if </a:t>
            </a:r>
            <a:r>
              <a:rPr lang="en-US" b="1" i="1" dirty="0" err="1" smtClean="0">
                <a:solidFill>
                  <a:srgbClr val="0000FF"/>
                </a:solidFill>
                <a:ea typeface="+mn-ea"/>
                <a:cs typeface="+mn-cs"/>
              </a:rPr>
              <a:t>newWord</a:t>
            </a:r>
            <a:r>
              <a:rPr lang="en-US" dirty="0" smtClean="0">
                <a:ea typeface="+mn-ea"/>
                <a:cs typeface="+mn-cs"/>
              </a:rPr>
              <a:t> is contained in List:</a:t>
            </a:r>
          </a:p>
          <a:p>
            <a:pPr lvl="1" eaLnBrk="1" fontAlgn="auto" hangingPunct="1">
              <a:spcBef>
                <a:spcPts val="0"/>
              </a:spcBef>
              <a:spcAft>
                <a:spcPts val="0"/>
              </a:spcAft>
              <a:defRPr/>
            </a:pPr>
            <a:r>
              <a:rPr lang="en-US" dirty="0" smtClean="0">
                <a:ea typeface="+mn-ea"/>
              </a:rPr>
              <a:t>Yes </a:t>
            </a:r>
            <a:r>
              <a:rPr lang="en-US" dirty="0" smtClean="0">
                <a:ea typeface="+mn-ea"/>
                <a:sym typeface="Wingdings"/>
              </a:rPr>
              <a:t> increment counter of matching node</a:t>
            </a:r>
          </a:p>
          <a:p>
            <a:pPr lvl="1" eaLnBrk="1" fontAlgn="auto" hangingPunct="1">
              <a:spcBef>
                <a:spcPts val="0"/>
              </a:spcBef>
              <a:spcAft>
                <a:spcPts val="0"/>
              </a:spcAft>
              <a:defRPr/>
            </a:pPr>
            <a:r>
              <a:rPr lang="en-US" dirty="0" smtClean="0">
                <a:ea typeface="+mn-ea"/>
                <a:cs typeface="+mn-cs"/>
                <a:sym typeface="Wingdings"/>
              </a:rPr>
              <a:t>No  add </a:t>
            </a:r>
            <a:r>
              <a:rPr lang="en-US" dirty="0" err="1" smtClean="0">
                <a:ea typeface="+mn-ea"/>
                <a:sym typeface="Wingdings"/>
              </a:rPr>
              <a:t>newWord</a:t>
            </a:r>
            <a:r>
              <a:rPr lang="en-US" dirty="0" smtClean="0">
                <a:ea typeface="+mn-ea"/>
                <a:sym typeface="Wingdings"/>
              </a:rPr>
              <a:t> node to list &amp; set </a:t>
            </a:r>
            <a:r>
              <a:rPr lang="en-US" dirty="0" err="1" smtClean="0">
                <a:ea typeface="+mn-ea"/>
                <a:sym typeface="Wingdings"/>
              </a:rPr>
              <a:t>cnt</a:t>
            </a:r>
            <a:r>
              <a:rPr lang="en-US" dirty="0" smtClean="0">
                <a:ea typeface="+mn-ea"/>
                <a:sym typeface="Wingdings"/>
              </a:rPr>
              <a:t> = 1</a:t>
            </a:r>
            <a:endParaRPr lang="en-US" dirty="0" smtClean="0">
              <a:ea typeface="+mn-ea"/>
              <a:cs typeface="+mn-cs"/>
            </a:endParaRPr>
          </a:p>
          <a:p>
            <a:pPr eaLnBrk="1" fontAlgn="auto" hangingPunct="1">
              <a:spcBef>
                <a:spcPts val="0"/>
              </a:spcBef>
              <a:spcAft>
                <a:spcPts val="0"/>
              </a:spcAft>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p:txBody>
      </p:sp>
      <p:sp>
        <p:nvSpPr>
          <p:cNvPr id="97284"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013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91C123DC-2A9B-4049-87A0-E3A753FE3E3F}" type="slidenum">
              <a:rPr lang="en-US"/>
              <a:pPr>
                <a:defRPr/>
              </a:pPr>
              <a:t>43</a:t>
            </a:fld>
            <a:endParaRPr lang="en-US"/>
          </a:p>
        </p:txBody>
      </p:sp>
    </p:spTree>
    <p:extLst>
      <p:ext uri="{BB962C8B-B14F-4D97-AF65-F5344CB8AC3E}">
        <p14:creationId xmlns:p14="http://schemas.microsoft.com/office/powerpoint/2010/main" val="1621468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0"/>
            <a:ext cx="8229600" cy="792163"/>
          </a:xfrm>
        </p:spPr>
        <p:txBody>
          <a:bodyPr/>
          <a:lstStyle/>
          <a:p>
            <a:pPr eaLnBrk="1" hangingPunct="1"/>
            <a:r>
              <a:rPr lang="en-US" b="1" dirty="0" smtClean="0"/>
              <a:t>Sell Order List Example</a:t>
            </a:r>
            <a:r>
              <a:rPr lang="en-US" b="1" baseline="30000" dirty="0" smtClean="0">
                <a:solidFill>
                  <a:srgbClr val="FF0000"/>
                </a:solidFill>
              </a:rPr>
              <a:t>§</a:t>
            </a:r>
          </a:p>
        </p:txBody>
      </p:sp>
      <p:sp>
        <p:nvSpPr>
          <p:cNvPr id="3" name="Content Placeholder 2"/>
          <p:cNvSpPr>
            <a:spLocks noGrp="1"/>
          </p:cNvSpPr>
          <p:nvPr>
            <p:ph idx="1"/>
          </p:nvPr>
        </p:nvSpPr>
        <p:spPr>
          <a:xfrm>
            <a:off x="457200" y="792163"/>
            <a:ext cx="3962400" cy="5564187"/>
          </a:xfrm>
          <a:ln>
            <a:solidFill>
              <a:srgbClr val="0000FF"/>
            </a:solidFill>
          </a:ln>
        </p:spPr>
        <p:txBody>
          <a:bodyPr rtlCol="0">
            <a:normAutofit fontScale="92500" lnSpcReduction="20000"/>
          </a:bodyPr>
          <a:lstStyle/>
          <a:p>
            <a:pPr marL="0" indent="0">
              <a:buNone/>
            </a:pPr>
            <a:r>
              <a:rPr lang="en-US" sz="1100" dirty="0"/>
              <a:t>#include &lt;</a:t>
            </a:r>
            <a:r>
              <a:rPr lang="en-US" sz="1100" dirty="0" err="1"/>
              <a:t>iostream</a:t>
            </a:r>
            <a:r>
              <a:rPr lang="en-US" sz="1100" dirty="0"/>
              <a:t>&gt;</a:t>
            </a:r>
          </a:p>
          <a:p>
            <a:pPr marL="0" indent="0">
              <a:buNone/>
            </a:pPr>
            <a:r>
              <a:rPr lang="en-US" sz="1100" dirty="0"/>
              <a:t>#include &lt;list&gt;</a:t>
            </a:r>
          </a:p>
          <a:p>
            <a:pPr marL="0" indent="0">
              <a:buNone/>
            </a:pPr>
            <a:r>
              <a:rPr lang="en-US" sz="1100" dirty="0"/>
              <a:t>using namespace </a:t>
            </a:r>
            <a:r>
              <a:rPr lang="en-US" sz="1100" dirty="0" err="1"/>
              <a:t>std</a:t>
            </a:r>
            <a:r>
              <a:rPr lang="en-US" sz="1100" dirty="0"/>
              <a:t>;</a:t>
            </a:r>
          </a:p>
          <a:p>
            <a:pPr marL="0" indent="0">
              <a:buNone/>
            </a:pPr>
            <a:r>
              <a:rPr lang="en-US" sz="1100" dirty="0"/>
              <a:t> </a:t>
            </a:r>
          </a:p>
          <a:p>
            <a:pPr marL="0" indent="0">
              <a:buNone/>
            </a:pPr>
            <a:r>
              <a:rPr lang="en-US" sz="1100" b="1" dirty="0" err="1">
                <a:solidFill>
                  <a:srgbClr val="0000FF"/>
                </a:solidFill>
              </a:rPr>
              <a:t>struct</a:t>
            </a:r>
            <a:r>
              <a:rPr lang="en-US" sz="1100" b="1" dirty="0">
                <a:solidFill>
                  <a:srgbClr val="0000FF"/>
                </a:solidFill>
              </a:rPr>
              <a:t> Order{</a:t>
            </a:r>
          </a:p>
          <a:p>
            <a:pPr marL="0" indent="0">
              <a:buNone/>
            </a:pPr>
            <a:r>
              <a:rPr lang="en-US" sz="1100" dirty="0"/>
              <a:t>        string </a:t>
            </a:r>
            <a:r>
              <a:rPr lang="en-US" sz="1100" dirty="0" err="1"/>
              <a:t>stockName</a:t>
            </a:r>
            <a:r>
              <a:rPr lang="en-US" sz="1100" dirty="0"/>
              <a:t>;</a:t>
            </a:r>
          </a:p>
          <a:p>
            <a:pPr marL="0" indent="0">
              <a:buNone/>
            </a:pPr>
            <a:r>
              <a:rPr lang="en-US" sz="1100" dirty="0"/>
              <a:t>        float price;</a:t>
            </a:r>
          </a:p>
          <a:p>
            <a:pPr marL="0" indent="0">
              <a:buNone/>
            </a:pPr>
            <a:r>
              <a:rPr lang="en-US" sz="1100" dirty="0"/>
              <a:t>};</a:t>
            </a:r>
          </a:p>
          <a:p>
            <a:pPr marL="0" indent="0">
              <a:buNone/>
            </a:pPr>
            <a:r>
              <a:rPr lang="en-US" sz="1100" dirty="0"/>
              <a:t> </a:t>
            </a:r>
          </a:p>
          <a:p>
            <a:pPr marL="0" indent="0">
              <a:buNone/>
            </a:pPr>
            <a:r>
              <a:rPr lang="en-US" sz="1100" dirty="0" err="1"/>
              <a:t>int</a:t>
            </a:r>
            <a:r>
              <a:rPr lang="en-US" sz="1100" dirty="0"/>
              <a:t> main()</a:t>
            </a:r>
          </a:p>
          <a:p>
            <a:pPr marL="0" indent="0">
              <a:buNone/>
            </a:pPr>
            <a:r>
              <a:rPr lang="en-US" sz="1100" dirty="0"/>
              <a:t>{</a:t>
            </a:r>
          </a:p>
          <a:p>
            <a:pPr marL="0" indent="0">
              <a:buNone/>
            </a:pPr>
            <a:r>
              <a:rPr lang="en-US" sz="1100" dirty="0"/>
              <a:t>     </a:t>
            </a:r>
            <a:r>
              <a:rPr lang="en-US" sz="1500" dirty="0"/>
              <a:t> </a:t>
            </a:r>
            <a:r>
              <a:rPr lang="en-US" sz="1500" dirty="0">
                <a:solidFill>
                  <a:srgbClr val="3366FF"/>
                </a:solidFill>
              </a:rPr>
              <a:t>  </a:t>
            </a:r>
            <a:r>
              <a:rPr lang="en-US" sz="1500" b="1" dirty="0">
                <a:solidFill>
                  <a:srgbClr val="3366FF"/>
                </a:solidFill>
              </a:rPr>
              <a:t>list &lt;Order&gt; </a:t>
            </a:r>
            <a:r>
              <a:rPr lang="en-US" sz="1500" b="1" dirty="0" err="1">
                <a:solidFill>
                  <a:srgbClr val="3366FF"/>
                </a:solidFill>
              </a:rPr>
              <a:t>StockList</a:t>
            </a:r>
            <a:r>
              <a:rPr lang="en-US" sz="1500" b="1" dirty="0">
                <a:solidFill>
                  <a:srgbClr val="3366FF"/>
                </a:solidFill>
              </a:rPr>
              <a:t>;  </a:t>
            </a:r>
            <a:r>
              <a:rPr lang="en-US" sz="1500" b="1" dirty="0" smtClean="0">
                <a:solidFill>
                  <a:srgbClr val="3366FF"/>
                </a:solidFill>
              </a:rPr>
              <a:t>     /</a:t>
            </a:r>
            <a:r>
              <a:rPr lang="en-US" sz="1500" b="1" dirty="0">
                <a:solidFill>
                  <a:srgbClr val="3366FF"/>
                </a:solidFill>
              </a:rPr>
              <a:t>/create empty list</a:t>
            </a:r>
            <a:endParaRPr lang="en-US" sz="1500" dirty="0">
              <a:solidFill>
                <a:srgbClr val="3366FF"/>
              </a:solidFill>
            </a:endParaRPr>
          </a:p>
          <a:p>
            <a:pPr marL="0" indent="0">
              <a:buNone/>
            </a:pPr>
            <a:r>
              <a:rPr lang="en-US" sz="1500" b="1" dirty="0">
                <a:solidFill>
                  <a:srgbClr val="3366FF"/>
                </a:solidFill>
              </a:rPr>
              <a:t>      </a:t>
            </a:r>
            <a:r>
              <a:rPr lang="en-US" sz="1500" b="1" dirty="0" smtClean="0">
                <a:solidFill>
                  <a:srgbClr val="3366FF"/>
                </a:solidFill>
              </a:rPr>
              <a:t> </a:t>
            </a:r>
            <a:r>
              <a:rPr lang="en-US" sz="1500" b="1" dirty="0">
                <a:solidFill>
                  <a:srgbClr val="3366FF"/>
                </a:solidFill>
              </a:rPr>
              <a:t>list&lt;Order&gt;::iterator </a:t>
            </a:r>
            <a:r>
              <a:rPr lang="en-US" sz="1500" b="1" dirty="0" err="1">
                <a:solidFill>
                  <a:srgbClr val="3366FF"/>
                </a:solidFill>
              </a:rPr>
              <a:t>ptr</a:t>
            </a:r>
            <a:r>
              <a:rPr lang="en-US" sz="1500" b="1" dirty="0">
                <a:solidFill>
                  <a:srgbClr val="3366FF"/>
                </a:solidFill>
              </a:rPr>
              <a:t>;</a:t>
            </a:r>
            <a:endParaRPr lang="en-US" sz="1500" dirty="0">
              <a:solidFill>
                <a:srgbClr val="3366FF"/>
              </a:solidFill>
            </a:endParaRPr>
          </a:p>
          <a:p>
            <a:pPr marL="0" indent="0">
              <a:buNone/>
            </a:pPr>
            <a:r>
              <a:rPr lang="en-US" sz="1500" dirty="0"/>
              <a:t> </a:t>
            </a:r>
          </a:p>
          <a:p>
            <a:pPr marL="0" indent="0">
              <a:buNone/>
            </a:pPr>
            <a:r>
              <a:rPr lang="en-US" sz="1100" dirty="0"/>
              <a:t>        </a:t>
            </a:r>
            <a:r>
              <a:rPr lang="en-US" sz="1100" b="1" dirty="0" err="1"/>
              <a:t>struct</a:t>
            </a:r>
            <a:r>
              <a:rPr lang="en-US" sz="1100" b="1" dirty="0"/>
              <a:t> Order Temp;</a:t>
            </a:r>
            <a:endParaRPr lang="en-US" sz="1100" dirty="0"/>
          </a:p>
          <a:p>
            <a:pPr marL="0" indent="0">
              <a:buNone/>
            </a:pPr>
            <a:r>
              <a:rPr lang="en-US" sz="1100" dirty="0"/>
              <a:t>        </a:t>
            </a:r>
            <a:r>
              <a:rPr lang="en-US" sz="1100" dirty="0" err="1"/>
              <a:t>int</a:t>
            </a:r>
            <a:r>
              <a:rPr lang="en-US" sz="1100" dirty="0"/>
              <a:t> flag = 0;</a:t>
            </a:r>
          </a:p>
          <a:p>
            <a:pPr marL="0" indent="0">
              <a:buNone/>
            </a:pPr>
            <a:r>
              <a:rPr lang="en-US" sz="1100" dirty="0"/>
              <a:t> </a:t>
            </a:r>
          </a:p>
          <a:p>
            <a:pPr marL="0" indent="0">
              <a:buNone/>
            </a:pPr>
            <a:r>
              <a:rPr lang="en-US" sz="1100" dirty="0"/>
              <a:t>        </a:t>
            </a:r>
            <a:r>
              <a:rPr lang="en-US" sz="1100" dirty="0" err="1"/>
              <a:t>cout</a:t>
            </a:r>
            <a:r>
              <a:rPr lang="en-US" sz="1100" dirty="0"/>
              <a:t> &lt;&lt; "Enter Sell List" &lt;&lt; </a:t>
            </a:r>
            <a:r>
              <a:rPr lang="en-US" sz="1100" dirty="0" err="1"/>
              <a:t>endl</a:t>
            </a:r>
            <a:r>
              <a:rPr lang="en-US" sz="1100" dirty="0"/>
              <a:t>;</a:t>
            </a:r>
          </a:p>
          <a:p>
            <a:pPr marL="0" indent="0">
              <a:buNone/>
            </a:pPr>
            <a:r>
              <a:rPr lang="en-US" sz="1100" dirty="0"/>
              <a:t>        while(1</a:t>
            </a:r>
            <a:r>
              <a:rPr lang="en-US" sz="1100" dirty="0" smtClean="0"/>
              <a:t>)  </a:t>
            </a:r>
            <a:r>
              <a:rPr lang="en-US" sz="1100" dirty="0"/>
              <a:t>{</a:t>
            </a:r>
          </a:p>
          <a:p>
            <a:pPr marL="0" indent="0">
              <a:buNone/>
            </a:pPr>
            <a:r>
              <a:rPr lang="en-US" sz="1100" dirty="0"/>
              <a:t>               </a:t>
            </a:r>
            <a:r>
              <a:rPr lang="en-US" sz="1100" dirty="0" smtClean="0"/>
              <a:t>    </a:t>
            </a:r>
            <a:r>
              <a:rPr lang="en-US" sz="1300" dirty="0" err="1"/>
              <a:t>cout</a:t>
            </a:r>
            <a:r>
              <a:rPr lang="en-US" sz="1300" dirty="0"/>
              <a:t> &lt;&lt; "Enter Stock Name" &lt;&lt; </a:t>
            </a:r>
            <a:r>
              <a:rPr lang="en-US" sz="1300" dirty="0" err="1"/>
              <a:t>endl</a:t>
            </a:r>
            <a:r>
              <a:rPr lang="en-US" sz="1300" dirty="0"/>
              <a:t>;</a:t>
            </a:r>
          </a:p>
          <a:p>
            <a:pPr marL="0" indent="0">
              <a:buNone/>
            </a:pPr>
            <a:r>
              <a:rPr lang="en-US" sz="1300" dirty="0"/>
              <a:t>                </a:t>
            </a:r>
            <a:r>
              <a:rPr lang="en-US" sz="1300" dirty="0" err="1"/>
              <a:t>cin</a:t>
            </a:r>
            <a:r>
              <a:rPr lang="en-US" sz="1300" dirty="0"/>
              <a:t> &gt;&gt; </a:t>
            </a:r>
            <a:r>
              <a:rPr lang="en-US" sz="1300" dirty="0" err="1"/>
              <a:t>Temp.stockName</a:t>
            </a:r>
            <a:r>
              <a:rPr lang="en-US" sz="1300" dirty="0"/>
              <a:t>;</a:t>
            </a:r>
          </a:p>
          <a:p>
            <a:pPr marL="0" indent="0">
              <a:buNone/>
            </a:pPr>
            <a:r>
              <a:rPr lang="en-US" sz="1300" dirty="0"/>
              <a:t>                </a:t>
            </a:r>
            <a:r>
              <a:rPr lang="en-US" sz="1300" dirty="0" err="1"/>
              <a:t>cout</a:t>
            </a:r>
            <a:r>
              <a:rPr lang="en-US" sz="1300" dirty="0"/>
              <a:t> &lt;&lt; "Stock Price:" &lt;&lt; </a:t>
            </a:r>
            <a:r>
              <a:rPr lang="en-US" sz="1300" dirty="0" err="1"/>
              <a:t>endl</a:t>
            </a:r>
            <a:r>
              <a:rPr lang="en-US" sz="1300" dirty="0"/>
              <a:t>;</a:t>
            </a:r>
          </a:p>
          <a:p>
            <a:pPr marL="0" indent="0">
              <a:buNone/>
            </a:pPr>
            <a:r>
              <a:rPr lang="en-US" sz="1300" dirty="0"/>
              <a:t>                </a:t>
            </a:r>
            <a:r>
              <a:rPr lang="en-US" sz="1300" dirty="0" err="1"/>
              <a:t>cin</a:t>
            </a:r>
            <a:r>
              <a:rPr lang="en-US" sz="1300" dirty="0"/>
              <a:t> &gt;&gt; </a:t>
            </a:r>
            <a:r>
              <a:rPr lang="en-US" sz="1300" dirty="0" err="1"/>
              <a:t>Temp.price</a:t>
            </a:r>
            <a:r>
              <a:rPr lang="en-US" sz="1300" dirty="0"/>
              <a:t>;</a:t>
            </a:r>
          </a:p>
          <a:p>
            <a:pPr marL="0" indent="0">
              <a:buNone/>
            </a:pPr>
            <a:r>
              <a:rPr lang="en-US" sz="1300" dirty="0"/>
              <a:t> </a:t>
            </a:r>
          </a:p>
          <a:p>
            <a:pPr marL="0" indent="0">
              <a:buNone/>
            </a:pPr>
            <a:r>
              <a:rPr lang="en-US" sz="1300" dirty="0"/>
              <a:t>                //stuff order as FIFO</a:t>
            </a:r>
          </a:p>
          <a:p>
            <a:pPr marL="0" indent="0">
              <a:buNone/>
            </a:pPr>
            <a:r>
              <a:rPr lang="en-US" sz="1300" b="1" dirty="0"/>
              <a:t>                </a:t>
            </a:r>
            <a:r>
              <a:rPr lang="en-US" sz="1300" b="1" dirty="0" err="1"/>
              <a:t>StockList.push_back</a:t>
            </a:r>
            <a:r>
              <a:rPr lang="en-US" sz="1300" b="1" dirty="0"/>
              <a:t>(Temp);    </a:t>
            </a:r>
            <a:r>
              <a:rPr lang="en-US" sz="1300" dirty="0">
                <a:solidFill>
                  <a:srgbClr val="0000FF"/>
                </a:solidFill>
              </a:rPr>
              <a:t> //FIFO </a:t>
            </a:r>
          </a:p>
          <a:p>
            <a:pPr marL="0" indent="0">
              <a:buNone/>
            </a:pPr>
            <a:r>
              <a:rPr lang="en-US" sz="1300" dirty="0"/>
              <a:t>                </a:t>
            </a:r>
            <a:r>
              <a:rPr lang="en-US" sz="1300" dirty="0" err="1"/>
              <a:t>cout</a:t>
            </a:r>
            <a:r>
              <a:rPr lang="en-US" sz="1300" dirty="0"/>
              <a:t> &lt;&lt; "do you want </a:t>
            </a:r>
            <a:r>
              <a:rPr lang="en-US" sz="1300" dirty="0" smtClean="0"/>
              <a:t>to continue :</a:t>
            </a:r>
            <a:r>
              <a:rPr lang="en-US" sz="1300" dirty="0"/>
              <a:t>yes(1), no(0)\n";</a:t>
            </a:r>
          </a:p>
          <a:p>
            <a:pPr marL="0" indent="0">
              <a:buNone/>
            </a:pPr>
            <a:r>
              <a:rPr lang="en-US" sz="1300" dirty="0"/>
              <a:t>                </a:t>
            </a:r>
            <a:r>
              <a:rPr lang="en-US" sz="1300" dirty="0" err="1"/>
              <a:t>cin</a:t>
            </a:r>
            <a:r>
              <a:rPr lang="en-US" sz="1300" dirty="0"/>
              <a:t> &gt;&gt; flag;</a:t>
            </a:r>
          </a:p>
          <a:p>
            <a:pPr marL="0" indent="0">
              <a:spcBef>
                <a:spcPts val="0"/>
              </a:spcBef>
              <a:buNone/>
            </a:pPr>
            <a:r>
              <a:rPr lang="en-US" sz="1300" dirty="0"/>
              <a:t>                if(flag == 0)break</a:t>
            </a:r>
            <a:r>
              <a:rPr lang="en-US" sz="1300" dirty="0" smtClean="0"/>
              <a:t>;</a:t>
            </a:r>
            <a:r>
              <a:rPr lang="en-US" sz="1100" dirty="0" smtClean="0"/>
              <a:t>  </a:t>
            </a:r>
          </a:p>
          <a:p>
            <a:pPr marL="0" indent="0">
              <a:spcBef>
                <a:spcPts val="0"/>
              </a:spcBef>
              <a:buNone/>
            </a:pPr>
            <a:r>
              <a:rPr lang="en-US" sz="1100" dirty="0" smtClean="0"/>
              <a:t> </a:t>
            </a:r>
            <a:r>
              <a:rPr lang="en-US" sz="1100" dirty="0"/>
              <a:t>} </a:t>
            </a: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None/>
              <a:defRPr/>
            </a:pPr>
            <a:endParaRPr lang="en-US" dirty="0" smtClean="0">
              <a:ea typeface="+mn-ea"/>
              <a:cs typeface="+mn-cs"/>
            </a:endParaRPr>
          </a:p>
          <a:p>
            <a:pPr eaLnBrk="1" fontAlgn="auto" hangingPunct="1">
              <a:spcBef>
                <a:spcPts val="0"/>
              </a:spcBef>
              <a:spcAft>
                <a:spcPts val="0"/>
              </a:spcAft>
              <a:buFont typeface="Arial"/>
              <a:buChar char="•"/>
              <a:defRPr/>
            </a:pPr>
            <a:endParaRPr lang="en-US" dirty="0" smtClean="0">
              <a:ea typeface="+mn-ea"/>
              <a:cs typeface="+mn-cs"/>
            </a:endParaRPr>
          </a:p>
          <a:p>
            <a:pPr eaLnBrk="1" fontAlgn="auto" hangingPunct="1">
              <a:spcBef>
                <a:spcPts val="0"/>
              </a:spcBef>
              <a:spcAft>
                <a:spcPts val="0"/>
              </a:spcAft>
              <a:buFont typeface="Arial"/>
              <a:buChar char="•"/>
              <a:defRPr/>
            </a:pPr>
            <a:endParaRPr lang="en-US" dirty="0" smtClean="0">
              <a:ea typeface="+mn-ea"/>
              <a:cs typeface="+mn-cs"/>
            </a:endParaRPr>
          </a:p>
        </p:txBody>
      </p:sp>
      <p:sp>
        <p:nvSpPr>
          <p:cNvPr id="97284" name="Date Placeholder 3"/>
          <p:cNvSpPr>
            <a:spLocks noGrp="1"/>
          </p:cNvSpPr>
          <p:nvPr>
            <p:ph type="dt" sz="quarter" idx="10"/>
          </p:nvPr>
        </p:nvSpPr>
        <p:spPr bwMode="auto">
          <a:ln>
            <a:miter lim="800000"/>
            <a:headEnd/>
            <a:tailEnd/>
          </a:ln>
        </p:spPr>
        <p:txBody>
          <a:bodyPr/>
          <a:lstStyle/>
          <a:p>
            <a:r>
              <a:rPr lang="en-US" smtClean="0"/>
              <a:t>4/1/15</a:t>
            </a:r>
            <a:endParaRPr lang="en-US" dirty="0"/>
          </a:p>
        </p:txBody>
      </p:sp>
      <p:sp>
        <p:nvSpPr>
          <p:cNvPr id="10138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91C123DC-2A9B-4049-87A0-E3A753FE3E3F}" type="slidenum">
              <a:rPr lang="en-US"/>
              <a:pPr>
                <a:defRPr/>
              </a:pPr>
              <a:t>44</a:t>
            </a:fld>
            <a:endParaRPr lang="en-US"/>
          </a:p>
        </p:txBody>
      </p:sp>
      <p:sp>
        <p:nvSpPr>
          <p:cNvPr id="101383" name="Content Placeholder 2"/>
          <p:cNvSpPr txBox="1">
            <a:spLocks/>
          </p:cNvSpPr>
          <p:nvPr/>
        </p:nvSpPr>
        <p:spPr bwMode="auto">
          <a:xfrm>
            <a:off x="4800600" y="792163"/>
            <a:ext cx="3962400" cy="5564187"/>
          </a:xfrm>
          <a:prstGeom prst="rect">
            <a:avLst/>
          </a:prstGeom>
          <a:noFill/>
          <a:ln w="9525">
            <a:solidFill>
              <a:srgbClr val="0000FF"/>
            </a:solidFill>
            <a:miter lim="800000"/>
            <a:headEnd/>
            <a:tailEnd/>
          </a:ln>
        </p:spPr>
        <p:txBody>
          <a:bodyPr>
            <a:prstTxWarp prst="textNoShape">
              <a:avLst/>
            </a:prstTxWarp>
          </a:bodyPr>
          <a:lstStyle/>
          <a:p>
            <a:r>
              <a:rPr lang="en-US" sz="1200" dirty="0"/>
              <a:t>for(</a:t>
            </a:r>
            <a:r>
              <a:rPr lang="en-US" sz="1200" dirty="0" err="1"/>
              <a:t>ptr</a:t>
            </a:r>
            <a:r>
              <a:rPr lang="en-US" sz="1200" dirty="0"/>
              <a:t> = </a:t>
            </a:r>
            <a:r>
              <a:rPr lang="en-US" sz="1200" dirty="0" err="1"/>
              <a:t>StockList.begin</a:t>
            </a:r>
            <a:r>
              <a:rPr lang="en-US" sz="1200" dirty="0"/>
              <a:t>();</a:t>
            </a:r>
            <a:r>
              <a:rPr lang="en-US" sz="1200" dirty="0" err="1"/>
              <a:t>ptr</a:t>
            </a:r>
            <a:r>
              <a:rPr lang="en-US" sz="1200" dirty="0"/>
              <a:t> != </a:t>
            </a:r>
            <a:r>
              <a:rPr lang="en-US" sz="1200" dirty="0" err="1"/>
              <a:t>StockList.end</a:t>
            </a:r>
            <a:r>
              <a:rPr lang="en-US" sz="1200" dirty="0"/>
              <a:t>();</a:t>
            </a:r>
            <a:r>
              <a:rPr lang="en-US" sz="1200" dirty="0" err="1"/>
              <a:t>ptr</a:t>
            </a:r>
            <a:r>
              <a:rPr lang="en-US" sz="1200" dirty="0"/>
              <a:t>++){</a:t>
            </a:r>
          </a:p>
          <a:p>
            <a:r>
              <a:rPr lang="en-US" sz="1200" dirty="0"/>
              <a:t>                </a:t>
            </a:r>
            <a:r>
              <a:rPr lang="en-US" sz="1200" dirty="0" err="1"/>
              <a:t>cout</a:t>
            </a:r>
            <a:r>
              <a:rPr lang="en-US" sz="1200" dirty="0"/>
              <a:t> &lt;&lt; </a:t>
            </a:r>
            <a:r>
              <a:rPr lang="en-US" sz="1200" dirty="0" err="1"/>
              <a:t>ptr</a:t>
            </a:r>
            <a:r>
              <a:rPr lang="en-US" sz="1200" dirty="0"/>
              <a:t>-&gt;</a:t>
            </a:r>
            <a:r>
              <a:rPr lang="en-US" sz="1200" dirty="0" err="1"/>
              <a:t>stockName</a:t>
            </a:r>
            <a:r>
              <a:rPr lang="en-US" sz="1200" dirty="0"/>
              <a:t> &lt;&lt; '\t' &lt;&lt; </a:t>
            </a:r>
            <a:r>
              <a:rPr lang="en-US" sz="1200" dirty="0" err="1"/>
              <a:t>ptr</a:t>
            </a:r>
            <a:r>
              <a:rPr lang="en-US" sz="1200" dirty="0"/>
              <a:t>-&gt;price;</a:t>
            </a:r>
          </a:p>
          <a:p>
            <a:r>
              <a:rPr lang="en-US" sz="1200" dirty="0"/>
              <a:t>                </a:t>
            </a:r>
            <a:r>
              <a:rPr lang="en-US" sz="1200" dirty="0" err="1"/>
              <a:t>cout</a:t>
            </a:r>
            <a:r>
              <a:rPr lang="en-US" sz="1200" dirty="0"/>
              <a:t> &lt;&lt; </a:t>
            </a:r>
            <a:r>
              <a:rPr lang="en-US" sz="1200" dirty="0" err="1"/>
              <a:t>endl</a:t>
            </a:r>
            <a:r>
              <a:rPr lang="en-US" sz="1200" dirty="0"/>
              <a:t>;</a:t>
            </a:r>
          </a:p>
          <a:p>
            <a:r>
              <a:rPr lang="en-US" sz="1200" dirty="0"/>
              <a:t>        }       </a:t>
            </a:r>
          </a:p>
          <a:p>
            <a:r>
              <a:rPr lang="en-US" sz="1200" dirty="0"/>
              <a:t>        </a:t>
            </a:r>
            <a:r>
              <a:rPr lang="en-US" sz="1200" dirty="0" err="1"/>
              <a:t>cout</a:t>
            </a:r>
            <a:r>
              <a:rPr lang="en-US" sz="1200" dirty="0"/>
              <a:t> &lt;&lt; "-----------" &lt;&lt; </a:t>
            </a:r>
            <a:r>
              <a:rPr lang="en-US" sz="1200" dirty="0" err="1"/>
              <a:t>endl</a:t>
            </a:r>
            <a:r>
              <a:rPr lang="en-US" sz="1200" dirty="0"/>
              <a:t>;</a:t>
            </a:r>
          </a:p>
          <a:p>
            <a:r>
              <a:rPr lang="en-US" sz="1200" dirty="0"/>
              <a:t>        </a:t>
            </a:r>
            <a:r>
              <a:rPr lang="en-US" sz="1200" dirty="0" err="1"/>
              <a:t>cout</a:t>
            </a:r>
            <a:r>
              <a:rPr lang="en-US" sz="1200" dirty="0"/>
              <a:t> &lt;&lt; "Enter Buy List" &lt;&lt; </a:t>
            </a:r>
            <a:r>
              <a:rPr lang="en-US" sz="1200" dirty="0" err="1"/>
              <a:t>endl</a:t>
            </a:r>
            <a:r>
              <a:rPr lang="en-US" sz="1200" dirty="0"/>
              <a:t>;</a:t>
            </a:r>
          </a:p>
          <a:p>
            <a:r>
              <a:rPr lang="en-US" sz="1200" dirty="0"/>
              <a:t>        </a:t>
            </a:r>
            <a:r>
              <a:rPr lang="en-US" sz="1200" dirty="0" err="1"/>
              <a:t>cout</a:t>
            </a:r>
            <a:r>
              <a:rPr lang="en-US" sz="1200" dirty="0"/>
              <a:t> &lt;&lt; "Enter Stock Name:  ";</a:t>
            </a:r>
          </a:p>
          <a:p>
            <a:r>
              <a:rPr lang="en-US" sz="1200" dirty="0"/>
              <a:t>        </a:t>
            </a:r>
            <a:r>
              <a:rPr lang="en-US" sz="1200" dirty="0" err="1"/>
              <a:t>cin</a:t>
            </a:r>
            <a:r>
              <a:rPr lang="en-US" sz="1200" dirty="0"/>
              <a:t> &gt;&gt;  </a:t>
            </a:r>
            <a:r>
              <a:rPr lang="en-US" sz="1200" dirty="0" err="1"/>
              <a:t>Temp.stockName</a:t>
            </a:r>
            <a:r>
              <a:rPr lang="en-US" sz="1200" dirty="0"/>
              <a:t>;</a:t>
            </a:r>
          </a:p>
          <a:p>
            <a:r>
              <a:rPr lang="en-US" sz="1200" dirty="0"/>
              <a:t>        </a:t>
            </a:r>
            <a:r>
              <a:rPr lang="en-US" sz="1200" dirty="0" err="1"/>
              <a:t>cout</a:t>
            </a:r>
            <a:r>
              <a:rPr lang="en-US" sz="1200" dirty="0"/>
              <a:t> &lt;&lt; "Buy Price:" ;</a:t>
            </a:r>
          </a:p>
          <a:p>
            <a:r>
              <a:rPr lang="en-US" sz="1200" dirty="0"/>
              <a:t>        </a:t>
            </a:r>
            <a:r>
              <a:rPr lang="en-US" sz="1200" dirty="0" err="1"/>
              <a:t>cin</a:t>
            </a:r>
            <a:r>
              <a:rPr lang="en-US" sz="1200" dirty="0"/>
              <a:t> &gt;&gt; </a:t>
            </a:r>
            <a:r>
              <a:rPr lang="en-US" sz="1200" dirty="0" err="1"/>
              <a:t>Temp.price</a:t>
            </a:r>
            <a:r>
              <a:rPr lang="en-US" sz="1200" dirty="0"/>
              <a:t>;</a:t>
            </a:r>
          </a:p>
          <a:p>
            <a:r>
              <a:rPr lang="en-US" sz="1200" dirty="0"/>
              <a:t> </a:t>
            </a:r>
          </a:p>
          <a:p>
            <a:r>
              <a:rPr lang="en-US" sz="1200" b="1" dirty="0"/>
              <a:t>        for(</a:t>
            </a:r>
            <a:r>
              <a:rPr lang="en-US" sz="1200" b="1" dirty="0" err="1"/>
              <a:t>ptr</a:t>
            </a:r>
            <a:r>
              <a:rPr lang="en-US" sz="1200" b="1" dirty="0"/>
              <a:t> = </a:t>
            </a:r>
            <a:r>
              <a:rPr lang="en-US" sz="1200" b="1" dirty="0" err="1"/>
              <a:t>StockList.begin</a:t>
            </a:r>
            <a:r>
              <a:rPr lang="en-US" sz="1200" b="1" dirty="0"/>
              <a:t>(); </a:t>
            </a:r>
            <a:r>
              <a:rPr lang="en-US" sz="1200" b="1" dirty="0" err="1"/>
              <a:t>ptr</a:t>
            </a:r>
            <a:r>
              <a:rPr lang="en-US" sz="1200" b="1" dirty="0"/>
              <a:t> != </a:t>
            </a:r>
            <a:r>
              <a:rPr lang="en-US" sz="1200" b="1" dirty="0" err="1"/>
              <a:t>StockList.end</a:t>
            </a:r>
            <a:r>
              <a:rPr lang="en-US" sz="1200" b="1" dirty="0"/>
              <a:t>(); </a:t>
            </a:r>
            <a:r>
              <a:rPr lang="en-US" sz="1200" b="1" dirty="0" err="1"/>
              <a:t>ptr</a:t>
            </a:r>
            <a:r>
              <a:rPr lang="en-US" sz="1200" b="1" dirty="0"/>
              <a:t>++)</a:t>
            </a:r>
            <a:endParaRPr lang="en-US" sz="1200" dirty="0"/>
          </a:p>
          <a:p>
            <a:r>
              <a:rPr lang="en-US" sz="1200" dirty="0"/>
              <a:t>        {</a:t>
            </a:r>
          </a:p>
          <a:p>
            <a:r>
              <a:rPr lang="en-US" sz="1200" dirty="0"/>
              <a:t>              </a:t>
            </a:r>
            <a:r>
              <a:rPr lang="en-US" sz="1200" b="1" dirty="0" smtClean="0"/>
              <a:t>if</a:t>
            </a:r>
            <a:r>
              <a:rPr lang="en-US" sz="1200" b="1" dirty="0"/>
              <a:t>(</a:t>
            </a:r>
            <a:r>
              <a:rPr lang="en-US" sz="1200" b="1" dirty="0" err="1"/>
              <a:t>ptr</a:t>
            </a:r>
            <a:r>
              <a:rPr lang="en-US" sz="1200" b="1" dirty="0"/>
              <a:t>-&gt;</a:t>
            </a:r>
            <a:r>
              <a:rPr lang="en-US" sz="1200" b="1" dirty="0" err="1"/>
              <a:t>stockName</a:t>
            </a:r>
            <a:r>
              <a:rPr lang="en-US" sz="1200" b="1" dirty="0"/>
              <a:t> == </a:t>
            </a:r>
            <a:r>
              <a:rPr lang="en-US" sz="1200" b="1" dirty="0" err="1"/>
              <a:t>Temp.stockName</a:t>
            </a:r>
            <a:r>
              <a:rPr lang="en-US" sz="1200" b="1" dirty="0"/>
              <a:t>)</a:t>
            </a:r>
            <a:endParaRPr lang="en-US" sz="1200" dirty="0"/>
          </a:p>
          <a:p>
            <a:r>
              <a:rPr lang="en-US" sz="1200" b="1" dirty="0"/>
              <a:t>              if(</a:t>
            </a:r>
            <a:r>
              <a:rPr lang="en-US" sz="1200" b="1" dirty="0" err="1"/>
              <a:t>ptr</a:t>
            </a:r>
            <a:r>
              <a:rPr lang="en-US" sz="1200" b="1" dirty="0"/>
              <a:t>-&gt;price &lt;= </a:t>
            </a:r>
            <a:r>
              <a:rPr lang="en-US" sz="1200" b="1" dirty="0" err="1"/>
              <a:t>Temp.price</a:t>
            </a:r>
            <a:r>
              <a:rPr lang="en-US" sz="1200" b="1" dirty="0"/>
              <a:t>)</a:t>
            </a:r>
            <a:endParaRPr lang="en-US" sz="1200" dirty="0"/>
          </a:p>
          <a:p>
            <a:r>
              <a:rPr lang="en-US" sz="1200" dirty="0"/>
              <a:t>                {</a:t>
            </a:r>
          </a:p>
          <a:p>
            <a:r>
              <a:rPr lang="en-US" sz="1200" b="1" dirty="0"/>
              <a:t>                        </a:t>
            </a:r>
            <a:r>
              <a:rPr lang="en-US" sz="1200" b="1" dirty="0" err="1"/>
              <a:t>cout</a:t>
            </a:r>
            <a:r>
              <a:rPr lang="en-US" sz="1200" b="1" dirty="0"/>
              <a:t> &lt;&lt; "found sale order: ";</a:t>
            </a:r>
            <a:endParaRPr lang="en-US" sz="1200" dirty="0"/>
          </a:p>
          <a:p>
            <a:r>
              <a:rPr lang="en-US" sz="1200" dirty="0"/>
              <a:t>                        </a:t>
            </a:r>
            <a:r>
              <a:rPr lang="en-US" sz="1200" dirty="0" err="1"/>
              <a:t>cout</a:t>
            </a:r>
            <a:r>
              <a:rPr lang="en-US" sz="1200" dirty="0"/>
              <a:t> &lt;&lt; </a:t>
            </a:r>
            <a:r>
              <a:rPr lang="en-US" sz="1200" dirty="0" err="1"/>
              <a:t>Temp.stockName</a:t>
            </a:r>
            <a:r>
              <a:rPr lang="en-US" sz="1200" dirty="0"/>
              <a:t> &lt;&lt; </a:t>
            </a:r>
            <a:r>
              <a:rPr lang="en-US" sz="1200" dirty="0" err="1"/>
              <a:t>endl</a:t>
            </a:r>
            <a:r>
              <a:rPr lang="en-US" sz="1200" dirty="0"/>
              <a:t>;</a:t>
            </a:r>
          </a:p>
          <a:p>
            <a:r>
              <a:rPr lang="en-US" sz="1200" b="1" dirty="0"/>
              <a:t>                        </a:t>
            </a:r>
            <a:r>
              <a:rPr lang="en-US" sz="1200" b="1" dirty="0" err="1"/>
              <a:t>StockList.erase</a:t>
            </a:r>
            <a:r>
              <a:rPr lang="en-US" sz="1200" b="1" dirty="0"/>
              <a:t>(</a:t>
            </a:r>
            <a:r>
              <a:rPr lang="en-US" sz="1200" b="1" dirty="0" err="1"/>
              <a:t>ptr</a:t>
            </a:r>
            <a:r>
              <a:rPr lang="en-US" sz="1200" b="1" dirty="0"/>
              <a:t>);</a:t>
            </a:r>
            <a:endParaRPr lang="en-US" sz="1200" dirty="0"/>
          </a:p>
          <a:p>
            <a:r>
              <a:rPr lang="en-US" sz="1200" dirty="0"/>
              <a:t>                </a:t>
            </a:r>
            <a:r>
              <a:rPr lang="en-US" sz="1200" b="1" dirty="0"/>
              <a:t>break</a:t>
            </a:r>
            <a:r>
              <a:rPr lang="en-US" sz="1200" dirty="0"/>
              <a:t>;</a:t>
            </a:r>
          </a:p>
          <a:p>
            <a:r>
              <a:rPr lang="en-US" sz="1200" dirty="0"/>
              <a:t>                }</a:t>
            </a:r>
          </a:p>
          <a:p>
            <a:r>
              <a:rPr lang="en-US" sz="1200" dirty="0"/>
              <a:t>        }               </a:t>
            </a:r>
            <a:r>
              <a:rPr lang="en-US" sz="1200" dirty="0" smtClean="0"/>
              <a:t>     </a:t>
            </a:r>
            <a:endParaRPr lang="en-US" sz="1200" dirty="0"/>
          </a:p>
          <a:p>
            <a:r>
              <a:rPr lang="en-US" sz="1200" dirty="0"/>
              <a:t>        for(</a:t>
            </a:r>
            <a:r>
              <a:rPr lang="en-US" sz="1200" dirty="0" err="1"/>
              <a:t>ptr</a:t>
            </a:r>
            <a:r>
              <a:rPr lang="en-US" sz="1200" dirty="0"/>
              <a:t> = </a:t>
            </a:r>
            <a:r>
              <a:rPr lang="en-US" sz="1200" dirty="0" err="1"/>
              <a:t>StockList.begin</a:t>
            </a:r>
            <a:r>
              <a:rPr lang="en-US" sz="1200" dirty="0"/>
              <a:t>();</a:t>
            </a:r>
            <a:r>
              <a:rPr lang="en-US" sz="1200" dirty="0" err="1"/>
              <a:t>ptr</a:t>
            </a:r>
            <a:r>
              <a:rPr lang="en-US" sz="1200" dirty="0"/>
              <a:t> != </a:t>
            </a:r>
            <a:r>
              <a:rPr lang="en-US" sz="1200" dirty="0" err="1"/>
              <a:t>StockList.end</a:t>
            </a:r>
            <a:r>
              <a:rPr lang="en-US" sz="1200" dirty="0"/>
              <a:t>();</a:t>
            </a:r>
            <a:r>
              <a:rPr lang="en-US" sz="1200" dirty="0" err="1"/>
              <a:t>ptr</a:t>
            </a:r>
            <a:r>
              <a:rPr lang="en-US" sz="1200" dirty="0"/>
              <a:t>++){</a:t>
            </a:r>
          </a:p>
          <a:p>
            <a:r>
              <a:rPr lang="en-US" sz="1200" dirty="0"/>
              <a:t>                </a:t>
            </a:r>
            <a:r>
              <a:rPr lang="en-US" sz="1200" dirty="0" err="1"/>
              <a:t>cout</a:t>
            </a:r>
            <a:r>
              <a:rPr lang="en-US" sz="1200" dirty="0"/>
              <a:t> &lt;&lt; </a:t>
            </a:r>
            <a:r>
              <a:rPr lang="en-US" sz="1200" dirty="0" err="1"/>
              <a:t>ptr</a:t>
            </a:r>
            <a:r>
              <a:rPr lang="en-US" sz="1200" dirty="0"/>
              <a:t>-&gt;</a:t>
            </a:r>
            <a:r>
              <a:rPr lang="en-US" sz="1200" dirty="0" err="1"/>
              <a:t>stockName</a:t>
            </a:r>
            <a:r>
              <a:rPr lang="en-US" sz="1200" dirty="0"/>
              <a:t> &lt;&lt; '\t' &lt;&lt; </a:t>
            </a:r>
            <a:r>
              <a:rPr lang="en-US" sz="1200" dirty="0" err="1"/>
              <a:t>ptr</a:t>
            </a:r>
            <a:r>
              <a:rPr lang="en-US" sz="1200" dirty="0"/>
              <a:t>-&gt;price;</a:t>
            </a:r>
          </a:p>
          <a:p>
            <a:r>
              <a:rPr lang="en-US" sz="1200" dirty="0"/>
              <a:t>                </a:t>
            </a:r>
            <a:r>
              <a:rPr lang="en-US" sz="1200" dirty="0" err="1"/>
              <a:t>cout</a:t>
            </a:r>
            <a:r>
              <a:rPr lang="en-US" sz="1200" dirty="0"/>
              <a:t> &lt;&lt; </a:t>
            </a:r>
            <a:r>
              <a:rPr lang="en-US" sz="1200" dirty="0" err="1"/>
              <a:t>endl</a:t>
            </a:r>
            <a:r>
              <a:rPr lang="en-US" sz="1200" dirty="0"/>
              <a:t>;</a:t>
            </a:r>
          </a:p>
          <a:p>
            <a:r>
              <a:rPr lang="en-US" sz="1200" dirty="0"/>
              <a:t>        }       </a:t>
            </a:r>
          </a:p>
          <a:p>
            <a:r>
              <a:rPr lang="en-US" sz="1200" dirty="0"/>
              <a:t> </a:t>
            </a:r>
          </a:p>
          <a:p>
            <a:r>
              <a:rPr lang="en-US" sz="1200" dirty="0"/>
              <a:t>        return 0;</a:t>
            </a:r>
          </a:p>
          <a:p>
            <a:r>
              <a:rPr lang="en-US" sz="1200" dirty="0"/>
              <a:t>}</a:t>
            </a:r>
          </a:p>
          <a:p>
            <a:endParaRPr lang="en-US" sz="1200" dirty="0"/>
          </a:p>
          <a:p>
            <a:pPr marL="342900" indent="-342900">
              <a:lnSpc>
                <a:spcPct val="80000"/>
              </a:lnSpc>
              <a:spcBef>
                <a:spcPct val="20000"/>
              </a:spcBef>
            </a:pPr>
            <a:endParaRPr lang="en-US" sz="2000" dirty="0">
              <a:latin typeface="Calibri" pitchFamily="-111" charset="0"/>
            </a:endParaRPr>
          </a:p>
          <a:p>
            <a:pPr marL="342900" indent="-342900">
              <a:lnSpc>
                <a:spcPct val="80000"/>
              </a:lnSpc>
              <a:spcBef>
                <a:spcPct val="20000"/>
              </a:spcBef>
              <a:buFont typeface="Arial" pitchFamily="-111" charset="0"/>
              <a:buChar char="•"/>
            </a:pPr>
            <a:endParaRPr lang="en-US" sz="2000" dirty="0">
              <a:latin typeface="Calibri" pitchFamily="-111" charset="0"/>
            </a:endParaRPr>
          </a:p>
          <a:p>
            <a:pPr marL="342900" indent="-342900">
              <a:lnSpc>
                <a:spcPct val="80000"/>
              </a:lnSpc>
              <a:spcBef>
                <a:spcPct val="20000"/>
              </a:spcBef>
              <a:buFont typeface="Arial" pitchFamily="-111" charset="0"/>
              <a:buChar char="•"/>
            </a:pPr>
            <a:endParaRPr lang="en-US" sz="2000" dirty="0">
              <a:latin typeface="Calibri" pitchFamily="-111" charset="0"/>
            </a:endParaRPr>
          </a:p>
        </p:txBody>
      </p:sp>
      <p:sp>
        <p:nvSpPr>
          <p:cNvPr id="2" name="TextBox 1"/>
          <p:cNvSpPr txBox="1"/>
          <p:nvPr/>
        </p:nvSpPr>
        <p:spPr>
          <a:xfrm>
            <a:off x="1578783" y="5943600"/>
            <a:ext cx="2840817" cy="369332"/>
          </a:xfrm>
          <a:prstGeom prst="rect">
            <a:avLst/>
          </a:prstGeom>
          <a:noFill/>
        </p:spPr>
        <p:txBody>
          <a:bodyPr wrap="none" rtlCol="0">
            <a:spAutoFit/>
          </a:bodyPr>
          <a:lstStyle/>
          <a:p>
            <a:r>
              <a:rPr lang="en-US" dirty="0" smtClean="0">
                <a:solidFill>
                  <a:srgbClr val="FF0000"/>
                </a:solidFill>
              </a:rPr>
              <a:t>§See </a:t>
            </a:r>
            <a:r>
              <a:rPr lang="en-US" dirty="0" err="1" smtClean="0">
                <a:solidFill>
                  <a:srgbClr val="FF0000"/>
                </a:solidFill>
              </a:rPr>
              <a:t>STL_List_Order.cpp</a:t>
            </a:r>
            <a:endParaRPr lang="en-US" dirty="0">
              <a:solidFill>
                <a:srgbClr val="FF0000"/>
              </a:solidFill>
            </a:endParaRPr>
          </a:p>
        </p:txBody>
      </p:sp>
    </p:spTree>
    <p:extLst>
      <p:ext uri="{BB962C8B-B14F-4D97-AF65-F5344CB8AC3E}">
        <p14:creationId xmlns:p14="http://schemas.microsoft.com/office/powerpoint/2010/main" val="645118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105"/>
            <a:ext cx="8229600" cy="986895"/>
          </a:xfrm>
        </p:spPr>
        <p:txBody>
          <a:bodyPr/>
          <a:lstStyle/>
          <a:p>
            <a:r>
              <a:rPr lang="en-US" b="1" dirty="0"/>
              <a:t>Sell Order List Example</a:t>
            </a:r>
            <a:endParaRPr lang="en-US" dirty="0"/>
          </a:p>
        </p:txBody>
      </p:sp>
      <p:sp>
        <p:nvSpPr>
          <p:cNvPr id="3" name="Content Placeholder 2"/>
          <p:cNvSpPr>
            <a:spLocks noGrp="1"/>
          </p:cNvSpPr>
          <p:nvPr>
            <p:ph idx="1"/>
          </p:nvPr>
        </p:nvSpPr>
        <p:spPr>
          <a:xfrm>
            <a:off x="457200" y="1295400"/>
            <a:ext cx="3810000" cy="4830763"/>
          </a:xfrm>
          <a:ln>
            <a:solidFill>
              <a:srgbClr val="4F81BD"/>
            </a:solidFill>
          </a:ln>
        </p:spPr>
        <p:txBody>
          <a:bodyPr/>
          <a:lstStyle/>
          <a:p>
            <a:pPr marL="0" indent="0">
              <a:buNone/>
            </a:pPr>
            <a:r>
              <a:rPr lang="en-US" sz="1400" dirty="0"/>
              <a:t>/******************* Result ***************</a:t>
            </a:r>
          </a:p>
          <a:p>
            <a:pPr marL="0" indent="0">
              <a:buNone/>
            </a:pPr>
            <a:r>
              <a:rPr lang="en-US" sz="1400" dirty="0"/>
              <a:t>./</a:t>
            </a:r>
            <a:r>
              <a:rPr lang="en-US" sz="1400" dirty="0" err="1"/>
              <a:t>a.out</a:t>
            </a:r>
            <a:endParaRPr lang="en-US" sz="1400" dirty="0"/>
          </a:p>
          <a:p>
            <a:pPr marL="0" indent="0">
              <a:buNone/>
            </a:pPr>
            <a:r>
              <a:rPr lang="en-US" sz="1400" dirty="0"/>
              <a:t>Enter Sell List</a:t>
            </a:r>
          </a:p>
          <a:p>
            <a:pPr marL="0" indent="0">
              <a:buNone/>
            </a:pPr>
            <a:r>
              <a:rPr lang="en-US" sz="1400" dirty="0"/>
              <a:t>Enter Stock Name</a:t>
            </a:r>
          </a:p>
          <a:p>
            <a:pPr marL="0" indent="0">
              <a:buNone/>
            </a:pPr>
            <a:r>
              <a:rPr lang="en-US" sz="1400" dirty="0"/>
              <a:t>BA</a:t>
            </a:r>
          </a:p>
          <a:p>
            <a:pPr marL="0" indent="0">
              <a:buNone/>
            </a:pPr>
            <a:r>
              <a:rPr lang="en-US" sz="1400" dirty="0"/>
              <a:t>Stock Price:</a:t>
            </a:r>
          </a:p>
          <a:p>
            <a:pPr marL="0" indent="0">
              <a:buNone/>
            </a:pPr>
            <a:r>
              <a:rPr lang="en-US" sz="1400" dirty="0"/>
              <a:t>138.50</a:t>
            </a:r>
          </a:p>
          <a:p>
            <a:pPr marL="0" indent="0">
              <a:buNone/>
            </a:pPr>
            <a:r>
              <a:rPr lang="en-US" sz="1400" dirty="0"/>
              <a:t>	</a:t>
            </a:r>
            <a:r>
              <a:rPr lang="en-US" sz="1400" dirty="0" smtClean="0"/>
              <a:t>:</a:t>
            </a:r>
            <a:endParaRPr lang="en-US" sz="1400" dirty="0"/>
          </a:p>
          <a:p>
            <a:pPr marL="0" indent="0">
              <a:buNone/>
            </a:pPr>
            <a:r>
              <a:rPr lang="en-US" sz="1400" dirty="0"/>
              <a:t> </a:t>
            </a:r>
            <a:r>
              <a:rPr lang="en-US" sz="1400" dirty="0" smtClean="0"/>
              <a:t>	:</a:t>
            </a:r>
            <a:endParaRPr lang="en-US" sz="1400" dirty="0"/>
          </a:p>
          <a:p>
            <a:pPr marL="0" indent="0">
              <a:buNone/>
            </a:pPr>
            <a:r>
              <a:rPr lang="en-US" sz="1400" dirty="0">
                <a:solidFill>
                  <a:srgbClr val="FF0000"/>
                </a:solidFill>
              </a:rPr>
              <a:t>BA	138.5</a:t>
            </a:r>
          </a:p>
          <a:p>
            <a:pPr marL="0" indent="0">
              <a:buNone/>
            </a:pPr>
            <a:r>
              <a:rPr lang="en-US" sz="1400" dirty="0"/>
              <a:t>Intel	34.55</a:t>
            </a:r>
          </a:p>
          <a:p>
            <a:pPr marL="0" indent="0">
              <a:buNone/>
            </a:pPr>
            <a:r>
              <a:rPr lang="en-US" sz="1400" dirty="0"/>
              <a:t>MSFT	34.75</a:t>
            </a:r>
          </a:p>
          <a:p>
            <a:pPr marL="0" indent="0">
              <a:buNone/>
            </a:pPr>
            <a:r>
              <a:rPr lang="en-US" sz="1400" dirty="0"/>
              <a:t>SLB	88.55</a:t>
            </a:r>
          </a:p>
          <a:p>
            <a:pPr marL="0" indent="0">
              <a:buNone/>
            </a:pPr>
            <a:r>
              <a:rPr lang="en-US" sz="1400" dirty="0"/>
              <a:t>BA	137.5</a:t>
            </a:r>
          </a:p>
          <a:p>
            <a:pPr marL="0" indent="0">
              <a:buNone/>
            </a:pPr>
            <a:r>
              <a:rPr lang="en-US" sz="1400" dirty="0"/>
              <a:t>XON	98.55</a:t>
            </a:r>
          </a:p>
          <a:p>
            <a:pPr marL="0" indent="0">
              <a:buNone/>
            </a:pPr>
            <a:r>
              <a:rPr lang="en-US" sz="1200" dirty="0"/>
              <a:t>-----------</a:t>
            </a:r>
          </a:p>
          <a:p>
            <a:pPr marL="0" indent="0">
              <a:buNone/>
            </a:pPr>
            <a:r>
              <a:rPr lang="en-US" sz="1200" dirty="0"/>
              <a:t> </a:t>
            </a:r>
          </a:p>
          <a:p>
            <a:endParaRPr lang="en-US" sz="1200" dirty="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45</a:t>
            </a:fld>
            <a:endParaRPr lang="en-US"/>
          </a:p>
        </p:txBody>
      </p:sp>
      <p:sp>
        <p:nvSpPr>
          <p:cNvPr id="7" name="Content Placeholder 2"/>
          <p:cNvSpPr txBox="1">
            <a:spLocks/>
          </p:cNvSpPr>
          <p:nvPr/>
        </p:nvSpPr>
        <p:spPr bwMode="auto">
          <a:xfrm>
            <a:off x="4893733" y="1295400"/>
            <a:ext cx="3810000" cy="4830763"/>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111"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pitchFamily="-111" charset="0"/>
              <a:buChar char="–"/>
              <a:defRPr sz="2800" kern="1200">
                <a:solidFill>
                  <a:schemeClr val="tx1"/>
                </a:solidFill>
                <a:latin typeface="+mn-lt"/>
                <a:ea typeface="ＭＳ Ｐゴシック" pitchFamily="-111" charset="-128"/>
                <a:cs typeface="+mn-cs"/>
              </a:defRPr>
            </a:lvl2pPr>
            <a:lvl3pPr marL="1143000" indent="-228600" algn="l" defTabSz="457200" rtl="0" eaLnBrk="0" fontAlgn="base" hangingPunct="0">
              <a:spcBef>
                <a:spcPct val="20000"/>
              </a:spcBef>
              <a:spcAft>
                <a:spcPct val="0"/>
              </a:spcAft>
              <a:buFont typeface="Arial" pitchFamily="-111" charset="0"/>
              <a:buChar char="•"/>
              <a:defRPr sz="2400" kern="1200">
                <a:solidFill>
                  <a:schemeClr val="tx1"/>
                </a:solidFill>
                <a:latin typeface="+mn-lt"/>
                <a:ea typeface="ＭＳ Ｐゴシック" pitchFamily="-111" charset="-128"/>
                <a:cs typeface="+mn-cs"/>
              </a:defRPr>
            </a:lvl3pPr>
            <a:lvl4pPr marL="16002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4pPr>
            <a:lvl5pPr marL="20574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Enter Buy List</a:t>
            </a:r>
          </a:p>
          <a:p>
            <a:pPr marL="0" indent="0">
              <a:buNone/>
            </a:pPr>
            <a:r>
              <a:rPr lang="en-US" sz="1800" dirty="0" smtClean="0"/>
              <a:t>Enter Stock Name:  BA</a:t>
            </a:r>
          </a:p>
          <a:p>
            <a:pPr marL="0" indent="0">
              <a:buNone/>
            </a:pPr>
            <a:r>
              <a:rPr lang="en-US" sz="1800" dirty="0" smtClean="0"/>
              <a:t>Buy Price:139.0</a:t>
            </a:r>
          </a:p>
          <a:p>
            <a:pPr marL="0" indent="0">
              <a:buNone/>
            </a:pPr>
            <a:r>
              <a:rPr lang="en-US" sz="1800" dirty="0" smtClean="0"/>
              <a:t>found sale order: BA</a:t>
            </a:r>
          </a:p>
          <a:p>
            <a:pPr marL="0" indent="0">
              <a:buNone/>
            </a:pPr>
            <a:r>
              <a:rPr lang="en-US" sz="1800" dirty="0" smtClean="0">
                <a:solidFill>
                  <a:srgbClr val="FF0000"/>
                </a:solidFill>
              </a:rPr>
              <a:t>Intel	34.55</a:t>
            </a:r>
          </a:p>
          <a:p>
            <a:pPr marL="0" indent="0">
              <a:buNone/>
            </a:pPr>
            <a:r>
              <a:rPr lang="en-US" sz="1800" dirty="0" smtClean="0"/>
              <a:t>MSFT	34.75</a:t>
            </a:r>
          </a:p>
          <a:p>
            <a:pPr marL="0" indent="0">
              <a:buNone/>
            </a:pPr>
            <a:r>
              <a:rPr lang="en-US" sz="1800" dirty="0" smtClean="0"/>
              <a:t>SLB	88.55</a:t>
            </a:r>
          </a:p>
          <a:p>
            <a:pPr marL="0" indent="0">
              <a:buNone/>
            </a:pPr>
            <a:r>
              <a:rPr lang="en-US" sz="1800" dirty="0" smtClean="0"/>
              <a:t>BA	137.5</a:t>
            </a:r>
          </a:p>
          <a:p>
            <a:pPr marL="0" indent="0">
              <a:buNone/>
            </a:pPr>
            <a:r>
              <a:rPr lang="en-US" sz="1800" dirty="0" smtClean="0"/>
              <a:t>XON	98.55</a:t>
            </a:r>
          </a:p>
          <a:p>
            <a:pPr marL="0" indent="0">
              <a:buNone/>
            </a:pPr>
            <a:r>
              <a:rPr lang="en-US" sz="1800" dirty="0" smtClean="0"/>
              <a:t> </a:t>
            </a:r>
          </a:p>
          <a:p>
            <a:pPr marL="0" indent="0">
              <a:buNone/>
            </a:pPr>
            <a:r>
              <a:rPr lang="en-US" sz="1800" dirty="0" smtClean="0"/>
              <a:t> </a:t>
            </a:r>
          </a:p>
          <a:p>
            <a:pPr marL="0" indent="0">
              <a:buNone/>
            </a:pPr>
            <a:endParaRPr lang="en-US" sz="1200" dirty="0"/>
          </a:p>
        </p:txBody>
      </p:sp>
    </p:spTree>
    <p:extLst>
      <p:ext uri="{BB962C8B-B14F-4D97-AF65-F5344CB8AC3E}">
        <p14:creationId xmlns:p14="http://schemas.microsoft.com/office/powerpoint/2010/main" val="3955175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263"/>
            <a:ext cx="8229600" cy="693737"/>
          </a:xfrm>
        </p:spPr>
        <p:txBody>
          <a:bodyPr rtlCol="0">
            <a:normAutofit fontScale="90000"/>
          </a:bodyPr>
          <a:lstStyle/>
          <a:p>
            <a:pPr eaLnBrk="1" fontAlgn="auto" hangingPunct="1">
              <a:spcAft>
                <a:spcPts val="0"/>
              </a:spcAft>
              <a:defRPr/>
            </a:pPr>
            <a:r>
              <a:rPr lang="en-US" b="1" dirty="0" err="1" smtClean="0">
                <a:ea typeface="+mj-ea"/>
                <a:cs typeface="+mj-cs"/>
              </a:rPr>
              <a:t>Deque</a:t>
            </a:r>
            <a:r>
              <a:rPr lang="en-US" b="1" dirty="0" smtClean="0">
                <a:ea typeface="+mj-ea"/>
                <a:cs typeface="+mj-cs"/>
              </a:rPr>
              <a:t> Container</a:t>
            </a:r>
          </a:p>
        </p:txBody>
      </p:sp>
      <p:sp>
        <p:nvSpPr>
          <p:cNvPr id="103427" name="Content Placeholder 2"/>
          <p:cNvSpPr>
            <a:spLocks noGrp="1"/>
          </p:cNvSpPr>
          <p:nvPr>
            <p:ph idx="1"/>
          </p:nvPr>
        </p:nvSpPr>
        <p:spPr>
          <a:xfrm>
            <a:off x="457200" y="762000"/>
            <a:ext cx="8229600" cy="5594350"/>
          </a:xfrm>
          <a:ln>
            <a:solidFill>
              <a:srgbClr val="0000FF"/>
            </a:solidFill>
          </a:ln>
        </p:spPr>
        <p:txBody>
          <a:bodyPr/>
          <a:lstStyle/>
          <a:p>
            <a:pPr eaLnBrk="1" hangingPunct="1"/>
            <a:r>
              <a:rPr lang="en-US" sz="2400" dirty="0" err="1" smtClean="0"/>
              <a:t>Deques</a:t>
            </a:r>
            <a:r>
              <a:rPr lang="en-US" sz="2400" dirty="0" smtClean="0"/>
              <a:t> are like </a:t>
            </a:r>
            <a:r>
              <a:rPr lang="en-US" sz="2400" b="1" dirty="0" smtClean="0">
                <a:solidFill>
                  <a:srgbClr val="0000FF"/>
                </a:solidFill>
              </a:rPr>
              <a:t>vectors </a:t>
            </a:r>
            <a:r>
              <a:rPr lang="en-US" sz="2400" dirty="0" smtClean="0"/>
              <a:t>and like </a:t>
            </a:r>
            <a:r>
              <a:rPr lang="en-US" sz="2400" b="1" dirty="0" smtClean="0">
                <a:solidFill>
                  <a:srgbClr val="0000FF"/>
                </a:solidFill>
              </a:rPr>
              <a:t>linked lists</a:t>
            </a:r>
            <a:r>
              <a:rPr lang="en-US" sz="2400" dirty="0" smtClean="0"/>
              <a:t>.</a:t>
            </a:r>
          </a:p>
          <a:p>
            <a:pPr eaLnBrk="1" hangingPunct="1"/>
            <a:r>
              <a:rPr lang="en-US" sz="2400" dirty="0" smtClean="0"/>
              <a:t>Like a vector it supports </a:t>
            </a:r>
            <a:r>
              <a:rPr lang="en-US" sz="2400" b="1" i="1" dirty="0" smtClean="0">
                <a:solidFill>
                  <a:srgbClr val="0000FF"/>
                </a:solidFill>
              </a:rPr>
              <a:t>random acces</a:t>
            </a:r>
            <a:r>
              <a:rPr lang="en-US" sz="2400" dirty="0" smtClean="0"/>
              <a:t>s using </a:t>
            </a:r>
            <a:r>
              <a:rPr lang="en-US" sz="2400" b="1" dirty="0" smtClean="0">
                <a:solidFill>
                  <a:srgbClr val="0000FF"/>
                </a:solidFill>
              </a:rPr>
              <a:t>[ ] </a:t>
            </a:r>
            <a:r>
              <a:rPr lang="en-US" sz="2400" dirty="0" smtClean="0"/>
              <a:t>operator</a:t>
            </a:r>
          </a:p>
          <a:p>
            <a:pPr eaLnBrk="1" hangingPunct="1"/>
            <a:r>
              <a:rPr lang="en-US" sz="2400" dirty="0" smtClean="0"/>
              <a:t>Like a linked list  it can be accessed from </a:t>
            </a:r>
            <a:r>
              <a:rPr lang="en-US" sz="2400" b="1" dirty="0" smtClean="0">
                <a:solidFill>
                  <a:srgbClr val="0000FF"/>
                </a:solidFill>
              </a:rPr>
              <a:t>front </a:t>
            </a:r>
            <a:r>
              <a:rPr lang="en-US" sz="2400" dirty="0" smtClean="0"/>
              <a:t>or </a:t>
            </a:r>
            <a:r>
              <a:rPr lang="en-US" sz="2400" b="1" dirty="0" smtClean="0">
                <a:solidFill>
                  <a:srgbClr val="0000FF"/>
                </a:solidFill>
              </a:rPr>
              <a:t>back</a:t>
            </a:r>
            <a:r>
              <a:rPr lang="en-US" sz="2400" dirty="0" smtClean="0"/>
              <a:t> supporting</a:t>
            </a:r>
          </a:p>
          <a:p>
            <a:pPr lvl="1" eaLnBrk="1" hangingPunct="1">
              <a:spcBef>
                <a:spcPts val="0"/>
              </a:spcBef>
            </a:pPr>
            <a:r>
              <a:rPr lang="en-US" sz="2400" b="1" dirty="0" err="1" smtClean="0">
                <a:solidFill>
                  <a:srgbClr val="0000FF"/>
                </a:solidFill>
              </a:rPr>
              <a:t>push_front</a:t>
            </a:r>
            <a:r>
              <a:rPr lang="en-US" sz="2400" b="1" dirty="0" smtClean="0">
                <a:solidFill>
                  <a:srgbClr val="0000FF"/>
                </a:solidFill>
              </a:rPr>
              <a:t>( )</a:t>
            </a:r>
          </a:p>
          <a:p>
            <a:pPr lvl="1" eaLnBrk="1" hangingPunct="1">
              <a:spcBef>
                <a:spcPts val="0"/>
              </a:spcBef>
            </a:pPr>
            <a:r>
              <a:rPr lang="en-US" sz="2400" b="1" dirty="0" err="1" smtClean="0">
                <a:solidFill>
                  <a:srgbClr val="0000FF"/>
                </a:solidFill>
              </a:rPr>
              <a:t>push_back</a:t>
            </a:r>
            <a:r>
              <a:rPr lang="en-US" sz="2400" b="1" dirty="0" smtClean="0">
                <a:solidFill>
                  <a:srgbClr val="0000FF"/>
                </a:solidFill>
              </a:rPr>
              <a:t>( )</a:t>
            </a:r>
          </a:p>
          <a:p>
            <a:pPr lvl="1" eaLnBrk="1" hangingPunct="1">
              <a:spcBef>
                <a:spcPts val="0"/>
              </a:spcBef>
            </a:pPr>
            <a:r>
              <a:rPr lang="en-US" sz="2400" b="1" dirty="0" smtClean="0">
                <a:solidFill>
                  <a:srgbClr val="0000FF"/>
                </a:solidFill>
              </a:rPr>
              <a:t>insert( ) &amp; erase( )</a:t>
            </a:r>
          </a:p>
          <a:p>
            <a:pPr eaLnBrk="1" hangingPunct="1">
              <a:spcBef>
                <a:spcPct val="0"/>
              </a:spcBef>
            </a:pPr>
            <a:r>
              <a:rPr lang="en-US" sz="2400" dirty="0" smtClean="0"/>
              <a:t>Useful as </a:t>
            </a:r>
            <a:r>
              <a:rPr lang="en-US" sz="2400" b="1" i="1" dirty="0" smtClean="0">
                <a:solidFill>
                  <a:srgbClr val="0000FF"/>
                </a:solidFill>
              </a:rPr>
              <a:t>job</a:t>
            </a:r>
            <a:r>
              <a:rPr lang="en-US" sz="2400" dirty="0" smtClean="0"/>
              <a:t> </a:t>
            </a:r>
            <a:r>
              <a:rPr lang="en-US" sz="2400" b="1" i="1" dirty="0" smtClean="0">
                <a:solidFill>
                  <a:srgbClr val="0000FF"/>
                </a:solidFill>
              </a:rPr>
              <a:t>schedulers (</a:t>
            </a:r>
            <a:r>
              <a:rPr lang="en-US" sz="2400" b="1" i="1" dirty="0" err="1" smtClean="0">
                <a:solidFill>
                  <a:srgbClr val="0000FF"/>
                </a:solidFill>
              </a:rPr>
              <a:t>fifo</a:t>
            </a:r>
            <a:r>
              <a:rPr lang="en-US" sz="2400" b="1" i="1" dirty="0" smtClean="0">
                <a:solidFill>
                  <a:srgbClr val="0000FF"/>
                </a:solidFill>
              </a:rPr>
              <a:t>)</a:t>
            </a:r>
          </a:p>
          <a:p>
            <a:pPr eaLnBrk="1" hangingPunct="1"/>
            <a:r>
              <a:rPr lang="en-US" sz="2400" b="1" dirty="0" smtClean="0"/>
              <a:t>Performance Issues</a:t>
            </a:r>
          </a:p>
          <a:p>
            <a:pPr eaLnBrk="1" hangingPunct="1"/>
            <a:r>
              <a:rPr lang="en-US" sz="2000" dirty="0" smtClean="0"/>
              <a:t>The </a:t>
            </a:r>
            <a:r>
              <a:rPr lang="en-US" sz="2000" dirty="0" err="1" smtClean="0"/>
              <a:t>deque</a:t>
            </a:r>
            <a:r>
              <a:rPr lang="en-US" sz="2000" dirty="0" smtClean="0"/>
              <a:t> container is generally chosen when a random-access container is required that allows for </a:t>
            </a:r>
            <a:r>
              <a:rPr lang="en-US" sz="2000" b="1" dirty="0" smtClean="0">
                <a:solidFill>
                  <a:srgbClr val="0000FF"/>
                </a:solidFill>
              </a:rPr>
              <a:t>good performance in insertion/deletion </a:t>
            </a:r>
            <a:r>
              <a:rPr lang="en-US" sz="2000" dirty="0" smtClean="0"/>
              <a:t>operations at locations other than at the </a:t>
            </a:r>
            <a:r>
              <a:rPr lang="en-US" sz="2000" b="1" dirty="0" smtClean="0">
                <a:solidFill>
                  <a:srgbClr val="0000FF"/>
                </a:solidFill>
              </a:rPr>
              <a:t>end of the container</a:t>
            </a:r>
            <a:r>
              <a:rPr lang="en-US" sz="2000" dirty="0" smtClean="0"/>
              <a:t>. </a:t>
            </a:r>
          </a:p>
          <a:p>
            <a:pPr eaLnBrk="1" hangingPunct="1"/>
            <a:r>
              <a:rPr lang="en-US" sz="2000" dirty="0" smtClean="0"/>
              <a:t>Because they are based on an underlying structure of </a:t>
            </a:r>
            <a:r>
              <a:rPr lang="en-US" sz="2000" b="1" dirty="0" smtClean="0">
                <a:solidFill>
                  <a:srgbClr val="0000FF"/>
                </a:solidFill>
              </a:rPr>
              <a:t>a linked list</a:t>
            </a:r>
            <a:r>
              <a:rPr lang="en-US" sz="2000" dirty="0" smtClean="0"/>
              <a:t>, there is no requirement for a </a:t>
            </a:r>
            <a:r>
              <a:rPr lang="en-US" sz="2000" b="1" dirty="0" smtClean="0">
                <a:solidFill>
                  <a:srgbClr val="0000FF"/>
                </a:solidFill>
              </a:rPr>
              <a:t>reserve()</a:t>
            </a:r>
            <a:r>
              <a:rPr lang="en-US" sz="2000" dirty="0" smtClean="0"/>
              <a:t> method to allocate an as-of-yet unused block of memory, as there is in the case of the vector container. </a:t>
            </a:r>
          </a:p>
        </p:txBody>
      </p:sp>
      <p:sp>
        <p:nvSpPr>
          <p:cNvPr id="98308"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0342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50FE9281-8BD4-6341-9355-45A8B3BB3CC5}"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457200" y="0"/>
            <a:ext cx="8229600" cy="868363"/>
          </a:xfrm>
        </p:spPr>
        <p:txBody>
          <a:bodyPr/>
          <a:lstStyle/>
          <a:p>
            <a:r>
              <a:rPr lang="en-US" b="1" smtClean="0"/>
              <a:t>Deque Containers</a:t>
            </a:r>
          </a:p>
        </p:txBody>
      </p:sp>
      <p:sp>
        <p:nvSpPr>
          <p:cNvPr id="104451" name="Content Placeholder 2"/>
          <p:cNvSpPr>
            <a:spLocks noGrp="1"/>
          </p:cNvSpPr>
          <p:nvPr>
            <p:ph idx="1"/>
          </p:nvPr>
        </p:nvSpPr>
        <p:spPr>
          <a:xfrm>
            <a:off x="457200" y="868363"/>
            <a:ext cx="8229600" cy="5487987"/>
          </a:xfrm>
          <a:ln>
            <a:solidFill>
              <a:srgbClr val="4F81BD"/>
            </a:solidFill>
          </a:ln>
        </p:spPr>
        <p:txBody>
          <a:bodyPr/>
          <a:lstStyle/>
          <a:p>
            <a:endParaRPr lang="en-US" b="1" dirty="0" smtClean="0"/>
          </a:p>
          <a:p>
            <a:pPr>
              <a:buFont typeface="Arial" pitchFamily="-111" charset="0"/>
              <a:buNone/>
            </a:pPr>
            <a:endParaRPr lang="en-US" b="1" dirty="0" smtClean="0"/>
          </a:p>
        </p:txBody>
      </p:sp>
      <p:sp>
        <p:nvSpPr>
          <p:cNvPr id="4" name="Date Placeholder 3"/>
          <p:cNvSpPr>
            <a:spLocks noGrp="1"/>
          </p:cNvSpPr>
          <p:nvPr>
            <p:ph type="dt" sz="quarter" idx="10"/>
          </p:nvPr>
        </p:nvSpPr>
        <p:spPr/>
        <p:txBody>
          <a:bodyPr/>
          <a:lstStyle/>
          <a:p>
            <a:r>
              <a:rPr lang="en-US" smtClean="0"/>
              <a:t>4/1/15</a:t>
            </a:r>
            <a:endParaRPr lang="en-US"/>
          </a:p>
        </p:txBody>
      </p:sp>
      <p:sp>
        <p:nvSpPr>
          <p:cNvPr id="104453"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F644DD7D-F7E5-A243-97ED-CB76D8981C29}" type="slidenum">
              <a:rPr lang="en-US" smtClean="0"/>
              <a:pPr>
                <a:defRPr/>
              </a:pPr>
              <a:t>47</a:t>
            </a:fld>
            <a:endParaRPr lang="en-US"/>
          </a:p>
        </p:txBody>
      </p:sp>
      <p:pic>
        <p:nvPicPr>
          <p:cNvPr id="104455" name="Picture 6"/>
          <p:cNvPicPr>
            <a:picLocks noChangeAspect="1"/>
          </p:cNvPicPr>
          <p:nvPr/>
        </p:nvPicPr>
        <p:blipFill>
          <a:blip r:embed="rId2"/>
          <a:srcRect/>
          <a:stretch>
            <a:fillRect/>
          </a:stretch>
        </p:blipFill>
        <p:spPr bwMode="auto">
          <a:xfrm>
            <a:off x="1079500" y="868363"/>
            <a:ext cx="6985000" cy="3467100"/>
          </a:xfrm>
          <a:prstGeom prst="rect">
            <a:avLst/>
          </a:prstGeom>
          <a:noFill/>
          <a:ln w="9525">
            <a:noFill/>
            <a:miter lim="800000"/>
            <a:headEnd/>
            <a:tailEnd/>
          </a:ln>
        </p:spPr>
      </p:pic>
      <p:sp>
        <p:nvSpPr>
          <p:cNvPr id="8" name="TextBox 7"/>
          <p:cNvSpPr txBox="1"/>
          <p:nvPr/>
        </p:nvSpPr>
        <p:spPr>
          <a:xfrm>
            <a:off x="1981200" y="4335463"/>
            <a:ext cx="5356225" cy="1938337"/>
          </a:xfrm>
          <a:prstGeom prst="rect">
            <a:avLst/>
          </a:prstGeom>
          <a:ln/>
        </p:spPr>
        <p:style>
          <a:lnRef idx="1">
            <a:schemeClr val="accent1"/>
          </a:lnRef>
          <a:fillRef idx="2">
            <a:schemeClr val="accent1"/>
          </a:fillRef>
          <a:effectRef idx="1">
            <a:schemeClr val="accent1"/>
          </a:effectRef>
          <a:fontRef idx="minor">
            <a:schemeClr val="dk1"/>
          </a:fontRef>
        </p:style>
        <p:txBody>
          <a:bodyPr wrap="none">
            <a:prstTxWarp prst="textNoShape">
              <a:avLst/>
            </a:prstTxWarp>
            <a:spAutoFit/>
          </a:bodyPr>
          <a:lstStyle/>
          <a:p>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 index = 10;</a:t>
            </a:r>
          </a:p>
          <a:p>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&lt;</a:t>
            </a:r>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&gt; D</a:t>
            </a:r>
            <a:r>
              <a:rPr lang="en-US" sz="2000" b="1" dirty="0" smtClean="0">
                <a:solidFill>
                  <a:srgbClr val="000000"/>
                </a:solidFill>
                <a:ea typeface="ＭＳ Ｐゴシック" pitchFamily="-111" charset="-128"/>
                <a:cs typeface="ＭＳ Ｐゴシック" pitchFamily="-111" charset="-128"/>
              </a:rPr>
              <a:t>;  //create empty </a:t>
            </a:r>
            <a:r>
              <a:rPr lang="en-US" sz="2000" b="1" dirty="0" err="1" smtClean="0">
                <a:solidFill>
                  <a:srgbClr val="000000"/>
                </a:solidFill>
                <a:ea typeface="ＭＳ Ｐゴシック" pitchFamily="-111" charset="-128"/>
                <a:cs typeface="ＭＳ Ｐゴシック" pitchFamily="-111" charset="-128"/>
              </a:rPr>
              <a:t>dequue</a:t>
            </a:r>
            <a:endParaRPr lang="en-US" sz="2000" b="1" dirty="0">
              <a:solidFill>
                <a:srgbClr val="000000"/>
              </a:solidFill>
              <a:ea typeface="ＭＳ Ｐゴシック" pitchFamily="-111" charset="-128"/>
              <a:cs typeface="ＭＳ Ｐゴシック" pitchFamily="-111" charset="-128"/>
            </a:endParaRPr>
          </a:p>
          <a:p>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&lt;</a:t>
            </a:r>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&gt; D(D2);  //create </a:t>
            </a:r>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 from </a:t>
            </a:r>
            <a:r>
              <a:rPr lang="en-US" sz="2000" b="1" dirty="0" err="1">
                <a:solidFill>
                  <a:srgbClr val="000000"/>
                </a:solidFill>
                <a:ea typeface="ＭＳ Ｐゴシック" pitchFamily="-111" charset="-128"/>
                <a:cs typeface="ＭＳ Ｐゴシック" pitchFamily="-111" charset="-128"/>
              </a:rPr>
              <a:t>deque</a:t>
            </a:r>
            <a:endParaRPr lang="en-US" sz="2000" b="1" dirty="0">
              <a:solidFill>
                <a:srgbClr val="000000"/>
              </a:solidFill>
              <a:ea typeface="ＭＳ Ｐゴシック" pitchFamily="-111" charset="-128"/>
              <a:cs typeface="ＭＳ Ｐゴシック" pitchFamily="-111" charset="-128"/>
            </a:endParaRPr>
          </a:p>
          <a:p>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&lt;</a:t>
            </a:r>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&gt;  D(30);  //</a:t>
            </a:r>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 of 30 elements</a:t>
            </a:r>
          </a:p>
          <a:p>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&lt;</a:t>
            </a:r>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&gt;  D(30, 7); //</a:t>
            </a:r>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 of 30 elements (7)</a:t>
            </a:r>
          </a:p>
          <a:p>
            <a:r>
              <a:rPr lang="en-US" sz="2000" b="1" dirty="0" err="1">
                <a:solidFill>
                  <a:srgbClr val="000000"/>
                </a:solidFill>
                <a:ea typeface="ＭＳ Ｐゴシック" pitchFamily="-111" charset="-128"/>
                <a:cs typeface="ＭＳ Ｐゴシック" pitchFamily="-111" charset="-128"/>
              </a:rPr>
              <a:t>deque</a:t>
            </a:r>
            <a:r>
              <a:rPr lang="en-US" sz="2000" b="1" dirty="0">
                <a:solidFill>
                  <a:srgbClr val="000000"/>
                </a:solidFill>
                <a:ea typeface="ＭＳ Ｐゴシック" pitchFamily="-111" charset="-128"/>
                <a:cs typeface="ＭＳ Ｐゴシック" pitchFamily="-111" charset="-128"/>
              </a:rPr>
              <a:t>&lt;</a:t>
            </a:r>
            <a:r>
              <a:rPr lang="en-US" sz="2000" b="1" dirty="0" err="1">
                <a:solidFill>
                  <a:srgbClr val="000000"/>
                </a:solidFill>
                <a:ea typeface="ＭＳ Ｐゴシック" pitchFamily="-111" charset="-128"/>
                <a:cs typeface="ＭＳ Ｐゴシック" pitchFamily="-111" charset="-128"/>
              </a:rPr>
              <a:t>int</a:t>
            </a:r>
            <a:r>
              <a:rPr lang="en-US" sz="2000" b="1" dirty="0">
                <a:solidFill>
                  <a:srgbClr val="000000"/>
                </a:solidFill>
                <a:ea typeface="ＭＳ Ｐゴシック" pitchFamily="-111" charset="-128"/>
                <a:cs typeface="ＭＳ Ｐゴシック" pitchFamily="-111" charset="-128"/>
              </a:rPr>
              <a:t>&gt; D(1,20);</a:t>
            </a:r>
            <a:r>
              <a:rPr lang="en-US" dirty="0">
                <a:solidFill>
                  <a:srgbClr val="000000"/>
                </a:solidFill>
                <a:ea typeface="ＭＳ Ｐゴシック" pitchFamily="-111" charset="-128"/>
                <a:cs typeface="ＭＳ Ｐゴシック" pitchFamily="-111" charset="-128"/>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457200" y="0"/>
            <a:ext cx="8229600" cy="868363"/>
          </a:xfrm>
        </p:spPr>
        <p:txBody>
          <a:bodyPr/>
          <a:lstStyle/>
          <a:p>
            <a:r>
              <a:rPr lang="en-US" b="1" smtClean="0"/>
              <a:t>Deque Containers</a:t>
            </a:r>
          </a:p>
        </p:txBody>
      </p:sp>
      <p:sp>
        <p:nvSpPr>
          <p:cNvPr id="105475" name="Content Placeholder 2"/>
          <p:cNvSpPr>
            <a:spLocks noGrp="1"/>
          </p:cNvSpPr>
          <p:nvPr>
            <p:ph idx="1"/>
          </p:nvPr>
        </p:nvSpPr>
        <p:spPr>
          <a:xfrm>
            <a:off x="457200" y="868363"/>
            <a:ext cx="8229600" cy="5257800"/>
          </a:xfrm>
        </p:spPr>
        <p:txBody>
          <a:bodyPr/>
          <a:lstStyle/>
          <a:p>
            <a:r>
              <a:rPr lang="en-US" b="1" dirty="0" err="1" smtClean="0"/>
              <a:t>Deque</a:t>
            </a:r>
            <a:r>
              <a:rPr lang="en-US" b="1" dirty="0" smtClean="0"/>
              <a:t> Operations</a:t>
            </a:r>
          </a:p>
        </p:txBody>
      </p:sp>
      <p:sp>
        <p:nvSpPr>
          <p:cNvPr id="4" name="Date Placeholder 3"/>
          <p:cNvSpPr>
            <a:spLocks noGrp="1"/>
          </p:cNvSpPr>
          <p:nvPr>
            <p:ph type="dt" sz="quarter" idx="10"/>
          </p:nvPr>
        </p:nvSpPr>
        <p:spPr/>
        <p:txBody>
          <a:bodyPr/>
          <a:lstStyle/>
          <a:p>
            <a:r>
              <a:rPr lang="en-US" smtClean="0"/>
              <a:t>4/1/15</a:t>
            </a:r>
            <a:endParaRPr lang="en-US"/>
          </a:p>
        </p:txBody>
      </p:sp>
      <p:sp>
        <p:nvSpPr>
          <p:cNvPr id="105477"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AA287866-5ED4-304E-9831-152F432ED6CA}" type="slidenum">
              <a:rPr lang="en-US" smtClean="0"/>
              <a:pPr>
                <a:defRPr/>
              </a:pPr>
              <a:t>48</a:t>
            </a:fld>
            <a:endParaRPr lang="en-US"/>
          </a:p>
        </p:txBody>
      </p:sp>
      <p:pic>
        <p:nvPicPr>
          <p:cNvPr id="105479" name="Picture 6"/>
          <p:cNvPicPr>
            <a:picLocks noChangeAspect="1"/>
          </p:cNvPicPr>
          <p:nvPr/>
        </p:nvPicPr>
        <p:blipFill>
          <a:blip r:embed="rId2"/>
          <a:srcRect/>
          <a:stretch>
            <a:fillRect/>
          </a:stretch>
        </p:blipFill>
        <p:spPr bwMode="auto">
          <a:xfrm>
            <a:off x="1022350" y="1701800"/>
            <a:ext cx="7099300" cy="3454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457200" y="0"/>
            <a:ext cx="8229600" cy="868363"/>
          </a:xfrm>
        </p:spPr>
        <p:txBody>
          <a:bodyPr/>
          <a:lstStyle/>
          <a:p>
            <a:r>
              <a:rPr lang="en-US" b="1" smtClean="0"/>
              <a:t>Deque Example</a:t>
            </a:r>
            <a:r>
              <a:rPr lang="en-US" b="1" baseline="30000" smtClean="0">
                <a:solidFill>
                  <a:srgbClr val="FF0000"/>
                </a:solidFill>
              </a:rPr>
              <a:t>#</a:t>
            </a:r>
          </a:p>
        </p:txBody>
      </p:sp>
      <p:sp>
        <p:nvSpPr>
          <p:cNvPr id="106499" name="Content Placeholder 2"/>
          <p:cNvSpPr>
            <a:spLocks noGrp="1"/>
          </p:cNvSpPr>
          <p:nvPr>
            <p:ph idx="1"/>
          </p:nvPr>
        </p:nvSpPr>
        <p:spPr>
          <a:xfrm>
            <a:off x="457200" y="868363"/>
            <a:ext cx="3810000" cy="5487987"/>
          </a:xfrm>
          <a:ln>
            <a:solidFill>
              <a:srgbClr val="4F81BD"/>
            </a:solidFill>
          </a:ln>
        </p:spPr>
        <p:txBody>
          <a:bodyPr/>
          <a:lstStyle/>
          <a:p>
            <a:pPr>
              <a:buFont typeface="Arial" pitchFamily="-111" charset="0"/>
              <a:buNone/>
            </a:pPr>
            <a:r>
              <a:rPr lang="en-US" sz="1600" dirty="0" smtClean="0"/>
              <a:t>#include &lt;</a:t>
            </a:r>
            <a:r>
              <a:rPr lang="en-US" sz="1600" dirty="0" err="1" smtClean="0"/>
              <a:t>iostream</a:t>
            </a:r>
            <a:r>
              <a:rPr lang="en-US" sz="1600" dirty="0" smtClean="0"/>
              <a:t>&gt;</a:t>
            </a:r>
          </a:p>
          <a:p>
            <a:pPr>
              <a:buFont typeface="Arial" pitchFamily="-111" charset="0"/>
              <a:buNone/>
            </a:pPr>
            <a:r>
              <a:rPr lang="en-US" sz="1600" dirty="0" smtClean="0"/>
              <a:t>#include &lt;string&gt;</a:t>
            </a:r>
          </a:p>
          <a:p>
            <a:pPr>
              <a:buFont typeface="Arial" pitchFamily="-111" charset="0"/>
              <a:buNone/>
            </a:pPr>
            <a:r>
              <a:rPr lang="en-US" sz="1600" b="1" dirty="0" smtClean="0">
                <a:solidFill>
                  <a:srgbClr val="0000FF"/>
                </a:solidFill>
              </a:rPr>
              <a:t>#include &lt;</a:t>
            </a:r>
            <a:r>
              <a:rPr lang="en-US" sz="1600" b="1" dirty="0" err="1" smtClean="0">
                <a:solidFill>
                  <a:srgbClr val="0000FF"/>
                </a:solidFill>
              </a:rPr>
              <a:t>deque</a:t>
            </a:r>
            <a:r>
              <a:rPr lang="en-US" sz="1600" b="1" dirty="0" smtClean="0">
                <a:solidFill>
                  <a:srgbClr val="0000FF"/>
                </a:solidFill>
              </a:rPr>
              <a:t>&gt;</a:t>
            </a:r>
          </a:p>
          <a:p>
            <a:pPr>
              <a:buFont typeface="Arial" pitchFamily="-111" charset="0"/>
              <a:buNone/>
            </a:pPr>
            <a:r>
              <a:rPr lang="en-US" sz="1600" dirty="0" smtClean="0"/>
              <a:t>using namespace </a:t>
            </a:r>
            <a:r>
              <a:rPr lang="en-US" sz="1600" dirty="0" err="1" smtClean="0"/>
              <a:t>std</a:t>
            </a:r>
            <a:r>
              <a:rPr lang="en-US" sz="1600" dirty="0" smtClean="0"/>
              <a:t>;</a:t>
            </a:r>
          </a:p>
          <a:p>
            <a:pPr>
              <a:buFont typeface="Arial" pitchFamily="-111" charset="0"/>
              <a:buNone/>
            </a:pPr>
            <a:r>
              <a:rPr lang="en-US" sz="1600" dirty="0" smtClean="0"/>
              <a:t>using </a:t>
            </a:r>
            <a:r>
              <a:rPr lang="en-US" sz="1600" dirty="0" err="1" smtClean="0"/>
              <a:t>std</a:t>
            </a:r>
            <a:r>
              <a:rPr lang="en-US" sz="1600" dirty="0" smtClean="0"/>
              <a:t>::</a:t>
            </a:r>
            <a:r>
              <a:rPr lang="en-US" sz="1600" dirty="0" err="1" smtClean="0"/>
              <a:t>cout</a:t>
            </a:r>
            <a:r>
              <a:rPr lang="en-US" sz="1600" dirty="0" smtClean="0"/>
              <a:t>;</a:t>
            </a:r>
          </a:p>
          <a:p>
            <a:pPr>
              <a:buFont typeface="Arial" pitchFamily="-111" charset="0"/>
              <a:buNone/>
            </a:pPr>
            <a:r>
              <a:rPr lang="en-US" sz="1600" dirty="0" smtClean="0"/>
              <a:t> </a:t>
            </a:r>
          </a:p>
          <a:p>
            <a:pPr>
              <a:spcBef>
                <a:spcPct val="0"/>
              </a:spcBef>
              <a:buFont typeface="Arial" pitchFamily="-111" charset="0"/>
              <a:buNone/>
            </a:pPr>
            <a:r>
              <a:rPr lang="en-US" sz="1600" dirty="0" err="1" smtClean="0"/>
              <a:t>int</a:t>
            </a:r>
            <a:r>
              <a:rPr lang="en-US" sz="1600" dirty="0" smtClean="0"/>
              <a:t> main(){</a:t>
            </a:r>
          </a:p>
          <a:p>
            <a:pPr>
              <a:spcBef>
                <a:spcPct val="0"/>
              </a:spcBef>
              <a:buFont typeface="Arial" pitchFamily="-111" charset="0"/>
              <a:buNone/>
            </a:pPr>
            <a:r>
              <a:rPr lang="en-US" sz="1600" dirty="0" smtClean="0"/>
              <a:t>    //Create the </a:t>
            </a:r>
            <a:r>
              <a:rPr lang="en-US" sz="1600" dirty="0" err="1" smtClean="0"/>
              <a:t>deque</a:t>
            </a:r>
            <a:endParaRPr lang="en-US" sz="1600" dirty="0" smtClean="0"/>
          </a:p>
          <a:p>
            <a:pPr>
              <a:spcBef>
                <a:spcPct val="0"/>
              </a:spcBef>
              <a:buFont typeface="Arial" pitchFamily="-111" charset="0"/>
              <a:buNone/>
            </a:pPr>
            <a:r>
              <a:rPr lang="en-US" sz="1600" b="1" dirty="0" smtClean="0">
                <a:solidFill>
                  <a:srgbClr val="0000FF"/>
                </a:solidFill>
              </a:rPr>
              <a:t>    </a:t>
            </a:r>
            <a:r>
              <a:rPr lang="en-US" sz="1600" b="1" dirty="0" err="1" smtClean="0">
                <a:solidFill>
                  <a:srgbClr val="0000FF"/>
                </a:solidFill>
              </a:rPr>
              <a:t>deque</a:t>
            </a:r>
            <a:r>
              <a:rPr lang="en-US" sz="1600" b="1" dirty="0" smtClean="0">
                <a:solidFill>
                  <a:srgbClr val="0000FF"/>
                </a:solidFill>
              </a:rPr>
              <a:t>&lt;</a:t>
            </a:r>
            <a:r>
              <a:rPr lang="en-US" sz="1600" b="1" dirty="0" err="1" smtClean="0">
                <a:solidFill>
                  <a:srgbClr val="0000FF"/>
                </a:solidFill>
              </a:rPr>
              <a:t>int</a:t>
            </a:r>
            <a:r>
              <a:rPr lang="en-US" sz="1600" b="1" dirty="0" smtClean="0">
                <a:solidFill>
                  <a:srgbClr val="0000FF"/>
                </a:solidFill>
              </a:rPr>
              <a:t>&gt; d;   </a:t>
            </a:r>
            <a:r>
              <a:rPr lang="en-US" sz="1400" dirty="0" smtClean="0"/>
              <a:t>//declare zero length </a:t>
            </a:r>
            <a:r>
              <a:rPr lang="en-US" sz="1400" dirty="0" err="1" smtClean="0"/>
              <a:t>deque</a:t>
            </a:r>
            <a:endParaRPr lang="en-US" sz="1400" dirty="0" smtClean="0"/>
          </a:p>
          <a:p>
            <a:pPr>
              <a:spcBef>
                <a:spcPct val="0"/>
              </a:spcBef>
              <a:buFont typeface="Arial" pitchFamily="-111" charset="0"/>
              <a:buNone/>
            </a:pPr>
            <a:r>
              <a:rPr lang="en-US" sz="1600" dirty="0" smtClean="0"/>
              <a:t>    </a:t>
            </a:r>
            <a:r>
              <a:rPr lang="en-US" sz="1400" dirty="0" smtClean="0"/>
              <a:t>//Add values to front of </a:t>
            </a:r>
            <a:r>
              <a:rPr lang="en-US" sz="1400" dirty="0" err="1" smtClean="0"/>
              <a:t>deque</a:t>
            </a:r>
            <a:r>
              <a:rPr lang="en-US" sz="1400" dirty="0" smtClean="0"/>
              <a:t>, one at a time.</a:t>
            </a:r>
          </a:p>
          <a:p>
            <a:pPr>
              <a:spcBef>
                <a:spcPct val="0"/>
              </a:spcBef>
              <a:buFont typeface="Arial" pitchFamily="-111" charset="0"/>
              <a:buNone/>
            </a:pPr>
            <a:r>
              <a:rPr lang="en-US" sz="1600" dirty="0" smtClean="0"/>
              <a:t>    </a:t>
            </a:r>
            <a:r>
              <a:rPr lang="en-US" sz="1400" dirty="0" err="1" smtClean="0"/>
              <a:t>cout</a:t>
            </a:r>
            <a:r>
              <a:rPr lang="en-US" sz="1400" dirty="0" smtClean="0"/>
              <a:t> &lt;&lt; "Enter number of front values: ";</a:t>
            </a:r>
          </a:p>
          <a:p>
            <a:pPr>
              <a:spcBef>
                <a:spcPct val="0"/>
              </a:spcBef>
              <a:buFont typeface="Arial" pitchFamily="-111" charset="0"/>
              <a:buNone/>
            </a:pPr>
            <a:r>
              <a:rPr lang="en-US" sz="1600" dirty="0" smtClean="0"/>
              <a:t>    </a:t>
            </a:r>
            <a:r>
              <a:rPr lang="en-US" sz="1600" dirty="0" err="1" smtClean="0"/>
              <a:t>int</a:t>
            </a:r>
            <a:r>
              <a:rPr lang="en-US" sz="1600" dirty="0" smtClean="0"/>
              <a:t> </a:t>
            </a:r>
            <a:r>
              <a:rPr lang="en-US" sz="1600" dirty="0" err="1" smtClean="0"/>
              <a:t>numberToAdd</a:t>
            </a:r>
            <a:r>
              <a:rPr lang="en-US" sz="1600" dirty="0" smtClean="0"/>
              <a:t>;</a:t>
            </a:r>
          </a:p>
          <a:p>
            <a:pPr>
              <a:spcBef>
                <a:spcPct val="0"/>
              </a:spcBef>
              <a:buFont typeface="Arial" pitchFamily="-111" charset="0"/>
              <a:buNone/>
            </a:pPr>
            <a:r>
              <a:rPr lang="en-US" sz="1600" dirty="0" smtClean="0"/>
              <a:t>    </a:t>
            </a:r>
            <a:r>
              <a:rPr lang="en-US" sz="1600" dirty="0" err="1" smtClean="0"/>
              <a:t>cin</a:t>
            </a:r>
            <a:r>
              <a:rPr lang="en-US" sz="1600" dirty="0" smtClean="0"/>
              <a:t> &gt;&gt; </a:t>
            </a:r>
            <a:r>
              <a:rPr lang="en-US" sz="1600" dirty="0" err="1" smtClean="0"/>
              <a:t>numberToAdd</a:t>
            </a:r>
            <a:r>
              <a:rPr lang="en-US" sz="1600" dirty="0" smtClean="0"/>
              <a:t>;</a:t>
            </a:r>
          </a:p>
          <a:p>
            <a:pPr>
              <a:spcBef>
                <a:spcPct val="0"/>
              </a:spcBef>
              <a:buFont typeface="Arial" pitchFamily="-111" charset="0"/>
              <a:buNone/>
            </a:pPr>
            <a:r>
              <a:rPr lang="en-US" sz="1600" dirty="0" smtClean="0"/>
              <a:t>    </a:t>
            </a:r>
            <a:r>
              <a:rPr lang="en-US" sz="1600" dirty="0" err="1" smtClean="0"/>
              <a:t>cin.ignore</a:t>
            </a:r>
            <a:r>
              <a:rPr lang="en-US" sz="1600" dirty="0" smtClean="0"/>
              <a:t>(80, '\n');</a:t>
            </a:r>
          </a:p>
          <a:p>
            <a:pPr>
              <a:spcBef>
                <a:spcPct val="0"/>
              </a:spcBef>
              <a:buFont typeface="Arial" pitchFamily="-111" charset="0"/>
              <a:buNone/>
            </a:pPr>
            <a:r>
              <a:rPr lang="en-US" sz="1600" dirty="0" smtClean="0"/>
              <a:t> </a:t>
            </a:r>
          </a:p>
          <a:p>
            <a:pPr>
              <a:spcBef>
                <a:spcPct val="0"/>
              </a:spcBef>
              <a:buFont typeface="Arial" pitchFamily="-111" charset="0"/>
              <a:buNone/>
            </a:pPr>
            <a:r>
              <a:rPr lang="en-US" sz="1600" dirty="0" smtClean="0"/>
              <a:t>    for (</a:t>
            </a:r>
            <a:r>
              <a:rPr lang="en-US" sz="1600" dirty="0" err="1" smtClean="0"/>
              <a:t>int</a:t>
            </a:r>
            <a:r>
              <a:rPr lang="en-US" sz="1600" dirty="0" smtClean="0"/>
              <a:t> </a:t>
            </a:r>
            <a:r>
              <a:rPr lang="en-US" sz="1600" dirty="0" err="1" smtClean="0"/>
              <a:t>i</a:t>
            </a:r>
            <a:r>
              <a:rPr lang="en-US" sz="1600" dirty="0" smtClean="0"/>
              <a:t>=1; </a:t>
            </a:r>
            <a:r>
              <a:rPr lang="en-US" sz="1600" dirty="0" err="1" smtClean="0"/>
              <a:t>i</a:t>
            </a:r>
            <a:r>
              <a:rPr lang="en-US" sz="1600" dirty="0" smtClean="0"/>
              <a:t>&lt;=</a:t>
            </a:r>
            <a:r>
              <a:rPr lang="en-US" sz="1600" dirty="0" err="1" smtClean="0"/>
              <a:t>numberToAdd</a:t>
            </a:r>
            <a:r>
              <a:rPr lang="en-US" sz="1600" dirty="0" smtClean="0"/>
              <a:t>; </a:t>
            </a:r>
            <a:r>
              <a:rPr lang="en-US" sz="1600" dirty="0" err="1" smtClean="0"/>
              <a:t>i</a:t>
            </a:r>
            <a:r>
              <a:rPr lang="en-US" sz="1600" dirty="0" smtClean="0"/>
              <a:t>++) </a:t>
            </a:r>
          </a:p>
          <a:p>
            <a:pPr>
              <a:spcBef>
                <a:spcPct val="0"/>
              </a:spcBef>
              <a:buFont typeface="Arial" pitchFamily="-111" charset="0"/>
              <a:buNone/>
            </a:pPr>
            <a:r>
              <a:rPr lang="en-US" sz="1600" b="1" dirty="0" smtClean="0">
                <a:solidFill>
                  <a:srgbClr val="0000FF"/>
                </a:solidFill>
              </a:rPr>
              <a:t>        </a:t>
            </a:r>
            <a:r>
              <a:rPr lang="en-US" sz="1600" b="1" dirty="0" err="1" smtClean="0">
                <a:solidFill>
                  <a:srgbClr val="0000FF"/>
                </a:solidFill>
              </a:rPr>
              <a:t>d.push_front</a:t>
            </a:r>
            <a:r>
              <a:rPr lang="en-US" sz="1600" b="1" dirty="0" smtClean="0">
                <a:solidFill>
                  <a:srgbClr val="0000FF"/>
                </a:solidFill>
              </a:rPr>
              <a:t>(</a:t>
            </a:r>
            <a:r>
              <a:rPr lang="en-US" sz="1600" b="1" dirty="0" err="1" smtClean="0">
                <a:solidFill>
                  <a:srgbClr val="0000FF"/>
                </a:solidFill>
              </a:rPr>
              <a:t>i</a:t>
            </a:r>
            <a:r>
              <a:rPr lang="en-US" sz="1600" b="1" dirty="0" smtClean="0">
                <a:solidFill>
                  <a:srgbClr val="0000FF"/>
                </a:solidFill>
              </a:rPr>
              <a:t>);  //FIFO</a:t>
            </a:r>
          </a:p>
          <a:p>
            <a:pPr>
              <a:spcBef>
                <a:spcPct val="0"/>
              </a:spcBef>
              <a:buFont typeface="Arial" pitchFamily="-111" charset="0"/>
              <a:buNone/>
            </a:pPr>
            <a:r>
              <a:rPr lang="en-US" sz="1600" dirty="0" smtClean="0"/>
              <a:t>    </a:t>
            </a:r>
            <a:r>
              <a:rPr lang="en-US" sz="1600" dirty="0" err="1" smtClean="0"/>
              <a:t>cout</a:t>
            </a:r>
            <a:r>
              <a:rPr lang="en-US" sz="1600" dirty="0" smtClean="0"/>
              <a:t> &lt;&lt; "\</a:t>
            </a:r>
            <a:r>
              <a:rPr lang="en-US" sz="1600" dirty="0" err="1" smtClean="0"/>
              <a:t>nCurrent</a:t>
            </a:r>
            <a:r>
              <a:rPr lang="en-US" sz="1600" dirty="0" smtClean="0"/>
              <a:t> </a:t>
            </a:r>
            <a:r>
              <a:rPr lang="en-US" sz="1600" dirty="0" err="1" smtClean="0"/>
              <a:t>deque</a:t>
            </a:r>
            <a:r>
              <a:rPr lang="en-US" sz="1600" dirty="0" smtClean="0"/>
              <a:t> size: " &lt;&lt; </a:t>
            </a:r>
            <a:r>
              <a:rPr lang="en-US" sz="1600" b="1" dirty="0" err="1" smtClean="0"/>
              <a:t>d.size</a:t>
            </a:r>
            <a:r>
              <a:rPr lang="en-US" sz="1600" b="1" dirty="0" smtClean="0"/>
              <a:t>()</a:t>
            </a:r>
            <a:r>
              <a:rPr lang="en-US" sz="1600" dirty="0" smtClean="0"/>
              <a:t>;</a:t>
            </a:r>
          </a:p>
          <a:p>
            <a:pPr>
              <a:spcBef>
                <a:spcPct val="0"/>
              </a:spcBef>
              <a:buFont typeface="Arial" pitchFamily="-111" charset="0"/>
              <a:buNone/>
            </a:pPr>
            <a:r>
              <a:rPr lang="en-US" sz="1600" dirty="0" smtClean="0"/>
              <a:t>    </a:t>
            </a:r>
            <a:r>
              <a:rPr lang="en-US" sz="1600" dirty="0" err="1" smtClean="0"/>
              <a:t>cin.ignore</a:t>
            </a:r>
            <a:r>
              <a:rPr lang="en-US" sz="1600" dirty="0" smtClean="0"/>
              <a:t>(80, '\n');</a:t>
            </a:r>
          </a:p>
          <a:p>
            <a:pPr>
              <a:spcBef>
                <a:spcPct val="0"/>
              </a:spcBef>
              <a:buFont typeface="Arial" pitchFamily="-111" charset="0"/>
              <a:buNone/>
            </a:pPr>
            <a:endParaRPr lang="en-US" sz="1600" dirty="0"/>
          </a:p>
          <a:p>
            <a:pPr>
              <a:spcBef>
                <a:spcPct val="0"/>
              </a:spcBef>
              <a:buFont typeface="Arial" pitchFamily="-111" charset="0"/>
              <a:buNone/>
            </a:pPr>
            <a:endParaRPr lang="en-US" sz="1600" dirty="0" smtClean="0"/>
          </a:p>
          <a:p>
            <a:pPr>
              <a:spcBef>
                <a:spcPct val="0"/>
              </a:spcBef>
              <a:buFont typeface="Arial" pitchFamily="-111" charset="0"/>
              <a:buNone/>
            </a:pPr>
            <a:r>
              <a:rPr lang="en-US" sz="1600" dirty="0" smtClean="0"/>
              <a:t> </a:t>
            </a:r>
          </a:p>
          <a:p>
            <a:pPr>
              <a:spcBef>
                <a:spcPct val="0"/>
              </a:spcBef>
              <a:buFont typeface="Arial" pitchFamily="-111" charset="0"/>
              <a:buNone/>
            </a:pPr>
            <a:r>
              <a:rPr lang="en-US" sz="1200" dirty="0" smtClean="0"/>
              <a:t>    </a:t>
            </a:r>
            <a:endParaRPr lang="en-US" sz="1800" dirty="0" smtClean="0"/>
          </a:p>
        </p:txBody>
      </p:sp>
      <p:sp>
        <p:nvSpPr>
          <p:cNvPr id="4" name="Date Placeholder 3"/>
          <p:cNvSpPr>
            <a:spLocks noGrp="1"/>
          </p:cNvSpPr>
          <p:nvPr>
            <p:ph type="dt" sz="quarter" idx="10"/>
          </p:nvPr>
        </p:nvSpPr>
        <p:spPr/>
        <p:txBody>
          <a:bodyPr/>
          <a:lstStyle/>
          <a:p>
            <a:r>
              <a:rPr lang="en-US" smtClean="0"/>
              <a:t>4/1/15</a:t>
            </a:r>
            <a:endParaRPr lang="en-US"/>
          </a:p>
        </p:txBody>
      </p:sp>
      <p:sp>
        <p:nvSpPr>
          <p:cNvPr id="10650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F6AF6F8-691C-5C49-AA26-A52EB74411DF}" type="slidenum">
              <a:rPr lang="en-US" smtClean="0"/>
              <a:pPr>
                <a:defRPr/>
              </a:pPr>
              <a:t>49</a:t>
            </a:fld>
            <a:endParaRPr lang="en-US"/>
          </a:p>
        </p:txBody>
      </p:sp>
      <p:sp>
        <p:nvSpPr>
          <p:cNvPr id="106503" name="TextBox 7"/>
          <p:cNvSpPr txBox="1">
            <a:spLocks noChangeArrowheads="1"/>
          </p:cNvSpPr>
          <p:nvPr/>
        </p:nvSpPr>
        <p:spPr bwMode="auto">
          <a:xfrm>
            <a:off x="4352131" y="873125"/>
            <a:ext cx="4402138" cy="5509201"/>
          </a:xfrm>
          <a:prstGeom prst="rect">
            <a:avLst/>
          </a:prstGeom>
          <a:noFill/>
          <a:ln w="9525">
            <a:solidFill>
              <a:srgbClr val="4F81BD"/>
            </a:solidFill>
            <a:miter lim="800000"/>
            <a:headEnd/>
            <a:tailEnd/>
          </a:ln>
        </p:spPr>
        <p:txBody>
          <a:bodyPr wrap="square">
            <a:prstTxWarp prst="textNoShape">
              <a:avLst/>
            </a:prstTxWarp>
            <a:spAutoFit/>
          </a:bodyPr>
          <a:lstStyle/>
          <a:p>
            <a:r>
              <a:rPr lang="en-US" sz="1600" dirty="0"/>
              <a:t>for (</a:t>
            </a:r>
            <a:r>
              <a:rPr lang="en-US" sz="1600" dirty="0" err="1"/>
              <a:t>int</a:t>
            </a:r>
            <a:r>
              <a:rPr lang="en-US" sz="1600" dirty="0"/>
              <a:t> </a:t>
            </a:r>
            <a:r>
              <a:rPr lang="en-US" sz="1600" dirty="0" err="1"/>
              <a:t>i</a:t>
            </a:r>
            <a:r>
              <a:rPr lang="en-US" sz="1600" dirty="0"/>
              <a:t>=1; </a:t>
            </a:r>
            <a:r>
              <a:rPr lang="en-US" sz="1600" dirty="0" err="1"/>
              <a:t>i</a:t>
            </a:r>
            <a:r>
              <a:rPr lang="en-US" sz="1600" dirty="0"/>
              <a:t>&lt;=</a:t>
            </a:r>
            <a:r>
              <a:rPr lang="en-US" sz="1600" dirty="0" err="1"/>
              <a:t>numberToAdd</a:t>
            </a:r>
            <a:r>
              <a:rPr lang="en-US" sz="1600" dirty="0"/>
              <a:t>; </a:t>
            </a:r>
            <a:r>
              <a:rPr lang="en-US" sz="1600" dirty="0" err="1"/>
              <a:t>i</a:t>
            </a:r>
            <a:r>
              <a:rPr lang="en-US" sz="1600" dirty="0"/>
              <a:t>++) </a:t>
            </a:r>
          </a:p>
          <a:p>
            <a:r>
              <a:rPr lang="en-US" sz="1600" b="1" dirty="0">
                <a:solidFill>
                  <a:srgbClr val="0000FF"/>
                </a:solidFill>
              </a:rPr>
              <a:t>        </a:t>
            </a:r>
            <a:r>
              <a:rPr lang="en-US" sz="1600" b="1" dirty="0" err="1">
                <a:solidFill>
                  <a:srgbClr val="0000FF"/>
                </a:solidFill>
              </a:rPr>
              <a:t>d.push_front(i</a:t>
            </a:r>
            <a:r>
              <a:rPr lang="en-US" sz="1600" b="1" dirty="0">
                <a:solidFill>
                  <a:srgbClr val="0000FF"/>
                </a:solidFill>
              </a:rPr>
              <a:t>);</a:t>
            </a:r>
          </a:p>
          <a:p>
            <a:r>
              <a:rPr lang="en-US" sz="1600" dirty="0"/>
              <a:t>    </a:t>
            </a:r>
            <a:r>
              <a:rPr lang="en-US" sz="1600" dirty="0" err="1"/>
              <a:t>cout</a:t>
            </a:r>
            <a:r>
              <a:rPr lang="en-US" sz="1600" dirty="0"/>
              <a:t> &lt;&lt; "\</a:t>
            </a:r>
            <a:r>
              <a:rPr lang="en-US" sz="1600" dirty="0" err="1"/>
              <a:t>nCurrent</a:t>
            </a:r>
            <a:r>
              <a:rPr lang="en-US" sz="1600" dirty="0"/>
              <a:t> </a:t>
            </a:r>
            <a:r>
              <a:rPr lang="en-US" sz="1600" dirty="0" err="1"/>
              <a:t>deque</a:t>
            </a:r>
            <a:r>
              <a:rPr lang="en-US" sz="1600" dirty="0"/>
              <a:t> size: " &lt;&lt; </a:t>
            </a:r>
            <a:r>
              <a:rPr lang="en-US" sz="1600" dirty="0" err="1"/>
              <a:t>d.size</a:t>
            </a:r>
            <a:r>
              <a:rPr lang="en-US" sz="1600" dirty="0"/>
              <a:t>();</a:t>
            </a:r>
          </a:p>
          <a:p>
            <a:r>
              <a:rPr lang="en-US" sz="1600" dirty="0" smtClean="0"/>
              <a:t> </a:t>
            </a:r>
          </a:p>
          <a:p>
            <a:r>
              <a:rPr lang="en-US" sz="1600" dirty="0"/>
              <a:t>    </a:t>
            </a:r>
            <a:r>
              <a:rPr lang="en-US" sz="1600" dirty="0" err="1"/>
              <a:t>cout</a:t>
            </a:r>
            <a:r>
              <a:rPr lang="en-US" sz="1600" dirty="0"/>
              <a:t> &lt;&lt; "\</a:t>
            </a:r>
            <a:r>
              <a:rPr lang="en-US" sz="1600" dirty="0" err="1"/>
              <a:t>nContents</a:t>
            </a:r>
            <a:r>
              <a:rPr lang="en-US" sz="1600" dirty="0"/>
              <a:t> of the </a:t>
            </a:r>
            <a:r>
              <a:rPr lang="en-US" sz="1600" dirty="0" err="1"/>
              <a:t>deque</a:t>
            </a:r>
            <a:r>
              <a:rPr lang="en-US" sz="1600" dirty="0"/>
              <a:t>: ";</a:t>
            </a:r>
          </a:p>
          <a:p>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&lt; </a:t>
            </a:r>
            <a:r>
              <a:rPr lang="en-US" sz="1600" dirty="0" err="1"/>
              <a:t>d.size</a:t>
            </a:r>
            <a:r>
              <a:rPr lang="en-US" sz="1600" dirty="0"/>
              <a:t>(); </a:t>
            </a:r>
            <a:r>
              <a:rPr lang="en-US" sz="1600" dirty="0" err="1"/>
              <a:t>i</a:t>
            </a:r>
            <a:r>
              <a:rPr lang="en-US" sz="1600" dirty="0"/>
              <a:t>++)</a:t>
            </a:r>
          </a:p>
          <a:p>
            <a:r>
              <a:rPr lang="en-US" sz="1600" dirty="0"/>
              <a:t>        </a:t>
            </a:r>
            <a:r>
              <a:rPr lang="en-US" sz="1600" dirty="0" err="1"/>
              <a:t>cout</a:t>
            </a:r>
            <a:r>
              <a:rPr lang="en-US" sz="1600" dirty="0"/>
              <a:t> &lt;&lt; </a:t>
            </a:r>
            <a:r>
              <a:rPr lang="en-US" sz="1600" dirty="0" err="1"/>
              <a:t>d[i</a:t>
            </a:r>
            <a:r>
              <a:rPr lang="en-US" sz="1600" dirty="0"/>
              <a:t>] &lt;&lt; " ";</a:t>
            </a:r>
          </a:p>
          <a:p>
            <a:r>
              <a:rPr lang="en-US" sz="1600" dirty="0"/>
              <a:t>    </a:t>
            </a:r>
            <a:r>
              <a:rPr lang="en-US" sz="1600" dirty="0" err="1"/>
              <a:t>cout</a:t>
            </a:r>
            <a:r>
              <a:rPr lang="en-US" sz="1600" dirty="0"/>
              <a:t> &lt;&lt; </a:t>
            </a:r>
            <a:r>
              <a:rPr lang="en-US" sz="1600" dirty="0" err="1"/>
              <a:t>endl</a:t>
            </a:r>
            <a:r>
              <a:rPr lang="en-US" sz="1600" dirty="0" smtClean="0"/>
              <a:t>;</a:t>
            </a:r>
            <a:endParaRPr lang="en-US" sz="1600" dirty="0"/>
          </a:p>
          <a:p>
            <a:r>
              <a:rPr lang="en-US" sz="1600" dirty="0"/>
              <a:t>    </a:t>
            </a:r>
            <a:r>
              <a:rPr lang="en-US" sz="1600" dirty="0" err="1"/>
              <a:t>cout</a:t>
            </a:r>
            <a:r>
              <a:rPr lang="en-US" sz="1600" dirty="0"/>
              <a:t> &lt;&lt; "\</a:t>
            </a:r>
            <a:r>
              <a:rPr lang="en-US" sz="1600" dirty="0" err="1"/>
              <a:t>nEmpty</a:t>
            </a:r>
            <a:r>
              <a:rPr lang="en-US" sz="1600" dirty="0"/>
              <a:t> Contents from Back: ";</a:t>
            </a:r>
          </a:p>
          <a:p>
            <a:r>
              <a:rPr lang="en-US" sz="1600" dirty="0"/>
              <a:t>    </a:t>
            </a:r>
            <a:r>
              <a:rPr lang="en-US" sz="1600" dirty="0" err="1"/>
              <a:t>int</a:t>
            </a:r>
            <a:r>
              <a:rPr lang="en-US" sz="1600" dirty="0"/>
              <a:t> value;</a:t>
            </a:r>
          </a:p>
          <a:p>
            <a:r>
              <a:rPr lang="en-US" sz="1600" dirty="0"/>
              <a:t>    </a:t>
            </a:r>
            <a:r>
              <a:rPr lang="en-US" sz="1600" dirty="0" err="1"/>
              <a:t>while(!d.empty</a:t>
            </a:r>
            <a:r>
              <a:rPr lang="en-US" sz="1600" dirty="0"/>
              <a:t>( ) ){</a:t>
            </a:r>
          </a:p>
          <a:p>
            <a:r>
              <a:rPr lang="en-US" sz="1600" b="1" dirty="0">
                <a:solidFill>
                  <a:srgbClr val="0000FF"/>
                </a:solidFill>
              </a:rPr>
              <a:t>        value = </a:t>
            </a:r>
            <a:r>
              <a:rPr lang="en-US" sz="1600" b="1" dirty="0" err="1">
                <a:solidFill>
                  <a:srgbClr val="0000FF"/>
                </a:solidFill>
              </a:rPr>
              <a:t>d.back</a:t>
            </a:r>
            <a:r>
              <a:rPr lang="en-US" sz="1600" b="1" dirty="0">
                <a:solidFill>
                  <a:srgbClr val="0000FF"/>
                </a:solidFill>
              </a:rPr>
              <a:t>( );</a:t>
            </a:r>
          </a:p>
          <a:p>
            <a:r>
              <a:rPr lang="en-US" sz="1600" b="1" dirty="0">
                <a:solidFill>
                  <a:srgbClr val="0000FF"/>
                </a:solidFill>
              </a:rPr>
              <a:t>        </a:t>
            </a:r>
            <a:r>
              <a:rPr lang="en-US" sz="1600" b="1" dirty="0" err="1">
                <a:solidFill>
                  <a:srgbClr val="0000FF"/>
                </a:solidFill>
              </a:rPr>
              <a:t>d.pop_back</a:t>
            </a:r>
            <a:r>
              <a:rPr lang="en-US" sz="1600" b="1" dirty="0">
                <a:solidFill>
                  <a:srgbClr val="0000FF"/>
                </a:solidFill>
              </a:rPr>
              <a:t>( );</a:t>
            </a:r>
          </a:p>
          <a:p>
            <a:r>
              <a:rPr lang="en-US" sz="1600" dirty="0"/>
              <a:t>        </a:t>
            </a:r>
            <a:r>
              <a:rPr lang="en-US" sz="1600" dirty="0" err="1"/>
              <a:t>cout</a:t>
            </a:r>
            <a:r>
              <a:rPr lang="en-US" sz="1600" dirty="0"/>
              <a:t> &lt;&lt;  value &lt;&lt; " ";</a:t>
            </a:r>
          </a:p>
          <a:p>
            <a:r>
              <a:rPr lang="en-US" sz="1600" dirty="0"/>
              <a:t>    }</a:t>
            </a:r>
          </a:p>
          <a:p>
            <a:r>
              <a:rPr lang="en-US" sz="1600" dirty="0"/>
              <a:t>    </a:t>
            </a:r>
            <a:r>
              <a:rPr lang="en-US" sz="1600" dirty="0" err="1"/>
              <a:t>cout</a:t>
            </a:r>
            <a:r>
              <a:rPr lang="en-US" sz="1600" dirty="0"/>
              <a:t> &lt;&lt; </a:t>
            </a:r>
            <a:r>
              <a:rPr lang="en-US" sz="1600" dirty="0" err="1"/>
              <a:t>endl</a:t>
            </a:r>
            <a:r>
              <a:rPr lang="en-US" sz="1600" dirty="0"/>
              <a:t>;</a:t>
            </a:r>
          </a:p>
          <a:p>
            <a:r>
              <a:rPr lang="en-US" sz="1600" dirty="0"/>
              <a:t>    return 0;</a:t>
            </a:r>
          </a:p>
          <a:p>
            <a:r>
              <a:rPr lang="en-US" sz="1600" dirty="0" smtClean="0"/>
              <a:t>}</a:t>
            </a:r>
            <a:r>
              <a:rPr lang="en-US" sz="1600" dirty="0"/>
              <a:t> ./</a:t>
            </a:r>
            <a:r>
              <a:rPr lang="en-US" sz="1600" dirty="0" err="1"/>
              <a:t>STL_deque_bis</a:t>
            </a:r>
            <a:endParaRPr lang="en-US" sz="1600" dirty="0"/>
          </a:p>
          <a:p>
            <a:r>
              <a:rPr lang="en-US" sz="800" dirty="0"/>
              <a:t>Enter number of values to add to front: 10</a:t>
            </a:r>
          </a:p>
          <a:p>
            <a:r>
              <a:rPr lang="en-US" sz="800" dirty="0"/>
              <a:t> </a:t>
            </a:r>
          </a:p>
          <a:p>
            <a:r>
              <a:rPr lang="en-US" sz="1200" dirty="0"/>
              <a:t>Current </a:t>
            </a:r>
            <a:r>
              <a:rPr lang="en-US" sz="1200" dirty="0" err="1"/>
              <a:t>deque</a:t>
            </a:r>
            <a:r>
              <a:rPr lang="en-US" sz="1200" dirty="0"/>
              <a:t> size: 10</a:t>
            </a:r>
          </a:p>
          <a:p>
            <a:r>
              <a:rPr lang="en-US" sz="1200" dirty="0"/>
              <a:t>Contents of the </a:t>
            </a:r>
            <a:r>
              <a:rPr lang="en-US" sz="1200" dirty="0" err="1"/>
              <a:t>deque</a:t>
            </a:r>
            <a:r>
              <a:rPr lang="en-US" sz="1200" dirty="0"/>
              <a:t>: </a:t>
            </a:r>
            <a:r>
              <a:rPr lang="en-US" sz="1200" b="1" dirty="0">
                <a:solidFill>
                  <a:srgbClr val="0000FF"/>
                </a:solidFill>
              </a:rPr>
              <a:t>10 9 8 7 6 5 4 3 2 1 </a:t>
            </a:r>
          </a:p>
          <a:p>
            <a:r>
              <a:rPr lang="en-US" sz="1200" b="1" dirty="0">
                <a:solidFill>
                  <a:srgbClr val="0000FF"/>
                </a:solidFill>
              </a:rPr>
              <a:t>Empty Contents from B</a:t>
            </a:r>
            <a:r>
              <a:rPr lang="en-US" sz="1200" dirty="0"/>
              <a:t>ack: 1 2 3 4 5 6 7 8 9 </a:t>
            </a:r>
            <a:r>
              <a:rPr lang="en-US" sz="1200" b="1" dirty="0" smtClean="0">
                <a:solidFill>
                  <a:srgbClr val="0000FF"/>
                </a:solidFill>
              </a:rPr>
              <a:t>10  //FIFO</a:t>
            </a:r>
          </a:p>
          <a:p>
            <a:endParaRPr lang="en-US" sz="1200" dirty="0" smtClean="0"/>
          </a:p>
        </p:txBody>
      </p:sp>
      <p:sp>
        <p:nvSpPr>
          <p:cNvPr id="9" name="TextBox 8"/>
          <p:cNvSpPr txBox="1">
            <a:spLocks noChangeArrowheads="1"/>
          </p:cNvSpPr>
          <p:nvPr/>
        </p:nvSpPr>
        <p:spPr bwMode="auto">
          <a:xfrm>
            <a:off x="1143000" y="6356350"/>
            <a:ext cx="2895600" cy="369888"/>
          </a:xfrm>
          <a:prstGeom prst="rect">
            <a:avLst/>
          </a:prstGeom>
          <a:noFill/>
          <a:ln w="9525">
            <a:noFill/>
            <a:miter lim="800000"/>
            <a:headEnd/>
            <a:tailEnd/>
          </a:ln>
        </p:spPr>
        <p:txBody>
          <a:bodyPr>
            <a:prstTxWarp prst="textNoShape">
              <a:avLst/>
            </a:prstTxWarp>
            <a:spAutoFit/>
          </a:bodyPr>
          <a:lstStyle/>
          <a:p>
            <a:r>
              <a:rPr lang="en-US" b="1" dirty="0">
                <a:solidFill>
                  <a:srgbClr val="FF0000"/>
                </a:solidFill>
                <a:latin typeface="ＭＳ ゴシック" pitchFamily="-111" charset="-128"/>
                <a:ea typeface="ＭＳ ゴシック" pitchFamily="-111" charset="-128"/>
                <a:cs typeface="ＭＳ ゴシック" pitchFamily="-111" charset="-128"/>
              </a:rPr>
              <a:t>♯see </a:t>
            </a:r>
            <a:r>
              <a:rPr lang="en-US" b="1" dirty="0" err="1">
                <a:solidFill>
                  <a:srgbClr val="FF0000"/>
                </a:solidFill>
                <a:latin typeface="ＭＳ ゴシック" pitchFamily="-111" charset="-128"/>
                <a:ea typeface="ＭＳ ゴシック" pitchFamily="-111" charset="-128"/>
                <a:cs typeface="ＭＳ ゴシック" pitchFamily="-111" charset="-128"/>
              </a:rPr>
              <a:t>STL_deque_bis.cpp</a:t>
            </a:r>
            <a:r>
              <a:rPr lang="en-US" b="1" dirty="0">
                <a:solidFill>
                  <a:srgbClr val="FF0000"/>
                </a:solidFill>
                <a:latin typeface="ＭＳ ゴシック" pitchFamily="-111" charset="-128"/>
                <a:ea typeface="ＭＳ ゴシック" pitchFamily="-111" charset="-128"/>
                <a:cs typeface="ＭＳ ゴシック" pitchFamily="-111" charset="-128"/>
              </a:rPr>
              <a:t> </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4638"/>
            <a:ext cx="8229600" cy="792162"/>
          </a:xfrm>
        </p:spPr>
        <p:txBody>
          <a:bodyPr/>
          <a:lstStyle/>
          <a:p>
            <a:pPr eaLnBrk="1" hangingPunct="1"/>
            <a:r>
              <a:rPr lang="en-US" b="1" dirty="0">
                <a:latin typeface="Calibri" charset="0"/>
              </a:rPr>
              <a:t>Iterator Classes</a:t>
            </a:r>
          </a:p>
        </p:txBody>
      </p:sp>
      <p:sp>
        <p:nvSpPr>
          <p:cNvPr id="82947" name="Rectangle 3"/>
          <p:cNvSpPr>
            <a:spLocks noGrp="1" noChangeArrowheads="1"/>
          </p:cNvSpPr>
          <p:nvPr>
            <p:ph type="body" idx="1"/>
          </p:nvPr>
        </p:nvSpPr>
        <p:spPr>
          <a:xfrm>
            <a:off x="457200" y="1295400"/>
            <a:ext cx="8229600" cy="4830763"/>
          </a:xfrm>
          <a:ln>
            <a:solidFill>
              <a:srgbClr val="0000FF"/>
            </a:solidFill>
          </a:ln>
        </p:spPr>
        <p:txBody>
          <a:bodyPr/>
          <a:lstStyle/>
          <a:p>
            <a:pPr eaLnBrk="1" hangingPunct="1">
              <a:lnSpc>
                <a:spcPct val="90000"/>
              </a:lnSpc>
            </a:pPr>
            <a:r>
              <a:rPr lang="en-US" sz="2800" dirty="0">
                <a:latin typeface="Calibri" charset="0"/>
              </a:rPr>
              <a:t>More versatile than pointer</a:t>
            </a:r>
          </a:p>
          <a:p>
            <a:pPr eaLnBrk="1" hangingPunct="1">
              <a:lnSpc>
                <a:spcPct val="90000"/>
              </a:lnSpc>
            </a:pPr>
            <a:r>
              <a:rPr lang="en-US" sz="2800" dirty="0">
                <a:latin typeface="Calibri" charset="0"/>
              </a:rPr>
              <a:t>Typical </a:t>
            </a:r>
            <a:r>
              <a:rPr lang="en-US" sz="2800" dirty="0" smtClean="0">
                <a:latin typeface="Calibri" charset="0"/>
              </a:rPr>
              <a:t>has overloaded </a:t>
            </a:r>
            <a:r>
              <a:rPr lang="en-US" sz="2800" dirty="0">
                <a:latin typeface="Calibri" charset="0"/>
              </a:rPr>
              <a:t>operators:</a:t>
            </a:r>
            <a:br>
              <a:rPr lang="en-US" sz="2800" dirty="0">
                <a:latin typeface="Calibri" charset="0"/>
              </a:rPr>
            </a:br>
            <a:r>
              <a:rPr lang="en-US" sz="2800" dirty="0">
                <a:latin typeface="Calibri" charset="0"/>
              </a:rPr>
              <a:t>++		advances iterator to next item</a:t>
            </a:r>
            <a:br>
              <a:rPr lang="en-US" sz="2800" dirty="0">
                <a:latin typeface="Calibri" charset="0"/>
              </a:rPr>
            </a:br>
            <a:r>
              <a:rPr lang="en-US" sz="2800" dirty="0">
                <a:latin typeface="Calibri" charset="0"/>
              </a:rPr>
              <a:t>--		retreats iterator to previous item</a:t>
            </a:r>
            <a:br>
              <a:rPr lang="en-US" sz="2800" dirty="0">
                <a:latin typeface="Calibri" charset="0"/>
              </a:rPr>
            </a:br>
            <a:r>
              <a:rPr lang="en-US" sz="2800" dirty="0">
                <a:latin typeface="Calibri" charset="0"/>
              </a:rPr>
              <a:t>==		Compares iterators</a:t>
            </a:r>
            <a:br>
              <a:rPr lang="en-US" sz="2800" dirty="0">
                <a:latin typeface="Calibri" charset="0"/>
              </a:rPr>
            </a:br>
            <a:r>
              <a:rPr lang="en-US" sz="2800" dirty="0">
                <a:latin typeface="Calibri" charset="0"/>
              </a:rPr>
              <a:t>!=		Compare for not equal</a:t>
            </a:r>
            <a:br>
              <a:rPr lang="en-US" sz="2800" dirty="0">
                <a:latin typeface="Calibri" charset="0"/>
              </a:rPr>
            </a:br>
            <a:r>
              <a:rPr lang="en-US" sz="2800" dirty="0">
                <a:latin typeface="Calibri" charset="0"/>
              </a:rPr>
              <a:t>*		Accesses one </a:t>
            </a:r>
            <a:r>
              <a:rPr lang="en-US" sz="2800" dirty="0" smtClean="0">
                <a:latin typeface="Calibri" charset="0"/>
              </a:rPr>
              <a:t>item (dereference)</a:t>
            </a:r>
            <a:endParaRPr lang="en-US" sz="2800" dirty="0">
              <a:latin typeface="Calibri" charset="0"/>
            </a:endParaRPr>
          </a:p>
          <a:p>
            <a:pPr eaLnBrk="1" hangingPunct="1">
              <a:lnSpc>
                <a:spcPct val="90000"/>
              </a:lnSpc>
            </a:pPr>
            <a:r>
              <a:rPr lang="en-US" sz="2800" b="1" dirty="0">
                <a:latin typeface="Calibri" charset="0"/>
              </a:rPr>
              <a:t>Data structure class would have </a:t>
            </a:r>
            <a:r>
              <a:rPr lang="en-US" sz="2800" b="1" dirty="0" smtClean="0">
                <a:latin typeface="Calibri" charset="0"/>
              </a:rPr>
              <a:t>following member functions:</a:t>
            </a:r>
            <a:r>
              <a:rPr lang="en-US" sz="2800" b="1" dirty="0">
                <a:latin typeface="Calibri" charset="0"/>
              </a:rPr>
              <a:t/>
            </a:r>
            <a:br>
              <a:rPr lang="en-US" sz="2800" b="1" dirty="0">
                <a:latin typeface="Calibri" charset="0"/>
              </a:rPr>
            </a:br>
            <a:r>
              <a:rPr lang="en-US" sz="2400" b="1" dirty="0">
                <a:solidFill>
                  <a:srgbClr val="0000FF"/>
                </a:solidFill>
                <a:latin typeface="Calibri" charset="0"/>
              </a:rPr>
              <a:t>begin():</a:t>
            </a:r>
            <a:r>
              <a:rPr lang="en-US" sz="2400" dirty="0">
                <a:latin typeface="Calibri" charset="0"/>
              </a:rPr>
              <a:t> returns iterator to 1</a:t>
            </a:r>
            <a:r>
              <a:rPr lang="en-US" sz="2400" baseline="30000" dirty="0">
                <a:latin typeface="Calibri" charset="0"/>
              </a:rPr>
              <a:t>st</a:t>
            </a:r>
            <a:r>
              <a:rPr lang="en-US" sz="2400" dirty="0">
                <a:latin typeface="Calibri" charset="0"/>
              </a:rPr>
              <a:t> item in structure</a:t>
            </a:r>
            <a:br>
              <a:rPr lang="en-US" sz="2400" dirty="0">
                <a:latin typeface="Calibri" charset="0"/>
              </a:rPr>
            </a:br>
            <a:r>
              <a:rPr lang="en-US" sz="2400" b="1" dirty="0">
                <a:solidFill>
                  <a:srgbClr val="0000FF"/>
                </a:solidFill>
                <a:latin typeface="Calibri" charset="0"/>
              </a:rPr>
              <a:t>end()</a:t>
            </a:r>
            <a:r>
              <a:rPr lang="en-US" sz="2400" dirty="0">
                <a:latin typeface="Calibri" charset="0"/>
              </a:rPr>
              <a:t>: returns iterator to test if at end</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rgbClr val="898989"/>
                </a:solidFill>
                <a:latin typeface="Calibri" charset="0"/>
              </a:rPr>
              <a:t>17-</a:t>
            </a:r>
            <a:fld id="{E6FD3698-7D17-7145-9B5E-1281A839D78B}" type="slidenum">
              <a:rPr lang="en-US">
                <a:solidFill>
                  <a:srgbClr val="898989"/>
                </a:solidFill>
                <a:latin typeface="Calibri" charset="0"/>
              </a:rPr>
              <a:pPr eaLnBrk="1" hangingPunct="1"/>
              <a:t>5</a:t>
            </a:fld>
            <a:endParaRPr lang="en-US">
              <a:solidFill>
                <a:srgbClr val="898989"/>
              </a:solidFill>
              <a:latin typeface="Calibri" charset="0"/>
            </a:endParaRP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mtClean="0">
                <a:solidFill>
                  <a:srgbClr val="898989"/>
                </a:solidFill>
                <a:latin typeface="Calibri" charset="0"/>
              </a:rPr>
              <a:t>C++ Part II</a:t>
            </a:r>
            <a:endParaRPr lang="en-CA">
              <a:solidFill>
                <a:srgbClr val="898989"/>
              </a:solidFill>
              <a:latin typeface="Calibri" charset="0"/>
            </a:endParaRPr>
          </a:p>
        </p:txBody>
      </p:sp>
      <p:sp>
        <p:nvSpPr>
          <p:cNvPr id="2" name="Date Placeholder 1"/>
          <p:cNvSpPr>
            <a:spLocks noGrp="1"/>
          </p:cNvSpPr>
          <p:nvPr>
            <p:ph type="dt" sz="half" idx="10"/>
          </p:nvPr>
        </p:nvSpPr>
        <p:spPr/>
        <p:txBody>
          <a:bodyPr/>
          <a:lstStyle/>
          <a:p>
            <a:r>
              <a:rPr lang="en-US" smtClean="0"/>
              <a:t>4/1/15</a:t>
            </a:r>
            <a:endParaRPr lang="en-US"/>
          </a:p>
        </p:txBody>
      </p:sp>
    </p:spTree>
    <p:extLst>
      <p:ext uri="{BB962C8B-B14F-4D97-AF65-F5344CB8AC3E}">
        <p14:creationId xmlns:p14="http://schemas.microsoft.com/office/powerpoint/2010/main" val="3223788675"/>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b="1" smtClean="0"/>
              <a:t>Sequential Containers </a:t>
            </a:r>
          </a:p>
        </p:txBody>
      </p:sp>
      <p:sp>
        <p:nvSpPr>
          <p:cNvPr id="107523" name="Content Placeholder 2"/>
          <p:cNvSpPr>
            <a:spLocks noGrp="1"/>
          </p:cNvSpPr>
          <p:nvPr>
            <p:ph idx="1"/>
          </p:nvPr>
        </p:nvSpPr>
        <p:spPr>
          <a:ln>
            <a:solidFill>
              <a:srgbClr val="4F81BD"/>
            </a:solidFill>
          </a:ln>
        </p:spPr>
        <p:txBody>
          <a:bodyPr/>
          <a:lstStyle/>
          <a:p>
            <a:r>
              <a:rPr lang="en-US" b="1" smtClean="0"/>
              <a:t>Access Time Comparison</a:t>
            </a:r>
          </a:p>
        </p:txBody>
      </p:sp>
      <p:sp>
        <p:nvSpPr>
          <p:cNvPr id="4" name="Date Placeholder 3"/>
          <p:cNvSpPr>
            <a:spLocks noGrp="1"/>
          </p:cNvSpPr>
          <p:nvPr>
            <p:ph type="dt" sz="quarter" idx="10"/>
          </p:nvPr>
        </p:nvSpPr>
        <p:spPr/>
        <p:txBody>
          <a:bodyPr/>
          <a:lstStyle/>
          <a:p>
            <a:r>
              <a:rPr lang="en-US" smtClean="0"/>
              <a:t>4/1/15</a:t>
            </a:r>
            <a:endParaRPr lang="en-US"/>
          </a:p>
        </p:txBody>
      </p:sp>
      <p:sp>
        <p:nvSpPr>
          <p:cNvPr id="10752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01330ED-03E4-3945-9C14-193F916A9233}" type="slidenum">
              <a:rPr lang="en-US" smtClean="0"/>
              <a:pPr>
                <a:defRPr/>
              </a:pPr>
              <a:t>50</a:t>
            </a:fld>
            <a:endParaRPr lang="en-US"/>
          </a:p>
        </p:txBody>
      </p:sp>
      <p:pic>
        <p:nvPicPr>
          <p:cNvPr id="107527" name="Picture 6"/>
          <p:cNvPicPr>
            <a:picLocks noChangeAspect="1"/>
          </p:cNvPicPr>
          <p:nvPr/>
        </p:nvPicPr>
        <p:blipFill>
          <a:blip r:embed="rId2"/>
          <a:srcRect/>
          <a:stretch>
            <a:fillRect/>
          </a:stretch>
        </p:blipFill>
        <p:spPr bwMode="auto">
          <a:xfrm>
            <a:off x="1308100" y="2379663"/>
            <a:ext cx="6527800" cy="37465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457200" y="0"/>
            <a:ext cx="8229600" cy="868363"/>
          </a:xfrm>
        </p:spPr>
        <p:txBody>
          <a:bodyPr/>
          <a:lstStyle/>
          <a:p>
            <a:pPr eaLnBrk="1" hangingPunct="1"/>
            <a:r>
              <a:rPr lang="en-US" b="1" smtClean="0"/>
              <a:t>Sequential Containers</a:t>
            </a:r>
          </a:p>
        </p:txBody>
      </p:sp>
      <p:sp>
        <p:nvSpPr>
          <p:cNvPr id="102403" name="Content Placeholder 2"/>
          <p:cNvSpPr>
            <a:spLocks noGrp="1"/>
          </p:cNvSpPr>
          <p:nvPr>
            <p:ph idx="1"/>
          </p:nvPr>
        </p:nvSpPr>
        <p:spPr>
          <a:xfrm>
            <a:off x="457200" y="950913"/>
            <a:ext cx="8229600" cy="5489575"/>
          </a:xfrm>
          <a:ln>
            <a:solidFill>
              <a:srgbClr val="0000FF"/>
            </a:solidFill>
          </a:ln>
        </p:spPr>
        <p:txBody>
          <a:bodyPr/>
          <a:lstStyle/>
          <a:p>
            <a:pPr eaLnBrk="1" hangingPunct="1"/>
            <a:r>
              <a:rPr lang="en-US" dirty="0" smtClean="0"/>
              <a:t>Vector</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List</a:t>
            </a:r>
          </a:p>
        </p:txBody>
      </p:sp>
      <p:sp>
        <p:nvSpPr>
          <p:cNvPr id="99332"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0240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69CDFF9C-A901-4842-90E5-8BE8A93ACFAB}" type="slidenum">
              <a:rPr lang="en-US"/>
              <a:pPr>
                <a:defRPr/>
              </a:pPr>
              <a:t>51</a:t>
            </a:fld>
            <a:endParaRPr lang="en-US"/>
          </a:p>
        </p:txBody>
      </p:sp>
      <p:sp>
        <p:nvSpPr>
          <p:cNvPr id="7" name="Rectangle 6"/>
          <p:cNvSpPr/>
          <p:nvPr/>
        </p:nvSpPr>
        <p:spPr>
          <a:xfrm>
            <a:off x="2971800" y="1676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#0</a:t>
            </a:r>
          </a:p>
        </p:txBody>
      </p:sp>
      <p:sp>
        <p:nvSpPr>
          <p:cNvPr id="8" name="Rectangle 7"/>
          <p:cNvSpPr/>
          <p:nvPr/>
        </p:nvSpPr>
        <p:spPr>
          <a:xfrm>
            <a:off x="3581400" y="1676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#1</a:t>
            </a:r>
            <a:endParaRPr lang="en-US" dirty="0"/>
          </a:p>
        </p:txBody>
      </p:sp>
      <p:sp>
        <p:nvSpPr>
          <p:cNvPr id="9" name="Rectangle 8"/>
          <p:cNvSpPr/>
          <p:nvPr/>
        </p:nvSpPr>
        <p:spPr>
          <a:xfrm>
            <a:off x="4191000" y="1676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#2</a:t>
            </a:r>
            <a:endParaRPr lang="en-US" dirty="0"/>
          </a:p>
        </p:txBody>
      </p:sp>
      <p:sp>
        <p:nvSpPr>
          <p:cNvPr id="10" name="Rectangle 9"/>
          <p:cNvSpPr/>
          <p:nvPr/>
        </p:nvSpPr>
        <p:spPr>
          <a:xfrm>
            <a:off x="4800600" y="1676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#3</a:t>
            </a:r>
            <a:endParaRPr lang="en-US" dirty="0"/>
          </a:p>
        </p:txBody>
      </p:sp>
      <p:sp>
        <p:nvSpPr>
          <p:cNvPr id="11" name="Rectangle 10"/>
          <p:cNvSpPr/>
          <p:nvPr/>
        </p:nvSpPr>
        <p:spPr>
          <a:xfrm>
            <a:off x="5410200" y="1676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#4</a:t>
            </a:r>
            <a:endParaRPr lang="en-US" dirty="0"/>
          </a:p>
        </p:txBody>
      </p:sp>
      <p:sp>
        <p:nvSpPr>
          <p:cNvPr id="12" name="Rectangle 11"/>
          <p:cNvSpPr/>
          <p:nvPr/>
        </p:nvSpPr>
        <p:spPr>
          <a:xfrm>
            <a:off x="6858000" y="1066800"/>
            <a:ext cx="609600" cy="609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6858000" y="2286000"/>
            <a:ext cx="609600" cy="6096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5" name="Curved Connector 14"/>
          <p:cNvCxnSpPr/>
          <p:nvPr/>
        </p:nvCxnSpPr>
        <p:spPr>
          <a:xfrm rot="10800000" flipV="1">
            <a:off x="6019800" y="1409700"/>
            <a:ext cx="838200" cy="533400"/>
          </a:xfrm>
          <a:prstGeom prst="curvedConnector3">
            <a:avLst>
              <a:gd name="adj1" fmla="val 50000"/>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1" idx="3"/>
            <a:endCxn id="13" idx="1"/>
          </p:cNvCxnSpPr>
          <p:nvPr/>
        </p:nvCxnSpPr>
        <p:spPr>
          <a:xfrm>
            <a:off x="6019800" y="1981200"/>
            <a:ext cx="838200" cy="609600"/>
          </a:xfrm>
          <a:prstGeom prst="curvedConnector3">
            <a:avLst>
              <a:gd name="adj1" fmla="val 50000"/>
            </a:avLst>
          </a:prstGeom>
          <a:ln w="381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038600" y="868363"/>
            <a:ext cx="27432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rgbClr val="0000FF"/>
                </a:solidFill>
              </a:rPr>
              <a:t>push_back</a:t>
            </a:r>
            <a:r>
              <a:rPr lang="en-US" dirty="0">
                <a:solidFill>
                  <a:srgbClr val="0000FF"/>
                </a:solidFill>
              </a:rPr>
              <a:t>()</a:t>
            </a:r>
          </a:p>
        </p:txBody>
      </p:sp>
      <p:sp>
        <p:nvSpPr>
          <p:cNvPr id="19" name="Rectangle 18"/>
          <p:cNvSpPr/>
          <p:nvPr/>
        </p:nvSpPr>
        <p:spPr>
          <a:xfrm>
            <a:off x="4114800" y="2590800"/>
            <a:ext cx="27432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rgbClr val="0000FF"/>
                </a:solidFill>
              </a:rPr>
              <a:t>pop_back</a:t>
            </a:r>
            <a:r>
              <a:rPr lang="en-US" dirty="0">
                <a:solidFill>
                  <a:srgbClr val="0000FF"/>
                </a:solidFill>
              </a:rPr>
              <a:t>()</a:t>
            </a:r>
          </a:p>
        </p:txBody>
      </p:sp>
      <p:sp>
        <p:nvSpPr>
          <p:cNvPr id="20" name="Rectangle 19"/>
          <p:cNvSpPr/>
          <p:nvPr/>
        </p:nvSpPr>
        <p:spPr>
          <a:xfrm>
            <a:off x="2971800" y="3962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3581400" y="3962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3276600" y="5334000"/>
            <a:ext cx="609600" cy="6096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Rectangle 22"/>
          <p:cNvSpPr/>
          <p:nvPr/>
        </p:nvSpPr>
        <p:spPr>
          <a:xfrm>
            <a:off x="4800600" y="3962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5410200" y="3962400"/>
            <a:ext cx="609600" cy="60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6858000" y="3352800"/>
            <a:ext cx="609600" cy="609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6858000" y="4572000"/>
            <a:ext cx="609600" cy="6096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27" name="Curved Connector 26"/>
          <p:cNvCxnSpPr/>
          <p:nvPr/>
        </p:nvCxnSpPr>
        <p:spPr>
          <a:xfrm rot="10800000" flipV="1">
            <a:off x="6019800" y="3695700"/>
            <a:ext cx="838200" cy="533400"/>
          </a:xfrm>
          <a:prstGeom prst="curvedConnector3">
            <a:avLst>
              <a:gd name="adj1" fmla="val 50000"/>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24" idx="3"/>
            <a:endCxn id="26" idx="1"/>
          </p:cNvCxnSpPr>
          <p:nvPr/>
        </p:nvCxnSpPr>
        <p:spPr>
          <a:xfrm>
            <a:off x="6019800" y="4267200"/>
            <a:ext cx="838200" cy="609600"/>
          </a:xfrm>
          <a:prstGeom prst="curvedConnector3">
            <a:avLst>
              <a:gd name="adj1" fmla="val 50000"/>
            </a:avLst>
          </a:prstGeom>
          <a:ln w="381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038600" y="4876800"/>
            <a:ext cx="27432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rgbClr val="0000FF"/>
                </a:solidFill>
              </a:rPr>
              <a:t>pop_back</a:t>
            </a:r>
            <a:r>
              <a:rPr lang="en-US" dirty="0">
                <a:solidFill>
                  <a:srgbClr val="0000FF"/>
                </a:solidFill>
              </a:rPr>
              <a:t>()</a:t>
            </a:r>
          </a:p>
        </p:txBody>
      </p:sp>
      <p:sp>
        <p:nvSpPr>
          <p:cNvPr id="30" name="Rectangle 29"/>
          <p:cNvSpPr/>
          <p:nvPr/>
        </p:nvSpPr>
        <p:spPr>
          <a:xfrm>
            <a:off x="1676400" y="3200400"/>
            <a:ext cx="609600" cy="609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1676400" y="4724400"/>
            <a:ext cx="609600" cy="6096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 name="Rectangle 31"/>
          <p:cNvSpPr/>
          <p:nvPr/>
        </p:nvSpPr>
        <p:spPr>
          <a:xfrm>
            <a:off x="4038600" y="3200400"/>
            <a:ext cx="27432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rgbClr val="0000FF"/>
                </a:solidFill>
              </a:rPr>
              <a:t>push_back</a:t>
            </a:r>
            <a:r>
              <a:rPr lang="en-US" dirty="0">
                <a:solidFill>
                  <a:srgbClr val="0000FF"/>
                </a:solidFill>
              </a:rPr>
              <a:t>()</a:t>
            </a:r>
          </a:p>
        </p:txBody>
      </p:sp>
      <p:cxnSp>
        <p:nvCxnSpPr>
          <p:cNvPr id="36" name="Curved Connector 35"/>
          <p:cNvCxnSpPr>
            <a:stCxn id="30" idx="3"/>
          </p:cNvCxnSpPr>
          <p:nvPr/>
        </p:nvCxnSpPr>
        <p:spPr>
          <a:xfrm>
            <a:off x="2286000" y="3505200"/>
            <a:ext cx="685800" cy="723900"/>
          </a:xfrm>
          <a:prstGeom prst="curvedConnector2">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9" name="Curved Connector 38"/>
          <p:cNvCxnSpPr>
            <a:stCxn id="20" idx="1"/>
            <a:endCxn id="31" idx="3"/>
          </p:cNvCxnSpPr>
          <p:nvPr/>
        </p:nvCxnSpPr>
        <p:spPr>
          <a:xfrm rot="10800000" flipV="1">
            <a:off x="2286000" y="4267200"/>
            <a:ext cx="685800" cy="762000"/>
          </a:xfrm>
          <a:prstGeom prst="curvedConnector3">
            <a:avLst>
              <a:gd name="adj1" fmla="val 50000"/>
            </a:avLst>
          </a:prstGeom>
          <a:ln w="381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191000" y="3924300"/>
            <a:ext cx="6096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 name="Curved Connector 41"/>
          <p:cNvCxnSpPr/>
          <p:nvPr/>
        </p:nvCxnSpPr>
        <p:spPr>
          <a:xfrm flipV="1">
            <a:off x="3581400" y="4572000"/>
            <a:ext cx="914400" cy="7620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819400" y="4572000"/>
            <a:ext cx="2743200" cy="609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FF"/>
                </a:solidFill>
              </a:rPr>
              <a:t>insert(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0"/>
            <a:ext cx="8229600" cy="868363"/>
          </a:xfrm>
        </p:spPr>
        <p:style>
          <a:lnRef idx="1">
            <a:schemeClr val="accent2"/>
          </a:lnRef>
          <a:fillRef idx="2">
            <a:schemeClr val="accent2"/>
          </a:fillRef>
          <a:effectRef idx="1">
            <a:schemeClr val="accent2"/>
          </a:effectRef>
          <a:fontRef idx="minor">
            <a:schemeClr val="dk1"/>
          </a:fontRef>
        </p:style>
        <p:txBody>
          <a:bodyPr/>
          <a:lstStyle/>
          <a:p>
            <a:r>
              <a:rPr lang="en-US" b="1" dirty="0" smtClean="0">
                <a:solidFill>
                  <a:srgbClr val="0000FF"/>
                </a:solidFill>
              </a:rPr>
              <a:t>Associative Containers</a:t>
            </a:r>
          </a:p>
        </p:txBody>
      </p:sp>
      <p:sp>
        <p:nvSpPr>
          <p:cNvPr id="60419" name="Content Placeholder 2"/>
          <p:cNvSpPr>
            <a:spLocks noGrp="1"/>
          </p:cNvSpPr>
          <p:nvPr>
            <p:ph idx="1"/>
          </p:nvPr>
        </p:nvSpPr>
        <p:spPr>
          <a:xfrm>
            <a:off x="457200" y="1066800"/>
            <a:ext cx="8229600" cy="5059363"/>
          </a:xfrm>
          <a:ln>
            <a:solidFill>
              <a:srgbClr val="4F81BD"/>
            </a:solidFill>
          </a:ln>
        </p:spPr>
        <p:txBody>
          <a:bodyPr/>
          <a:lstStyle/>
          <a:p>
            <a:pPr>
              <a:lnSpc>
                <a:spcPct val="90000"/>
              </a:lnSpc>
            </a:pPr>
            <a:r>
              <a:rPr lang="en-US" sz="2600" dirty="0" smtClean="0"/>
              <a:t>Associative container elements are automatically </a:t>
            </a:r>
            <a:r>
              <a:rPr lang="en-US" sz="2600" b="1" dirty="0" smtClean="0">
                <a:solidFill>
                  <a:srgbClr val="0000FF"/>
                </a:solidFill>
              </a:rPr>
              <a:t>sorted according to some ordering criteria</a:t>
            </a:r>
            <a:r>
              <a:rPr lang="en-US" sz="2600" dirty="0" smtClean="0"/>
              <a:t>; the </a:t>
            </a:r>
            <a:r>
              <a:rPr lang="en-US" sz="2600" b="1" i="1" dirty="0" smtClean="0">
                <a:solidFill>
                  <a:srgbClr val="0000FF"/>
                </a:solidFill>
              </a:rPr>
              <a:t>default</a:t>
            </a:r>
            <a:r>
              <a:rPr lang="en-US" sz="2600" dirty="0" smtClean="0">
                <a:solidFill>
                  <a:srgbClr val="0000FF"/>
                </a:solidFill>
              </a:rPr>
              <a:t> </a:t>
            </a:r>
            <a:r>
              <a:rPr lang="en-US" sz="2600" dirty="0" smtClean="0"/>
              <a:t>sorting criteria is the operator &lt; (less than), sorted in ascending order</a:t>
            </a:r>
          </a:p>
          <a:p>
            <a:pPr>
              <a:lnSpc>
                <a:spcPct val="90000"/>
              </a:lnSpc>
            </a:pPr>
            <a:r>
              <a:rPr lang="en-US" sz="2600" dirty="0" smtClean="0"/>
              <a:t>Associative containers are implemented using </a:t>
            </a:r>
            <a:r>
              <a:rPr lang="en-US" sz="2600" b="1" i="1" dirty="0" smtClean="0">
                <a:solidFill>
                  <a:srgbClr val="0000FF"/>
                </a:solidFill>
              </a:rPr>
              <a:t>binary search trees</a:t>
            </a:r>
          </a:p>
          <a:p>
            <a:pPr>
              <a:lnSpc>
                <a:spcPct val="90000"/>
              </a:lnSpc>
            </a:pPr>
            <a:r>
              <a:rPr lang="en-US" sz="2600" dirty="0" smtClean="0"/>
              <a:t>The predefined associative containers in the STL are</a:t>
            </a:r>
          </a:p>
          <a:p>
            <a:pPr lvl="1">
              <a:lnSpc>
                <a:spcPct val="90000"/>
              </a:lnSpc>
            </a:pPr>
            <a:r>
              <a:rPr lang="en-US" sz="2400" b="1" dirty="0" smtClean="0">
                <a:solidFill>
                  <a:srgbClr val="0000FF"/>
                </a:solidFill>
              </a:rPr>
              <a:t>Sets</a:t>
            </a:r>
          </a:p>
          <a:p>
            <a:pPr lvl="1">
              <a:lnSpc>
                <a:spcPct val="90000"/>
              </a:lnSpc>
            </a:pPr>
            <a:r>
              <a:rPr lang="en-US" sz="2400" b="1" dirty="0" err="1" smtClean="0">
                <a:solidFill>
                  <a:srgbClr val="0000FF"/>
                </a:solidFill>
              </a:rPr>
              <a:t>Multisets</a:t>
            </a:r>
            <a:endParaRPr lang="en-US" sz="2400" b="1" dirty="0" smtClean="0">
              <a:solidFill>
                <a:srgbClr val="0000FF"/>
              </a:solidFill>
            </a:endParaRPr>
          </a:p>
          <a:p>
            <a:pPr lvl="1">
              <a:lnSpc>
                <a:spcPct val="90000"/>
              </a:lnSpc>
            </a:pPr>
            <a:r>
              <a:rPr lang="en-US" sz="2400" b="1" dirty="0" smtClean="0">
                <a:solidFill>
                  <a:srgbClr val="0000FF"/>
                </a:solidFill>
              </a:rPr>
              <a:t>Maps</a:t>
            </a:r>
          </a:p>
          <a:p>
            <a:pPr lvl="1">
              <a:lnSpc>
                <a:spcPct val="90000"/>
              </a:lnSpc>
            </a:pPr>
            <a:r>
              <a:rPr lang="en-US" sz="2400" b="1" dirty="0" err="1" smtClean="0">
                <a:solidFill>
                  <a:srgbClr val="0000FF"/>
                </a:solidFill>
              </a:rPr>
              <a:t>Multimaps</a:t>
            </a:r>
            <a:endParaRPr lang="en-US" sz="2400" b="1" dirty="0" smtClean="0">
              <a:solidFill>
                <a:srgbClr val="0000FF"/>
              </a:solidFill>
            </a:endParaRPr>
          </a:p>
          <a:p>
            <a:endParaRPr lang="en-US" dirty="0" smtClean="0"/>
          </a:p>
        </p:txBody>
      </p:sp>
      <p:sp>
        <p:nvSpPr>
          <p:cNvPr id="4" name="Date Placeholder 3"/>
          <p:cNvSpPr>
            <a:spLocks noGrp="1"/>
          </p:cNvSpPr>
          <p:nvPr>
            <p:ph type="dt" sz="quarter" idx="10"/>
          </p:nvPr>
        </p:nvSpPr>
        <p:spPr/>
        <p:txBody>
          <a:bodyPr/>
          <a:lstStyle/>
          <a:p>
            <a:r>
              <a:rPr lang="en-US" smtClean="0"/>
              <a:t>4/1/15</a:t>
            </a:r>
            <a:endParaRPr lang="en-US"/>
          </a:p>
        </p:txBody>
      </p:sp>
      <p:sp>
        <p:nvSpPr>
          <p:cNvPr id="6042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FAE4A2FF-E4BC-434C-9EC0-0D79FC164DA2}"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457200" y="0"/>
            <a:ext cx="8229600" cy="868363"/>
          </a:xfrm>
        </p:spPr>
        <p:txBody>
          <a:bodyPr/>
          <a:lstStyle/>
          <a:p>
            <a:pPr eaLnBrk="1" hangingPunct="1"/>
            <a:r>
              <a:rPr lang="en-US" b="1" smtClean="0"/>
              <a:t>Binary Trees</a:t>
            </a:r>
          </a:p>
        </p:txBody>
      </p:sp>
      <p:sp>
        <p:nvSpPr>
          <p:cNvPr id="110595" name="Content Placeholder 2"/>
          <p:cNvSpPr>
            <a:spLocks noGrp="1"/>
          </p:cNvSpPr>
          <p:nvPr>
            <p:ph idx="1"/>
          </p:nvPr>
        </p:nvSpPr>
        <p:spPr>
          <a:xfrm>
            <a:off x="457200" y="868363"/>
            <a:ext cx="8229600" cy="5257800"/>
          </a:xfrm>
          <a:ln>
            <a:solidFill>
              <a:srgbClr val="0000FF"/>
            </a:solidFill>
          </a:ln>
        </p:spPr>
        <p:txBody>
          <a:bodyPr/>
          <a:lstStyle/>
          <a:p>
            <a:pPr eaLnBrk="1" hangingPunct="1"/>
            <a:r>
              <a:rPr lang="en-US" sz="2000" dirty="0" smtClean="0"/>
              <a:t>A binary tree structure contains a </a:t>
            </a:r>
            <a:r>
              <a:rPr lang="en-US" sz="2000" b="1" dirty="0" smtClean="0">
                <a:solidFill>
                  <a:srgbClr val="0000FF"/>
                </a:solidFill>
              </a:rPr>
              <a:t>root node</a:t>
            </a:r>
            <a:r>
              <a:rPr lang="en-US" sz="2000" dirty="0" smtClean="0"/>
              <a:t>, which is the first in the structure. </a:t>
            </a:r>
          </a:p>
          <a:p>
            <a:pPr eaLnBrk="1" hangingPunct="1"/>
            <a:r>
              <a:rPr lang="en-US" sz="2000" dirty="0" smtClean="0"/>
              <a:t>The root points to one or two other nodes, its </a:t>
            </a:r>
            <a:r>
              <a:rPr lang="en-US" sz="2000" b="1" dirty="0" smtClean="0">
                <a:solidFill>
                  <a:srgbClr val="0000FF"/>
                </a:solidFill>
              </a:rPr>
              <a:t>left and right children</a:t>
            </a:r>
            <a:r>
              <a:rPr lang="en-US" sz="2000" dirty="0" smtClean="0"/>
              <a:t>. </a:t>
            </a:r>
          </a:p>
          <a:p>
            <a:pPr eaLnBrk="1" hangingPunct="1"/>
            <a:r>
              <a:rPr lang="en-US" sz="2000" dirty="0" smtClean="0"/>
              <a:t> Each child is also a sub-tree, since it can have one or two children of its own. If a node has no children, it is referred to as a </a:t>
            </a:r>
            <a:r>
              <a:rPr lang="en-US" sz="2000" b="1" dirty="0" smtClean="0">
                <a:solidFill>
                  <a:srgbClr val="0000FF"/>
                </a:solidFill>
              </a:rPr>
              <a:t>leaf node.</a:t>
            </a:r>
          </a:p>
          <a:p>
            <a:pPr eaLnBrk="1" hangingPunct="1"/>
            <a:r>
              <a:rPr lang="en-US" sz="2000" b="1" dirty="0" smtClean="0">
                <a:solidFill>
                  <a:srgbClr val="0000FF"/>
                </a:solidFill>
              </a:rPr>
              <a:t>A tree obeys the the following rules:</a:t>
            </a:r>
          </a:p>
          <a:p>
            <a:pPr lvl="1" eaLnBrk="1" hangingPunct="1"/>
            <a:r>
              <a:rPr lang="en-US" sz="1800" dirty="0" smtClean="0"/>
              <a:t>The left </a:t>
            </a:r>
            <a:r>
              <a:rPr lang="en-US" sz="1800" dirty="0" smtClean="0">
                <a:hlinkClick r:id="rId2" tooltip="Tree (data structure)"/>
              </a:rPr>
              <a:t>subtree</a:t>
            </a:r>
            <a:r>
              <a:rPr lang="en-US" sz="1800" dirty="0" smtClean="0"/>
              <a:t> of a node contains only nodes with keys </a:t>
            </a:r>
            <a:r>
              <a:rPr lang="en-US" sz="1800" b="1" dirty="0" smtClean="0">
                <a:solidFill>
                  <a:srgbClr val="0000FF"/>
                </a:solidFill>
              </a:rPr>
              <a:t>less </a:t>
            </a:r>
            <a:r>
              <a:rPr lang="en-US" sz="1800" dirty="0" smtClean="0"/>
              <a:t>than the root  node's key.</a:t>
            </a:r>
          </a:p>
          <a:p>
            <a:pPr lvl="1" eaLnBrk="1" hangingPunct="1"/>
            <a:r>
              <a:rPr lang="en-US" sz="1800" dirty="0" smtClean="0"/>
              <a:t>The right </a:t>
            </a:r>
            <a:r>
              <a:rPr lang="en-US" sz="1800" dirty="0" err="1" smtClean="0"/>
              <a:t>subtree</a:t>
            </a:r>
            <a:r>
              <a:rPr lang="en-US" sz="1800" dirty="0" smtClean="0"/>
              <a:t> of a node contains only nodes</a:t>
            </a:r>
          </a:p>
          <a:p>
            <a:pPr lvl="1" eaLnBrk="1" hangingPunct="1">
              <a:buFont typeface="Arial" pitchFamily="-111" charset="0"/>
              <a:buNone/>
            </a:pPr>
            <a:r>
              <a:rPr lang="en-US" sz="1800" dirty="0" smtClean="0"/>
              <a:t>       with keys </a:t>
            </a:r>
            <a:r>
              <a:rPr lang="en-US" sz="1800" b="1" dirty="0" smtClean="0">
                <a:solidFill>
                  <a:srgbClr val="0000FF"/>
                </a:solidFill>
              </a:rPr>
              <a:t>greater </a:t>
            </a:r>
            <a:r>
              <a:rPr lang="en-US" sz="1800" dirty="0" smtClean="0"/>
              <a:t>than the root node's key.</a:t>
            </a:r>
          </a:p>
          <a:p>
            <a:pPr lvl="1" eaLnBrk="1" hangingPunct="1"/>
            <a:r>
              <a:rPr lang="en-US" sz="1800" dirty="0" smtClean="0"/>
              <a:t>Both the left and right </a:t>
            </a:r>
            <a:r>
              <a:rPr lang="en-US" sz="1800" dirty="0" err="1" smtClean="0"/>
              <a:t>subtrees</a:t>
            </a:r>
            <a:r>
              <a:rPr lang="en-US" sz="1800" dirty="0" smtClean="0"/>
              <a:t> must also be </a:t>
            </a:r>
          </a:p>
          <a:p>
            <a:pPr lvl="1" eaLnBrk="1" hangingPunct="1">
              <a:buFont typeface="Arial" pitchFamily="-111" charset="0"/>
              <a:buNone/>
            </a:pPr>
            <a:r>
              <a:rPr lang="en-US" sz="1800" dirty="0" smtClean="0"/>
              <a:t>      binary search trees</a:t>
            </a:r>
          </a:p>
          <a:p>
            <a:pPr eaLnBrk="1" hangingPunct="1"/>
            <a:r>
              <a:rPr lang="en-US" sz="2000" dirty="0" smtClean="0"/>
              <a:t>The major advantage of binary search trees over other data structures is that the related </a:t>
            </a:r>
            <a:r>
              <a:rPr lang="en-US" sz="2000" dirty="0" smtClean="0">
                <a:hlinkClick r:id="rId3" tooltip="Sorting algorithm"/>
              </a:rPr>
              <a:t>sorting algorithms</a:t>
            </a:r>
            <a:r>
              <a:rPr lang="en-US" sz="2000" dirty="0" smtClean="0"/>
              <a:t> and </a:t>
            </a:r>
            <a:r>
              <a:rPr lang="en-US" sz="2000" dirty="0" smtClean="0">
                <a:hlinkClick r:id="rId4" tooltip="Search algorithm"/>
              </a:rPr>
              <a:t>search algorithms</a:t>
            </a:r>
            <a:r>
              <a:rPr lang="en-US" sz="2000" dirty="0" smtClean="0"/>
              <a:t> such as in-order trave</a:t>
            </a:r>
            <a:r>
              <a:rPr lang="en-US" sz="2400" dirty="0" smtClean="0"/>
              <a:t>rsal can be very efficient.</a:t>
            </a:r>
            <a:endParaRPr lang="en-US" sz="2200" dirty="0" smtClean="0"/>
          </a:p>
          <a:p>
            <a:pPr eaLnBrk="1" hangingPunct="1"/>
            <a:endParaRPr lang="en-US" sz="2000" b="1" dirty="0" smtClean="0">
              <a:solidFill>
                <a:srgbClr val="0000FF"/>
              </a:solidFill>
            </a:endParaRPr>
          </a:p>
        </p:txBody>
      </p:sp>
      <p:sp>
        <p:nvSpPr>
          <p:cNvPr id="102404"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0597"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F8ED3EA6-6AEC-8045-AC84-5A2095CCB859}" type="slidenum">
              <a:rPr lang="en-US"/>
              <a:pPr>
                <a:defRPr/>
              </a:pPr>
              <a:t>53</a:t>
            </a:fld>
            <a:endParaRPr lang="en-US"/>
          </a:p>
        </p:txBody>
      </p:sp>
      <p:pic>
        <p:nvPicPr>
          <p:cNvPr id="110599" name="Picture 6"/>
          <p:cNvPicPr>
            <a:picLocks noChangeAspect="1"/>
          </p:cNvPicPr>
          <p:nvPr/>
        </p:nvPicPr>
        <p:blipFill>
          <a:blip r:embed="rId5"/>
          <a:srcRect/>
          <a:stretch>
            <a:fillRect/>
          </a:stretch>
        </p:blipFill>
        <p:spPr bwMode="auto">
          <a:xfrm>
            <a:off x="6705600" y="3352800"/>
            <a:ext cx="1830467" cy="1495426"/>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0"/>
            <a:ext cx="8229600" cy="563563"/>
          </a:xfrm>
        </p:spPr>
        <p:txBody>
          <a:bodyPr rtlCol="0">
            <a:normAutofit fontScale="90000"/>
          </a:bodyPr>
          <a:lstStyle/>
          <a:p>
            <a:pPr eaLnBrk="1" fontAlgn="auto" hangingPunct="1">
              <a:spcAft>
                <a:spcPts val="0"/>
              </a:spcAft>
              <a:defRPr/>
            </a:pPr>
            <a:r>
              <a:rPr lang="en-US" b="1" smtClean="0"/>
              <a:t>Associative Containers</a:t>
            </a:r>
          </a:p>
        </p:txBody>
      </p:sp>
      <p:sp>
        <p:nvSpPr>
          <p:cNvPr id="59395" name="Content Placeholder 2"/>
          <p:cNvSpPr>
            <a:spLocks noGrp="1"/>
          </p:cNvSpPr>
          <p:nvPr>
            <p:ph idx="1"/>
          </p:nvPr>
        </p:nvSpPr>
        <p:spPr>
          <a:xfrm>
            <a:off x="533400" y="563563"/>
            <a:ext cx="8229600" cy="5792787"/>
          </a:xfrm>
          <a:ln>
            <a:solidFill>
              <a:srgbClr val="0000FF"/>
            </a:solidFill>
          </a:ln>
        </p:spPr>
        <p:txBody>
          <a:bodyPr rtlCol="0">
            <a:normAutofit lnSpcReduction="10000"/>
          </a:bodyPr>
          <a:lstStyle/>
          <a:p>
            <a:pPr eaLnBrk="1" fontAlgn="auto" hangingPunct="1">
              <a:spcBef>
                <a:spcPct val="0"/>
              </a:spcBef>
              <a:spcAft>
                <a:spcPts val="0"/>
              </a:spcAft>
              <a:buFont typeface="Arial"/>
              <a:buChar char="•"/>
              <a:defRPr/>
            </a:pPr>
            <a:r>
              <a:rPr lang="en-US" b="1" dirty="0" smtClean="0"/>
              <a:t>Associative Containers</a:t>
            </a:r>
          </a:p>
          <a:p>
            <a:pPr lvl="1" eaLnBrk="1" fontAlgn="auto" hangingPunct="1">
              <a:spcBef>
                <a:spcPct val="0"/>
              </a:spcBef>
              <a:spcAft>
                <a:spcPts val="0"/>
              </a:spcAft>
              <a:buFont typeface="Arial"/>
              <a:buChar char="–"/>
              <a:defRPr/>
            </a:pPr>
            <a:r>
              <a:rPr lang="en-US" i="1" dirty="0" smtClean="0">
                <a:solidFill>
                  <a:srgbClr val="FF0000"/>
                </a:solidFill>
                <a:ea typeface="+mn-ea"/>
              </a:rPr>
              <a:t>Not sequential</a:t>
            </a:r>
            <a:r>
              <a:rPr lang="en-US" dirty="0" smtClean="0">
                <a:ea typeface="+mn-ea"/>
              </a:rPr>
              <a:t>; instead uses </a:t>
            </a:r>
            <a:r>
              <a:rPr lang="en-US" i="1" u="sng" dirty="0" smtClean="0">
                <a:solidFill>
                  <a:srgbClr val="0000FF"/>
                </a:solidFill>
                <a:ea typeface="+mn-ea"/>
              </a:rPr>
              <a:t>keys to access data</a:t>
            </a:r>
          </a:p>
          <a:p>
            <a:pPr lvl="2" eaLnBrk="1" fontAlgn="auto" hangingPunct="1">
              <a:spcBef>
                <a:spcPct val="0"/>
              </a:spcBef>
              <a:spcAft>
                <a:spcPts val="0"/>
              </a:spcAft>
              <a:buFont typeface="Arial"/>
              <a:buChar char="•"/>
              <a:defRPr/>
            </a:pPr>
            <a:r>
              <a:rPr lang="en-US" b="1" i="1" dirty="0" smtClean="0"/>
              <a:t>Keys  are typically  </a:t>
            </a:r>
            <a:r>
              <a:rPr lang="en-US" b="1" i="1" dirty="0" smtClean="0">
                <a:solidFill>
                  <a:srgbClr val="0000FF"/>
                </a:solidFill>
              </a:rPr>
              <a:t>numbers</a:t>
            </a:r>
            <a:r>
              <a:rPr lang="en-US" b="1" i="1" dirty="0" smtClean="0"/>
              <a:t> or </a:t>
            </a:r>
            <a:r>
              <a:rPr lang="en-US" b="1" i="1" dirty="0" smtClean="0">
                <a:solidFill>
                  <a:srgbClr val="0000FF"/>
                </a:solidFill>
              </a:rPr>
              <a:t>strings</a:t>
            </a:r>
          </a:p>
          <a:p>
            <a:pPr lvl="2" eaLnBrk="1" fontAlgn="auto" hangingPunct="1">
              <a:spcBef>
                <a:spcPct val="0"/>
              </a:spcBef>
              <a:spcAft>
                <a:spcPts val="0"/>
              </a:spcAft>
              <a:buFont typeface="Arial"/>
              <a:buChar char="•"/>
              <a:defRPr/>
            </a:pPr>
            <a:r>
              <a:rPr lang="en-US" b="1" i="1" dirty="0" smtClean="0"/>
              <a:t>Keys used to to arrange data in specific order</a:t>
            </a:r>
          </a:p>
          <a:p>
            <a:pPr lvl="3" eaLnBrk="1" fontAlgn="auto" hangingPunct="1">
              <a:spcBef>
                <a:spcPct val="0"/>
              </a:spcBef>
              <a:spcAft>
                <a:spcPts val="0"/>
              </a:spcAft>
              <a:buFont typeface="Arial"/>
              <a:buChar char="–"/>
              <a:defRPr/>
            </a:pPr>
            <a:r>
              <a:rPr lang="en-US" b="1" i="1" dirty="0" smtClean="0"/>
              <a:t>Default comparison </a:t>
            </a:r>
            <a:r>
              <a:rPr lang="en-US" b="1" i="1" dirty="0" smtClean="0">
                <a:solidFill>
                  <a:srgbClr val="FF0000"/>
                </a:solidFill>
              </a:rPr>
              <a:t>&lt;</a:t>
            </a:r>
          </a:p>
          <a:p>
            <a:pPr lvl="3" eaLnBrk="1" fontAlgn="auto" hangingPunct="1">
              <a:spcBef>
                <a:spcPct val="0"/>
              </a:spcBef>
              <a:spcAft>
                <a:spcPts val="0"/>
              </a:spcAft>
              <a:buFont typeface="Arial"/>
              <a:buChar char="–"/>
              <a:defRPr/>
            </a:pPr>
            <a:r>
              <a:rPr lang="en-US" b="1" i="1" dirty="0" smtClean="0">
                <a:solidFill>
                  <a:srgbClr val="0000FF"/>
                </a:solidFill>
              </a:rPr>
              <a:t>Acceding / Descending Order</a:t>
            </a:r>
          </a:p>
          <a:p>
            <a:pPr lvl="2" eaLnBrk="1" fontAlgn="auto" hangingPunct="1">
              <a:spcBef>
                <a:spcPct val="0"/>
              </a:spcBef>
              <a:spcAft>
                <a:spcPts val="0"/>
              </a:spcAft>
              <a:buFont typeface="Arial"/>
              <a:buChar char="•"/>
              <a:defRPr/>
            </a:pPr>
            <a:r>
              <a:rPr lang="en-US" b="1" i="1" dirty="0" smtClean="0"/>
              <a:t>Associative Containers implemented as </a:t>
            </a:r>
            <a:r>
              <a:rPr lang="en-US" b="1" i="1" dirty="0" smtClean="0">
                <a:solidFill>
                  <a:srgbClr val="FF0000"/>
                </a:solidFill>
              </a:rPr>
              <a:t>binary trees</a:t>
            </a:r>
          </a:p>
          <a:p>
            <a:pPr lvl="3" eaLnBrk="1" fontAlgn="auto" hangingPunct="1">
              <a:spcBef>
                <a:spcPct val="0"/>
              </a:spcBef>
              <a:spcAft>
                <a:spcPts val="0"/>
              </a:spcAft>
              <a:buFont typeface="Arial"/>
              <a:buChar char="–"/>
              <a:defRPr/>
            </a:pPr>
            <a:r>
              <a:rPr lang="en-US" b="1" i="1" dirty="0" smtClean="0">
                <a:solidFill>
                  <a:srgbClr val="FF0000"/>
                </a:solidFill>
              </a:rPr>
              <a:t>Sets </a:t>
            </a:r>
          </a:p>
          <a:p>
            <a:pPr lvl="4" eaLnBrk="1" fontAlgn="auto" hangingPunct="1">
              <a:spcBef>
                <a:spcPct val="0"/>
              </a:spcBef>
              <a:spcAft>
                <a:spcPts val="0"/>
              </a:spcAft>
              <a:buFont typeface="Arial"/>
              <a:buChar char="»"/>
              <a:defRPr/>
            </a:pPr>
            <a:r>
              <a:rPr lang="en-US" b="1" i="1" dirty="0" smtClean="0">
                <a:solidFill>
                  <a:srgbClr val="000000"/>
                </a:solidFill>
              </a:rPr>
              <a:t>Stores data in tree structure according to </a:t>
            </a:r>
            <a:r>
              <a:rPr lang="en-US" b="1" i="1" dirty="0" smtClean="0">
                <a:solidFill>
                  <a:srgbClr val="3366FF"/>
                </a:solidFill>
              </a:rPr>
              <a:t>key</a:t>
            </a:r>
          </a:p>
          <a:p>
            <a:pPr lvl="4" eaLnBrk="1" fontAlgn="auto" hangingPunct="1">
              <a:spcBef>
                <a:spcPct val="0"/>
              </a:spcBef>
              <a:spcAft>
                <a:spcPts val="0"/>
              </a:spcAft>
              <a:buFont typeface="Arial"/>
              <a:buChar char="»"/>
              <a:defRPr/>
            </a:pPr>
            <a:r>
              <a:rPr lang="en-US" b="1" i="1" dirty="0" smtClean="0">
                <a:solidFill>
                  <a:srgbClr val="000000"/>
                </a:solidFill>
              </a:rPr>
              <a:t>Provides for </a:t>
            </a:r>
            <a:r>
              <a:rPr lang="en-US" b="1" i="1" dirty="0" smtClean="0">
                <a:solidFill>
                  <a:srgbClr val="3366FF"/>
                </a:solidFill>
              </a:rPr>
              <a:t>fast search, insertion and deletion</a:t>
            </a:r>
            <a:r>
              <a:rPr lang="en-US" b="1" i="1" dirty="0" smtClean="0">
                <a:solidFill>
                  <a:srgbClr val="000000"/>
                </a:solidFill>
              </a:rPr>
              <a:t> </a:t>
            </a:r>
          </a:p>
          <a:p>
            <a:pPr lvl="4" eaLnBrk="1" fontAlgn="auto" hangingPunct="1">
              <a:spcBef>
                <a:spcPct val="0"/>
              </a:spcBef>
              <a:spcAft>
                <a:spcPts val="0"/>
              </a:spcAft>
              <a:buFont typeface="Arial"/>
              <a:buChar char="»"/>
              <a:defRPr/>
            </a:pPr>
            <a:r>
              <a:rPr lang="en-US" b="1" i="1" dirty="0" smtClean="0">
                <a:solidFill>
                  <a:srgbClr val="3366FF"/>
                </a:solidFill>
              </a:rPr>
              <a:t>Multi-Sets</a:t>
            </a:r>
            <a:r>
              <a:rPr lang="en-US" b="1" i="1" dirty="0" smtClean="0">
                <a:solidFill>
                  <a:srgbClr val="000000"/>
                </a:solidFill>
              </a:rPr>
              <a:t> allows for multiple keys</a:t>
            </a:r>
          </a:p>
          <a:p>
            <a:pPr lvl="4" eaLnBrk="1" fontAlgn="auto" hangingPunct="1">
              <a:spcBef>
                <a:spcPct val="0"/>
              </a:spcBef>
              <a:spcAft>
                <a:spcPts val="0"/>
              </a:spcAft>
              <a:buFont typeface="Arial"/>
              <a:buChar char="»"/>
              <a:defRPr/>
            </a:pPr>
            <a:r>
              <a:rPr lang="en-US" b="1" i="1" dirty="0" smtClean="0">
                <a:solidFill>
                  <a:srgbClr val="000000"/>
                </a:solidFill>
              </a:rPr>
              <a:t>Declaration: </a:t>
            </a:r>
            <a:r>
              <a:rPr lang="en-US" b="1" i="1" dirty="0" smtClean="0">
                <a:solidFill>
                  <a:srgbClr val="3366FF"/>
                </a:solidFill>
              </a:rPr>
              <a:t>set&lt;char, greater&lt;char&gt; &gt; S</a:t>
            </a:r>
            <a:endParaRPr lang="en-US" b="1" i="1" dirty="0" smtClean="0">
              <a:solidFill>
                <a:srgbClr val="000000"/>
              </a:solidFill>
            </a:endParaRPr>
          </a:p>
          <a:p>
            <a:pPr lvl="3" eaLnBrk="1" fontAlgn="auto" hangingPunct="1">
              <a:spcBef>
                <a:spcPct val="0"/>
              </a:spcBef>
              <a:spcAft>
                <a:spcPts val="0"/>
              </a:spcAft>
              <a:buFont typeface="Arial"/>
              <a:buChar char="–"/>
              <a:defRPr/>
            </a:pPr>
            <a:r>
              <a:rPr lang="en-US" b="1" i="1" dirty="0" smtClean="0">
                <a:solidFill>
                  <a:srgbClr val="0000FF"/>
                </a:solidFill>
              </a:rPr>
              <a:t> Maps</a:t>
            </a:r>
          </a:p>
          <a:p>
            <a:pPr lvl="4" eaLnBrk="1" fontAlgn="auto" hangingPunct="1">
              <a:spcBef>
                <a:spcPct val="0"/>
              </a:spcBef>
              <a:spcAft>
                <a:spcPts val="0"/>
              </a:spcAft>
              <a:buFont typeface="Arial"/>
              <a:buChar char="»"/>
              <a:defRPr/>
            </a:pPr>
            <a:r>
              <a:rPr lang="en-US" b="1" i="1" dirty="0" smtClean="0">
                <a:solidFill>
                  <a:srgbClr val="000000"/>
                </a:solidFill>
              </a:rPr>
              <a:t>Stores pairs of objects: </a:t>
            </a:r>
            <a:r>
              <a:rPr lang="en-US" b="1" i="1" dirty="0" smtClean="0">
                <a:solidFill>
                  <a:srgbClr val="3366FF"/>
                </a:solidFill>
              </a:rPr>
              <a:t>key </a:t>
            </a:r>
            <a:r>
              <a:rPr lang="en-US" b="1" i="1" dirty="0" smtClean="0">
                <a:solidFill>
                  <a:srgbClr val="000000"/>
                </a:solidFill>
              </a:rPr>
              <a:t>and </a:t>
            </a:r>
            <a:r>
              <a:rPr lang="en-US" b="1" i="1" dirty="0" smtClean="0">
                <a:solidFill>
                  <a:srgbClr val="3366FF"/>
                </a:solidFill>
              </a:rPr>
              <a:t>data</a:t>
            </a:r>
          </a:p>
          <a:p>
            <a:pPr lvl="4" eaLnBrk="1" fontAlgn="auto" hangingPunct="1">
              <a:spcBef>
                <a:spcPct val="0"/>
              </a:spcBef>
              <a:spcAft>
                <a:spcPts val="0"/>
              </a:spcAft>
              <a:buFont typeface="Arial"/>
              <a:buChar char="»"/>
              <a:defRPr/>
            </a:pPr>
            <a:r>
              <a:rPr lang="en-US" b="1" i="1" dirty="0" smtClean="0">
                <a:solidFill>
                  <a:srgbClr val="000000"/>
                </a:solidFill>
              </a:rPr>
              <a:t>Key serves as the index into Map</a:t>
            </a:r>
          </a:p>
          <a:p>
            <a:pPr lvl="4" eaLnBrk="1" fontAlgn="auto" hangingPunct="1">
              <a:spcBef>
                <a:spcPct val="0"/>
              </a:spcBef>
              <a:spcAft>
                <a:spcPts val="0"/>
              </a:spcAft>
              <a:buFont typeface="Arial"/>
              <a:buChar char="»"/>
              <a:defRPr/>
            </a:pPr>
            <a:r>
              <a:rPr lang="en-US" b="1" i="1" dirty="0" smtClean="0">
                <a:solidFill>
                  <a:srgbClr val="3366FF"/>
                </a:solidFill>
              </a:rPr>
              <a:t>Multi-Map</a:t>
            </a:r>
            <a:r>
              <a:rPr lang="en-US" b="1" i="1" dirty="0" smtClean="0">
                <a:solidFill>
                  <a:srgbClr val="000000"/>
                </a:solidFill>
              </a:rPr>
              <a:t>s allows for multiple keys</a:t>
            </a:r>
          </a:p>
          <a:p>
            <a:pPr lvl="4" eaLnBrk="1" fontAlgn="auto" hangingPunct="1">
              <a:spcAft>
                <a:spcPts val="0"/>
              </a:spcAft>
              <a:buFont typeface="Arial"/>
              <a:buChar char="»"/>
              <a:defRPr/>
            </a:pPr>
            <a:r>
              <a:rPr lang="en-US" b="1" i="1" dirty="0" smtClean="0"/>
              <a:t>Declaration</a:t>
            </a:r>
            <a:r>
              <a:rPr lang="en-US" b="1" i="1" dirty="0" smtClean="0">
                <a:solidFill>
                  <a:srgbClr val="0000FF"/>
                </a:solidFill>
              </a:rPr>
              <a:t>:  </a:t>
            </a:r>
            <a:r>
              <a:rPr lang="en-US" b="1" i="1" dirty="0" smtClean="0">
                <a:solidFill>
                  <a:srgbClr val="000000"/>
                </a:solidFill>
              </a:rPr>
              <a:t> </a:t>
            </a:r>
            <a:r>
              <a:rPr lang="en-US" b="1" i="1" dirty="0" smtClean="0">
                <a:solidFill>
                  <a:srgbClr val="3366FF"/>
                </a:solidFill>
              </a:rPr>
              <a:t>map&lt;float, string, less&lt;float&gt; &gt; Y</a:t>
            </a:r>
            <a:endParaRPr lang="en-US" b="1" i="1" dirty="0" smtClean="0">
              <a:solidFill>
                <a:srgbClr val="0000FF"/>
              </a:solidFill>
            </a:endParaRPr>
          </a:p>
        </p:txBody>
      </p:sp>
      <p:sp>
        <p:nvSpPr>
          <p:cNvPr id="5939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6144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64CCFBC8-217E-204B-826C-8DC083B7152F}"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b="1" smtClean="0"/>
              <a:t>Associative Containers - Sets</a:t>
            </a:r>
          </a:p>
        </p:txBody>
      </p:sp>
      <p:sp>
        <p:nvSpPr>
          <p:cNvPr id="108547" name="Content Placeholder 2"/>
          <p:cNvSpPr>
            <a:spLocks noGrp="1"/>
          </p:cNvSpPr>
          <p:nvPr>
            <p:ph idx="1"/>
          </p:nvPr>
        </p:nvSpPr>
        <p:spPr>
          <a:xfrm>
            <a:off x="457200" y="685800"/>
            <a:ext cx="8229600" cy="5670550"/>
          </a:xfrm>
          <a:ln>
            <a:solidFill>
              <a:srgbClr val="0000FF"/>
            </a:solidFill>
          </a:ln>
        </p:spPr>
        <p:txBody>
          <a:bodyPr/>
          <a:lstStyle/>
          <a:p>
            <a:pPr eaLnBrk="1" hangingPunct="1">
              <a:spcBef>
                <a:spcPct val="0"/>
              </a:spcBef>
            </a:pPr>
            <a:r>
              <a:rPr lang="en-US" sz="2400" b="1" dirty="0" smtClean="0">
                <a:solidFill>
                  <a:srgbClr val="0000FF"/>
                </a:solidFill>
              </a:rPr>
              <a:t>Sets </a:t>
            </a:r>
            <a:r>
              <a:rPr lang="en-US" sz="2400" dirty="0" smtClean="0"/>
              <a:t>are a kind of </a:t>
            </a:r>
            <a:r>
              <a:rPr lang="en-US" sz="2400" b="1" i="1" dirty="0" smtClean="0">
                <a:solidFill>
                  <a:srgbClr val="0000FF"/>
                </a:solidFill>
              </a:rPr>
              <a:t>associative container</a:t>
            </a:r>
            <a:r>
              <a:rPr lang="en-US" sz="2400" dirty="0" smtClean="0"/>
              <a:t> that stores unique elements, and in which the elements themselves are the </a:t>
            </a:r>
            <a:r>
              <a:rPr lang="en-US" sz="2400" b="1" i="1" dirty="0" smtClean="0">
                <a:solidFill>
                  <a:srgbClr val="0000FF"/>
                </a:solidFill>
              </a:rPr>
              <a:t>keys</a:t>
            </a:r>
            <a:r>
              <a:rPr lang="en-US" sz="2400" dirty="0" smtClean="0"/>
              <a:t>.</a:t>
            </a:r>
          </a:p>
          <a:p>
            <a:pPr eaLnBrk="1" hangingPunct="1">
              <a:spcBef>
                <a:spcPct val="0"/>
              </a:spcBef>
            </a:pPr>
            <a:r>
              <a:rPr lang="en-US" sz="2400" b="1" i="1" dirty="0" smtClean="0">
                <a:solidFill>
                  <a:srgbClr val="3366FF"/>
                </a:solidFill>
              </a:rPr>
              <a:t>Associative containers </a:t>
            </a:r>
            <a:r>
              <a:rPr lang="en-US" sz="2400" dirty="0" smtClean="0"/>
              <a:t>especially designed to be </a:t>
            </a:r>
            <a:r>
              <a:rPr lang="en-US" sz="2400" i="1" dirty="0" smtClean="0">
                <a:solidFill>
                  <a:srgbClr val="0000FF"/>
                </a:solidFill>
              </a:rPr>
              <a:t>efficient accessing</a:t>
            </a:r>
            <a:r>
              <a:rPr lang="en-US" sz="2400" dirty="0" smtClean="0"/>
              <a:t> its elements by their key</a:t>
            </a:r>
          </a:p>
          <a:p>
            <a:pPr eaLnBrk="1" hangingPunct="1">
              <a:spcBef>
                <a:spcPct val="0"/>
              </a:spcBef>
            </a:pPr>
            <a:r>
              <a:rPr lang="en-US" sz="2400" b="1" i="1" dirty="0" smtClean="0">
                <a:solidFill>
                  <a:srgbClr val="0000FF"/>
                </a:solidFill>
              </a:rPr>
              <a:t>Sets</a:t>
            </a:r>
            <a:r>
              <a:rPr lang="en-US" sz="2400" b="1" i="1" dirty="0" smtClean="0"/>
              <a:t> </a:t>
            </a:r>
            <a:r>
              <a:rPr lang="en-US" sz="2400" dirty="0" smtClean="0"/>
              <a:t>are typically implemented as </a:t>
            </a:r>
            <a:r>
              <a:rPr lang="en-US" sz="2400" b="1" i="1" dirty="0" smtClean="0">
                <a:solidFill>
                  <a:srgbClr val="0000FF"/>
                </a:solidFill>
              </a:rPr>
              <a:t>binary search trees</a:t>
            </a:r>
            <a:r>
              <a:rPr lang="en-US" sz="2400" dirty="0" smtClean="0"/>
              <a:t>.</a:t>
            </a:r>
          </a:p>
          <a:p>
            <a:pPr eaLnBrk="1" hangingPunct="1">
              <a:spcBef>
                <a:spcPct val="0"/>
              </a:spcBef>
            </a:pPr>
            <a:r>
              <a:rPr lang="en-US" sz="2400" dirty="0" smtClean="0"/>
              <a:t>Main characteristics of set as an associative container are:</a:t>
            </a:r>
          </a:p>
          <a:p>
            <a:pPr lvl="1" eaLnBrk="1" hangingPunct="1">
              <a:spcBef>
                <a:spcPct val="0"/>
              </a:spcBef>
            </a:pPr>
            <a:r>
              <a:rPr lang="en-US" sz="2000" dirty="0" smtClean="0"/>
              <a:t>Unique element values: </a:t>
            </a:r>
            <a:r>
              <a:rPr lang="en-US" sz="2000" b="1" i="1" dirty="0" smtClean="0">
                <a:solidFill>
                  <a:srgbClr val="0000FF"/>
                </a:solidFill>
              </a:rPr>
              <a:t>no two elements</a:t>
            </a:r>
            <a:r>
              <a:rPr lang="en-US" sz="2000" dirty="0" smtClean="0"/>
              <a:t> in the set can compare equal to each other.  </a:t>
            </a:r>
          </a:p>
          <a:p>
            <a:pPr lvl="1" eaLnBrk="1" hangingPunct="1">
              <a:spcBef>
                <a:spcPct val="0"/>
              </a:spcBef>
            </a:pPr>
            <a:r>
              <a:rPr lang="en-US" sz="2000" dirty="0" smtClean="0"/>
              <a:t>The element value is the key itself. </a:t>
            </a:r>
          </a:p>
          <a:p>
            <a:pPr eaLnBrk="1" hangingPunct="1">
              <a:spcBef>
                <a:spcPct val="0"/>
              </a:spcBef>
            </a:pPr>
            <a:r>
              <a:rPr lang="en-US" sz="2400" dirty="0" smtClean="0"/>
              <a:t>This container class supports </a:t>
            </a:r>
            <a:r>
              <a:rPr lang="en-US" sz="2400" i="1" dirty="0" smtClean="0">
                <a:solidFill>
                  <a:srgbClr val="0000FF"/>
                </a:solidFill>
              </a:rPr>
              <a:t>bidirectional </a:t>
            </a:r>
            <a:r>
              <a:rPr lang="en-US" sz="2400" i="1" dirty="0" err="1" smtClean="0">
                <a:solidFill>
                  <a:srgbClr val="0000FF"/>
                </a:solidFill>
              </a:rPr>
              <a:t>iterators</a:t>
            </a:r>
            <a:r>
              <a:rPr lang="en-US" sz="2400" dirty="0" smtClean="0"/>
              <a:t>.</a:t>
            </a:r>
          </a:p>
          <a:p>
            <a:pPr eaLnBrk="1" hangingPunct="1">
              <a:spcBef>
                <a:spcPct val="0"/>
              </a:spcBef>
            </a:pPr>
            <a:r>
              <a:rPr lang="en-US" sz="2400" dirty="0" smtClean="0"/>
              <a:t>Example</a:t>
            </a:r>
          </a:p>
          <a:p>
            <a:pPr eaLnBrk="1" hangingPunct="1">
              <a:spcBef>
                <a:spcPct val="0"/>
              </a:spcBef>
              <a:buFont typeface="Arial" pitchFamily="-111" charset="0"/>
              <a:buNone/>
            </a:pPr>
            <a:r>
              <a:rPr lang="en-US" sz="2400" dirty="0" smtClean="0"/>
              <a:t>#include &lt;set&gt;</a:t>
            </a:r>
          </a:p>
          <a:p>
            <a:pPr eaLnBrk="1" hangingPunct="1">
              <a:spcBef>
                <a:spcPct val="0"/>
              </a:spcBef>
              <a:buFont typeface="Arial" pitchFamily="-111" charset="0"/>
              <a:buNone/>
            </a:pPr>
            <a:r>
              <a:rPr lang="en-US" sz="2400" b="1" dirty="0" smtClean="0">
                <a:solidFill>
                  <a:srgbClr val="0000FF"/>
                </a:solidFill>
              </a:rPr>
              <a:t>set&lt;string&gt; S(10)</a:t>
            </a:r>
            <a:r>
              <a:rPr lang="en-US" sz="2400" dirty="0" smtClean="0"/>
              <a:t>;					//create set of 10 strings</a:t>
            </a:r>
          </a:p>
          <a:p>
            <a:pPr eaLnBrk="1" hangingPunct="1">
              <a:spcBef>
                <a:spcPct val="0"/>
              </a:spcBef>
              <a:buFont typeface="Arial" pitchFamily="-111" charset="0"/>
              <a:buNone/>
            </a:pPr>
            <a:r>
              <a:rPr lang="en-US" sz="2400" dirty="0" err="1" smtClean="0">
                <a:solidFill>
                  <a:srgbClr val="FF0000"/>
                </a:solidFill>
              </a:rPr>
              <a:t>S.insert(“Johnny</a:t>
            </a:r>
            <a:r>
              <a:rPr lang="en-US" sz="2400" dirty="0" smtClean="0">
                <a:solidFill>
                  <a:srgbClr val="FF0000"/>
                </a:solidFill>
              </a:rPr>
              <a:t>”);    </a:t>
            </a:r>
            <a:r>
              <a:rPr lang="en-US" sz="2400" dirty="0" err="1" smtClean="0">
                <a:solidFill>
                  <a:srgbClr val="FF0000"/>
                </a:solidFill>
              </a:rPr>
              <a:t>S.insert(“Laura</a:t>
            </a:r>
            <a:r>
              <a:rPr lang="en-US" sz="2400" dirty="0" smtClean="0">
                <a:solidFill>
                  <a:srgbClr val="FF0000"/>
                </a:solidFill>
              </a:rPr>
              <a:t>”);   </a:t>
            </a:r>
            <a:r>
              <a:rPr lang="en-US" sz="2400" dirty="0" err="1" smtClean="0">
                <a:solidFill>
                  <a:srgbClr val="FF0000"/>
                </a:solidFill>
              </a:rPr>
              <a:t>S.insert(“Adam</a:t>
            </a:r>
            <a:r>
              <a:rPr lang="en-US" sz="2400" dirty="0" smtClean="0">
                <a:solidFill>
                  <a:srgbClr val="FF0000"/>
                </a:solidFill>
              </a:rPr>
              <a:t>”);</a:t>
            </a:r>
          </a:p>
          <a:p>
            <a:pPr eaLnBrk="1" hangingPunct="1">
              <a:spcBef>
                <a:spcPct val="0"/>
              </a:spcBef>
              <a:buFont typeface="Arial" pitchFamily="-111" charset="0"/>
              <a:buNone/>
            </a:pPr>
            <a:r>
              <a:rPr lang="en-US" sz="2400" dirty="0" smtClean="0"/>
              <a:t>// internal order: Adam, Johnny, Laura</a:t>
            </a:r>
          </a:p>
        </p:txBody>
      </p:sp>
      <p:sp>
        <p:nvSpPr>
          <p:cNvPr id="10035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0854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7155803-F44A-3D46-9F05-1D9E6B49D10B}"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204788"/>
            <a:ext cx="8229600" cy="809625"/>
          </a:xfrm>
        </p:spPr>
        <p:txBody>
          <a:bodyPr/>
          <a:lstStyle/>
          <a:p>
            <a:pPr eaLnBrk="1" hangingPunct="1"/>
            <a:r>
              <a:rPr lang="en-US" b="1" smtClean="0"/>
              <a:t>Associative Containers - Overview</a:t>
            </a:r>
            <a:endParaRPr lang="en-US" smtClean="0"/>
          </a:p>
        </p:txBody>
      </p:sp>
      <p:graphicFrame>
        <p:nvGraphicFramePr>
          <p:cNvPr id="7" name="Content Placeholder 6"/>
          <p:cNvGraphicFramePr>
            <a:graphicFrameLocks noGrp="1"/>
          </p:cNvGraphicFramePr>
          <p:nvPr>
            <p:ph idx="1"/>
          </p:nvPr>
        </p:nvGraphicFramePr>
        <p:xfrm>
          <a:off x="457200" y="1219200"/>
          <a:ext cx="8229600" cy="3968115"/>
        </p:xfrm>
        <a:graphic>
          <a:graphicData uri="http://schemas.openxmlformats.org/drawingml/2006/table">
            <a:tbl>
              <a:tblPr/>
              <a:tblGrid>
                <a:gridCol w="4114800"/>
                <a:gridCol w="4114800"/>
              </a:tblGrid>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109" charset="0"/>
                          <a:ea typeface="ＭＳ Ｐゴシック" pitchFamily="-109" charset="-128"/>
                          <a:cs typeface="ＭＳ Ｐゴシック" pitchFamily="-109" charset="-128"/>
                        </a:rPr>
                        <a:t>Type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109" charset="0"/>
                          <a:ea typeface="ＭＳ Ｐゴシック" pitchFamily="-109" charset="-128"/>
                          <a:cs typeface="ＭＳ Ｐゴシック" pitchFamily="-109" charset="-128"/>
                        </a:rPr>
                        <a:t>Characteristics</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rPr>
                        <a:t>Set</a:t>
                      </a:r>
                    </a:p>
                    <a:p>
                      <a:pPr marL="0" marR="0" lvl="0" indent="0" algn="ctr" defTabSz="457200" rtl="0" eaLnBrk="1" fontAlgn="base" latinLnBrk="0" hangingPunct="1">
                        <a:lnSpc>
                          <a:spcPct val="100000"/>
                        </a:lnSpc>
                        <a:spcBef>
                          <a:spcPct val="0"/>
                        </a:spcBef>
                        <a:spcAft>
                          <a:spcPct val="0"/>
                        </a:spcAft>
                        <a:buClrTx/>
                        <a:buSzTx/>
                        <a:buFontTx/>
                        <a:buNone/>
                        <a:tabLst/>
                      </a:pPr>
                      <a:r>
                        <a:rPr lang="en-US" sz="2000" b="1" i="1" dirty="0" smtClean="0">
                          <a:solidFill>
                            <a:srgbClr val="3366FF"/>
                          </a:solidFill>
                          <a:ea typeface="ＭＳ Ｐゴシック" pitchFamily="-111" charset="-128"/>
                        </a:rPr>
                        <a:t>set&lt;char, </a:t>
                      </a:r>
                      <a:r>
                        <a:rPr lang="en-US" sz="2000" b="1" i="1" dirty="0" smtClean="0">
                          <a:solidFill>
                            <a:srgbClr val="FF0000"/>
                          </a:solidFill>
                          <a:ea typeface="ＭＳ Ｐゴシック" pitchFamily="-111" charset="-128"/>
                        </a:rPr>
                        <a:t>greater&lt;char&gt;</a:t>
                      </a:r>
                      <a:r>
                        <a:rPr lang="en-US" sz="2000" b="1" i="1" dirty="0" smtClean="0">
                          <a:solidFill>
                            <a:srgbClr val="3366FF"/>
                          </a:solidFill>
                          <a:ea typeface="ＭＳ Ｐゴシック" pitchFamily="-111" charset="-128"/>
                        </a:rPr>
                        <a:t> &gt; S</a:t>
                      </a:r>
                      <a:endPar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109" charset="0"/>
                          <a:ea typeface="ＭＳ Ｐゴシック" pitchFamily="-109" charset="-128"/>
                          <a:cs typeface="ＭＳ Ｐゴシック" pitchFamily="-109" charset="-128"/>
                        </a:rPr>
                        <a:t>Stores only the key object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109" charset="0"/>
                          <a:ea typeface="ＭＳ Ｐゴシック" pitchFamily="-109" charset="-128"/>
                          <a:cs typeface="ＭＳ Ｐゴシック" pitchFamily="-109" charset="-128"/>
                        </a:rPr>
                        <a:t>Only one key of each value allowed</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0000FF"/>
                          </a:solidFill>
                          <a:effectLst/>
                          <a:latin typeface="Calibri" pitchFamily="-109" charset="0"/>
                          <a:ea typeface="ＭＳ Ｐゴシック" pitchFamily="-109" charset="-128"/>
                          <a:cs typeface="ＭＳ Ｐゴシック" pitchFamily="-109" charset="-128"/>
                        </a:rPr>
                        <a:t>Multiset</a:t>
                      </a:r>
                      <a:endParaRPr kumimoji="0" lang="en-US" sz="2400" b="1" i="0"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lang="en-US" sz="2000" b="1" i="1" dirty="0" err="1" smtClean="0">
                          <a:solidFill>
                            <a:srgbClr val="0000FF"/>
                          </a:solidFill>
                        </a:rPr>
                        <a:t>multiset</a:t>
                      </a:r>
                      <a:r>
                        <a:rPr lang="en-US" sz="2000" b="1" i="1" dirty="0" smtClean="0">
                          <a:solidFill>
                            <a:srgbClr val="0000FF"/>
                          </a:solidFill>
                        </a:rPr>
                        <a:t>&lt;</a:t>
                      </a:r>
                      <a:r>
                        <a:rPr lang="en-US" sz="2000" b="1" i="1" dirty="0" err="1" smtClean="0">
                          <a:solidFill>
                            <a:srgbClr val="0000FF"/>
                          </a:solidFill>
                        </a:rPr>
                        <a:t>int</a:t>
                      </a:r>
                      <a:r>
                        <a:rPr lang="en-US" sz="2000" b="1" i="1" dirty="0" smtClean="0">
                          <a:solidFill>
                            <a:srgbClr val="0000FF"/>
                          </a:solidFill>
                        </a:rPr>
                        <a:t>, less&lt;</a:t>
                      </a:r>
                      <a:r>
                        <a:rPr lang="en-US" sz="2000" b="1" i="1" dirty="0" err="1" smtClean="0">
                          <a:solidFill>
                            <a:srgbClr val="0000FF"/>
                          </a:solidFill>
                        </a:rPr>
                        <a:t>int</a:t>
                      </a:r>
                      <a:r>
                        <a:rPr lang="en-US" sz="2000" b="1" i="1" dirty="0" smtClean="0">
                          <a:solidFill>
                            <a:srgbClr val="0000FF"/>
                          </a:solidFill>
                        </a:rPr>
                        <a:t>&gt; &gt; X; </a:t>
                      </a:r>
                      <a:endParaRPr kumimoji="0" lang="en-US" sz="2000" b="1" i="1"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rPr>
                        <a:t>Stores only the key object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rPr>
                        <a:t>Multiple key values allowed</a:t>
                      </a:r>
                    </a:p>
                  </a:txBody>
                  <a:tcPr horzOverflow="overflow">
                    <a:lnL>
                      <a:noFill/>
                    </a:lnL>
                    <a:lnR>
                      <a:noFill/>
                    </a:lnR>
                    <a:lnT>
                      <a:noFill/>
                    </a:lnT>
                    <a:lnB>
                      <a:noFill/>
                    </a:lnB>
                    <a:lnTlToBr>
                      <a:noFill/>
                    </a:lnTlToBr>
                    <a:lnBlToTr>
                      <a:noFill/>
                    </a:lnBlToTr>
                    <a:solidFill>
                      <a:schemeClr val="bg1"/>
                    </a:solid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rPr>
                        <a:t>Map</a:t>
                      </a:r>
                    </a:p>
                    <a:p>
                      <a:pPr marL="0" marR="0" lvl="0" indent="0" algn="ctr" defTabSz="457200" rtl="0" eaLnBrk="1" fontAlgn="base" latinLnBrk="0" hangingPunct="1">
                        <a:lnSpc>
                          <a:spcPct val="100000"/>
                        </a:lnSpc>
                        <a:spcBef>
                          <a:spcPct val="0"/>
                        </a:spcBef>
                        <a:spcAft>
                          <a:spcPct val="0"/>
                        </a:spcAft>
                        <a:buClrTx/>
                        <a:buSzTx/>
                        <a:buFontTx/>
                        <a:buNone/>
                        <a:tabLst/>
                      </a:pPr>
                      <a:r>
                        <a:rPr lang="en-US" sz="2000" b="1" i="1" dirty="0" smtClean="0">
                          <a:solidFill>
                            <a:srgbClr val="3366FF"/>
                          </a:solidFill>
                          <a:ea typeface="ＭＳ Ｐゴシック" pitchFamily="-111" charset="-128"/>
                        </a:rPr>
                        <a:t>map&lt;float, string, less&lt;float&gt; &gt; Y;</a:t>
                      </a:r>
                      <a:endPar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109" charset="0"/>
                          <a:ea typeface="ＭＳ Ｐゴシック" pitchFamily="-109" charset="-128"/>
                          <a:cs typeface="ＭＳ Ｐゴシック" pitchFamily="-109" charset="-128"/>
                        </a:rPr>
                        <a:t>Associates key object with value object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109" charset="0"/>
                          <a:ea typeface="ＭＳ Ｐゴシック" pitchFamily="-109" charset="-128"/>
                          <a:cs typeface="ＭＳ Ｐゴシック" pitchFamily="-109" charset="-128"/>
                        </a:rPr>
                        <a:t>Only one key of each value allowed</a:t>
                      </a:r>
                    </a:p>
                  </a:txBody>
                  <a:tcPr horzOverflow="overflow">
                    <a:lnL>
                      <a:noFill/>
                    </a:lnL>
                    <a:lnR>
                      <a:noFill/>
                    </a:lnR>
                    <a:lnT>
                      <a:noFill/>
                    </a:lnT>
                    <a:lnB>
                      <a:noFill/>
                    </a:lnB>
                    <a:lnTlToBr>
                      <a:noFill/>
                    </a:lnTlToBr>
                    <a:lnBlToTr>
                      <a:noFill/>
                    </a:lnBlToTr>
                    <a:solidFill>
                      <a:srgbClr val="E7E7E7"/>
                    </a:solid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0000FF"/>
                          </a:solidFill>
                          <a:effectLst/>
                          <a:latin typeface="Calibri" pitchFamily="-109" charset="0"/>
                          <a:ea typeface="ＭＳ Ｐゴシック" pitchFamily="-109" charset="-128"/>
                          <a:cs typeface="ＭＳ Ｐゴシック" pitchFamily="-109" charset="-128"/>
                        </a:rPr>
                        <a:t>Multimap</a:t>
                      </a:r>
                      <a:endParaRPr kumimoji="0" lang="en-US" sz="2400" b="1" i="0"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lang="en-US" sz="2000" b="1" i="1" dirty="0" err="1" smtClean="0">
                          <a:solidFill>
                            <a:srgbClr val="0000FF"/>
                          </a:solidFill>
                        </a:rPr>
                        <a:t>multimap</a:t>
                      </a:r>
                      <a:r>
                        <a:rPr lang="en-US" sz="2000" b="1" i="1" dirty="0" smtClean="0">
                          <a:solidFill>
                            <a:srgbClr val="0000FF"/>
                          </a:solidFill>
                        </a:rPr>
                        <a:t>&lt;string, </a:t>
                      </a:r>
                      <a:r>
                        <a:rPr lang="en-US" sz="2000" b="1" i="1" dirty="0" err="1" smtClean="0">
                          <a:solidFill>
                            <a:srgbClr val="0000FF"/>
                          </a:solidFill>
                        </a:rPr>
                        <a:t>int</a:t>
                      </a:r>
                      <a:r>
                        <a:rPr lang="en-US" sz="2000" b="1" i="1" dirty="0" smtClean="0">
                          <a:solidFill>
                            <a:srgbClr val="0000FF"/>
                          </a:solidFill>
                        </a:rPr>
                        <a:t>,</a:t>
                      </a:r>
                      <a:r>
                        <a:rPr lang="en-US" sz="2000" b="1" i="1" baseline="0" dirty="0" smtClean="0">
                          <a:solidFill>
                            <a:srgbClr val="0000FF"/>
                          </a:solidFill>
                        </a:rPr>
                        <a:t> less&lt;float&gt; </a:t>
                      </a:r>
                      <a:r>
                        <a:rPr lang="en-US" sz="2000" b="1" i="1" dirty="0" smtClean="0">
                          <a:solidFill>
                            <a:srgbClr val="0000FF"/>
                          </a:solidFill>
                        </a:rPr>
                        <a:t>&gt; Z;</a:t>
                      </a:r>
                      <a:br>
                        <a:rPr lang="en-US" sz="2000" b="1" i="1" dirty="0" smtClean="0">
                          <a:solidFill>
                            <a:srgbClr val="0000FF"/>
                          </a:solidFill>
                        </a:rPr>
                      </a:br>
                      <a:endParaRPr kumimoji="0" lang="en-US" sz="2000" b="1" i="1" u="none" strike="noStrike" cap="none" normalizeH="0" baseline="0" dirty="0" smtClean="0">
                        <a:ln>
                          <a:noFill/>
                        </a:ln>
                        <a:solidFill>
                          <a:srgbClr val="0000FF"/>
                        </a:solidFill>
                        <a:effectLst/>
                        <a:latin typeface="Calibri" pitchFamily="-109" charset="0"/>
                        <a:ea typeface="ＭＳ Ｐゴシック" pitchFamily="-109" charset="-128"/>
                        <a:cs typeface="ＭＳ Ｐゴシック" pitchFamily="-109"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rPr>
                        <a:t>Associates key object with value object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109" charset="0"/>
                          <a:ea typeface="ＭＳ Ｐゴシック" pitchFamily="-109" charset="-128"/>
                          <a:cs typeface="ＭＳ Ｐゴシック" pitchFamily="-109" charset="-128"/>
                        </a:rPr>
                        <a:t>Multiple key values allowed</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0433"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62482"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37240590-F8BB-6D4F-82A9-034EB4D7A44B}" type="slidenum">
              <a:rPr lang="en-US"/>
              <a:pPr>
                <a:defRPr/>
              </a:pPr>
              <a:t>56</a:t>
            </a:fld>
            <a:endParaRPr lang="en-US"/>
          </a:p>
        </p:txBody>
      </p:sp>
      <p:sp>
        <p:nvSpPr>
          <p:cNvPr id="8" name="Rectangle 7"/>
          <p:cNvSpPr/>
          <p:nvPr/>
        </p:nvSpPr>
        <p:spPr>
          <a:xfrm>
            <a:off x="609600" y="5105400"/>
            <a:ext cx="8077200" cy="9144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dirty="0">
                <a:solidFill>
                  <a:srgbClr val="0000FF"/>
                </a:solidFill>
              </a:rPr>
              <a:t>Associative containers </a:t>
            </a:r>
            <a:r>
              <a:rPr lang="en-US" b="1" dirty="0">
                <a:solidFill>
                  <a:srgbClr val="FF0000"/>
                </a:solidFill>
              </a:rPr>
              <a:t>are not sequential</a:t>
            </a:r>
            <a:r>
              <a:rPr lang="en-US" dirty="0">
                <a:solidFill>
                  <a:srgbClr val="0000FF"/>
                </a:solidFill>
              </a:rPr>
              <a:t>; they use keys to access data.  </a:t>
            </a:r>
          </a:p>
          <a:p>
            <a:pPr fontAlgn="auto">
              <a:spcBef>
                <a:spcPts val="0"/>
              </a:spcBef>
              <a:spcAft>
                <a:spcPts val="0"/>
              </a:spcAft>
              <a:defRPr/>
            </a:pPr>
            <a:r>
              <a:rPr lang="en-US" dirty="0">
                <a:solidFill>
                  <a:srgbClr val="0000FF"/>
                </a:solidFill>
              </a:rPr>
              <a:t>These containers store data in a structure called a </a:t>
            </a:r>
            <a:r>
              <a:rPr lang="en-US" b="1" i="1" dirty="0">
                <a:solidFill>
                  <a:srgbClr val="0000FF"/>
                </a:solidFill>
              </a:rPr>
              <a:t>tree </a:t>
            </a:r>
            <a:r>
              <a:rPr lang="en-US" dirty="0">
                <a:solidFill>
                  <a:srgbClr val="0000FF"/>
                </a:solidFill>
              </a:rPr>
              <a:t>which offers fast searching, insertion, and deletion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0"/>
            <a:ext cx="8229600" cy="715963"/>
          </a:xfrm>
        </p:spPr>
        <p:txBody>
          <a:bodyPr rtlCol="0">
            <a:normAutofit fontScale="90000"/>
          </a:bodyPr>
          <a:lstStyle/>
          <a:p>
            <a:pPr eaLnBrk="1" fontAlgn="auto" hangingPunct="1">
              <a:spcAft>
                <a:spcPts val="0"/>
              </a:spcAft>
              <a:defRPr/>
            </a:pPr>
            <a:r>
              <a:rPr lang="en-US" b="1" dirty="0" smtClean="0"/>
              <a:t>STL Set Example</a:t>
            </a:r>
            <a:r>
              <a:rPr lang="en-US" b="1" baseline="30000" dirty="0" smtClean="0">
                <a:solidFill>
                  <a:srgbClr val="FF0000"/>
                </a:solidFill>
              </a:rPr>
              <a:t>§</a:t>
            </a:r>
          </a:p>
        </p:txBody>
      </p:sp>
      <p:sp>
        <p:nvSpPr>
          <p:cNvPr id="101379" name="Content Placeholder 2"/>
          <p:cNvSpPr>
            <a:spLocks noGrp="1"/>
          </p:cNvSpPr>
          <p:nvPr>
            <p:ph idx="1"/>
          </p:nvPr>
        </p:nvSpPr>
        <p:spPr>
          <a:xfrm>
            <a:off x="457200" y="715963"/>
            <a:ext cx="3962400" cy="5640387"/>
          </a:xfrm>
          <a:ln>
            <a:solidFill>
              <a:srgbClr val="0000FF"/>
            </a:solidFill>
          </a:ln>
        </p:spPr>
        <p:txBody>
          <a:bodyPr rtlCol="0">
            <a:normAutofit fontScale="85000" lnSpcReduction="10000"/>
          </a:bodyPr>
          <a:lstStyle/>
          <a:p>
            <a:pPr eaLnBrk="1" fontAlgn="auto" hangingPunct="1">
              <a:spcAft>
                <a:spcPts val="0"/>
              </a:spcAft>
              <a:buFont typeface="Arial" pitchFamily="-111" charset="0"/>
              <a:buNone/>
              <a:defRPr/>
            </a:pPr>
            <a:r>
              <a:rPr lang="en-US" sz="1700" b="1" dirty="0" smtClean="0">
                <a:solidFill>
                  <a:srgbClr val="0000FF"/>
                </a:solidFill>
              </a:rPr>
              <a:t>#include &lt;set&gt;</a:t>
            </a:r>
          </a:p>
          <a:p>
            <a:pPr eaLnBrk="1" fontAlgn="auto" hangingPunct="1">
              <a:spcAft>
                <a:spcPts val="0"/>
              </a:spcAft>
              <a:buFont typeface="Arial" pitchFamily="-111" charset="0"/>
              <a:buNone/>
              <a:defRPr/>
            </a:pPr>
            <a:r>
              <a:rPr lang="en-US" sz="1700" b="1" dirty="0" smtClean="0">
                <a:solidFill>
                  <a:srgbClr val="0000FF"/>
                </a:solidFill>
              </a:rPr>
              <a:t>#include &lt;string&gt;</a:t>
            </a:r>
          </a:p>
          <a:p>
            <a:pPr eaLnBrk="1" fontAlgn="auto" hangingPunct="1">
              <a:spcAft>
                <a:spcPts val="0"/>
              </a:spcAft>
              <a:buFont typeface="Arial" pitchFamily="-111" charset="0"/>
              <a:buNone/>
              <a:defRPr/>
            </a:pPr>
            <a:r>
              <a:rPr lang="en-US" sz="1700" b="1" dirty="0" smtClean="0">
                <a:solidFill>
                  <a:srgbClr val="0000FF"/>
                </a:solidFill>
              </a:rPr>
              <a:t> </a:t>
            </a:r>
          </a:p>
          <a:p>
            <a:pPr eaLnBrk="1" fontAlgn="auto" hangingPunct="1">
              <a:spcAft>
                <a:spcPts val="0"/>
              </a:spcAft>
              <a:buFont typeface="Arial" pitchFamily="-111" charset="0"/>
              <a:buNone/>
              <a:defRPr/>
            </a:pPr>
            <a:r>
              <a:rPr lang="en-US" sz="1700" dirty="0" err="1" smtClean="0"/>
              <a:t>int</a:t>
            </a:r>
            <a:r>
              <a:rPr lang="en-US" sz="1700" dirty="0" smtClean="0"/>
              <a:t> main( )</a:t>
            </a:r>
          </a:p>
          <a:p>
            <a:pPr eaLnBrk="1" fontAlgn="auto" hangingPunct="1">
              <a:spcAft>
                <a:spcPts val="0"/>
              </a:spcAft>
              <a:buFont typeface="Arial" pitchFamily="-111" charset="0"/>
              <a:buNone/>
              <a:defRPr/>
            </a:pPr>
            <a:r>
              <a:rPr lang="en-US" sz="1700" dirty="0" smtClean="0"/>
              <a:t>{</a:t>
            </a:r>
          </a:p>
          <a:p>
            <a:pPr eaLnBrk="1" fontAlgn="auto" hangingPunct="1">
              <a:spcAft>
                <a:spcPts val="0"/>
              </a:spcAft>
              <a:buFont typeface="Arial" pitchFamily="-111" charset="0"/>
              <a:buNone/>
              <a:defRPr/>
            </a:pPr>
            <a:r>
              <a:rPr lang="en-US" sz="1700" dirty="0" smtClean="0"/>
              <a:t>        </a:t>
            </a:r>
            <a:r>
              <a:rPr lang="en-US" sz="1700" b="1" dirty="0" smtClean="0"/>
              <a:t>string  </a:t>
            </a:r>
            <a:r>
              <a:rPr lang="en-US" sz="1700" b="1" dirty="0" err="1" smtClean="0"/>
              <a:t>s</a:t>
            </a:r>
            <a:r>
              <a:rPr lang="en-US" sz="1700" b="1" dirty="0" smtClean="0"/>
              <a:t>[] = {"puma", "cat", "dog", "ant", "mouse"};</a:t>
            </a:r>
            <a:endParaRPr lang="en-US" sz="1700" dirty="0" smtClean="0"/>
          </a:p>
          <a:p>
            <a:pPr eaLnBrk="1" fontAlgn="auto" hangingPunct="1">
              <a:spcAft>
                <a:spcPts val="0"/>
              </a:spcAft>
              <a:buFont typeface="Arial" pitchFamily="-111" charset="0"/>
              <a:buNone/>
              <a:defRPr/>
            </a:pPr>
            <a:r>
              <a:rPr lang="en-US" sz="1700" dirty="0" smtClean="0"/>
              <a:t>        string R = "</a:t>
            </a:r>
            <a:r>
              <a:rPr lang="en-US" sz="1700" dirty="0" err="1" smtClean="0"/>
              <a:t>x</a:t>
            </a:r>
            <a:r>
              <a:rPr lang="en-US" sz="1700" dirty="0" smtClean="0"/>
              <a:t>”;</a:t>
            </a:r>
          </a:p>
          <a:p>
            <a:pPr eaLnBrk="1" fontAlgn="auto" hangingPunct="1">
              <a:spcAft>
                <a:spcPts val="0"/>
              </a:spcAft>
              <a:buFont typeface="Arial" pitchFamily="-111" charset="0"/>
              <a:buNone/>
              <a:defRPr/>
            </a:pPr>
            <a:r>
              <a:rPr lang="en-US" sz="1700" dirty="0" smtClean="0"/>
              <a:t>        </a:t>
            </a:r>
            <a:r>
              <a:rPr lang="en-US" sz="1700" b="1" dirty="0" smtClean="0"/>
              <a:t>//ascending order set</a:t>
            </a:r>
            <a:endParaRPr lang="en-US" sz="1700" dirty="0" smtClean="0"/>
          </a:p>
          <a:p>
            <a:pPr eaLnBrk="1" fontAlgn="auto" hangingPunct="1">
              <a:spcAft>
                <a:spcPts val="0"/>
              </a:spcAft>
              <a:buFont typeface="Arial" pitchFamily="-111" charset="0"/>
              <a:buNone/>
              <a:defRPr/>
            </a:pPr>
            <a:r>
              <a:rPr lang="en-US" sz="1700" b="1" dirty="0" smtClean="0">
                <a:solidFill>
                  <a:srgbClr val="0000FF"/>
                </a:solidFill>
              </a:rPr>
              <a:t>        set&lt;string, less&lt; string&gt; &gt; Set;</a:t>
            </a:r>
          </a:p>
          <a:p>
            <a:pPr eaLnBrk="1" fontAlgn="auto" hangingPunct="1">
              <a:spcAft>
                <a:spcPts val="0"/>
              </a:spcAft>
              <a:buFont typeface="Arial" pitchFamily="-111" charset="0"/>
              <a:buNone/>
              <a:defRPr/>
            </a:pPr>
            <a:r>
              <a:rPr lang="en-US" sz="1700" b="1" dirty="0" smtClean="0">
                <a:solidFill>
                  <a:srgbClr val="FF0000"/>
                </a:solidFill>
              </a:rPr>
              <a:t>        set&lt;string, less&lt; string&gt; &gt;::iterator p;  </a:t>
            </a:r>
          </a:p>
          <a:p>
            <a:pPr eaLnBrk="1" fontAlgn="auto" hangingPunct="1">
              <a:spcAft>
                <a:spcPts val="0"/>
              </a:spcAft>
              <a:buFont typeface="Arial" pitchFamily="-111" charset="0"/>
              <a:buNone/>
              <a:defRPr/>
            </a:pPr>
            <a:r>
              <a:rPr lang="en-US" sz="1700" b="1" dirty="0" smtClean="0"/>
              <a:t>       </a:t>
            </a:r>
          </a:p>
          <a:p>
            <a:pPr eaLnBrk="1" fontAlgn="auto" hangingPunct="1">
              <a:spcAft>
                <a:spcPts val="0"/>
              </a:spcAft>
              <a:buFont typeface="Arial" pitchFamily="-111" charset="0"/>
              <a:buNone/>
              <a:defRPr/>
            </a:pPr>
            <a:r>
              <a:rPr lang="en-US" sz="1700" b="1" dirty="0" smtClean="0"/>
              <a:t>      //descending order set</a:t>
            </a:r>
            <a:endParaRPr lang="en-US" sz="1700" dirty="0" smtClean="0"/>
          </a:p>
          <a:p>
            <a:pPr eaLnBrk="1" fontAlgn="auto" hangingPunct="1">
              <a:spcAft>
                <a:spcPts val="0"/>
              </a:spcAft>
              <a:buFont typeface="Arial" pitchFamily="-111" charset="0"/>
              <a:buNone/>
              <a:defRPr/>
            </a:pPr>
            <a:r>
              <a:rPr lang="en-US" sz="1700" dirty="0" smtClean="0"/>
              <a:t>        </a:t>
            </a:r>
            <a:r>
              <a:rPr lang="en-US" sz="1700" b="1" dirty="0" smtClean="0">
                <a:solidFill>
                  <a:srgbClr val="0000FF"/>
                </a:solidFill>
              </a:rPr>
              <a:t>set&lt;string, greater&lt; string&gt; &gt; </a:t>
            </a:r>
            <a:r>
              <a:rPr lang="en-US" sz="1700" b="1" dirty="0" err="1" smtClean="0">
                <a:solidFill>
                  <a:srgbClr val="0000FF"/>
                </a:solidFill>
              </a:rPr>
              <a:t>RSet</a:t>
            </a:r>
            <a:r>
              <a:rPr lang="en-US" sz="1700" b="1" dirty="0" smtClean="0">
                <a:solidFill>
                  <a:srgbClr val="0000FF"/>
                </a:solidFill>
              </a:rPr>
              <a:t>;</a:t>
            </a:r>
          </a:p>
          <a:p>
            <a:pPr eaLnBrk="1" fontAlgn="auto" hangingPunct="1">
              <a:spcAft>
                <a:spcPts val="0"/>
              </a:spcAft>
              <a:buFont typeface="Arial" pitchFamily="-111" charset="0"/>
              <a:buNone/>
              <a:defRPr/>
            </a:pPr>
            <a:r>
              <a:rPr lang="en-US" sz="1700" b="1" dirty="0" smtClean="0">
                <a:solidFill>
                  <a:srgbClr val="FF0000"/>
                </a:solidFill>
              </a:rPr>
              <a:t>        set&lt;string, greater&lt; string&gt; &gt;::</a:t>
            </a:r>
            <a:r>
              <a:rPr lang="en-US" sz="1700" b="1" dirty="0" err="1" smtClean="0">
                <a:solidFill>
                  <a:srgbClr val="FF0000"/>
                </a:solidFill>
              </a:rPr>
              <a:t>iterator</a:t>
            </a:r>
            <a:r>
              <a:rPr lang="en-US" sz="1700" b="1" dirty="0" smtClean="0">
                <a:solidFill>
                  <a:srgbClr val="FF0000"/>
                </a:solidFill>
              </a:rPr>
              <a:t> </a:t>
            </a:r>
            <a:r>
              <a:rPr lang="en-US" sz="1700" b="1" dirty="0" err="1" smtClean="0">
                <a:solidFill>
                  <a:srgbClr val="FF0000"/>
                </a:solidFill>
              </a:rPr>
              <a:t>q</a:t>
            </a:r>
            <a:r>
              <a:rPr lang="en-US" sz="1700" b="1" dirty="0" smtClean="0">
                <a:solidFill>
                  <a:srgbClr val="FF0000"/>
                </a:solidFill>
              </a:rPr>
              <a:t>;</a:t>
            </a:r>
          </a:p>
          <a:p>
            <a:pPr eaLnBrk="1" fontAlgn="auto" hangingPunct="1">
              <a:spcAft>
                <a:spcPts val="0"/>
              </a:spcAft>
              <a:buFont typeface="Arial" pitchFamily="-111" charset="0"/>
              <a:buNone/>
              <a:defRPr/>
            </a:pPr>
            <a:r>
              <a:rPr lang="en-US" sz="1700" b="1" dirty="0" smtClean="0">
                <a:solidFill>
                  <a:srgbClr val="FF0000"/>
                </a:solidFill>
              </a:rPr>
              <a:t>      </a:t>
            </a:r>
          </a:p>
          <a:p>
            <a:pPr eaLnBrk="1" fontAlgn="auto" hangingPunct="1">
              <a:spcAft>
                <a:spcPts val="0"/>
              </a:spcAft>
              <a:buFont typeface="Arial" pitchFamily="-111" charset="0"/>
              <a:buNone/>
              <a:defRPr/>
            </a:pPr>
            <a:r>
              <a:rPr lang="en-US" sz="1700" b="1" dirty="0" smtClean="0"/>
              <a:t>        </a:t>
            </a:r>
            <a:r>
              <a:rPr lang="en-US" sz="1700" b="1" dirty="0" err="1" smtClean="0"/>
              <a:t>cout</a:t>
            </a:r>
            <a:r>
              <a:rPr lang="en-US" sz="1700" b="1" dirty="0" smtClean="0"/>
              <a:t> &lt;&lt; " Array of Strings " &lt;&lt; </a:t>
            </a:r>
            <a:r>
              <a:rPr lang="en-US" sz="1700" b="1" dirty="0" err="1" smtClean="0"/>
              <a:t>endl</a:t>
            </a:r>
            <a:r>
              <a:rPr lang="en-US" sz="1700" b="1" dirty="0" smtClean="0"/>
              <a:t>;</a:t>
            </a:r>
            <a:endParaRPr lang="en-US" sz="1700" dirty="0" smtClean="0"/>
          </a:p>
          <a:p>
            <a:pPr eaLnBrk="1" fontAlgn="auto" hangingPunct="1">
              <a:spcAft>
                <a:spcPts val="0"/>
              </a:spcAft>
              <a:buFont typeface="Arial" pitchFamily="-111" charset="0"/>
              <a:buNone/>
              <a:defRPr/>
            </a:pPr>
            <a:r>
              <a:rPr lang="en-US" sz="1700" dirty="0" smtClean="0"/>
              <a:t>        </a:t>
            </a:r>
            <a:r>
              <a:rPr lang="en-US" sz="1700" dirty="0" err="1" smtClean="0"/>
              <a:t>int</a:t>
            </a:r>
            <a:r>
              <a:rPr lang="en-US" sz="1700" dirty="0" smtClean="0"/>
              <a:t> </a:t>
            </a:r>
            <a:r>
              <a:rPr lang="en-US" sz="1700" dirty="0" err="1" smtClean="0"/>
              <a:t>i</a:t>
            </a:r>
            <a:r>
              <a:rPr lang="en-US" sz="1700" dirty="0" smtClean="0"/>
              <a:t> = 0;</a:t>
            </a:r>
          </a:p>
          <a:p>
            <a:pPr eaLnBrk="1" fontAlgn="auto" hangingPunct="1">
              <a:spcAft>
                <a:spcPts val="0"/>
              </a:spcAft>
              <a:buFont typeface="Arial" pitchFamily="-111" charset="0"/>
              <a:buNone/>
              <a:defRPr/>
            </a:pPr>
            <a:r>
              <a:rPr lang="en-US" sz="1700" dirty="0" smtClean="0"/>
              <a:t>        </a:t>
            </a:r>
            <a:r>
              <a:rPr lang="en-US" sz="1700" dirty="0" err="1" smtClean="0"/>
              <a:t>for(int</a:t>
            </a:r>
            <a:r>
              <a:rPr lang="en-US" sz="1700" dirty="0" smtClean="0"/>
              <a:t> </a:t>
            </a:r>
            <a:r>
              <a:rPr lang="en-US" sz="1700" dirty="0" err="1" smtClean="0"/>
              <a:t>i</a:t>
            </a:r>
            <a:r>
              <a:rPr lang="en-US" sz="1700" dirty="0" smtClean="0"/>
              <a:t> = 0; </a:t>
            </a:r>
            <a:r>
              <a:rPr lang="en-US" sz="1700" dirty="0" err="1" smtClean="0"/>
              <a:t>i</a:t>
            </a:r>
            <a:r>
              <a:rPr lang="en-US" sz="1700" dirty="0" smtClean="0"/>
              <a:t> &lt; 5; </a:t>
            </a:r>
            <a:r>
              <a:rPr lang="en-US" sz="1700" dirty="0" err="1" smtClean="0"/>
              <a:t>i</a:t>
            </a:r>
            <a:r>
              <a:rPr lang="en-US" sz="1700" dirty="0" smtClean="0"/>
              <a:t>++){</a:t>
            </a:r>
          </a:p>
          <a:p>
            <a:pPr eaLnBrk="1" fontAlgn="auto" hangingPunct="1">
              <a:spcAft>
                <a:spcPts val="0"/>
              </a:spcAft>
              <a:buFont typeface="Arial" pitchFamily="-111" charset="0"/>
              <a:buNone/>
              <a:defRPr/>
            </a:pPr>
            <a:r>
              <a:rPr lang="en-US" sz="1700" dirty="0" smtClean="0"/>
              <a:t>                </a:t>
            </a:r>
            <a:r>
              <a:rPr lang="en-US" sz="1700" dirty="0" err="1" smtClean="0"/>
              <a:t>cout</a:t>
            </a:r>
            <a:r>
              <a:rPr lang="en-US" sz="1700" dirty="0" smtClean="0"/>
              <a:t> &lt;&lt; "</a:t>
            </a:r>
            <a:r>
              <a:rPr lang="en-US" sz="1700" dirty="0" err="1" smtClean="0"/>
              <a:t>s</a:t>
            </a:r>
            <a:r>
              <a:rPr lang="en-US" sz="1700" dirty="0" smtClean="0"/>
              <a:t>[" &lt;&lt; </a:t>
            </a:r>
            <a:r>
              <a:rPr lang="en-US" sz="1700" dirty="0" err="1" smtClean="0"/>
              <a:t>i</a:t>
            </a:r>
            <a:r>
              <a:rPr lang="en-US" sz="1700" dirty="0" smtClean="0"/>
              <a:t>&lt;&lt; "] = " &lt;&lt; </a:t>
            </a:r>
            <a:r>
              <a:rPr lang="en-US" sz="1700" dirty="0" err="1" smtClean="0"/>
              <a:t>s[i</a:t>
            </a:r>
            <a:r>
              <a:rPr lang="en-US" sz="1700" dirty="0" smtClean="0"/>
              <a:t>] &lt;&lt; </a:t>
            </a:r>
            <a:r>
              <a:rPr lang="en-US" sz="1700" dirty="0" err="1" smtClean="0"/>
              <a:t>endl</a:t>
            </a:r>
            <a:r>
              <a:rPr lang="en-US" sz="1700" dirty="0" smtClean="0"/>
              <a:t>;</a:t>
            </a:r>
          </a:p>
          <a:p>
            <a:pPr eaLnBrk="1" fontAlgn="auto" hangingPunct="1">
              <a:spcAft>
                <a:spcPts val="0"/>
              </a:spcAft>
              <a:buFont typeface="Arial" pitchFamily="-111" charset="0"/>
              <a:buNone/>
              <a:defRPr/>
            </a:pPr>
            <a:r>
              <a:rPr lang="en-US" sz="1700" b="1" dirty="0" smtClean="0">
                <a:solidFill>
                  <a:srgbClr val="0000FF"/>
                </a:solidFill>
              </a:rPr>
              <a:t>                </a:t>
            </a:r>
            <a:r>
              <a:rPr lang="en-US" sz="1700" b="1" dirty="0" err="1" smtClean="0">
                <a:solidFill>
                  <a:srgbClr val="0000FF"/>
                </a:solidFill>
              </a:rPr>
              <a:t>Set.insert(s[i</a:t>
            </a:r>
            <a:r>
              <a:rPr lang="en-US" sz="1700" b="1" dirty="0" smtClean="0">
                <a:solidFill>
                  <a:srgbClr val="0000FF"/>
                </a:solidFill>
              </a:rPr>
              <a:t>]);</a:t>
            </a:r>
          </a:p>
          <a:p>
            <a:pPr eaLnBrk="1" fontAlgn="auto" hangingPunct="1">
              <a:spcAft>
                <a:spcPts val="0"/>
              </a:spcAft>
              <a:buFont typeface="Arial" pitchFamily="-111" charset="0"/>
              <a:buNone/>
              <a:defRPr/>
            </a:pPr>
            <a:r>
              <a:rPr lang="en-US" sz="1700" dirty="0" smtClean="0"/>
              <a:t>        }</a:t>
            </a:r>
          </a:p>
          <a:p>
            <a:pPr eaLnBrk="1" fontAlgn="auto" hangingPunct="1">
              <a:spcAft>
                <a:spcPts val="0"/>
              </a:spcAft>
              <a:buFont typeface="Arial" pitchFamily="-111" charset="0"/>
              <a:buNone/>
              <a:defRPr/>
            </a:pPr>
            <a:r>
              <a:rPr lang="en-US" sz="1400" dirty="0" smtClean="0"/>
              <a:t>      </a:t>
            </a:r>
            <a:r>
              <a:rPr lang="en-US" sz="1730" b="1" dirty="0" smtClean="0">
                <a:solidFill>
                  <a:srgbClr val="3366FF"/>
                </a:solidFill>
              </a:rPr>
              <a:t>        </a:t>
            </a:r>
          </a:p>
          <a:p>
            <a:pPr eaLnBrk="1" fontAlgn="auto" hangingPunct="1">
              <a:spcAft>
                <a:spcPts val="0"/>
              </a:spcAft>
              <a:buFont typeface="Arial" pitchFamily="-111" charset="0"/>
              <a:buNone/>
              <a:defRPr/>
            </a:pPr>
            <a:r>
              <a:rPr lang="en-US" sz="1200" dirty="0" smtClean="0"/>
              <a:t> </a:t>
            </a:r>
          </a:p>
        </p:txBody>
      </p:sp>
      <p:sp>
        <p:nvSpPr>
          <p:cNvPr id="10138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09573"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7A333E3-931A-264F-9E4D-75B4BDF5EB09}" type="slidenum">
              <a:rPr lang="en-US"/>
              <a:pPr>
                <a:defRPr/>
              </a:pPr>
              <a:t>57</a:t>
            </a:fld>
            <a:endParaRPr lang="en-US"/>
          </a:p>
        </p:txBody>
      </p:sp>
      <p:sp>
        <p:nvSpPr>
          <p:cNvPr id="7" name="Content Placeholder 2"/>
          <p:cNvSpPr txBox="1">
            <a:spLocks/>
          </p:cNvSpPr>
          <p:nvPr/>
        </p:nvSpPr>
        <p:spPr bwMode="auto">
          <a:xfrm>
            <a:off x="4724400" y="715963"/>
            <a:ext cx="3962400" cy="5640387"/>
          </a:xfrm>
          <a:prstGeom prst="rect">
            <a:avLst/>
          </a:prstGeom>
          <a:noFill/>
          <a:ln w="9525">
            <a:solidFill>
              <a:srgbClr val="0000FF"/>
            </a:solidFill>
            <a:miter lim="800000"/>
            <a:headEnd/>
            <a:tailEnd/>
          </a:ln>
        </p:spPr>
        <p:txBody>
          <a:bodyPr>
            <a:prstTxWarp prst="textNoShape">
              <a:avLst/>
            </a:prstTxWarp>
          </a:bodyPr>
          <a:lstStyle/>
          <a:p>
            <a:pPr eaLnBrk="1" fontAlgn="auto" hangingPunct="1">
              <a:spcAft>
                <a:spcPts val="0"/>
              </a:spcAft>
              <a:buFont typeface="Arial" pitchFamily="-111" charset="0"/>
              <a:buNone/>
              <a:defRPr/>
            </a:pPr>
            <a:r>
              <a:rPr lang="en-US" sz="1400" dirty="0"/>
              <a:t> </a:t>
            </a:r>
            <a:r>
              <a:rPr lang="en-US" sz="1400" dirty="0" err="1"/>
              <a:t>cout</a:t>
            </a:r>
            <a:r>
              <a:rPr lang="en-US" sz="1400" dirty="0"/>
              <a:t> &lt;&lt; "Set: size = " &lt;&lt; </a:t>
            </a:r>
            <a:r>
              <a:rPr lang="en-US" sz="1400" dirty="0" err="1"/>
              <a:t>Set.size</a:t>
            </a:r>
            <a:r>
              <a:rPr lang="en-US" sz="1400" dirty="0"/>
              <a:t>( ) &lt;&lt; </a:t>
            </a:r>
            <a:r>
              <a:rPr lang="en-US" sz="1400" dirty="0" err="1"/>
              <a:t>endl</a:t>
            </a:r>
            <a:r>
              <a:rPr lang="en-US" sz="1400" dirty="0"/>
              <a:t>;</a:t>
            </a:r>
          </a:p>
          <a:p>
            <a:pPr eaLnBrk="1" fontAlgn="auto" hangingPunct="1">
              <a:spcAft>
                <a:spcPts val="0"/>
              </a:spcAft>
              <a:buFont typeface="Arial" pitchFamily="-111" charset="0"/>
              <a:buNone/>
              <a:defRPr/>
            </a:pPr>
            <a:r>
              <a:rPr lang="en-US" sz="1400" dirty="0"/>
              <a:t>        </a:t>
            </a:r>
            <a:r>
              <a:rPr lang="en-US" sz="1400" dirty="0" err="1"/>
              <a:t>cout</a:t>
            </a:r>
            <a:r>
              <a:rPr lang="en-US" sz="1400" dirty="0"/>
              <a:t> &lt;&lt; " ----------- Ascending Set ---------" &lt;&lt; </a:t>
            </a:r>
            <a:r>
              <a:rPr lang="en-US" sz="1400" dirty="0" err="1"/>
              <a:t>endl</a:t>
            </a:r>
            <a:r>
              <a:rPr lang="en-US" sz="1400" dirty="0"/>
              <a:t>;</a:t>
            </a:r>
          </a:p>
          <a:p>
            <a:pPr eaLnBrk="1" fontAlgn="auto" hangingPunct="1">
              <a:spcAft>
                <a:spcPts val="0"/>
              </a:spcAft>
              <a:buFont typeface="Arial" pitchFamily="-111" charset="0"/>
              <a:buNone/>
              <a:defRPr/>
            </a:pPr>
            <a:r>
              <a:rPr lang="en-US" sz="1400" b="1" dirty="0">
                <a:solidFill>
                  <a:srgbClr val="3366FF"/>
                </a:solidFill>
              </a:rPr>
              <a:t>       </a:t>
            </a:r>
            <a:r>
              <a:rPr lang="en-US" sz="1400" b="1" dirty="0">
                <a:solidFill>
                  <a:srgbClr val="FF0000"/>
                </a:solidFill>
              </a:rPr>
              <a:t> for(p = </a:t>
            </a:r>
            <a:r>
              <a:rPr lang="en-US" sz="1400" b="1" dirty="0" err="1">
                <a:solidFill>
                  <a:srgbClr val="FF0000"/>
                </a:solidFill>
              </a:rPr>
              <a:t>Set.begin</a:t>
            </a:r>
            <a:r>
              <a:rPr lang="en-US" sz="1400" b="1" dirty="0">
                <a:solidFill>
                  <a:srgbClr val="FF0000"/>
                </a:solidFill>
              </a:rPr>
              <a:t>( ); p != </a:t>
            </a:r>
            <a:r>
              <a:rPr lang="en-US" sz="1400" b="1" dirty="0" err="1">
                <a:solidFill>
                  <a:srgbClr val="FF0000"/>
                </a:solidFill>
              </a:rPr>
              <a:t>Set.end</a:t>
            </a:r>
            <a:r>
              <a:rPr lang="en-US" sz="1400" b="1" dirty="0">
                <a:solidFill>
                  <a:srgbClr val="FF0000"/>
                </a:solidFill>
              </a:rPr>
              <a:t>( ); p++){</a:t>
            </a:r>
          </a:p>
          <a:p>
            <a:pPr eaLnBrk="1" fontAlgn="auto" hangingPunct="1">
              <a:spcAft>
                <a:spcPts val="0"/>
              </a:spcAft>
              <a:buFont typeface="Arial" pitchFamily="-111" charset="0"/>
              <a:buNone/>
              <a:defRPr/>
            </a:pPr>
            <a:r>
              <a:rPr lang="en-US" sz="1400" b="1" dirty="0">
                <a:solidFill>
                  <a:srgbClr val="FF0000"/>
                </a:solidFill>
              </a:rPr>
              <a:t>                </a:t>
            </a:r>
            <a:r>
              <a:rPr lang="en-US" sz="1400" b="1" dirty="0" err="1">
                <a:solidFill>
                  <a:srgbClr val="FF0000"/>
                </a:solidFill>
              </a:rPr>
              <a:t>cout</a:t>
            </a:r>
            <a:r>
              <a:rPr lang="en-US" sz="1400" b="1" dirty="0">
                <a:solidFill>
                  <a:srgbClr val="FF0000"/>
                </a:solidFill>
              </a:rPr>
              <a:t> &lt;&lt; "Set: *p = " &lt;&lt; *p &lt;&lt; </a:t>
            </a:r>
            <a:r>
              <a:rPr lang="en-US" sz="1400" b="1" dirty="0" err="1">
                <a:solidFill>
                  <a:srgbClr val="FF0000"/>
                </a:solidFill>
              </a:rPr>
              <a:t>endl</a:t>
            </a:r>
            <a:r>
              <a:rPr lang="en-US" sz="1400" b="1" dirty="0" smtClean="0">
                <a:solidFill>
                  <a:srgbClr val="FF0000"/>
                </a:solidFill>
              </a:rPr>
              <a:t>;</a:t>
            </a:r>
          </a:p>
          <a:p>
            <a:pPr eaLnBrk="1" fontAlgn="auto" hangingPunct="1">
              <a:spcAft>
                <a:spcPts val="0"/>
              </a:spcAft>
              <a:buFont typeface="Arial" pitchFamily="-111" charset="0"/>
              <a:buNone/>
              <a:defRPr/>
            </a:pPr>
            <a:endParaRPr lang="en-US" sz="1400" b="1" dirty="0" smtClean="0">
              <a:solidFill>
                <a:srgbClr val="FF0000"/>
              </a:solidFill>
              <a:latin typeface="Arial" pitchFamily="-109" charset="0"/>
              <a:ea typeface="ＭＳ Ｐゴシック" pitchFamily="-109" charset="-128"/>
              <a:cs typeface="ＭＳ Ｐゴシック" pitchFamily="-109" charset="-128"/>
            </a:endParaRPr>
          </a:p>
          <a:p>
            <a:r>
              <a:rPr lang="en-US" sz="1400" dirty="0" err="1"/>
              <a:t>cout</a:t>
            </a:r>
            <a:r>
              <a:rPr lang="en-US" sz="1400" dirty="0"/>
              <a:t> &lt;&lt; " -----</a:t>
            </a:r>
            <a:r>
              <a:rPr lang="en-US" sz="1400" dirty="0" smtClean="0"/>
              <a:t>--</a:t>
            </a:r>
            <a:r>
              <a:rPr lang="en-US" sz="1400" dirty="0"/>
              <a:t>- </a:t>
            </a:r>
            <a:r>
              <a:rPr lang="en-US" sz="1400" dirty="0" err="1"/>
              <a:t>Decending</a:t>
            </a:r>
            <a:r>
              <a:rPr lang="en-US" sz="1400" dirty="0"/>
              <a:t> Set --</a:t>
            </a:r>
            <a:r>
              <a:rPr lang="en-US" sz="1400" dirty="0" smtClean="0"/>
              <a:t>--</a:t>
            </a:r>
            <a:r>
              <a:rPr lang="en-US" sz="1400" dirty="0"/>
              <a:t>---" &lt;&lt; </a:t>
            </a:r>
            <a:r>
              <a:rPr lang="en-US" sz="1400" dirty="0" err="1"/>
              <a:t>endl</a:t>
            </a:r>
            <a:r>
              <a:rPr lang="en-US" sz="1400" dirty="0"/>
              <a:t>;</a:t>
            </a:r>
          </a:p>
          <a:p>
            <a:r>
              <a:rPr lang="da-DK" sz="1400" dirty="0"/>
              <a:t>        for(</a:t>
            </a:r>
            <a:r>
              <a:rPr lang="da-DK" sz="1400" dirty="0" err="1"/>
              <a:t>int</a:t>
            </a:r>
            <a:r>
              <a:rPr lang="da-DK" sz="1400" dirty="0"/>
              <a:t> i = 0; i &lt; 5; i++){</a:t>
            </a:r>
          </a:p>
          <a:p>
            <a:r>
              <a:rPr lang="pl-PL" sz="1400" dirty="0"/>
              <a:t>                </a:t>
            </a:r>
            <a:r>
              <a:rPr lang="pl-PL" sz="1400" dirty="0" err="1"/>
              <a:t>RSet.insert</a:t>
            </a:r>
            <a:r>
              <a:rPr lang="pl-PL" sz="1400" dirty="0"/>
              <a:t>(s[i]);</a:t>
            </a:r>
          </a:p>
          <a:p>
            <a:r>
              <a:rPr lang="en-US" sz="1400" dirty="0"/>
              <a:t>        </a:t>
            </a:r>
            <a:r>
              <a:rPr lang="en-US" sz="1400" dirty="0" smtClean="0"/>
              <a:t>}</a:t>
            </a:r>
          </a:p>
          <a:p>
            <a:r>
              <a:rPr lang="en-US" sz="1400" dirty="0"/>
              <a:t>for(q = </a:t>
            </a:r>
            <a:r>
              <a:rPr lang="en-US" sz="1400" dirty="0" err="1"/>
              <a:t>RSet.begin</a:t>
            </a:r>
            <a:r>
              <a:rPr lang="en-US" sz="1400" dirty="0"/>
              <a:t>( ); q != </a:t>
            </a:r>
            <a:r>
              <a:rPr lang="en-US" sz="1400" dirty="0" err="1"/>
              <a:t>RSet.end</a:t>
            </a:r>
            <a:r>
              <a:rPr lang="en-US" sz="1400" dirty="0"/>
              <a:t>( ); q++){</a:t>
            </a:r>
          </a:p>
          <a:p>
            <a:r>
              <a:rPr lang="en-US" sz="1400" dirty="0"/>
              <a:t>                </a:t>
            </a:r>
            <a:r>
              <a:rPr lang="en-US" sz="1400" dirty="0" err="1"/>
              <a:t>cout</a:t>
            </a:r>
            <a:r>
              <a:rPr lang="en-US" sz="1400" dirty="0"/>
              <a:t> &lt;&lt; "Set: *q = " &lt;&lt; *q &lt;&lt; </a:t>
            </a:r>
            <a:r>
              <a:rPr lang="en-US" sz="1400" dirty="0" err="1"/>
              <a:t>endl</a:t>
            </a:r>
            <a:r>
              <a:rPr lang="en-US" sz="1400" dirty="0"/>
              <a:t>;</a:t>
            </a:r>
          </a:p>
          <a:p>
            <a:r>
              <a:rPr lang="en-US" sz="1400" dirty="0"/>
              <a:t>        }</a:t>
            </a:r>
            <a:endParaRPr lang="en-US" sz="1400" b="1" dirty="0">
              <a:solidFill>
                <a:srgbClr val="FF0000"/>
              </a:solidFill>
              <a:latin typeface="Arial" pitchFamily="-109" charset="0"/>
              <a:ea typeface="ＭＳ Ｐゴシック" pitchFamily="-109" charset="-128"/>
              <a:cs typeface="ＭＳ Ｐゴシック" pitchFamily="-109" charset="-128"/>
            </a:endParaRPr>
          </a:p>
          <a:p>
            <a:pPr eaLnBrk="1" fontAlgn="auto" hangingPunct="1">
              <a:spcAft>
                <a:spcPts val="0"/>
              </a:spcAft>
              <a:buFont typeface="Arial" pitchFamily="-111" charset="0"/>
              <a:buNone/>
              <a:defRPr/>
            </a:pPr>
            <a:r>
              <a:rPr lang="en-US" sz="1400" dirty="0" smtClean="0">
                <a:latin typeface="Arial" pitchFamily="-109" charset="0"/>
                <a:ea typeface="ＭＳ Ｐゴシック" pitchFamily="-109" charset="-128"/>
                <a:cs typeface="ＭＳ Ｐゴシック" pitchFamily="-109" charset="-128"/>
              </a:rPr>
              <a:t>/</a:t>
            </a:r>
            <a:r>
              <a:rPr lang="en-US" sz="1400" dirty="0">
                <a:latin typeface="Arial" pitchFamily="-109" charset="0"/>
                <a:ea typeface="ＭＳ Ｐゴシック" pitchFamily="-109" charset="-128"/>
                <a:cs typeface="ＭＳ Ｐゴシック" pitchFamily="-109" charset="-128"/>
              </a:rPr>
              <a:t>************ Results *************/</a:t>
            </a:r>
          </a:p>
          <a:p>
            <a:pPr>
              <a:defRPr/>
            </a:pPr>
            <a:r>
              <a:rPr lang="en-US" sz="1200" dirty="0">
                <a:latin typeface="Arial" pitchFamily="-109" charset="0"/>
                <a:ea typeface="ＭＳ Ｐゴシック" pitchFamily="-109" charset="-128"/>
                <a:cs typeface="ＭＳ Ｐゴシック" pitchFamily="-109" charset="-128"/>
              </a:rPr>
              <a:t>Array of Strings </a:t>
            </a:r>
          </a:p>
          <a:p>
            <a:pPr>
              <a:defRPr/>
            </a:pPr>
            <a:r>
              <a:rPr lang="en-US" sz="1200" dirty="0">
                <a:latin typeface="Arial" pitchFamily="-109" charset="0"/>
                <a:ea typeface="ＭＳ Ｐゴシック" pitchFamily="-109" charset="-128"/>
                <a:cs typeface="ＭＳ Ｐゴシック" pitchFamily="-109" charset="-128"/>
              </a:rPr>
              <a:t>s[0] = puma</a:t>
            </a:r>
          </a:p>
          <a:p>
            <a:pPr>
              <a:defRPr/>
            </a:pPr>
            <a:r>
              <a:rPr lang="en-US" sz="1200" dirty="0">
                <a:latin typeface="Arial" pitchFamily="-109" charset="0"/>
                <a:ea typeface="ＭＳ Ｐゴシック" pitchFamily="-109" charset="-128"/>
                <a:cs typeface="ＭＳ Ｐゴシック" pitchFamily="-109" charset="-128"/>
              </a:rPr>
              <a:t>s[1] = cat</a:t>
            </a:r>
          </a:p>
          <a:p>
            <a:pPr>
              <a:defRPr/>
            </a:pPr>
            <a:r>
              <a:rPr lang="en-US" sz="1200" dirty="0">
                <a:latin typeface="Arial" pitchFamily="-109" charset="0"/>
                <a:ea typeface="ＭＳ Ｐゴシック" pitchFamily="-109" charset="-128"/>
                <a:cs typeface="ＭＳ Ｐゴシック" pitchFamily="-109" charset="-128"/>
              </a:rPr>
              <a:t>s[2] = dog</a:t>
            </a:r>
          </a:p>
          <a:p>
            <a:pPr>
              <a:defRPr/>
            </a:pPr>
            <a:r>
              <a:rPr lang="en-US" sz="1200" dirty="0">
                <a:latin typeface="Arial" pitchFamily="-109" charset="0"/>
                <a:ea typeface="ＭＳ Ｐゴシック" pitchFamily="-109" charset="-128"/>
                <a:cs typeface="ＭＳ Ｐゴシック" pitchFamily="-109" charset="-128"/>
              </a:rPr>
              <a:t>s[3] = ant</a:t>
            </a:r>
          </a:p>
          <a:p>
            <a:pPr>
              <a:defRPr/>
            </a:pPr>
            <a:r>
              <a:rPr lang="en-US" sz="1200" dirty="0">
                <a:latin typeface="Arial" pitchFamily="-109" charset="0"/>
                <a:ea typeface="ＭＳ Ｐゴシック" pitchFamily="-109" charset="-128"/>
                <a:cs typeface="ＭＳ Ｐゴシック" pitchFamily="-109" charset="-128"/>
              </a:rPr>
              <a:t>s[4] = mouse</a:t>
            </a:r>
          </a:p>
          <a:p>
            <a:pPr>
              <a:defRPr/>
            </a:pPr>
            <a:r>
              <a:rPr lang="en-US" sz="1200" dirty="0">
                <a:latin typeface="Arial" pitchFamily="-109" charset="0"/>
                <a:ea typeface="ＭＳ Ｐゴシック" pitchFamily="-109" charset="-128"/>
                <a:cs typeface="ＭＳ Ｐゴシック" pitchFamily="-109" charset="-128"/>
              </a:rPr>
              <a:t>Set: size = 5</a:t>
            </a:r>
          </a:p>
          <a:p>
            <a:pPr>
              <a:defRPr/>
            </a:pPr>
            <a:r>
              <a:rPr lang="en-US" sz="1200" dirty="0">
                <a:latin typeface="Arial" pitchFamily="-109" charset="0"/>
                <a:ea typeface="ＭＳ Ｐゴシック" pitchFamily="-109" charset="-128"/>
                <a:cs typeface="ＭＳ Ｐゴシック" pitchFamily="-109" charset="-128"/>
              </a:rPr>
              <a:t> ----------- Ascending Set ---------</a:t>
            </a:r>
          </a:p>
          <a:p>
            <a:pPr>
              <a:defRPr/>
            </a:pPr>
            <a:r>
              <a:rPr lang="en-US" sz="1200" dirty="0">
                <a:latin typeface="Arial" pitchFamily="-109" charset="0"/>
                <a:ea typeface="ＭＳ Ｐゴシック" pitchFamily="-109" charset="-128"/>
                <a:cs typeface="ＭＳ Ｐゴシック" pitchFamily="-109" charset="-128"/>
              </a:rPr>
              <a:t>Set: *</a:t>
            </a:r>
            <a:r>
              <a:rPr lang="en-US" sz="1200" dirty="0" err="1">
                <a:latin typeface="Arial" pitchFamily="-109" charset="0"/>
                <a:ea typeface="ＭＳ Ｐゴシック" pitchFamily="-109" charset="-128"/>
                <a:cs typeface="ＭＳ Ｐゴシック" pitchFamily="-109" charset="-128"/>
              </a:rPr>
              <a:t>p</a:t>
            </a:r>
            <a:r>
              <a:rPr lang="en-US" sz="1200" dirty="0">
                <a:latin typeface="Arial" pitchFamily="-109" charset="0"/>
                <a:ea typeface="ＭＳ Ｐゴシック" pitchFamily="-109" charset="-128"/>
                <a:cs typeface="ＭＳ Ｐゴシック" pitchFamily="-109" charset="-128"/>
              </a:rPr>
              <a:t> = ant</a:t>
            </a:r>
          </a:p>
          <a:p>
            <a:pPr>
              <a:defRPr/>
            </a:pPr>
            <a:r>
              <a:rPr lang="en-US" sz="1200" dirty="0">
                <a:latin typeface="Arial" pitchFamily="-109" charset="0"/>
                <a:ea typeface="ＭＳ Ｐゴシック" pitchFamily="-109" charset="-128"/>
                <a:cs typeface="ＭＳ Ｐゴシック" pitchFamily="-109" charset="-128"/>
              </a:rPr>
              <a:t>Set: *</a:t>
            </a:r>
            <a:r>
              <a:rPr lang="en-US" sz="1200" dirty="0" err="1">
                <a:latin typeface="Arial" pitchFamily="-109" charset="0"/>
                <a:ea typeface="ＭＳ Ｐゴシック" pitchFamily="-109" charset="-128"/>
                <a:cs typeface="ＭＳ Ｐゴシック" pitchFamily="-109" charset="-128"/>
              </a:rPr>
              <a:t>p</a:t>
            </a:r>
            <a:r>
              <a:rPr lang="en-US" sz="1200" dirty="0">
                <a:latin typeface="Arial" pitchFamily="-109" charset="0"/>
                <a:ea typeface="ＭＳ Ｐゴシック" pitchFamily="-109" charset="-128"/>
                <a:cs typeface="ＭＳ Ｐゴシック" pitchFamily="-109" charset="-128"/>
              </a:rPr>
              <a:t> = cat</a:t>
            </a:r>
          </a:p>
          <a:p>
            <a:pPr>
              <a:defRPr/>
            </a:pPr>
            <a:r>
              <a:rPr lang="en-US" sz="1200" dirty="0">
                <a:latin typeface="Arial" pitchFamily="-109" charset="0"/>
                <a:ea typeface="ＭＳ Ｐゴシック" pitchFamily="-109" charset="-128"/>
                <a:cs typeface="ＭＳ Ｐゴシック" pitchFamily="-109" charset="-128"/>
              </a:rPr>
              <a:t>Set: *</a:t>
            </a:r>
            <a:r>
              <a:rPr lang="en-US" sz="1200" dirty="0" err="1">
                <a:latin typeface="Arial" pitchFamily="-109" charset="0"/>
                <a:ea typeface="ＭＳ Ｐゴシック" pitchFamily="-109" charset="-128"/>
                <a:cs typeface="ＭＳ Ｐゴシック" pitchFamily="-109" charset="-128"/>
              </a:rPr>
              <a:t>p</a:t>
            </a:r>
            <a:r>
              <a:rPr lang="en-US" sz="1200" dirty="0">
                <a:latin typeface="Arial" pitchFamily="-109" charset="0"/>
                <a:ea typeface="ＭＳ Ｐゴシック" pitchFamily="-109" charset="-128"/>
                <a:cs typeface="ＭＳ Ｐゴシック" pitchFamily="-109" charset="-128"/>
              </a:rPr>
              <a:t> = dog</a:t>
            </a:r>
          </a:p>
          <a:p>
            <a:pPr>
              <a:defRPr/>
            </a:pPr>
            <a:r>
              <a:rPr lang="en-US" sz="1200" dirty="0">
                <a:latin typeface="Arial" pitchFamily="-109" charset="0"/>
                <a:ea typeface="ＭＳ Ｐゴシック" pitchFamily="-109" charset="-128"/>
                <a:cs typeface="ＭＳ Ｐゴシック" pitchFamily="-109" charset="-128"/>
              </a:rPr>
              <a:t>Set: *</a:t>
            </a:r>
            <a:r>
              <a:rPr lang="en-US" sz="1200" dirty="0" err="1">
                <a:latin typeface="Arial" pitchFamily="-109" charset="0"/>
                <a:ea typeface="ＭＳ Ｐゴシック" pitchFamily="-109" charset="-128"/>
                <a:cs typeface="ＭＳ Ｐゴシック" pitchFamily="-109" charset="-128"/>
              </a:rPr>
              <a:t>p</a:t>
            </a:r>
            <a:r>
              <a:rPr lang="en-US" sz="1200" dirty="0">
                <a:latin typeface="Arial" pitchFamily="-109" charset="0"/>
                <a:ea typeface="ＭＳ Ｐゴシック" pitchFamily="-109" charset="-128"/>
                <a:cs typeface="ＭＳ Ｐゴシック" pitchFamily="-109" charset="-128"/>
              </a:rPr>
              <a:t> = mouse</a:t>
            </a:r>
          </a:p>
          <a:p>
            <a:pPr>
              <a:defRPr/>
            </a:pPr>
            <a:r>
              <a:rPr lang="en-US" sz="1200" dirty="0">
                <a:latin typeface="Arial" pitchFamily="-109" charset="0"/>
                <a:ea typeface="ＭＳ Ｐゴシック" pitchFamily="-109" charset="-128"/>
                <a:cs typeface="ＭＳ Ｐゴシック" pitchFamily="-109" charset="-128"/>
              </a:rPr>
              <a:t>Set: *</a:t>
            </a:r>
            <a:r>
              <a:rPr lang="en-US" sz="1200" dirty="0" err="1">
                <a:latin typeface="Arial" pitchFamily="-109" charset="0"/>
                <a:ea typeface="ＭＳ Ｐゴシック" pitchFamily="-109" charset="-128"/>
                <a:cs typeface="ＭＳ Ｐゴシック" pitchFamily="-109" charset="-128"/>
              </a:rPr>
              <a:t>p</a:t>
            </a:r>
            <a:r>
              <a:rPr lang="en-US" sz="1200" dirty="0">
                <a:latin typeface="Arial" pitchFamily="-109" charset="0"/>
                <a:ea typeface="ＭＳ Ｐゴシック" pitchFamily="-109" charset="-128"/>
                <a:cs typeface="ＭＳ Ｐゴシック" pitchFamily="-109" charset="-128"/>
              </a:rPr>
              <a:t> = puma</a:t>
            </a:r>
          </a:p>
          <a:p>
            <a:pPr marL="342900" indent="-342900" eaLnBrk="0" hangingPunct="0">
              <a:spcBef>
                <a:spcPct val="20000"/>
              </a:spcBef>
              <a:buFont typeface="Arial" pitchFamily="-109" charset="0"/>
              <a:buNone/>
              <a:defRPr/>
            </a:pPr>
            <a:endParaRPr lang="en-US" sz="1200" dirty="0">
              <a:latin typeface="+mn-lt"/>
              <a:ea typeface="ＭＳ Ｐゴシック" pitchFamily="-109" charset="-128"/>
              <a:cs typeface="ＭＳ Ｐゴシック" pitchFamily="-109" charset="-128"/>
            </a:endParaRPr>
          </a:p>
          <a:p>
            <a:pPr marL="342900" indent="-342900" eaLnBrk="0" hangingPunct="0">
              <a:spcBef>
                <a:spcPct val="20000"/>
              </a:spcBef>
              <a:buFont typeface="Arial" pitchFamily="-109" charset="0"/>
              <a:buChar char="•"/>
              <a:defRPr/>
            </a:pPr>
            <a:endParaRPr lang="en-US" dirty="0">
              <a:latin typeface="+mn-lt"/>
              <a:ea typeface="ＭＳ Ｐゴシック" pitchFamily="-109" charset="-128"/>
              <a:cs typeface="ＭＳ Ｐゴシック" pitchFamily="-109" charset="-128"/>
            </a:endParaRPr>
          </a:p>
        </p:txBody>
      </p:sp>
      <p:sp>
        <p:nvSpPr>
          <p:cNvPr id="3" name="TextBox 2"/>
          <p:cNvSpPr txBox="1"/>
          <p:nvPr/>
        </p:nvSpPr>
        <p:spPr>
          <a:xfrm>
            <a:off x="1593791" y="5985960"/>
            <a:ext cx="2185965" cy="369332"/>
          </a:xfrm>
          <a:prstGeom prst="rect">
            <a:avLst/>
          </a:prstGeom>
          <a:noFill/>
        </p:spPr>
        <p:txBody>
          <a:bodyPr wrap="none" rtlCol="0">
            <a:spAutoFit/>
          </a:bodyPr>
          <a:lstStyle/>
          <a:p>
            <a:r>
              <a:rPr lang="en-US" b="1" dirty="0" smtClean="0">
                <a:solidFill>
                  <a:srgbClr val="FF0000"/>
                </a:solidFill>
              </a:rPr>
              <a:t>§See </a:t>
            </a:r>
            <a:r>
              <a:rPr lang="en-US" b="1" dirty="0" err="1" smtClean="0">
                <a:solidFill>
                  <a:srgbClr val="FF0000"/>
                </a:solidFill>
              </a:rPr>
              <a:t>STL_Set.cpp</a:t>
            </a:r>
            <a:endParaRPr lang="en-US"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1" dirty="0" smtClean="0"/>
              <a:t>STL Set Constructors</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sz="half" idx="1"/>
          </p:nvPr>
        </p:nvSpPr>
        <p:spPr>
          <a:xfrm>
            <a:off x="457200" y="1143000"/>
            <a:ext cx="4038600" cy="5410200"/>
          </a:xfrm>
          <a:ln>
            <a:solidFill>
              <a:srgbClr val="4F81BD"/>
            </a:solidFill>
          </a:ln>
        </p:spPr>
        <p:txBody>
          <a:bodyPr/>
          <a:lstStyle/>
          <a:p>
            <a:pPr marL="0" indent="0">
              <a:buNone/>
            </a:pPr>
            <a:r>
              <a:rPr lang="en-US" sz="1200" dirty="0" smtClean="0"/>
              <a:t>#</a:t>
            </a:r>
            <a:r>
              <a:rPr lang="en-US" sz="1200" dirty="0"/>
              <a:t>include &lt;</a:t>
            </a:r>
            <a:r>
              <a:rPr lang="en-US" sz="1200" dirty="0" err="1"/>
              <a:t>iostream</a:t>
            </a:r>
            <a:r>
              <a:rPr lang="en-US" sz="1200" dirty="0"/>
              <a:t>&gt;</a:t>
            </a:r>
          </a:p>
          <a:p>
            <a:pPr marL="0" indent="0">
              <a:buNone/>
            </a:pPr>
            <a:r>
              <a:rPr lang="en-US" sz="1200" dirty="0"/>
              <a:t>#include &lt;set&gt;</a:t>
            </a:r>
          </a:p>
          <a:p>
            <a:pPr marL="0" indent="0">
              <a:buNone/>
            </a:pPr>
            <a:r>
              <a:rPr lang="en-US" sz="1200" dirty="0"/>
              <a:t>using namespace </a:t>
            </a:r>
            <a:r>
              <a:rPr lang="en-US" sz="1200" dirty="0" err="1"/>
              <a:t>std</a:t>
            </a:r>
            <a:r>
              <a:rPr lang="en-US" sz="1200" dirty="0" smtClean="0"/>
              <a:t>;</a:t>
            </a:r>
            <a:endParaRPr lang="en-US" sz="1200" dirty="0"/>
          </a:p>
          <a:p>
            <a:pPr marL="0" indent="0">
              <a:buNone/>
            </a:pPr>
            <a:r>
              <a:rPr lang="en-US" sz="1200" b="1" dirty="0" err="1">
                <a:solidFill>
                  <a:srgbClr val="0000FF"/>
                </a:solidFill>
              </a:rPr>
              <a:t>struct</a:t>
            </a:r>
            <a:r>
              <a:rPr lang="en-US" sz="1200" b="1" dirty="0">
                <a:solidFill>
                  <a:srgbClr val="0000FF"/>
                </a:solidFill>
              </a:rPr>
              <a:t> </a:t>
            </a:r>
            <a:r>
              <a:rPr lang="en-US" sz="1200" b="1" dirty="0" err="1">
                <a:solidFill>
                  <a:srgbClr val="0000FF"/>
                </a:solidFill>
              </a:rPr>
              <a:t>classcomp</a:t>
            </a:r>
            <a:r>
              <a:rPr lang="en-US" sz="1200" dirty="0">
                <a:solidFill>
                  <a:srgbClr val="0000FF"/>
                </a:solidFill>
              </a:rPr>
              <a:t> {</a:t>
            </a:r>
          </a:p>
          <a:p>
            <a:pPr marL="0" indent="0">
              <a:buNone/>
            </a:pPr>
            <a:r>
              <a:rPr lang="en-US" sz="1200" dirty="0"/>
              <a:t>  </a:t>
            </a:r>
            <a:r>
              <a:rPr lang="en-US" sz="1200" dirty="0" err="1"/>
              <a:t>bool</a:t>
            </a:r>
            <a:r>
              <a:rPr lang="en-US" sz="1200" dirty="0"/>
              <a:t> operator() (</a:t>
            </a:r>
            <a:r>
              <a:rPr lang="en-US" sz="1200" dirty="0" err="1"/>
              <a:t>const</a:t>
            </a:r>
            <a:r>
              <a:rPr lang="en-US" sz="1200" dirty="0"/>
              <a:t> </a:t>
            </a:r>
            <a:r>
              <a:rPr lang="en-US" sz="1200" dirty="0" err="1"/>
              <a:t>int</a:t>
            </a:r>
            <a:r>
              <a:rPr lang="en-US" sz="1200" dirty="0"/>
              <a:t>&amp; lhs, </a:t>
            </a:r>
            <a:r>
              <a:rPr lang="en-US" sz="1200" dirty="0" err="1"/>
              <a:t>const</a:t>
            </a:r>
            <a:r>
              <a:rPr lang="en-US" sz="1200" dirty="0"/>
              <a:t> </a:t>
            </a:r>
            <a:r>
              <a:rPr lang="en-US" sz="1200" dirty="0" err="1"/>
              <a:t>int</a:t>
            </a:r>
            <a:r>
              <a:rPr lang="en-US" sz="1200" dirty="0"/>
              <a:t>&amp; </a:t>
            </a:r>
            <a:r>
              <a:rPr lang="en-US" sz="1200" dirty="0" err="1"/>
              <a:t>rhs</a:t>
            </a:r>
            <a:r>
              <a:rPr lang="en-US" sz="1200" dirty="0"/>
              <a:t>) </a:t>
            </a:r>
            <a:r>
              <a:rPr lang="en-US" sz="1200" dirty="0" err="1"/>
              <a:t>const</a:t>
            </a:r>
            <a:endParaRPr lang="en-US" sz="1200" dirty="0"/>
          </a:p>
          <a:p>
            <a:pPr marL="0" indent="0">
              <a:buNone/>
            </a:pPr>
            <a:r>
              <a:rPr lang="en-US" sz="1200" dirty="0"/>
              <a:t>  {return lhs&gt;</a:t>
            </a:r>
            <a:r>
              <a:rPr lang="en-US" sz="1200" dirty="0" err="1"/>
              <a:t>rhs</a:t>
            </a:r>
            <a:r>
              <a:rPr lang="en-US" sz="1200" dirty="0"/>
              <a:t>;}</a:t>
            </a:r>
          </a:p>
          <a:p>
            <a:pPr marL="0" indent="0">
              <a:buNone/>
            </a:pPr>
            <a:r>
              <a:rPr lang="en-US" sz="1200" dirty="0"/>
              <a:t>}</a:t>
            </a:r>
            <a:r>
              <a:rPr lang="en-US" sz="1200" dirty="0" smtClean="0"/>
              <a:t>;</a:t>
            </a:r>
            <a:endParaRPr lang="en-US" sz="1200" dirty="0"/>
          </a:p>
          <a:p>
            <a:pPr marL="0" indent="0">
              <a:buNone/>
            </a:pPr>
            <a:r>
              <a:rPr lang="en-US" sz="1200" dirty="0" err="1"/>
              <a:t>int</a:t>
            </a:r>
            <a:r>
              <a:rPr lang="en-US" sz="1200" dirty="0"/>
              <a:t> main ()</a:t>
            </a:r>
          </a:p>
          <a:p>
            <a:pPr marL="0" indent="0">
              <a:buNone/>
            </a:pPr>
            <a:r>
              <a:rPr lang="en-US" sz="1200" dirty="0"/>
              <a:t>{</a:t>
            </a:r>
          </a:p>
          <a:p>
            <a:pPr marL="0" indent="0">
              <a:buNone/>
            </a:pPr>
            <a:r>
              <a:rPr lang="en-US" sz="1200" dirty="0">
                <a:solidFill>
                  <a:srgbClr val="0000FF"/>
                </a:solidFill>
              </a:rPr>
              <a:t>  </a:t>
            </a:r>
            <a:r>
              <a:rPr lang="en-US" sz="1200" b="1" dirty="0">
                <a:solidFill>
                  <a:srgbClr val="0000FF"/>
                </a:solidFill>
              </a:rPr>
              <a:t>set&lt;</a:t>
            </a:r>
            <a:r>
              <a:rPr lang="en-US" sz="1200" b="1" dirty="0" err="1">
                <a:solidFill>
                  <a:srgbClr val="0000FF"/>
                </a:solidFill>
              </a:rPr>
              <a:t>int</a:t>
            </a:r>
            <a:r>
              <a:rPr lang="en-US" sz="1200" b="1" dirty="0">
                <a:solidFill>
                  <a:srgbClr val="0000FF"/>
                </a:solidFill>
              </a:rPr>
              <a:t>&gt; first;                </a:t>
            </a:r>
            <a:r>
              <a:rPr lang="en-US" sz="1200" b="1" dirty="0" smtClean="0">
                <a:solidFill>
                  <a:srgbClr val="0000FF"/>
                </a:solidFill>
              </a:rPr>
              <a:t>     /</a:t>
            </a:r>
            <a:r>
              <a:rPr lang="en-US" sz="1200" b="1" dirty="0">
                <a:solidFill>
                  <a:srgbClr val="0000FF"/>
                </a:solidFill>
              </a:rPr>
              <a:t>/ empty set of </a:t>
            </a:r>
            <a:r>
              <a:rPr lang="en-US" sz="1200" b="1" dirty="0" err="1">
                <a:solidFill>
                  <a:srgbClr val="0000FF"/>
                </a:solidFill>
              </a:rPr>
              <a:t>ints</a:t>
            </a:r>
            <a:endParaRPr lang="en-US" sz="1200" dirty="0">
              <a:solidFill>
                <a:srgbClr val="0000FF"/>
              </a:solidFill>
            </a:endParaRPr>
          </a:p>
          <a:p>
            <a:pPr marL="0" indent="0">
              <a:buNone/>
            </a:pPr>
            <a:r>
              <a:rPr lang="en-US" sz="1200" b="1" dirty="0"/>
              <a:t>  set&lt;</a:t>
            </a:r>
            <a:r>
              <a:rPr lang="en-US" sz="1200" b="1" dirty="0" err="1"/>
              <a:t>int</a:t>
            </a:r>
            <a:r>
              <a:rPr lang="en-US" sz="1200" b="1" dirty="0"/>
              <a:t>&gt;::iterator </a:t>
            </a:r>
            <a:r>
              <a:rPr lang="en-US" sz="1200" b="1" dirty="0" err="1"/>
              <a:t>itr</a:t>
            </a:r>
            <a:r>
              <a:rPr lang="en-US" sz="1200" b="1" dirty="0"/>
              <a:t>;        // set </a:t>
            </a:r>
            <a:r>
              <a:rPr lang="en-US" sz="1200" b="1" dirty="0" smtClean="0"/>
              <a:t>iterator</a:t>
            </a:r>
            <a:endParaRPr lang="en-US" sz="1200" dirty="0"/>
          </a:p>
          <a:p>
            <a:pPr marL="0" indent="0">
              <a:buNone/>
            </a:pPr>
            <a:r>
              <a:rPr lang="en-US" sz="1200" dirty="0"/>
              <a:t>  </a:t>
            </a:r>
            <a:r>
              <a:rPr lang="en-US" sz="1200" b="1" dirty="0" err="1"/>
              <a:t>int</a:t>
            </a:r>
            <a:r>
              <a:rPr lang="en-US" sz="1200" b="1" dirty="0"/>
              <a:t> </a:t>
            </a:r>
            <a:r>
              <a:rPr lang="en-US" sz="1200" b="1" dirty="0" err="1"/>
              <a:t>myints</a:t>
            </a:r>
            <a:r>
              <a:rPr lang="en-US" sz="1200" b="1" dirty="0"/>
              <a:t>[]= {10,20,30,40,50};</a:t>
            </a:r>
            <a:endParaRPr lang="en-US" sz="1200" dirty="0"/>
          </a:p>
          <a:p>
            <a:pPr marL="0" indent="0">
              <a:buNone/>
            </a:pPr>
            <a:r>
              <a:rPr lang="en-US" sz="1200" dirty="0"/>
              <a:t> </a:t>
            </a:r>
          </a:p>
          <a:p>
            <a:pPr marL="0" indent="0">
              <a:buNone/>
            </a:pPr>
            <a:r>
              <a:rPr lang="en-US" sz="1200" dirty="0">
                <a:solidFill>
                  <a:srgbClr val="0000FF"/>
                </a:solidFill>
              </a:rPr>
              <a:t>  </a:t>
            </a:r>
            <a:r>
              <a:rPr lang="en-US" sz="1200" b="1" dirty="0">
                <a:solidFill>
                  <a:srgbClr val="0000FF"/>
                </a:solidFill>
              </a:rPr>
              <a:t>set&lt;</a:t>
            </a:r>
            <a:r>
              <a:rPr lang="en-US" sz="1200" b="1" dirty="0" err="1">
                <a:solidFill>
                  <a:srgbClr val="0000FF"/>
                </a:solidFill>
              </a:rPr>
              <a:t>int</a:t>
            </a:r>
            <a:r>
              <a:rPr lang="en-US" sz="1200" b="1" dirty="0">
                <a:solidFill>
                  <a:srgbClr val="0000FF"/>
                </a:solidFill>
              </a:rPr>
              <a:t>&gt; second (myints,myints+5);</a:t>
            </a:r>
            <a:r>
              <a:rPr lang="en-US" sz="1200" dirty="0">
                <a:solidFill>
                  <a:srgbClr val="0000FF"/>
                </a:solidFill>
              </a:rPr>
              <a:t>        // range</a:t>
            </a:r>
          </a:p>
          <a:p>
            <a:pPr marL="0" indent="0">
              <a:buNone/>
            </a:pPr>
            <a:r>
              <a:rPr lang="en-US" sz="1200" dirty="0"/>
              <a:t>  </a:t>
            </a:r>
            <a:r>
              <a:rPr lang="en-US" sz="1200" dirty="0" err="1"/>
              <a:t>cout</a:t>
            </a:r>
            <a:r>
              <a:rPr lang="en-US" sz="1200" dirty="0"/>
              <a:t> &lt;&lt; "second" &lt;&lt; </a:t>
            </a:r>
            <a:r>
              <a:rPr lang="en-US" sz="1200" dirty="0" err="1"/>
              <a:t>endl</a:t>
            </a:r>
            <a:r>
              <a:rPr lang="en-US" sz="1200" dirty="0"/>
              <a:t>;</a:t>
            </a:r>
          </a:p>
          <a:p>
            <a:pPr marL="0" indent="0">
              <a:buNone/>
            </a:pPr>
            <a:r>
              <a:rPr lang="en-US" sz="1200" dirty="0"/>
              <a:t>  for(</a:t>
            </a:r>
            <a:r>
              <a:rPr lang="en-US" sz="1200" dirty="0" err="1"/>
              <a:t>itr</a:t>
            </a:r>
            <a:r>
              <a:rPr lang="en-US" sz="1200" dirty="0"/>
              <a:t> = </a:t>
            </a:r>
            <a:r>
              <a:rPr lang="en-US" sz="1200" dirty="0" err="1"/>
              <a:t>second.begin</a:t>
            </a:r>
            <a:r>
              <a:rPr lang="en-US" sz="1200" dirty="0"/>
              <a:t>(); </a:t>
            </a:r>
            <a:r>
              <a:rPr lang="en-US" sz="1200" dirty="0" err="1"/>
              <a:t>itr</a:t>
            </a:r>
            <a:r>
              <a:rPr lang="en-US" sz="1200" dirty="0"/>
              <a:t> != </a:t>
            </a:r>
            <a:r>
              <a:rPr lang="en-US" sz="1200" dirty="0" err="1"/>
              <a:t>second.end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 &lt;&lt;'\t';</a:t>
            </a:r>
          </a:p>
          <a:p>
            <a:pPr marL="0" indent="0">
              <a:buNone/>
            </a:pPr>
            <a:r>
              <a:rPr lang="en-US" sz="1200" dirty="0"/>
              <a:t>        </a:t>
            </a:r>
            <a:r>
              <a:rPr lang="en-US" sz="1200" dirty="0" err="1"/>
              <a:t>cout</a:t>
            </a:r>
            <a:r>
              <a:rPr lang="en-US" sz="1200" dirty="0"/>
              <a:t> &lt;&lt; </a:t>
            </a:r>
            <a:r>
              <a:rPr lang="en-US" sz="1200" dirty="0" err="1"/>
              <a:t>endl</a:t>
            </a:r>
            <a:r>
              <a:rPr lang="en-US" sz="1200" dirty="0"/>
              <a:t>;</a:t>
            </a:r>
          </a:p>
          <a:p>
            <a:pPr marL="0" indent="0">
              <a:buNone/>
            </a:pPr>
            <a:r>
              <a:rPr lang="en-US" sz="1200" dirty="0"/>
              <a:t> </a:t>
            </a:r>
          </a:p>
          <a:p>
            <a:pPr marL="0" indent="0">
              <a:buNone/>
            </a:pPr>
            <a:r>
              <a:rPr lang="en-US" sz="1200" dirty="0">
                <a:solidFill>
                  <a:srgbClr val="0000FF"/>
                </a:solidFill>
              </a:rPr>
              <a:t>  </a:t>
            </a:r>
            <a:r>
              <a:rPr lang="en-US" sz="1200" b="1" dirty="0">
                <a:solidFill>
                  <a:srgbClr val="0000FF"/>
                </a:solidFill>
              </a:rPr>
              <a:t>set&lt;</a:t>
            </a:r>
            <a:r>
              <a:rPr lang="en-US" sz="1200" b="1" dirty="0" err="1">
                <a:solidFill>
                  <a:srgbClr val="0000FF"/>
                </a:solidFill>
              </a:rPr>
              <a:t>int</a:t>
            </a:r>
            <a:r>
              <a:rPr lang="en-US" sz="1200" b="1" dirty="0">
                <a:solidFill>
                  <a:srgbClr val="0000FF"/>
                </a:solidFill>
              </a:rPr>
              <a:t>&gt; third (second);</a:t>
            </a:r>
            <a:r>
              <a:rPr lang="en-US" sz="1200" dirty="0">
                <a:solidFill>
                  <a:srgbClr val="0000FF"/>
                </a:solidFill>
              </a:rPr>
              <a:t>        // a copy of second</a:t>
            </a:r>
          </a:p>
          <a:p>
            <a:pPr marL="0" indent="0">
              <a:buNone/>
            </a:pPr>
            <a:r>
              <a:rPr lang="en-US" sz="1200" dirty="0"/>
              <a:t>  </a:t>
            </a:r>
            <a:r>
              <a:rPr lang="en-US" sz="1200" dirty="0" err="1"/>
              <a:t>cout</a:t>
            </a:r>
            <a:r>
              <a:rPr lang="en-US" sz="1200" dirty="0"/>
              <a:t> &lt;&lt; "third" &lt;&lt; </a:t>
            </a:r>
            <a:r>
              <a:rPr lang="en-US" sz="1200" dirty="0" err="1"/>
              <a:t>endl</a:t>
            </a:r>
            <a:r>
              <a:rPr lang="en-US" sz="1200" dirty="0"/>
              <a:t>;</a:t>
            </a:r>
          </a:p>
          <a:p>
            <a:pPr marL="0" indent="0">
              <a:buNone/>
            </a:pPr>
            <a:r>
              <a:rPr lang="en-US" sz="1200" dirty="0"/>
              <a:t>  for(</a:t>
            </a:r>
            <a:r>
              <a:rPr lang="en-US" sz="1200" dirty="0" err="1"/>
              <a:t>itr</a:t>
            </a:r>
            <a:r>
              <a:rPr lang="en-US" sz="1200" dirty="0"/>
              <a:t> =</a:t>
            </a:r>
            <a:r>
              <a:rPr lang="en-US" sz="1200" dirty="0" err="1"/>
              <a:t>third.begin</a:t>
            </a:r>
            <a:r>
              <a:rPr lang="en-US" sz="1200" dirty="0"/>
              <a:t>(); </a:t>
            </a:r>
            <a:r>
              <a:rPr lang="en-US" sz="1200" dirty="0" err="1"/>
              <a:t>itr</a:t>
            </a:r>
            <a:r>
              <a:rPr lang="en-US" sz="1200" dirty="0"/>
              <a:t> != </a:t>
            </a:r>
            <a:r>
              <a:rPr lang="en-US" sz="1200" dirty="0" err="1"/>
              <a:t>third.end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 &lt;&lt;'\t';</a:t>
            </a:r>
          </a:p>
          <a:p>
            <a:pPr marL="0" indent="0">
              <a:buNone/>
            </a:pPr>
            <a:r>
              <a:rPr lang="en-US" sz="1200" dirty="0"/>
              <a:t>        </a:t>
            </a:r>
            <a:r>
              <a:rPr lang="en-US" sz="1200" dirty="0" err="1"/>
              <a:t>cout</a:t>
            </a:r>
            <a:r>
              <a:rPr lang="en-US" sz="1200" dirty="0"/>
              <a:t> &lt;&lt; </a:t>
            </a:r>
            <a:r>
              <a:rPr lang="en-US" sz="1200" dirty="0" err="1"/>
              <a:t>endl</a:t>
            </a:r>
            <a:r>
              <a:rPr lang="en-US" sz="1200" dirty="0"/>
              <a:t>;</a:t>
            </a:r>
          </a:p>
        </p:txBody>
      </p:sp>
      <p:sp>
        <p:nvSpPr>
          <p:cNvPr id="4" name="Content Placeholder 3"/>
          <p:cNvSpPr>
            <a:spLocks noGrp="1"/>
          </p:cNvSpPr>
          <p:nvPr>
            <p:ph sz="half" idx="2"/>
          </p:nvPr>
        </p:nvSpPr>
        <p:spPr>
          <a:xfrm>
            <a:off x="4648200" y="1143000"/>
            <a:ext cx="4267200" cy="5410200"/>
          </a:xfrm>
          <a:ln>
            <a:solidFill>
              <a:srgbClr val="4F81BD"/>
            </a:solidFill>
          </a:ln>
        </p:spPr>
        <p:txBody>
          <a:bodyPr/>
          <a:lstStyle/>
          <a:p>
            <a:pPr marL="0" indent="0">
              <a:buNone/>
            </a:pPr>
            <a:r>
              <a:rPr lang="en-US" sz="1200" b="1" dirty="0" smtClean="0">
                <a:solidFill>
                  <a:srgbClr val="0000FF"/>
                </a:solidFill>
              </a:rPr>
              <a:t>set</a:t>
            </a:r>
            <a:r>
              <a:rPr lang="en-US" sz="1200" b="1" dirty="0">
                <a:solidFill>
                  <a:srgbClr val="0000FF"/>
                </a:solidFill>
              </a:rPr>
              <a:t>&lt;</a:t>
            </a:r>
            <a:r>
              <a:rPr lang="en-US" sz="1200" b="1" dirty="0" err="1">
                <a:solidFill>
                  <a:srgbClr val="0000FF"/>
                </a:solidFill>
              </a:rPr>
              <a:t>int</a:t>
            </a:r>
            <a:r>
              <a:rPr lang="en-US" sz="1200" b="1" dirty="0">
                <a:solidFill>
                  <a:srgbClr val="0000FF"/>
                </a:solidFill>
              </a:rPr>
              <a:t>&gt; fourth (</a:t>
            </a:r>
            <a:r>
              <a:rPr lang="en-US" sz="1200" b="1" dirty="0" err="1">
                <a:solidFill>
                  <a:srgbClr val="0000FF"/>
                </a:solidFill>
              </a:rPr>
              <a:t>second.begin</a:t>
            </a:r>
            <a:r>
              <a:rPr lang="en-US" sz="1200" b="1" dirty="0">
                <a:solidFill>
                  <a:srgbClr val="0000FF"/>
                </a:solidFill>
              </a:rPr>
              <a:t>(), </a:t>
            </a:r>
            <a:r>
              <a:rPr lang="en-US" sz="1200" b="1" dirty="0" err="1">
                <a:solidFill>
                  <a:srgbClr val="0000FF"/>
                </a:solidFill>
              </a:rPr>
              <a:t>second.end</a:t>
            </a:r>
            <a:r>
              <a:rPr lang="en-US" sz="1200" b="1" dirty="0">
                <a:solidFill>
                  <a:srgbClr val="0000FF"/>
                </a:solidFill>
              </a:rPr>
              <a:t>());</a:t>
            </a:r>
            <a:r>
              <a:rPr lang="en-US" sz="1200" dirty="0">
                <a:solidFill>
                  <a:srgbClr val="0000FF"/>
                </a:solidFill>
              </a:rPr>
              <a:t>  // iterator </a:t>
            </a:r>
            <a:r>
              <a:rPr lang="en-US" sz="1200" dirty="0" err="1">
                <a:solidFill>
                  <a:srgbClr val="0000FF"/>
                </a:solidFill>
              </a:rPr>
              <a:t>ctor</a:t>
            </a:r>
            <a:r>
              <a:rPr lang="en-US" sz="1200" dirty="0">
                <a:solidFill>
                  <a:srgbClr val="0000FF"/>
                </a:solidFill>
              </a:rPr>
              <a:t>.</a:t>
            </a:r>
          </a:p>
          <a:p>
            <a:pPr marL="0" indent="0">
              <a:buNone/>
            </a:pPr>
            <a:r>
              <a:rPr lang="en-US" sz="1200" dirty="0"/>
              <a:t>  </a:t>
            </a:r>
            <a:r>
              <a:rPr lang="en-US" sz="1200" dirty="0" err="1"/>
              <a:t>cout</a:t>
            </a:r>
            <a:r>
              <a:rPr lang="en-US" sz="1200" dirty="0"/>
              <a:t> &lt;&lt; "fourth" &lt;&lt; </a:t>
            </a:r>
            <a:r>
              <a:rPr lang="en-US" sz="1200" dirty="0" err="1"/>
              <a:t>endl</a:t>
            </a:r>
            <a:r>
              <a:rPr lang="en-US" sz="1200" dirty="0"/>
              <a:t>;</a:t>
            </a:r>
          </a:p>
          <a:p>
            <a:pPr marL="0" indent="0">
              <a:buNone/>
            </a:pPr>
            <a:r>
              <a:rPr lang="en-US" sz="1200" dirty="0"/>
              <a:t>  for(</a:t>
            </a:r>
            <a:r>
              <a:rPr lang="en-US" sz="1200" dirty="0" err="1"/>
              <a:t>itr</a:t>
            </a:r>
            <a:r>
              <a:rPr lang="en-US" sz="1200" dirty="0"/>
              <a:t> =</a:t>
            </a:r>
            <a:r>
              <a:rPr lang="en-US" sz="1200" dirty="0" err="1"/>
              <a:t>fourth.begin</a:t>
            </a:r>
            <a:r>
              <a:rPr lang="en-US" sz="1200" dirty="0"/>
              <a:t>(); </a:t>
            </a:r>
            <a:r>
              <a:rPr lang="en-US" sz="1200" dirty="0" err="1"/>
              <a:t>itr</a:t>
            </a:r>
            <a:r>
              <a:rPr lang="en-US" sz="1200" dirty="0"/>
              <a:t> != </a:t>
            </a:r>
            <a:r>
              <a:rPr lang="en-US" sz="1200" dirty="0" err="1"/>
              <a:t>fourth.end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 &lt;&lt;'\t';</a:t>
            </a:r>
          </a:p>
          <a:p>
            <a:pPr marL="0" indent="0">
              <a:buNone/>
            </a:pPr>
            <a:r>
              <a:rPr lang="en-US" sz="1200" dirty="0"/>
              <a:t>        </a:t>
            </a:r>
            <a:r>
              <a:rPr lang="en-US" sz="1200" dirty="0" err="1"/>
              <a:t>cout</a:t>
            </a:r>
            <a:r>
              <a:rPr lang="en-US" sz="1200" dirty="0"/>
              <a:t> &lt;&lt; </a:t>
            </a:r>
            <a:r>
              <a:rPr lang="en-US" sz="1200" dirty="0" err="1"/>
              <a:t>endl</a:t>
            </a:r>
            <a:r>
              <a:rPr lang="en-US" sz="1200" dirty="0" smtClean="0"/>
              <a:t>;</a:t>
            </a:r>
            <a:endParaRPr lang="en-US" sz="1200" dirty="0"/>
          </a:p>
          <a:p>
            <a:pPr marL="0" indent="0">
              <a:buNone/>
            </a:pPr>
            <a:r>
              <a:rPr lang="en-US" sz="1200" dirty="0">
                <a:solidFill>
                  <a:srgbClr val="0000FF"/>
                </a:solidFill>
              </a:rPr>
              <a:t>  </a:t>
            </a:r>
            <a:r>
              <a:rPr lang="en-US" sz="1200" b="1" dirty="0">
                <a:solidFill>
                  <a:srgbClr val="0000FF"/>
                </a:solidFill>
              </a:rPr>
              <a:t>set&lt;</a:t>
            </a:r>
            <a:r>
              <a:rPr lang="en-US" sz="1200" b="1" dirty="0" err="1">
                <a:solidFill>
                  <a:srgbClr val="0000FF"/>
                </a:solidFill>
              </a:rPr>
              <a:t>int,classcomp</a:t>
            </a:r>
            <a:r>
              <a:rPr lang="en-US" sz="1200" b="1" dirty="0">
                <a:solidFill>
                  <a:srgbClr val="0000FF"/>
                </a:solidFill>
              </a:rPr>
              <a:t>&gt; fifth(myints,myints+5);</a:t>
            </a:r>
            <a:r>
              <a:rPr lang="en-US" sz="1200" dirty="0">
                <a:solidFill>
                  <a:srgbClr val="0000FF"/>
                </a:solidFill>
              </a:rPr>
              <a:t>        // range</a:t>
            </a:r>
          </a:p>
          <a:p>
            <a:pPr marL="0" indent="0">
              <a:buNone/>
            </a:pPr>
            <a:r>
              <a:rPr lang="en-US" sz="1200" dirty="0"/>
              <a:t>  </a:t>
            </a:r>
            <a:r>
              <a:rPr lang="en-US" sz="1200" dirty="0" err="1"/>
              <a:t>cout</a:t>
            </a:r>
            <a:r>
              <a:rPr lang="en-US" sz="1200" dirty="0"/>
              <a:t> &lt;&lt; "fifth" &lt;&lt; </a:t>
            </a:r>
            <a:r>
              <a:rPr lang="en-US" sz="1200" dirty="0" err="1"/>
              <a:t>endl</a:t>
            </a:r>
            <a:r>
              <a:rPr lang="en-US" sz="1200" dirty="0"/>
              <a:t>;</a:t>
            </a:r>
          </a:p>
          <a:p>
            <a:pPr marL="0" indent="0">
              <a:buNone/>
            </a:pPr>
            <a:r>
              <a:rPr lang="en-US" sz="1200" dirty="0"/>
              <a:t>  for(</a:t>
            </a:r>
            <a:r>
              <a:rPr lang="en-US" sz="1200" dirty="0" err="1"/>
              <a:t>itr</a:t>
            </a:r>
            <a:r>
              <a:rPr lang="en-US" sz="1200" dirty="0"/>
              <a:t> =</a:t>
            </a:r>
            <a:r>
              <a:rPr lang="en-US" sz="1200" dirty="0" err="1"/>
              <a:t>fifth.begin</a:t>
            </a:r>
            <a:r>
              <a:rPr lang="en-US" sz="1200" dirty="0"/>
              <a:t>(); </a:t>
            </a:r>
            <a:r>
              <a:rPr lang="en-US" sz="1200" dirty="0" err="1"/>
              <a:t>itr</a:t>
            </a:r>
            <a:r>
              <a:rPr lang="en-US" sz="1200" dirty="0"/>
              <a:t> !=</a:t>
            </a:r>
            <a:r>
              <a:rPr lang="en-US" sz="1200" dirty="0" err="1"/>
              <a:t>fifth.end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 &lt;&lt;'\t';</a:t>
            </a:r>
          </a:p>
          <a:p>
            <a:pPr marL="0" indent="0">
              <a:buNone/>
            </a:pPr>
            <a:r>
              <a:rPr lang="en-US" sz="1200" dirty="0"/>
              <a:t>        </a:t>
            </a:r>
            <a:r>
              <a:rPr lang="en-US" sz="1200" dirty="0" err="1"/>
              <a:t>cout</a:t>
            </a:r>
            <a:r>
              <a:rPr lang="en-US" sz="1200" dirty="0"/>
              <a:t> &lt;&lt; </a:t>
            </a:r>
            <a:r>
              <a:rPr lang="en-US" sz="1200" dirty="0" err="1"/>
              <a:t>endl</a:t>
            </a:r>
            <a:r>
              <a:rPr lang="en-US" sz="1200" dirty="0" smtClean="0"/>
              <a:t>;</a:t>
            </a:r>
            <a:endParaRPr lang="en-US" sz="1200" dirty="0"/>
          </a:p>
          <a:p>
            <a:pPr marL="0" indent="0">
              <a:buNone/>
            </a:pPr>
            <a:r>
              <a:rPr lang="en-US" sz="1200" dirty="0"/>
              <a:t>  return 0;</a:t>
            </a:r>
          </a:p>
          <a:p>
            <a:pPr marL="0" indent="0">
              <a:buNone/>
            </a:pPr>
            <a:r>
              <a:rPr lang="en-US" sz="1200" dirty="0"/>
              <a:t>}</a:t>
            </a:r>
          </a:p>
          <a:p>
            <a:pPr marL="0" indent="0">
              <a:buNone/>
            </a:pPr>
            <a:r>
              <a:rPr lang="en-US" sz="1200" dirty="0"/>
              <a:t>/************** Results *********</a:t>
            </a:r>
          </a:p>
          <a:p>
            <a:pPr marL="0" indent="0">
              <a:buNone/>
            </a:pPr>
            <a:r>
              <a:rPr lang="en-US" sz="1200" dirty="0"/>
              <a:t>second</a:t>
            </a:r>
          </a:p>
          <a:p>
            <a:pPr marL="0" indent="0">
              <a:buNone/>
            </a:pPr>
            <a:r>
              <a:rPr lang="en-US" sz="1200" b="1" dirty="0">
                <a:solidFill>
                  <a:srgbClr val="0000FF"/>
                </a:solidFill>
              </a:rPr>
              <a:t>10      20      30      40      50   </a:t>
            </a:r>
            <a:r>
              <a:rPr lang="en-US" sz="1200" dirty="0"/>
              <a:t>   </a:t>
            </a:r>
          </a:p>
          <a:p>
            <a:pPr marL="0" indent="0">
              <a:buNone/>
            </a:pPr>
            <a:r>
              <a:rPr lang="en-US" sz="1200" dirty="0"/>
              <a:t>third</a:t>
            </a:r>
          </a:p>
          <a:p>
            <a:pPr marL="0" indent="0">
              <a:buNone/>
            </a:pPr>
            <a:r>
              <a:rPr lang="en-US" sz="1200" dirty="0"/>
              <a:t>10      20      30      40      50      </a:t>
            </a:r>
          </a:p>
          <a:p>
            <a:pPr marL="0" indent="0">
              <a:buNone/>
            </a:pPr>
            <a:r>
              <a:rPr lang="en-US" sz="1200" dirty="0"/>
              <a:t>fourth</a:t>
            </a:r>
          </a:p>
          <a:p>
            <a:pPr marL="0" indent="0">
              <a:buNone/>
            </a:pPr>
            <a:r>
              <a:rPr lang="en-US" sz="1200" dirty="0"/>
              <a:t>10      20      30      40      50      </a:t>
            </a:r>
          </a:p>
          <a:p>
            <a:pPr marL="0" indent="0">
              <a:buNone/>
            </a:pPr>
            <a:r>
              <a:rPr lang="en-US" sz="1200" dirty="0"/>
              <a:t>fifth</a:t>
            </a:r>
          </a:p>
          <a:p>
            <a:pPr marL="0" indent="0">
              <a:buNone/>
            </a:pPr>
            <a:r>
              <a:rPr lang="en-US" sz="1200" b="1" dirty="0">
                <a:solidFill>
                  <a:srgbClr val="FF0000"/>
                </a:solidFill>
              </a:rPr>
              <a:t>50      40      30      20      10</a:t>
            </a:r>
          </a:p>
          <a:p>
            <a:pPr marL="0" indent="0">
              <a:buNone/>
            </a:pPr>
            <a:r>
              <a:rPr lang="en-US" sz="1200" dirty="0"/>
              <a:t>*/</a:t>
            </a:r>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58</a:t>
            </a:fld>
            <a:endParaRPr lang="en-US" dirty="0"/>
          </a:p>
        </p:txBody>
      </p:sp>
      <p:sp>
        <p:nvSpPr>
          <p:cNvPr id="8" name="TextBox 7"/>
          <p:cNvSpPr txBox="1"/>
          <p:nvPr/>
        </p:nvSpPr>
        <p:spPr>
          <a:xfrm>
            <a:off x="5247248" y="6183868"/>
            <a:ext cx="3431085" cy="369332"/>
          </a:xfrm>
          <a:prstGeom prst="rect">
            <a:avLst/>
          </a:prstGeom>
          <a:noFill/>
        </p:spPr>
        <p:txBody>
          <a:bodyPr wrap="none" rtlCol="0">
            <a:spAutoFit/>
          </a:bodyPr>
          <a:lstStyle/>
          <a:p>
            <a:r>
              <a:rPr lang="en-US" dirty="0" smtClean="0">
                <a:solidFill>
                  <a:srgbClr val="FF0000"/>
                </a:solidFill>
              </a:rPr>
              <a:t>§See </a:t>
            </a:r>
            <a:r>
              <a:rPr lang="en-US" dirty="0" err="1" smtClean="0">
                <a:solidFill>
                  <a:srgbClr val="FF0000"/>
                </a:solidFill>
              </a:rPr>
              <a:t>STL_Set_constructos.cpp</a:t>
            </a:r>
            <a:endParaRPr lang="en-US" dirty="0">
              <a:solidFill>
                <a:srgbClr val="FF0000"/>
              </a:solidFill>
            </a:endParaRPr>
          </a:p>
        </p:txBody>
      </p:sp>
    </p:spTree>
    <p:extLst>
      <p:ext uri="{BB962C8B-B14F-4D97-AF65-F5344CB8AC3E}">
        <p14:creationId xmlns:p14="http://schemas.microsoft.com/office/powerpoint/2010/main" val="3770210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STL Set Erase/Insert</a:t>
            </a:r>
            <a:endParaRPr lang="en-US" b="1" dirty="0"/>
          </a:p>
        </p:txBody>
      </p:sp>
      <p:sp>
        <p:nvSpPr>
          <p:cNvPr id="3" name="Content Placeholder 2"/>
          <p:cNvSpPr>
            <a:spLocks noGrp="1"/>
          </p:cNvSpPr>
          <p:nvPr>
            <p:ph idx="1"/>
          </p:nvPr>
        </p:nvSpPr>
        <p:spPr>
          <a:xfrm>
            <a:off x="457200" y="1066800"/>
            <a:ext cx="3962400" cy="5059363"/>
          </a:xfrm>
          <a:ln>
            <a:solidFill>
              <a:srgbClr val="4F81BD"/>
            </a:solidFill>
          </a:ln>
        </p:spPr>
        <p:txBody>
          <a:bodyPr/>
          <a:lstStyle/>
          <a:p>
            <a:pPr marL="0" indent="0">
              <a:buNone/>
            </a:pPr>
            <a:r>
              <a:rPr lang="en-US" sz="1400" dirty="0"/>
              <a:t>// erasing from set</a:t>
            </a:r>
          </a:p>
          <a:p>
            <a:pPr marL="0" indent="0">
              <a:buNone/>
            </a:pPr>
            <a:r>
              <a:rPr lang="en-US" sz="1400" dirty="0"/>
              <a:t>#include &lt;</a:t>
            </a:r>
            <a:r>
              <a:rPr lang="en-US" sz="1400" dirty="0" err="1"/>
              <a:t>iostream</a:t>
            </a:r>
            <a:r>
              <a:rPr lang="en-US" sz="1400" dirty="0"/>
              <a:t>&gt;</a:t>
            </a:r>
          </a:p>
          <a:p>
            <a:pPr marL="0" indent="0">
              <a:buNone/>
            </a:pPr>
            <a:r>
              <a:rPr lang="en-US" sz="1400" dirty="0"/>
              <a:t>#include &lt;set&gt;</a:t>
            </a:r>
          </a:p>
          <a:p>
            <a:pPr marL="0" indent="0">
              <a:buNone/>
            </a:pPr>
            <a:r>
              <a:rPr lang="en-US" sz="1400" dirty="0"/>
              <a:t> </a:t>
            </a:r>
          </a:p>
          <a:p>
            <a:pPr marL="0" indent="0">
              <a:buNone/>
            </a:pPr>
            <a:r>
              <a:rPr lang="en-US" sz="1400" dirty="0" err="1"/>
              <a:t>int</a:t>
            </a:r>
            <a:r>
              <a:rPr lang="en-US" sz="1400" dirty="0"/>
              <a:t> main (</a:t>
            </a:r>
            <a:r>
              <a:rPr lang="en-US" sz="1400" dirty="0" smtClean="0"/>
              <a:t>){</a:t>
            </a:r>
            <a:endParaRPr lang="en-US" sz="1400" dirty="0"/>
          </a:p>
          <a:p>
            <a:pPr marL="0" indent="0">
              <a:buNone/>
            </a:pPr>
            <a:r>
              <a:rPr lang="en-US" sz="1400" dirty="0"/>
              <a:t>  </a:t>
            </a:r>
            <a:r>
              <a:rPr lang="en-US" sz="1400" dirty="0" err="1"/>
              <a:t>std</a:t>
            </a:r>
            <a:r>
              <a:rPr lang="en-US" sz="1400" dirty="0"/>
              <a:t>::set&lt;</a:t>
            </a:r>
            <a:r>
              <a:rPr lang="en-US" sz="1400" dirty="0" err="1"/>
              <a:t>int</a:t>
            </a:r>
            <a:r>
              <a:rPr lang="en-US" sz="1400" dirty="0"/>
              <a:t>&gt; </a:t>
            </a:r>
            <a:r>
              <a:rPr lang="en-US" sz="1400" dirty="0" err="1"/>
              <a:t>myset</a:t>
            </a:r>
            <a:r>
              <a:rPr lang="en-US" sz="1400" dirty="0"/>
              <a:t>;</a:t>
            </a:r>
          </a:p>
          <a:p>
            <a:pPr marL="0" indent="0">
              <a:buNone/>
            </a:pPr>
            <a:r>
              <a:rPr lang="en-US" sz="1400" dirty="0"/>
              <a:t>  </a:t>
            </a:r>
            <a:r>
              <a:rPr lang="en-US" sz="1400" dirty="0" err="1"/>
              <a:t>std</a:t>
            </a:r>
            <a:r>
              <a:rPr lang="en-US" sz="1400" dirty="0"/>
              <a:t>::set&lt;</a:t>
            </a:r>
            <a:r>
              <a:rPr lang="en-US" sz="1400" dirty="0" err="1"/>
              <a:t>int</a:t>
            </a:r>
            <a:r>
              <a:rPr lang="en-US" sz="1400" dirty="0"/>
              <a:t>&gt;::iterator it;</a:t>
            </a:r>
          </a:p>
          <a:p>
            <a:pPr marL="0" indent="0">
              <a:buNone/>
            </a:pPr>
            <a:r>
              <a:rPr lang="en-US" sz="1400" dirty="0"/>
              <a:t> </a:t>
            </a:r>
          </a:p>
          <a:p>
            <a:pPr marL="0" indent="0">
              <a:buNone/>
            </a:pPr>
            <a:r>
              <a:rPr lang="en-US" sz="1400" dirty="0"/>
              <a:t>  // insert some values:</a:t>
            </a:r>
          </a:p>
          <a:p>
            <a:pPr marL="0" indent="0">
              <a:buNone/>
            </a:pPr>
            <a:r>
              <a:rPr lang="en-US" sz="1400" dirty="0"/>
              <a:t>  // 10 20 30 40 50 60 70 80 90</a:t>
            </a:r>
          </a:p>
          <a:p>
            <a:pPr marL="0" indent="0">
              <a:buNone/>
            </a:pPr>
            <a:r>
              <a:rPr lang="en-US" sz="1400" dirty="0"/>
              <a:t>  for (</a:t>
            </a:r>
            <a:r>
              <a:rPr lang="en-US" sz="1400" dirty="0" err="1"/>
              <a:t>int</a:t>
            </a:r>
            <a:r>
              <a:rPr lang="en-US" sz="1400" dirty="0"/>
              <a:t> </a:t>
            </a:r>
            <a:r>
              <a:rPr lang="en-US" sz="1400" dirty="0" err="1"/>
              <a:t>i</a:t>
            </a:r>
            <a:r>
              <a:rPr lang="en-US" sz="1400" dirty="0"/>
              <a:t>=1; </a:t>
            </a:r>
            <a:r>
              <a:rPr lang="en-US" sz="1400" dirty="0" err="1"/>
              <a:t>i</a:t>
            </a:r>
            <a:r>
              <a:rPr lang="en-US" sz="1400" dirty="0"/>
              <a:t>&lt;10; </a:t>
            </a:r>
            <a:r>
              <a:rPr lang="en-US" sz="1400" dirty="0" err="1"/>
              <a:t>i</a:t>
            </a:r>
            <a:r>
              <a:rPr lang="en-US" sz="1400" dirty="0"/>
              <a:t>++) </a:t>
            </a:r>
            <a:r>
              <a:rPr lang="en-US" sz="1400" b="1" dirty="0" err="1">
                <a:solidFill>
                  <a:srgbClr val="0000FF"/>
                </a:solidFill>
              </a:rPr>
              <a:t>myset.insert</a:t>
            </a:r>
            <a:r>
              <a:rPr lang="en-US" sz="1400" b="1" dirty="0">
                <a:solidFill>
                  <a:srgbClr val="0000FF"/>
                </a:solidFill>
              </a:rPr>
              <a:t>(</a:t>
            </a:r>
            <a:r>
              <a:rPr lang="en-US" sz="1400" b="1" dirty="0" err="1">
                <a:solidFill>
                  <a:srgbClr val="0000FF"/>
                </a:solidFill>
              </a:rPr>
              <a:t>i</a:t>
            </a:r>
            <a:r>
              <a:rPr lang="en-US" sz="1400" b="1" dirty="0">
                <a:solidFill>
                  <a:srgbClr val="0000FF"/>
                </a:solidFill>
              </a:rPr>
              <a:t>*10);</a:t>
            </a:r>
            <a:r>
              <a:rPr lang="en-US" sz="1400" dirty="0">
                <a:solidFill>
                  <a:srgbClr val="0000FF"/>
                </a:solidFill>
              </a:rPr>
              <a:t> </a:t>
            </a:r>
          </a:p>
          <a:p>
            <a:pPr marL="0" indent="0">
              <a:buNone/>
            </a:pPr>
            <a:r>
              <a:rPr lang="en-US" sz="1400" dirty="0"/>
              <a:t>  it = </a:t>
            </a:r>
            <a:r>
              <a:rPr lang="en-US" sz="1400" dirty="0" err="1"/>
              <a:t>myset.begin</a:t>
            </a:r>
            <a:r>
              <a:rPr lang="en-US" sz="1400" dirty="0"/>
              <a:t>();</a:t>
            </a:r>
          </a:p>
          <a:p>
            <a:pPr marL="0" indent="0">
              <a:buNone/>
            </a:pPr>
            <a:r>
              <a:rPr lang="en-US" sz="1400" dirty="0"/>
              <a:t>  ++it;                     // "it" points now to 20</a:t>
            </a:r>
          </a:p>
          <a:p>
            <a:pPr marL="0" indent="0">
              <a:buNone/>
            </a:pPr>
            <a:r>
              <a:rPr lang="en-US" sz="1400" dirty="0"/>
              <a:t> </a:t>
            </a:r>
          </a:p>
          <a:p>
            <a:pPr marL="0" indent="0">
              <a:buNone/>
            </a:pPr>
            <a:r>
              <a:rPr lang="en-US" sz="1400" dirty="0"/>
              <a:t> </a:t>
            </a:r>
            <a:r>
              <a:rPr lang="en-US" sz="1400" dirty="0">
                <a:solidFill>
                  <a:srgbClr val="0000FF"/>
                </a:solidFill>
              </a:rPr>
              <a:t> </a:t>
            </a:r>
            <a:r>
              <a:rPr lang="en-US" sz="1400" b="1" dirty="0" err="1">
                <a:solidFill>
                  <a:srgbClr val="0000FF"/>
                </a:solidFill>
              </a:rPr>
              <a:t>myset.erase</a:t>
            </a:r>
            <a:r>
              <a:rPr lang="en-US" sz="1400" b="1" dirty="0">
                <a:solidFill>
                  <a:srgbClr val="0000FF"/>
                </a:solidFill>
              </a:rPr>
              <a:t> (it);		//erase by </a:t>
            </a:r>
            <a:r>
              <a:rPr lang="en-US" sz="1400" b="1" dirty="0" smtClean="0">
                <a:solidFill>
                  <a:srgbClr val="0000FF"/>
                </a:solidFill>
              </a:rPr>
              <a:t>pointer</a:t>
            </a:r>
            <a:endParaRPr lang="en-US" sz="1400" dirty="0">
              <a:solidFill>
                <a:srgbClr val="0000FF"/>
              </a:solidFill>
            </a:endParaRPr>
          </a:p>
          <a:p>
            <a:pPr marL="0" indent="0">
              <a:buNone/>
            </a:pPr>
            <a:r>
              <a:rPr lang="en-US" sz="1400" b="1" dirty="0">
                <a:solidFill>
                  <a:srgbClr val="0000FF"/>
                </a:solidFill>
              </a:rPr>
              <a:t>  </a:t>
            </a:r>
            <a:r>
              <a:rPr lang="en-US" sz="1400" b="1" dirty="0" err="1">
                <a:solidFill>
                  <a:srgbClr val="0000FF"/>
                </a:solidFill>
              </a:rPr>
              <a:t>myset.erase</a:t>
            </a:r>
            <a:r>
              <a:rPr lang="en-US" sz="1400" b="1" dirty="0">
                <a:solidFill>
                  <a:srgbClr val="0000FF"/>
                </a:solidFill>
              </a:rPr>
              <a:t> (40);		//erase by value</a:t>
            </a:r>
            <a:endParaRPr lang="en-US" sz="1400" dirty="0">
              <a:solidFill>
                <a:srgbClr val="0000FF"/>
              </a:solidFill>
            </a:endParaRPr>
          </a:p>
          <a:p>
            <a:pPr marL="0" indent="0">
              <a:buNone/>
            </a:pPr>
            <a:r>
              <a:rPr lang="en-US" sz="1400" dirty="0"/>
              <a:t> </a:t>
            </a:r>
          </a:p>
          <a:p>
            <a:pPr marL="0" indent="0">
              <a:buNone/>
            </a:pPr>
            <a:r>
              <a:rPr lang="en-US" sz="1400" dirty="0"/>
              <a:t>  it = </a:t>
            </a:r>
            <a:r>
              <a:rPr lang="en-US" sz="1400" dirty="0" err="1"/>
              <a:t>myset.find</a:t>
            </a:r>
            <a:r>
              <a:rPr lang="en-US" sz="1400" dirty="0"/>
              <a:t> (60);</a:t>
            </a:r>
          </a:p>
          <a:p>
            <a:pPr marL="0" indent="0">
              <a:buNone/>
            </a:pPr>
            <a:r>
              <a:rPr lang="en-US" sz="1400" b="1" dirty="0">
                <a:solidFill>
                  <a:srgbClr val="0000FF"/>
                </a:solidFill>
              </a:rPr>
              <a:t>  </a:t>
            </a:r>
            <a:r>
              <a:rPr lang="en-US" sz="1400" b="1" dirty="0" err="1">
                <a:solidFill>
                  <a:srgbClr val="0000FF"/>
                </a:solidFill>
              </a:rPr>
              <a:t>myset.erase</a:t>
            </a:r>
            <a:r>
              <a:rPr lang="en-US" sz="1400" b="1" dirty="0">
                <a:solidFill>
                  <a:srgbClr val="0000FF"/>
                </a:solidFill>
              </a:rPr>
              <a:t> (it, </a:t>
            </a:r>
            <a:r>
              <a:rPr lang="en-US" sz="1400" b="1" dirty="0" err="1">
                <a:solidFill>
                  <a:srgbClr val="0000FF"/>
                </a:solidFill>
              </a:rPr>
              <a:t>myset.end</a:t>
            </a:r>
            <a:r>
              <a:rPr lang="en-US" sz="1400" b="1" dirty="0">
                <a:solidFill>
                  <a:srgbClr val="0000FF"/>
                </a:solidFill>
              </a:rPr>
              <a:t>());</a:t>
            </a:r>
            <a:endParaRPr lang="en-US" sz="1400" dirty="0">
              <a:solidFill>
                <a:srgbClr val="0000FF"/>
              </a:solidFill>
            </a:endParaRPr>
          </a:p>
          <a:p>
            <a:pPr marL="0" indent="0">
              <a:buNone/>
            </a:pPr>
            <a:r>
              <a:rPr lang="en-US" sz="1200" dirty="0"/>
              <a:t> </a:t>
            </a:r>
          </a:p>
          <a:p>
            <a:pPr marL="0" indent="0">
              <a:buNone/>
            </a:pPr>
            <a:r>
              <a:rPr lang="en-US" sz="1200" dirty="0"/>
              <a:t> </a:t>
            </a:r>
          </a:p>
          <a:p>
            <a:pPr marL="0" indent="0">
              <a:buNone/>
            </a:pPr>
            <a:endParaRPr lang="en-US" sz="1200" dirty="0">
              <a:solidFill>
                <a:srgbClr val="0000FF"/>
              </a:solidFill>
            </a:endParaRPr>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59</a:t>
            </a:fld>
            <a:endParaRPr lang="en-US"/>
          </a:p>
        </p:txBody>
      </p:sp>
      <p:sp>
        <p:nvSpPr>
          <p:cNvPr id="7" name="Content Placeholder 2"/>
          <p:cNvSpPr txBox="1">
            <a:spLocks/>
          </p:cNvSpPr>
          <p:nvPr/>
        </p:nvSpPr>
        <p:spPr bwMode="auto">
          <a:xfrm>
            <a:off x="4572000" y="1066800"/>
            <a:ext cx="3962400" cy="5059363"/>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111"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pitchFamily="-111" charset="0"/>
              <a:buChar char="–"/>
              <a:defRPr sz="2800" kern="1200">
                <a:solidFill>
                  <a:schemeClr val="tx1"/>
                </a:solidFill>
                <a:latin typeface="+mn-lt"/>
                <a:ea typeface="ＭＳ Ｐゴシック" pitchFamily="-111" charset="-128"/>
                <a:cs typeface="+mn-cs"/>
              </a:defRPr>
            </a:lvl2pPr>
            <a:lvl3pPr marL="1143000" indent="-228600" algn="l" defTabSz="457200" rtl="0" eaLnBrk="0" fontAlgn="base" hangingPunct="0">
              <a:spcBef>
                <a:spcPct val="20000"/>
              </a:spcBef>
              <a:spcAft>
                <a:spcPct val="0"/>
              </a:spcAft>
              <a:buFont typeface="Arial" pitchFamily="-111" charset="0"/>
              <a:buChar char="•"/>
              <a:defRPr sz="2400" kern="1200">
                <a:solidFill>
                  <a:schemeClr val="tx1"/>
                </a:solidFill>
                <a:latin typeface="+mn-lt"/>
                <a:ea typeface="ＭＳ Ｐゴシック" pitchFamily="-111" charset="-128"/>
                <a:cs typeface="+mn-cs"/>
              </a:defRPr>
            </a:lvl3pPr>
            <a:lvl4pPr marL="16002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4pPr>
            <a:lvl5pPr marL="20574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smtClean="0"/>
              <a:t>it = </a:t>
            </a:r>
            <a:r>
              <a:rPr lang="en-US" sz="1400" dirty="0" err="1" smtClean="0"/>
              <a:t>myset.find</a:t>
            </a:r>
            <a:r>
              <a:rPr lang="en-US" sz="1400" dirty="0" smtClean="0"/>
              <a:t> (60);</a:t>
            </a:r>
          </a:p>
          <a:p>
            <a:pPr marL="0" indent="0">
              <a:buNone/>
            </a:pPr>
            <a:r>
              <a:rPr lang="en-US" sz="1400" b="1" dirty="0" smtClean="0">
                <a:solidFill>
                  <a:srgbClr val="0000FF"/>
                </a:solidFill>
              </a:rPr>
              <a:t>  </a:t>
            </a:r>
            <a:r>
              <a:rPr lang="en-US" sz="1400" b="1" dirty="0" err="1" smtClean="0">
                <a:solidFill>
                  <a:srgbClr val="0000FF"/>
                </a:solidFill>
              </a:rPr>
              <a:t>myset.erase</a:t>
            </a:r>
            <a:r>
              <a:rPr lang="en-US" sz="1400" b="1" dirty="0" smtClean="0">
                <a:solidFill>
                  <a:srgbClr val="0000FF"/>
                </a:solidFill>
              </a:rPr>
              <a:t> (it, </a:t>
            </a:r>
            <a:r>
              <a:rPr lang="en-US" sz="1400" b="1" dirty="0" err="1" smtClean="0">
                <a:solidFill>
                  <a:srgbClr val="0000FF"/>
                </a:solidFill>
              </a:rPr>
              <a:t>myset.end</a:t>
            </a:r>
            <a:r>
              <a:rPr lang="en-US" sz="1400" b="1" dirty="0" smtClean="0">
                <a:solidFill>
                  <a:srgbClr val="0000FF"/>
                </a:solidFill>
              </a:rPr>
              <a:t>());</a:t>
            </a:r>
            <a:endParaRPr lang="en-US" sz="1400" dirty="0" smtClean="0">
              <a:solidFill>
                <a:srgbClr val="0000FF"/>
              </a:solidFill>
            </a:endParaRPr>
          </a:p>
          <a:p>
            <a:pPr marL="0" indent="0">
              <a:buNone/>
            </a:pPr>
            <a:r>
              <a:rPr lang="en-US" sz="1400" dirty="0" smtClean="0"/>
              <a:t> </a:t>
            </a:r>
          </a:p>
          <a:p>
            <a:pPr marL="0" indent="0">
              <a:buNone/>
            </a:pPr>
            <a:r>
              <a:rPr lang="en-US" sz="1400" dirty="0" smtClean="0"/>
              <a:t>  </a:t>
            </a:r>
            <a:r>
              <a:rPr lang="en-US" sz="1400" dirty="0" err="1" smtClean="0"/>
              <a:t>std</a:t>
            </a:r>
            <a:r>
              <a:rPr lang="en-US" sz="1400" dirty="0" smtClean="0"/>
              <a:t>::</a:t>
            </a:r>
            <a:r>
              <a:rPr lang="en-US" sz="1400" dirty="0" err="1" smtClean="0"/>
              <a:t>cout</a:t>
            </a:r>
            <a:r>
              <a:rPr lang="en-US" sz="1400" dirty="0" smtClean="0"/>
              <a:t> &lt;&lt; "</a:t>
            </a:r>
            <a:r>
              <a:rPr lang="en-US" sz="1400" dirty="0" err="1" smtClean="0"/>
              <a:t>myset</a:t>
            </a:r>
            <a:r>
              <a:rPr lang="en-US" sz="1400" dirty="0" smtClean="0"/>
              <a:t> contains:";</a:t>
            </a:r>
          </a:p>
          <a:p>
            <a:pPr marL="0" indent="0">
              <a:buNone/>
            </a:pPr>
            <a:r>
              <a:rPr lang="en-US" sz="1400" dirty="0" smtClean="0"/>
              <a:t>  for (it=</a:t>
            </a:r>
            <a:r>
              <a:rPr lang="en-US" sz="1400" dirty="0" err="1" smtClean="0"/>
              <a:t>myset.begin</a:t>
            </a:r>
            <a:r>
              <a:rPr lang="en-US" sz="1400" dirty="0" smtClean="0"/>
              <a:t>(); it!=</a:t>
            </a:r>
            <a:r>
              <a:rPr lang="en-US" sz="1400" dirty="0" err="1" smtClean="0"/>
              <a:t>myset.end</a:t>
            </a:r>
            <a:r>
              <a:rPr lang="en-US" sz="1400" dirty="0" smtClean="0"/>
              <a:t>(); ++it)</a:t>
            </a:r>
          </a:p>
          <a:p>
            <a:pPr marL="0" indent="0">
              <a:buNone/>
            </a:pPr>
            <a:r>
              <a:rPr lang="en-US" sz="1400" dirty="0" smtClean="0"/>
              <a:t>    </a:t>
            </a:r>
            <a:r>
              <a:rPr lang="en-US" sz="1400" dirty="0" err="1" smtClean="0"/>
              <a:t>std</a:t>
            </a:r>
            <a:r>
              <a:rPr lang="en-US" sz="1400" dirty="0" smtClean="0"/>
              <a:t>::</a:t>
            </a:r>
            <a:r>
              <a:rPr lang="en-US" sz="1400" dirty="0" err="1" smtClean="0"/>
              <a:t>cout</a:t>
            </a:r>
            <a:r>
              <a:rPr lang="en-US" sz="1400" dirty="0" smtClean="0"/>
              <a:t> &lt;&lt; ' ' &lt;&lt; *it;</a:t>
            </a:r>
          </a:p>
          <a:p>
            <a:pPr marL="0" indent="0">
              <a:buNone/>
            </a:pPr>
            <a:r>
              <a:rPr lang="en-US" sz="1400" dirty="0" smtClean="0"/>
              <a:t>  </a:t>
            </a:r>
            <a:r>
              <a:rPr lang="en-US" sz="1400" dirty="0" err="1" smtClean="0"/>
              <a:t>std</a:t>
            </a:r>
            <a:r>
              <a:rPr lang="en-US" sz="1400" dirty="0" smtClean="0"/>
              <a:t>::</a:t>
            </a:r>
            <a:r>
              <a:rPr lang="en-US" sz="1400" dirty="0" err="1" smtClean="0"/>
              <a:t>cout</a:t>
            </a:r>
            <a:r>
              <a:rPr lang="en-US" sz="1400" dirty="0" smtClean="0"/>
              <a:t> &lt;&lt; '\n';</a:t>
            </a:r>
          </a:p>
          <a:p>
            <a:pPr marL="0" indent="0">
              <a:buNone/>
            </a:pPr>
            <a:r>
              <a:rPr lang="en-US" sz="1400" dirty="0" smtClean="0"/>
              <a:t> </a:t>
            </a:r>
          </a:p>
          <a:p>
            <a:pPr marL="0" indent="0">
              <a:buNone/>
            </a:pPr>
            <a:r>
              <a:rPr lang="en-US" sz="1400" dirty="0" smtClean="0"/>
              <a:t>  return 0;</a:t>
            </a:r>
          </a:p>
          <a:p>
            <a:pPr marL="0" indent="0">
              <a:buNone/>
            </a:pPr>
            <a:r>
              <a:rPr lang="en-US" sz="1400" dirty="0" smtClean="0"/>
              <a:t>}</a:t>
            </a:r>
          </a:p>
          <a:p>
            <a:pPr marL="0" indent="0">
              <a:buNone/>
            </a:pPr>
            <a:r>
              <a:rPr lang="en-US" sz="1400" dirty="0" smtClean="0"/>
              <a:t>/************** Results ********</a:t>
            </a:r>
          </a:p>
          <a:p>
            <a:pPr marL="0" indent="0">
              <a:buNone/>
            </a:pPr>
            <a:r>
              <a:rPr lang="en-US" sz="1400" dirty="0" smtClean="0"/>
              <a:t>./</a:t>
            </a:r>
            <a:r>
              <a:rPr lang="en-US" sz="1400" dirty="0" err="1" smtClean="0"/>
              <a:t>a.out</a:t>
            </a:r>
            <a:endParaRPr lang="en-US" sz="1400" dirty="0" smtClean="0"/>
          </a:p>
          <a:p>
            <a:pPr marL="0" indent="0">
              <a:buNone/>
            </a:pPr>
            <a:r>
              <a:rPr lang="en-US" sz="1400" b="1" dirty="0" err="1" smtClean="0"/>
              <a:t>myset</a:t>
            </a:r>
            <a:r>
              <a:rPr lang="en-US" sz="1400" b="1" dirty="0" smtClean="0"/>
              <a:t> contains: 10 30 50</a:t>
            </a:r>
            <a:endParaRPr lang="en-US" sz="1400" dirty="0" smtClean="0"/>
          </a:p>
          <a:p>
            <a:pPr marL="0" indent="0">
              <a:buNone/>
            </a:pPr>
            <a:r>
              <a:rPr lang="en-US" sz="1400" dirty="0" smtClean="0"/>
              <a:t>*/</a:t>
            </a:r>
          </a:p>
          <a:p>
            <a:pPr marL="0" indent="0">
              <a:buNone/>
            </a:pPr>
            <a:r>
              <a:rPr lang="en-US" sz="1200" dirty="0" smtClean="0"/>
              <a:t> </a:t>
            </a:r>
          </a:p>
          <a:p>
            <a:endParaRPr lang="en-US" sz="1200" dirty="0">
              <a:solidFill>
                <a:srgbClr val="0000FF"/>
              </a:solidFill>
            </a:endParaRPr>
          </a:p>
        </p:txBody>
      </p:sp>
    </p:spTree>
    <p:extLst>
      <p:ext uri="{BB962C8B-B14F-4D97-AF65-F5344CB8AC3E}">
        <p14:creationId xmlns:p14="http://schemas.microsoft.com/office/powerpoint/2010/main" val="361445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b="1" dirty="0">
                <a:latin typeface="Calibri" charset="0"/>
              </a:rPr>
              <a:t>Iterator Class Example</a:t>
            </a:r>
          </a:p>
        </p:txBody>
      </p:sp>
      <p:sp>
        <p:nvSpPr>
          <p:cNvPr id="83971" name="Rectangle 3"/>
          <p:cNvSpPr>
            <a:spLocks noGrp="1" noChangeArrowheads="1"/>
          </p:cNvSpPr>
          <p:nvPr>
            <p:ph type="body" idx="1"/>
          </p:nvPr>
        </p:nvSpPr>
        <p:spPr>
          <a:ln>
            <a:solidFill>
              <a:srgbClr val="0000FF"/>
            </a:solidFill>
          </a:ln>
        </p:spPr>
        <p:txBody>
          <a:bodyPr/>
          <a:lstStyle/>
          <a:p>
            <a:pPr eaLnBrk="1" hangingPunct="1"/>
            <a:r>
              <a:rPr lang="en-US" dirty="0">
                <a:latin typeface="Calibri" charset="0"/>
              </a:rPr>
              <a:t>Cycle through data structure named </a:t>
            </a:r>
            <a:r>
              <a:rPr lang="en-US" i="1" dirty="0">
                <a:latin typeface="Calibri" charset="0"/>
              </a:rPr>
              <a:t>ds</a:t>
            </a:r>
            <a:r>
              <a:rPr lang="en-US" dirty="0">
                <a:latin typeface="Calibri" charset="0"/>
              </a:rPr>
              <a:t>:</a:t>
            </a:r>
            <a:br>
              <a:rPr lang="en-US" dirty="0">
                <a:latin typeface="Calibri" charset="0"/>
              </a:rPr>
            </a:br>
            <a:r>
              <a:rPr lang="en-US" dirty="0">
                <a:latin typeface="Calibri" charset="0"/>
              </a:rPr>
              <a:t/>
            </a:r>
            <a:br>
              <a:rPr lang="en-US" dirty="0">
                <a:latin typeface="Calibri" charset="0"/>
              </a:rPr>
            </a:br>
            <a:r>
              <a:rPr lang="en-US" dirty="0">
                <a:latin typeface="Calibri" charset="0"/>
              </a:rPr>
              <a:t>for (</a:t>
            </a:r>
            <a:r>
              <a:rPr lang="en-US" b="1" dirty="0" err="1" smtClean="0">
                <a:solidFill>
                  <a:srgbClr val="0000FF"/>
                </a:solidFill>
                <a:latin typeface="Calibri" charset="0"/>
              </a:rPr>
              <a:t>iter</a:t>
            </a:r>
            <a:r>
              <a:rPr lang="en-US" b="1" dirty="0" smtClean="0">
                <a:solidFill>
                  <a:srgbClr val="0000FF"/>
                </a:solidFill>
                <a:latin typeface="Calibri" charset="0"/>
              </a:rPr>
              <a:t>=</a:t>
            </a:r>
            <a:r>
              <a:rPr lang="en-US" b="1" dirty="0" err="1">
                <a:solidFill>
                  <a:srgbClr val="0000FF"/>
                </a:solidFill>
                <a:latin typeface="Calibri" charset="0"/>
              </a:rPr>
              <a:t>ds.begin</a:t>
            </a:r>
            <a:r>
              <a:rPr lang="en-US" b="1" dirty="0">
                <a:solidFill>
                  <a:srgbClr val="0000FF"/>
                </a:solidFill>
                <a:latin typeface="Calibri" charset="0"/>
              </a:rPr>
              <a:t>();</a:t>
            </a:r>
            <a:r>
              <a:rPr lang="en-US" b="1" dirty="0" err="1" smtClean="0">
                <a:solidFill>
                  <a:srgbClr val="0000FF"/>
                </a:solidFill>
                <a:latin typeface="Calibri" charset="0"/>
              </a:rPr>
              <a:t>iter</a:t>
            </a:r>
            <a:r>
              <a:rPr lang="en-US" b="1" dirty="0" smtClean="0">
                <a:solidFill>
                  <a:srgbClr val="0000FF"/>
                </a:solidFill>
                <a:latin typeface="Calibri" charset="0"/>
              </a:rPr>
              <a:t> !</a:t>
            </a:r>
            <a:r>
              <a:rPr lang="en-US" b="1" dirty="0">
                <a:solidFill>
                  <a:srgbClr val="0000FF"/>
                </a:solidFill>
                <a:latin typeface="Calibri" charset="0"/>
              </a:rPr>
              <a:t>=</a:t>
            </a:r>
            <a:r>
              <a:rPr lang="en-US" b="1" dirty="0" err="1">
                <a:solidFill>
                  <a:srgbClr val="0000FF"/>
                </a:solidFill>
                <a:latin typeface="Calibri" charset="0"/>
              </a:rPr>
              <a:t>ds.end</a:t>
            </a:r>
            <a:r>
              <a:rPr lang="en-US" b="1" dirty="0">
                <a:solidFill>
                  <a:srgbClr val="0000FF"/>
                </a:solidFill>
                <a:latin typeface="Calibri" charset="0"/>
              </a:rPr>
              <a:t>();</a:t>
            </a:r>
            <a:r>
              <a:rPr lang="en-US" b="1" dirty="0" err="1" smtClean="0">
                <a:solidFill>
                  <a:srgbClr val="0000FF"/>
                </a:solidFill>
                <a:latin typeface="Calibri" charset="0"/>
              </a:rPr>
              <a:t>iter</a:t>
            </a:r>
            <a:r>
              <a:rPr lang="en-US" b="1" dirty="0" smtClean="0">
                <a:solidFill>
                  <a:srgbClr val="0000FF"/>
                </a:solidFill>
                <a:latin typeface="Calibri" charset="0"/>
              </a:rPr>
              <a:t>+</a:t>
            </a:r>
            <a:r>
              <a:rPr lang="en-US" b="1" dirty="0">
                <a:solidFill>
                  <a:srgbClr val="0000FF"/>
                </a:solidFill>
                <a:latin typeface="Calibri" charset="0"/>
              </a:rPr>
              <a:t>+</a:t>
            </a:r>
            <a:r>
              <a:rPr lang="en-US" dirty="0">
                <a:latin typeface="Calibri" charset="0"/>
              </a:rPr>
              <a:t>)</a:t>
            </a:r>
            <a:br>
              <a:rPr lang="en-US" dirty="0">
                <a:latin typeface="Calibri" charset="0"/>
              </a:rPr>
            </a:br>
            <a:r>
              <a:rPr lang="en-US" dirty="0">
                <a:latin typeface="Calibri" charset="0"/>
              </a:rPr>
              <a:t>	process *</a:t>
            </a:r>
            <a:r>
              <a:rPr lang="en-US" dirty="0" err="1">
                <a:latin typeface="Calibri" charset="0"/>
              </a:rPr>
              <a:t>i</a:t>
            </a:r>
            <a:r>
              <a:rPr lang="en-US" dirty="0">
                <a:latin typeface="Calibri" charset="0"/>
              </a:rPr>
              <a:t>  //*</a:t>
            </a:r>
            <a:r>
              <a:rPr lang="en-US" dirty="0" err="1">
                <a:latin typeface="Calibri" charset="0"/>
              </a:rPr>
              <a:t>i</a:t>
            </a:r>
            <a:r>
              <a:rPr lang="en-US" dirty="0">
                <a:latin typeface="Calibri" charset="0"/>
              </a:rPr>
              <a:t> is current data item</a:t>
            </a:r>
            <a:br>
              <a:rPr lang="en-US" dirty="0">
                <a:latin typeface="Calibri" charset="0"/>
              </a:rPr>
            </a:br>
            <a:endParaRPr lang="en-US" dirty="0">
              <a:latin typeface="Calibri" charset="0"/>
            </a:endParaRPr>
          </a:p>
          <a:p>
            <a:pPr eaLnBrk="1" hangingPunct="1"/>
            <a:r>
              <a:rPr lang="en-US" dirty="0" err="1" smtClean="0">
                <a:latin typeface="Calibri" charset="0"/>
              </a:rPr>
              <a:t>iter</a:t>
            </a:r>
            <a:r>
              <a:rPr lang="en-US" dirty="0" smtClean="0">
                <a:latin typeface="Calibri" charset="0"/>
              </a:rPr>
              <a:t> </a:t>
            </a:r>
            <a:r>
              <a:rPr lang="en-US" dirty="0">
                <a:latin typeface="Calibri" charset="0"/>
              </a:rPr>
              <a:t>is name of iterator</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rgbClr val="898989"/>
                </a:solidFill>
                <a:latin typeface="Calibri" charset="0"/>
              </a:rPr>
              <a:t>17-</a:t>
            </a:r>
            <a:fld id="{5C92BBC3-2677-824C-8368-F4BDE572317E}" type="slidenum">
              <a:rPr lang="en-US">
                <a:solidFill>
                  <a:srgbClr val="898989"/>
                </a:solidFill>
                <a:latin typeface="Calibri" charset="0"/>
              </a:rPr>
              <a:pPr eaLnBrk="1" hangingPunct="1"/>
              <a:t>6</a:t>
            </a:fld>
            <a:endParaRPr lang="en-US">
              <a:solidFill>
                <a:srgbClr val="898989"/>
              </a:solidFill>
              <a:latin typeface="Calibri" charset="0"/>
            </a:endParaRPr>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mtClean="0">
                <a:solidFill>
                  <a:srgbClr val="898989"/>
                </a:solidFill>
                <a:latin typeface="Calibri" charset="0"/>
              </a:rPr>
              <a:t>C++ Part II</a:t>
            </a:r>
            <a:endParaRPr lang="en-CA">
              <a:solidFill>
                <a:srgbClr val="898989"/>
              </a:solidFill>
              <a:latin typeface="Calibri" charset="0"/>
            </a:endParaRPr>
          </a:p>
        </p:txBody>
      </p:sp>
      <p:sp>
        <p:nvSpPr>
          <p:cNvPr id="2" name="Date Placeholder 1"/>
          <p:cNvSpPr>
            <a:spLocks noGrp="1"/>
          </p:cNvSpPr>
          <p:nvPr>
            <p:ph type="dt" sz="half" idx="10"/>
          </p:nvPr>
        </p:nvSpPr>
        <p:spPr/>
        <p:txBody>
          <a:bodyPr/>
          <a:lstStyle/>
          <a:p>
            <a:r>
              <a:rPr lang="en-US" smtClean="0"/>
              <a:t>4/1/15</a:t>
            </a:r>
            <a:endParaRPr lang="en-US"/>
          </a:p>
        </p:txBody>
      </p:sp>
    </p:spTree>
    <p:extLst>
      <p:ext uri="{BB962C8B-B14F-4D97-AF65-F5344CB8AC3E}">
        <p14:creationId xmlns:p14="http://schemas.microsoft.com/office/powerpoint/2010/main" val="1015761216"/>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76200"/>
            <a:ext cx="8229600" cy="762000"/>
          </a:xfrm>
        </p:spPr>
        <p:txBody>
          <a:bodyPr/>
          <a:lstStyle/>
          <a:p>
            <a:pPr eaLnBrk="1" hangingPunct="1"/>
            <a:r>
              <a:rPr lang="en-US" b="1" smtClean="0"/>
              <a:t>Maps</a:t>
            </a:r>
          </a:p>
        </p:txBody>
      </p:sp>
      <p:sp>
        <p:nvSpPr>
          <p:cNvPr id="111619" name="Content Placeholder 2"/>
          <p:cNvSpPr>
            <a:spLocks noGrp="1"/>
          </p:cNvSpPr>
          <p:nvPr>
            <p:ph idx="1"/>
          </p:nvPr>
        </p:nvSpPr>
        <p:spPr>
          <a:xfrm>
            <a:off x="457200" y="838200"/>
            <a:ext cx="8229600" cy="5518150"/>
          </a:xfrm>
          <a:ln>
            <a:solidFill>
              <a:srgbClr val="0000FF"/>
            </a:solidFill>
          </a:ln>
        </p:spPr>
        <p:txBody>
          <a:bodyPr/>
          <a:lstStyle/>
          <a:p>
            <a:pPr eaLnBrk="1" hangingPunct="1"/>
            <a:r>
              <a:rPr lang="en-US" dirty="0" smtClean="0"/>
              <a:t>Maps are </a:t>
            </a:r>
            <a:r>
              <a:rPr lang="en-US" b="1" i="1" dirty="0" smtClean="0">
                <a:solidFill>
                  <a:srgbClr val="FF0000"/>
                </a:solidFill>
              </a:rPr>
              <a:t>associative containers </a:t>
            </a:r>
            <a:r>
              <a:rPr lang="en-US" dirty="0" smtClean="0"/>
              <a:t>consist of a </a:t>
            </a:r>
            <a:r>
              <a:rPr lang="en-US" b="1" i="1" dirty="0" smtClean="0">
                <a:solidFill>
                  <a:srgbClr val="0000FF"/>
                </a:solidFill>
              </a:rPr>
              <a:t>key object</a:t>
            </a:r>
            <a:r>
              <a:rPr lang="en-US" i="1" dirty="0" smtClean="0">
                <a:solidFill>
                  <a:srgbClr val="0000FF"/>
                </a:solidFill>
              </a:rPr>
              <a:t> (first)</a:t>
            </a:r>
            <a:r>
              <a:rPr lang="en-US" dirty="0" smtClean="0"/>
              <a:t> and </a:t>
            </a:r>
            <a:r>
              <a:rPr lang="en-US" b="1" i="1" dirty="0" smtClean="0">
                <a:solidFill>
                  <a:srgbClr val="0000FF"/>
                </a:solidFill>
              </a:rPr>
              <a:t>value object </a:t>
            </a:r>
            <a:r>
              <a:rPr lang="en-US" i="1" dirty="0" smtClean="0">
                <a:solidFill>
                  <a:srgbClr val="0000FF"/>
                </a:solidFill>
              </a:rPr>
              <a:t>(second)</a:t>
            </a:r>
          </a:p>
          <a:p>
            <a:pPr lvl="1" eaLnBrk="1" hangingPunct="1"/>
            <a:r>
              <a:rPr lang="en-US" i="1" dirty="0" smtClean="0"/>
              <a:t>Keys are unique &amp; organized as </a:t>
            </a:r>
            <a:r>
              <a:rPr lang="en-US" b="1" i="1" dirty="0" smtClean="0">
                <a:solidFill>
                  <a:srgbClr val="0000FF"/>
                </a:solidFill>
              </a:rPr>
              <a:t>binary tree</a:t>
            </a:r>
          </a:p>
          <a:p>
            <a:pPr lvl="1" eaLnBrk="1" hangingPunct="1"/>
            <a:r>
              <a:rPr lang="en-US" i="1" dirty="0" smtClean="0"/>
              <a:t>Keys can be strings, numbers or more complex objects</a:t>
            </a:r>
          </a:p>
          <a:p>
            <a:pPr lvl="1" eaLnBrk="1" hangingPunct="1"/>
            <a:r>
              <a:rPr lang="en-US" b="1" i="1" dirty="0" smtClean="0"/>
              <a:t>Values </a:t>
            </a:r>
            <a:r>
              <a:rPr lang="en-US" i="1" dirty="0" smtClean="0"/>
              <a:t>are often strings, numbers, or objects</a:t>
            </a:r>
          </a:p>
          <a:p>
            <a:pPr eaLnBrk="1" hangingPunct="1"/>
            <a:r>
              <a:rPr lang="en-US" i="1" dirty="0" smtClean="0"/>
              <a:t>Example:</a:t>
            </a:r>
          </a:p>
          <a:p>
            <a:pPr eaLnBrk="1" hangingPunct="1">
              <a:buFont typeface="Arial" pitchFamily="-111" charset="0"/>
              <a:buNone/>
            </a:pPr>
            <a:r>
              <a:rPr lang="en-US" sz="2400" b="1" i="1" dirty="0" smtClean="0">
                <a:solidFill>
                  <a:srgbClr val="0000FF"/>
                </a:solidFill>
              </a:rPr>
              <a:t>#include &lt;map&gt;</a:t>
            </a:r>
          </a:p>
          <a:p>
            <a:pPr eaLnBrk="1" hangingPunct="1">
              <a:buFont typeface="Arial" pitchFamily="-111" charset="0"/>
              <a:buNone/>
            </a:pPr>
            <a:r>
              <a:rPr lang="en-US" sz="2400" i="1" dirty="0" smtClean="0"/>
              <a:t>map&lt;</a:t>
            </a:r>
            <a:r>
              <a:rPr lang="en-US" sz="2400" i="1" dirty="0" smtClean="0">
                <a:solidFill>
                  <a:srgbClr val="0000FF"/>
                </a:solidFill>
              </a:rPr>
              <a:t>string</a:t>
            </a:r>
            <a:r>
              <a:rPr lang="en-US" sz="2400" i="1" dirty="0" smtClean="0"/>
              <a:t>, </a:t>
            </a:r>
            <a:r>
              <a:rPr lang="en-US" sz="2400" i="1" dirty="0" err="1" smtClean="0">
                <a:solidFill>
                  <a:srgbClr val="0000FF"/>
                </a:solidFill>
              </a:rPr>
              <a:t>int</a:t>
            </a:r>
            <a:r>
              <a:rPr lang="en-US" sz="2400" i="1" dirty="0" smtClean="0"/>
              <a:t>, </a:t>
            </a:r>
            <a:r>
              <a:rPr lang="en-US" sz="2400" b="1" i="1" dirty="0" smtClean="0">
                <a:solidFill>
                  <a:srgbClr val="0000FF"/>
                </a:solidFill>
              </a:rPr>
              <a:t>less&lt;string&gt; </a:t>
            </a:r>
            <a:r>
              <a:rPr lang="en-US" sz="2400" i="1" dirty="0" smtClean="0"/>
              <a:t>&gt; mapStates(10);</a:t>
            </a:r>
          </a:p>
          <a:p>
            <a:pPr eaLnBrk="1" hangingPunct="1">
              <a:buFont typeface="Arial" pitchFamily="-111" charset="0"/>
              <a:buNone/>
            </a:pPr>
            <a:r>
              <a:rPr lang="en-US" sz="2400" i="1" dirty="0" smtClean="0">
                <a:solidFill>
                  <a:srgbClr val="FF0000"/>
                </a:solidFill>
              </a:rPr>
              <a:t>map&lt;string, </a:t>
            </a:r>
            <a:r>
              <a:rPr lang="en-US" sz="2400" i="1" dirty="0" err="1" smtClean="0">
                <a:solidFill>
                  <a:srgbClr val="FF0000"/>
                </a:solidFill>
              </a:rPr>
              <a:t>int</a:t>
            </a:r>
            <a:r>
              <a:rPr lang="en-US" sz="2400" i="1" dirty="0" smtClean="0">
                <a:solidFill>
                  <a:srgbClr val="FF0000"/>
                </a:solidFill>
              </a:rPr>
              <a:t>, less&lt;string&gt; &gt;::</a:t>
            </a:r>
            <a:r>
              <a:rPr lang="en-US" sz="2400" b="1" i="1" dirty="0" err="1" smtClean="0">
                <a:solidFill>
                  <a:srgbClr val="FF0000"/>
                </a:solidFill>
              </a:rPr>
              <a:t>iterator</a:t>
            </a:r>
            <a:r>
              <a:rPr lang="en-US" sz="2400" b="1" i="1" dirty="0" smtClean="0">
                <a:solidFill>
                  <a:srgbClr val="FF0000"/>
                </a:solidFill>
              </a:rPr>
              <a:t> P</a:t>
            </a:r>
            <a:r>
              <a:rPr lang="en-US" sz="2400" i="1" dirty="0" smtClean="0">
                <a:solidFill>
                  <a:srgbClr val="FF0000"/>
                </a:solidFill>
              </a:rPr>
              <a:t>;</a:t>
            </a:r>
          </a:p>
          <a:p>
            <a:pPr eaLnBrk="1" hangingPunct="1">
              <a:buFont typeface="Arial" pitchFamily="-111" charset="0"/>
              <a:buNone/>
            </a:pPr>
            <a:r>
              <a:rPr lang="en-US" sz="2400" i="1" dirty="0" smtClean="0"/>
              <a:t>P = </a:t>
            </a:r>
            <a:r>
              <a:rPr lang="en-US" sz="2400" i="1" dirty="0" err="1" smtClean="0"/>
              <a:t>mapStates.begin</a:t>
            </a:r>
            <a:r>
              <a:rPr lang="en-US" sz="2400" i="1" dirty="0" smtClean="0"/>
              <a:t>( );</a:t>
            </a:r>
          </a:p>
          <a:p>
            <a:pPr eaLnBrk="1" hangingPunct="1">
              <a:buFont typeface="Arial" pitchFamily="-111" charset="0"/>
              <a:buNone/>
            </a:pPr>
            <a:endParaRPr lang="en-US" i="1" dirty="0" smtClean="0"/>
          </a:p>
        </p:txBody>
      </p:sp>
      <p:sp>
        <p:nvSpPr>
          <p:cNvPr id="103428"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1621"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BD32E4B0-FEB1-4E44-AFE8-FBFD715BA285}" type="slidenum">
              <a:rPr lang="en-US"/>
              <a:pPr>
                <a:defRPr/>
              </a:pPr>
              <a:t>60</a:t>
            </a:fld>
            <a:endParaRPr lang="en-US"/>
          </a:p>
        </p:txBody>
      </p:sp>
      <p:sp>
        <p:nvSpPr>
          <p:cNvPr id="7" name="Cloud Callout 6"/>
          <p:cNvSpPr/>
          <p:nvPr/>
        </p:nvSpPr>
        <p:spPr>
          <a:xfrm>
            <a:off x="2819400" y="3963988"/>
            <a:ext cx="1143000" cy="612775"/>
          </a:xfrm>
          <a:prstGeom prst="cloudCallout">
            <a:avLst>
              <a:gd name="adj1" fmla="val -108959"/>
              <a:gd name="adj2" fmla="val 184033"/>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Key</a:t>
            </a:r>
          </a:p>
        </p:txBody>
      </p:sp>
      <p:sp>
        <p:nvSpPr>
          <p:cNvPr id="8" name="Cloud Callout 7"/>
          <p:cNvSpPr/>
          <p:nvPr/>
        </p:nvSpPr>
        <p:spPr>
          <a:xfrm>
            <a:off x="5448300" y="3963988"/>
            <a:ext cx="1143000" cy="612775"/>
          </a:xfrm>
          <a:prstGeom prst="cloudCallout">
            <a:avLst>
              <a:gd name="adj1" fmla="val -285850"/>
              <a:gd name="adj2" fmla="val 131606"/>
            </a:avLst>
          </a:prstGeom>
          <a:solidFill>
            <a:srgbClr val="CCFFCC"/>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Value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0"/>
            <a:ext cx="8229600" cy="792163"/>
          </a:xfrm>
        </p:spPr>
        <p:txBody>
          <a:bodyPr/>
          <a:lstStyle/>
          <a:p>
            <a:pPr eaLnBrk="1" hangingPunct="1"/>
            <a:r>
              <a:rPr lang="en-US" b="1" dirty="0" smtClean="0"/>
              <a:t>Map Member Functions</a:t>
            </a:r>
          </a:p>
        </p:txBody>
      </p:sp>
      <p:sp>
        <p:nvSpPr>
          <p:cNvPr id="112643" name="Content Placeholder 2"/>
          <p:cNvSpPr>
            <a:spLocks noGrp="1"/>
          </p:cNvSpPr>
          <p:nvPr>
            <p:ph idx="1"/>
          </p:nvPr>
        </p:nvSpPr>
        <p:spPr>
          <a:xfrm>
            <a:off x="457200" y="792163"/>
            <a:ext cx="8229600" cy="5334000"/>
          </a:xfrm>
          <a:ln>
            <a:solidFill>
              <a:srgbClr val="0000FF"/>
            </a:solidFill>
          </a:ln>
        </p:spPr>
        <p:txBody>
          <a:bodyPr/>
          <a:lstStyle/>
          <a:p>
            <a:pPr eaLnBrk="1" hangingPunct="1">
              <a:spcBef>
                <a:spcPct val="0"/>
              </a:spcBef>
            </a:pPr>
            <a:r>
              <a:rPr lang="en-US" sz="2400" b="1" dirty="0" smtClean="0">
                <a:solidFill>
                  <a:srgbClr val="0000FF"/>
                </a:solidFill>
              </a:rPr>
              <a:t>iterator </a:t>
            </a:r>
            <a:r>
              <a:rPr lang="en-US" sz="2400" b="1" dirty="0" err="1" smtClean="0">
                <a:solidFill>
                  <a:srgbClr val="0000FF"/>
                </a:solidFill>
              </a:rPr>
              <a:t>m.insert</a:t>
            </a:r>
            <a:r>
              <a:rPr lang="en-US" sz="2400" b="1" dirty="0" smtClean="0">
                <a:solidFill>
                  <a:srgbClr val="0000FF"/>
                </a:solidFill>
              </a:rPr>
              <a:t>( Key, Value)  //pair</a:t>
            </a:r>
          </a:p>
          <a:p>
            <a:pPr lvl="1" eaLnBrk="1" hangingPunct="1">
              <a:spcBef>
                <a:spcPct val="0"/>
              </a:spcBef>
            </a:pPr>
            <a:r>
              <a:rPr lang="en-US" sz="2400" dirty="0" smtClean="0"/>
              <a:t>Inserts element into set without duplication</a:t>
            </a:r>
          </a:p>
          <a:p>
            <a:pPr eaLnBrk="1" hangingPunct="1">
              <a:spcBef>
                <a:spcPct val="0"/>
              </a:spcBef>
            </a:pPr>
            <a:r>
              <a:rPr lang="en-US" sz="2400" b="1" dirty="0" err="1" smtClean="0">
                <a:solidFill>
                  <a:srgbClr val="0000FF"/>
                </a:solidFill>
              </a:rPr>
              <a:t>m.erase(target</a:t>
            </a:r>
            <a:r>
              <a:rPr lang="en-US" sz="2400" b="1" dirty="0" smtClean="0">
                <a:solidFill>
                  <a:srgbClr val="0000FF"/>
                </a:solidFill>
              </a:rPr>
              <a:t> key)</a:t>
            </a:r>
          </a:p>
          <a:p>
            <a:pPr lvl="1" eaLnBrk="1" hangingPunct="1">
              <a:spcBef>
                <a:spcPct val="0"/>
              </a:spcBef>
            </a:pPr>
            <a:r>
              <a:rPr lang="en-US" sz="2400" dirty="0" smtClean="0">
                <a:solidFill>
                  <a:srgbClr val="000000"/>
                </a:solidFill>
              </a:rPr>
              <a:t>Removes element from set</a:t>
            </a:r>
          </a:p>
          <a:p>
            <a:pPr eaLnBrk="1" hangingPunct="1">
              <a:spcBef>
                <a:spcPct val="0"/>
              </a:spcBef>
            </a:pPr>
            <a:r>
              <a:rPr lang="en-US" sz="2400" b="1" dirty="0" err="1" smtClean="0">
                <a:solidFill>
                  <a:srgbClr val="0000FF"/>
                </a:solidFill>
              </a:rPr>
              <a:t>Iterator</a:t>
            </a:r>
            <a:r>
              <a:rPr lang="en-US" sz="2400" b="1" dirty="0" smtClean="0">
                <a:solidFill>
                  <a:srgbClr val="0000FF"/>
                </a:solidFill>
              </a:rPr>
              <a:t> </a:t>
            </a:r>
            <a:r>
              <a:rPr lang="en-US" sz="2400" b="1" dirty="0" err="1" smtClean="0">
                <a:solidFill>
                  <a:srgbClr val="0000FF"/>
                </a:solidFill>
              </a:rPr>
              <a:t>s.find(target</a:t>
            </a:r>
            <a:r>
              <a:rPr lang="en-US" sz="2400" b="1" dirty="0" smtClean="0">
                <a:solidFill>
                  <a:srgbClr val="0000FF"/>
                </a:solidFill>
              </a:rPr>
              <a:t> key)</a:t>
            </a:r>
          </a:p>
          <a:p>
            <a:pPr lvl="1" eaLnBrk="1" hangingPunct="1">
              <a:spcBef>
                <a:spcPct val="0"/>
              </a:spcBef>
            </a:pPr>
            <a:r>
              <a:rPr lang="en-US" sz="2400" dirty="0" smtClean="0">
                <a:solidFill>
                  <a:srgbClr val="000000"/>
                </a:solidFill>
              </a:rPr>
              <a:t>Returns mutable </a:t>
            </a:r>
            <a:r>
              <a:rPr lang="en-US" sz="2400" dirty="0" err="1" smtClean="0">
                <a:solidFill>
                  <a:srgbClr val="000000"/>
                </a:solidFill>
              </a:rPr>
              <a:t>iterator</a:t>
            </a:r>
            <a:r>
              <a:rPr lang="en-US" sz="2400" dirty="0" smtClean="0">
                <a:solidFill>
                  <a:srgbClr val="000000"/>
                </a:solidFill>
              </a:rPr>
              <a:t> (</a:t>
            </a:r>
            <a:r>
              <a:rPr lang="en-US" sz="2400" b="1" dirty="0" err="1" smtClean="0">
                <a:solidFill>
                  <a:srgbClr val="000000"/>
                </a:solidFill>
              </a:rPr>
              <a:t>s.end</a:t>
            </a:r>
            <a:r>
              <a:rPr lang="en-US" sz="2400" b="1" dirty="0" smtClean="0">
                <a:solidFill>
                  <a:srgbClr val="000000"/>
                </a:solidFill>
              </a:rPr>
              <a:t> </a:t>
            </a:r>
            <a:r>
              <a:rPr lang="en-US" sz="2400" dirty="0" smtClean="0">
                <a:solidFill>
                  <a:srgbClr val="000000"/>
                </a:solidFill>
              </a:rPr>
              <a:t>if not present)</a:t>
            </a:r>
          </a:p>
          <a:p>
            <a:pPr eaLnBrk="1" hangingPunct="1">
              <a:spcBef>
                <a:spcPct val="0"/>
              </a:spcBef>
            </a:pPr>
            <a:r>
              <a:rPr lang="en-US" sz="2400" b="1" dirty="0" err="1" smtClean="0">
                <a:solidFill>
                  <a:srgbClr val="0000FF"/>
                </a:solidFill>
              </a:rPr>
              <a:t>s.erase(iterator</a:t>
            </a:r>
            <a:r>
              <a:rPr lang="en-US" sz="2400" b="1" dirty="0" smtClean="0">
                <a:solidFill>
                  <a:srgbClr val="0000FF"/>
                </a:solidFill>
              </a:rPr>
              <a:t>)</a:t>
            </a:r>
          </a:p>
          <a:p>
            <a:pPr lvl="1" eaLnBrk="1" hangingPunct="1">
              <a:spcBef>
                <a:spcPct val="0"/>
              </a:spcBef>
            </a:pPr>
            <a:r>
              <a:rPr lang="en-US" sz="2400" dirty="0" smtClean="0">
                <a:solidFill>
                  <a:srgbClr val="000000"/>
                </a:solidFill>
              </a:rPr>
              <a:t>Erases element  at location </a:t>
            </a:r>
            <a:r>
              <a:rPr lang="en-US" sz="2400" dirty="0" err="1" smtClean="0">
                <a:solidFill>
                  <a:srgbClr val="000000"/>
                </a:solidFill>
              </a:rPr>
              <a:t>iterator</a:t>
            </a:r>
            <a:endParaRPr lang="en-US" sz="2400" dirty="0" smtClean="0">
              <a:solidFill>
                <a:srgbClr val="000000"/>
              </a:solidFill>
            </a:endParaRPr>
          </a:p>
          <a:p>
            <a:pPr eaLnBrk="1" hangingPunct="1">
              <a:spcBef>
                <a:spcPct val="0"/>
              </a:spcBef>
            </a:pPr>
            <a:r>
              <a:rPr lang="en-US" sz="2400" b="1" dirty="0" err="1" smtClean="0">
                <a:solidFill>
                  <a:srgbClr val="0000FF"/>
                </a:solidFill>
              </a:rPr>
              <a:t>s.size</a:t>
            </a:r>
            <a:r>
              <a:rPr lang="en-US" sz="2400" b="1" dirty="0" smtClean="0">
                <a:solidFill>
                  <a:srgbClr val="0000FF"/>
                </a:solidFill>
              </a:rPr>
              <a:t>( )</a:t>
            </a:r>
          </a:p>
          <a:p>
            <a:pPr lvl="1" eaLnBrk="1" hangingPunct="1">
              <a:spcBef>
                <a:spcPct val="0"/>
              </a:spcBef>
            </a:pPr>
            <a:r>
              <a:rPr lang="en-US" sz="2400" dirty="0" smtClean="0">
                <a:solidFill>
                  <a:srgbClr val="000000"/>
                </a:solidFill>
              </a:rPr>
              <a:t>Returns size of set</a:t>
            </a:r>
          </a:p>
          <a:p>
            <a:pPr eaLnBrk="1" hangingPunct="1">
              <a:spcBef>
                <a:spcPct val="0"/>
              </a:spcBef>
            </a:pPr>
            <a:r>
              <a:rPr lang="en-US" sz="2400" b="1" dirty="0" err="1" smtClean="0">
                <a:solidFill>
                  <a:srgbClr val="0000FF"/>
                </a:solidFill>
              </a:rPr>
              <a:t>s.empty</a:t>
            </a:r>
            <a:r>
              <a:rPr lang="en-US" sz="2400" b="1" dirty="0" smtClean="0">
                <a:solidFill>
                  <a:srgbClr val="0000FF"/>
                </a:solidFill>
              </a:rPr>
              <a:t>( ) </a:t>
            </a:r>
          </a:p>
          <a:p>
            <a:pPr lvl="1" eaLnBrk="1" hangingPunct="1">
              <a:spcBef>
                <a:spcPct val="0"/>
              </a:spcBef>
            </a:pPr>
            <a:r>
              <a:rPr lang="en-US" sz="2000" dirty="0" smtClean="0">
                <a:solidFill>
                  <a:srgbClr val="000000"/>
                </a:solidFill>
              </a:rPr>
              <a:t>Returns T/F</a:t>
            </a:r>
          </a:p>
          <a:p>
            <a:pPr eaLnBrk="1" hangingPunct="1">
              <a:spcBef>
                <a:spcPct val="0"/>
              </a:spcBef>
            </a:pPr>
            <a:r>
              <a:rPr lang="en-US" sz="2400" b="1" dirty="0" smtClean="0">
                <a:solidFill>
                  <a:srgbClr val="0000FF"/>
                </a:solidFill>
              </a:rPr>
              <a:t>m1 == m2</a:t>
            </a:r>
          </a:p>
          <a:p>
            <a:pPr lvl="1" eaLnBrk="1" hangingPunct="1">
              <a:spcBef>
                <a:spcPct val="0"/>
              </a:spcBef>
            </a:pPr>
            <a:r>
              <a:rPr lang="en-US" sz="2000" dirty="0" smtClean="0">
                <a:solidFill>
                  <a:srgbClr val="000000"/>
                </a:solidFill>
              </a:rPr>
              <a:t>Returns T/F</a:t>
            </a:r>
          </a:p>
          <a:p>
            <a:pPr eaLnBrk="1" hangingPunct="1"/>
            <a:endParaRPr lang="en-US" dirty="0" smtClean="0"/>
          </a:p>
          <a:p>
            <a:pPr eaLnBrk="1" hangingPunct="1"/>
            <a:endParaRPr lang="en-US" dirty="0" smtClean="0"/>
          </a:p>
        </p:txBody>
      </p:sp>
      <p:sp>
        <p:nvSpPr>
          <p:cNvPr id="104452"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264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2E9E47BC-D654-2542-8E6B-36F96977CAF9}"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276"/>
            <a:ext cx="8229600" cy="792162"/>
          </a:xfrm>
        </p:spPr>
        <p:txBody>
          <a:bodyPr/>
          <a:lstStyle/>
          <a:p>
            <a:r>
              <a:rPr lang="en-US" b="1" dirty="0" smtClean="0"/>
              <a:t>STL Map Constructors</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sz="half" idx="1"/>
          </p:nvPr>
        </p:nvSpPr>
        <p:spPr>
          <a:xfrm>
            <a:off x="457200" y="990600"/>
            <a:ext cx="4038600" cy="5365750"/>
          </a:xfrm>
          <a:ln>
            <a:solidFill>
              <a:srgbClr val="4F81BD"/>
            </a:solidFill>
          </a:ln>
        </p:spPr>
        <p:txBody>
          <a:bodyPr/>
          <a:lstStyle/>
          <a:p>
            <a:pPr marL="0" indent="0">
              <a:buNone/>
            </a:pPr>
            <a:r>
              <a:rPr lang="en-US" sz="1400" dirty="0"/>
              <a:t>// constructing maps</a:t>
            </a:r>
          </a:p>
          <a:p>
            <a:pPr marL="0" indent="0">
              <a:buNone/>
            </a:pPr>
            <a:r>
              <a:rPr lang="en-US" sz="1400" dirty="0"/>
              <a:t>#include &lt;</a:t>
            </a:r>
            <a:r>
              <a:rPr lang="en-US" sz="1400" dirty="0" err="1"/>
              <a:t>iostream</a:t>
            </a:r>
            <a:r>
              <a:rPr lang="en-US" sz="1400" dirty="0"/>
              <a:t>&gt;</a:t>
            </a:r>
          </a:p>
          <a:p>
            <a:pPr marL="0" indent="0">
              <a:buNone/>
            </a:pPr>
            <a:r>
              <a:rPr lang="en-US" sz="1400" b="1" dirty="0"/>
              <a:t>#include &lt;map&gt;</a:t>
            </a:r>
            <a:endParaRPr lang="en-US" sz="1400" dirty="0"/>
          </a:p>
          <a:p>
            <a:pPr marL="0" indent="0">
              <a:buNone/>
            </a:pPr>
            <a:r>
              <a:rPr lang="en-US" sz="1400" dirty="0"/>
              <a:t>using namespace </a:t>
            </a:r>
            <a:r>
              <a:rPr lang="en-US" sz="1400" dirty="0" err="1"/>
              <a:t>std</a:t>
            </a:r>
            <a:r>
              <a:rPr lang="en-US" sz="1400" dirty="0" smtClean="0"/>
              <a:t>;</a:t>
            </a:r>
            <a:r>
              <a:rPr lang="en-US" sz="1400" dirty="0"/>
              <a:t> </a:t>
            </a:r>
          </a:p>
          <a:p>
            <a:pPr marL="0" indent="0">
              <a:buNone/>
            </a:pPr>
            <a:r>
              <a:rPr lang="en-US" sz="1400" dirty="0" err="1"/>
              <a:t>struct</a:t>
            </a:r>
            <a:r>
              <a:rPr lang="en-US" sz="1400" dirty="0"/>
              <a:t> </a:t>
            </a:r>
            <a:r>
              <a:rPr lang="en-US" sz="1400" b="1" dirty="0" err="1"/>
              <a:t>classcomp</a:t>
            </a:r>
            <a:r>
              <a:rPr lang="en-US" sz="1400" dirty="0"/>
              <a:t> {</a:t>
            </a:r>
          </a:p>
          <a:p>
            <a:pPr marL="0" indent="0">
              <a:buNone/>
            </a:pPr>
            <a:r>
              <a:rPr lang="en-US" sz="1400" dirty="0"/>
              <a:t> </a:t>
            </a:r>
            <a:r>
              <a:rPr lang="en-US" sz="1400" b="1" dirty="0">
                <a:solidFill>
                  <a:srgbClr val="0000FF"/>
                </a:solidFill>
              </a:rPr>
              <a:t> </a:t>
            </a:r>
            <a:r>
              <a:rPr lang="en-US" sz="1400" b="1" dirty="0" err="1">
                <a:solidFill>
                  <a:srgbClr val="0000FF"/>
                </a:solidFill>
              </a:rPr>
              <a:t>bool</a:t>
            </a:r>
            <a:r>
              <a:rPr lang="en-US" sz="1400" b="1" dirty="0">
                <a:solidFill>
                  <a:srgbClr val="0000FF"/>
                </a:solidFill>
              </a:rPr>
              <a:t> operator() </a:t>
            </a:r>
            <a:r>
              <a:rPr lang="en-US" sz="1400" dirty="0"/>
              <a:t>(</a:t>
            </a:r>
            <a:r>
              <a:rPr lang="en-US" sz="1400" dirty="0" err="1"/>
              <a:t>const</a:t>
            </a:r>
            <a:r>
              <a:rPr lang="en-US" sz="1400" dirty="0"/>
              <a:t> char&amp; lhs, </a:t>
            </a:r>
            <a:r>
              <a:rPr lang="en-US" sz="1400" dirty="0" err="1"/>
              <a:t>const</a:t>
            </a:r>
            <a:r>
              <a:rPr lang="en-US" sz="1400" dirty="0"/>
              <a:t> char&amp; </a:t>
            </a:r>
            <a:r>
              <a:rPr lang="en-US" sz="1400" dirty="0" err="1"/>
              <a:t>rhs</a:t>
            </a:r>
            <a:r>
              <a:rPr lang="en-US" sz="1400" dirty="0"/>
              <a:t>) </a:t>
            </a:r>
            <a:r>
              <a:rPr lang="en-US" sz="1400" dirty="0" err="1"/>
              <a:t>const</a:t>
            </a:r>
            <a:endParaRPr lang="en-US" sz="1400" dirty="0"/>
          </a:p>
          <a:p>
            <a:pPr marL="0" indent="0">
              <a:buNone/>
            </a:pPr>
            <a:r>
              <a:rPr lang="en-US" sz="1400" dirty="0"/>
              <a:t>  {return lhs&gt;</a:t>
            </a:r>
            <a:r>
              <a:rPr lang="en-US" sz="1400" dirty="0" err="1"/>
              <a:t>rhs</a:t>
            </a:r>
            <a:r>
              <a:rPr lang="en-US" sz="1400" dirty="0"/>
              <a:t>;}</a:t>
            </a:r>
          </a:p>
          <a:p>
            <a:pPr marL="0" indent="0">
              <a:buNone/>
            </a:pPr>
            <a:r>
              <a:rPr lang="en-US" sz="1400" dirty="0"/>
              <a:t>}</a:t>
            </a:r>
            <a:r>
              <a:rPr lang="en-US" sz="1400" dirty="0" smtClean="0"/>
              <a:t>;</a:t>
            </a:r>
            <a:endParaRPr lang="en-US" sz="1400" dirty="0"/>
          </a:p>
          <a:p>
            <a:pPr marL="0" indent="0">
              <a:buNone/>
            </a:pPr>
            <a:r>
              <a:rPr lang="en-US" sz="1400" dirty="0" err="1"/>
              <a:t>int</a:t>
            </a:r>
            <a:r>
              <a:rPr lang="en-US" sz="1400" dirty="0"/>
              <a:t> main ()</a:t>
            </a:r>
          </a:p>
          <a:p>
            <a:pPr marL="0" indent="0">
              <a:buNone/>
            </a:pPr>
            <a:r>
              <a:rPr lang="en-US" sz="1400" dirty="0"/>
              <a:t>{</a:t>
            </a:r>
          </a:p>
          <a:p>
            <a:pPr marL="0" indent="0">
              <a:buNone/>
            </a:pPr>
            <a:r>
              <a:rPr lang="en-US" sz="1400" dirty="0"/>
              <a:t>  </a:t>
            </a:r>
            <a:r>
              <a:rPr lang="en-US" sz="1400" b="1" dirty="0">
                <a:solidFill>
                  <a:srgbClr val="0000FF"/>
                </a:solidFill>
              </a:rPr>
              <a:t>map&lt;</a:t>
            </a:r>
            <a:r>
              <a:rPr lang="en-US" sz="1400" b="1" dirty="0" err="1">
                <a:solidFill>
                  <a:srgbClr val="0000FF"/>
                </a:solidFill>
              </a:rPr>
              <a:t>char,int</a:t>
            </a:r>
            <a:r>
              <a:rPr lang="en-US" sz="1400" b="1" dirty="0">
                <a:solidFill>
                  <a:srgbClr val="0000FF"/>
                </a:solidFill>
              </a:rPr>
              <a:t>&gt; first;	 </a:t>
            </a:r>
            <a:r>
              <a:rPr lang="en-US" sz="1400" b="1" dirty="0" smtClean="0">
                <a:solidFill>
                  <a:srgbClr val="0000FF"/>
                </a:solidFill>
              </a:rPr>
              <a:t>    /</a:t>
            </a:r>
            <a:r>
              <a:rPr lang="en-US" sz="1400" b="1" dirty="0">
                <a:solidFill>
                  <a:srgbClr val="0000FF"/>
                </a:solidFill>
              </a:rPr>
              <a:t>/zero length map</a:t>
            </a:r>
            <a:endParaRPr lang="en-US" sz="1400" dirty="0">
              <a:solidFill>
                <a:srgbClr val="0000FF"/>
              </a:solidFill>
            </a:endParaRPr>
          </a:p>
          <a:p>
            <a:pPr marL="0" indent="0">
              <a:buNone/>
            </a:pPr>
            <a:r>
              <a:rPr lang="en-US" sz="1400" b="1" dirty="0">
                <a:solidFill>
                  <a:srgbClr val="0000FF"/>
                </a:solidFill>
              </a:rPr>
              <a:t>  map&lt;</a:t>
            </a:r>
            <a:r>
              <a:rPr lang="en-US" sz="1400" b="1" dirty="0" err="1">
                <a:solidFill>
                  <a:srgbClr val="0000FF"/>
                </a:solidFill>
              </a:rPr>
              <a:t>char,int</a:t>
            </a:r>
            <a:r>
              <a:rPr lang="en-US" sz="1400" b="1" dirty="0">
                <a:solidFill>
                  <a:srgbClr val="0000FF"/>
                </a:solidFill>
              </a:rPr>
              <a:t>&gt;::iterator </a:t>
            </a:r>
            <a:r>
              <a:rPr lang="en-US" sz="1400" b="1" dirty="0" err="1">
                <a:solidFill>
                  <a:srgbClr val="0000FF"/>
                </a:solidFill>
              </a:rPr>
              <a:t>itr</a:t>
            </a:r>
            <a:r>
              <a:rPr lang="en-US" sz="1400" b="1" dirty="0" smtClean="0">
                <a:solidFill>
                  <a:srgbClr val="0000FF"/>
                </a:solidFill>
              </a:rPr>
              <a:t>;</a:t>
            </a:r>
            <a:endParaRPr lang="en-US" sz="1400" dirty="0">
              <a:solidFill>
                <a:srgbClr val="0000FF"/>
              </a:solidFill>
            </a:endParaRPr>
          </a:p>
          <a:p>
            <a:pPr marL="0" indent="0">
              <a:buNone/>
            </a:pPr>
            <a:r>
              <a:rPr lang="en-US" sz="1400" dirty="0"/>
              <a:t>  first['a']=10;        </a:t>
            </a:r>
            <a:r>
              <a:rPr lang="en-US" sz="1400" b="1" dirty="0">
                <a:solidFill>
                  <a:srgbClr val="0000FF"/>
                </a:solidFill>
              </a:rPr>
              <a:t>//initialization list</a:t>
            </a:r>
          </a:p>
          <a:p>
            <a:pPr marL="0" indent="0">
              <a:buNone/>
            </a:pPr>
            <a:r>
              <a:rPr lang="en-US" sz="1400" dirty="0"/>
              <a:t>  first['b']=30;        //ascending order</a:t>
            </a:r>
          </a:p>
          <a:p>
            <a:pPr marL="0" indent="0">
              <a:buNone/>
            </a:pPr>
            <a:r>
              <a:rPr lang="en-US" sz="1400" dirty="0"/>
              <a:t>  first['c']=50;</a:t>
            </a:r>
          </a:p>
          <a:p>
            <a:pPr marL="0" indent="0">
              <a:buNone/>
            </a:pPr>
            <a:r>
              <a:rPr lang="en-US" sz="1400" dirty="0"/>
              <a:t>  first['d']=70</a:t>
            </a:r>
            <a:r>
              <a:rPr lang="en-US" sz="1400" dirty="0" smtClean="0"/>
              <a:t>;</a:t>
            </a:r>
          </a:p>
          <a:p>
            <a:pPr marL="0" indent="0">
              <a:buNone/>
            </a:pPr>
            <a:endParaRPr lang="en-US" sz="1400" dirty="0"/>
          </a:p>
          <a:p>
            <a:pPr marL="0" indent="0">
              <a:buNone/>
            </a:pPr>
            <a:r>
              <a:rPr lang="en-US" sz="1400" dirty="0"/>
              <a:t>  //constructor with iterator range</a:t>
            </a:r>
          </a:p>
          <a:p>
            <a:pPr marL="0" indent="0">
              <a:buNone/>
            </a:pPr>
            <a:r>
              <a:rPr lang="en-US" sz="1400" b="1" dirty="0"/>
              <a:t> </a:t>
            </a:r>
            <a:r>
              <a:rPr lang="en-US" sz="1400" b="1" dirty="0">
                <a:solidFill>
                  <a:srgbClr val="0000FF"/>
                </a:solidFill>
              </a:rPr>
              <a:t> map&lt;</a:t>
            </a:r>
            <a:r>
              <a:rPr lang="en-US" sz="1400" b="1" dirty="0" err="1">
                <a:solidFill>
                  <a:srgbClr val="0000FF"/>
                </a:solidFill>
              </a:rPr>
              <a:t>char,int</a:t>
            </a:r>
            <a:r>
              <a:rPr lang="en-US" sz="1400" b="1" dirty="0">
                <a:solidFill>
                  <a:srgbClr val="0000FF"/>
                </a:solidFill>
              </a:rPr>
              <a:t>&gt; second (</a:t>
            </a:r>
            <a:r>
              <a:rPr lang="en-US" sz="1400" b="1" dirty="0" err="1">
                <a:solidFill>
                  <a:srgbClr val="0000FF"/>
                </a:solidFill>
              </a:rPr>
              <a:t>first.begin</a:t>
            </a:r>
            <a:r>
              <a:rPr lang="en-US" sz="1400" b="1" dirty="0">
                <a:solidFill>
                  <a:srgbClr val="0000FF"/>
                </a:solidFill>
              </a:rPr>
              <a:t>(),</a:t>
            </a:r>
            <a:r>
              <a:rPr lang="en-US" sz="1400" b="1" dirty="0" err="1">
                <a:solidFill>
                  <a:srgbClr val="0000FF"/>
                </a:solidFill>
              </a:rPr>
              <a:t>first.end</a:t>
            </a:r>
            <a:r>
              <a:rPr lang="en-US" sz="1400" b="1" dirty="0">
                <a:solidFill>
                  <a:srgbClr val="0000FF"/>
                </a:solidFill>
              </a:rPr>
              <a:t>());</a:t>
            </a:r>
            <a:endParaRPr lang="en-US" sz="1400" dirty="0">
              <a:solidFill>
                <a:srgbClr val="0000FF"/>
              </a:solidFill>
            </a:endParaRPr>
          </a:p>
          <a:p>
            <a:pPr marL="0" indent="0">
              <a:buNone/>
            </a:pPr>
            <a:endParaRPr lang="en-US" sz="1400" dirty="0">
              <a:solidFill>
                <a:srgbClr val="0000FF"/>
              </a:solidFill>
            </a:endParaRPr>
          </a:p>
        </p:txBody>
      </p:sp>
      <p:sp>
        <p:nvSpPr>
          <p:cNvPr id="4" name="Content Placeholder 3"/>
          <p:cNvSpPr>
            <a:spLocks noGrp="1"/>
          </p:cNvSpPr>
          <p:nvPr>
            <p:ph sz="half" idx="2"/>
          </p:nvPr>
        </p:nvSpPr>
        <p:spPr>
          <a:xfrm>
            <a:off x="4648200" y="990600"/>
            <a:ext cx="4038600" cy="5365750"/>
          </a:xfrm>
          <a:ln>
            <a:solidFill>
              <a:srgbClr val="4F81BD"/>
            </a:solidFill>
          </a:ln>
        </p:spPr>
        <p:txBody>
          <a:bodyPr/>
          <a:lstStyle/>
          <a:p>
            <a:pPr marL="0" indent="0">
              <a:buNone/>
            </a:pPr>
            <a:r>
              <a:rPr lang="en-US" sz="1200" dirty="0" err="1" smtClean="0"/>
              <a:t>cout</a:t>
            </a:r>
            <a:r>
              <a:rPr lang="en-US" sz="1200" dirty="0" smtClean="0"/>
              <a:t> </a:t>
            </a:r>
            <a:r>
              <a:rPr lang="en-US" sz="1200" dirty="0"/>
              <a:t>&lt;&lt; "second" &lt;&lt; </a:t>
            </a:r>
            <a:r>
              <a:rPr lang="en-US" sz="1200" dirty="0" err="1"/>
              <a:t>endl</a:t>
            </a:r>
            <a:r>
              <a:rPr lang="en-US" sz="1200" dirty="0" smtClean="0"/>
              <a:t>;</a:t>
            </a:r>
          </a:p>
          <a:p>
            <a:pPr marL="0" indent="0">
              <a:buNone/>
            </a:pPr>
            <a:r>
              <a:rPr lang="en-US" sz="1200" dirty="0"/>
              <a:t>for(</a:t>
            </a:r>
            <a:r>
              <a:rPr lang="en-US" sz="1200" dirty="0" err="1"/>
              <a:t>itr</a:t>
            </a:r>
            <a:r>
              <a:rPr lang="en-US" sz="1200" dirty="0"/>
              <a:t> = </a:t>
            </a:r>
            <a:r>
              <a:rPr lang="en-US" sz="1200" dirty="0" err="1"/>
              <a:t>second.begin</a:t>
            </a:r>
            <a:r>
              <a:rPr lang="en-US" sz="1200" dirty="0"/>
              <a:t>(); </a:t>
            </a:r>
            <a:r>
              <a:rPr lang="en-US" sz="1200" dirty="0" err="1"/>
              <a:t>itr</a:t>
            </a:r>
            <a:r>
              <a:rPr lang="en-US" sz="1200" dirty="0"/>
              <a:t> != </a:t>
            </a:r>
            <a:r>
              <a:rPr lang="en-US" sz="1200" dirty="0" err="1"/>
              <a:t>second.end</a:t>
            </a:r>
            <a:r>
              <a:rPr lang="en-US" sz="1200" dirty="0"/>
              <a:t>(); ++</a:t>
            </a:r>
            <a:r>
              <a:rPr lang="en-US" sz="1200" dirty="0" err="1"/>
              <a:t>itr</a:t>
            </a:r>
            <a:r>
              <a:rPr lang="en-US" sz="1200" dirty="0"/>
              <a:t>)</a:t>
            </a:r>
          </a:p>
          <a:p>
            <a:pPr marL="0" indent="0">
              <a:buNone/>
            </a:pPr>
            <a:r>
              <a:rPr lang="en-US" sz="1200" dirty="0"/>
              <a:t>        </a:t>
            </a:r>
            <a:r>
              <a:rPr lang="en-US" sz="1200" b="1" dirty="0" err="1"/>
              <a:t>cout</a:t>
            </a:r>
            <a:r>
              <a:rPr lang="en-US" sz="1200" b="1" dirty="0"/>
              <a:t> &lt;&lt; </a:t>
            </a:r>
            <a:r>
              <a:rPr lang="en-US" sz="1200" b="1" dirty="0" err="1"/>
              <a:t>itr</a:t>
            </a:r>
            <a:r>
              <a:rPr lang="en-US" sz="1200" b="1" dirty="0"/>
              <a:t>-&gt;first &lt;&lt; '\t' &lt;&lt; </a:t>
            </a:r>
            <a:r>
              <a:rPr lang="en-US" sz="1200" b="1" dirty="0" err="1"/>
              <a:t>itr</a:t>
            </a:r>
            <a:r>
              <a:rPr lang="en-US" sz="1200" b="1" dirty="0"/>
              <a:t>-&gt;second &lt;&lt; </a:t>
            </a:r>
            <a:r>
              <a:rPr lang="en-US" sz="1200" b="1" dirty="0" err="1"/>
              <a:t>endl</a:t>
            </a:r>
            <a:r>
              <a:rPr lang="en-US" sz="1200" b="1" dirty="0"/>
              <a:t>;</a:t>
            </a:r>
            <a:endParaRPr lang="en-US" sz="1200" dirty="0"/>
          </a:p>
          <a:p>
            <a:pPr marL="0" indent="0">
              <a:buNone/>
            </a:pPr>
            <a:r>
              <a:rPr lang="en-US" sz="1200" dirty="0"/>
              <a:t>    </a:t>
            </a:r>
            <a:r>
              <a:rPr lang="en-US" sz="1200" dirty="0" err="1"/>
              <a:t>cout</a:t>
            </a:r>
            <a:r>
              <a:rPr lang="en-US" sz="1200" dirty="0"/>
              <a:t> &lt;&lt; </a:t>
            </a:r>
            <a:r>
              <a:rPr lang="en-US" sz="1200" dirty="0" err="1"/>
              <a:t>endl</a:t>
            </a:r>
            <a:r>
              <a:rPr lang="en-US" sz="1200" dirty="0" smtClean="0"/>
              <a:t>;</a:t>
            </a:r>
            <a:endParaRPr lang="en-US" sz="1200" dirty="0"/>
          </a:p>
          <a:p>
            <a:pPr marL="0" indent="0">
              <a:buNone/>
            </a:pPr>
            <a:r>
              <a:rPr lang="en-US" sz="1200" b="1" dirty="0">
                <a:solidFill>
                  <a:srgbClr val="0000FF"/>
                </a:solidFill>
              </a:rPr>
              <a:t>  map&lt;</a:t>
            </a:r>
            <a:r>
              <a:rPr lang="en-US" sz="1200" b="1" dirty="0" err="1">
                <a:solidFill>
                  <a:srgbClr val="0000FF"/>
                </a:solidFill>
              </a:rPr>
              <a:t>char,int</a:t>
            </a:r>
            <a:r>
              <a:rPr lang="en-US" sz="1200" b="1" dirty="0">
                <a:solidFill>
                  <a:srgbClr val="0000FF"/>
                </a:solidFill>
              </a:rPr>
              <a:t>&gt; third (second);  //copy constructor</a:t>
            </a:r>
            <a:endParaRPr lang="en-US" sz="1200" dirty="0">
              <a:solidFill>
                <a:srgbClr val="0000FF"/>
              </a:solidFill>
            </a:endParaRPr>
          </a:p>
          <a:p>
            <a:pPr marL="0" indent="0">
              <a:buNone/>
            </a:pPr>
            <a:r>
              <a:rPr lang="en-US" sz="1200" dirty="0"/>
              <a:t>  </a:t>
            </a:r>
            <a:r>
              <a:rPr lang="en-US" sz="1200" dirty="0" err="1"/>
              <a:t>cout</a:t>
            </a:r>
            <a:r>
              <a:rPr lang="en-US" sz="1200" dirty="0"/>
              <a:t> &lt;&lt; "third" &lt;&lt; </a:t>
            </a:r>
            <a:r>
              <a:rPr lang="en-US" sz="1200" dirty="0" err="1"/>
              <a:t>endl</a:t>
            </a:r>
            <a:r>
              <a:rPr lang="en-US" sz="1200" dirty="0"/>
              <a:t>;</a:t>
            </a:r>
          </a:p>
          <a:p>
            <a:pPr marL="0" indent="0">
              <a:buNone/>
            </a:pPr>
            <a:r>
              <a:rPr lang="en-US" sz="1200" dirty="0"/>
              <a:t>  for(</a:t>
            </a:r>
            <a:r>
              <a:rPr lang="en-US" sz="1200" dirty="0" err="1"/>
              <a:t>itr</a:t>
            </a:r>
            <a:r>
              <a:rPr lang="en-US" sz="1200" dirty="0"/>
              <a:t> = </a:t>
            </a:r>
            <a:r>
              <a:rPr lang="en-US" sz="1200" dirty="0" err="1"/>
              <a:t>third.begin</a:t>
            </a:r>
            <a:r>
              <a:rPr lang="en-US" sz="1200" dirty="0"/>
              <a:t>(); </a:t>
            </a:r>
            <a:r>
              <a:rPr lang="en-US" sz="1200" dirty="0" err="1"/>
              <a:t>itr</a:t>
            </a:r>
            <a:r>
              <a:rPr lang="en-US" sz="1200" dirty="0"/>
              <a:t> != </a:t>
            </a:r>
            <a:r>
              <a:rPr lang="en-US" sz="1200" dirty="0" err="1"/>
              <a:t>third.end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-&gt;first &lt;&lt; '\t' &lt;&lt; </a:t>
            </a:r>
            <a:r>
              <a:rPr lang="en-US" sz="1200" dirty="0" err="1"/>
              <a:t>itr</a:t>
            </a:r>
            <a:r>
              <a:rPr lang="en-US" sz="1200" dirty="0"/>
              <a:t>-&gt;second &lt;&lt; </a:t>
            </a:r>
            <a:r>
              <a:rPr lang="en-US" sz="1200" dirty="0" err="1"/>
              <a:t>endl</a:t>
            </a:r>
            <a:r>
              <a:rPr lang="en-US" sz="1200" dirty="0"/>
              <a:t>;</a:t>
            </a:r>
          </a:p>
          <a:p>
            <a:pPr marL="0" indent="0">
              <a:buNone/>
            </a:pPr>
            <a:r>
              <a:rPr lang="en-US" sz="1200" dirty="0"/>
              <a:t>    </a:t>
            </a:r>
            <a:r>
              <a:rPr lang="en-US" sz="1200" dirty="0" err="1"/>
              <a:t>cout</a:t>
            </a:r>
            <a:r>
              <a:rPr lang="en-US" sz="1200" dirty="0"/>
              <a:t> &lt;&lt; </a:t>
            </a:r>
            <a:r>
              <a:rPr lang="en-US" sz="1200" dirty="0" err="1"/>
              <a:t>endl</a:t>
            </a:r>
            <a:r>
              <a:rPr lang="en-US" sz="1200" dirty="0"/>
              <a:t>;</a:t>
            </a:r>
          </a:p>
          <a:p>
            <a:pPr marL="0" indent="0">
              <a:buNone/>
            </a:pPr>
            <a:r>
              <a:rPr lang="en-US" sz="1200" dirty="0"/>
              <a:t> </a:t>
            </a:r>
          </a:p>
          <a:p>
            <a:pPr marL="0" indent="0">
              <a:buNone/>
            </a:pPr>
            <a:r>
              <a:rPr lang="en-US" sz="1200" dirty="0"/>
              <a:t>  </a:t>
            </a:r>
            <a:r>
              <a:rPr lang="en-US" sz="1200" dirty="0" err="1"/>
              <a:t>cout</a:t>
            </a:r>
            <a:r>
              <a:rPr lang="en-US" sz="1200" dirty="0"/>
              <a:t> &lt;&lt; "fourth" &lt;&lt; </a:t>
            </a:r>
            <a:r>
              <a:rPr lang="en-US" sz="1200" dirty="0" err="1"/>
              <a:t>endl</a:t>
            </a:r>
            <a:r>
              <a:rPr lang="en-US" sz="1200" dirty="0"/>
              <a:t>;</a:t>
            </a:r>
          </a:p>
          <a:p>
            <a:pPr marL="0" indent="0">
              <a:buNone/>
            </a:pPr>
            <a:r>
              <a:rPr lang="en-US" sz="1200" b="1" dirty="0">
                <a:solidFill>
                  <a:srgbClr val="0000FF"/>
                </a:solidFill>
              </a:rPr>
              <a:t>  map&lt;</a:t>
            </a:r>
            <a:r>
              <a:rPr lang="en-US" sz="1200" b="1" dirty="0" err="1">
                <a:solidFill>
                  <a:srgbClr val="0000FF"/>
                </a:solidFill>
              </a:rPr>
              <a:t>char,int,classcomp</a:t>
            </a:r>
            <a:r>
              <a:rPr lang="en-US" sz="1200" b="1" dirty="0">
                <a:solidFill>
                  <a:srgbClr val="0000FF"/>
                </a:solidFill>
              </a:rPr>
              <a:t>&gt; fourth; // class as </a:t>
            </a:r>
            <a:r>
              <a:rPr lang="en-US" sz="1200" b="1" dirty="0" smtClean="0">
                <a:solidFill>
                  <a:srgbClr val="0000FF"/>
                </a:solidFill>
              </a:rPr>
              <a:t>Com</a:t>
            </a:r>
            <a:endParaRPr lang="en-US" sz="1200" dirty="0">
              <a:solidFill>
                <a:srgbClr val="0000FF"/>
              </a:solidFill>
            </a:endParaRPr>
          </a:p>
          <a:p>
            <a:pPr marL="0" indent="0">
              <a:buNone/>
            </a:pPr>
            <a:r>
              <a:rPr lang="en-US" sz="1200" dirty="0"/>
              <a:t>  fourth['a']=10;        //initialization list</a:t>
            </a:r>
          </a:p>
          <a:p>
            <a:pPr marL="0" indent="0">
              <a:buNone/>
            </a:pPr>
            <a:r>
              <a:rPr lang="en-US" sz="1200" dirty="0"/>
              <a:t>  fourth['b']=30;        // ascending order</a:t>
            </a:r>
          </a:p>
          <a:p>
            <a:pPr marL="0" indent="0">
              <a:buNone/>
            </a:pPr>
            <a:r>
              <a:rPr lang="en-US" sz="1200" dirty="0"/>
              <a:t>  fourth['c']=50;</a:t>
            </a:r>
          </a:p>
          <a:p>
            <a:pPr marL="0" indent="0">
              <a:buNone/>
            </a:pPr>
            <a:r>
              <a:rPr lang="en-US" sz="1200" dirty="0"/>
              <a:t>  fourth['d']=70;</a:t>
            </a:r>
          </a:p>
          <a:p>
            <a:pPr marL="0" indent="0">
              <a:buNone/>
            </a:pPr>
            <a:r>
              <a:rPr lang="en-US" sz="1200" dirty="0"/>
              <a:t>  </a:t>
            </a:r>
            <a:endParaRPr lang="en-US" sz="1200" dirty="0" smtClean="0"/>
          </a:p>
          <a:p>
            <a:pPr marL="0" indent="0">
              <a:buNone/>
            </a:pPr>
            <a:r>
              <a:rPr lang="en-US" sz="1200" dirty="0" smtClean="0"/>
              <a:t>for</a:t>
            </a:r>
            <a:r>
              <a:rPr lang="en-US" sz="1200" dirty="0"/>
              <a:t>(</a:t>
            </a:r>
            <a:r>
              <a:rPr lang="en-US" sz="1200" dirty="0" err="1"/>
              <a:t>itr</a:t>
            </a:r>
            <a:r>
              <a:rPr lang="en-US" sz="1200" dirty="0"/>
              <a:t> = </a:t>
            </a:r>
            <a:r>
              <a:rPr lang="en-US" sz="1200" dirty="0" err="1"/>
              <a:t>fourth.begin</a:t>
            </a:r>
            <a:r>
              <a:rPr lang="en-US" sz="1200" dirty="0"/>
              <a:t>(); </a:t>
            </a:r>
            <a:r>
              <a:rPr lang="en-US" sz="1200" dirty="0" err="1"/>
              <a:t>itr</a:t>
            </a:r>
            <a:r>
              <a:rPr lang="en-US" sz="1200" dirty="0"/>
              <a:t> !=</a:t>
            </a:r>
            <a:r>
              <a:rPr lang="en-US" sz="1200" dirty="0" err="1"/>
              <a:t>fourth.end</a:t>
            </a:r>
            <a:r>
              <a:rPr lang="en-US" sz="1200" dirty="0"/>
              <a:t>(); ++</a:t>
            </a:r>
            <a:r>
              <a:rPr lang="en-US" sz="1200" dirty="0" err="1"/>
              <a:t>itr</a:t>
            </a:r>
            <a:r>
              <a:rPr lang="en-US" sz="1200" dirty="0"/>
              <a:t>)</a:t>
            </a:r>
          </a:p>
          <a:p>
            <a:pPr marL="0" indent="0">
              <a:buNone/>
            </a:pPr>
            <a:r>
              <a:rPr lang="en-US" sz="1200" dirty="0"/>
              <a:t>        </a:t>
            </a:r>
            <a:r>
              <a:rPr lang="en-US" sz="1200" dirty="0" err="1"/>
              <a:t>cout</a:t>
            </a:r>
            <a:r>
              <a:rPr lang="en-US" sz="1200" dirty="0"/>
              <a:t> &lt;&lt; </a:t>
            </a:r>
            <a:r>
              <a:rPr lang="en-US" sz="1200" dirty="0" err="1"/>
              <a:t>itr</a:t>
            </a:r>
            <a:r>
              <a:rPr lang="en-US" sz="1200" dirty="0"/>
              <a:t>-&gt;first &lt;&lt; '\t' &lt;&lt; </a:t>
            </a:r>
            <a:r>
              <a:rPr lang="en-US" sz="1200" dirty="0" err="1"/>
              <a:t>itr</a:t>
            </a:r>
            <a:r>
              <a:rPr lang="en-US" sz="1200" dirty="0"/>
              <a:t>-&gt;second &lt;&lt; </a:t>
            </a:r>
            <a:r>
              <a:rPr lang="en-US" sz="1200" dirty="0" err="1"/>
              <a:t>endl</a:t>
            </a:r>
            <a:r>
              <a:rPr lang="en-US" sz="1200" dirty="0"/>
              <a:t>;</a:t>
            </a:r>
          </a:p>
          <a:p>
            <a:pPr marL="0" indent="0">
              <a:buNone/>
            </a:pPr>
            <a:r>
              <a:rPr lang="en-US" sz="1200" dirty="0"/>
              <a:t>    </a:t>
            </a:r>
            <a:r>
              <a:rPr lang="en-US" sz="1200" dirty="0" err="1"/>
              <a:t>cout</a:t>
            </a:r>
            <a:r>
              <a:rPr lang="en-US" sz="1200" dirty="0"/>
              <a:t> &lt;&lt; </a:t>
            </a:r>
            <a:r>
              <a:rPr lang="en-US" sz="1200" dirty="0" err="1"/>
              <a:t>endl</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p>
          <a:p>
            <a:pPr marL="0" indent="0">
              <a:buNone/>
            </a:pPr>
            <a:r>
              <a:rPr lang="en-US" sz="1200" dirty="0"/>
              <a:t> </a:t>
            </a:r>
          </a:p>
          <a:p>
            <a:pPr marL="0" indent="0">
              <a:buNone/>
            </a:pPr>
            <a:endParaRPr lang="en-US" sz="1200" dirty="0"/>
          </a:p>
          <a:p>
            <a:endParaRPr lang="en-US" sz="1200" dirty="0"/>
          </a:p>
          <a:p>
            <a:endParaRPr lang="en-US" sz="1200" dirty="0"/>
          </a:p>
        </p:txBody>
      </p:sp>
      <p:sp>
        <p:nvSpPr>
          <p:cNvPr id="5" name="Date Placeholder 4"/>
          <p:cNvSpPr>
            <a:spLocks noGrp="1"/>
          </p:cNvSpPr>
          <p:nvPr>
            <p:ph type="dt" sz="half" idx="10"/>
          </p:nvPr>
        </p:nvSpPr>
        <p:spPr>
          <a:xfrm>
            <a:off x="457200" y="6416675"/>
            <a:ext cx="2133600" cy="365125"/>
          </a:xfrm>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62</a:t>
            </a:fld>
            <a:endParaRPr lang="en-US"/>
          </a:p>
        </p:txBody>
      </p:sp>
      <p:sp>
        <p:nvSpPr>
          <p:cNvPr id="9" name="TextBox 8"/>
          <p:cNvSpPr txBox="1"/>
          <p:nvPr/>
        </p:nvSpPr>
        <p:spPr>
          <a:xfrm>
            <a:off x="8201849" y="2617511"/>
            <a:ext cx="817501" cy="3508652"/>
          </a:xfrm>
          <a:prstGeom prst="rect">
            <a:avLst/>
          </a:prstGeom>
          <a:noFill/>
          <a:ln>
            <a:solidFill>
              <a:srgbClr val="4F81BD"/>
            </a:solidFill>
            <a:prstDash val="dash"/>
          </a:ln>
        </p:spPr>
        <p:txBody>
          <a:bodyPr wrap="none" rtlCol="0">
            <a:spAutoFit/>
          </a:bodyPr>
          <a:lstStyle/>
          <a:p>
            <a:r>
              <a:rPr lang="en-US" sz="1200" dirty="0"/>
              <a:t>second</a:t>
            </a:r>
          </a:p>
          <a:p>
            <a:r>
              <a:rPr lang="en-US" sz="1200" dirty="0"/>
              <a:t>a	10</a:t>
            </a:r>
          </a:p>
          <a:p>
            <a:r>
              <a:rPr lang="en-US" sz="1200" dirty="0"/>
              <a:t>b	30</a:t>
            </a:r>
          </a:p>
          <a:p>
            <a:r>
              <a:rPr lang="en-US" sz="1200" dirty="0"/>
              <a:t>c	50</a:t>
            </a:r>
          </a:p>
          <a:p>
            <a:r>
              <a:rPr lang="en-US" sz="1200" dirty="0"/>
              <a:t>d	70</a:t>
            </a:r>
          </a:p>
          <a:p>
            <a:r>
              <a:rPr lang="en-US" sz="1200" dirty="0"/>
              <a:t> </a:t>
            </a:r>
          </a:p>
          <a:p>
            <a:r>
              <a:rPr lang="en-US" sz="1200" dirty="0"/>
              <a:t>third</a:t>
            </a:r>
          </a:p>
          <a:p>
            <a:r>
              <a:rPr lang="en-US" sz="1200" dirty="0"/>
              <a:t>a	10</a:t>
            </a:r>
          </a:p>
          <a:p>
            <a:r>
              <a:rPr lang="en-US" sz="1200" dirty="0"/>
              <a:t>b	30</a:t>
            </a:r>
          </a:p>
          <a:p>
            <a:r>
              <a:rPr lang="en-US" sz="1200" dirty="0"/>
              <a:t>c	50</a:t>
            </a:r>
          </a:p>
          <a:p>
            <a:r>
              <a:rPr lang="en-US" sz="1200" dirty="0"/>
              <a:t>d	70</a:t>
            </a:r>
          </a:p>
          <a:p>
            <a:r>
              <a:rPr lang="en-US" sz="1200" dirty="0"/>
              <a:t> </a:t>
            </a:r>
          </a:p>
          <a:p>
            <a:r>
              <a:rPr lang="en-US" sz="1200" dirty="0"/>
              <a:t>fourth</a:t>
            </a:r>
          </a:p>
          <a:p>
            <a:r>
              <a:rPr lang="en-US" sz="1200" dirty="0"/>
              <a:t>d	70</a:t>
            </a:r>
          </a:p>
          <a:p>
            <a:r>
              <a:rPr lang="en-US" sz="1200" dirty="0"/>
              <a:t>c	50</a:t>
            </a:r>
          </a:p>
          <a:p>
            <a:r>
              <a:rPr lang="en-US" sz="1200" dirty="0"/>
              <a:t>b	30</a:t>
            </a:r>
          </a:p>
          <a:p>
            <a:r>
              <a:rPr lang="en-US" sz="1200" dirty="0"/>
              <a:t>a 10</a:t>
            </a:r>
          </a:p>
          <a:p>
            <a:endParaRPr lang="en-US" dirty="0"/>
          </a:p>
        </p:txBody>
      </p:sp>
      <p:sp>
        <p:nvSpPr>
          <p:cNvPr id="8" name="TextBox 7"/>
          <p:cNvSpPr txBox="1"/>
          <p:nvPr/>
        </p:nvSpPr>
        <p:spPr>
          <a:xfrm>
            <a:off x="5029200" y="5972274"/>
            <a:ext cx="2789433" cy="307777"/>
          </a:xfrm>
          <a:prstGeom prst="rect">
            <a:avLst/>
          </a:prstGeom>
          <a:noFill/>
        </p:spPr>
        <p:txBody>
          <a:bodyPr wrap="none" rtlCol="0">
            <a:spAutoFit/>
          </a:bodyPr>
          <a:lstStyle/>
          <a:p>
            <a:r>
              <a:rPr lang="en-US" sz="1400" dirty="0" smtClean="0">
                <a:solidFill>
                  <a:srgbClr val="FF0000"/>
                </a:solidFill>
              </a:rPr>
              <a:t>§See </a:t>
            </a:r>
            <a:r>
              <a:rPr lang="en-US" sz="1400" dirty="0" err="1" smtClean="0">
                <a:solidFill>
                  <a:srgbClr val="FF0000"/>
                </a:solidFill>
              </a:rPr>
              <a:t>STL_Map_Constructor.cpp</a:t>
            </a:r>
            <a:endParaRPr lang="en-US" sz="1400" dirty="0">
              <a:solidFill>
                <a:srgbClr val="FF0000"/>
              </a:solidFill>
            </a:endParaRPr>
          </a:p>
        </p:txBody>
      </p:sp>
    </p:spTree>
    <p:extLst>
      <p:ext uri="{BB962C8B-B14F-4D97-AF65-F5344CB8AC3E}">
        <p14:creationId xmlns:p14="http://schemas.microsoft.com/office/powerpoint/2010/main" val="2492324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0"/>
            <a:ext cx="8229600" cy="715963"/>
          </a:xfrm>
        </p:spPr>
        <p:txBody>
          <a:bodyPr rtlCol="0">
            <a:normAutofit fontScale="90000"/>
          </a:bodyPr>
          <a:lstStyle/>
          <a:p>
            <a:pPr eaLnBrk="1" fontAlgn="auto" hangingPunct="1">
              <a:spcAft>
                <a:spcPts val="0"/>
              </a:spcAft>
              <a:defRPr/>
            </a:pPr>
            <a:r>
              <a:rPr lang="en-US" b="1" dirty="0" smtClean="0">
                <a:ea typeface="ＭＳ Ｐゴシック" pitchFamily="-65" charset="-128"/>
                <a:cs typeface="ＭＳ Ｐゴシック" pitchFamily="-65" charset="-128"/>
              </a:rPr>
              <a:t>Example MAPS</a:t>
            </a:r>
            <a:r>
              <a:rPr lang="en-US" b="1" baseline="30000" dirty="0" smtClean="0">
                <a:solidFill>
                  <a:srgbClr val="3366FF"/>
                </a:solidFill>
                <a:ea typeface="ＭＳ Ｐゴシック" pitchFamily="-65" charset="-128"/>
                <a:cs typeface="ＭＳ Ｐゴシック" pitchFamily="-65" charset="-128"/>
              </a:rPr>
              <a:t>§</a:t>
            </a:r>
          </a:p>
        </p:txBody>
      </p:sp>
      <p:sp>
        <p:nvSpPr>
          <p:cNvPr id="105475" name="Content Placeholder 2"/>
          <p:cNvSpPr>
            <a:spLocks noGrp="1"/>
          </p:cNvSpPr>
          <p:nvPr>
            <p:ph idx="1"/>
          </p:nvPr>
        </p:nvSpPr>
        <p:spPr>
          <a:xfrm>
            <a:off x="457200" y="715963"/>
            <a:ext cx="4038600" cy="5640387"/>
          </a:xfrm>
          <a:ln>
            <a:solidFill>
              <a:srgbClr val="0000FF"/>
            </a:solidFill>
          </a:ln>
        </p:spPr>
        <p:txBody>
          <a:bodyPr rtlCol="0">
            <a:normAutofit fontScale="92500"/>
          </a:bodyPr>
          <a:lstStyle/>
          <a:p>
            <a:pPr eaLnBrk="1" fontAlgn="auto" hangingPunct="1">
              <a:spcAft>
                <a:spcPts val="0"/>
              </a:spcAft>
              <a:buFont typeface="Arial" pitchFamily="-111" charset="0"/>
              <a:buNone/>
              <a:defRPr/>
            </a:pPr>
            <a:r>
              <a:rPr lang="en-US" sz="1200" dirty="0" smtClean="0"/>
              <a:t>#include &lt;</a:t>
            </a:r>
            <a:r>
              <a:rPr lang="en-US" sz="1200" dirty="0" err="1" smtClean="0"/>
              <a:t>iostream</a:t>
            </a:r>
            <a:r>
              <a:rPr lang="en-US" sz="1200" dirty="0" smtClean="0"/>
              <a:t>&gt;</a:t>
            </a:r>
          </a:p>
          <a:p>
            <a:pPr eaLnBrk="1" fontAlgn="auto" hangingPunct="1">
              <a:spcAft>
                <a:spcPts val="0"/>
              </a:spcAft>
              <a:buFont typeface="Arial" pitchFamily="-111" charset="0"/>
              <a:buNone/>
              <a:defRPr/>
            </a:pPr>
            <a:r>
              <a:rPr lang="en-US" sz="1200" b="1" dirty="0" smtClean="0"/>
              <a:t>#include &lt;map&gt;</a:t>
            </a:r>
            <a:endParaRPr lang="en-US" sz="1200" dirty="0" smtClean="0"/>
          </a:p>
          <a:p>
            <a:pPr eaLnBrk="1" fontAlgn="auto" hangingPunct="1">
              <a:spcAft>
                <a:spcPts val="0"/>
              </a:spcAft>
              <a:buFont typeface="Arial" pitchFamily="-111" charset="0"/>
              <a:buNone/>
              <a:defRPr/>
            </a:pPr>
            <a:r>
              <a:rPr lang="en-US" sz="1200" dirty="0" smtClean="0"/>
              <a:t>#include &lt;string&gt;</a:t>
            </a:r>
          </a:p>
          <a:p>
            <a:pPr eaLnBrk="1" fontAlgn="auto" hangingPunct="1">
              <a:spcAft>
                <a:spcPts val="0"/>
              </a:spcAft>
              <a:buFont typeface="Arial" pitchFamily="-111" charset="0"/>
              <a:buNone/>
              <a:defRPr/>
            </a:pPr>
            <a:r>
              <a:rPr lang="en-US" sz="1200" dirty="0" smtClean="0"/>
              <a:t>using namespace std;</a:t>
            </a:r>
          </a:p>
          <a:p>
            <a:pPr eaLnBrk="1" fontAlgn="auto" hangingPunct="1">
              <a:spcAft>
                <a:spcPts val="0"/>
              </a:spcAft>
              <a:buFont typeface="Arial" pitchFamily="-111" charset="0"/>
              <a:buNone/>
              <a:defRPr/>
            </a:pPr>
            <a:r>
              <a:rPr lang="en-US" sz="1200" dirty="0" err="1" smtClean="0"/>
              <a:t>int</a:t>
            </a:r>
            <a:r>
              <a:rPr lang="en-US" sz="1200" dirty="0" smtClean="0"/>
              <a:t> main( )</a:t>
            </a:r>
          </a:p>
          <a:p>
            <a:pPr eaLnBrk="1" fontAlgn="auto" hangingPunct="1">
              <a:spcAft>
                <a:spcPts val="0"/>
              </a:spcAft>
              <a:buFont typeface="Arial" pitchFamily="-111" charset="0"/>
              <a:buNone/>
              <a:defRPr/>
            </a:pPr>
            <a:r>
              <a:rPr lang="en-US" sz="1200" dirty="0" smtClean="0"/>
              <a:t>{</a:t>
            </a:r>
          </a:p>
          <a:p>
            <a:pPr eaLnBrk="1" fontAlgn="auto" hangingPunct="1">
              <a:spcAft>
                <a:spcPts val="0"/>
              </a:spcAft>
              <a:buFont typeface="Arial" pitchFamily="-111" charset="0"/>
              <a:buNone/>
              <a:defRPr/>
            </a:pPr>
            <a:r>
              <a:rPr lang="en-US" sz="1600" dirty="0" smtClean="0"/>
              <a:t>       </a:t>
            </a:r>
            <a:r>
              <a:rPr lang="en-US" sz="1600" b="1" dirty="0" smtClean="0">
                <a:solidFill>
                  <a:srgbClr val="0000FF"/>
                </a:solidFill>
              </a:rPr>
              <a:t>map &lt;string, </a:t>
            </a:r>
            <a:r>
              <a:rPr lang="en-US" sz="1600" b="1" dirty="0" err="1" smtClean="0">
                <a:solidFill>
                  <a:srgbClr val="0000FF"/>
                </a:solidFill>
              </a:rPr>
              <a:t>int</a:t>
            </a:r>
            <a:r>
              <a:rPr lang="en-US" sz="1600" b="1" dirty="0" smtClean="0">
                <a:solidFill>
                  <a:srgbClr val="0000FF"/>
                </a:solidFill>
              </a:rPr>
              <a:t> , less&lt;string&gt; &gt; months;</a:t>
            </a:r>
            <a:endParaRPr lang="en-US" sz="1600" dirty="0" smtClean="0">
              <a:solidFill>
                <a:srgbClr val="0000FF"/>
              </a:solidFill>
            </a:endParaRPr>
          </a:p>
          <a:p>
            <a:pPr eaLnBrk="1" fontAlgn="auto" hangingPunct="1">
              <a:spcAft>
                <a:spcPts val="0"/>
              </a:spcAft>
              <a:buFont typeface="Arial" pitchFamily="-111" charset="0"/>
              <a:buNone/>
              <a:defRPr/>
            </a:pPr>
            <a:r>
              <a:rPr lang="en-US" sz="1600" b="1" dirty="0" smtClean="0">
                <a:solidFill>
                  <a:srgbClr val="0000FF"/>
                </a:solidFill>
              </a:rPr>
              <a:t>       map &lt;string, </a:t>
            </a:r>
            <a:r>
              <a:rPr lang="en-US" sz="1600" b="1" dirty="0" err="1" smtClean="0">
                <a:solidFill>
                  <a:srgbClr val="0000FF"/>
                </a:solidFill>
              </a:rPr>
              <a:t>int</a:t>
            </a:r>
            <a:r>
              <a:rPr lang="en-US" sz="1600" b="1" dirty="0" smtClean="0">
                <a:solidFill>
                  <a:srgbClr val="0000FF"/>
                </a:solidFill>
              </a:rPr>
              <a:t>, less&lt;string&gt; &gt;::</a:t>
            </a:r>
            <a:r>
              <a:rPr lang="en-US" sz="1600" b="1" dirty="0" err="1" smtClean="0">
                <a:solidFill>
                  <a:srgbClr val="0000FF"/>
                </a:solidFill>
              </a:rPr>
              <a:t>iterator</a:t>
            </a:r>
            <a:r>
              <a:rPr lang="en-US" sz="1600" b="1" dirty="0" smtClean="0">
                <a:solidFill>
                  <a:srgbClr val="0000FF"/>
                </a:solidFill>
              </a:rPr>
              <a:t> </a:t>
            </a:r>
            <a:r>
              <a:rPr lang="en-US" sz="1600" b="1" dirty="0" err="1" smtClean="0">
                <a:solidFill>
                  <a:srgbClr val="0000FF"/>
                </a:solidFill>
              </a:rPr>
              <a:t>p</a:t>
            </a:r>
            <a:r>
              <a:rPr lang="en-US" sz="1600" b="1" dirty="0" smtClean="0">
                <a:solidFill>
                  <a:srgbClr val="0000FF"/>
                </a:solidFill>
              </a:rPr>
              <a:t>;</a:t>
            </a:r>
            <a:endParaRPr lang="en-US" sz="1600" dirty="0" smtClean="0">
              <a:solidFill>
                <a:srgbClr val="0000FF"/>
              </a:solidFill>
            </a:endParaRPr>
          </a:p>
          <a:p>
            <a:pPr eaLnBrk="1" fontAlgn="auto" hangingPunct="1">
              <a:spcAft>
                <a:spcPts val="0"/>
              </a:spcAft>
              <a:buFont typeface="Arial" pitchFamily="-111" charset="0"/>
              <a:buNone/>
              <a:defRPr/>
            </a:pPr>
            <a:r>
              <a:rPr lang="en-US" sz="1200" dirty="0" smtClean="0"/>
              <a:t>        </a:t>
            </a:r>
            <a:r>
              <a:rPr lang="en-US" sz="1200" dirty="0" err="1" smtClean="0"/>
              <a:t>months["january</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months["february</a:t>
            </a:r>
            <a:r>
              <a:rPr lang="en-US" sz="1200" dirty="0" smtClean="0"/>
              <a:t>"] = 28;</a:t>
            </a:r>
          </a:p>
          <a:p>
            <a:pPr eaLnBrk="1" fontAlgn="auto" hangingPunct="1">
              <a:spcAft>
                <a:spcPts val="0"/>
              </a:spcAft>
              <a:buFont typeface="Arial" pitchFamily="-111" charset="0"/>
              <a:buNone/>
              <a:defRPr/>
            </a:pPr>
            <a:r>
              <a:rPr lang="en-US" sz="1200" dirty="0" smtClean="0"/>
              <a:t>        </a:t>
            </a:r>
            <a:r>
              <a:rPr lang="en-US" sz="1200" dirty="0" err="1" smtClean="0"/>
              <a:t>months["march</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months["april</a:t>
            </a:r>
            <a:r>
              <a:rPr lang="en-US" sz="1200" dirty="0" smtClean="0"/>
              <a:t>"] = 30;</a:t>
            </a:r>
          </a:p>
          <a:p>
            <a:pPr eaLnBrk="1" fontAlgn="auto" hangingPunct="1">
              <a:spcAft>
                <a:spcPts val="0"/>
              </a:spcAft>
              <a:buFont typeface="Arial" pitchFamily="-111" charset="0"/>
              <a:buNone/>
              <a:defRPr/>
            </a:pPr>
            <a:r>
              <a:rPr lang="en-US" sz="1200" dirty="0" smtClean="0"/>
              <a:t>        </a:t>
            </a:r>
            <a:r>
              <a:rPr lang="en-US" sz="1200" dirty="0" err="1" smtClean="0"/>
              <a:t>months["may</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months["june</a:t>
            </a:r>
            <a:r>
              <a:rPr lang="en-US" sz="1200" dirty="0" smtClean="0"/>
              <a:t>"] = 30;</a:t>
            </a:r>
          </a:p>
          <a:p>
            <a:pPr eaLnBrk="1" fontAlgn="auto" hangingPunct="1">
              <a:spcAft>
                <a:spcPts val="0"/>
              </a:spcAft>
              <a:buFont typeface="Arial" pitchFamily="-111" charset="0"/>
              <a:buNone/>
              <a:defRPr/>
            </a:pPr>
            <a:r>
              <a:rPr lang="en-US" sz="1200" dirty="0" smtClean="0"/>
              <a:t>        </a:t>
            </a:r>
            <a:r>
              <a:rPr lang="en-US" sz="1200" dirty="0" err="1" smtClean="0"/>
              <a:t>months["july</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months["august</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months["september</a:t>
            </a:r>
            <a:r>
              <a:rPr lang="en-US" sz="1200" dirty="0" smtClean="0"/>
              <a:t>"] = 30;</a:t>
            </a:r>
          </a:p>
          <a:p>
            <a:pPr eaLnBrk="1" fontAlgn="auto" hangingPunct="1">
              <a:spcAft>
                <a:spcPts val="0"/>
              </a:spcAft>
              <a:buFont typeface="Arial" pitchFamily="-111" charset="0"/>
              <a:buNone/>
              <a:defRPr/>
            </a:pPr>
            <a:r>
              <a:rPr lang="en-US" sz="1200" dirty="0" smtClean="0"/>
              <a:t>        </a:t>
            </a:r>
            <a:r>
              <a:rPr lang="en-US" sz="1200" dirty="0" err="1" smtClean="0"/>
              <a:t>months["october</a:t>
            </a:r>
            <a:r>
              <a:rPr lang="en-US" sz="1200" dirty="0" smtClean="0"/>
              <a:t>"] = 31;</a:t>
            </a:r>
          </a:p>
          <a:p>
            <a:pPr eaLnBrk="1" fontAlgn="auto" hangingPunct="1">
              <a:spcAft>
                <a:spcPts val="0"/>
              </a:spcAft>
              <a:buFont typeface="Arial" pitchFamily="-111" charset="0"/>
              <a:buNone/>
              <a:defRPr/>
            </a:pPr>
            <a:r>
              <a:rPr lang="en-US" sz="1200" dirty="0" smtClean="0"/>
              <a:t>        </a:t>
            </a:r>
            <a:r>
              <a:rPr lang="en-US" sz="1200" dirty="0" err="1" smtClean="0"/>
              <a:t>months["november</a:t>
            </a:r>
            <a:r>
              <a:rPr lang="en-US" sz="1200" dirty="0" smtClean="0"/>
              <a:t>"] = 30;</a:t>
            </a:r>
          </a:p>
          <a:p>
            <a:pPr eaLnBrk="1" fontAlgn="auto" hangingPunct="1">
              <a:spcAft>
                <a:spcPts val="0"/>
              </a:spcAft>
              <a:buFont typeface="Arial" pitchFamily="-111" charset="0"/>
              <a:buNone/>
              <a:defRPr/>
            </a:pPr>
            <a:r>
              <a:rPr lang="en-US" sz="1200" dirty="0" smtClean="0"/>
              <a:t>        </a:t>
            </a:r>
            <a:r>
              <a:rPr lang="en-US" sz="1200" dirty="0" err="1" smtClean="0"/>
              <a:t>months["december</a:t>
            </a:r>
            <a:r>
              <a:rPr lang="en-US" sz="1200" dirty="0" smtClean="0"/>
              <a:t>"] = 31;                </a:t>
            </a:r>
          </a:p>
          <a:p>
            <a:pPr eaLnBrk="1" fontAlgn="auto" hangingPunct="1">
              <a:spcAft>
                <a:spcPts val="0"/>
              </a:spcAft>
              <a:buFont typeface="Arial" pitchFamily="-111" charset="0"/>
              <a:buNone/>
              <a:defRPr/>
            </a:pPr>
            <a:endParaRPr lang="en-US" sz="1200" dirty="0" smtClean="0"/>
          </a:p>
          <a:p>
            <a:pPr eaLnBrk="1" fontAlgn="auto" hangingPunct="1">
              <a:spcAft>
                <a:spcPts val="0"/>
              </a:spcAft>
              <a:buFont typeface="Arial" pitchFamily="-111" charset="0"/>
              <a:buNone/>
              <a:defRPr/>
            </a:pPr>
            <a:r>
              <a:rPr lang="en-US" sz="1200" dirty="0" smtClean="0"/>
              <a:t>        </a:t>
            </a:r>
            <a:r>
              <a:rPr lang="en-US" sz="1200" dirty="0" err="1" smtClean="0"/>
              <a:t>cout</a:t>
            </a:r>
            <a:r>
              <a:rPr lang="en-US" sz="1200" dirty="0" smtClean="0"/>
              <a:t> &lt;&lt; " ------- months map -------- " &lt;&lt; </a:t>
            </a:r>
            <a:r>
              <a:rPr lang="en-US" sz="1200" dirty="0" err="1" smtClean="0"/>
              <a:t>endl</a:t>
            </a:r>
            <a:r>
              <a:rPr lang="en-US" sz="1200" dirty="0" smtClean="0"/>
              <a:t>;</a:t>
            </a:r>
          </a:p>
          <a:p>
            <a:pPr eaLnBrk="1" fontAlgn="auto" hangingPunct="1">
              <a:spcAft>
                <a:spcPts val="0"/>
              </a:spcAft>
              <a:buFont typeface="Arial" pitchFamily="-111" charset="0"/>
              <a:buNone/>
              <a:defRPr/>
            </a:pPr>
            <a:r>
              <a:rPr lang="en-US" sz="1200" b="1" dirty="0" smtClean="0">
                <a:solidFill>
                  <a:srgbClr val="0000FF"/>
                </a:solidFill>
              </a:rPr>
              <a:t>        </a:t>
            </a:r>
            <a:r>
              <a:rPr lang="en-US" sz="1200" b="1" dirty="0" err="1" smtClean="0">
                <a:solidFill>
                  <a:srgbClr val="0000FF"/>
                </a:solidFill>
              </a:rPr>
              <a:t>for(p</a:t>
            </a:r>
            <a:r>
              <a:rPr lang="en-US" sz="1200" b="1" dirty="0" smtClean="0">
                <a:solidFill>
                  <a:srgbClr val="0000FF"/>
                </a:solidFill>
              </a:rPr>
              <a:t> = </a:t>
            </a:r>
            <a:r>
              <a:rPr lang="en-US" sz="1200" b="1" dirty="0" err="1" smtClean="0">
                <a:solidFill>
                  <a:srgbClr val="0000FF"/>
                </a:solidFill>
              </a:rPr>
              <a:t>months.begin</a:t>
            </a:r>
            <a:r>
              <a:rPr lang="en-US" sz="1200" b="1" dirty="0" smtClean="0">
                <a:solidFill>
                  <a:srgbClr val="0000FF"/>
                </a:solidFill>
              </a:rPr>
              <a:t>( ); </a:t>
            </a:r>
            <a:r>
              <a:rPr lang="en-US" sz="1200" b="1" dirty="0" err="1" smtClean="0">
                <a:solidFill>
                  <a:srgbClr val="0000FF"/>
                </a:solidFill>
              </a:rPr>
              <a:t>p</a:t>
            </a:r>
            <a:r>
              <a:rPr lang="en-US" sz="1200" b="1" dirty="0" smtClean="0">
                <a:solidFill>
                  <a:srgbClr val="0000FF"/>
                </a:solidFill>
              </a:rPr>
              <a:t> != </a:t>
            </a:r>
            <a:r>
              <a:rPr lang="en-US" sz="1200" b="1" dirty="0" err="1" smtClean="0">
                <a:solidFill>
                  <a:srgbClr val="0000FF"/>
                </a:solidFill>
              </a:rPr>
              <a:t>months.end</a:t>
            </a:r>
            <a:r>
              <a:rPr lang="en-US" sz="1200" b="1" dirty="0" smtClean="0">
                <a:solidFill>
                  <a:srgbClr val="0000FF"/>
                </a:solidFill>
              </a:rPr>
              <a:t>( ); </a:t>
            </a:r>
            <a:r>
              <a:rPr lang="en-US" sz="1200" b="1" dirty="0" err="1" smtClean="0">
                <a:solidFill>
                  <a:srgbClr val="0000FF"/>
                </a:solidFill>
              </a:rPr>
              <a:t>p</a:t>
            </a:r>
            <a:r>
              <a:rPr lang="en-US" sz="1200" b="1" dirty="0" smtClean="0">
                <a:solidFill>
                  <a:srgbClr val="0000FF"/>
                </a:solidFill>
              </a:rPr>
              <a:t>++)</a:t>
            </a:r>
          </a:p>
          <a:p>
            <a:pPr eaLnBrk="1" fontAlgn="auto" hangingPunct="1">
              <a:spcAft>
                <a:spcPts val="0"/>
              </a:spcAft>
              <a:buFont typeface="Arial" pitchFamily="-111" charset="0"/>
              <a:buNone/>
              <a:defRPr/>
            </a:pPr>
            <a:r>
              <a:rPr lang="en-US" sz="1200" b="1" dirty="0" smtClean="0"/>
              <a:t>        </a:t>
            </a:r>
            <a:r>
              <a:rPr lang="en-US" sz="1200" b="1" dirty="0" err="1" smtClean="0"/>
              <a:t>cout</a:t>
            </a:r>
            <a:r>
              <a:rPr lang="en-US" sz="1200" b="1" dirty="0" smtClean="0"/>
              <a:t> &lt;&lt; </a:t>
            </a:r>
            <a:r>
              <a:rPr lang="en-US" sz="1200" b="1" dirty="0" err="1" smtClean="0"/>
              <a:t>p</a:t>
            </a:r>
            <a:r>
              <a:rPr lang="en-US" sz="1200" b="1" dirty="0" smtClean="0"/>
              <a:t>-&gt;first &lt;&lt;  " " &lt;&lt; </a:t>
            </a:r>
            <a:r>
              <a:rPr lang="en-US" sz="1200" b="1" dirty="0" err="1" smtClean="0"/>
              <a:t>p</a:t>
            </a:r>
            <a:r>
              <a:rPr lang="en-US" sz="1200" b="1" dirty="0" smtClean="0"/>
              <a:t>-&gt;second &lt;&lt; </a:t>
            </a:r>
            <a:r>
              <a:rPr lang="en-US" sz="1200" b="1" dirty="0" err="1" smtClean="0"/>
              <a:t>endl</a:t>
            </a:r>
            <a:r>
              <a:rPr lang="en-US" sz="1200" b="1" dirty="0" smtClean="0"/>
              <a:t>;</a:t>
            </a:r>
          </a:p>
          <a:p>
            <a:pPr eaLnBrk="1" fontAlgn="auto" hangingPunct="1">
              <a:spcAft>
                <a:spcPts val="0"/>
              </a:spcAft>
              <a:buFont typeface="Arial" pitchFamily="-111" charset="0"/>
              <a:buNone/>
              <a:defRPr/>
            </a:pPr>
            <a:endParaRPr lang="en-US" sz="1200" b="1" dirty="0" smtClean="0"/>
          </a:p>
          <a:p>
            <a:pPr eaLnBrk="1" fontAlgn="auto" hangingPunct="1">
              <a:spcAft>
                <a:spcPts val="0"/>
              </a:spcAft>
              <a:buFont typeface="Arial" pitchFamily="-111" charset="0"/>
              <a:buNone/>
              <a:defRPr/>
            </a:pPr>
            <a:r>
              <a:rPr lang="en-US" sz="1400" b="1" dirty="0" smtClean="0">
                <a:solidFill>
                  <a:srgbClr val="3366FF"/>
                </a:solidFill>
              </a:rPr>
              <a:t>§ see  STL_Map_1.cpp</a:t>
            </a:r>
            <a:endParaRPr lang="en-US" sz="1400" dirty="0" smtClean="0"/>
          </a:p>
        </p:txBody>
      </p:sp>
      <p:sp>
        <p:nvSpPr>
          <p:cNvPr id="10547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366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0F968CAD-A4EF-294A-BE42-688483ECD037}" type="slidenum">
              <a:rPr lang="en-US"/>
              <a:pPr>
                <a:defRPr/>
              </a:pPr>
              <a:t>63</a:t>
            </a:fld>
            <a:endParaRPr lang="en-US"/>
          </a:p>
        </p:txBody>
      </p:sp>
      <p:sp>
        <p:nvSpPr>
          <p:cNvPr id="113671" name="Content Placeholder 2"/>
          <p:cNvSpPr txBox="1">
            <a:spLocks/>
          </p:cNvSpPr>
          <p:nvPr/>
        </p:nvSpPr>
        <p:spPr bwMode="auto">
          <a:xfrm>
            <a:off x="4648200" y="715963"/>
            <a:ext cx="4038600" cy="5640387"/>
          </a:xfrm>
          <a:prstGeom prst="rect">
            <a:avLst/>
          </a:prstGeom>
          <a:noFill/>
          <a:ln w="9525">
            <a:solidFill>
              <a:srgbClr val="0000FF"/>
            </a:solidFill>
            <a:miter lim="800000"/>
            <a:headEnd/>
            <a:tailEnd/>
          </a:ln>
        </p:spPr>
        <p:txBody>
          <a:bodyPr>
            <a:prstTxWarp prst="textNoShape">
              <a:avLst/>
            </a:prstTxWarp>
          </a:bodyPr>
          <a:lstStyle/>
          <a:p>
            <a:r>
              <a:rPr lang="en-US" sz="1200" dirty="0" err="1"/>
              <a:t>cout</a:t>
            </a:r>
            <a:r>
              <a:rPr lang="en-US" sz="1200" dirty="0"/>
              <a:t> &lt;&lt; " ---- find all months having more than 30 days ----" &lt;&lt; </a:t>
            </a:r>
            <a:r>
              <a:rPr lang="en-US" sz="1200" dirty="0" err="1"/>
              <a:t>endl</a:t>
            </a:r>
            <a:r>
              <a:rPr lang="en-US" sz="1200" dirty="0"/>
              <a:t>;</a:t>
            </a:r>
          </a:p>
          <a:p>
            <a:r>
              <a:rPr lang="en-US" sz="1200" dirty="0"/>
              <a:t>        for(p = </a:t>
            </a:r>
            <a:r>
              <a:rPr lang="en-US" sz="1200" dirty="0" err="1"/>
              <a:t>months.begin</a:t>
            </a:r>
            <a:r>
              <a:rPr lang="en-US" sz="1200" dirty="0"/>
              <a:t>( ); p != </a:t>
            </a:r>
            <a:r>
              <a:rPr lang="en-US" sz="1200" dirty="0" err="1"/>
              <a:t>months.end</a:t>
            </a:r>
            <a:r>
              <a:rPr lang="en-US" sz="1200" dirty="0"/>
              <a:t>( ); p++){</a:t>
            </a:r>
          </a:p>
          <a:p>
            <a:r>
              <a:rPr lang="en-US" sz="1400" b="1" dirty="0">
                <a:solidFill>
                  <a:srgbClr val="3366FF"/>
                </a:solidFill>
              </a:rPr>
              <a:t>                if (p-&gt;second  &gt; 30)</a:t>
            </a:r>
          </a:p>
          <a:p>
            <a:r>
              <a:rPr lang="en-US" sz="1200" b="1" dirty="0"/>
              <a:t> </a:t>
            </a:r>
            <a:r>
              <a:rPr lang="en-US" sz="1200" b="1" dirty="0" err="1">
                <a:solidFill>
                  <a:srgbClr val="FF0000"/>
                </a:solidFill>
              </a:rPr>
              <a:t>cout</a:t>
            </a:r>
            <a:r>
              <a:rPr lang="en-US" sz="1200" b="1" dirty="0">
                <a:solidFill>
                  <a:srgbClr val="FF0000"/>
                </a:solidFill>
              </a:rPr>
              <a:t> &lt;&lt; p-&gt;first &lt;&lt;  " " &lt;&lt; p-&gt;second &lt;&lt; </a:t>
            </a:r>
            <a:r>
              <a:rPr lang="en-US" sz="1200" b="1" dirty="0" err="1">
                <a:solidFill>
                  <a:srgbClr val="FF0000"/>
                </a:solidFill>
              </a:rPr>
              <a:t>endl</a:t>
            </a:r>
            <a:r>
              <a:rPr lang="en-US" sz="1200" b="1" dirty="0">
                <a:solidFill>
                  <a:srgbClr val="FF0000"/>
                </a:solidFill>
              </a:rPr>
              <a:t>;</a:t>
            </a:r>
            <a:endParaRPr lang="en-US" sz="1200" dirty="0">
              <a:solidFill>
                <a:srgbClr val="FF0000"/>
              </a:solidFill>
            </a:endParaRPr>
          </a:p>
          <a:p>
            <a:r>
              <a:rPr lang="en-US" sz="1200" dirty="0"/>
              <a:t>}</a:t>
            </a:r>
          </a:p>
          <a:p>
            <a:r>
              <a:rPr lang="en-US" sz="1200" dirty="0"/>
              <a:t>                     </a:t>
            </a:r>
          </a:p>
          <a:p>
            <a:r>
              <a:rPr lang="en-US" sz="1200" dirty="0"/>
              <a:t>        return 0;</a:t>
            </a:r>
          </a:p>
          <a:p>
            <a:r>
              <a:rPr lang="en-US" sz="1200" dirty="0"/>
              <a:t>}</a:t>
            </a:r>
            <a:endParaRPr lang="en-US" sz="1200" dirty="0">
              <a:latin typeface="Calibri" pitchFamily="-111" charset="0"/>
            </a:endParaRPr>
          </a:p>
          <a:p>
            <a:r>
              <a:rPr lang="en-US" sz="1400" dirty="0"/>
              <a:t>/</a:t>
            </a:r>
            <a:r>
              <a:rPr lang="en-US" sz="1200" dirty="0" err="1"/>
              <a:t>STL_Map</a:t>
            </a:r>
            <a:endParaRPr lang="en-US" sz="1200" dirty="0"/>
          </a:p>
          <a:p>
            <a:r>
              <a:rPr lang="en-US" sz="1200" dirty="0"/>
              <a:t> ------- months map -------- </a:t>
            </a:r>
          </a:p>
          <a:p>
            <a:r>
              <a:rPr lang="en-US" sz="1000" dirty="0" err="1"/>
              <a:t>april</a:t>
            </a:r>
            <a:r>
              <a:rPr lang="en-US" sz="1000" dirty="0"/>
              <a:t> 30</a:t>
            </a:r>
          </a:p>
          <a:p>
            <a:r>
              <a:rPr lang="en-US" sz="1000" dirty="0"/>
              <a:t>august 31</a:t>
            </a:r>
          </a:p>
          <a:p>
            <a:r>
              <a:rPr lang="en-US" sz="1000" dirty="0" err="1"/>
              <a:t>december</a:t>
            </a:r>
            <a:r>
              <a:rPr lang="en-US" sz="1000" dirty="0"/>
              <a:t> 31</a:t>
            </a:r>
          </a:p>
          <a:p>
            <a:r>
              <a:rPr lang="en-US" sz="1000" dirty="0" err="1"/>
              <a:t>february</a:t>
            </a:r>
            <a:r>
              <a:rPr lang="en-US" sz="1000" dirty="0"/>
              <a:t> 28</a:t>
            </a:r>
          </a:p>
          <a:p>
            <a:r>
              <a:rPr lang="en-US" sz="1000" dirty="0" err="1"/>
              <a:t>january</a:t>
            </a:r>
            <a:r>
              <a:rPr lang="en-US" sz="1000" dirty="0"/>
              <a:t> 31</a:t>
            </a:r>
          </a:p>
          <a:p>
            <a:r>
              <a:rPr lang="en-US" sz="1000" dirty="0" err="1"/>
              <a:t>july</a:t>
            </a:r>
            <a:r>
              <a:rPr lang="en-US" sz="1000" dirty="0"/>
              <a:t> 31</a:t>
            </a:r>
          </a:p>
          <a:p>
            <a:r>
              <a:rPr lang="en-US" sz="1000" dirty="0" err="1"/>
              <a:t>june</a:t>
            </a:r>
            <a:r>
              <a:rPr lang="en-US" sz="1000" dirty="0"/>
              <a:t> 30</a:t>
            </a:r>
          </a:p>
          <a:p>
            <a:r>
              <a:rPr lang="en-US" sz="1000" dirty="0"/>
              <a:t>march 31</a:t>
            </a:r>
          </a:p>
          <a:p>
            <a:r>
              <a:rPr lang="en-US" sz="1000" dirty="0"/>
              <a:t>may 31</a:t>
            </a:r>
          </a:p>
          <a:p>
            <a:r>
              <a:rPr lang="en-US" sz="1000" dirty="0" err="1"/>
              <a:t>november</a:t>
            </a:r>
            <a:r>
              <a:rPr lang="en-US" sz="1000" dirty="0"/>
              <a:t> 30</a:t>
            </a:r>
          </a:p>
          <a:p>
            <a:r>
              <a:rPr lang="en-US" sz="1000" dirty="0" err="1"/>
              <a:t>october</a:t>
            </a:r>
            <a:r>
              <a:rPr lang="en-US" sz="1000" dirty="0"/>
              <a:t> 31</a:t>
            </a:r>
          </a:p>
          <a:p>
            <a:r>
              <a:rPr lang="en-US" sz="1000" dirty="0" err="1"/>
              <a:t>september</a:t>
            </a:r>
            <a:r>
              <a:rPr lang="en-US" sz="1000" dirty="0"/>
              <a:t> 30</a:t>
            </a:r>
          </a:p>
          <a:p>
            <a:r>
              <a:rPr lang="en-US" sz="1000" dirty="0"/>
              <a:t> ---- find all months having more than 30 days ----</a:t>
            </a:r>
          </a:p>
          <a:p>
            <a:r>
              <a:rPr lang="en-US" sz="1000" dirty="0"/>
              <a:t>august 31</a:t>
            </a:r>
          </a:p>
          <a:p>
            <a:r>
              <a:rPr lang="en-US" sz="1000" dirty="0" err="1"/>
              <a:t>december</a:t>
            </a:r>
            <a:r>
              <a:rPr lang="en-US" sz="1000" dirty="0"/>
              <a:t> 31</a:t>
            </a:r>
          </a:p>
          <a:p>
            <a:r>
              <a:rPr lang="en-US" sz="1000" dirty="0" err="1"/>
              <a:t>january</a:t>
            </a:r>
            <a:r>
              <a:rPr lang="en-US" sz="1000" dirty="0"/>
              <a:t> 31</a:t>
            </a:r>
          </a:p>
          <a:p>
            <a:r>
              <a:rPr lang="en-US" sz="1000" dirty="0" err="1"/>
              <a:t>july</a:t>
            </a:r>
            <a:r>
              <a:rPr lang="en-US" sz="1000" dirty="0"/>
              <a:t> 31</a:t>
            </a:r>
          </a:p>
          <a:p>
            <a:r>
              <a:rPr lang="en-US" sz="1000" dirty="0"/>
              <a:t>march 31</a:t>
            </a:r>
          </a:p>
          <a:p>
            <a:r>
              <a:rPr lang="en-US" sz="1000" dirty="0"/>
              <a:t>may 31</a:t>
            </a:r>
          </a:p>
          <a:p>
            <a:r>
              <a:rPr lang="en-US" sz="1000" dirty="0" err="1"/>
              <a:t>october</a:t>
            </a:r>
            <a:r>
              <a:rPr lang="en-US" sz="1000" dirty="0"/>
              <a:t> 31</a:t>
            </a:r>
          </a:p>
          <a:p>
            <a:r>
              <a:rPr lang="en-US" sz="1000" dirty="0"/>
              <a:t> </a:t>
            </a:r>
          </a:p>
          <a:p>
            <a:r>
              <a:rPr lang="en-US" sz="1000" dirty="0"/>
              <a:t>*********** </a:t>
            </a:r>
            <a:endParaRPr lang="en-US" sz="1000" dirty="0">
              <a:latin typeface="Calibri" pitchFamily="-111" charset="0"/>
            </a:endParaRPr>
          </a:p>
          <a:p>
            <a:pPr eaLnBrk="0" hangingPunct="0">
              <a:spcBef>
                <a:spcPct val="20000"/>
              </a:spcBef>
              <a:buFont typeface="Arial" pitchFamily="-111" charset="0"/>
              <a:buNone/>
            </a:pPr>
            <a:endParaRPr lang="en-US" sz="1400" dirty="0">
              <a:latin typeface="Calibri" pitchFamily="-111" charset="0"/>
            </a:endParaRPr>
          </a:p>
          <a:p>
            <a:pPr eaLnBrk="0" hangingPunct="0">
              <a:spcBef>
                <a:spcPct val="20000"/>
              </a:spcBef>
              <a:buFont typeface="Arial" pitchFamily="-111" charset="0"/>
              <a:buNone/>
            </a:pPr>
            <a:endParaRPr lang="en-US" sz="1400" dirty="0">
              <a:latin typeface="Calibri" pitchFamily="-111" charset="0"/>
            </a:endParaRPr>
          </a:p>
          <a:p>
            <a:pPr eaLnBrk="0" hangingPunct="0">
              <a:spcBef>
                <a:spcPct val="20000"/>
              </a:spcBef>
              <a:buFont typeface="Arial" pitchFamily="-111" charset="0"/>
              <a:buNone/>
            </a:pPr>
            <a:endParaRPr lang="en-US" sz="1400" dirty="0">
              <a:latin typeface="Calibri" pitchFamily="-111" charset="0"/>
            </a:endParaRPr>
          </a:p>
          <a:p>
            <a:pPr eaLnBrk="0" hangingPunct="0">
              <a:spcBef>
                <a:spcPct val="20000"/>
              </a:spcBef>
              <a:buFont typeface="Arial" pitchFamily="-111" charset="0"/>
              <a:buNone/>
            </a:pPr>
            <a:endParaRPr lang="en-US" sz="1400" dirty="0">
              <a:latin typeface="Calibri" pitchFamily="-111" charset="0"/>
            </a:endParaRPr>
          </a:p>
          <a:p>
            <a:pPr eaLnBrk="0" hangingPunct="0">
              <a:spcBef>
                <a:spcPct val="20000"/>
              </a:spcBef>
              <a:buFont typeface="Arial" pitchFamily="-111" charset="0"/>
              <a:buNone/>
            </a:pPr>
            <a:endParaRPr lang="en-US" sz="1400" dirty="0">
              <a:latin typeface="Calibri" pitchFamily="-111"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0"/>
            <a:ext cx="8229600" cy="868363"/>
          </a:xfrm>
        </p:spPr>
        <p:txBody>
          <a:bodyPr/>
          <a:lstStyle/>
          <a:p>
            <a:r>
              <a:rPr lang="en-US" b="1" smtClean="0"/>
              <a:t>Container Adapters</a:t>
            </a:r>
          </a:p>
        </p:txBody>
      </p:sp>
      <p:sp>
        <p:nvSpPr>
          <p:cNvPr id="64515" name="Content Placeholder 2"/>
          <p:cNvSpPr>
            <a:spLocks noGrp="1"/>
          </p:cNvSpPr>
          <p:nvPr>
            <p:ph idx="1"/>
          </p:nvPr>
        </p:nvSpPr>
        <p:spPr>
          <a:xfrm>
            <a:off x="457200" y="868363"/>
            <a:ext cx="8229600" cy="5257800"/>
          </a:xfrm>
          <a:ln>
            <a:solidFill>
              <a:srgbClr val="4F81BD"/>
            </a:solidFill>
          </a:ln>
        </p:spPr>
        <p:txBody>
          <a:bodyPr/>
          <a:lstStyle/>
          <a:p>
            <a:pPr algn="just">
              <a:lnSpc>
                <a:spcPct val="90000"/>
              </a:lnSpc>
            </a:pPr>
            <a:r>
              <a:rPr lang="en-US" sz="2600" dirty="0" smtClean="0"/>
              <a:t>In addition to the containers that work in a general framework, the </a:t>
            </a:r>
            <a:r>
              <a:rPr lang="en-US" sz="2600" b="1" dirty="0" smtClean="0"/>
              <a:t>STL provides containers to accommodate special situations</a:t>
            </a:r>
          </a:p>
          <a:p>
            <a:pPr algn="just">
              <a:lnSpc>
                <a:spcPct val="90000"/>
              </a:lnSpc>
            </a:pPr>
            <a:r>
              <a:rPr lang="en-US" sz="2600" dirty="0" smtClean="0"/>
              <a:t>These containers, called </a:t>
            </a:r>
            <a:r>
              <a:rPr lang="en-US" sz="2600" b="1" dirty="0" smtClean="0">
                <a:solidFill>
                  <a:srgbClr val="0000FF"/>
                </a:solidFill>
              </a:rPr>
              <a:t>container adapters</a:t>
            </a:r>
            <a:r>
              <a:rPr lang="en-US" sz="2600" dirty="0" smtClean="0"/>
              <a:t>, are standard STL containers adapted to work in a specific environment</a:t>
            </a:r>
          </a:p>
          <a:p>
            <a:pPr algn="just">
              <a:lnSpc>
                <a:spcPct val="90000"/>
              </a:lnSpc>
            </a:pPr>
            <a:r>
              <a:rPr lang="en-US" sz="2600" dirty="0" smtClean="0"/>
              <a:t>The three container adapters are:</a:t>
            </a:r>
          </a:p>
          <a:p>
            <a:pPr lvl="1" algn="just">
              <a:lnSpc>
                <a:spcPct val="90000"/>
              </a:lnSpc>
            </a:pPr>
            <a:r>
              <a:rPr lang="en-US" sz="2400" b="1" dirty="0" smtClean="0">
                <a:solidFill>
                  <a:srgbClr val="0000FF"/>
                </a:solidFill>
              </a:rPr>
              <a:t>Stacks</a:t>
            </a:r>
          </a:p>
          <a:p>
            <a:pPr lvl="1" algn="just">
              <a:lnSpc>
                <a:spcPct val="90000"/>
              </a:lnSpc>
            </a:pPr>
            <a:r>
              <a:rPr lang="en-US" sz="2400" b="1" dirty="0" smtClean="0">
                <a:solidFill>
                  <a:srgbClr val="0000FF"/>
                </a:solidFill>
              </a:rPr>
              <a:t>Queues</a:t>
            </a:r>
          </a:p>
          <a:p>
            <a:pPr lvl="1" algn="just">
              <a:lnSpc>
                <a:spcPct val="90000"/>
              </a:lnSpc>
            </a:pPr>
            <a:r>
              <a:rPr lang="en-US" sz="2400" b="1" dirty="0" smtClean="0">
                <a:solidFill>
                  <a:srgbClr val="0000FF"/>
                </a:solidFill>
              </a:rPr>
              <a:t>Priority Queues</a:t>
            </a:r>
          </a:p>
          <a:p>
            <a:pPr algn="just">
              <a:lnSpc>
                <a:spcPct val="90000"/>
              </a:lnSpc>
            </a:pPr>
            <a:r>
              <a:rPr lang="en-US" sz="2600" b="1" dirty="0" smtClean="0"/>
              <a:t>Container adapters </a:t>
            </a:r>
            <a:r>
              <a:rPr lang="en-US" sz="2600" b="1" i="1" dirty="0" smtClean="0">
                <a:solidFill>
                  <a:srgbClr val="FF0000"/>
                </a:solidFill>
              </a:rPr>
              <a:t>do not support </a:t>
            </a:r>
            <a:r>
              <a:rPr lang="en-US" sz="2600" dirty="0" smtClean="0"/>
              <a:t>any type of </a:t>
            </a:r>
            <a:r>
              <a:rPr lang="en-US" sz="2600" b="1" dirty="0" smtClean="0"/>
              <a:t>iterator</a:t>
            </a:r>
            <a:endParaRPr lang="en-US" b="1" dirty="0" smtClean="0"/>
          </a:p>
        </p:txBody>
      </p:sp>
      <p:sp>
        <p:nvSpPr>
          <p:cNvPr id="4" name="Date Placeholder 3"/>
          <p:cNvSpPr>
            <a:spLocks noGrp="1"/>
          </p:cNvSpPr>
          <p:nvPr>
            <p:ph type="dt" sz="quarter" idx="10"/>
          </p:nvPr>
        </p:nvSpPr>
        <p:spPr/>
        <p:txBody>
          <a:bodyPr/>
          <a:lstStyle/>
          <a:p>
            <a:r>
              <a:rPr lang="en-US" smtClean="0"/>
              <a:t>4/1/15</a:t>
            </a:r>
            <a:endParaRPr lang="en-US"/>
          </a:p>
        </p:txBody>
      </p:sp>
      <p:sp>
        <p:nvSpPr>
          <p:cNvPr id="64517"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5FD4DED0-1C2B-E942-B38D-A0A8F36C4F97}"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457200" y="0"/>
            <a:ext cx="8229600" cy="792163"/>
          </a:xfrm>
        </p:spPr>
        <p:txBody>
          <a:bodyPr/>
          <a:lstStyle/>
          <a:p>
            <a:pPr eaLnBrk="1" hangingPunct="1"/>
            <a:r>
              <a:rPr lang="en-US" b="1" dirty="0" smtClean="0"/>
              <a:t>Container Adapter Stack</a:t>
            </a:r>
          </a:p>
        </p:txBody>
      </p:sp>
      <p:sp>
        <p:nvSpPr>
          <p:cNvPr id="115715" name="Content Placeholder 2"/>
          <p:cNvSpPr>
            <a:spLocks noGrp="1"/>
          </p:cNvSpPr>
          <p:nvPr>
            <p:ph idx="1"/>
          </p:nvPr>
        </p:nvSpPr>
        <p:spPr>
          <a:xfrm>
            <a:off x="457200" y="792163"/>
            <a:ext cx="8229600" cy="5334000"/>
          </a:xfrm>
          <a:ln>
            <a:solidFill>
              <a:srgbClr val="0000FF"/>
            </a:solidFill>
          </a:ln>
        </p:spPr>
        <p:txBody>
          <a:bodyPr/>
          <a:lstStyle/>
          <a:p>
            <a:pPr eaLnBrk="1" hangingPunct="1"/>
            <a:r>
              <a:rPr lang="en-US" sz="2400" dirty="0" smtClean="0"/>
              <a:t>A stack is a data structure (</a:t>
            </a:r>
            <a:r>
              <a:rPr lang="en-US" sz="2400" b="1" dirty="0" smtClean="0">
                <a:solidFill>
                  <a:srgbClr val="0000FF"/>
                </a:solidFill>
              </a:rPr>
              <a:t>container adaptors</a:t>
            </a:r>
            <a:r>
              <a:rPr lang="en-US" sz="2400" dirty="0" smtClean="0"/>
              <a:t>) that admits only two types of operations to modify its values</a:t>
            </a:r>
          </a:p>
          <a:p>
            <a:pPr lvl="1" eaLnBrk="1" hangingPunct="1">
              <a:buFont typeface="Arial" pitchFamily="-111" charset="0"/>
              <a:buChar char="•"/>
            </a:pPr>
            <a:r>
              <a:rPr lang="en-US" sz="2400" b="1" dirty="0" smtClean="0">
                <a:solidFill>
                  <a:srgbClr val="0000FF"/>
                </a:solidFill>
              </a:rPr>
              <a:t>push</a:t>
            </a:r>
            <a:r>
              <a:rPr lang="en-US" sz="2400" dirty="0" smtClean="0"/>
              <a:t>( ) – insert element at top</a:t>
            </a:r>
          </a:p>
          <a:p>
            <a:pPr lvl="1" eaLnBrk="1" hangingPunct="1">
              <a:buFont typeface="Arial" pitchFamily="-111" charset="0"/>
              <a:buChar char="•"/>
            </a:pPr>
            <a:r>
              <a:rPr lang="en-US" sz="2400" b="1" dirty="0" smtClean="0">
                <a:solidFill>
                  <a:srgbClr val="0000FF"/>
                </a:solidFill>
              </a:rPr>
              <a:t>pop</a:t>
            </a:r>
            <a:r>
              <a:rPr lang="en-US" sz="2400" dirty="0" smtClean="0"/>
              <a:t>( ) – remove element from top</a:t>
            </a:r>
          </a:p>
          <a:p>
            <a:pPr lvl="1" eaLnBrk="1" hangingPunct="1">
              <a:buFont typeface="Arial" pitchFamily="-111" charset="0"/>
              <a:buChar char="•"/>
            </a:pPr>
            <a:r>
              <a:rPr lang="en-US" sz="2400" b="1" dirty="0" smtClean="0">
                <a:solidFill>
                  <a:srgbClr val="0000FF"/>
                </a:solidFill>
              </a:rPr>
              <a:t>top</a:t>
            </a:r>
            <a:r>
              <a:rPr lang="en-US" sz="2400" dirty="0" smtClean="0"/>
              <a:t>( ) – reads element from top of stack</a:t>
            </a:r>
          </a:p>
          <a:p>
            <a:pPr lvl="1" eaLnBrk="1" hangingPunct="1">
              <a:buFont typeface="Arial" pitchFamily="-111" charset="0"/>
              <a:buChar char="•"/>
            </a:pPr>
            <a:r>
              <a:rPr lang="en-US" sz="2400" b="1" dirty="0" smtClean="0"/>
              <a:t>LIFO (“last in first out”)</a:t>
            </a:r>
          </a:p>
          <a:p>
            <a:pPr eaLnBrk="1" hangingPunct="1"/>
            <a:r>
              <a:rPr lang="en-US" dirty="0" smtClean="0"/>
              <a:t>A stack can be represented by each of the STL sequence containers</a:t>
            </a:r>
          </a:p>
          <a:p>
            <a:pPr lvl="1" eaLnBrk="1" hangingPunct="1">
              <a:spcBef>
                <a:spcPct val="0"/>
              </a:spcBef>
              <a:buFont typeface="Arial" pitchFamily="-111" charset="0"/>
              <a:buChar char="•"/>
            </a:pPr>
            <a:r>
              <a:rPr lang="en-US" sz="2400" dirty="0" smtClean="0"/>
              <a:t>vectors</a:t>
            </a:r>
          </a:p>
          <a:p>
            <a:pPr lvl="1" eaLnBrk="1" hangingPunct="1">
              <a:spcBef>
                <a:spcPct val="0"/>
              </a:spcBef>
              <a:buFont typeface="Arial" pitchFamily="-111" charset="0"/>
              <a:buChar char="•"/>
            </a:pPr>
            <a:r>
              <a:rPr lang="en-US" sz="2400" dirty="0" smtClean="0"/>
              <a:t>Lists</a:t>
            </a:r>
          </a:p>
          <a:p>
            <a:pPr lvl="1" eaLnBrk="1" hangingPunct="1">
              <a:spcBef>
                <a:spcPct val="0"/>
              </a:spcBef>
              <a:buFont typeface="Arial" pitchFamily="-111" charset="0"/>
              <a:buChar char="•"/>
            </a:pPr>
            <a:r>
              <a:rPr lang="en-US" sz="2400" dirty="0" err="1" smtClean="0"/>
              <a:t>dequeus</a:t>
            </a:r>
            <a:endParaRPr lang="en-US" sz="2400" dirty="0" smtClean="0"/>
          </a:p>
          <a:p>
            <a:pPr eaLnBrk="1" hangingPunct="1"/>
            <a:r>
              <a:rPr lang="en-US" dirty="0" smtClean="0"/>
              <a:t>Stack declaration: </a:t>
            </a:r>
            <a:r>
              <a:rPr lang="en-US" b="1" dirty="0" smtClean="0">
                <a:solidFill>
                  <a:srgbClr val="0000FF"/>
                </a:solidFill>
              </a:rPr>
              <a:t>stack&lt;</a:t>
            </a:r>
            <a:r>
              <a:rPr lang="en-US" b="1" dirty="0" err="1" smtClean="0">
                <a:solidFill>
                  <a:srgbClr val="0000FF"/>
                </a:solidFill>
              </a:rPr>
              <a:t>int</a:t>
            </a:r>
            <a:r>
              <a:rPr lang="en-US" b="1" dirty="0" smtClean="0">
                <a:solidFill>
                  <a:srgbClr val="0000FF"/>
                </a:solidFill>
              </a:rPr>
              <a:t>, vector&lt;</a:t>
            </a:r>
            <a:r>
              <a:rPr lang="en-US" b="1" dirty="0" err="1" smtClean="0">
                <a:solidFill>
                  <a:srgbClr val="0000FF"/>
                </a:solidFill>
              </a:rPr>
              <a:t>int</a:t>
            </a:r>
            <a:r>
              <a:rPr lang="en-US" b="1" dirty="0" smtClean="0">
                <a:solidFill>
                  <a:srgbClr val="0000FF"/>
                </a:solidFill>
              </a:rPr>
              <a:t>&gt;  &gt;S</a:t>
            </a:r>
          </a:p>
          <a:p>
            <a:pPr lvl="1" eaLnBrk="1" hangingPunct="1">
              <a:buFont typeface="Arial" pitchFamily="-111" charset="0"/>
              <a:buChar char="•"/>
            </a:pPr>
            <a:endParaRPr lang="en-US" dirty="0" smtClean="0"/>
          </a:p>
        </p:txBody>
      </p:sp>
      <p:sp>
        <p:nvSpPr>
          <p:cNvPr id="107524"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5717"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2D84EFA6-408D-0645-B5E5-770673EB45A3}" type="slidenum">
              <a:rPr lang="en-US"/>
              <a:pPr>
                <a:defRPr/>
              </a:pPr>
              <a:t>65</a:t>
            </a:fld>
            <a:endParaRPr lang="en-US"/>
          </a:p>
        </p:txBody>
      </p:sp>
    </p:spTree>
    <p:extLst>
      <p:ext uri="{BB962C8B-B14F-4D97-AF65-F5344CB8AC3E}">
        <p14:creationId xmlns:p14="http://schemas.microsoft.com/office/powerpoint/2010/main" val="3022527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457200" y="90488"/>
            <a:ext cx="8229600" cy="885825"/>
          </a:xfrm>
        </p:spPr>
        <p:txBody>
          <a:bodyPr/>
          <a:lstStyle/>
          <a:p>
            <a:pPr eaLnBrk="1" hangingPunct="1"/>
            <a:r>
              <a:rPr lang="en-US" b="1" dirty="0" smtClean="0"/>
              <a:t>Stack Example</a:t>
            </a:r>
          </a:p>
        </p:txBody>
      </p:sp>
      <p:sp>
        <p:nvSpPr>
          <p:cNvPr id="109571" name="Content Placeholder 2"/>
          <p:cNvSpPr>
            <a:spLocks noGrp="1"/>
          </p:cNvSpPr>
          <p:nvPr>
            <p:ph idx="1"/>
          </p:nvPr>
        </p:nvSpPr>
        <p:spPr>
          <a:xfrm>
            <a:off x="457200" y="976313"/>
            <a:ext cx="8229600" cy="5380037"/>
          </a:xfrm>
          <a:ln>
            <a:solidFill>
              <a:srgbClr val="0000FF"/>
            </a:solidFill>
          </a:ln>
        </p:spPr>
        <p:txBody>
          <a:bodyPr rtlCol="0">
            <a:normAutofit lnSpcReduction="10000"/>
          </a:bodyPr>
          <a:lstStyle/>
          <a:p>
            <a:pPr eaLnBrk="1" fontAlgn="auto" hangingPunct="1">
              <a:spcAft>
                <a:spcPts val="0"/>
              </a:spcAft>
              <a:buFont typeface="Arial" pitchFamily="-111" charset="0"/>
              <a:buNone/>
              <a:defRPr/>
            </a:pPr>
            <a:r>
              <a:rPr lang="en-US" sz="2000" dirty="0" err="1" smtClean="0"/>
              <a:t>int</a:t>
            </a:r>
            <a:r>
              <a:rPr lang="en-US" sz="2000" dirty="0" smtClean="0"/>
              <a:t> main() { </a:t>
            </a:r>
          </a:p>
          <a:p>
            <a:pPr lvl="1" eaLnBrk="1" fontAlgn="auto" hangingPunct="1">
              <a:spcAft>
                <a:spcPts val="0"/>
              </a:spcAft>
              <a:buFont typeface="Arial" pitchFamily="-111" charset="0"/>
              <a:buNone/>
              <a:defRPr/>
            </a:pPr>
            <a:r>
              <a:rPr lang="en-US" sz="2000" dirty="0" smtClean="0">
                <a:ea typeface="+mn-ea"/>
              </a:rPr>
              <a:t>	stack&lt;</a:t>
            </a:r>
            <a:r>
              <a:rPr lang="en-US" sz="2000" dirty="0" err="1" smtClean="0">
                <a:ea typeface="+mn-ea"/>
              </a:rPr>
              <a:t>int</a:t>
            </a:r>
            <a:r>
              <a:rPr lang="en-US" sz="2000" dirty="0" smtClean="0">
                <a:ea typeface="+mn-ea"/>
              </a:rPr>
              <a:t>&gt; S;</a:t>
            </a:r>
          </a:p>
          <a:p>
            <a:pPr lvl="1" eaLnBrk="1" fontAlgn="auto" hangingPunct="1">
              <a:spcAft>
                <a:spcPts val="0"/>
              </a:spcAft>
              <a:buFont typeface="Arial" pitchFamily="-111" charset="0"/>
              <a:buNone/>
              <a:defRPr/>
            </a:pPr>
            <a:r>
              <a:rPr lang="en-US" sz="2000" dirty="0" smtClean="0">
                <a:ea typeface="+mn-ea"/>
              </a:rPr>
              <a:t> </a:t>
            </a:r>
          </a:p>
          <a:p>
            <a:pPr lvl="1" eaLnBrk="1" fontAlgn="auto" hangingPunct="1">
              <a:spcAft>
                <a:spcPts val="0"/>
              </a:spcAft>
              <a:buFont typeface="Arial" pitchFamily="-111" charset="0"/>
              <a:buNone/>
              <a:defRPr/>
            </a:pPr>
            <a:r>
              <a:rPr lang="en-US" sz="2000" dirty="0" smtClean="0">
                <a:ea typeface="+mn-ea"/>
              </a:rPr>
              <a:t>	</a:t>
            </a:r>
            <a:r>
              <a:rPr lang="en-US" sz="2000" dirty="0" err="1" smtClean="0">
                <a:ea typeface="+mn-ea"/>
              </a:rPr>
              <a:t>S.push</a:t>
            </a:r>
            <a:r>
              <a:rPr lang="en-US" sz="2000" dirty="0" smtClean="0">
                <a:ea typeface="+mn-ea"/>
              </a:rPr>
              <a:t>(8);   </a:t>
            </a:r>
          </a:p>
          <a:p>
            <a:pPr lvl="1" eaLnBrk="1" fontAlgn="auto" hangingPunct="1">
              <a:spcBef>
                <a:spcPct val="0"/>
              </a:spcBef>
              <a:spcAft>
                <a:spcPts val="0"/>
              </a:spcAft>
              <a:buFont typeface="Arial" pitchFamily="-111" charset="0"/>
              <a:buNone/>
              <a:defRPr/>
            </a:pPr>
            <a:r>
              <a:rPr lang="en-US" sz="2000" dirty="0" smtClean="0">
                <a:ea typeface="+mn-ea"/>
              </a:rPr>
              <a:t>	</a:t>
            </a:r>
            <a:r>
              <a:rPr lang="en-US" sz="2000" dirty="0" err="1" smtClean="0">
                <a:ea typeface="+mn-ea"/>
              </a:rPr>
              <a:t>S.push</a:t>
            </a:r>
            <a:r>
              <a:rPr lang="en-US" sz="2000" dirty="0" smtClean="0">
                <a:ea typeface="+mn-ea"/>
              </a:rPr>
              <a:t>(7); </a:t>
            </a:r>
          </a:p>
          <a:p>
            <a:pPr lvl="1" eaLnBrk="1" fontAlgn="auto" hangingPunct="1">
              <a:spcBef>
                <a:spcPct val="0"/>
              </a:spcBef>
              <a:spcAft>
                <a:spcPts val="0"/>
              </a:spcAft>
              <a:buFont typeface="Arial" pitchFamily="-111" charset="0"/>
              <a:buNone/>
              <a:defRPr/>
            </a:pPr>
            <a:r>
              <a:rPr lang="en-US" sz="2000" dirty="0" smtClean="0">
                <a:ea typeface="+mn-ea"/>
              </a:rPr>
              <a:t>	</a:t>
            </a:r>
            <a:r>
              <a:rPr lang="en-US" sz="2000" dirty="0" err="1" smtClean="0">
                <a:ea typeface="+mn-ea"/>
              </a:rPr>
              <a:t>S.push</a:t>
            </a:r>
            <a:r>
              <a:rPr lang="en-US" sz="2000" dirty="0" smtClean="0">
                <a:ea typeface="+mn-ea"/>
              </a:rPr>
              <a:t>(4); 			//</a:t>
            </a:r>
            <a:r>
              <a:rPr lang="en-US" sz="2000" b="1" dirty="0" smtClean="0">
                <a:solidFill>
                  <a:srgbClr val="0000FF"/>
                </a:solidFill>
                <a:ea typeface="+mn-ea"/>
              </a:rPr>
              <a:t>LIFO</a:t>
            </a:r>
          </a:p>
          <a:p>
            <a:pPr lvl="1" eaLnBrk="1" fontAlgn="auto" hangingPunct="1">
              <a:spcBef>
                <a:spcPct val="0"/>
              </a:spcBef>
              <a:spcAft>
                <a:spcPts val="0"/>
              </a:spcAft>
              <a:buFont typeface="Arial" pitchFamily="-111" charset="0"/>
              <a:buNone/>
              <a:defRPr/>
            </a:pPr>
            <a:endParaRPr lang="en-US" sz="2000" dirty="0" smtClean="0">
              <a:ea typeface="+mn-ea"/>
            </a:endParaRPr>
          </a:p>
          <a:p>
            <a:pPr lvl="1" eaLnBrk="1" fontAlgn="auto" hangingPunct="1">
              <a:spcBef>
                <a:spcPct val="0"/>
              </a:spcBef>
              <a:spcAft>
                <a:spcPts val="0"/>
              </a:spcAft>
              <a:buFont typeface="Arial" pitchFamily="-111" charset="0"/>
              <a:buNone/>
              <a:defRPr/>
            </a:pPr>
            <a:r>
              <a:rPr lang="en-US" sz="2000" dirty="0" smtClean="0">
                <a:ea typeface="+mn-ea"/>
              </a:rPr>
              <a:t>	</a:t>
            </a:r>
            <a:r>
              <a:rPr lang="en-US" sz="2000" b="1" dirty="0" smtClean="0">
                <a:solidFill>
                  <a:srgbClr val="0000FF"/>
                </a:solidFill>
                <a:ea typeface="+mn-ea"/>
              </a:rPr>
              <a:t>assert(</a:t>
            </a:r>
            <a:r>
              <a:rPr lang="en-US" sz="2000" b="1" dirty="0" err="1" smtClean="0">
                <a:solidFill>
                  <a:srgbClr val="0000FF"/>
                </a:solidFill>
                <a:ea typeface="+mn-ea"/>
              </a:rPr>
              <a:t>S.size</a:t>
            </a:r>
            <a:r>
              <a:rPr lang="en-US" sz="2000" b="1" dirty="0" smtClean="0">
                <a:solidFill>
                  <a:srgbClr val="0000FF"/>
                </a:solidFill>
                <a:ea typeface="+mn-ea"/>
              </a:rPr>
              <a:t>() == 3); </a:t>
            </a:r>
          </a:p>
          <a:p>
            <a:pPr lvl="1" eaLnBrk="1" fontAlgn="auto" hangingPunct="1">
              <a:spcBef>
                <a:spcPct val="0"/>
              </a:spcBef>
              <a:spcAft>
                <a:spcPts val="0"/>
              </a:spcAft>
              <a:buFont typeface="Arial" pitchFamily="-111" charset="0"/>
              <a:buNone/>
              <a:defRPr/>
            </a:pPr>
            <a:r>
              <a:rPr lang="en-US" sz="2000" b="1" dirty="0" smtClean="0">
                <a:solidFill>
                  <a:srgbClr val="0000FF"/>
                </a:solidFill>
                <a:ea typeface="+mn-ea"/>
              </a:rPr>
              <a:t>	assert(</a:t>
            </a:r>
            <a:r>
              <a:rPr lang="en-US" sz="2000" b="1" dirty="0" err="1" smtClean="0">
                <a:solidFill>
                  <a:srgbClr val="0000FF"/>
                </a:solidFill>
                <a:ea typeface="+mn-ea"/>
              </a:rPr>
              <a:t>S.top</a:t>
            </a:r>
            <a:r>
              <a:rPr lang="en-US" sz="2000" b="1" dirty="0" smtClean="0">
                <a:solidFill>
                  <a:srgbClr val="0000FF"/>
                </a:solidFill>
                <a:ea typeface="+mn-ea"/>
              </a:rPr>
              <a:t>() == 4); </a:t>
            </a:r>
          </a:p>
          <a:p>
            <a:pPr lvl="1" eaLnBrk="1" fontAlgn="auto" hangingPunct="1">
              <a:spcBef>
                <a:spcPct val="0"/>
              </a:spcBef>
              <a:spcAft>
                <a:spcPts val="0"/>
              </a:spcAft>
              <a:buFont typeface="Arial" pitchFamily="-111" charset="0"/>
              <a:buNone/>
              <a:defRPr/>
            </a:pPr>
            <a:r>
              <a:rPr lang="en-US" sz="2000" b="1" dirty="0" smtClean="0">
                <a:solidFill>
                  <a:srgbClr val="FF0000"/>
                </a:solidFill>
                <a:ea typeface="+mn-ea"/>
              </a:rPr>
              <a:t>	</a:t>
            </a:r>
            <a:r>
              <a:rPr lang="en-US" sz="2000" b="1" dirty="0" err="1" smtClean="0">
                <a:solidFill>
                  <a:srgbClr val="FF0000"/>
                </a:solidFill>
                <a:ea typeface="+mn-ea"/>
              </a:rPr>
              <a:t>S.pop</a:t>
            </a:r>
            <a:r>
              <a:rPr lang="en-US" sz="2000" b="1" dirty="0" smtClean="0">
                <a:solidFill>
                  <a:srgbClr val="FF0000"/>
                </a:solidFill>
                <a:ea typeface="+mn-ea"/>
              </a:rPr>
              <a:t>(); </a:t>
            </a:r>
          </a:p>
          <a:p>
            <a:pPr lvl="1" eaLnBrk="1" fontAlgn="auto" hangingPunct="1">
              <a:spcBef>
                <a:spcPct val="0"/>
              </a:spcBef>
              <a:spcAft>
                <a:spcPts val="0"/>
              </a:spcAft>
              <a:buFont typeface="Arial" pitchFamily="-111" charset="0"/>
              <a:buNone/>
              <a:defRPr/>
            </a:pPr>
            <a:r>
              <a:rPr lang="en-US" sz="2000" dirty="0" smtClean="0">
                <a:ea typeface="+mn-ea"/>
              </a:rPr>
              <a:t>	assert(</a:t>
            </a:r>
            <a:r>
              <a:rPr lang="en-US" sz="2000" dirty="0" err="1" smtClean="0">
                <a:ea typeface="+mn-ea"/>
              </a:rPr>
              <a:t>S.top</a:t>
            </a:r>
            <a:r>
              <a:rPr lang="en-US" sz="2000" dirty="0" smtClean="0">
                <a:ea typeface="+mn-ea"/>
              </a:rPr>
              <a:t>() == 7); </a:t>
            </a:r>
          </a:p>
          <a:p>
            <a:pPr lvl="1" eaLnBrk="1" fontAlgn="auto" hangingPunct="1">
              <a:spcBef>
                <a:spcPct val="0"/>
              </a:spcBef>
              <a:spcAft>
                <a:spcPts val="0"/>
              </a:spcAft>
              <a:buFont typeface="Arial" pitchFamily="-111" charset="0"/>
              <a:buNone/>
              <a:defRPr/>
            </a:pPr>
            <a:r>
              <a:rPr lang="en-US" sz="2000" dirty="0" smtClean="0">
                <a:ea typeface="+mn-ea"/>
              </a:rPr>
              <a:t>	</a:t>
            </a:r>
            <a:r>
              <a:rPr lang="en-US" sz="2000" dirty="0" err="1" smtClean="0">
                <a:ea typeface="+mn-ea"/>
              </a:rPr>
              <a:t>S.pop</a:t>
            </a:r>
            <a:r>
              <a:rPr lang="en-US" sz="2000" dirty="0" smtClean="0">
                <a:ea typeface="+mn-ea"/>
              </a:rPr>
              <a:t>(); </a:t>
            </a:r>
          </a:p>
          <a:p>
            <a:pPr lvl="1" eaLnBrk="1" fontAlgn="auto" hangingPunct="1">
              <a:spcBef>
                <a:spcPct val="0"/>
              </a:spcBef>
              <a:spcAft>
                <a:spcPts val="0"/>
              </a:spcAft>
              <a:buFont typeface="Arial" pitchFamily="-111" charset="0"/>
              <a:buNone/>
              <a:defRPr/>
            </a:pPr>
            <a:r>
              <a:rPr lang="en-US" sz="2000" dirty="0" smtClean="0">
                <a:ea typeface="+mn-ea"/>
              </a:rPr>
              <a:t>	assert(</a:t>
            </a:r>
            <a:r>
              <a:rPr lang="en-US" sz="2000" dirty="0" err="1" smtClean="0">
                <a:ea typeface="+mn-ea"/>
              </a:rPr>
              <a:t>S.top</a:t>
            </a:r>
            <a:r>
              <a:rPr lang="en-US" sz="2000" dirty="0" smtClean="0">
                <a:ea typeface="+mn-ea"/>
              </a:rPr>
              <a:t>()</a:t>
            </a:r>
            <a:r>
              <a:rPr lang="en-US" sz="2400" dirty="0" smtClean="0">
                <a:ea typeface="+mn-ea"/>
              </a:rPr>
              <a:t> == 8); </a:t>
            </a:r>
          </a:p>
          <a:p>
            <a:pPr lvl="1" eaLnBrk="1" fontAlgn="auto" hangingPunct="1">
              <a:spcBef>
                <a:spcPct val="0"/>
              </a:spcBef>
              <a:spcAft>
                <a:spcPts val="0"/>
              </a:spcAft>
              <a:buFont typeface="Arial" pitchFamily="-111" charset="0"/>
              <a:buNone/>
              <a:defRPr/>
            </a:pPr>
            <a:r>
              <a:rPr lang="en-US" sz="2400" dirty="0" smtClean="0">
                <a:ea typeface="+mn-ea"/>
              </a:rPr>
              <a:t>	</a:t>
            </a:r>
            <a:r>
              <a:rPr lang="en-US" sz="2400" dirty="0" err="1" smtClean="0">
                <a:ea typeface="+mn-ea"/>
              </a:rPr>
              <a:t>S.pop</a:t>
            </a:r>
            <a:r>
              <a:rPr lang="en-US" sz="2400" dirty="0" smtClean="0">
                <a:ea typeface="+mn-ea"/>
              </a:rPr>
              <a:t>(); </a:t>
            </a:r>
          </a:p>
          <a:p>
            <a:pPr lvl="1" eaLnBrk="1" fontAlgn="auto" hangingPunct="1">
              <a:spcBef>
                <a:spcPct val="0"/>
              </a:spcBef>
              <a:spcAft>
                <a:spcPts val="0"/>
              </a:spcAft>
              <a:buFont typeface="Arial" pitchFamily="-111" charset="0"/>
              <a:buNone/>
              <a:defRPr/>
            </a:pPr>
            <a:r>
              <a:rPr lang="en-US" sz="2400" dirty="0" smtClean="0">
                <a:ea typeface="+mn-ea"/>
              </a:rPr>
              <a:t>   assert(</a:t>
            </a:r>
            <a:r>
              <a:rPr lang="en-US" sz="2400" dirty="0" err="1" smtClean="0">
                <a:ea typeface="+mn-ea"/>
              </a:rPr>
              <a:t>S.empty</a:t>
            </a:r>
            <a:r>
              <a:rPr lang="en-US" sz="2400" dirty="0" smtClean="0">
                <a:ea typeface="+mn-ea"/>
              </a:rPr>
              <a:t>()); </a:t>
            </a:r>
          </a:p>
          <a:p>
            <a:pPr lvl="1" eaLnBrk="1" fontAlgn="auto" hangingPunct="1">
              <a:spcBef>
                <a:spcPct val="0"/>
              </a:spcBef>
              <a:spcAft>
                <a:spcPts val="0"/>
              </a:spcAft>
              <a:buFont typeface="Arial" pitchFamily="-111" charset="0"/>
              <a:buNone/>
              <a:defRPr/>
            </a:pPr>
            <a:r>
              <a:rPr lang="en-US" sz="2400" dirty="0" smtClean="0">
                <a:ea typeface="+mn-ea"/>
              </a:rPr>
              <a:t>} </a:t>
            </a:r>
          </a:p>
        </p:txBody>
      </p:sp>
      <p:sp>
        <p:nvSpPr>
          <p:cNvPr id="109572"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6741" name="Footer Placeholder 4"/>
          <p:cNvSpPr>
            <a:spLocks noGrp="1"/>
          </p:cNvSpPr>
          <p:nvPr>
            <p:ph type="ftr" sz="quarter" idx="11"/>
          </p:nvPr>
        </p:nvSpPr>
        <p:spPr bwMode="auto">
          <a:noFill/>
          <a:ln>
            <a:miter lim="800000"/>
            <a:headEnd/>
            <a:tailEnd/>
          </a:ln>
        </p:spPr>
        <p:txBody>
          <a:bodyPr/>
          <a:lstStyle/>
          <a:p>
            <a:r>
              <a:rPr lang="en-US" smtClean="0"/>
              <a:t>C++ Part II</a:t>
            </a:r>
            <a:endParaRPr lang="en-US" dirty="0"/>
          </a:p>
        </p:txBody>
      </p:sp>
      <p:sp>
        <p:nvSpPr>
          <p:cNvPr id="6" name="Slide Number Placeholder 5"/>
          <p:cNvSpPr>
            <a:spLocks noGrp="1"/>
          </p:cNvSpPr>
          <p:nvPr>
            <p:ph type="sldNum" sz="quarter" idx="12"/>
          </p:nvPr>
        </p:nvSpPr>
        <p:spPr/>
        <p:txBody>
          <a:bodyPr/>
          <a:lstStyle/>
          <a:p>
            <a:pPr>
              <a:defRPr/>
            </a:pPr>
            <a:fld id="{DDA8FE5C-6A3A-8F41-8FAB-490C1EB38962}" type="slidenum">
              <a:rPr lang="en-US"/>
              <a:pPr>
                <a:defRPr/>
              </a:pPr>
              <a:t>66</a:t>
            </a:fld>
            <a:endParaRPr lang="en-US"/>
          </a:p>
        </p:txBody>
      </p:sp>
    </p:spTree>
    <p:extLst>
      <p:ext uri="{BB962C8B-B14F-4D97-AF65-F5344CB8AC3E}">
        <p14:creationId xmlns:p14="http://schemas.microsoft.com/office/powerpoint/2010/main" val="1664973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457200" y="0"/>
            <a:ext cx="8229600" cy="792163"/>
          </a:xfrm>
        </p:spPr>
        <p:txBody>
          <a:bodyPr/>
          <a:lstStyle/>
          <a:p>
            <a:pPr eaLnBrk="1" hangingPunct="1"/>
            <a:r>
              <a:rPr lang="en-US" b="1" smtClean="0"/>
              <a:t>Stack</a:t>
            </a:r>
            <a:r>
              <a:rPr lang="en-US" b="1" baseline="30000" smtClean="0">
                <a:solidFill>
                  <a:srgbClr val="FF0000"/>
                </a:solidFill>
              </a:rPr>
              <a:t>§</a:t>
            </a:r>
          </a:p>
        </p:txBody>
      </p:sp>
      <p:sp>
        <p:nvSpPr>
          <p:cNvPr id="75779" name="Content Placeholder 2"/>
          <p:cNvSpPr>
            <a:spLocks noGrp="1"/>
          </p:cNvSpPr>
          <p:nvPr>
            <p:ph idx="1"/>
          </p:nvPr>
        </p:nvSpPr>
        <p:spPr>
          <a:xfrm>
            <a:off x="457200" y="792163"/>
            <a:ext cx="8229600" cy="5564187"/>
          </a:xfrm>
          <a:ln>
            <a:solidFill>
              <a:srgbClr val="0000FF"/>
            </a:solidFill>
          </a:ln>
        </p:spPr>
        <p:txBody>
          <a:bodyPr rtlCol="0">
            <a:normAutofit lnSpcReduction="10000"/>
          </a:bodyPr>
          <a:lstStyle/>
          <a:p>
            <a:pPr eaLnBrk="1" fontAlgn="auto" hangingPunct="1">
              <a:spcAft>
                <a:spcPts val="0"/>
              </a:spcAft>
              <a:buFont typeface="Arial" pitchFamily="-65" charset="0"/>
              <a:buNone/>
              <a:defRPr/>
            </a:pPr>
            <a:r>
              <a:rPr lang="en-US" sz="1800" dirty="0" smtClean="0">
                <a:ea typeface="ＭＳ Ｐゴシック" pitchFamily="-65" charset="-128"/>
                <a:cs typeface="ＭＳ Ｐゴシック" pitchFamily="-65" charset="-128"/>
              </a:rPr>
              <a:t>#include &lt;</a:t>
            </a:r>
            <a:r>
              <a:rPr lang="en-US" sz="1800" dirty="0" err="1" smtClean="0">
                <a:ea typeface="ＭＳ Ｐゴシック" pitchFamily="-65" charset="-128"/>
                <a:cs typeface="ＭＳ Ｐゴシック" pitchFamily="-65" charset="-128"/>
              </a:rPr>
              <a:t>iostream</a:t>
            </a:r>
            <a:r>
              <a:rPr lang="en-US" sz="1800" dirty="0" smtClean="0">
                <a:ea typeface="ＭＳ Ｐゴシック" pitchFamily="-65" charset="-128"/>
                <a:cs typeface="ＭＳ Ｐゴシック" pitchFamily="-65" charset="-128"/>
              </a:rPr>
              <a:t>&gt;</a:t>
            </a:r>
          </a:p>
          <a:p>
            <a:pPr eaLnBrk="1" fontAlgn="auto" hangingPunct="1">
              <a:spcAft>
                <a:spcPts val="0"/>
              </a:spcAft>
              <a:buFont typeface="Arial" pitchFamily="-65" charset="0"/>
              <a:buNone/>
              <a:defRPr/>
            </a:pPr>
            <a:r>
              <a:rPr lang="en-US" sz="1800" dirty="0" smtClean="0">
                <a:ea typeface="ＭＳ Ｐゴシック" pitchFamily="-65" charset="-128"/>
                <a:cs typeface="ＭＳ Ｐゴシック" pitchFamily="-65" charset="-128"/>
              </a:rPr>
              <a:t>#include &lt;stack&gt;</a:t>
            </a:r>
            <a:endParaRPr lang="en-US" sz="1800" b="1" dirty="0" smtClean="0">
              <a:ea typeface="ＭＳ Ｐゴシック" pitchFamily="-65" charset="-128"/>
              <a:cs typeface="ＭＳ Ｐゴシック" pitchFamily="-65" charset="-128"/>
            </a:endParaRP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using namespace std;</a:t>
            </a:r>
          </a:p>
          <a:p>
            <a:pPr eaLnBrk="1" fontAlgn="auto" hangingPunct="1">
              <a:spcAft>
                <a:spcPts val="0"/>
              </a:spcAft>
              <a:buFont typeface="Arial" pitchFamily="-65" charset="0"/>
              <a:buNone/>
              <a:defRPr/>
            </a:pPr>
            <a:r>
              <a:rPr lang="en-US" sz="1800" b="1" dirty="0" err="1" smtClean="0">
                <a:ea typeface="ＭＳ Ｐゴシック" pitchFamily="-65" charset="-128"/>
                <a:cs typeface="ＭＳ Ｐゴシック" pitchFamily="-65" charset="-128"/>
              </a:rPr>
              <a:t>int</a:t>
            </a:r>
            <a:r>
              <a:rPr lang="en-US" sz="1800" b="1" dirty="0" smtClean="0">
                <a:ea typeface="ＭＳ Ｐゴシック" pitchFamily="-65" charset="-128"/>
                <a:cs typeface="ＭＳ Ｐゴシック" pitchFamily="-65" charset="-128"/>
              </a:rPr>
              <a:t> main (){    </a:t>
            </a:r>
          </a:p>
          <a:p>
            <a:pPr eaLnBrk="1" fontAlgn="auto" hangingPunct="1">
              <a:spcAft>
                <a:spcPts val="0"/>
              </a:spcAft>
              <a:buFont typeface="Arial" pitchFamily="-65" charset="0"/>
              <a:buNone/>
              <a:defRPr/>
            </a:pPr>
            <a:r>
              <a:rPr lang="en-US" sz="1800" b="1" dirty="0" smtClean="0">
                <a:solidFill>
                  <a:srgbClr val="0000FF"/>
                </a:solidFill>
                <a:ea typeface="ＭＳ Ｐゴシック" pitchFamily="-65" charset="-128"/>
                <a:cs typeface="ＭＳ Ｐゴシック" pitchFamily="-65" charset="-128"/>
              </a:rPr>
              <a:t>	stack &lt;string&gt; cards;</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cards.push("King</a:t>
            </a:r>
            <a:r>
              <a:rPr lang="en-US" sz="1800" b="1" dirty="0" smtClean="0">
                <a:ea typeface="ＭＳ Ｐゴシック" pitchFamily="-65" charset="-128"/>
                <a:cs typeface="ＭＳ Ｐゴシック" pitchFamily="-65" charset="-128"/>
              </a:rPr>
              <a:t> of Hearts”); /* Simple enough to create a stack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cards.push("King</a:t>
            </a:r>
            <a:r>
              <a:rPr lang="en-US" sz="1800" b="1" dirty="0" smtClean="0">
                <a:ea typeface="ＭＳ Ｐゴシック" pitchFamily="-65" charset="-128"/>
                <a:cs typeface="ＭＳ Ｐゴシック" pitchFamily="-65" charset="-128"/>
              </a:rPr>
              <a:t> of Clubs");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cards.push("King</a:t>
            </a:r>
            <a:r>
              <a:rPr lang="en-US" sz="1800" b="1" dirty="0" smtClean="0">
                <a:ea typeface="ＭＳ Ｐゴシック" pitchFamily="-65" charset="-128"/>
                <a:cs typeface="ＭＳ Ｐゴシック" pitchFamily="-65" charset="-128"/>
              </a:rPr>
              <a:t> of Diamonds");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cards.push("King</a:t>
            </a:r>
            <a:r>
              <a:rPr lang="en-US" sz="1800" b="1" dirty="0" smtClean="0">
                <a:ea typeface="ＭＳ Ｐゴシック" pitchFamily="-65" charset="-128"/>
                <a:cs typeface="ＭＳ Ｐゴシック" pitchFamily="-65" charset="-128"/>
              </a:rPr>
              <a:t> of Spades");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cout</a:t>
            </a:r>
            <a:r>
              <a:rPr lang="en-US" sz="1800" b="1" dirty="0" smtClean="0">
                <a:ea typeface="ＭＳ Ｐゴシック" pitchFamily="-65" charset="-128"/>
                <a:cs typeface="ＭＳ Ｐゴシック" pitchFamily="-65" charset="-128"/>
              </a:rPr>
              <a:t> &lt;&lt; "There are " &lt;&lt; </a:t>
            </a:r>
            <a:r>
              <a:rPr lang="en-US" sz="1800" b="1" dirty="0" err="1" smtClean="0">
                <a:ea typeface="ＭＳ Ｐゴシック" pitchFamily="-65" charset="-128"/>
                <a:cs typeface="ＭＳ Ｐゴシック" pitchFamily="-65" charset="-128"/>
              </a:rPr>
              <a:t>cards.size</a:t>
            </a:r>
            <a:r>
              <a:rPr lang="en-US" sz="1800" b="1" dirty="0" smtClean="0">
                <a:ea typeface="ＭＳ Ｐゴシック" pitchFamily="-65" charset="-128"/>
                <a:cs typeface="ＭＳ Ｐゴシック" pitchFamily="-65" charset="-128"/>
              </a:rPr>
              <a:t> () &lt;&lt; " cards in the deck" &lt;&lt; </a:t>
            </a:r>
            <a:r>
              <a:rPr lang="en-US" sz="1800" b="1" dirty="0" err="1" smtClean="0">
                <a:ea typeface="ＭＳ Ｐゴシック" pitchFamily="-65" charset="-128"/>
                <a:cs typeface="ＭＳ Ｐゴシック" pitchFamily="-65" charset="-128"/>
              </a:rPr>
              <a:t>endl</a:t>
            </a:r>
            <a:r>
              <a:rPr lang="en-US" sz="1800" b="1" dirty="0" smtClean="0">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cout</a:t>
            </a:r>
            <a:r>
              <a:rPr lang="en-US" sz="1800" b="1" dirty="0" smtClean="0">
                <a:ea typeface="ＭＳ Ｐゴシック" pitchFamily="-65" charset="-128"/>
                <a:cs typeface="ＭＳ Ｐゴシック" pitchFamily="-65" charset="-128"/>
              </a:rPr>
              <a:t> &lt;&lt; "The card on the top of the deck is " &lt;&lt; </a:t>
            </a:r>
            <a:r>
              <a:rPr lang="en-US" sz="1800" b="1" dirty="0" err="1" smtClean="0">
                <a:ea typeface="ＭＳ Ｐゴシック" pitchFamily="-65" charset="-128"/>
                <a:cs typeface="ＭＳ Ｐゴシック" pitchFamily="-65" charset="-128"/>
              </a:rPr>
              <a:t>cards.top</a:t>
            </a:r>
            <a:r>
              <a:rPr lang="en-US" sz="1800" b="1" dirty="0" smtClean="0">
                <a:ea typeface="ＭＳ Ｐゴシック" pitchFamily="-65" charset="-128"/>
                <a:cs typeface="ＭＳ Ｐゴシック" pitchFamily="-65" charset="-128"/>
              </a:rPr>
              <a:t>() &lt;&lt; </a:t>
            </a:r>
            <a:r>
              <a:rPr lang="en-US" sz="1800" b="1" dirty="0" err="1" smtClean="0">
                <a:ea typeface="ＭＳ Ｐゴシック" pitchFamily="-65" charset="-128"/>
                <a:cs typeface="ＭＳ Ｐゴシック" pitchFamily="-65" charset="-128"/>
              </a:rPr>
              <a:t>endl</a:t>
            </a:r>
            <a:r>
              <a:rPr lang="en-US" sz="1800" b="1" dirty="0" smtClean="0">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cards.pop</a:t>
            </a:r>
            <a:r>
              <a:rPr lang="en-US" sz="1800" b="1" dirty="0" smtClean="0">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cout</a:t>
            </a:r>
            <a:r>
              <a:rPr lang="en-US" sz="1800" b="1" dirty="0" smtClean="0">
                <a:ea typeface="ＭＳ Ｐゴシック" pitchFamily="-65" charset="-128"/>
                <a:cs typeface="ＭＳ Ｐゴシック" pitchFamily="-65" charset="-128"/>
              </a:rPr>
              <a:t> &lt;&lt; "The top card is now " &lt;&lt; </a:t>
            </a:r>
            <a:r>
              <a:rPr lang="en-US" sz="1800" b="1" dirty="0" err="1" smtClean="0">
                <a:ea typeface="ＭＳ Ｐゴシック" pitchFamily="-65" charset="-128"/>
                <a:cs typeface="ＭＳ Ｐゴシック" pitchFamily="-65" charset="-128"/>
              </a:rPr>
              <a:t>cards.top</a:t>
            </a:r>
            <a:r>
              <a:rPr lang="en-US" sz="1800" b="1" dirty="0" smtClean="0">
                <a:ea typeface="ＭＳ Ｐゴシック" pitchFamily="-65" charset="-128"/>
                <a:cs typeface="ＭＳ Ｐゴシック" pitchFamily="-65" charset="-128"/>
              </a:rPr>
              <a:t>() &lt;&lt; </a:t>
            </a:r>
            <a:r>
              <a:rPr lang="en-US" sz="1800" b="1" dirty="0" err="1" smtClean="0">
                <a:ea typeface="ＭＳ Ｐゴシック" pitchFamily="-65" charset="-128"/>
                <a:cs typeface="ＭＳ Ｐゴシック" pitchFamily="-65" charset="-128"/>
              </a:rPr>
              <a:t>endl</a:t>
            </a: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cout</a:t>
            </a:r>
            <a:r>
              <a:rPr lang="en-US" sz="1800" b="1" dirty="0" smtClean="0">
                <a:ea typeface="ＭＳ Ｐゴシック" pitchFamily="-65" charset="-128"/>
                <a:cs typeface="ＭＳ Ｐゴシック" pitchFamily="-65" charset="-128"/>
              </a:rPr>
              <a:t> &lt;&lt; </a:t>
            </a:r>
            <a:r>
              <a:rPr lang="en-US" sz="1800" b="1" dirty="0" err="1" smtClean="0">
                <a:ea typeface="ＭＳ Ｐゴシック" pitchFamily="-65" charset="-128"/>
                <a:cs typeface="ＭＳ Ｐゴシック" pitchFamily="-65" charset="-128"/>
              </a:rPr>
              <a:t>cards.size</a:t>
            </a:r>
            <a:r>
              <a:rPr lang="en-US" sz="1800" b="1" dirty="0" smtClean="0">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a:t>
            </a:r>
            <a:r>
              <a:rPr lang="en-US" sz="1800" b="1" dirty="0" err="1" smtClean="0">
                <a:ea typeface="ＭＳ Ｐゴシック" pitchFamily="-65" charset="-128"/>
                <a:cs typeface="ＭＳ Ｐゴシック" pitchFamily="-65" charset="-128"/>
              </a:rPr>
              <a:t>cin.get</a:t>
            </a:r>
            <a:r>
              <a:rPr lang="en-US" sz="1800" b="1" dirty="0" smtClean="0">
                <a:ea typeface="ＭＳ Ｐゴシック" pitchFamily="-65" charset="-128"/>
                <a:cs typeface="ＭＳ Ｐゴシック" pitchFamily="-65" charset="-128"/>
              </a:rPr>
              <a:t> ();    </a:t>
            </a:r>
          </a:p>
          <a:p>
            <a:pPr eaLnBrk="1" fontAlgn="auto" hangingPunct="1">
              <a:spcAft>
                <a:spcPts val="0"/>
              </a:spcAft>
              <a:buFont typeface="Arial" pitchFamily="-65" charset="0"/>
              <a:buNone/>
              <a:defRPr/>
            </a:pPr>
            <a:r>
              <a:rPr lang="en-US" sz="1800" b="1" dirty="0" smtClean="0">
                <a:ea typeface="ＭＳ Ｐゴシック" pitchFamily="-65" charset="-128"/>
                <a:cs typeface="ＭＳ Ｐゴシック" pitchFamily="-65" charset="-128"/>
              </a:rPr>
              <a:t>     return EXIT_SUCCESS;</a:t>
            </a:r>
          </a:p>
          <a:p>
            <a:pPr eaLnBrk="1" fontAlgn="auto" hangingPunct="1">
              <a:spcAft>
                <a:spcPts val="0"/>
              </a:spcAft>
              <a:buFont typeface="Arial" pitchFamily="-65" charset="0"/>
              <a:buNone/>
              <a:defRPr/>
            </a:pPr>
            <a:r>
              <a:rPr lang="en-US" sz="1800" b="1" dirty="0" smtClean="0">
                <a:solidFill>
                  <a:srgbClr val="FF0000"/>
                </a:solidFill>
                <a:ea typeface="ＭＳ Ｐゴシック" pitchFamily="-65" charset="-128"/>
                <a:cs typeface="ＭＳ Ｐゴシック" pitchFamily="-65" charset="-128"/>
              </a:rPr>
              <a:t>}  </a:t>
            </a:r>
          </a:p>
          <a:p>
            <a:pPr eaLnBrk="1" fontAlgn="auto" hangingPunct="1">
              <a:spcAft>
                <a:spcPts val="0"/>
              </a:spcAft>
              <a:buFont typeface="Arial" pitchFamily="-65" charset="0"/>
              <a:buNone/>
              <a:defRPr/>
            </a:pPr>
            <a:r>
              <a:rPr lang="en-US" sz="1800" b="1" dirty="0" smtClean="0">
                <a:solidFill>
                  <a:srgbClr val="FF0000"/>
                </a:solidFill>
                <a:ea typeface="ＭＳ Ｐゴシック" pitchFamily="-65" charset="-128"/>
                <a:cs typeface="ＭＳ Ｐゴシック" pitchFamily="-65" charset="-128"/>
              </a:rPr>
              <a:t>// §  -  See </a:t>
            </a:r>
            <a:r>
              <a:rPr lang="en-US" sz="1800" b="1" dirty="0" err="1" smtClean="0">
                <a:solidFill>
                  <a:srgbClr val="FF0000"/>
                </a:solidFill>
                <a:ea typeface="ＭＳ Ｐゴシック" pitchFamily="-65" charset="-128"/>
                <a:cs typeface="ＭＳ Ｐゴシック" pitchFamily="-65" charset="-128"/>
              </a:rPr>
              <a:t>STL_Stack.cpp</a:t>
            </a:r>
            <a:endParaRPr lang="en-US" sz="1800" dirty="0" smtClean="0">
              <a:solidFill>
                <a:srgbClr val="FF0000"/>
              </a:solidFill>
              <a:ea typeface="ＭＳ Ｐゴシック" pitchFamily="-65" charset="-128"/>
              <a:cs typeface="ＭＳ Ｐゴシック" pitchFamily="-65" charset="-128"/>
            </a:endParaRPr>
          </a:p>
        </p:txBody>
      </p:sp>
      <p:sp>
        <p:nvSpPr>
          <p:cNvPr id="110596"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7765"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2133B8F0-2439-2F4C-955C-63CB3C45B605}" type="slidenum">
              <a:rPr lang="en-US"/>
              <a:pPr>
                <a:defRPr/>
              </a:pPr>
              <a:t>67</a:t>
            </a:fld>
            <a:endParaRPr lang="en-US"/>
          </a:p>
        </p:txBody>
      </p:sp>
    </p:spTree>
    <p:extLst>
      <p:ext uri="{BB962C8B-B14F-4D97-AF65-F5344CB8AC3E}">
        <p14:creationId xmlns:p14="http://schemas.microsoft.com/office/powerpoint/2010/main" val="2974167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715963"/>
          </a:xfrm>
        </p:spPr>
        <p:txBody>
          <a:bodyPr rtlCol="0">
            <a:normAutofit fontScale="90000"/>
          </a:bodyPr>
          <a:lstStyle/>
          <a:p>
            <a:pPr eaLnBrk="1" fontAlgn="auto" hangingPunct="1">
              <a:spcAft>
                <a:spcPts val="0"/>
              </a:spcAft>
              <a:defRPr/>
            </a:pPr>
            <a:r>
              <a:rPr lang="en-US" b="1" smtClean="0">
                <a:ea typeface="ＭＳ Ｐゴシック" pitchFamily="-65" charset="-128"/>
                <a:cs typeface="ＭＳ Ｐゴシック" pitchFamily="-65" charset="-128"/>
              </a:rPr>
              <a:t>Queue</a:t>
            </a:r>
            <a:r>
              <a:rPr lang="en-US" b="1" baseline="30000" smtClean="0">
                <a:solidFill>
                  <a:srgbClr val="FF0000"/>
                </a:solidFill>
                <a:ea typeface="ＭＳ Ｐゴシック" pitchFamily="-65" charset="-128"/>
                <a:cs typeface="ＭＳ Ｐゴシック" pitchFamily="-65" charset="-128"/>
              </a:rPr>
              <a:t>§</a:t>
            </a:r>
          </a:p>
        </p:txBody>
      </p:sp>
      <p:sp>
        <p:nvSpPr>
          <p:cNvPr id="118787" name="Content Placeholder 2"/>
          <p:cNvSpPr>
            <a:spLocks noGrp="1"/>
          </p:cNvSpPr>
          <p:nvPr>
            <p:ph idx="1"/>
          </p:nvPr>
        </p:nvSpPr>
        <p:spPr>
          <a:xfrm>
            <a:off x="457200" y="715963"/>
            <a:ext cx="8229600" cy="5640387"/>
          </a:xfrm>
          <a:ln>
            <a:solidFill>
              <a:srgbClr val="0000FF"/>
            </a:solidFill>
          </a:ln>
        </p:spPr>
        <p:txBody>
          <a:bodyPr/>
          <a:lstStyle/>
          <a:p>
            <a:pPr eaLnBrk="1" hangingPunct="1">
              <a:spcBef>
                <a:spcPct val="0"/>
              </a:spcBef>
            </a:pPr>
            <a:r>
              <a:rPr lang="en-US" sz="2400" dirty="0" smtClean="0"/>
              <a:t>A queue is an </a:t>
            </a:r>
            <a:r>
              <a:rPr lang="en-US" sz="2400" b="1" dirty="0" smtClean="0">
                <a:solidFill>
                  <a:srgbClr val="0000FF"/>
                </a:solidFill>
              </a:rPr>
              <a:t>adaptor </a:t>
            </a:r>
            <a:r>
              <a:rPr lang="en-US" sz="2400" dirty="0" smtClean="0"/>
              <a:t>that provides a restricted subset of a container functionality</a:t>
            </a:r>
          </a:p>
          <a:p>
            <a:pPr eaLnBrk="1" hangingPunct="1">
              <a:spcBef>
                <a:spcPct val="0"/>
              </a:spcBef>
            </a:pPr>
            <a:r>
              <a:rPr lang="en-US" sz="2400" dirty="0" smtClean="0"/>
              <a:t> A queue is a "</a:t>
            </a:r>
            <a:r>
              <a:rPr lang="en-US" sz="2400" b="1" dirty="0" smtClean="0"/>
              <a:t>first in/first out</a:t>
            </a:r>
            <a:r>
              <a:rPr lang="en-US" sz="2400" dirty="0" smtClean="0"/>
              <a:t>" (</a:t>
            </a:r>
            <a:r>
              <a:rPr lang="en-US" sz="2400" b="1" dirty="0" smtClean="0">
                <a:solidFill>
                  <a:srgbClr val="0000FF"/>
                </a:solidFill>
              </a:rPr>
              <a:t>FIFO</a:t>
            </a:r>
            <a:r>
              <a:rPr lang="en-US" sz="2400" dirty="0" smtClean="0"/>
              <a:t>) data structure. </a:t>
            </a:r>
          </a:p>
          <a:p>
            <a:pPr lvl="1" eaLnBrk="1" hangingPunct="1">
              <a:spcBef>
                <a:spcPct val="0"/>
              </a:spcBef>
            </a:pPr>
            <a:r>
              <a:rPr lang="en-US" sz="2400" dirty="0" smtClean="0"/>
              <a:t>That is, elements are added to the back of the queue and may be removed from the front;</a:t>
            </a:r>
          </a:p>
          <a:p>
            <a:pPr lvl="1" eaLnBrk="1" hangingPunct="1">
              <a:spcBef>
                <a:spcPct val="0"/>
              </a:spcBef>
            </a:pPr>
            <a:r>
              <a:rPr lang="en-US" sz="2400" dirty="0" err="1" smtClean="0"/>
              <a:t>Q.front</a:t>
            </a:r>
            <a:r>
              <a:rPr lang="en-US" sz="2400" dirty="0" smtClean="0"/>
              <a:t>() is the element that was added to the queue least recently. </a:t>
            </a:r>
          </a:p>
          <a:p>
            <a:pPr lvl="1" eaLnBrk="1" hangingPunct="1">
              <a:spcBef>
                <a:spcPct val="0"/>
              </a:spcBef>
            </a:pPr>
            <a:r>
              <a:rPr lang="en-US" sz="2400" dirty="0" smtClean="0"/>
              <a:t>Queue does not allow iteration through its elements.</a:t>
            </a:r>
          </a:p>
          <a:p>
            <a:pPr eaLnBrk="1" hangingPunct="1"/>
            <a:r>
              <a:rPr lang="en-US" sz="1800" dirty="0" smtClean="0"/>
              <a:t>Example</a:t>
            </a:r>
          </a:p>
          <a:p>
            <a:pPr eaLnBrk="1" hangingPunct="1">
              <a:buFont typeface="Arial" pitchFamily="-111" charset="0"/>
              <a:buNone/>
            </a:pPr>
            <a:r>
              <a:rPr lang="en-US" sz="1800" b="1" dirty="0" smtClean="0">
                <a:solidFill>
                  <a:srgbClr val="0000FF"/>
                </a:solidFill>
              </a:rPr>
              <a:t>#include &lt;queue&gt;</a:t>
            </a:r>
          </a:p>
          <a:p>
            <a:pPr eaLnBrk="1" hangingPunct="1">
              <a:buFont typeface="Arial" pitchFamily="-111" charset="0"/>
              <a:buNone/>
            </a:pPr>
            <a:r>
              <a:rPr lang="en-US" sz="1800" b="1" dirty="0" smtClean="0">
                <a:solidFill>
                  <a:srgbClr val="0000FF"/>
                </a:solidFill>
              </a:rPr>
              <a:t>Queue&lt;string&gt; Q;</a:t>
            </a:r>
          </a:p>
          <a:p>
            <a:pPr eaLnBrk="1" hangingPunct="1">
              <a:buFont typeface="Arial" pitchFamily="-111" charset="0"/>
              <a:buNone/>
            </a:pPr>
            <a:r>
              <a:rPr lang="en-US" sz="1800" b="1" dirty="0" err="1" smtClean="0">
                <a:solidFill>
                  <a:srgbClr val="0000FF"/>
                </a:solidFill>
              </a:rPr>
              <a:t>Q.push</a:t>
            </a:r>
            <a:r>
              <a:rPr lang="en-US" sz="1800" b="1" dirty="0" smtClean="0">
                <a:solidFill>
                  <a:srgbClr val="0000FF"/>
                </a:solidFill>
              </a:rPr>
              <a:t>(“to”);</a:t>
            </a:r>
          </a:p>
          <a:p>
            <a:pPr eaLnBrk="1" hangingPunct="1">
              <a:buFont typeface="Arial" pitchFamily="-111" charset="0"/>
              <a:buNone/>
            </a:pPr>
            <a:r>
              <a:rPr lang="en-US" sz="1800" b="1" dirty="0" err="1" smtClean="0">
                <a:solidFill>
                  <a:srgbClr val="0000FF"/>
                </a:solidFill>
              </a:rPr>
              <a:t>Q.push</a:t>
            </a:r>
            <a:r>
              <a:rPr lang="en-US" sz="1800" b="1" dirty="0" smtClean="0">
                <a:solidFill>
                  <a:srgbClr val="0000FF"/>
                </a:solidFill>
              </a:rPr>
              <a:t>(“be”);</a:t>
            </a:r>
          </a:p>
          <a:p>
            <a:pPr eaLnBrk="1" hangingPunct="1">
              <a:buFont typeface="Arial" pitchFamily="-111" charset="0"/>
              <a:buNone/>
            </a:pPr>
            <a:r>
              <a:rPr lang="en-US" sz="1800" b="1" dirty="0" err="1" smtClean="0">
                <a:solidFill>
                  <a:srgbClr val="0000FF"/>
                </a:solidFill>
              </a:rPr>
              <a:t>Q.push</a:t>
            </a:r>
            <a:r>
              <a:rPr lang="en-US" sz="1800" b="1" dirty="0" smtClean="0">
                <a:solidFill>
                  <a:srgbClr val="0000FF"/>
                </a:solidFill>
              </a:rPr>
              <a:t>(“or”);</a:t>
            </a:r>
          </a:p>
          <a:p>
            <a:pPr eaLnBrk="1" hangingPunct="1">
              <a:buFont typeface="Arial" pitchFamily="-111" charset="0"/>
              <a:buNone/>
            </a:pPr>
            <a:endParaRPr lang="en-US" sz="1800" dirty="0" smtClean="0"/>
          </a:p>
          <a:p>
            <a:pPr eaLnBrk="1" hangingPunct="1">
              <a:buFont typeface="Arial" pitchFamily="-111" charset="0"/>
              <a:buNone/>
            </a:pPr>
            <a:r>
              <a:rPr lang="en-US" sz="1600" dirty="0" smtClean="0">
                <a:solidFill>
                  <a:srgbClr val="FF0000"/>
                </a:solidFill>
              </a:rPr>
              <a:t>§ -  see </a:t>
            </a:r>
            <a:r>
              <a:rPr lang="en-US" sz="1600" dirty="0" err="1" smtClean="0">
                <a:solidFill>
                  <a:srgbClr val="FF0000"/>
                </a:solidFill>
              </a:rPr>
              <a:t>STL_Queue.cpp</a:t>
            </a:r>
            <a:endParaRPr lang="en-US" sz="1600" u="sng" dirty="0" smtClean="0">
              <a:solidFill>
                <a:srgbClr val="FF0000"/>
              </a:solidFill>
            </a:endParaRPr>
          </a:p>
          <a:p>
            <a:pPr eaLnBrk="1" hangingPunct="1">
              <a:buFont typeface="Arial" pitchFamily="-111" charset="0"/>
              <a:buNone/>
            </a:pPr>
            <a:endParaRPr lang="en-US" dirty="0" smtClean="0"/>
          </a:p>
          <a:p>
            <a:pPr lvl="1" eaLnBrk="1" hangingPunct="1"/>
            <a:endParaRPr lang="en-US" sz="2400" dirty="0" smtClean="0"/>
          </a:p>
          <a:p>
            <a:pPr lvl="1" eaLnBrk="1" hangingPunct="1"/>
            <a:endParaRPr lang="en-US" sz="2400" dirty="0" smtClean="0"/>
          </a:p>
          <a:p>
            <a:pPr lvl="1" eaLnBrk="1" hangingPunct="1"/>
            <a:endParaRPr lang="en-US" sz="2400" dirty="0" smtClean="0"/>
          </a:p>
        </p:txBody>
      </p:sp>
      <p:sp>
        <p:nvSpPr>
          <p:cNvPr id="111620" name="Date Placeholder 3"/>
          <p:cNvSpPr>
            <a:spLocks noGrp="1"/>
          </p:cNvSpPr>
          <p:nvPr>
            <p:ph type="dt" sz="quarter" idx="10"/>
          </p:nvPr>
        </p:nvSpPr>
        <p:spPr bwMode="auto">
          <a:ln>
            <a:miter lim="800000"/>
            <a:headEnd/>
            <a:tailEnd/>
          </a:ln>
        </p:spPr>
        <p:txBody>
          <a:bodyPr/>
          <a:lstStyle/>
          <a:p>
            <a:r>
              <a:rPr lang="en-US" smtClean="0"/>
              <a:t>4/1/15</a:t>
            </a:r>
            <a:endParaRPr lang="en-US"/>
          </a:p>
        </p:txBody>
      </p:sp>
      <p:sp>
        <p:nvSpPr>
          <p:cNvPr id="118789" name="Footer Placeholder 4"/>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57E9FB8A-EE2B-B847-AC36-2828EA6DF499}" type="slidenum">
              <a:rPr lang="en-US"/>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Queue Example</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idx="1"/>
          </p:nvPr>
        </p:nvSpPr>
        <p:spPr>
          <a:xfrm>
            <a:off x="457200" y="944562"/>
            <a:ext cx="3962400" cy="5411788"/>
          </a:xfrm>
          <a:ln>
            <a:solidFill>
              <a:srgbClr val="4F81BD"/>
            </a:solidFill>
          </a:ln>
        </p:spPr>
        <p:txBody>
          <a:bodyPr/>
          <a:lstStyle/>
          <a:p>
            <a:pPr marL="0" indent="0">
              <a:buNone/>
            </a:pPr>
            <a:r>
              <a:rPr lang="en-US" sz="1000" dirty="0"/>
              <a:t>#</a:t>
            </a:r>
            <a:r>
              <a:rPr lang="en-US" sz="1200" dirty="0"/>
              <a:t>include &lt;</a:t>
            </a:r>
            <a:r>
              <a:rPr lang="en-US" sz="1200" dirty="0" err="1"/>
              <a:t>iostream</a:t>
            </a:r>
            <a:r>
              <a:rPr lang="en-US" sz="1200" dirty="0"/>
              <a:t>&gt;</a:t>
            </a:r>
          </a:p>
          <a:p>
            <a:pPr marL="0" indent="0">
              <a:buNone/>
            </a:pPr>
            <a:r>
              <a:rPr lang="en-US" sz="1200" b="1" dirty="0"/>
              <a:t>#include &lt;queue&gt;</a:t>
            </a:r>
            <a:endParaRPr lang="en-US" sz="1200" dirty="0"/>
          </a:p>
          <a:p>
            <a:pPr marL="0" indent="0">
              <a:buNone/>
            </a:pPr>
            <a:r>
              <a:rPr lang="en-US" sz="1200" b="1" dirty="0"/>
              <a:t>#include &lt;</a:t>
            </a:r>
            <a:r>
              <a:rPr lang="en-US" sz="1200" b="1" dirty="0" err="1"/>
              <a:t>deque</a:t>
            </a:r>
            <a:r>
              <a:rPr lang="en-US" sz="1200" b="1" dirty="0"/>
              <a:t>&gt;</a:t>
            </a:r>
            <a:endParaRPr lang="en-US" sz="1200" dirty="0"/>
          </a:p>
          <a:p>
            <a:pPr marL="0" indent="0">
              <a:buNone/>
            </a:pPr>
            <a:r>
              <a:rPr lang="en-US" sz="1200" b="1" dirty="0"/>
              <a:t>#include &lt;list&gt;</a:t>
            </a:r>
            <a:endParaRPr lang="en-US" sz="1200" dirty="0"/>
          </a:p>
          <a:p>
            <a:pPr marL="0" indent="0">
              <a:buNone/>
            </a:pPr>
            <a:r>
              <a:rPr lang="en-US" sz="1200" dirty="0"/>
              <a:t>using namespace </a:t>
            </a:r>
            <a:r>
              <a:rPr lang="en-US" sz="1200" dirty="0" err="1"/>
              <a:t>std</a:t>
            </a:r>
            <a:r>
              <a:rPr lang="en-US" sz="1200" dirty="0" smtClean="0"/>
              <a:t>;</a:t>
            </a:r>
            <a:endParaRPr lang="en-US" sz="1200" dirty="0"/>
          </a:p>
          <a:p>
            <a:pPr marL="0" indent="0">
              <a:buNone/>
            </a:pPr>
            <a:r>
              <a:rPr lang="en-US" sz="1200" b="1" dirty="0" err="1">
                <a:solidFill>
                  <a:srgbClr val="0000FF"/>
                </a:solidFill>
              </a:rPr>
              <a:t>int</a:t>
            </a:r>
            <a:r>
              <a:rPr lang="en-US" sz="1200" b="1" dirty="0">
                <a:solidFill>
                  <a:srgbClr val="0000FF"/>
                </a:solidFill>
              </a:rPr>
              <a:t> main(</a:t>
            </a:r>
            <a:r>
              <a:rPr lang="en-US" sz="1200" b="1" dirty="0" smtClean="0">
                <a:solidFill>
                  <a:srgbClr val="0000FF"/>
                </a:solidFill>
              </a:rPr>
              <a:t>){</a:t>
            </a:r>
            <a:endParaRPr lang="en-US" sz="1200" b="1" dirty="0">
              <a:solidFill>
                <a:srgbClr val="0000FF"/>
              </a:solidFill>
            </a:endParaRPr>
          </a:p>
          <a:p>
            <a:pPr marL="0" indent="0">
              <a:buNone/>
            </a:pPr>
            <a:r>
              <a:rPr lang="en-US" sz="1200" dirty="0"/>
              <a:t>   </a:t>
            </a:r>
            <a:r>
              <a:rPr lang="en-US" sz="1100" dirty="0"/>
              <a:t> </a:t>
            </a:r>
            <a:r>
              <a:rPr lang="en-US" sz="1100" dirty="0" err="1"/>
              <a:t>cout</a:t>
            </a:r>
            <a:r>
              <a:rPr lang="en-US" sz="1100" dirty="0"/>
              <a:t> &lt;&lt; "\</a:t>
            </a:r>
            <a:r>
              <a:rPr lang="en-US" sz="1100" dirty="0" err="1"/>
              <a:t>nThis</a:t>
            </a:r>
            <a:r>
              <a:rPr lang="en-US" sz="1100" dirty="0"/>
              <a:t> program illustrates the creation of a queue using "</a:t>
            </a:r>
          </a:p>
          <a:p>
            <a:pPr marL="0" indent="0">
              <a:buNone/>
            </a:pPr>
            <a:r>
              <a:rPr lang="en-US" sz="1100" dirty="0"/>
              <a:t>        "values from a </a:t>
            </a:r>
            <a:r>
              <a:rPr lang="en-US" sz="1100" dirty="0" err="1"/>
              <a:t>deque</a:t>
            </a:r>
            <a:r>
              <a:rPr lang="en-US" sz="1100" dirty="0"/>
              <a:t>\n(when the underlying container is the "</a:t>
            </a:r>
          </a:p>
          <a:p>
            <a:pPr marL="0" indent="0">
              <a:buNone/>
            </a:pPr>
            <a:r>
              <a:rPr lang="en-US" sz="1100" dirty="0"/>
              <a:t>        "default one, namely a </a:t>
            </a:r>
            <a:r>
              <a:rPr lang="en-US" sz="1100" dirty="0" err="1"/>
              <a:t>deque</a:t>
            </a:r>
            <a:r>
              <a:rPr lang="en-US" sz="1100" dirty="0"/>
              <a:t>), and from\</a:t>
            </a:r>
            <a:r>
              <a:rPr lang="en-US" sz="1100" dirty="0" err="1"/>
              <a:t>na</a:t>
            </a:r>
            <a:r>
              <a:rPr lang="en-US" sz="1100" dirty="0"/>
              <a:t> list, when the "</a:t>
            </a:r>
          </a:p>
          <a:p>
            <a:pPr marL="0" indent="0">
              <a:buNone/>
            </a:pPr>
            <a:r>
              <a:rPr lang="en-US" sz="1100" dirty="0"/>
              <a:t>        "underlying container is a list.";</a:t>
            </a:r>
          </a:p>
          <a:p>
            <a:pPr marL="0" indent="0">
              <a:buNone/>
            </a:pPr>
            <a:r>
              <a:rPr lang="en-US" sz="1200" dirty="0"/>
              <a:t>    </a:t>
            </a:r>
            <a:r>
              <a:rPr lang="en-US" sz="1200" dirty="0" err="1"/>
              <a:t>cout</a:t>
            </a:r>
            <a:r>
              <a:rPr lang="en-US" sz="1200" dirty="0"/>
              <a:t> &lt;&lt; "\</a:t>
            </a:r>
            <a:r>
              <a:rPr lang="en-US" sz="1200" dirty="0" err="1"/>
              <a:t>nPress</a:t>
            </a:r>
            <a:r>
              <a:rPr lang="en-US" sz="1200" dirty="0"/>
              <a:t> Enter to continue ... ";  </a:t>
            </a:r>
            <a:r>
              <a:rPr lang="en-US" sz="1200" dirty="0" err="1"/>
              <a:t>cin.ignore</a:t>
            </a:r>
            <a:r>
              <a:rPr lang="en-US" sz="1200" dirty="0"/>
              <a:t>(80, '\n');</a:t>
            </a:r>
          </a:p>
          <a:p>
            <a:pPr marL="0" indent="0">
              <a:buNone/>
            </a:pPr>
            <a:r>
              <a:rPr lang="en-US" sz="1200" dirty="0"/>
              <a:t> </a:t>
            </a:r>
          </a:p>
          <a:p>
            <a:pPr marL="0" indent="0">
              <a:buNone/>
            </a:pPr>
            <a:r>
              <a:rPr lang="en-US" sz="1200" b="1" dirty="0"/>
              <a:t> </a:t>
            </a:r>
            <a:r>
              <a:rPr lang="en-US" sz="1200" b="1" dirty="0">
                <a:solidFill>
                  <a:srgbClr val="0000FF"/>
                </a:solidFill>
              </a:rPr>
              <a:t>   </a:t>
            </a:r>
            <a:r>
              <a:rPr lang="en-US" sz="1200" b="1" dirty="0" err="1">
                <a:solidFill>
                  <a:srgbClr val="0000FF"/>
                </a:solidFill>
              </a:rPr>
              <a:t>int</a:t>
            </a:r>
            <a:r>
              <a:rPr lang="en-US" sz="1200" b="1" dirty="0">
                <a:solidFill>
                  <a:srgbClr val="0000FF"/>
                </a:solidFill>
              </a:rPr>
              <a:t> a1[] = {1, 2, 3, 4};</a:t>
            </a:r>
            <a:endParaRPr lang="en-US" sz="1200" dirty="0">
              <a:solidFill>
                <a:srgbClr val="0000FF"/>
              </a:solidFill>
            </a:endParaRPr>
          </a:p>
          <a:p>
            <a:pPr marL="0" indent="0">
              <a:buNone/>
            </a:pPr>
            <a:r>
              <a:rPr lang="en-US" sz="1200" b="1" dirty="0"/>
              <a:t> </a:t>
            </a:r>
            <a:r>
              <a:rPr lang="en-US" sz="1200" b="1" dirty="0">
                <a:solidFill>
                  <a:srgbClr val="0000FF"/>
                </a:solidFill>
              </a:rPr>
              <a:t>   </a:t>
            </a:r>
            <a:r>
              <a:rPr lang="en-US" sz="1200" b="1" dirty="0" err="1">
                <a:solidFill>
                  <a:srgbClr val="0000FF"/>
                </a:solidFill>
              </a:rPr>
              <a:t>deque</a:t>
            </a:r>
            <a:r>
              <a:rPr lang="en-US" sz="1200" b="1" dirty="0">
                <a:solidFill>
                  <a:srgbClr val="0000FF"/>
                </a:solidFill>
              </a:rPr>
              <a:t>&lt;</a:t>
            </a:r>
            <a:r>
              <a:rPr lang="en-US" sz="1200" b="1" dirty="0" err="1">
                <a:solidFill>
                  <a:srgbClr val="0000FF"/>
                </a:solidFill>
              </a:rPr>
              <a:t>int</a:t>
            </a:r>
            <a:r>
              <a:rPr lang="en-US" sz="1200" b="1" dirty="0">
                <a:solidFill>
                  <a:srgbClr val="0000FF"/>
                </a:solidFill>
              </a:rPr>
              <a:t>&gt; d(a1, a1+4);</a:t>
            </a:r>
            <a:endParaRPr lang="en-US" sz="1200" dirty="0">
              <a:solidFill>
                <a:srgbClr val="0000FF"/>
              </a:solidFill>
            </a:endParaRPr>
          </a:p>
          <a:p>
            <a:pPr marL="0" indent="0">
              <a:buNone/>
            </a:pPr>
            <a:r>
              <a:rPr lang="en-US" sz="1200" b="1" dirty="0">
                <a:solidFill>
                  <a:srgbClr val="0000FF"/>
                </a:solidFill>
              </a:rPr>
              <a:t>    queue&lt;</a:t>
            </a:r>
            <a:r>
              <a:rPr lang="en-US" sz="1200" b="1" dirty="0" err="1">
                <a:solidFill>
                  <a:srgbClr val="0000FF"/>
                </a:solidFill>
              </a:rPr>
              <a:t>int</a:t>
            </a:r>
            <a:r>
              <a:rPr lang="en-US" sz="1200" b="1" dirty="0">
                <a:solidFill>
                  <a:srgbClr val="0000FF"/>
                </a:solidFill>
              </a:rPr>
              <a:t>&gt; q1(d)</a:t>
            </a:r>
            <a:r>
              <a:rPr lang="en-US" sz="1200" b="1" dirty="0" smtClean="0">
                <a:solidFill>
                  <a:srgbClr val="0000FF"/>
                </a:solidFill>
              </a:rPr>
              <a:t>;</a:t>
            </a:r>
            <a:endParaRPr lang="en-US" sz="1200" dirty="0"/>
          </a:p>
          <a:p>
            <a:pPr marL="0" indent="0">
              <a:buNone/>
            </a:pPr>
            <a:r>
              <a:rPr lang="en-US" sz="1200" dirty="0"/>
              <a:t>   </a:t>
            </a:r>
            <a:r>
              <a:rPr lang="en-US" sz="1100" dirty="0"/>
              <a:t> </a:t>
            </a:r>
            <a:r>
              <a:rPr lang="en-US" sz="1100" dirty="0" err="1"/>
              <a:t>cout</a:t>
            </a:r>
            <a:r>
              <a:rPr lang="en-US" sz="1100" dirty="0"/>
              <a:t> &lt;&lt; "\</a:t>
            </a:r>
            <a:r>
              <a:rPr lang="en-US" sz="1100" dirty="0" err="1"/>
              <a:t>nThe</a:t>
            </a:r>
            <a:r>
              <a:rPr lang="en-US" sz="1100" dirty="0"/>
              <a:t> queue q1 is created from a </a:t>
            </a:r>
            <a:r>
              <a:rPr lang="en-US" sz="1100" dirty="0" err="1"/>
              <a:t>deque</a:t>
            </a:r>
            <a:r>
              <a:rPr lang="en-US" sz="1100" dirty="0"/>
              <a:t> of 4 values.";</a:t>
            </a:r>
          </a:p>
          <a:p>
            <a:pPr marL="0" indent="0">
              <a:buNone/>
            </a:pPr>
            <a:r>
              <a:rPr lang="en-US" sz="1100" dirty="0"/>
              <a:t>    </a:t>
            </a:r>
            <a:r>
              <a:rPr lang="en-US" sz="1100" dirty="0" err="1"/>
              <a:t>cout</a:t>
            </a:r>
            <a:r>
              <a:rPr lang="en-US" sz="1100" dirty="0"/>
              <a:t> &lt;&lt; "\</a:t>
            </a:r>
            <a:r>
              <a:rPr lang="en-US" sz="1100" dirty="0" err="1"/>
              <a:t>nPress</a:t>
            </a:r>
            <a:r>
              <a:rPr lang="en-US" sz="1100" dirty="0"/>
              <a:t> Enter to continue ... ";  </a:t>
            </a:r>
            <a:r>
              <a:rPr lang="en-US" sz="1100" dirty="0" err="1"/>
              <a:t>cin.ignore</a:t>
            </a:r>
            <a:r>
              <a:rPr lang="en-US" sz="1100" dirty="0"/>
              <a:t>(80, '\n')</a:t>
            </a:r>
            <a:r>
              <a:rPr lang="en-US" sz="1100" dirty="0" smtClean="0"/>
              <a:t>;</a:t>
            </a:r>
            <a:endParaRPr lang="en-US" sz="1100" dirty="0"/>
          </a:p>
          <a:p>
            <a:pPr marL="0" indent="0">
              <a:buNone/>
            </a:pPr>
            <a:r>
              <a:rPr lang="en-US" sz="1100" dirty="0"/>
              <a:t>    </a:t>
            </a:r>
            <a:r>
              <a:rPr lang="en-US" sz="1100" dirty="0" err="1"/>
              <a:t>cout</a:t>
            </a:r>
            <a:r>
              <a:rPr lang="en-US" sz="1100" dirty="0"/>
              <a:t> &lt;&lt; "\</a:t>
            </a:r>
            <a:r>
              <a:rPr lang="en-US" sz="1100" dirty="0" err="1"/>
              <a:t>nHere</a:t>
            </a:r>
            <a:r>
              <a:rPr lang="en-US" sz="1100" dirty="0"/>
              <a:t> are the values of q1, in \"FIFO\" order:\n";</a:t>
            </a:r>
          </a:p>
          <a:p>
            <a:pPr marL="0" indent="0">
              <a:buNone/>
            </a:pPr>
            <a:r>
              <a:rPr lang="en-US" sz="1200" dirty="0"/>
              <a:t>    //This is the proper way to access the elements of a queue:</a:t>
            </a:r>
          </a:p>
          <a:p>
            <a:pPr marL="0" indent="0">
              <a:buNone/>
            </a:pPr>
            <a:r>
              <a:rPr lang="en-US" sz="1000" dirty="0"/>
              <a:t>  </a:t>
            </a:r>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69</a:t>
            </a:fld>
            <a:endParaRPr lang="en-US"/>
          </a:p>
        </p:txBody>
      </p:sp>
      <p:sp>
        <p:nvSpPr>
          <p:cNvPr id="7" name="Content Placeholder 2"/>
          <p:cNvSpPr txBox="1">
            <a:spLocks/>
          </p:cNvSpPr>
          <p:nvPr/>
        </p:nvSpPr>
        <p:spPr bwMode="auto">
          <a:xfrm>
            <a:off x="4792133" y="978429"/>
            <a:ext cx="3962400" cy="5411788"/>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111"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0" fontAlgn="base" hangingPunct="0">
              <a:spcBef>
                <a:spcPct val="20000"/>
              </a:spcBef>
              <a:spcAft>
                <a:spcPct val="0"/>
              </a:spcAft>
              <a:buFont typeface="Arial" pitchFamily="-111" charset="0"/>
              <a:buChar char="–"/>
              <a:defRPr sz="2800" kern="1200">
                <a:solidFill>
                  <a:schemeClr val="tx1"/>
                </a:solidFill>
                <a:latin typeface="+mn-lt"/>
                <a:ea typeface="ＭＳ Ｐゴシック" pitchFamily="-111" charset="-128"/>
                <a:cs typeface="+mn-cs"/>
              </a:defRPr>
            </a:lvl2pPr>
            <a:lvl3pPr marL="1143000" indent="-228600" algn="l" defTabSz="457200" rtl="0" eaLnBrk="0" fontAlgn="base" hangingPunct="0">
              <a:spcBef>
                <a:spcPct val="20000"/>
              </a:spcBef>
              <a:spcAft>
                <a:spcPct val="0"/>
              </a:spcAft>
              <a:buFont typeface="Arial" pitchFamily="-111" charset="0"/>
              <a:buChar char="•"/>
              <a:defRPr sz="2400" kern="1200">
                <a:solidFill>
                  <a:schemeClr val="tx1"/>
                </a:solidFill>
                <a:latin typeface="+mn-lt"/>
                <a:ea typeface="ＭＳ Ｐゴシック" pitchFamily="-111" charset="-128"/>
                <a:cs typeface="+mn-cs"/>
              </a:defRPr>
            </a:lvl3pPr>
            <a:lvl4pPr marL="16002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4pPr>
            <a:lvl5pPr marL="2057400" indent="-228600" algn="l" defTabSz="457200" rtl="0" eaLnBrk="0" fontAlgn="base" hangingPunct="0">
              <a:spcBef>
                <a:spcPct val="20000"/>
              </a:spcBef>
              <a:spcAft>
                <a:spcPct val="0"/>
              </a:spcAft>
              <a:buFont typeface="Arial" pitchFamily="-111"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smtClean="0"/>
              <a:t>  </a:t>
            </a:r>
            <a:r>
              <a:rPr lang="en-US" sz="1200" dirty="0"/>
              <a:t> while(!q1.empty())</a:t>
            </a:r>
          </a:p>
          <a:p>
            <a:pPr marL="0" indent="0">
              <a:buNone/>
            </a:pPr>
            <a:r>
              <a:rPr lang="en-US" sz="1200" dirty="0"/>
              <a:t>    {</a:t>
            </a:r>
          </a:p>
          <a:p>
            <a:pPr marL="0" indent="0">
              <a:buNone/>
            </a:pPr>
            <a:r>
              <a:rPr lang="en-US" sz="1200" dirty="0"/>
              <a:t>        </a:t>
            </a:r>
            <a:r>
              <a:rPr lang="en-US" sz="1200" dirty="0" err="1"/>
              <a:t>cout</a:t>
            </a:r>
            <a:r>
              <a:rPr lang="en-US" sz="1200" dirty="0"/>
              <a:t> &lt;&lt; "Popping: ";</a:t>
            </a:r>
          </a:p>
          <a:p>
            <a:pPr marL="0" indent="0">
              <a:buNone/>
            </a:pPr>
            <a:r>
              <a:rPr lang="en-US" sz="1200" dirty="0"/>
              <a:t>        </a:t>
            </a:r>
            <a:r>
              <a:rPr lang="en-US" sz="1200" dirty="0" err="1"/>
              <a:t>cout</a:t>
            </a:r>
            <a:r>
              <a:rPr lang="en-US" sz="1200" dirty="0"/>
              <a:t> &lt;&lt; q1.front() &lt;&lt; "\n";</a:t>
            </a:r>
          </a:p>
          <a:p>
            <a:pPr marL="0" indent="0">
              <a:buNone/>
            </a:pPr>
            <a:r>
              <a:rPr lang="en-US" sz="1200" dirty="0"/>
              <a:t>        q1.pop();</a:t>
            </a:r>
          </a:p>
          <a:p>
            <a:pPr marL="0" indent="0">
              <a:buNone/>
            </a:pPr>
            <a:r>
              <a:rPr lang="en-US" sz="1200" dirty="0"/>
              <a:t>    }</a:t>
            </a:r>
            <a:r>
              <a:rPr lang="en-US" sz="1200" dirty="0" smtClean="0"/>
              <a:t> </a:t>
            </a:r>
            <a:r>
              <a:rPr lang="en-US" sz="1200" dirty="0" err="1" smtClean="0"/>
              <a:t>cout</a:t>
            </a:r>
            <a:r>
              <a:rPr lang="en-US" sz="1200" dirty="0" smtClean="0"/>
              <a:t> &lt;&lt; "Press Enter to continue ... ";  </a:t>
            </a:r>
            <a:r>
              <a:rPr lang="en-US" sz="1200" dirty="0" err="1" smtClean="0"/>
              <a:t>cin.ignore</a:t>
            </a:r>
            <a:r>
              <a:rPr lang="en-US" sz="1200" dirty="0" smtClean="0"/>
              <a:t>(80, '\n');</a:t>
            </a:r>
          </a:p>
          <a:p>
            <a:pPr marL="0" indent="0">
              <a:buFont typeface="Arial" pitchFamily="-111" charset="0"/>
              <a:buNone/>
            </a:pPr>
            <a:r>
              <a:rPr lang="en-US" sz="1200" dirty="0" smtClean="0"/>
              <a:t> </a:t>
            </a:r>
          </a:p>
          <a:p>
            <a:pPr marL="0" indent="0">
              <a:buFont typeface="Arial" pitchFamily="-111" charset="0"/>
              <a:buNone/>
            </a:pPr>
            <a:r>
              <a:rPr lang="en-US" sz="1200" dirty="0" smtClean="0"/>
              <a:t>   </a:t>
            </a:r>
            <a:r>
              <a:rPr lang="en-US" sz="1200" dirty="0" smtClean="0">
                <a:solidFill>
                  <a:srgbClr val="0000FF"/>
                </a:solidFill>
              </a:rPr>
              <a:t> </a:t>
            </a:r>
            <a:r>
              <a:rPr lang="en-US" sz="1200" b="1" dirty="0" err="1" smtClean="0">
                <a:solidFill>
                  <a:srgbClr val="0000FF"/>
                </a:solidFill>
              </a:rPr>
              <a:t>int</a:t>
            </a:r>
            <a:r>
              <a:rPr lang="en-US" sz="1200" b="1" dirty="0" smtClean="0">
                <a:solidFill>
                  <a:srgbClr val="0000FF"/>
                </a:solidFill>
              </a:rPr>
              <a:t> a2[] = {6, 9, 8, 10, 5, 7};</a:t>
            </a:r>
            <a:endParaRPr lang="en-US" sz="1200" dirty="0" smtClean="0">
              <a:solidFill>
                <a:srgbClr val="0000FF"/>
              </a:solidFill>
            </a:endParaRPr>
          </a:p>
          <a:p>
            <a:pPr marL="0" indent="0">
              <a:buFont typeface="Arial" pitchFamily="-111" charset="0"/>
              <a:buNone/>
            </a:pPr>
            <a:r>
              <a:rPr lang="en-US" sz="1200" b="1" dirty="0" smtClean="0">
                <a:solidFill>
                  <a:srgbClr val="0000FF"/>
                </a:solidFill>
              </a:rPr>
              <a:t>    list&lt;</a:t>
            </a:r>
            <a:r>
              <a:rPr lang="en-US" sz="1200" b="1" dirty="0" err="1" smtClean="0">
                <a:solidFill>
                  <a:srgbClr val="0000FF"/>
                </a:solidFill>
              </a:rPr>
              <a:t>int</a:t>
            </a:r>
            <a:r>
              <a:rPr lang="en-US" sz="1200" b="1" dirty="0" smtClean="0">
                <a:solidFill>
                  <a:srgbClr val="0000FF"/>
                </a:solidFill>
              </a:rPr>
              <a:t>&gt; </a:t>
            </a:r>
            <a:r>
              <a:rPr lang="en-US" sz="1200" b="1" dirty="0" err="1" smtClean="0">
                <a:solidFill>
                  <a:srgbClr val="0000FF"/>
                </a:solidFill>
              </a:rPr>
              <a:t>lst</a:t>
            </a:r>
            <a:r>
              <a:rPr lang="en-US" sz="1200" b="1" dirty="0" smtClean="0">
                <a:solidFill>
                  <a:srgbClr val="0000FF"/>
                </a:solidFill>
              </a:rPr>
              <a:t>(a2, a2+6);</a:t>
            </a:r>
            <a:endParaRPr lang="en-US" sz="1200" dirty="0" smtClean="0">
              <a:solidFill>
                <a:srgbClr val="0000FF"/>
              </a:solidFill>
            </a:endParaRPr>
          </a:p>
          <a:p>
            <a:pPr marL="0" indent="0">
              <a:buFont typeface="Arial" pitchFamily="-111" charset="0"/>
              <a:buNone/>
            </a:pPr>
            <a:r>
              <a:rPr lang="en-US" sz="1200" b="1" dirty="0" smtClean="0">
                <a:solidFill>
                  <a:srgbClr val="0000FF"/>
                </a:solidFill>
              </a:rPr>
              <a:t>    queue&lt;</a:t>
            </a:r>
            <a:r>
              <a:rPr lang="en-US" sz="1200" b="1" dirty="0" err="1" smtClean="0">
                <a:solidFill>
                  <a:srgbClr val="0000FF"/>
                </a:solidFill>
              </a:rPr>
              <a:t>int</a:t>
            </a:r>
            <a:r>
              <a:rPr lang="en-US" sz="1200" b="1" dirty="0" smtClean="0">
                <a:solidFill>
                  <a:srgbClr val="0000FF"/>
                </a:solidFill>
              </a:rPr>
              <a:t>, list&lt;</a:t>
            </a:r>
            <a:r>
              <a:rPr lang="en-US" sz="1200" b="1" dirty="0" err="1" smtClean="0">
                <a:solidFill>
                  <a:srgbClr val="0000FF"/>
                </a:solidFill>
              </a:rPr>
              <a:t>int</a:t>
            </a:r>
            <a:r>
              <a:rPr lang="en-US" sz="1200" b="1" dirty="0" smtClean="0">
                <a:solidFill>
                  <a:srgbClr val="0000FF"/>
                </a:solidFill>
              </a:rPr>
              <a:t>&gt; &gt; q2(</a:t>
            </a:r>
            <a:r>
              <a:rPr lang="en-US" sz="1200" b="1" dirty="0" err="1" smtClean="0">
                <a:solidFill>
                  <a:srgbClr val="0000FF"/>
                </a:solidFill>
              </a:rPr>
              <a:t>lst</a:t>
            </a:r>
            <a:r>
              <a:rPr lang="en-US" sz="1200" b="1" dirty="0" smtClean="0">
                <a:solidFill>
                  <a:srgbClr val="0000FF"/>
                </a:solidFill>
              </a:rPr>
              <a:t>);</a:t>
            </a:r>
            <a:endParaRPr lang="en-US" sz="1200" dirty="0" smtClean="0">
              <a:solidFill>
                <a:srgbClr val="0000FF"/>
              </a:solidFill>
            </a:endParaRPr>
          </a:p>
          <a:p>
            <a:pPr marL="0" indent="0">
              <a:buFont typeface="Arial" pitchFamily="-111" charset="0"/>
              <a:buNone/>
            </a:pPr>
            <a:r>
              <a:rPr lang="en-US" sz="1200" dirty="0" smtClean="0"/>
              <a:t> </a:t>
            </a:r>
          </a:p>
          <a:p>
            <a:pPr marL="0" indent="0">
              <a:buFont typeface="Arial" pitchFamily="-111" charset="0"/>
              <a:buNone/>
            </a:pPr>
            <a:r>
              <a:rPr lang="en-US" sz="1200" dirty="0" smtClean="0"/>
              <a:t>    </a:t>
            </a:r>
            <a:r>
              <a:rPr lang="en-US" sz="1100" dirty="0" err="1" smtClean="0"/>
              <a:t>cout</a:t>
            </a:r>
            <a:r>
              <a:rPr lang="en-US" sz="1100" dirty="0" smtClean="0"/>
              <a:t> &lt;&lt; "\</a:t>
            </a:r>
            <a:r>
              <a:rPr lang="en-US" sz="1100" dirty="0" err="1" smtClean="0"/>
              <a:t>nThe</a:t>
            </a:r>
            <a:r>
              <a:rPr lang="en-US" sz="1100" dirty="0" smtClean="0"/>
              <a:t> queue q2 is created from a list of 6 values.";</a:t>
            </a:r>
          </a:p>
          <a:p>
            <a:pPr marL="0" indent="0">
              <a:buFont typeface="Arial" pitchFamily="-111" charset="0"/>
              <a:buNone/>
            </a:pPr>
            <a:r>
              <a:rPr lang="en-US" sz="1100" dirty="0" smtClean="0"/>
              <a:t>    </a:t>
            </a:r>
            <a:r>
              <a:rPr lang="en-US" sz="1100" dirty="0" err="1" smtClean="0"/>
              <a:t>cout</a:t>
            </a:r>
            <a:r>
              <a:rPr lang="en-US" sz="1100" dirty="0" smtClean="0"/>
              <a:t> &lt;&lt; "\</a:t>
            </a:r>
            <a:r>
              <a:rPr lang="en-US" sz="1100" dirty="0" err="1" smtClean="0"/>
              <a:t>nPress</a:t>
            </a:r>
            <a:r>
              <a:rPr lang="en-US" sz="1100" dirty="0" smtClean="0"/>
              <a:t> Enter to continue ... ";  </a:t>
            </a:r>
            <a:r>
              <a:rPr lang="en-US" sz="1100" dirty="0" err="1" smtClean="0"/>
              <a:t>cin.ignore</a:t>
            </a:r>
            <a:r>
              <a:rPr lang="en-US" sz="1100" dirty="0" smtClean="0"/>
              <a:t>(80, '\n');</a:t>
            </a:r>
          </a:p>
          <a:p>
            <a:pPr marL="0" indent="0">
              <a:buFont typeface="Arial" pitchFamily="-111" charset="0"/>
              <a:buNone/>
            </a:pPr>
            <a:r>
              <a:rPr lang="en-US" sz="1200" dirty="0" smtClean="0"/>
              <a:t> </a:t>
            </a:r>
          </a:p>
          <a:p>
            <a:pPr marL="0" indent="0">
              <a:buFont typeface="Arial" pitchFamily="-111" charset="0"/>
              <a:buNone/>
            </a:pPr>
            <a:r>
              <a:rPr lang="en-US" sz="1200" dirty="0" smtClean="0"/>
              <a:t>    </a:t>
            </a:r>
            <a:r>
              <a:rPr lang="en-US" sz="1200" dirty="0" err="1" smtClean="0"/>
              <a:t>cout</a:t>
            </a:r>
            <a:r>
              <a:rPr lang="en-US" sz="1200" dirty="0" smtClean="0"/>
              <a:t> &lt;&lt; "\</a:t>
            </a:r>
            <a:r>
              <a:rPr lang="en-US" sz="1200" dirty="0" err="1" smtClean="0"/>
              <a:t>nHere</a:t>
            </a:r>
            <a:r>
              <a:rPr lang="en-US" sz="1200" dirty="0" smtClean="0"/>
              <a:t> are the values of q2, in \"FIFO\" order:\n";</a:t>
            </a:r>
          </a:p>
          <a:p>
            <a:pPr marL="0" indent="0">
              <a:buFont typeface="Arial" pitchFamily="-111" charset="0"/>
              <a:buNone/>
            </a:pPr>
            <a:r>
              <a:rPr lang="en-US" sz="1200" dirty="0" smtClean="0"/>
              <a:t>    while(!q2.empty()){</a:t>
            </a:r>
          </a:p>
          <a:p>
            <a:pPr marL="0" indent="0">
              <a:buFont typeface="Arial" pitchFamily="-111" charset="0"/>
              <a:buNone/>
            </a:pPr>
            <a:r>
              <a:rPr lang="en-US" sz="1200" dirty="0" smtClean="0"/>
              <a:t>        </a:t>
            </a:r>
            <a:r>
              <a:rPr lang="en-US" sz="1200" dirty="0" err="1" smtClean="0"/>
              <a:t>cout</a:t>
            </a:r>
            <a:r>
              <a:rPr lang="en-US" sz="1200" dirty="0" smtClean="0"/>
              <a:t> &lt;&lt; "Popping: ";</a:t>
            </a:r>
          </a:p>
          <a:p>
            <a:pPr marL="0" indent="0">
              <a:buFont typeface="Arial" pitchFamily="-111" charset="0"/>
              <a:buNone/>
            </a:pPr>
            <a:r>
              <a:rPr lang="en-US" sz="1200" dirty="0" smtClean="0"/>
              <a:t>        </a:t>
            </a:r>
            <a:r>
              <a:rPr lang="en-US" sz="1200" dirty="0" err="1" smtClean="0"/>
              <a:t>cout</a:t>
            </a:r>
            <a:r>
              <a:rPr lang="en-US" sz="1200" dirty="0" smtClean="0"/>
              <a:t> &lt;&lt; q2.front() &lt;&lt; "\n";</a:t>
            </a:r>
          </a:p>
          <a:p>
            <a:pPr marL="0" indent="0">
              <a:buFont typeface="Arial" pitchFamily="-111" charset="0"/>
              <a:buNone/>
            </a:pPr>
            <a:r>
              <a:rPr lang="en-US" sz="1200" dirty="0" smtClean="0"/>
              <a:t>        q2.pop();</a:t>
            </a:r>
          </a:p>
          <a:p>
            <a:pPr marL="0" indent="0">
              <a:buFont typeface="Arial" pitchFamily="-111" charset="0"/>
              <a:buNone/>
            </a:pPr>
            <a:r>
              <a:rPr lang="en-US" sz="1200" dirty="0" smtClean="0"/>
              <a:t>    }</a:t>
            </a:r>
          </a:p>
          <a:p>
            <a:pPr marL="0" indent="0">
              <a:buFont typeface="Arial" pitchFamily="-111" charset="0"/>
              <a:buNone/>
            </a:pPr>
            <a:r>
              <a:rPr lang="en-US" sz="1200" dirty="0" smtClean="0"/>
              <a:t>    </a:t>
            </a:r>
            <a:r>
              <a:rPr lang="en-US" sz="1200" dirty="0" err="1" smtClean="0"/>
              <a:t>cout</a:t>
            </a:r>
            <a:r>
              <a:rPr lang="en-US" sz="1200" dirty="0" smtClean="0"/>
              <a:t> &lt;&lt; "Press Enter to continue ... ";  </a:t>
            </a:r>
            <a:r>
              <a:rPr lang="en-US" sz="1200" dirty="0" err="1" smtClean="0"/>
              <a:t>cin.ignore</a:t>
            </a:r>
            <a:r>
              <a:rPr lang="en-US" sz="1200" dirty="0" smtClean="0"/>
              <a:t>(80, '\n');</a:t>
            </a:r>
          </a:p>
          <a:p>
            <a:pPr marL="0" indent="0">
              <a:buFont typeface="Arial" pitchFamily="-111" charset="0"/>
              <a:buNone/>
            </a:pPr>
            <a:r>
              <a:rPr lang="en-US" sz="1000" dirty="0" smtClean="0"/>
              <a:t>}</a:t>
            </a:r>
          </a:p>
          <a:p>
            <a:pPr marL="0" indent="0">
              <a:buFont typeface="Arial" pitchFamily="-111" charset="0"/>
              <a:buNone/>
            </a:pPr>
            <a:endParaRPr lang="en-US" sz="1000" dirty="0"/>
          </a:p>
        </p:txBody>
      </p:sp>
      <p:sp>
        <p:nvSpPr>
          <p:cNvPr id="8" name="TextBox 7"/>
          <p:cNvSpPr txBox="1"/>
          <p:nvPr/>
        </p:nvSpPr>
        <p:spPr>
          <a:xfrm>
            <a:off x="6329262" y="5975866"/>
            <a:ext cx="2340605" cy="369332"/>
          </a:xfrm>
          <a:prstGeom prst="rect">
            <a:avLst/>
          </a:prstGeom>
          <a:noFill/>
          <a:ln>
            <a:solidFill>
              <a:srgbClr val="4F81BD"/>
            </a:solidFill>
            <a:prstDash val="dash"/>
          </a:ln>
        </p:spPr>
        <p:txBody>
          <a:bodyPr wrap="none" rtlCol="0">
            <a:spAutoFit/>
          </a:bodyPr>
          <a:lstStyle/>
          <a:p>
            <a:r>
              <a:rPr lang="en-US" dirty="0" smtClean="0">
                <a:solidFill>
                  <a:srgbClr val="FF0000"/>
                </a:solidFill>
              </a:rPr>
              <a:t>See </a:t>
            </a:r>
            <a:r>
              <a:rPr lang="en-US" dirty="0" err="1" smtClean="0">
                <a:solidFill>
                  <a:srgbClr val="FF0000"/>
                </a:solidFill>
              </a:rPr>
              <a:t>STL_Queue.cpp</a:t>
            </a:r>
            <a:endParaRPr lang="en-US" dirty="0">
              <a:solidFill>
                <a:srgbClr val="FF0000"/>
              </a:solidFill>
            </a:endParaRPr>
          </a:p>
        </p:txBody>
      </p:sp>
    </p:spTree>
    <p:extLst>
      <p:ext uri="{BB962C8B-B14F-4D97-AF65-F5344CB8AC3E}">
        <p14:creationId xmlns:p14="http://schemas.microsoft.com/office/powerpoint/2010/main" val="87251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1" dirty="0" smtClean="0"/>
              <a:t>Iterators - Class Node</a:t>
            </a:r>
            <a:r>
              <a:rPr lang="en-US" b="1" baseline="30000" dirty="0" smtClean="0">
                <a:solidFill>
                  <a:srgbClr val="FF0000"/>
                </a:solidFill>
              </a:rPr>
              <a:t>§</a:t>
            </a:r>
            <a:endParaRPr lang="en-US" b="1" baseline="30000" dirty="0">
              <a:solidFill>
                <a:srgbClr val="FF0000"/>
              </a:solidFill>
            </a:endParaRPr>
          </a:p>
        </p:txBody>
      </p:sp>
      <p:sp>
        <p:nvSpPr>
          <p:cNvPr id="3" name="Content Placeholder 2"/>
          <p:cNvSpPr>
            <a:spLocks noGrp="1"/>
          </p:cNvSpPr>
          <p:nvPr>
            <p:ph idx="1"/>
          </p:nvPr>
        </p:nvSpPr>
        <p:spPr>
          <a:xfrm>
            <a:off x="457200" y="990600"/>
            <a:ext cx="8229600" cy="5365750"/>
          </a:xfrm>
          <a:ln>
            <a:solidFill>
              <a:srgbClr val="0000FF"/>
            </a:solidFill>
          </a:ln>
        </p:spPr>
        <p:txBody>
          <a:bodyPr/>
          <a:lstStyle/>
          <a:p>
            <a:pPr marL="0" indent="0">
              <a:spcBef>
                <a:spcPts val="0"/>
              </a:spcBef>
              <a:buNone/>
            </a:pPr>
            <a:r>
              <a:rPr lang="en-US" sz="1600" dirty="0"/>
              <a:t>#include &lt;string</a:t>
            </a:r>
            <a:r>
              <a:rPr lang="en-US" sz="1600" dirty="0" smtClean="0"/>
              <a:t>&gt;</a:t>
            </a:r>
            <a:endParaRPr lang="en-US" sz="1600" dirty="0"/>
          </a:p>
          <a:p>
            <a:pPr marL="0" indent="0">
              <a:spcBef>
                <a:spcPts val="0"/>
              </a:spcBef>
              <a:buNone/>
            </a:pPr>
            <a:r>
              <a:rPr lang="en-US" sz="1600" dirty="0"/>
              <a:t>#include &lt;</a:t>
            </a:r>
            <a:r>
              <a:rPr lang="en-US" sz="1600" dirty="0" err="1"/>
              <a:t>iostream</a:t>
            </a:r>
            <a:r>
              <a:rPr lang="en-US" sz="1600" dirty="0" smtClean="0"/>
              <a:t>&gt;</a:t>
            </a:r>
            <a:endParaRPr lang="en-US" sz="1600" dirty="0"/>
          </a:p>
          <a:p>
            <a:pPr marL="0" indent="0">
              <a:spcBef>
                <a:spcPts val="0"/>
              </a:spcBef>
              <a:buNone/>
            </a:pPr>
            <a:r>
              <a:rPr lang="en-US" sz="1600" dirty="0"/>
              <a:t>#include &lt;</a:t>
            </a:r>
            <a:r>
              <a:rPr lang="en-US" sz="1600" dirty="0" err="1"/>
              <a:t>cassert</a:t>
            </a:r>
            <a:r>
              <a:rPr lang="en-US" sz="1600" dirty="0" smtClean="0"/>
              <a:t>&gt;</a:t>
            </a:r>
            <a:endParaRPr lang="en-US" sz="1600" dirty="0"/>
          </a:p>
          <a:p>
            <a:pPr marL="0" indent="0">
              <a:spcBef>
                <a:spcPts val="0"/>
              </a:spcBef>
              <a:buNone/>
            </a:pPr>
            <a:r>
              <a:rPr lang="en-US" sz="1600" dirty="0"/>
              <a:t>using namespace </a:t>
            </a:r>
            <a:r>
              <a:rPr lang="en-US" sz="1600" dirty="0" err="1"/>
              <a:t>std</a:t>
            </a:r>
            <a:r>
              <a:rPr lang="en-US" sz="1600" dirty="0" smtClean="0"/>
              <a:t>;</a:t>
            </a:r>
          </a:p>
          <a:p>
            <a:pPr marL="0" indent="0">
              <a:spcBef>
                <a:spcPts val="0"/>
              </a:spcBef>
              <a:buNone/>
            </a:pPr>
            <a:endParaRPr lang="en-US" sz="1600" dirty="0"/>
          </a:p>
          <a:p>
            <a:pPr marL="0" indent="0">
              <a:spcBef>
                <a:spcPts val="0"/>
              </a:spcBef>
              <a:buNone/>
            </a:pPr>
            <a:r>
              <a:rPr lang="en-US" sz="1600" b="1" dirty="0">
                <a:solidFill>
                  <a:srgbClr val="FF0000"/>
                </a:solidFill>
              </a:rPr>
              <a:t>class List</a:t>
            </a:r>
            <a:r>
              <a:rPr lang="en-US" sz="1600" b="1" dirty="0" smtClean="0">
                <a:solidFill>
                  <a:srgbClr val="FF0000"/>
                </a:solidFill>
              </a:rPr>
              <a:t>;		</a:t>
            </a:r>
            <a:r>
              <a:rPr lang="en-US" sz="1600" b="1" dirty="0" smtClean="0">
                <a:solidFill>
                  <a:srgbClr val="0000FF"/>
                </a:solidFill>
              </a:rPr>
              <a:t>//forward declarations</a:t>
            </a:r>
            <a:endParaRPr lang="en-US" sz="1600" b="1" dirty="0">
              <a:solidFill>
                <a:srgbClr val="0000FF"/>
              </a:solidFill>
            </a:endParaRPr>
          </a:p>
          <a:p>
            <a:pPr marL="0" indent="0">
              <a:spcBef>
                <a:spcPts val="0"/>
              </a:spcBef>
              <a:buNone/>
            </a:pPr>
            <a:r>
              <a:rPr lang="en-US" sz="1600" b="1" dirty="0">
                <a:solidFill>
                  <a:srgbClr val="FF0000"/>
                </a:solidFill>
              </a:rPr>
              <a:t>class Iterator</a:t>
            </a:r>
            <a:r>
              <a:rPr lang="en-US" sz="1600" b="1" dirty="0" smtClean="0">
                <a:solidFill>
                  <a:srgbClr val="FF0000"/>
                </a:solidFill>
              </a:rPr>
              <a:t>;</a:t>
            </a:r>
          </a:p>
          <a:p>
            <a:pPr marL="0" indent="0">
              <a:spcBef>
                <a:spcPts val="0"/>
              </a:spcBef>
              <a:buNone/>
            </a:pPr>
            <a:endParaRPr lang="en-US" sz="1600" dirty="0" smtClean="0"/>
          </a:p>
          <a:p>
            <a:pPr marL="0" indent="0">
              <a:spcBef>
                <a:spcPts val="0"/>
              </a:spcBef>
              <a:buNone/>
            </a:pPr>
            <a:r>
              <a:rPr lang="en-US" sz="1600" b="1" dirty="0" smtClean="0">
                <a:solidFill>
                  <a:srgbClr val="0000FF"/>
                </a:solidFill>
              </a:rPr>
              <a:t>class Node{</a:t>
            </a:r>
            <a:endParaRPr lang="en-US" sz="1600" b="1" dirty="0">
              <a:solidFill>
                <a:srgbClr val="0000FF"/>
              </a:solidFill>
            </a:endParaRPr>
          </a:p>
          <a:p>
            <a:pPr marL="0" indent="0">
              <a:spcBef>
                <a:spcPts val="0"/>
              </a:spcBef>
              <a:buNone/>
            </a:pPr>
            <a:r>
              <a:rPr lang="en-US" sz="1600" dirty="0" smtClean="0"/>
              <a:t>public</a:t>
            </a:r>
            <a:r>
              <a:rPr lang="en-US" sz="1600" dirty="0"/>
              <a:t>:</a:t>
            </a:r>
          </a:p>
          <a:p>
            <a:pPr marL="0" indent="0">
              <a:spcBef>
                <a:spcPts val="0"/>
              </a:spcBef>
              <a:buNone/>
            </a:pPr>
            <a:r>
              <a:rPr lang="en-US" sz="1600" dirty="0" smtClean="0"/>
              <a:t>/</a:t>
            </a:r>
            <a:r>
              <a:rPr lang="en-US" sz="1600" dirty="0"/>
              <a:t>* </a:t>
            </a:r>
            <a:r>
              <a:rPr lang="en-US" sz="1600" dirty="0" smtClean="0"/>
              <a:t> </a:t>
            </a:r>
            <a:r>
              <a:rPr lang="en-US" sz="1600" dirty="0"/>
              <a:t>Constructs a node with a given data value</a:t>
            </a:r>
            <a:r>
              <a:rPr lang="en-US" sz="1600" dirty="0" smtClean="0"/>
              <a:t>. *</a:t>
            </a:r>
            <a:r>
              <a:rPr lang="en-US" sz="1600" dirty="0"/>
              <a:t>/</a:t>
            </a:r>
          </a:p>
          <a:p>
            <a:pPr marL="0" indent="0">
              <a:spcBef>
                <a:spcPts val="0"/>
              </a:spcBef>
              <a:buNone/>
            </a:pPr>
            <a:endParaRPr lang="en-US" sz="1600" dirty="0"/>
          </a:p>
          <a:p>
            <a:pPr marL="0" indent="0">
              <a:spcBef>
                <a:spcPts val="0"/>
              </a:spcBef>
              <a:buNone/>
            </a:pPr>
            <a:r>
              <a:rPr lang="en-US" sz="1600" dirty="0" smtClean="0"/>
              <a:t>Node</a:t>
            </a:r>
            <a:r>
              <a:rPr lang="en-US" sz="1600" dirty="0"/>
              <a:t>(string s)</a:t>
            </a:r>
            <a:r>
              <a:rPr lang="en-US" sz="1600" dirty="0" smtClean="0"/>
              <a:t>;</a:t>
            </a:r>
            <a:endParaRPr lang="en-US" sz="1600" dirty="0"/>
          </a:p>
          <a:p>
            <a:pPr marL="0" indent="0">
              <a:spcBef>
                <a:spcPts val="0"/>
              </a:spcBef>
              <a:buNone/>
            </a:pPr>
            <a:r>
              <a:rPr lang="en-US" sz="1600" b="1" dirty="0">
                <a:solidFill>
                  <a:srgbClr val="0000FF"/>
                </a:solidFill>
              </a:rPr>
              <a:t>private:</a:t>
            </a:r>
          </a:p>
          <a:p>
            <a:pPr marL="0" indent="0">
              <a:spcBef>
                <a:spcPts val="0"/>
              </a:spcBef>
              <a:buNone/>
            </a:pPr>
            <a:r>
              <a:rPr lang="en-US" sz="1600" b="1" dirty="0" smtClean="0"/>
              <a:t>string </a:t>
            </a:r>
            <a:r>
              <a:rPr lang="en-US" sz="1600" b="1" dirty="0"/>
              <a:t>data;</a:t>
            </a:r>
          </a:p>
          <a:p>
            <a:pPr marL="0" indent="0">
              <a:spcBef>
                <a:spcPts val="0"/>
              </a:spcBef>
              <a:buNone/>
            </a:pPr>
            <a:endParaRPr lang="en-US" sz="1600" dirty="0" smtClean="0"/>
          </a:p>
          <a:p>
            <a:pPr marL="0" indent="0">
              <a:spcBef>
                <a:spcPts val="0"/>
              </a:spcBef>
              <a:buNone/>
            </a:pPr>
            <a:r>
              <a:rPr lang="en-US" sz="1600" dirty="0" smtClean="0"/>
              <a:t>Node</a:t>
            </a:r>
            <a:r>
              <a:rPr lang="en-US" sz="1600" dirty="0"/>
              <a:t>* previous</a:t>
            </a:r>
            <a:r>
              <a:rPr lang="en-US" sz="1600" dirty="0" smtClean="0"/>
              <a:t>;		//doubly link list</a:t>
            </a:r>
            <a:endParaRPr lang="en-US" sz="1600" dirty="0"/>
          </a:p>
          <a:p>
            <a:pPr marL="0" indent="0">
              <a:spcBef>
                <a:spcPts val="0"/>
              </a:spcBef>
              <a:buNone/>
            </a:pPr>
            <a:r>
              <a:rPr lang="en-US" sz="1600" dirty="0" smtClean="0"/>
              <a:t>Node</a:t>
            </a:r>
            <a:r>
              <a:rPr lang="en-US" sz="1600" dirty="0"/>
              <a:t>* next</a:t>
            </a:r>
            <a:r>
              <a:rPr lang="en-US" sz="1600" dirty="0" smtClean="0"/>
              <a:t>;</a:t>
            </a:r>
          </a:p>
          <a:p>
            <a:pPr marL="0" indent="0">
              <a:spcBef>
                <a:spcPts val="0"/>
              </a:spcBef>
              <a:buNone/>
            </a:pPr>
            <a:r>
              <a:rPr lang="en-US" sz="1600" b="1" dirty="0" smtClean="0">
                <a:solidFill>
                  <a:srgbClr val="FF0000"/>
                </a:solidFill>
              </a:rPr>
              <a:t>friend </a:t>
            </a:r>
            <a:r>
              <a:rPr lang="en-US" sz="1600" b="1" dirty="0">
                <a:solidFill>
                  <a:srgbClr val="FF0000"/>
                </a:solidFill>
              </a:rPr>
              <a:t>class List</a:t>
            </a:r>
            <a:r>
              <a:rPr lang="en-US" sz="1600" b="1" dirty="0" smtClean="0">
                <a:solidFill>
                  <a:srgbClr val="FF0000"/>
                </a:solidFill>
              </a:rPr>
              <a:t>;		</a:t>
            </a:r>
            <a:r>
              <a:rPr lang="en-US" sz="1600" b="1" dirty="0" smtClean="0">
                <a:solidFill>
                  <a:srgbClr val="3366FF"/>
                </a:solidFill>
              </a:rPr>
              <a:t>//member functions friends to this class</a:t>
            </a:r>
            <a:endParaRPr lang="en-US" sz="1600" b="1" dirty="0">
              <a:solidFill>
                <a:srgbClr val="3366FF"/>
              </a:solidFill>
            </a:endParaRPr>
          </a:p>
          <a:p>
            <a:pPr marL="0" indent="0">
              <a:spcBef>
                <a:spcPts val="0"/>
              </a:spcBef>
              <a:buNone/>
            </a:pPr>
            <a:r>
              <a:rPr lang="en-US" sz="1600" b="1" dirty="0" smtClean="0">
                <a:solidFill>
                  <a:srgbClr val="FF0000"/>
                </a:solidFill>
              </a:rPr>
              <a:t>friend </a:t>
            </a:r>
            <a:r>
              <a:rPr lang="en-US" sz="1600" b="1" dirty="0">
                <a:solidFill>
                  <a:srgbClr val="FF0000"/>
                </a:solidFill>
              </a:rPr>
              <a:t>class Iterator</a:t>
            </a:r>
            <a:r>
              <a:rPr lang="en-US" sz="1600" b="1" dirty="0" smtClean="0">
                <a:solidFill>
                  <a:srgbClr val="FF0000"/>
                </a:solidFill>
              </a:rPr>
              <a:t>;</a:t>
            </a:r>
            <a:endParaRPr lang="en-US" sz="1600" b="1" dirty="0">
              <a:solidFill>
                <a:srgbClr val="FF0000"/>
              </a:solidFill>
            </a:endParaRPr>
          </a:p>
          <a:p>
            <a:pPr marL="0" indent="0">
              <a:spcBef>
                <a:spcPts val="0"/>
              </a:spcBef>
              <a:buNone/>
            </a:pPr>
            <a:r>
              <a:rPr lang="en-US" sz="1600" dirty="0"/>
              <a:t>}</a:t>
            </a:r>
            <a:r>
              <a:rPr lang="en-US" sz="1600" dirty="0" smtClean="0"/>
              <a:t>;</a:t>
            </a:r>
            <a:endParaRPr lang="en-US" sz="1600" dirty="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7</a:t>
            </a:fld>
            <a:endParaRPr lang="en-US" dirty="0"/>
          </a:p>
        </p:txBody>
      </p:sp>
      <p:sp>
        <p:nvSpPr>
          <p:cNvPr id="7" name="TextBox 6"/>
          <p:cNvSpPr txBox="1"/>
          <p:nvPr/>
        </p:nvSpPr>
        <p:spPr>
          <a:xfrm>
            <a:off x="6487833" y="5987018"/>
            <a:ext cx="2301945" cy="369332"/>
          </a:xfrm>
          <a:prstGeom prst="rect">
            <a:avLst/>
          </a:prstGeom>
          <a:noFill/>
        </p:spPr>
        <p:txBody>
          <a:bodyPr wrap="none" rtlCol="0">
            <a:spAutoFit/>
          </a:bodyPr>
          <a:lstStyle/>
          <a:p>
            <a:r>
              <a:rPr lang="en-US" b="1" dirty="0">
                <a:solidFill>
                  <a:srgbClr val="FF0000"/>
                </a:solidFill>
              </a:rPr>
              <a:t>§</a:t>
            </a:r>
            <a:r>
              <a:rPr lang="en-US" dirty="0" smtClean="0">
                <a:solidFill>
                  <a:srgbClr val="FF0000"/>
                </a:solidFill>
              </a:rPr>
              <a:t>See </a:t>
            </a:r>
            <a:r>
              <a:rPr lang="en-US" dirty="0" err="1" smtClean="0">
                <a:solidFill>
                  <a:srgbClr val="FF0000"/>
                </a:solidFill>
              </a:rPr>
              <a:t>ListIterator.cpp</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3163678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7571"/>
            <a:ext cx="8229600" cy="792162"/>
          </a:xfrm>
        </p:spPr>
        <p:txBody>
          <a:bodyPr/>
          <a:lstStyle/>
          <a:p>
            <a:r>
              <a:rPr lang="en-US" b="1" dirty="0" smtClean="0"/>
              <a:t>Queue Constructors</a:t>
            </a:r>
            <a:endParaRPr lang="en-US" b="1" dirty="0"/>
          </a:p>
        </p:txBody>
      </p:sp>
      <p:sp>
        <p:nvSpPr>
          <p:cNvPr id="3" name="Content Placeholder 2"/>
          <p:cNvSpPr>
            <a:spLocks noGrp="1"/>
          </p:cNvSpPr>
          <p:nvPr>
            <p:ph idx="1"/>
          </p:nvPr>
        </p:nvSpPr>
        <p:spPr>
          <a:xfrm>
            <a:off x="457200" y="829734"/>
            <a:ext cx="8229600" cy="5723466"/>
          </a:xfrm>
          <a:ln>
            <a:solidFill>
              <a:srgbClr val="4F81BD"/>
            </a:solidFill>
          </a:ln>
        </p:spPr>
        <p:txBody>
          <a:bodyPr/>
          <a:lstStyle/>
          <a:p>
            <a:pPr marL="0" indent="0">
              <a:buNone/>
            </a:pPr>
            <a:r>
              <a:rPr lang="fr-FR" sz="1400" i="1" dirty="0"/>
              <a:t>// </a:t>
            </a:r>
            <a:r>
              <a:rPr lang="fr-FR" sz="1400" i="1" dirty="0" err="1"/>
              <a:t>constructing</a:t>
            </a:r>
            <a:r>
              <a:rPr lang="fr-FR" sz="1400" i="1" dirty="0"/>
              <a:t> queues</a:t>
            </a:r>
            <a:endParaRPr lang="fr-FR" sz="1400" dirty="0"/>
          </a:p>
          <a:p>
            <a:pPr marL="0" indent="0">
              <a:buNone/>
            </a:pPr>
            <a:r>
              <a:rPr lang="en-US" sz="1400" i="1" dirty="0"/>
              <a:t>#include &lt;</a:t>
            </a:r>
            <a:r>
              <a:rPr lang="en-US" sz="1400" i="1" dirty="0" err="1"/>
              <a:t>iostream</a:t>
            </a:r>
            <a:r>
              <a:rPr lang="en-US" sz="1400" i="1" dirty="0"/>
              <a:t>&gt;       // </a:t>
            </a:r>
            <a:r>
              <a:rPr lang="en-US" sz="1400" i="1" dirty="0" err="1"/>
              <a:t>std</a:t>
            </a:r>
            <a:r>
              <a:rPr lang="en-US" sz="1400" i="1" dirty="0"/>
              <a:t>::</a:t>
            </a:r>
            <a:r>
              <a:rPr lang="en-US" sz="1400" i="1" dirty="0" err="1"/>
              <a:t>cout</a:t>
            </a:r>
            <a:endParaRPr lang="en-US" sz="1400" dirty="0"/>
          </a:p>
          <a:p>
            <a:pPr marL="0" indent="0">
              <a:buNone/>
            </a:pPr>
            <a:r>
              <a:rPr lang="en-US" sz="1400" b="1" i="1" dirty="0"/>
              <a:t>#include &lt;</a:t>
            </a:r>
            <a:r>
              <a:rPr lang="en-US" sz="1400" b="1" i="1" dirty="0" err="1"/>
              <a:t>deque</a:t>
            </a:r>
            <a:r>
              <a:rPr lang="en-US" sz="1400" b="1" i="1" dirty="0"/>
              <a:t>&gt;          // </a:t>
            </a:r>
            <a:r>
              <a:rPr lang="en-US" sz="1400" b="1" i="1" dirty="0" err="1"/>
              <a:t>std</a:t>
            </a:r>
            <a:r>
              <a:rPr lang="en-US" sz="1400" b="1" i="1" dirty="0"/>
              <a:t>::</a:t>
            </a:r>
            <a:r>
              <a:rPr lang="en-US" sz="1400" b="1" i="1" dirty="0" err="1"/>
              <a:t>deque</a:t>
            </a:r>
            <a:endParaRPr lang="en-US" sz="1400" b="1" dirty="0"/>
          </a:p>
          <a:p>
            <a:pPr marL="0" indent="0">
              <a:buNone/>
            </a:pPr>
            <a:r>
              <a:rPr lang="en-US" sz="1400" b="1" i="1" dirty="0"/>
              <a:t>#include &lt;list&gt;           // </a:t>
            </a:r>
            <a:r>
              <a:rPr lang="en-US" sz="1400" b="1" i="1" dirty="0" err="1"/>
              <a:t>std</a:t>
            </a:r>
            <a:r>
              <a:rPr lang="en-US" sz="1400" b="1" i="1" dirty="0"/>
              <a:t>::list</a:t>
            </a:r>
            <a:endParaRPr lang="en-US" sz="1400" b="1" dirty="0"/>
          </a:p>
          <a:p>
            <a:pPr marL="0" indent="0">
              <a:buNone/>
            </a:pPr>
            <a:r>
              <a:rPr lang="en-US" sz="1400" b="1" i="1" dirty="0">
                <a:solidFill>
                  <a:srgbClr val="0000FF"/>
                </a:solidFill>
              </a:rPr>
              <a:t>#include &lt;queue&gt;          // </a:t>
            </a:r>
            <a:r>
              <a:rPr lang="en-US" sz="1400" b="1" i="1" dirty="0" err="1">
                <a:solidFill>
                  <a:srgbClr val="0000FF"/>
                </a:solidFill>
              </a:rPr>
              <a:t>std</a:t>
            </a:r>
            <a:r>
              <a:rPr lang="en-US" sz="1400" b="1" i="1" dirty="0">
                <a:solidFill>
                  <a:srgbClr val="0000FF"/>
                </a:solidFill>
              </a:rPr>
              <a:t>::queue</a:t>
            </a:r>
            <a:endParaRPr lang="en-US" sz="1400" b="1" dirty="0">
              <a:solidFill>
                <a:srgbClr val="0000FF"/>
              </a:solidFill>
            </a:endParaRPr>
          </a:p>
          <a:p>
            <a:pPr marL="0" indent="0">
              <a:buNone/>
            </a:pPr>
            <a:endParaRPr lang="en-US" sz="1400" dirty="0"/>
          </a:p>
          <a:p>
            <a:pPr marL="0" indent="0">
              <a:buNone/>
            </a:pPr>
            <a:r>
              <a:rPr lang="fr-FR" sz="1400" i="1" dirty="0" err="1"/>
              <a:t>int</a:t>
            </a:r>
            <a:r>
              <a:rPr lang="fr-FR" sz="1400" dirty="0"/>
              <a:t> main (</a:t>
            </a:r>
            <a:r>
              <a:rPr lang="fr-FR" sz="1400" dirty="0" smtClean="0"/>
              <a:t>)</a:t>
            </a:r>
            <a:r>
              <a:rPr lang="en-US" sz="1400" dirty="0" smtClean="0"/>
              <a:t>{</a:t>
            </a:r>
            <a:endParaRPr lang="en-US" sz="1400" dirty="0"/>
          </a:p>
          <a:p>
            <a:pPr marL="0" indent="0">
              <a:buNone/>
            </a:pPr>
            <a:r>
              <a:rPr lang="en-US" sz="1400" dirty="0"/>
              <a:t>  </a:t>
            </a:r>
            <a:r>
              <a:rPr lang="en-US" sz="1400" dirty="0" err="1"/>
              <a:t>std</a:t>
            </a:r>
            <a:r>
              <a:rPr lang="en-US" sz="1400" dirty="0"/>
              <a:t>::</a:t>
            </a:r>
            <a:r>
              <a:rPr lang="en-US" sz="1400" dirty="0" err="1"/>
              <a:t>deque</a:t>
            </a:r>
            <a:r>
              <a:rPr lang="en-US" sz="1400" dirty="0"/>
              <a:t>&lt;</a:t>
            </a:r>
            <a:r>
              <a:rPr lang="en-US" sz="1400" i="1" dirty="0" err="1"/>
              <a:t>int</a:t>
            </a:r>
            <a:r>
              <a:rPr lang="en-US" sz="1400" dirty="0"/>
              <a:t>&gt; </a:t>
            </a:r>
            <a:r>
              <a:rPr lang="en-US" sz="1400" b="1" dirty="0" err="1">
                <a:solidFill>
                  <a:srgbClr val="0000FF"/>
                </a:solidFill>
              </a:rPr>
              <a:t>mydeck</a:t>
            </a:r>
            <a:r>
              <a:rPr lang="en-US" sz="1400" b="1" dirty="0">
                <a:solidFill>
                  <a:srgbClr val="0000FF"/>
                </a:solidFill>
              </a:rPr>
              <a:t> (3,100);        </a:t>
            </a:r>
            <a:r>
              <a:rPr lang="en-US" sz="1400" i="1" dirty="0"/>
              <a:t>// </a:t>
            </a:r>
            <a:r>
              <a:rPr lang="en-US" sz="1400" i="1" dirty="0" err="1"/>
              <a:t>deque</a:t>
            </a:r>
            <a:r>
              <a:rPr lang="en-US" sz="1400" i="1" dirty="0"/>
              <a:t> with 3 elements</a:t>
            </a:r>
            <a:endParaRPr lang="en-US" sz="1400" dirty="0"/>
          </a:p>
          <a:p>
            <a:pPr marL="0" indent="0">
              <a:buNone/>
            </a:pPr>
            <a:r>
              <a:rPr lang="en-US" sz="1400" dirty="0"/>
              <a:t>  </a:t>
            </a:r>
            <a:r>
              <a:rPr lang="en-US" sz="1400" dirty="0" err="1"/>
              <a:t>std</a:t>
            </a:r>
            <a:r>
              <a:rPr lang="en-US" sz="1400" dirty="0"/>
              <a:t>::list&lt;</a:t>
            </a:r>
            <a:r>
              <a:rPr lang="en-US" sz="1400" i="1" dirty="0" err="1"/>
              <a:t>int</a:t>
            </a:r>
            <a:r>
              <a:rPr lang="en-US" sz="1400" dirty="0"/>
              <a:t>&gt; </a:t>
            </a:r>
            <a:r>
              <a:rPr lang="en-US" sz="1400" b="1" dirty="0" err="1">
                <a:solidFill>
                  <a:srgbClr val="0000FF"/>
                </a:solidFill>
              </a:rPr>
              <a:t>mylist</a:t>
            </a:r>
            <a:r>
              <a:rPr lang="en-US" sz="1400" b="1" dirty="0">
                <a:solidFill>
                  <a:srgbClr val="0000FF"/>
                </a:solidFill>
              </a:rPr>
              <a:t> (2,200);         </a:t>
            </a:r>
            <a:r>
              <a:rPr lang="en-US" sz="1400" i="1" dirty="0"/>
              <a:t>// list with 2 elements</a:t>
            </a:r>
            <a:endParaRPr lang="en-US" sz="1400" dirty="0"/>
          </a:p>
          <a:p>
            <a:pPr marL="0" indent="0">
              <a:buNone/>
            </a:pPr>
            <a:endParaRPr lang="en-US" sz="1400" dirty="0"/>
          </a:p>
          <a:p>
            <a:pPr marL="0" indent="0">
              <a:buNone/>
            </a:pPr>
            <a:r>
              <a:rPr lang="en-US" sz="1400" b="1" dirty="0">
                <a:solidFill>
                  <a:srgbClr val="0000FF"/>
                </a:solidFill>
              </a:rPr>
              <a:t>  </a:t>
            </a:r>
            <a:r>
              <a:rPr lang="en-US" sz="1400" b="1" dirty="0" err="1">
                <a:solidFill>
                  <a:srgbClr val="0000FF"/>
                </a:solidFill>
              </a:rPr>
              <a:t>std</a:t>
            </a:r>
            <a:r>
              <a:rPr lang="en-US" sz="1400" b="1" dirty="0">
                <a:solidFill>
                  <a:srgbClr val="0000FF"/>
                </a:solidFill>
              </a:rPr>
              <a:t>::queue&lt;</a:t>
            </a:r>
            <a:r>
              <a:rPr lang="en-US" sz="1400" b="1" i="1" dirty="0" err="1">
                <a:solidFill>
                  <a:srgbClr val="0000FF"/>
                </a:solidFill>
              </a:rPr>
              <a:t>int</a:t>
            </a:r>
            <a:r>
              <a:rPr lang="en-US" sz="1400" b="1" dirty="0">
                <a:solidFill>
                  <a:srgbClr val="0000FF"/>
                </a:solidFill>
              </a:rPr>
              <a:t>&gt; first;                 </a:t>
            </a:r>
            <a:r>
              <a:rPr lang="en-US" sz="1400" b="1" i="1" dirty="0">
                <a:solidFill>
                  <a:srgbClr val="0000FF"/>
                </a:solidFill>
              </a:rPr>
              <a:t>// empty queue</a:t>
            </a:r>
            <a:endParaRPr lang="en-US" sz="1400" b="1" dirty="0">
              <a:solidFill>
                <a:srgbClr val="0000FF"/>
              </a:solidFill>
            </a:endParaRPr>
          </a:p>
          <a:p>
            <a:pPr marL="0" indent="0">
              <a:buNone/>
            </a:pPr>
            <a:r>
              <a:rPr lang="en-US" sz="1400" b="1" dirty="0">
                <a:solidFill>
                  <a:srgbClr val="0000FF"/>
                </a:solidFill>
              </a:rPr>
              <a:t>  </a:t>
            </a:r>
            <a:r>
              <a:rPr lang="en-US" sz="1400" b="1" dirty="0" err="1">
                <a:solidFill>
                  <a:srgbClr val="0000FF"/>
                </a:solidFill>
              </a:rPr>
              <a:t>std</a:t>
            </a:r>
            <a:r>
              <a:rPr lang="en-US" sz="1400" b="1" dirty="0">
                <a:solidFill>
                  <a:srgbClr val="0000FF"/>
                </a:solidFill>
              </a:rPr>
              <a:t>::queue&lt;</a:t>
            </a:r>
            <a:r>
              <a:rPr lang="en-US" sz="1400" b="1" i="1" dirty="0" err="1">
                <a:solidFill>
                  <a:srgbClr val="0000FF"/>
                </a:solidFill>
              </a:rPr>
              <a:t>int</a:t>
            </a:r>
            <a:r>
              <a:rPr lang="en-US" sz="1400" b="1" dirty="0">
                <a:solidFill>
                  <a:srgbClr val="0000FF"/>
                </a:solidFill>
              </a:rPr>
              <a:t>&gt; second (</a:t>
            </a:r>
            <a:r>
              <a:rPr lang="en-US" sz="1400" b="1" dirty="0" err="1">
                <a:solidFill>
                  <a:srgbClr val="0000FF"/>
                </a:solidFill>
              </a:rPr>
              <a:t>mydeck</a:t>
            </a:r>
            <a:r>
              <a:rPr lang="en-US" sz="1400" b="1" dirty="0">
                <a:solidFill>
                  <a:srgbClr val="0000FF"/>
                </a:solidFill>
              </a:rPr>
              <a:t>);       </a:t>
            </a:r>
            <a:r>
              <a:rPr lang="en-US" sz="1400" b="1" i="1" dirty="0">
                <a:solidFill>
                  <a:srgbClr val="0000FF"/>
                </a:solidFill>
              </a:rPr>
              <a:t>// queue initialized to copy of </a:t>
            </a:r>
            <a:r>
              <a:rPr lang="en-US" sz="1400" b="1" i="1" dirty="0" err="1">
                <a:solidFill>
                  <a:srgbClr val="0000FF"/>
                </a:solidFill>
              </a:rPr>
              <a:t>deque</a:t>
            </a:r>
            <a:endParaRPr lang="en-US" sz="1400" b="1" dirty="0">
              <a:solidFill>
                <a:srgbClr val="0000FF"/>
              </a:solidFill>
            </a:endParaRPr>
          </a:p>
          <a:p>
            <a:pPr marL="0" indent="0">
              <a:buNone/>
            </a:pPr>
            <a:endParaRPr lang="en-US" sz="1400" dirty="0"/>
          </a:p>
          <a:p>
            <a:pPr marL="0" indent="0">
              <a:buNone/>
            </a:pPr>
            <a:r>
              <a:rPr lang="en-US" sz="1400" b="1" dirty="0">
                <a:solidFill>
                  <a:srgbClr val="0000FF"/>
                </a:solidFill>
              </a:rPr>
              <a:t>  </a:t>
            </a:r>
            <a:r>
              <a:rPr lang="en-US" sz="1400" b="1" dirty="0" err="1">
                <a:solidFill>
                  <a:srgbClr val="0000FF"/>
                </a:solidFill>
              </a:rPr>
              <a:t>std</a:t>
            </a:r>
            <a:r>
              <a:rPr lang="en-US" sz="1400" b="1" dirty="0">
                <a:solidFill>
                  <a:srgbClr val="0000FF"/>
                </a:solidFill>
              </a:rPr>
              <a:t>::queue&lt;</a:t>
            </a:r>
            <a:r>
              <a:rPr lang="en-US" sz="1400" b="1" i="1" dirty="0" err="1">
                <a:solidFill>
                  <a:srgbClr val="0000FF"/>
                </a:solidFill>
              </a:rPr>
              <a:t>int</a:t>
            </a:r>
            <a:r>
              <a:rPr lang="en-US" sz="1400" b="1" dirty="0" err="1">
                <a:solidFill>
                  <a:srgbClr val="0000FF"/>
                </a:solidFill>
              </a:rPr>
              <a:t>,std</a:t>
            </a:r>
            <a:r>
              <a:rPr lang="en-US" sz="1400" b="1" dirty="0">
                <a:solidFill>
                  <a:srgbClr val="0000FF"/>
                </a:solidFill>
              </a:rPr>
              <a:t>::list&lt;</a:t>
            </a:r>
            <a:r>
              <a:rPr lang="en-US" sz="1400" b="1" i="1" dirty="0" err="1">
                <a:solidFill>
                  <a:srgbClr val="0000FF"/>
                </a:solidFill>
              </a:rPr>
              <a:t>int</a:t>
            </a:r>
            <a:r>
              <a:rPr lang="en-US" sz="1400" b="1" dirty="0">
                <a:solidFill>
                  <a:srgbClr val="0000FF"/>
                </a:solidFill>
              </a:rPr>
              <a:t>&gt; &gt; third; </a:t>
            </a:r>
            <a:r>
              <a:rPr lang="en-US" sz="1400" b="1" i="1" dirty="0">
                <a:solidFill>
                  <a:srgbClr val="0000FF"/>
                </a:solidFill>
              </a:rPr>
              <a:t>// empty queue with list as underlying container</a:t>
            </a:r>
            <a:endParaRPr lang="en-US" sz="1400" b="1" dirty="0">
              <a:solidFill>
                <a:srgbClr val="0000FF"/>
              </a:solidFill>
            </a:endParaRPr>
          </a:p>
          <a:p>
            <a:pPr marL="0" indent="0">
              <a:buNone/>
            </a:pPr>
            <a:r>
              <a:rPr lang="en-US" sz="1400" b="1" dirty="0">
                <a:solidFill>
                  <a:srgbClr val="0000FF"/>
                </a:solidFill>
              </a:rPr>
              <a:t>  </a:t>
            </a:r>
            <a:r>
              <a:rPr lang="en-US" sz="1400" b="1" dirty="0" err="1">
                <a:solidFill>
                  <a:srgbClr val="0000FF"/>
                </a:solidFill>
              </a:rPr>
              <a:t>std</a:t>
            </a:r>
            <a:r>
              <a:rPr lang="en-US" sz="1400" b="1" dirty="0">
                <a:solidFill>
                  <a:srgbClr val="0000FF"/>
                </a:solidFill>
              </a:rPr>
              <a:t>::queue&lt;</a:t>
            </a:r>
            <a:r>
              <a:rPr lang="en-US" sz="1400" b="1" i="1" dirty="0" err="1">
                <a:solidFill>
                  <a:srgbClr val="0000FF"/>
                </a:solidFill>
              </a:rPr>
              <a:t>int</a:t>
            </a:r>
            <a:r>
              <a:rPr lang="en-US" sz="1400" b="1" dirty="0" err="1">
                <a:solidFill>
                  <a:srgbClr val="0000FF"/>
                </a:solidFill>
              </a:rPr>
              <a:t>,std</a:t>
            </a:r>
            <a:r>
              <a:rPr lang="en-US" sz="1400" b="1" dirty="0">
                <a:solidFill>
                  <a:srgbClr val="0000FF"/>
                </a:solidFill>
              </a:rPr>
              <a:t>::list&lt;</a:t>
            </a:r>
            <a:r>
              <a:rPr lang="en-US" sz="1400" b="1" i="1" dirty="0" err="1">
                <a:solidFill>
                  <a:srgbClr val="0000FF"/>
                </a:solidFill>
              </a:rPr>
              <a:t>int</a:t>
            </a:r>
            <a:r>
              <a:rPr lang="en-US" sz="1400" b="1" dirty="0">
                <a:solidFill>
                  <a:srgbClr val="0000FF"/>
                </a:solidFill>
              </a:rPr>
              <a:t>&gt; &gt; fourth (</a:t>
            </a:r>
            <a:r>
              <a:rPr lang="en-US" sz="1400" b="1" dirty="0" err="1">
                <a:solidFill>
                  <a:srgbClr val="0000FF"/>
                </a:solidFill>
              </a:rPr>
              <a:t>mylist</a:t>
            </a:r>
            <a:r>
              <a:rPr lang="en-US" sz="1400" b="1" dirty="0">
                <a:solidFill>
                  <a:srgbClr val="0000FF"/>
                </a:solidFill>
              </a:rPr>
              <a:t>);</a:t>
            </a:r>
          </a:p>
          <a:p>
            <a:pPr marL="0" indent="0">
              <a:buNone/>
            </a:pPr>
            <a:endParaRPr lang="en-US" sz="1400" dirty="0"/>
          </a:p>
          <a:p>
            <a:pPr marL="0" indent="0">
              <a:buNone/>
            </a:pPr>
            <a:r>
              <a:rPr lang="en-US" sz="1400" dirty="0"/>
              <a:t>  </a:t>
            </a:r>
            <a:r>
              <a:rPr lang="en-US" sz="1400" dirty="0" err="1"/>
              <a:t>std</a:t>
            </a:r>
            <a:r>
              <a:rPr lang="en-US" sz="1400" dirty="0"/>
              <a:t>::</a:t>
            </a:r>
            <a:r>
              <a:rPr lang="en-US" sz="1400" dirty="0" err="1"/>
              <a:t>cout</a:t>
            </a:r>
            <a:r>
              <a:rPr lang="en-US" sz="1400" dirty="0"/>
              <a:t> &lt;&lt; "size of first: " &lt;&lt; </a:t>
            </a:r>
            <a:r>
              <a:rPr lang="en-US" sz="1400" dirty="0" err="1"/>
              <a:t>first.size</a:t>
            </a:r>
            <a:r>
              <a:rPr lang="en-US" sz="1400" dirty="0"/>
              <a:t>() &lt;&lt; '\n';</a:t>
            </a:r>
          </a:p>
          <a:p>
            <a:pPr marL="0" indent="0">
              <a:buNone/>
            </a:pPr>
            <a:r>
              <a:rPr lang="en-US" sz="1400" dirty="0"/>
              <a:t>  </a:t>
            </a:r>
            <a:r>
              <a:rPr lang="en-US" sz="1400" dirty="0" err="1"/>
              <a:t>std</a:t>
            </a:r>
            <a:r>
              <a:rPr lang="en-US" sz="1400" dirty="0"/>
              <a:t>::</a:t>
            </a:r>
            <a:r>
              <a:rPr lang="en-US" sz="1400" dirty="0" err="1"/>
              <a:t>cout</a:t>
            </a:r>
            <a:r>
              <a:rPr lang="en-US" sz="1400" dirty="0"/>
              <a:t> &lt;&lt; "size of second: " &lt;&lt; </a:t>
            </a:r>
            <a:r>
              <a:rPr lang="en-US" sz="1400" dirty="0" err="1"/>
              <a:t>second.size</a:t>
            </a:r>
            <a:r>
              <a:rPr lang="en-US" sz="1400" dirty="0"/>
              <a:t>() &lt;&lt; '\n';</a:t>
            </a:r>
          </a:p>
          <a:p>
            <a:pPr marL="0" indent="0">
              <a:buNone/>
            </a:pPr>
            <a:r>
              <a:rPr lang="en-US" sz="1400" dirty="0"/>
              <a:t>  </a:t>
            </a:r>
            <a:r>
              <a:rPr lang="en-US" sz="1400" dirty="0" err="1"/>
              <a:t>std</a:t>
            </a:r>
            <a:r>
              <a:rPr lang="en-US" sz="1400" dirty="0"/>
              <a:t>::</a:t>
            </a:r>
            <a:r>
              <a:rPr lang="en-US" sz="1400" dirty="0" err="1"/>
              <a:t>cout</a:t>
            </a:r>
            <a:r>
              <a:rPr lang="en-US" sz="1400" dirty="0"/>
              <a:t> &lt;&lt; "size of third: " &lt;&lt; </a:t>
            </a:r>
            <a:r>
              <a:rPr lang="en-US" sz="1400" dirty="0" err="1"/>
              <a:t>third.size</a:t>
            </a:r>
            <a:r>
              <a:rPr lang="en-US" sz="1400" dirty="0"/>
              <a:t>() &lt;&lt; '\n';</a:t>
            </a:r>
          </a:p>
          <a:p>
            <a:pPr marL="0" indent="0">
              <a:buNone/>
            </a:pPr>
            <a:r>
              <a:rPr lang="en-US" sz="1400" dirty="0"/>
              <a:t>  </a:t>
            </a:r>
            <a:r>
              <a:rPr lang="en-US" sz="1400" dirty="0" err="1"/>
              <a:t>std</a:t>
            </a:r>
            <a:r>
              <a:rPr lang="en-US" sz="1400" dirty="0"/>
              <a:t>::</a:t>
            </a:r>
            <a:r>
              <a:rPr lang="en-US" sz="1400" dirty="0" err="1"/>
              <a:t>cout</a:t>
            </a:r>
            <a:r>
              <a:rPr lang="en-US" sz="1400" dirty="0"/>
              <a:t> &lt;&lt; "size of fourth: " &lt;&lt; </a:t>
            </a:r>
            <a:r>
              <a:rPr lang="en-US" sz="1400" dirty="0" err="1"/>
              <a:t>fourth.size</a:t>
            </a:r>
            <a:r>
              <a:rPr lang="en-US" sz="1400" dirty="0"/>
              <a:t>() &lt;&lt; '\</a:t>
            </a:r>
            <a:r>
              <a:rPr lang="en-US" sz="1400" dirty="0" smtClean="0"/>
              <a:t>n’;</a:t>
            </a:r>
            <a:endParaRPr lang="en-US" sz="1400" dirty="0"/>
          </a:p>
          <a:p>
            <a:pPr marL="0" indent="0">
              <a:buNone/>
            </a:pPr>
            <a:r>
              <a:rPr lang="is-IS" sz="1400" dirty="0"/>
              <a:t>  </a:t>
            </a:r>
            <a:r>
              <a:rPr lang="is-IS" sz="1400" i="1" dirty="0"/>
              <a:t>return</a:t>
            </a:r>
            <a:r>
              <a:rPr lang="is-IS" sz="1400" dirty="0"/>
              <a:t> 0;</a:t>
            </a:r>
          </a:p>
          <a:p>
            <a:pPr marL="0" indent="0">
              <a:buNone/>
            </a:pPr>
            <a:r>
              <a:rPr lang="en-US" sz="1400" dirty="0"/>
              <a:t>}</a:t>
            </a:r>
          </a:p>
          <a:p>
            <a:endParaRPr lang="en-US" sz="1200" dirty="0"/>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a:xfrm>
            <a:off x="3124200" y="6553200"/>
            <a:ext cx="2895600" cy="168275"/>
          </a:xfrm>
        </p:spPr>
        <p:txBody>
          <a:bodyPr/>
          <a:lstStyle/>
          <a:p>
            <a:r>
              <a:rPr lang="en-US" smtClean="0"/>
              <a:t>C++ Part II</a:t>
            </a:r>
            <a:endParaRPr lang="en-US" dirty="0"/>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70</a:t>
            </a:fld>
            <a:endParaRPr lang="en-US"/>
          </a:p>
        </p:txBody>
      </p:sp>
      <p:sp>
        <p:nvSpPr>
          <p:cNvPr id="7" name="TextBox 6"/>
          <p:cNvSpPr txBox="1"/>
          <p:nvPr/>
        </p:nvSpPr>
        <p:spPr>
          <a:xfrm>
            <a:off x="6553200" y="1219200"/>
            <a:ext cx="1916924" cy="1200329"/>
          </a:xfrm>
          <a:prstGeom prst="rect">
            <a:avLst/>
          </a:prstGeom>
          <a:noFill/>
          <a:ln>
            <a:solidFill>
              <a:srgbClr val="4F81BD"/>
            </a:solidFill>
            <a:prstDash val="dash"/>
          </a:ln>
        </p:spPr>
        <p:txBody>
          <a:bodyPr wrap="none" rtlCol="0">
            <a:spAutoFit/>
          </a:bodyPr>
          <a:lstStyle/>
          <a:p>
            <a:r>
              <a:rPr lang="en-US" dirty="0"/>
              <a:t>size of first: 0</a:t>
            </a:r>
          </a:p>
          <a:p>
            <a:r>
              <a:rPr lang="en-US" dirty="0"/>
              <a:t>size of second: 3</a:t>
            </a:r>
          </a:p>
          <a:p>
            <a:r>
              <a:rPr lang="en-US" dirty="0"/>
              <a:t>size of third: 0</a:t>
            </a:r>
          </a:p>
          <a:p>
            <a:r>
              <a:rPr lang="en-US" dirty="0"/>
              <a:t>size of fourth: 2</a:t>
            </a:r>
          </a:p>
        </p:txBody>
      </p:sp>
    </p:spTree>
    <p:extLst>
      <p:ext uri="{BB962C8B-B14F-4D97-AF65-F5344CB8AC3E}">
        <p14:creationId xmlns:p14="http://schemas.microsoft.com/office/powerpoint/2010/main" val="2537678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54505"/>
            <a:ext cx="8229600" cy="792162"/>
          </a:xfrm>
        </p:spPr>
        <p:txBody>
          <a:bodyPr/>
          <a:lstStyle/>
          <a:p>
            <a:r>
              <a:rPr lang="en-US" b="1" dirty="0" smtClean="0"/>
              <a:t>References</a:t>
            </a:r>
            <a:endParaRPr lang="en-US" b="1" dirty="0"/>
          </a:p>
        </p:txBody>
      </p:sp>
      <p:sp>
        <p:nvSpPr>
          <p:cNvPr id="3" name="Content Placeholder 2"/>
          <p:cNvSpPr>
            <a:spLocks noGrp="1"/>
          </p:cNvSpPr>
          <p:nvPr>
            <p:ph idx="1"/>
          </p:nvPr>
        </p:nvSpPr>
        <p:spPr>
          <a:xfrm>
            <a:off x="457200" y="846668"/>
            <a:ext cx="8229600" cy="5279496"/>
          </a:xfrm>
          <a:ln>
            <a:solidFill>
              <a:srgbClr val="4F81BD"/>
            </a:solidFill>
          </a:ln>
        </p:spPr>
        <p:txBody>
          <a:bodyPr/>
          <a:lstStyle/>
          <a:p>
            <a:r>
              <a:rPr lang="tr-TR" sz="2400" dirty="0"/>
              <a:t>David </a:t>
            </a:r>
            <a:r>
              <a:rPr lang="tr-TR" sz="2400" dirty="0" err="1"/>
              <a:t>Musser’s</a:t>
            </a:r>
            <a:r>
              <a:rPr lang="tr-TR" sz="2400" dirty="0"/>
              <a:t> STL </a:t>
            </a:r>
            <a:r>
              <a:rPr lang="tr-TR" sz="2400" dirty="0" err="1"/>
              <a:t>page</a:t>
            </a:r>
            <a:endParaRPr lang="tr-TR" sz="2400" dirty="0"/>
          </a:p>
          <a:p>
            <a:r>
              <a:rPr lang="de-DE" sz="2400" dirty="0"/>
              <a:t>– http://</a:t>
            </a:r>
            <a:r>
              <a:rPr lang="de-DE" sz="2400" dirty="0" err="1"/>
              <a:t>www.cs.rpi.edu</a:t>
            </a:r>
            <a:r>
              <a:rPr lang="de-DE" sz="2400" dirty="0"/>
              <a:t>/ </a:t>
            </a:r>
            <a:r>
              <a:rPr lang="de-DE" sz="2400" dirty="0" err="1"/>
              <a:t>musser</a:t>
            </a:r>
            <a:r>
              <a:rPr lang="de-DE" sz="2400" dirty="0"/>
              <a:t>/</a:t>
            </a:r>
            <a:r>
              <a:rPr lang="de-DE" sz="2400" dirty="0" err="1"/>
              <a:t>stl.html</a:t>
            </a:r>
            <a:endParaRPr lang="de-DE" sz="2400" dirty="0"/>
          </a:p>
          <a:p>
            <a:r>
              <a:rPr lang="en-US" sz="2400" dirty="0"/>
              <a:t>• </a:t>
            </a:r>
            <a:r>
              <a:rPr lang="en-US" sz="2400" dirty="0" err="1"/>
              <a:t>Stepanov</a:t>
            </a:r>
            <a:r>
              <a:rPr lang="en-US" sz="2400" dirty="0"/>
              <a:t> &amp; Lee, “The Standard Template Library”</a:t>
            </a:r>
          </a:p>
          <a:p>
            <a:r>
              <a:rPr lang="de-DE" sz="2400" dirty="0"/>
              <a:t>– http://</a:t>
            </a:r>
            <a:r>
              <a:rPr lang="de-DE" sz="2400" dirty="0" err="1"/>
              <a:t>www.cs.rpi.edu</a:t>
            </a:r>
            <a:r>
              <a:rPr lang="de-DE" sz="2400" dirty="0"/>
              <a:t>/ </a:t>
            </a:r>
            <a:r>
              <a:rPr lang="de-DE" sz="2400" dirty="0" err="1"/>
              <a:t>musser</a:t>
            </a:r>
            <a:r>
              <a:rPr lang="de-DE" sz="2400" dirty="0"/>
              <a:t>/</a:t>
            </a:r>
            <a:r>
              <a:rPr lang="de-DE" sz="2400" dirty="0" err="1"/>
              <a:t>doc.ps</a:t>
            </a:r>
            <a:endParaRPr lang="de-DE" sz="2400" dirty="0"/>
          </a:p>
          <a:p>
            <a:r>
              <a:rPr lang="nl-NL" sz="2400" dirty="0"/>
              <a:t>• SGI STL Programmer’s Guide</a:t>
            </a:r>
          </a:p>
          <a:p>
            <a:r>
              <a:rPr lang="en-US" sz="2400" dirty="0"/>
              <a:t>– http://</a:t>
            </a:r>
            <a:r>
              <a:rPr lang="en-US" sz="2400" dirty="0" err="1"/>
              <a:t>www.sgi.com</a:t>
            </a:r>
            <a:r>
              <a:rPr lang="en-US" sz="2400" dirty="0"/>
              <a:t>/Technology/STL/</a:t>
            </a:r>
          </a:p>
          <a:p>
            <a:r>
              <a:rPr lang="nl-NL" sz="2400" dirty="0"/>
              <a:t>• </a:t>
            </a:r>
            <a:r>
              <a:rPr lang="nl-NL" sz="2400" dirty="0" err="1"/>
              <a:t>Musser</a:t>
            </a:r>
            <a:r>
              <a:rPr lang="nl-NL" sz="2400" dirty="0"/>
              <a:t> &amp; </a:t>
            </a:r>
            <a:r>
              <a:rPr lang="nl-NL" sz="2400" dirty="0" err="1"/>
              <a:t>Saini</a:t>
            </a:r>
            <a:r>
              <a:rPr lang="nl-NL" sz="2400" dirty="0"/>
              <a:t>, “STL Tutorial &amp; Reference Guide”</a:t>
            </a:r>
          </a:p>
          <a:p>
            <a:r>
              <a:rPr lang="en-US" sz="2400" dirty="0"/>
              <a:t>– ISBN 0-201-63398-1</a:t>
            </a:r>
          </a:p>
          <a:p>
            <a:r>
              <a:rPr lang="en-US" sz="2400" dirty="0"/>
              <a:t>• </a:t>
            </a:r>
            <a:r>
              <a:rPr lang="en-US" sz="2400" dirty="0" err="1"/>
              <a:t>Austern</a:t>
            </a:r>
            <a:r>
              <a:rPr lang="en-US" sz="2400" dirty="0"/>
              <a:t>, “Generic Programming &amp; the STL”</a:t>
            </a:r>
          </a:p>
          <a:p>
            <a:r>
              <a:rPr lang="en-US" sz="2400" dirty="0"/>
              <a:t>– ISBN 0-201-30956-4</a:t>
            </a:r>
          </a:p>
        </p:txBody>
      </p:sp>
      <p:sp>
        <p:nvSpPr>
          <p:cNvPr id="4" name="Date Placeholder 3"/>
          <p:cNvSpPr>
            <a:spLocks noGrp="1"/>
          </p:cNvSpPr>
          <p:nvPr>
            <p:ph type="dt" sz="half" idx="10"/>
          </p:nvPr>
        </p:nvSpPr>
        <p:spPr/>
        <p:txBody>
          <a:bodyPr/>
          <a:lstStyle/>
          <a:p>
            <a:r>
              <a:rPr lang="en-US" smtClean="0"/>
              <a:t>4/1/15</a:t>
            </a:r>
            <a:endParaRPr lang="en-US"/>
          </a:p>
        </p:txBody>
      </p:sp>
      <p:sp>
        <p:nvSpPr>
          <p:cNvPr id="5" name="Footer Placeholder 4"/>
          <p:cNvSpPr>
            <a:spLocks noGrp="1"/>
          </p:cNvSpPr>
          <p:nvPr>
            <p:ph type="ftr" sz="quarter" idx="11"/>
          </p:nvPr>
        </p:nvSpPr>
        <p:spPr/>
        <p:txBody>
          <a:bodyPr/>
          <a:lstStyle/>
          <a:p>
            <a:r>
              <a:rPr lang="en-US" smtClean="0"/>
              <a:t>C++ Part II</a:t>
            </a:r>
            <a:endParaRPr lang="en-US"/>
          </a:p>
        </p:txBody>
      </p:sp>
      <p:sp>
        <p:nvSpPr>
          <p:cNvPr id="6" name="Slide Number Placeholder 5"/>
          <p:cNvSpPr>
            <a:spLocks noGrp="1"/>
          </p:cNvSpPr>
          <p:nvPr>
            <p:ph type="sldNum" sz="quarter" idx="12"/>
          </p:nvPr>
        </p:nvSpPr>
        <p:spPr/>
        <p:txBody>
          <a:bodyPr/>
          <a:lstStyle/>
          <a:p>
            <a:pPr>
              <a:defRPr/>
            </a:pPr>
            <a:fld id="{85324D3F-E3F9-C240-BA47-C733D8A7159D}" type="slidenum">
              <a:rPr lang="en-US" smtClean="0"/>
              <a:pPr>
                <a:defRPr/>
              </a:pPr>
              <a:t>71</a:t>
            </a:fld>
            <a:endParaRPr lang="en-US"/>
          </a:p>
        </p:txBody>
      </p:sp>
    </p:spTree>
    <p:extLst>
      <p:ext uri="{BB962C8B-B14F-4D97-AF65-F5344CB8AC3E}">
        <p14:creationId xmlns:p14="http://schemas.microsoft.com/office/powerpoint/2010/main" val="4208875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b="1" smtClean="0">
                <a:ea typeface="ＭＳ Ｐゴシック" pitchFamily="-65" charset="-128"/>
                <a:cs typeface="ＭＳ Ｐゴシック" pitchFamily="-65" charset="-128"/>
              </a:rPr>
              <a:t>Arrays vs. STL Vectors</a:t>
            </a:r>
          </a:p>
        </p:txBody>
      </p:sp>
      <p:sp>
        <p:nvSpPr>
          <p:cNvPr id="148483" name="Rectangle 3"/>
          <p:cNvSpPr>
            <a:spLocks noGrp="1" noChangeArrowheads="1"/>
          </p:cNvSpPr>
          <p:nvPr>
            <p:ph idx="1"/>
          </p:nvPr>
        </p:nvSpPr>
        <p:spPr>
          <a:xfrm>
            <a:off x="457200" y="914400"/>
            <a:ext cx="8229600" cy="5211763"/>
          </a:xfrm>
          <a:ln>
            <a:solidFill>
              <a:srgbClr val="4F81BD"/>
            </a:solidFill>
          </a:ln>
        </p:spPr>
        <p:txBody>
          <a:bodyPr/>
          <a:lstStyle/>
          <a:p>
            <a:pPr eaLnBrk="1" hangingPunct="1">
              <a:lnSpc>
                <a:spcPct val="90000"/>
              </a:lnSpc>
            </a:pPr>
            <a:r>
              <a:rPr lang="en-US" sz="2400" smtClean="0"/>
              <a:t>Container classes make programmers more productive. So if you insist on using arrays while those around are willing to use container classes, you'll probably be less productive than they are (even if you're smarter and more experienced than they are!).</a:t>
            </a:r>
          </a:p>
          <a:p>
            <a:pPr eaLnBrk="1" hangingPunct="1">
              <a:lnSpc>
                <a:spcPct val="90000"/>
              </a:lnSpc>
            </a:pPr>
            <a:r>
              <a:rPr lang="en-US" sz="2400" smtClean="0"/>
              <a:t>Container classes let programmers write more </a:t>
            </a:r>
            <a:r>
              <a:rPr lang="en-US" sz="2400" b="1" smtClean="0"/>
              <a:t>robust </a:t>
            </a:r>
            <a:r>
              <a:rPr lang="en-US" sz="2400" smtClean="0"/>
              <a:t>code. So if you insist on using arrays while those around are willing to use container classes, your code will probably have more bugs than their code (even if you're smarter and more experienced).</a:t>
            </a:r>
          </a:p>
          <a:p>
            <a:pPr eaLnBrk="1" hangingPunct="1">
              <a:lnSpc>
                <a:spcPct val="90000"/>
              </a:lnSpc>
            </a:pPr>
            <a:r>
              <a:rPr lang="en-US" sz="2000" smtClean="0"/>
              <a:t>And if you're </a:t>
            </a:r>
            <a:r>
              <a:rPr lang="en-US" sz="2000" i="1" smtClean="0"/>
              <a:t>so smart and so experienced that you can use arrays as fast and as safe as they can use container classes, someone else will probably end up maintaining your code and they'll probably introduce bugs. Or worse, you'll be the only one who can maintain your code so management will yank you from development and move you into a full-time maintenance role — just what you always wanted!</a:t>
            </a:r>
            <a:endParaRPr lang="en-US" sz="2000" smtClean="0"/>
          </a:p>
        </p:txBody>
      </p:sp>
      <p:sp>
        <p:nvSpPr>
          <p:cNvPr id="137220" name="Date Placeholder 7"/>
          <p:cNvSpPr>
            <a:spLocks noGrp="1"/>
          </p:cNvSpPr>
          <p:nvPr>
            <p:ph type="dt" sz="quarter" idx="10"/>
          </p:nvPr>
        </p:nvSpPr>
        <p:spPr bwMode="auto">
          <a:ln>
            <a:miter lim="800000"/>
            <a:headEnd/>
            <a:tailEnd/>
          </a:ln>
        </p:spPr>
        <p:txBody>
          <a:bodyPr/>
          <a:lstStyle/>
          <a:p>
            <a:r>
              <a:rPr lang="en-US" smtClean="0"/>
              <a:t>4/1/15</a:t>
            </a:r>
            <a:endParaRPr lang="en-US"/>
          </a:p>
        </p:txBody>
      </p:sp>
      <p:sp>
        <p:nvSpPr>
          <p:cNvPr id="148485" name="Footer Placeholder 9"/>
          <p:cNvSpPr>
            <a:spLocks noGrp="1"/>
          </p:cNvSpPr>
          <p:nvPr>
            <p:ph type="ftr" sz="quarter" idx="11"/>
          </p:nvPr>
        </p:nvSpPr>
        <p:spPr bwMode="auto">
          <a:noFill/>
          <a:ln>
            <a:miter lim="800000"/>
            <a:headEnd/>
            <a:tailEnd/>
          </a:ln>
        </p:spPr>
        <p:txBody>
          <a:bodyPr/>
          <a:lstStyle/>
          <a:p>
            <a:r>
              <a:rPr lang="en-US" smtClean="0"/>
              <a:t>C++ Part II</a:t>
            </a:r>
            <a:endParaRPr lang="en-US"/>
          </a:p>
        </p:txBody>
      </p:sp>
      <p:sp>
        <p:nvSpPr>
          <p:cNvPr id="9" name="Slide Number Placeholder 8"/>
          <p:cNvSpPr>
            <a:spLocks noGrp="1"/>
          </p:cNvSpPr>
          <p:nvPr>
            <p:ph type="sldNum" sz="quarter" idx="12"/>
          </p:nvPr>
        </p:nvSpPr>
        <p:spPr/>
        <p:txBody>
          <a:bodyPr/>
          <a:lstStyle/>
          <a:p>
            <a:pPr>
              <a:defRPr/>
            </a:pPr>
            <a:fld id="{6F08D9A9-BB60-744E-95F2-EBD217AC9F09}" type="slidenum">
              <a:rPr lang="en-US"/>
              <a:pPr>
                <a:defRPr/>
              </a:pPr>
              <a:t>72</a:t>
            </a:fld>
            <a:endParaRPr lang="en-US"/>
          </a:p>
        </p:txBody>
      </p:sp>
    </p:spTree>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792162"/>
          </a:xfrm>
        </p:spPr>
        <p:txBody>
          <a:bodyPr/>
          <a:lstStyle/>
          <a:p>
            <a:r>
              <a:rPr lang="en-US" b="1" dirty="0" smtClean="0"/>
              <a:t>Iterator – Class List</a:t>
            </a:r>
            <a:endParaRPr lang="en-US" b="1" dirty="0"/>
          </a:p>
        </p:txBody>
      </p:sp>
      <p:sp>
        <p:nvSpPr>
          <p:cNvPr id="3" name="Content Placeholder 2"/>
          <p:cNvSpPr>
            <a:spLocks noGrp="1"/>
          </p:cNvSpPr>
          <p:nvPr>
            <p:ph sz="half" idx="1"/>
          </p:nvPr>
        </p:nvSpPr>
        <p:spPr>
          <a:xfrm>
            <a:off x="457200" y="863600"/>
            <a:ext cx="8382000" cy="5262563"/>
          </a:xfrm>
          <a:ln>
            <a:solidFill>
              <a:srgbClr val="0000FF"/>
            </a:solidFill>
          </a:ln>
        </p:spPr>
        <p:txBody>
          <a:bodyPr/>
          <a:lstStyle/>
          <a:p>
            <a:pPr marL="0" indent="0">
              <a:buNone/>
            </a:pPr>
            <a:r>
              <a:rPr lang="en-US" sz="1800" b="1" dirty="0"/>
              <a:t>class </a:t>
            </a:r>
            <a:r>
              <a:rPr lang="en-US" sz="1800" b="1" dirty="0" smtClean="0"/>
              <a:t>List{</a:t>
            </a:r>
            <a:endParaRPr lang="en-US" sz="1800" b="1" dirty="0"/>
          </a:p>
          <a:p>
            <a:pPr marL="0" indent="0">
              <a:buNone/>
            </a:pPr>
            <a:r>
              <a:rPr lang="en-US" sz="1800" b="1" dirty="0">
                <a:solidFill>
                  <a:srgbClr val="3366FF"/>
                </a:solidFill>
              </a:rPr>
              <a:t>p</a:t>
            </a:r>
            <a:r>
              <a:rPr lang="en-US" sz="1800" b="1" dirty="0" smtClean="0">
                <a:solidFill>
                  <a:srgbClr val="3366FF"/>
                </a:solidFill>
              </a:rPr>
              <a:t>ublic:</a:t>
            </a:r>
            <a:endParaRPr lang="en-US" sz="1800" b="1" dirty="0">
              <a:solidFill>
                <a:srgbClr val="3366FF"/>
              </a:solidFill>
            </a:endParaRPr>
          </a:p>
          <a:p>
            <a:pPr marL="0" indent="0">
              <a:buNone/>
            </a:pPr>
            <a:r>
              <a:rPr lang="en-US" sz="1800" dirty="0"/>
              <a:t>   /*</a:t>
            </a:r>
            <a:r>
              <a:rPr lang="en-US" sz="1800" dirty="0" smtClean="0"/>
              <a:t>*   </a:t>
            </a:r>
            <a:r>
              <a:rPr lang="en-US" sz="1800" dirty="0"/>
              <a:t>Constructs an empty list</a:t>
            </a:r>
            <a:r>
              <a:rPr lang="en-US" sz="1800" dirty="0" smtClean="0"/>
              <a:t>; </a:t>
            </a:r>
            <a:r>
              <a:rPr lang="en-US" sz="1800" dirty="0"/>
              <a:t>*/</a:t>
            </a:r>
          </a:p>
          <a:p>
            <a:pPr marL="0" indent="0">
              <a:buNone/>
            </a:pPr>
            <a:r>
              <a:rPr lang="en-US" sz="1800" dirty="0" smtClean="0"/>
              <a:t> </a:t>
            </a:r>
            <a:r>
              <a:rPr lang="en-US" sz="1800" b="1" dirty="0">
                <a:solidFill>
                  <a:srgbClr val="3366FF"/>
                </a:solidFill>
              </a:rPr>
              <a:t>List()</a:t>
            </a:r>
            <a:r>
              <a:rPr lang="en-US" sz="1800" b="1" dirty="0" smtClean="0">
                <a:solidFill>
                  <a:srgbClr val="3366FF"/>
                </a:solidFill>
              </a:rPr>
              <a:t>;</a:t>
            </a:r>
          </a:p>
          <a:p>
            <a:pPr marL="0" indent="0">
              <a:buNone/>
            </a:pPr>
            <a:r>
              <a:rPr lang="en-US" sz="1800" dirty="0" smtClean="0"/>
              <a:t> </a:t>
            </a:r>
            <a:endParaRPr lang="en-US" sz="1800" dirty="0"/>
          </a:p>
          <a:p>
            <a:pPr marL="0" indent="0">
              <a:buNone/>
            </a:pPr>
            <a:r>
              <a:rPr lang="en-US" sz="1800" dirty="0" smtClean="0"/>
              <a:t>void </a:t>
            </a:r>
            <a:r>
              <a:rPr lang="en-US" sz="1800" b="1" dirty="0" err="1">
                <a:solidFill>
                  <a:srgbClr val="3366FF"/>
                </a:solidFill>
              </a:rPr>
              <a:t>push_back</a:t>
            </a:r>
            <a:r>
              <a:rPr lang="en-US" sz="1800" b="1" dirty="0">
                <a:solidFill>
                  <a:srgbClr val="3366FF"/>
                </a:solidFill>
              </a:rPr>
              <a:t>(string s)</a:t>
            </a:r>
            <a:r>
              <a:rPr lang="en-US" sz="1800" dirty="0" smtClean="0"/>
              <a:t>; </a:t>
            </a:r>
            <a:r>
              <a:rPr lang="en-US" sz="1800" dirty="0"/>
              <a:t>/**Appends an element to the list. *</a:t>
            </a:r>
            <a:r>
              <a:rPr lang="en-US" sz="1800" dirty="0" smtClean="0"/>
              <a:t>/</a:t>
            </a:r>
            <a:endParaRPr lang="en-US" sz="1800" dirty="0"/>
          </a:p>
          <a:p>
            <a:pPr marL="0" indent="0">
              <a:buNone/>
            </a:pPr>
            <a:r>
              <a:rPr lang="en-US" sz="1800" b="1" dirty="0" smtClean="0">
                <a:solidFill>
                  <a:srgbClr val="3366FF"/>
                </a:solidFill>
              </a:rPr>
              <a:t>void </a:t>
            </a:r>
            <a:r>
              <a:rPr lang="en-US" sz="1800" b="1" dirty="0">
                <a:solidFill>
                  <a:srgbClr val="3366FF"/>
                </a:solidFill>
              </a:rPr>
              <a:t>insert(Iterator </a:t>
            </a:r>
            <a:r>
              <a:rPr lang="en-US" sz="1800" b="1" dirty="0" err="1">
                <a:solidFill>
                  <a:srgbClr val="3366FF"/>
                </a:solidFill>
              </a:rPr>
              <a:t>iter</a:t>
            </a:r>
            <a:r>
              <a:rPr lang="en-US" sz="1800" b="1" dirty="0">
                <a:solidFill>
                  <a:srgbClr val="3366FF"/>
                </a:solidFill>
              </a:rPr>
              <a:t>, string s)</a:t>
            </a:r>
            <a:r>
              <a:rPr lang="en-US" sz="1800" b="1" dirty="0" smtClean="0">
                <a:solidFill>
                  <a:srgbClr val="3366FF"/>
                </a:solidFill>
              </a:rPr>
              <a:t>;</a:t>
            </a:r>
            <a:r>
              <a:rPr lang="en-US" sz="1800" dirty="0" smtClean="0"/>
              <a:t> </a:t>
            </a:r>
            <a:r>
              <a:rPr lang="en-US" sz="1800" dirty="0"/>
              <a:t>/** Inserts an element into the list.*</a:t>
            </a:r>
            <a:r>
              <a:rPr lang="en-US" sz="1800" dirty="0" smtClean="0"/>
              <a:t>/</a:t>
            </a:r>
            <a:endParaRPr lang="en-US" sz="1800" dirty="0"/>
          </a:p>
          <a:p>
            <a:pPr marL="0" indent="0">
              <a:buNone/>
            </a:pPr>
            <a:r>
              <a:rPr lang="en-US" sz="1800" b="1" dirty="0" smtClean="0">
                <a:solidFill>
                  <a:srgbClr val="3366FF"/>
                </a:solidFill>
              </a:rPr>
              <a:t>Iterator </a:t>
            </a:r>
            <a:r>
              <a:rPr lang="en-US" sz="1800" b="1" dirty="0">
                <a:solidFill>
                  <a:srgbClr val="3366FF"/>
                </a:solidFill>
              </a:rPr>
              <a:t>erase(Iterator </a:t>
            </a:r>
            <a:r>
              <a:rPr lang="en-US" sz="1800" b="1" dirty="0" err="1">
                <a:solidFill>
                  <a:srgbClr val="3366FF"/>
                </a:solidFill>
              </a:rPr>
              <a:t>i</a:t>
            </a:r>
            <a:r>
              <a:rPr lang="en-US" sz="1800" b="1" dirty="0">
                <a:solidFill>
                  <a:srgbClr val="3366FF"/>
                </a:solidFill>
              </a:rPr>
              <a:t>)</a:t>
            </a:r>
            <a:r>
              <a:rPr lang="en-US" sz="1800" b="1" dirty="0" smtClean="0">
                <a:solidFill>
                  <a:srgbClr val="3366FF"/>
                </a:solidFill>
              </a:rPr>
              <a:t>;</a:t>
            </a:r>
            <a:r>
              <a:rPr lang="en-US" sz="1800" dirty="0" smtClean="0"/>
              <a:t> </a:t>
            </a:r>
            <a:r>
              <a:rPr lang="en-US" sz="1800" dirty="0"/>
              <a:t>/** Removes an element from the list. */</a:t>
            </a:r>
          </a:p>
          <a:p>
            <a:pPr marL="0" indent="0">
              <a:buNone/>
            </a:pPr>
            <a:endParaRPr lang="en-US" sz="1800" dirty="0" smtClean="0"/>
          </a:p>
          <a:p>
            <a:pPr marL="0" indent="0">
              <a:buNone/>
            </a:pPr>
            <a:r>
              <a:rPr lang="en-US" sz="1800" b="1" dirty="0" smtClean="0">
                <a:solidFill>
                  <a:srgbClr val="FF0000"/>
                </a:solidFill>
              </a:rPr>
              <a:t>Iterator </a:t>
            </a:r>
            <a:r>
              <a:rPr lang="en-US" sz="1800" b="1" dirty="0">
                <a:solidFill>
                  <a:srgbClr val="FF0000"/>
                </a:solidFill>
              </a:rPr>
              <a:t>begin()</a:t>
            </a:r>
            <a:r>
              <a:rPr lang="en-US" sz="1800" b="1" dirty="0" smtClean="0">
                <a:solidFill>
                  <a:srgbClr val="FF0000"/>
                </a:solidFill>
              </a:rPr>
              <a:t>; </a:t>
            </a:r>
            <a:r>
              <a:rPr lang="en-US" sz="1800" dirty="0"/>
              <a:t>/** Gets the beginning position of the list.*</a:t>
            </a:r>
            <a:r>
              <a:rPr lang="en-US" sz="1800" dirty="0" smtClean="0"/>
              <a:t>/</a:t>
            </a:r>
            <a:endParaRPr lang="en-US" sz="1800" dirty="0"/>
          </a:p>
          <a:p>
            <a:pPr marL="0" indent="0">
              <a:buNone/>
            </a:pPr>
            <a:r>
              <a:rPr lang="en-US" sz="1800" b="1" dirty="0" smtClean="0">
                <a:solidFill>
                  <a:srgbClr val="FF0000"/>
                </a:solidFill>
              </a:rPr>
              <a:t>Iterator </a:t>
            </a:r>
            <a:r>
              <a:rPr lang="en-US" sz="1800" b="1" dirty="0">
                <a:solidFill>
                  <a:srgbClr val="FF0000"/>
                </a:solidFill>
              </a:rPr>
              <a:t>end()</a:t>
            </a:r>
            <a:r>
              <a:rPr lang="en-US" sz="1800" b="1" dirty="0" smtClean="0">
                <a:solidFill>
                  <a:srgbClr val="FF0000"/>
                </a:solidFill>
              </a:rPr>
              <a:t>; </a:t>
            </a:r>
            <a:r>
              <a:rPr lang="en-US" sz="1800" dirty="0"/>
              <a:t>/** Gets the past-the-end position of the list.*</a:t>
            </a:r>
            <a:r>
              <a:rPr lang="en-US" sz="1800" dirty="0" smtClean="0"/>
              <a:t>/</a:t>
            </a:r>
          </a:p>
          <a:p>
            <a:pPr marL="0" indent="0">
              <a:buNone/>
            </a:pPr>
            <a:endParaRPr lang="en-US" sz="1800" dirty="0"/>
          </a:p>
          <a:p>
            <a:pPr marL="0" indent="0">
              <a:buNone/>
            </a:pPr>
            <a:r>
              <a:rPr lang="en-US" sz="1800" b="1" dirty="0">
                <a:solidFill>
                  <a:srgbClr val="3366FF"/>
                </a:solidFill>
              </a:rPr>
              <a:t>p</a:t>
            </a:r>
            <a:r>
              <a:rPr lang="en-US" sz="1800" b="1" dirty="0" smtClean="0">
                <a:solidFill>
                  <a:srgbClr val="3366FF"/>
                </a:solidFill>
              </a:rPr>
              <a:t>rivate:</a:t>
            </a:r>
            <a:endParaRPr lang="en-US" sz="1800" dirty="0"/>
          </a:p>
          <a:p>
            <a:pPr marL="0" indent="0">
              <a:buNone/>
            </a:pPr>
            <a:r>
              <a:rPr lang="en-US" sz="1800" dirty="0"/>
              <a:t> </a:t>
            </a:r>
            <a:r>
              <a:rPr lang="en-US" sz="1800" b="1" dirty="0">
                <a:solidFill>
                  <a:srgbClr val="3366FF"/>
                </a:solidFill>
              </a:rPr>
              <a:t>  Node* first</a:t>
            </a:r>
            <a:r>
              <a:rPr lang="en-US" sz="1800" b="1" dirty="0" smtClean="0">
                <a:solidFill>
                  <a:srgbClr val="3366FF"/>
                </a:solidFill>
              </a:rPr>
              <a:t>;</a:t>
            </a:r>
            <a:endParaRPr lang="en-US" sz="1800" b="1" dirty="0">
              <a:solidFill>
                <a:srgbClr val="3366FF"/>
              </a:solidFill>
            </a:endParaRPr>
          </a:p>
          <a:p>
            <a:pPr marL="0" indent="0">
              <a:buNone/>
            </a:pPr>
            <a:r>
              <a:rPr lang="en-US" sz="1800" b="1" dirty="0">
                <a:solidFill>
                  <a:srgbClr val="3366FF"/>
                </a:solidFill>
              </a:rPr>
              <a:t>   Node* last</a:t>
            </a:r>
            <a:r>
              <a:rPr lang="en-US" sz="1800" b="1" dirty="0" smtClean="0">
                <a:solidFill>
                  <a:srgbClr val="3366FF"/>
                </a:solidFill>
              </a:rPr>
              <a:t>;</a:t>
            </a:r>
            <a:endParaRPr lang="en-US" sz="1800" b="1" dirty="0">
              <a:solidFill>
                <a:srgbClr val="3366FF"/>
              </a:solidFill>
            </a:endParaRPr>
          </a:p>
          <a:p>
            <a:pPr marL="0" indent="0">
              <a:buNone/>
            </a:pPr>
            <a:r>
              <a:rPr lang="en-US" sz="1800" dirty="0"/>
              <a:t>};</a:t>
            </a:r>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8</a:t>
            </a:fld>
            <a:endParaRPr lang="en-US"/>
          </a:p>
        </p:txBody>
      </p:sp>
    </p:spTree>
    <p:extLst>
      <p:ext uri="{BB962C8B-B14F-4D97-AF65-F5344CB8AC3E}">
        <p14:creationId xmlns:p14="http://schemas.microsoft.com/office/powerpoint/2010/main" val="109777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792162"/>
          </a:xfrm>
        </p:spPr>
        <p:txBody>
          <a:bodyPr/>
          <a:lstStyle/>
          <a:p>
            <a:r>
              <a:rPr lang="en-US" b="1" dirty="0" smtClean="0"/>
              <a:t>Iterator – Class Node</a:t>
            </a:r>
            <a:endParaRPr lang="en-US" b="1" dirty="0"/>
          </a:p>
        </p:txBody>
      </p:sp>
      <p:sp>
        <p:nvSpPr>
          <p:cNvPr id="3" name="Content Placeholder 2"/>
          <p:cNvSpPr>
            <a:spLocks noGrp="1"/>
          </p:cNvSpPr>
          <p:nvPr>
            <p:ph sz="half" idx="1"/>
          </p:nvPr>
        </p:nvSpPr>
        <p:spPr>
          <a:xfrm>
            <a:off x="457200" y="863600"/>
            <a:ext cx="8382000" cy="5262563"/>
          </a:xfrm>
          <a:ln>
            <a:solidFill>
              <a:srgbClr val="0000FF"/>
            </a:solidFill>
          </a:ln>
        </p:spPr>
        <p:txBody>
          <a:bodyPr/>
          <a:lstStyle/>
          <a:p>
            <a:pPr marL="0" indent="0">
              <a:buNone/>
            </a:pPr>
            <a:r>
              <a:rPr lang="en-US" sz="1800" b="1" dirty="0"/>
              <a:t>class </a:t>
            </a:r>
            <a:r>
              <a:rPr lang="en-US" sz="1800" b="1" dirty="0" smtClean="0"/>
              <a:t>Iterator{</a:t>
            </a:r>
            <a:endParaRPr lang="en-US" sz="1800" b="1" dirty="0"/>
          </a:p>
          <a:p>
            <a:pPr marL="0" indent="0">
              <a:buNone/>
            </a:pPr>
            <a:r>
              <a:rPr lang="en-US" sz="1800" b="1" dirty="0"/>
              <a:t>p</a:t>
            </a:r>
            <a:r>
              <a:rPr lang="en-US" sz="1800" b="1" dirty="0" smtClean="0"/>
              <a:t>ublic:</a:t>
            </a:r>
            <a:endParaRPr lang="en-US" sz="1800" b="1" dirty="0"/>
          </a:p>
          <a:p>
            <a:pPr marL="0" indent="0">
              <a:buNone/>
            </a:pPr>
            <a:r>
              <a:rPr lang="en-US" sz="1800" b="1" dirty="0"/>
              <a:t>   /*</a:t>
            </a:r>
            <a:r>
              <a:rPr lang="en-US" sz="1800" b="1" dirty="0" smtClean="0"/>
              <a:t>* </a:t>
            </a:r>
            <a:r>
              <a:rPr lang="en-US" sz="1800" b="1" dirty="0"/>
              <a:t>Constructs an iterator that does not point into any list</a:t>
            </a:r>
            <a:r>
              <a:rPr lang="en-US" sz="1800" b="1" dirty="0" smtClean="0"/>
              <a:t>. </a:t>
            </a:r>
            <a:r>
              <a:rPr lang="en-US" sz="1800" b="1" dirty="0"/>
              <a:t>*</a:t>
            </a:r>
            <a:r>
              <a:rPr lang="en-US" sz="1800" b="1" dirty="0" smtClean="0"/>
              <a:t>/</a:t>
            </a:r>
            <a:endParaRPr lang="en-US" sz="1800" b="1" dirty="0"/>
          </a:p>
          <a:p>
            <a:pPr marL="0" indent="0">
              <a:buNone/>
            </a:pPr>
            <a:r>
              <a:rPr lang="en-US" sz="1800" b="1" dirty="0"/>
              <a:t> </a:t>
            </a:r>
            <a:r>
              <a:rPr lang="en-US" sz="1800" dirty="0">
                <a:solidFill>
                  <a:srgbClr val="FF0000"/>
                </a:solidFill>
              </a:rPr>
              <a:t>  Iterator()</a:t>
            </a:r>
            <a:r>
              <a:rPr lang="en-US" sz="1800" dirty="0" smtClean="0">
                <a:solidFill>
                  <a:srgbClr val="FF0000"/>
                </a:solidFill>
              </a:rPr>
              <a:t>;</a:t>
            </a:r>
          </a:p>
          <a:p>
            <a:pPr marL="0" indent="0">
              <a:buNone/>
            </a:pPr>
            <a:endParaRPr lang="en-US" sz="1800" b="1" dirty="0"/>
          </a:p>
          <a:p>
            <a:pPr marL="0" indent="0">
              <a:buNone/>
            </a:pPr>
            <a:r>
              <a:rPr lang="en-US" sz="1800" b="1" dirty="0" smtClean="0"/>
              <a:t>string </a:t>
            </a:r>
            <a:r>
              <a:rPr lang="en-US" sz="1800" b="1" dirty="0"/>
              <a:t>get() </a:t>
            </a:r>
            <a:r>
              <a:rPr lang="en-US" sz="1800" b="1" dirty="0" err="1"/>
              <a:t>const</a:t>
            </a:r>
            <a:r>
              <a:rPr lang="en-US" sz="1800" b="1" dirty="0" smtClean="0"/>
              <a:t>; </a:t>
            </a:r>
            <a:r>
              <a:rPr lang="en-US" sz="1800" b="1" dirty="0"/>
              <a:t>/**   Looks up the value at a position. *</a:t>
            </a:r>
            <a:r>
              <a:rPr lang="en-US" sz="1800" b="1" dirty="0" smtClean="0"/>
              <a:t>/</a:t>
            </a:r>
            <a:endParaRPr lang="en-US" sz="1800" b="1" dirty="0"/>
          </a:p>
          <a:p>
            <a:pPr marL="0" indent="0">
              <a:buNone/>
            </a:pPr>
            <a:r>
              <a:rPr lang="en-US" sz="1800" b="1" dirty="0" smtClean="0"/>
              <a:t>void </a:t>
            </a:r>
            <a:r>
              <a:rPr lang="en-US" sz="1800" b="1" dirty="0"/>
              <a:t>next()</a:t>
            </a:r>
            <a:r>
              <a:rPr lang="en-US" sz="1800" b="1" dirty="0" smtClean="0"/>
              <a:t>; 			/</a:t>
            </a:r>
            <a:r>
              <a:rPr lang="en-US" sz="1800" b="1" dirty="0"/>
              <a:t>**   Advances the iterator to the next node. *</a:t>
            </a:r>
            <a:r>
              <a:rPr lang="en-US" sz="1800" b="1" dirty="0" smtClean="0"/>
              <a:t>/</a:t>
            </a:r>
            <a:endParaRPr lang="en-US" sz="1800" b="1" dirty="0"/>
          </a:p>
          <a:p>
            <a:pPr marL="0" indent="0">
              <a:buNone/>
            </a:pPr>
            <a:r>
              <a:rPr lang="en-US" sz="1800" b="1" dirty="0" smtClean="0"/>
              <a:t>void </a:t>
            </a:r>
            <a:r>
              <a:rPr lang="en-US" sz="1800" b="1" dirty="0"/>
              <a:t>previous()</a:t>
            </a:r>
            <a:r>
              <a:rPr lang="en-US" sz="1800" b="1" dirty="0" smtClean="0"/>
              <a:t>; 		/</a:t>
            </a:r>
            <a:r>
              <a:rPr lang="en-US" sz="1800" b="1" dirty="0"/>
              <a:t>**  Moves the iterator to the previous node. */</a:t>
            </a:r>
          </a:p>
          <a:p>
            <a:pPr marL="0" indent="0">
              <a:buNone/>
            </a:pPr>
            <a:endParaRPr lang="en-US" sz="1800" b="1" dirty="0"/>
          </a:p>
          <a:p>
            <a:pPr marL="0" indent="0">
              <a:buNone/>
            </a:pPr>
            <a:r>
              <a:rPr lang="en-US" sz="1800" b="1" dirty="0" err="1" smtClean="0"/>
              <a:t>bool</a:t>
            </a:r>
            <a:r>
              <a:rPr lang="en-US" sz="1800" b="1" dirty="0" smtClean="0"/>
              <a:t> </a:t>
            </a:r>
            <a:r>
              <a:rPr lang="en-US" sz="1800" b="1" dirty="0"/>
              <a:t>equals(Iterator b) </a:t>
            </a:r>
            <a:r>
              <a:rPr lang="en-US" sz="1800" b="1" dirty="0" err="1"/>
              <a:t>const</a:t>
            </a:r>
            <a:r>
              <a:rPr lang="en-US" sz="1800" b="1" dirty="0" smtClean="0"/>
              <a:t>;		 </a:t>
            </a:r>
            <a:r>
              <a:rPr lang="en-US" sz="1800" b="1" dirty="0"/>
              <a:t>/**   Compares two iterators   *</a:t>
            </a:r>
            <a:r>
              <a:rPr lang="en-US" sz="1800" b="1" dirty="0" smtClean="0"/>
              <a:t>/</a:t>
            </a:r>
            <a:endParaRPr lang="en-US" sz="1800" b="1" dirty="0"/>
          </a:p>
          <a:p>
            <a:pPr marL="0" indent="0">
              <a:buNone/>
            </a:pPr>
            <a:endParaRPr lang="en-US" sz="1800" b="1" dirty="0"/>
          </a:p>
          <a:p>
            <a:pPr marL="0" indent="0">
              <a:buNone/>
            </a:pPr>
            <a:r>
              <a:rPr lang="en-US" sz="1800" b="1" dirty="0"/>
              <a:t>private:</a:t>
            </a:r>
          </a:p>
          <a:p>
            <a:pPr marL="0" indent="0">
              <a:buNone/>
            </a:pPr>
            <a:r>
              <a:rPr lang="en-US" sz="1800" b="1" dirty="0" smtClean="0"/>
              <a:t>Node</a:t>
            </a:r>
            <a:r>
              <a:rPr lang="en-US" sz="1800" b="1" dirty="0"/>
              <a:t>* position;</a:t>
            </a:r>
          </a:p>
          <a:p>
            <a:pPr marL="0" indent="0">
              <a:buNone/>
            </a:pPr>
            <a:r>
              <a:rPr lang="en-US" sz="1800" b="1" dirty="0" smtClean="0"/>
              <a:t>Node</a:t>
            </a:r>
            <a:r>
              <a:rPr lang="en-US" sz="1800" b="1" dirty="0"/>
              <a:t>* last</a:t>
            </a:r>
            <a:r>
              <a:rPr lang="en-US" sz="1800" b="1" dirty="0" smtClean="0"/>
              <a:t>;</a:t>
            </a:r>
            <a:endParaRPr lang="en-US" sz="1800" b="1" dirty="0"/>
          </a:p>
          <a:p>
            <a:pPr marL="0" indent="0">
              <a:buNone/>
            </a:pPr>
            <a:r>
              <a:rPr lang="en-US" sz="1800" b="1" dirty="0"/>
              <a:t>friend class List</a:t>
            </a:r>
            <a:r>
              <a:rPr lang="en-US" sz="1800" b="1" dirty="0" smtClean="0"/>
              <a:t>;</a:t>
            </a:r>
            <a:endParaRPr lang="en-US" sz="1800" b="1" dirty="0"/>
          </a:p>
          <a:p>
            <a:pPr marL="0" indent="0">
              <a:buNone/>
            </a:pPr>
            <a:r>
              <a:rPr lang="en-US" sz="1800" b="1" dirty="0"/>
              <a:t>};</a:t>
            </a:r>
            <a:endParaRPr lang="en-US" sz="1800" dirty="0"/>
          </a:p>
        </p:txBody>
      </p:sp>
      <p:sp>
        <p:nvSpPr>
          <p:cNvPr id="5" name="Date Placeholder 4"/>
          <p:cNvSpPr>
            <a:spLocks noGrp="1"/>
          </p:cNvSpPr>
          <p:nvPr>
            <p:ph type="dt" sz="half" idx="10"/>
          </p:nvPr>
        </p:nvSpPr>
        <p:spPr/>
        <p:txBody>
          <a:bodyPr/>
          <a:lstStyle/>
          <a:p>
            <a:r>
              <a:rPr lang="en-US" smtClean="0"/>
              <a:t>4/1/15</a:t>
            </a:r>
            <a:endParaRPr lang="en-US"/>
          </a:p>
        </p:txBody>
      </p:sp>
      <p:sp>
        <p:nvSpPr>
          <p:cNvPr id="6" name="Footer Placeholder 5"/>
          <p:cNvSpPr>
            <a:spLocks noGrp="1"/>
          </p:cNvSpPr>
          <p:nvPr>
            <p:ph type="ftr" sz="quarter" idx="11"/>
          </p:nvPr>
        </p:nvSpPr>
        <p:spPr/>
        <p:txBody>
          <a:bodyPr/>
          <a:lstStyle/>
          <a:p>
            <a:r>
              <a:rPr lang="en-US" smtClean="0"/>
              <a:t>C++ Part II</a:t>
            </a:r>
            <a:endParaRPr lang="en-US"/>
          </a:p>
        </p:txBody>
      </p:sp>
      <p:sp>
        <p:nvSpPr>
          <p:cNvPr id="7" name="Slide Number Placeholder 6"/>
          <p:cNvSpPr>
            <a:spLocks noGrp="1"/>
          </p:cNvSpPr>
          <p:nvPr>
            <p:ph type="sldNum" sz="quarter" idx="12"/>
          </p:nvPr>
        </p:nvSpPr>
        <p:spPr/>
        <p:txBody>
          <a:bodyPr/>
          <a:lstStyle/>
          <a:p>
            <a:pPr>
              <a:defRPr/>
            </a:pPr>
            <a:fld id="{DA9A85D3-EB14-164A-8937-36D1A07615EE}" type="slidenum">
              <a:rPr lang="en-US" smtClean="0"/>
              <a:pPr>
                <a:defRPr/>
              </a:pPr>
              <a:t>9</a:t>
            </a:fld>
            <a:endParaRPr lang="en-US"/>
          </a:p>
        </p:txBody>
      </p:sp>
    </p:spTree>
    <p:extLst>
      <p:ext uri="{BB962C8B-B14F-4D97-AF65-F5344CB8AC3E}">
        <p14:creationId xmlns:p14="http://schemas.microsoft.com/office/powerpoint/2010/main" val="4146404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42317</TotalTime>
  <Words>8828</Words>
  <Application>Microsoft Macintosh PowerPoint</Application>
  <PresentationFormat>On-screen Show (4:3)</PresentationFormat>
  <Paragraphs>1753</Paragraphs>
  <Slides>72</Slides>
  <Notes>11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C++  for  Financial Engineering INFO1-CE9265  Class Notes #8</vt:lpstr>
      <vt:lpstr>Synopsis</vt:lpstr>
      <vt:lpstr>Iterators</vt:lpstr>
      <vt:lpstr>Pointers as Iterators</vt:lpstr>
      <vt:lpstr>Iterator Classes</vt:lpstr>
      <vt:lpstr>Iterator Class Example</vt:lpstr>
      <vt:lpstr>Iterators - Class Node§</vt:lpstr>
      <vt:lpstr>Iterator – Class List</vt:lpstr>
      <vt:lpstr>Iterator – Class Node</vt:lpstr>
      <vt:lpstr>Iterator – main()</vt:lpstr>
      <vt:lpstr>Iterator Class – Link List</vt:lpstr>
      <vt:lpstr>Origins of STL</vt:lpstr>
      <vt:lpstr>Overview of STL</vt:lpstr>
      <vt:lpstr>Overview of STL</vt:lpstr>
      <vt:lpstr>Why Use STL?</vt:lpstr>
      <vt:lpstr>Overview of STL</vt:lpstr>
      <vt:lpstr>Containers</vt:lpstr>
      <vt:lpstr>STL Hierarchy §</vt:lpstr>
      <vt:lpstr>Sequence Containers</vt:lpstr>
      <vt:lpstr>Associative Containers</vt:lpstr>
      <vt:lpstr>Associative Containers</vt:lpstr>
      <vt:lpstr>Container Adapters</vt:lpstr>
      <vt:lpstr>Sequence Container - Vectors§</vt:lpstr>
      <vt:lpstr>Vector Basics</vt:lpstr>
      <vt:lpstr>Vector Use</vt:lpstr>
      <vt:lpstr>Accessing Elements in Vector</vt:lpstr>
      <vt:lpstr>Vector Member Functions</vt:lpstr>
      <vt:lpstr>Vector Example#</vt:lpstr>
      <vt:lpstr>STL Vector Example§</vt:lpstr>
      <vt:lpstr>STL Vector Example (cont)</vt:lpstr>
      <vt:lpstr>PV Calculations§</vt:lpstr>
      <vt:lpstr>STL Simple Matrix Example§</vt:lpstr>
      <vt:lpstr>STL  Matrix Iterator  Example§</vt:lpstr>
      <vt:lpstr>STL  Vector Matrix  Multiply</vt:lpstr>
      <vt:lpstr>STL  Vector Matrix  Multiply§</vt:lpstr>
      <vt:lpstr>STL flexibility is not Free…!!!§</vt:lpstr>
      <vt:lpstr>STL flexibility is not Free…!!!§</vt:lpstr>
      <vt:lpstr>STL Vector/Matrix Applications</vt:lpstr>
      <vt:lpstr>List Container</vt:lpstr>
      <vt:lpstr>List Container Benefits and Drawbacks </vt:lpstr>
      <vt:lpstr>List Member Functions</vt:lpstr>
      <vt:lpstr>List Example§</vt:lpstr>
      <vt:lpstr>List Example</vt:lpstr>
      <vt:lpstr>Sell Order List Example§</vt:lpstr>
      <vt:lpstr>Sell Order List Example</vt:lpstr>
      <vt:lpstr>Deque Container</vt:lpstr>
      <vt:lpstr>Deque Containers</vt:lpstr>
      <vt:lpstr>Deque Containers</vt:lpstr>
      <vt:lpstr>Deque Example#</vt:lpstr>
      <vt:lpstr>Sequential Containers </vt:lpstr>
      <vt:lpstr>Sequential Containers</vt:lpstr>
      <vt:lpstr>Associative Containers</vt:lpstr>
      <vt:lpstr>Binary Trees</vt:lpstr>
      <vt:lpstr>Associative Containers</vt:lpstr>
      <vt:lpstr>Associative Containers - Sets</vt:lpstr>
      <vt:lpstr>Associative Containers - Overview</vt:lpstr>
      <vt:lpstr>STL Set Example§</vt:lpstr>
      <vt:lpstr>STL Set Constructors§</vt:lpstr>
      <vt:lpstr>STL Set Erase/Insert</vt:lpstr>
      <vt:lpstr>Maps</vt:lpstr>
      <vt:lpstr>Map Member Functions</vt:lpstr>
      <vt:lpstr>STL Map Constructors§</vt:lpstr>
      <vt:lpstr>Example MAPS§</vt:lpstr>
      <vt:lpstr>Container Adapters</vt:lpstr>
      <vt:lpstr>Container Adapter Stack</vt:lpstr>
      <vt:lpstr>Stack Example</vt:lpstr>
      <vt:lpstr>Stack§</vt:lpstr>
      <vt:lpstr>Queue§</vt:lpstr>
      <vt:lpstr>Queue Example§</vt:lpstr>
      <vt:lpstr>Queue Constructors</vt:lpstr>
      <vt:lpstr>References</vt:lpstr>
      <vt:lpstr>Arrays vs. STL Vectors</vt:lpstr>
    </vt:vector>
  </TitlesOfParts>
  <Company>Neuronex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Yedidiah Solowiejczyk</dc:creator>
  <cp:lastModifiedBy>Yedidiah Solowiejczyk</cp:lastModifiedBy>
  <cp:revision>318</cp:revision>
  <dcterms:created xsi:type="dcterms:W3CDTF">2012-06-25T03:47:04Z</dcterms:created>
  <dcterms:modified xsi:type="dcterms:W3CDTF">2015-04-02T18:38:09Z</dcterms:modified>
</cp:coreProperties>
</file>