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9" r:id="rId3"/>
    <p:sldId id="260" r:id="rId4"/>
    <p:sldId id="326" r:id="rId5"/>
    <p:sldId id="328" r:id="rId6"/>
    <p:sldId id="327" r:id="rId7"/>
    <p:sldId id="325" r:id="rId8"/>
    <p:sldId id="261" r:id="rId9"/>
    <p:sldId id="262" r:id="rId10"/>
    <p:sldId id="263" r:id="rId11"/>
    <p:sldId id="337" r:id="rId12"/>
    <p:sldId id="264" r:id="rId13"/>
    <p:sldId id="265" r:id="rId14"/>
    <p:sldId id="266" r:id="rId15"/>
    <p:sldId id="267" r:id="rId16"/>
    <p:sldId id="268" r:id="rId17"/>
    <p:sldId id="269" r:id="rId18"/>
    <p:sldId id="329" r:id="rId19"/>
    <p:sldId id="330" r:id="rId20"/>
    <p:sldId id="331" r:id="rId21"/>
    <p:sldId id="332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333" r:id="rId33"/>
    <p:sldId id="334" r:id="rId34"/>
    <p:sldId id="293" r:id="rId35"/>
    <p:sldId id="338" r:id="rId36"/>
    <p:sldId id="294" r:id="rId37"/>
    <p:sldId id="296" r:id="rId38"/>
    <p:sldId id="309" r:id="rId39"/>
    <p:sldId id="310" r:id="rId40"/>
    <p:sldId id="311" r:id="rId41"/>
    <p:sldId id="312" r:id="rId42"/>
    <p:sldId id="313" r:id="rId43"/>
    <p:sldId id="314" r:id="rId44"/>
    <p:sldId id="321" r:id="rId45"/>
    <p:sldId id="322" r:id="rId46"/>
    <p:sldId id="323" r:id="rId47"/>
    <p:sldId id="324" r:id="rId48"/>
    <p:sldId id="336" r:id="rId49"/>
    <p:sldId id="33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88" autoAdjust="0"/>
  </p:normalViewPr>
  <p:slideViewPr>
    <p:cSldViewPr snapToObjects="1">
      <p:cViewPr>
        <p:scale>
          <a:sx n="94" d="100"/>
          <a:sy n="94" d="100"/>
        </p:scale>
        <p:origin x="-11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20B9F-4585-8D4D-934C-A101E2B09EAB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9993B-29E7-A54B-AD10-17781DA72A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D6C9-B3EB-8A40-952C-679A2DD8D36A}" type="datetimeFigureOut">
              <a:rPr lang="en-US" smtClean="0"/>
              <a:pPr/>
              <a:t>10/19/14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91025-114B-D44D-B8F9-3A0CC8C01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57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4D6D0-2881-494B-B658-67A6E3958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200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/>
              <a:t>C++ Part I</a:t>
            </a:r>
            <a:br>
              <a:rPr lang="en-US" sz="4000" b="1" dirty="0" smtClean="0"/>
            </a:br>
            <a:r>
              <a:rPr lang="en-US" sz="3200" b="1" dirty="0" smtClean="0"/>
              <a:t>(INFO1-CE9264)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New York University </a:t>
            </a:r>
            <a:br>
              <a:rPr lang="en-US" sz="4000" b="1" dirty="0" smtClean="0"/>
            </a:br>
            <a:r>
              <a:rPr lang="en-US" sz="3200" b="1" dirty="0" smtClean="0"/>
              <a:t>School of </a:t>
            </a:r>
            <a:br>
              <a:rPr lang="en-US" sz="3200" b="1" dirty="0" smtClean="0"/>
            </a:br>
            <a:r>
              <a:rPr lang="en-US" sz="3200" b="1" dirty="0" smtClean="0"/>
              <a:t>Continuous Studies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>
                <a:solidFill>
                  <a:srgbClr val="0000FF"/>
                </a:solidFill>
              </a:rPr>
              <a:t>Fall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</a:rPr>
              <a:t>2014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Yedidiah Solowiejczyk</a:t>
            </a:r>
          </a:p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Class Notes # 5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10/19/14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4AC36-B4AB-A54E-AAB8-95695E67BB6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639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4AA31-D351-4C4A-A3D1-1E5D99B6067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sz="3600" b="1" smtClean="0">
                <a:ea typeface="ＭＳ Ｐゴシック" pitchFamily="-111" charset="-128"/>
                <a:cs typeface="ＭＳ Ｐゴシック" pitchFamily="-111" charset="-128"/>
              </a:rPr>
              <a:t>Initializing Structures in “C”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>
          <a:xfrm>
            <a:off x="457200" y="868363"/>
            <a:ext cx="8229600" cy="5487987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Can initialize structure at </a:t>
            </a:r>
            <a:r>
              <a:rPr lang="en-US" sz="2400" b="1" dirty="0" smtClean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declaration</a:t>
            </a: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 or </a:t>
            </a:r>
            <a:r>
              <a:rPr lang="en-US" sz="2400" b="1" dirty="0" smtClean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via function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Example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: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{					//prototype &amp; instantiate</a:t>
            </a:r>
            <a:b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		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month;</a:t>
            </a:r>
            <a:b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		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day;</a:t>
            </a:r>
            <a:b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		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year;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} 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Date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buNone/>
            </a:pP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void </a:t>
            </a:r>
            <a:r>
              <a:rPr lang="en-US" sz="1800" b="1" dirty="0" err="1">
                <a:ea typeface="ＭＳ Ｐゴシック" pitchFamily="-111" charset="-128"/>
                <a:cs typeface="ＭＳ Ｐゴシック" pitchFamily="-111" charset="-128"/>
              </a:rPr>
              <a:t>setDate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8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Date* </a:t>
            </a:r>
            <a:r>
              <a:rPr lang="en-US" sz="1800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DatePtr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1800" b="1" dirty="0" err="1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 Month, </a:t>
            </a:r>
            <a:r>
              <a:rPr lang="en-US" sz="1800" b="1" dirty="0" err="1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 Day, </a:t>
            </a:r>
            <a:r>
              <a:rPr lang="en-US" sz="1800" b="1" dirty="0" err="1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 Year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);</a:t>
            </a:r>
          </a:p>
          <a:p>
            <a:pPr>
              <a:buNone/>
            </a:pPr>
            <a:endParaRPr lang="en-US" sz="18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r>
              <a:rPr lang="en-US" sz="18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main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(){</a:t>
            </a:r>
            <a:b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Date X1, X2;					     	//instantiate date X1, X2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  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 Date X2 = {10, 24, 2010};			 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 // init at declaration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	  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setDat</a:t>
            </a:r>
            <a:r>
              <a:rPr lang="en-US" sz="1800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e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&amp;X1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, 10,24,2003);			  	// init date via function 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//Mutating Function</a:t>
            </a:r>
            <a:endParaRPr lang="en-US" sz="1800" b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None/>
            </a:pP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void </a:t>
            </a:r>
            <a:r>
              <a:rPr lang="en-US" sz="1800" b="1" dirty="0" err="1">
                <a:ea typeface="ＭＳ Ｐゴシック" pitchFamily="-111" charset="-128"/>
                <a:cs typeface="ＭＳ Ｐゴシック" pitchFamily="-111" charset="-128"/>
              </a:rPr>
              <a:t>setDate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8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Date* </a:t>
            </a:r>
            <a:r>
              <a:rPr lang="en-US" sz="1800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DatePtr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1800" b="1" dirty="0" err="1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 Month, </a:t>
            </a:r>
            <a:r>
              <a:rPr lang="en-US" sz="1800" b="1" dirty="0" err="1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 Day, </a:t>
            </a:r>
            <a:r>
              <a:rPr lang="en-US" sz="1800" b="1" dirty="0" err="1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 Year){  //</a:t>
            </a:r>
            <a:r>
              <a:rPr lang="en-US" sz="1800" b="1" i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mutating function</a:t>
            </a:r>
          </a:p>
          <a:p>
            <a:pPr>
              <a:buNone/>
            </a:pP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DatePtr</a:t>
            </a:r>
            <a:r>
              <a:rPr lang="en-US" sz="18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-&gt;</a:t>
            </a:r>
            <a:r>
              <a:rPr lang="en-US" sz="1800" b="1" dirty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month = Month;		//set data via indirection – “kind of ugly”</a:t>
            </a:r>
          </a:p>
          <a:p>
            <a:pPr>
              <a:buNone/>
            </a:pPr>
            <a:r>
              <a:rPr lang="en-US" sz="1800" b="1" dirty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DatePtr</a:t>
            </a:r>
            <a:r>
              <a:rPr lang="en-US" sz="18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-&gt;</a:t>
            </a:r>
            <a:r>
              <a:rPr lang="en-US" sz="1800" b="1" dirty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day = Day;</a:t>
            </a:r>
          </a:p>
          <a:p>
            <a:pPr>
              <a:buNone/>
            </a:pPr>
            <a:r>
              <a:rPr lang="en-US" sz="1800" b="1" dirty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DatePtr</a:t>
            </a:r>
            <a:r>
              <a:rPr lang="en-US" sz="18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-&gt;</a:t>
            </a:r>
            <a:r>
              <a:rPr lang="en-US" sz="1800" b="1" dirty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year = Year;</a:t>
            </a:r>
          </a:p>
          <a:p>
            <a:pPr>
              <a:buNone/>
            </a:pP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 eaLnBrk="1" hangingPunct="1">
              <a:buFont typeface="Arial" pitchFamily="-111" charset="0"/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9398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791200" y="1295400"/>
            <a:ext cx="2362200" cy="1447800"/>
          </a:xfrm>
          <a:prstGeom prst="cloudCallout">
            <a:avLst>
              <a:gd name="adj1" fmla="val -89328"/>
              <a:gd name="adj2" fmla="val 5734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Data members divorced from mutating function</a:t>
            </a:r>
          </a:p>
        </p:txBody>
      </p:sp>
      <p:sp>
        <p:nvSpPr>
          <p:cNvPr id="2" name="Action Button: Help 1">
            <a:hlinkClick r:id="" action="ppaction://noaction" highlightClick="1"/>
          </p:cNvPr>
          <p:cNvSpPr/>
          <p:nvPr/>
        </p:nvSpPr>
        <p:spPr>
          <a:xfrm>
            <a:off x="4953000" y="5389859"/>
            <a:ext cx="685800" cy="650282"/>
          </a:xfrm>
          <a:prstGeom prst="actionButtonHelp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25" y="17949"/>
            <a:ext cx="8229600" cy="820251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tructures in C -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  <a:ln>
            <a:solidFill>
              <a:srgbClr val="3366FF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Structure is an </a:t>
            </a:r>
            <a:r>
              <a:rPr lang="en-US" b="1" i="1" dirty="0" smtClean="0">
                <a:solidFill>
                  <a:srgbClr val="FF6600"/>
                </a:solidFill>
              </a:rPr>
              <a:t>aggregate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of various native data types</a:t>
            </a:r>
          </a:p>
          <a:p>
            <a:r>
              <a:rPr lang="en-US" dirty="0" smtClean="0"/>
              <a:t>Structures must be </a:t>
            </a:r>
            <a:r>
              <a:rPr lang="en-US" b="1" i="1" dirty="0" smtClean="0">
                <a:solidFill>
                  <a:srgbClr val="FF6600"/>
                </a:solidFill>
              </a:rPr>
              <a:t>prototyped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prior to instantiating an object from it</a:t>
            </a:r>
          </a:p>
          <a:p>
            <a:r>
              <a:rPr lang="en-US" dirty="0" smtClean="0"/>
              <a:t>Structure member data can be accessed (</a:t>
            </a:r>
            <a:r>
              <a:rPr lang="en-US" b="1" i="1" dirty="0" smtClean="0"/>
              <a:t>“read” or “write”</a:t>
            </a:r>
            <a:r>
              <a:rPr lang="en-US" dirty="0" smtClean="0"/>
              <a:t>) via </a:t>
            </a:r>
            <a:r>
              <a:rPr lang="en-US" b="1" dirty="0" smtClean="0">
                <a:solidFill>
                  <a:srgbClr val="FF6600"/>
                </a:solidFill>
              </a:rPr>
              <a:t>“.”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Structures can be </a:t>
            </a:r>
            <a:r>
              <a:rPr lang="en-US" b="1" i="1" dirty="0" smtClean="0">
                <a:solidFill>
                  <a:srgbClr val="FF6600"/>
                </a:solidFill>
              </a:rPr>
              <a:t>initialized</a:t>
            </a:r>
            <a:r>
              <a:rPr lang="en-US" dirty="0" smtClean="0"/>
              <a:t> at point of instantiation</a:t>
            </a:r>
          </a:p>
          <a:p>
            <a:r>
              <a:rPr lang="en-US" dirty="0" smtClean="0"/>
              <a:t>Structures can be </a:t>
            </a:r>
            <a:r>
              <a:rPr lang="en-US" b="1" i="1" dirty="0" smtClean="0">
                <a:solidFill>
                  <a:srgbClr val="FF6600"/>
                </a:solidFill>
              </a:rPr>
              <a:t>manipulated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via external </a:t>
            </a:r>
            <a:r>
              <a:rPr lang="en-US" dirty="0" smtClean="0"/>
              <a:t>functions (“</a:t>
            </a:r>
            <a:r>
              <a:rPr lang="en-US" b="1" i="1" dirty="0" smtClean="0">
                <a:solidFill>
                  <a:srgbClr val="0000FF"/>
                </a:solidFill>
              </a:rPr>
              <a:t>mutating functions</a:t>
            </a:r>
            <a:r>
              <a:rPr lang="en-US" dirty="0" smtClean="0"/>
              <a:t>”)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7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C48B3E-1AA4-DF43-898D-8397486A912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Structures in “</a:t>
            </a:r>
            <a:r>
              <a:rPr lang="en-US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C++</a:t>
            </a:r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”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67055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Structure is a collection of </a:t>
            </a:r>
            <a:r>
              <a:rPr lang="en-US" sz="26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variables</a:t>
            </a:r>
            <a:r>
              <a:rPr lang="en-US" sz="26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under a single name. </a:t>
            </a:r>
          </a:p>
          <a:p>
            <a:pPr lvl="1"/>
            <a:r>
              <a:rPr lang="en-US" sz="26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Variables can be of any type: </a:t>
            </a:r>
            <a:r>
              <a:rPr lang="en-US" sz="26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, float, char, etc. </a:t>
            </a:r>
          </a:p>
          <a:p>
            <a:pPr lvl="1"/>
            <a:r>
              <a:rPr lang="en-US" sz="26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Convenient way of grouping variables under one tag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3366FF"/>
                </a:solidFill>
              </a:rPr>
              <a:t>Functions that manipulate the various data members are declared </a:t>
            </a:r>
            <a:r>
              <a:rPr lang="en-US" sz="2600" b="1" u="sng" dirty="0" smtClean="0">
                <a:solidFill>
                  <a:srgbClr val="FF0000"/>
                </a:solidFill>
              </a:rPr>
              <a:t>internally </a:t>
            </a:r>
            <a:r>
              <a:rPr lang="en-US" sz="2600" b="1" dirty="0" smtClean="0">
                <a:solidFill>
                  <a:srgbClr val="3366FF"/>
                </a:solidFill>
              </a:rPr>
              <a:t>to the function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3366FF"/>
                </a:solidFill>
              </a:rPr>
              <a:t>Member functions are defined via </a:t>
            </a:r>
            <a:r>
              <a:rPr lang="en-US" sz="2600" b="1" dirty="0" smtClean="0">
                <a:solidFill>
                  <a:srgbClr val="FF0000"/>
                </a:solidFill>
              </a:rPr>
              <a:t>scoping (::)</a:t>
            </a:r>
            <a:r>
              <a:rPr lang="en-US" sz="2600" b="1" dirty="0" smtClean="0">
                <a:solidFill>
                  <a:srgbClr val="3366FF"/>
                </a:solidFill>
              </a:rPr>
              <a:t> operator  - </a:t>
            </a:r>
            <a:r>
              <a:rPr lang="en-US" sz="2600" b="1" dirty="0" smtClean="0">
                <a:solidFill>
                  <a:srgbClr val="FF0000"/>
                </a:solidFill>
              </a:rPr>
              <a:t>differentiate between </a:t>
            </a:r>
            <a:r>
              <a:rPr lang="en-US" sz="2600" b="1" dirty="0" err="1" smtClean="0">
                <a:solidFill>
                  <a:srgbClr val="FF0000"/>
                </a:solidFill>
              </a:rPr>
              <a:t>structs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3366FF"/>
                </a:solidFill>
              </a:rPr>
              <a:t>All member functions and data are </a:t>
            </a:r>
            <a:r>
              <a:rPr lang="en-US" sz="2600" b="1" u="sng" dirty="0" smtClean="0">
                <a:solidFill>
                  <a:srgbClr val="FF0000"/>
                </a:solidFill>
              </a:rPr>
              <a:t>public </a:t>
            </a:r>
            <a:r>
              <a:rPr lang="en-US" sz="2600" b="1" u="sng" dirty="0" smtClean="0">
                <a:solidFill>
                  <a:srgbClr val="3366FF"/>
                </a:solidFill>
              </a:rPr>
              <a:t>by default – </a:t>
            </a:r>
            <a:r>
              <a:rPr lang="en-US" sz="2600" b="1" u="sng" dirty="0" smtClean="0">
                <a:solidFill>
                  <a:srgbClr val="FF0000"/>
                </a:solidFill>
              </a:rPr>
              <a:t>private </a:t>
            </a:r>
            <a:r>
              <a:rPr lang="en-US" sz="2600" b="1" u="sng" dirty="0" smtClean="0">
                <a:solidFill>
                  <a:srgbClr val="3366FF"/>
                </a:solidFill>
              </a:rPr>
              <a:t>by choice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3366FF"/>
                </a:solidFill>
              </a:rPr>
              <a:t>Access data members and member functions via </a:t>
            </a:r>
            <a:r>
              <a:rPr lang="en-US" sz="2600" b="1" dirty="0" smtClean="0">
                <a:solidFill>
                  <a:srgbClr val="FF0000"/>
                </a:solidFill>
              </a:rPr>
              <a:t>dot (.)</a:t>
            </a:r>
            <a:r>
              <a:rPr lang="en-US" sz="2600" b="1" dirty="0" smtClean="0">
                <a:solidFill>
                  <a:srgbClr val="3366FF"/>
                </a:solidFill>
              </a:rPr>
              <a:t> operator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Example: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err="1" smtClean="0"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 Date{								//prototype    </a:t>
            </a:r>
            <a:b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2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 month;     				// </a:t>
            </a:r>
            <a:r>
              <a:rPr lang="en-US" sz="2600" b="1" u="sng" dirty="0" smtClean="0">
                <a:solidFill>
                  <a:srgbClr val="FF3300"/>
                </a:solidFill>
                <a:ea typeface="ＭＳ Ｐゴシック" pitchFamily="-111" charset="-128"/>
                <a:cs typeface="ＭＳ Ｐゴシック" pitchFamily="-111" charset="-128"/>
              </a:rPr>
              <a:t>public access -default</a:t>
            </a: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2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 day;</a:t>
            </a:r>
            <a:b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26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 year;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          	</a:t>
            </a:r>
            <a:r>
              <a:rPr lang="en-US" sz="2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void </a:t>
            </a:r>
            <a:r>
              <a:rPr lang="en-US" sz="26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setDate</a:t>
            </a:r>
            <a:r>
              <a:rPr lang="en-US" sz="2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26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Month, </a:t>
            </a:r>
            <a:r>
              <a:rPr lang="en-US" sz="26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Day, </a:t>
            </a:r>
            <a:r>
              <a:rPr lang="en-US" sz="26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Year)</a:t>
            </a: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{ //inline  </a:t>
            </a:r>
            <a:r>
              <a:rPr lang="en-US" sz="26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mutating function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ea typeface="ＭＳ Ｐゴシック" pitchFamily="-111" charset="-128"/>
                <a:cs typeface="ＭＳ Ｐゴシック" pitchFamily="-111" charset="-128"/>
              </a:rPr>
              <a:t>			</a:t>
            </a:r>
            <a:r>
              <a:rPr lang="en-US" sz="26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month = Month;		//set data via indirection – “kind of ugly”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			day = Day;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6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26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year = Year;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600" b="1" dirty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6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         }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200" b="1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 eaLnBrk="1" hangingPunct="1">
              <a:buFont typeface="Arial" pitchFamily="-111" charset="0"/>
              <a:buNone/>
            </a:pPr>
            <a:endParaRPr lang="en-US" sz="18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lnSpc>
                <a:spcPct val="55000"/>
              </a:lnSpc>
              <a:buFont typeface="Arial" pitchFamily="-111" charset="0"/>
              <a:buNone/>
            </a:pPr>
            <a:endParaRPr lang="en-US" sz="18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lnSpc>
                <a:spcPct val="55000"/>
              </a:lnSpc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				</a:t>
            </a:r>
          </a:p>
        </p:txBody>
      </p:sp>
      <p:sp>
        <p:nvSpPr>
          <p:cNvPr id="614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0" y="5334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4223266" y="4718532"/>
            <a:ext cx="4495800" cy="1589088"/>
          </a:xfrm>
          <a:prstGeom prst="borderCallout1">
            <a:avLst>
              <a:gd name="adj1" fmla="val 102383"/>
              <a:gd name="adj2" fmla="val 48342"/>
              <a:gd name="adj3" fmla="val 104244"/>
              <a:gd name="adj4" fmla="val 430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>
                <a:solidFill>
                  <a:srgbClr val="3366FF"/>
                </a:solidFill>
              </a:rPr>
              <a:t>int</a:t>
            </a:r>
            <a:r>
              <a:rPr lang="en-US" dirty="0">
                <a:solidFill>
                  <a:srgbClr val="3366FF"/>
                </a:solidFill>
              </a:rPr>
              <a:t> main( ) {</a:t>
            </a:r>
          </a:p>
          <a:p>
            <a:pPr>
              <a:defRPr/>
            </a:pPr>
            <a:r>
              <a:rPr lang="en-US" dirty="0">
                <a:solidFill>
                  <a:srgbClr val="3366FF"/>
                </a:solidFill>
              </a:rPr>
              <a:t>	</a:t>
            </a:r>
            <a:r>
              <a:rPr lang="en-US" b="1" dirty="0">
                <a:solidFill>
                  <a:srgbClr val="3366FF"/>
                </a:solidFill>
              </a:rPr>
              <a:t>Date X1, X2</a:t>
            </a:r>
            <a:r>
              <a:rPr lang="en-US" b="1" dirty="0" smtClean="0">
                <a:solidFill>
                  <a:srgbClr val="3366FF"/>
                </a:solidFill>
              </a:rPr>
              <a:t>;     </a:t>
            </a:r>
            <a:r>
              <a:rPr lang="en-US" b="1" dirty="0" smtClean="0">
                <a:solidFill>
                  <a:srgbClr val="FF0000"/>
                </a:solidFill>
              </a:rPr>
              <a:t>//no need for </a:t>
            </a:r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b="1" dirty="0" smtClean="0">
                <a:solidFill>
                  <a:srgbClr val="FF0000"/>
                </a:solidFill>
              </a:rPr>
              <a:t> …!!</a:t>
            </a:r>
          </a:p>
          <a:p>
            <a:pPr>
              <a:defRPr/>
            </a:pPr>
            <a:r>
              <a:rPr lang="en-US" dirty="0">
                <a:solidFill>
                  <a:srgbClr val="FF3300"/>
                </a:solidFill>
              </a:rPr>
              <a:t>	</a:t>
            </a:r>
            <a:r>
              <a:rPr lang="en-US" b="1" dirty="0">
                <a:solidFill>
                  <a:srgbClr val="FF3300"/>
                </a:solidFill>
              </a:rPr>
              <a:t>X1.setDate(3, 22, 1972);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	X2.day = 31;</a:t>
            </a:r>
          </a:p>
          <a:p>
            <a:pPr>
              <a:lnSpc>
                <a:spcPct val="55000"/>
              </a:lnSpc>
              <a:defRPr/>
            </a:pPr>
            <a:r>
              <a:rPr lang="en-US" dirty="0">
                <a:solidFill>
                  <a:srgbClr val="3366FF"/>
                </a:solidFill>
              </a:rPr>
              <a:t>}</a:t>
            </a:r>
            <a:r>
              <a:rPr lang="en-US" b="1" dirty="0">
                <a:solidFill>
                  <a:srgbClr val="FF3300"/>
                </a:solidFill>
                <a:ea typeface="ＭＳ Ｐゴシック" pitchFamily="-111" charset="-128"/>
                <a:cs typeface="ＭＳ Ｐゴシック" pitchFamily="-111" charset="-128"/>
              </a:rPr>
              <a:t> //mutating function easier to write</a:t>
            </a:r>
          </a:p>
          <a:p>
            <a:pPr>
              <a:lnSpc>
                <a:spcPct val="55000"/>
              </a:lnSpc>
              <a:defRPr/>
            </a:pPr>
            <a:r>
              <a:rPr lang="en-US" b="1" dirty="0">
                <a:solidFill>
                  <a:srgbClr val="FF3300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b="1" dirty="0"/>
              <a:t>….</a:t>
            </a:r>
            <a:r>
              <a:rPr lang="en-US" sz="1400" b="1" dirty="0"/>
              <a:t>	</a:t>
            </a:r>
            <a:endParaRPr lang="en-US" dirty="0">
              <a:solidFill>
                <a:srgbClr val="3366FF"/>
              </a:solidFill>
            </a:endParaRPr>
          </a:p>
          <a:p>
            <a:pPr>
              <a:defRPr/>
            </a:pP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E149B-53AA-1F4E-98B2-EBF354C2EA5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Structures in “C++</a:t>
            </a:r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”</a:t>
            </a:r>
            <a:r>
              <a:rPr lang="en-US" b="1" baseline="30000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</a:t>
            </a:r>
            <a:endParaRPr lang="en-US" b="1" baseline="30000" dirty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67055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Structure is a collection of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variables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under a single name. </a:t>
            </a:r>
          </a:p>
          <a:p>
            <a:pPr lvl="1"/>
            <a:r>
              <a:rPr lang="en-US" sz="20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Variables can be of any type: </a:t>
            </a:r>
            <a:r>
              <a:rPr lang="en-US" sz="2000" b="1" dirty="0" err="1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, float, char, etc. </a:t>
            </a:r>
          </a:p>
          <a:p>
            <a:pPr lvl="1"/>
            <a:r>
              <a:rPr lang="en-US" sz="2000" b="1" dirty="0" smtClean="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Convenient way of grouping variables under one tag</a:t>
            </a:r>
          </a:p>
          <a:p>
            <a:pPr lvl="1">
              <a:lnSpc>
                <a:spcPct val="90000"/>
              </a:lnSpc>
            </a:pPr>
            <a:r>
              <a:rPr lang="en-US" sz="1730" b="1" dirty="0" smtClean="0">
                <a:solidFill>
                  <a:srgbClr val="3366FF"/>
                </a:solidFill>
              </a:rPr>
              <a:t>Functions that manipulate the various data members are declared </a:t>
            </a:r>
            <a:r>
              <a:rPr lang="en-US" sz="1730" b="1" u="sng" dirty="0" smtClean="0">
                <a:solidFill>
                  <a:srgbClr val="3366FF"/>
                </a:solidFill>
              </a:rPr>
              <a:t>internally </a:t>
            </a:r>
            <a:r>
              <a:rPr lang="en-US" sz="1730" b="1" dirty="0" smtClean="0">
                <a:solidFill>
                  <a:srgbClr val="3366FF"/>
                </a:solidFill>
              </a:rPr>
              <a:t>to the function</a:t>
            </a:r>
          </a:p>
          <a:p>
            <a:pPr lvl="1">
              <a:lnSpc>
                <a:spcPct val="90000"/>
              </a:lnSpc>
            </a:pPr>
            <a:r>
              <a:rPr lang="en-US" sz="1900" b="1" dirty="0" smtClean="0">
                <a:solidFill>
                  <a:srgbClr val="3366FF"/>
                </a:solidFill>
              </a:rPr>
              <a:t>Member functions are defined via scoping (::) operator </a:t>
            </a:r>
          </a:p>
          <a:p>
            <a:pPr lvl="1">
              <a:lnSpc>
                <a:spcPct val="90000"/>
              </a:lnSpc>
            </a:pPr>
            <a:r>
              <a:rPr lang="en-US" sz="1900" b="1" dirty="0" smtClean="0">
                <a:solidFill>
                  <a:srgbClr val="3366FF"/>
                </a:solidFill>
              </a:rPr>
              <a:t>All member functions and data are </a:t>
            </a:r>
            <a:r>
              <a:rPr lang="en-US" sz="1900" b="1" u="sng" dirty="0" smtClean="0">
                <a:solidFill>
                  <a:srgbClr val="FF6600"/>
                </a:solidFill>
              </a:rPr>
              <a:t>public by default </a:t>
            </a:r>
            <a:r>
              <a:rPr lang="en-US" sz="1900" b="1" u="sng" dirty="0" smtClean="0">
                <a:solidFill>
                  <a:srgbClr val="3366FF"/>
                </a:solidFill>
              </a:rPr>
              <a:t>– </a:t>
            </a:r>
            <a:r>
              <a:rPr lang="en-US" sz="1900" b="1" i="1" u="sng" dirty="0" smtClean="0">
                <a:solidFill>
                  <a:srgbClr val="3366FF"/>
                </a:solidFill>
              </a:rPr>
              <a:t>private by choice</a:t>
            </a:r>
          </a:p>
          <a:p>
            <a:pPr lvl="1">
              <a:lnSpc>
                <a:spcPct val="90000"/>
              </a:lnSpc>
            </a:pPr>
            <a:r>
              <a:rPr lang="en-US" sz="1900" b="1" dirty="0" smtClean="0">
                <a:solidFill>
                  <a:srgbClr val="3366FF"/>
                </a:solidFill>
              </a:rPr>
              <a:t>Access data members and member functions via dot (.) operator</a:t>
            </a:r>
          </a:p>
          <a:p>
            <a:pPr>
              <a:buNone/>
            </a:pP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>
                <a:ea typeface="ＭＳ Ｐゴシック" pitchFamily="-111" charset="-128"/>
                <a:cs typeface="ＭＳ Ｐゴシック" pitchFamily="-111" charset="-128"/>
              </a:rPr>
              <a:t>Date {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		//prototype    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solidFill>
                  <a:srgbClr val="FF3300"/>
                </a:solidFill>
                <a:ea typeface="ＭＳ Ｐゴシック" pitchFamily="-111" charset="-128"/>
                <a:cs typeface="ＭＳ Ｐゴシック" pitchFamily="-111" charset="-128"/>
              </a:rPr>
              <a:t>private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:			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 by choice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month; </a:t>
            </a:r>
            <a:b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day;</a:t>
            </a:r>
            <a:b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year;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solidFill>
                  <a:srgbClr val="FF3300"/>
                </a:solidFill>
                <a:ea typeface="ＭＳ Ｐゴシック" pitchFamily="-111" charset="-128"/>
                <a:cs typeface="ＭＳ Ｐゴシック" pitchFamily="-111" charset="-128"/>
              </a:rPr>
              <a:t>public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: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         void 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setDate(int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Month, 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Day, 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Year){  //internal </a:t>
            </a:r>
            <a:r>
              <a:rPr lang="en-US" sz="1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mutating function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month = Month;		//set data via indirection – “kind of ugly”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		day = Day;</a:t>
            </a:r>
          </a:p>
          <a:p>
            <a:pPr eaLnBrk="1" hangingPunct="1"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year = Year;  //old fashion way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Internal </a:t>
            </a:r>
            <a:r>
              <a:rPr lang="en-US" sz="1800" b="1" i="1" dirty="0" smtClean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“this”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pointer that points to object</a:t>
            </a:r>
          </a:p>
          <a:p>
            <a:pPr>
              <a:lnSpc>
                <a:spcPct val="55000"/>
              </a:lnSpc>
              <a:buFont typeface="Arial" pitchFamily="-111" charset="0"/>
              <a:buNone/>
            </a:pPr>
            <a:endParaRPr lang="en-US" sz="18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lnSpc>
                <a:spcPct val="55000"/>
              </a:lnSpc>
            </a:pP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				</a:t>
            </a:r>
          </a:p>
        </p:txBody>
      </p:sp>
      <p:sp>
        <p:nvSpPr>
          <p:cNvPr id="614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4953000" y="4953000"/>
            <a:ext cx="3962400" cy="1589088"/>
          </a:xfrm>
          <a:prstGeom prst="borderCallout1">
            <a:avLst>
              <a:gd name="adj1" fmla="val 102383"/>
              <a:gd name="adj2" fmla="val 48342"/>
              <a:gd name="adj3" fmla="val 102363"/>
              <a:gd name="adj4" fmla="val -251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defRPr/>
            </a:pPr>
            <a:r>
              <a:rPr lang="en-US" dirty="0" err="1">
                <a:solidFill>
                  <a:srgbClr val="3366FF"/>
                </a:solidFill>
              </a:rPr>
              <a:t>int</a:t>
            </a:r>
            <a:r>
              <a:rPr lang="en-US" dirty="0">
                <a:solidFill>
                  <a:srgbClr val="3366FF"/>
                </a:solidFill>
              </a:rPr>
              <a:t> main( ) {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3366FF"/>
                </a:solidFill>
              </a:rPr>
              <a:t>	</a:t>
            </a:r>
            <a:r>
              <a:rPr lang="en-US" b="1" dirty="0">
                <a:solidFill>
                  <a:srgbClr val="3366FF"/>
                </a:solidFill>
              </a:rPr>
              <a:t>Date X1, X2;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FF3300"/>
                </a:solidFill>
              </a:rPr>
              <a:t>	X1.setDate(3, 22, 1972);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FF3300"/>
                </a:solidFill>
              </a:rPr>
              <a:t>	// X2.day = 31;	//illegal </a:t>
            </a:r>
          </a:p>
          <a:p>
            <a:pPr>
              <a:lnSpc>
                <a:spcPct val="55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3366FF"/>
                </a:solidFill>
              </a:rPr>
              <a:t>}</a:t>
            </a:r>
            <a:r>
              <a:rPr lang="en-US" b="1" dirty="0">
                <a:solidFill>
                  <a:srgbClr val="FF3300"/>
                </a:solidFill>
                <a:ea typeface="ＭＳ Ｐゴシック" pitchFamily="-111" charset="-128"/>
                <a:cs typeface="ＭＳ Ｐゴシック" pitchFamily="-111" charset="-128"/>
              </a:rPr>
              <a:t> //mutating function easier to write</a:t>
            </a:r>
            <a:r>
              <a:rPr lang="en-US" b="1" dirty="0"/>
              <a:t>….</a:t>
            </a:r>
            <a:r>
              <a:rPr lang="en-US" sz="1400" b="1" dirty="0"/>
              <a:t>	</a:t>
            </a:r>
            <a:endParaRPr lang="en-US" dirty="0">
              <a:solidFill>
                <a:srgbClr val="3366FF"/>
              </a:solidFill>
            </a:endParaRPr>
          </a:p>
          <a:p>
            <a:pPr>
              <a:defRPr/>
            </a:pP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6019800" y="3200400"/>
            <a:ext cx="2286000" cy="612648"/>
          </a:xfrm>
          <a:prstGeom prst="cloudCallout">
            <a:avLst>
              <a:gd name="adj1" fmla="val -250245"/>
              <a:gd name="adj2" fmla="val -30174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New qualifier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6382424"/>
            <a:ext cx="17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§ see </a:t>
            </a:r>
            <a:r>
              <a:rPr lang="en-US" b="1" dirty="0" err="1" smtClean="0">
                <a:solidFill>
                  <a:srgbClr val="FF0000"/>
                </a:solidFill>
              </a:rPr>
              <a:t>Struct.cpp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Structures in C/C++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792163"/>
            <a:ext cx="8458200" cy="5334000"/>
          </a:xfrm>
          <a:ln>
            <a:solidFill>
              <a:schemeClr val="tx2"/>
            </a:solidFill>
          </a:ln>
        </p:spPr>
        <p:txBody>
          <a:bodyPr/>
          <a:lstStyle/>
          <a:p>
            <a:pPr lvl="1">
              <a:buFont typeface="Arial" pitchFamily="-111" charset="0"/>
              <a:buNone/>
            </a:pPr>
            <a:r>
              <a:rPr lang="en-US" dirty="0" smtClean="0"/>
              <a:t>      “ C”										“C++”</a:t>
            </a:r>
          </a:p>
          <a:p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Aggregate of various types				Aggregate of various types</a:t>
            </a:r>
          </a:p>
          <a:p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Access member data via “.” Operator		Access member data via “. “ Operator</a:t>
            </a:r>
          </a:p>
          <a:p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Interface functions </a:t>
            </a:r>
            <a:r>
              <a:rPr lang="en-US" sz="1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outside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of 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	Interface functions </a:t>
            </a:r>
            <a:r>
              <a:rPr lang="en-US" sz="1800" b="1" i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inside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of 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struct</a:t>
            </a:r>
            <a:endParaRPr lang="en-US" sz="18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No Access Qualifier (public or private)		Access Qualifier (public - default)	</a:t>
            </a:r>
          </a:p>
          <a:p>
            <a:pPr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                                                                                                                        private – choice</a:t>
            </a:r>
          </a:p>
          <a:p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No access of data via </a:t>
            </a:r>
            <a:r>
              <a:rPr lang="en-US" sz="1800" b="1" i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this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pointer			Access of data via </a:t>
            </a:r>
            <a:r>
              <a:rPr lang="en-US" sz="18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this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pointer 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!!!</a:t>
            </a:r>
          </a:p>
          <a:p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Access data via functions 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using pointers        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Access data member functions via “.” 			 to structures							operator</a:t>
            </a:r>
          </a:p>
          <a:p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Interface functions – block scope			Interface functions 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scope </a:t>
            </a:r>
          </a:p>
          <a:p>
            <a:endParaRPr lang="en-US" sz="1800" b="1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10/19/14</a:t>
            </a:r>
            <a:endParaRPr lang="en-US" smtClean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1A32D-D965-424C-8DBD-70A3DCFE950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Classes in C++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5257800"/>
          </a:xfrm>
          <a:ln>
            <a:solidFill>
              <a:srgbClr val="0000FF"/>
            </a:solidFill>
          </a:ln>
        </p:spPr>
        <p:txBody>
          <a:bodyPr>
            <a:normAutofit fontScale="92500"/>
          </a:bodyPr>
          <a:lstStyle/>
          <a:p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A class is a </a:t>
            </a:r>
            <a:r>
              <a:rPr lang="en-US" sz="28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template(“cookie cutter”)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that defines the form of an object (data type). </a:t>
            </a:r>
          </a:p>
          <a:p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A class specifies </a:t>
            </a: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both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code(member function) 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and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data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C++ uses a class specification to construct objects. </a:t>
            </a:r>
          </a:p>
          <a:p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Objects are instances of a class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pPr lvl="1"/>
            <a:r>
              <a:rPr lang="en-US" sz="2400" dirty="0" smtClean="0"/>
              <a:t>Thus, a class is essentially a </a:t>
            </a:r>
            <a:r>
              <a:rPr lang="en-US" sz="2400" b="1" i="1" dirty="0" smtClean="0">
                <a:solidFill>
                  <a:srgbClr val="0000FF"/>
                </a:solidFill>
              </a:rPr>
              <a:t>set of plans </a:t>
            </a:r>
            <a:r>
              <a:rPr lang="en-US" sz="2400" dirty="0" smtClean="0"/>
              <a:t>that specify how to build an object. </a:t>
            </a:r>
          </a:p>
          <a:p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It is important to be clear on one issue:</a:t>
            </a:r>
          </a:p>
          <a:p>
            <a:pPr lvl="1"/>
            <a:r>
              <a:rPr lang="en-US" sz="2400" dirty="0" smtClean="0"/>
              <a:t> a class is a </a:t>
            </a:r>
            <a:r>
              <a:rPr lang="en-US" sz="2400" b="1" i="1" dirty="0" smtClean="0">
                <a:solidFill>
                  <a:srgbClr val="FF0000"/>
                </a:solidFill>
              </a:rPr>
              <a:t>logical abstraction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It is not an object until an object of that class has been created </a:t>
            </a:r>
            <a:r>
              <a:rPr lang="en-US" sz="2400" dirty="0" smtClean="0"/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instantiated</a:t>
            </a:r>
            <a:r>
              <a:rPr lang="en-US" sz="2400" dirty="0" smtClean="0"/>
              <a:t>) </a:t>
            </a:r>
            <a:r>
              <a:rPr lang="en-US" sz="2400" dirty="0" smtClean="0"/>
              <a:t>that </a:t>
            </a:r>
            <a:r>
              <a:rPr lang="en-US" sz="2400" dirty="0" smtClean="0"/>
              <a:t>a physical representation of that class exists in memory. 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10/19/14</a:t>
            </a:r>
            <a:endParaRPr lang="en-US" smtClean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C5A60-4D93-064A-93A1-890A3DEEB7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10/19/14</a:t>
            </a:r>
            <a:endParaRPr lang="en-US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AB9D1-4B6B-1A40-9616-0833FC0BACB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>
          <a:xfrm>
            <a:off x="457200" y="-65517"/>
            <a:ext cx="8229600" cy="792163"/>
          </a:xfrm>
        </p:spPr>
        <p:txBody>
          <a:bodyPr/>
          <a:lstStyle/>
          <a:p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Classes in C++</a:t>
            </a:r>
          </a:p>
        </p:txBody>
      </p:sp>
      <p:sp>
        <p:nvSpPr>
          <p:cNvPr id="25606" name="Rectangle 3"/>
          <p:cNvSpPr>
            <a:spLocks noGrp="1"/>
          </p:cNvSpPr>
          <p:nvPr>
            <p:ph type="body" idx="1"/>
          </p:nvPr>
        </p:nvSpPr>
        <p:spPr>
          <a:xfrm>
            <a:off x="457200" y="792163"/>
            <a:ext cx="8229600" cy="5334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Classes in C++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Collection of variables</a:t>
            </a:r>
            <a:r>
              <a:rPr lang="en-US" sz="1600" b="1" i="1" dirty="0"/>
              <a:t> under a single name (name tag)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Variables have </a:t>
            </a:r>
            <a:r>
              <a:rPr lang="en-US" sz="1600" b="1" i="1" dirty="0">
                <a:solidFill>
                  <a:srgbClr val="3366FF"/>
                </a:solidFill>
              </a:rPr>
              <a:t>different names</a:t>
            </a:r>
            <a:r>
              <a:rPr lang="en-US" sz="1600" dirty="0"/>
              <a:t> and can be of </a:t>
            </a:r>
            <a:r>
              <a:rPr lang="en-US" sz="1600" b="1" i="1" dirty="0">
                <a:solidFill>
                  <a:srgbClr val="3366FF"/>
                </a:solidFill>
              </a:rPr>
              <a:t>different types</a:t>
            </a:r>
            <a:r>
              <a:rPr lang="en-US" sz="1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Convenient way of grouping several pieces (</a:t>
            </a:r>
            <a:r>
              <a:rPr lang="en-US" sz="1600" b="1" i="1" dirty="0">
                <a:solidFill>
                  <a:srgbClr val="3366FF"/>
                </a:solidFill>
              </a:rPr>
              <a:t>members</a:t>
            </a:r>
            <a:r>
              <a:rPr lang="en-US" sz="1600" dirty="0"/>
              <a:t>) of related information together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Functions that manipulate data members are </a:t>
            </a:r>
            <a:r>
              <a:rPr lang="en-US" sz="1600" b="1" i="1" dirty="0">
                <a:solidFill>
                  <a:srgbClr val="3366FF"/>
                </a:solidFill>
              </a:rPr>
              <a:t>declared </a:t>
            </a:r>
            <a:r>
              <a:rPr lang="en-US" sz="1600" b="1" i="1" u="sng" dirty="0">
                <a:solidFill>
                  <a:srgbClr val="3366FF"/>
                </a:solidFill>
              </a:rPr>
              <a:t>internally </a:t>
            </a:r>
            <a:r>
              <a:rPr lang="en-US" sz="1600" b="1" i="1" dirty="0">
                <a:solidFill>
                  <a:srgbClr val="3366FF"/>
                </a:solidFill>
              </a:rPr>
              <a:t>in the structure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Member functions are defined via scoping (::) operator 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All member </a:t>
            </a:r>
            <a:r>
              <a:rPr lang="en-US" sz="1600" b="1" i="1" dirty="0">
                <a:solidFill>
                  <a:srgbClr val="FF0000"/>
                </a:solidFill>
              </a:rPr>
              <a:t>functions</a:t>
            </a:r>
            <a:r>
              <a:rPr lang="en-US" sz="1600" b="1" i="1" dirty="0">
                <a:solidFill>
                  <a:srgbClr val="3366FF"/>
                </a:solidFill>
              </a:rPr>
              <a:t> and </a:t>
            </a:r>
            <a:r>
              <a:rPr lang="en-US" sz="1600" b="1" i="1" dirty="0">
                <a:solidFill>
                  <a:srgbClr val="FF0000"/>
                </a:solidFill>
              </a:rPr>
              <a:t>data</a:t>
            </a:r>
            <a:r>
              <a:rPr lang="en-US" sz="1600" b="1" i="1" dirty="0">
                <a:solidFill>
                  <a:srgbClr val="3366FF"/>
                </a:solidFill>
              </a:rPr>
              <a:t> are </a:t>
            </a:r>
            <a:r>
              <a:rPr lang="en-US" sz="1600" b="1" i="1" u="sng" dirty="0">
                <a:solidFill>
                  <a:srgbClr val="FF3300"/>
                </a:solidFill>
              </a:rPr>
              <a:t>private by default</a:t>
            </a:r>
            <a:r>
              <a:rPr lang="en-US" sz="1600" b="1" i="1" u="sng" dirty="0">
                <a:solidFill>
                  <a:srgbClr val="3366FF"/>
                </a:solidFill>
              </a:rPr>
              <a:t> – </a:t>
            </a:r>
            <a:r>
              <a:rPr lang="en-US" sz="1600" b="1" i="1" u="sng" dirty="0">
                <a:solidFill>
                  <a:srgbClr val="000090"/>
                </a:solidFill>
              </a:rPr>
              <a:t>public by choice (access control)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Access data members and member functions via dot (.) operator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Access to data </a:t>
            </a:r>
            <a:r>
              <a:rPr lang="en-US" sz="1600" b="1" i="1" u="sng" dirty="0">
                <a:solidFill>
                  <a:srgbClr val="3366FF"/>
                </a:solidFill>
              </a:rPr>
              <a:t>implicitly </a:t>
            </a:r>
            <a:r>
              <a:rPr lang="en-US" sz="1600" b="1" i="1" dirty="0">
                <a:solidFill>
                  <a:srgbClr val="3366FF"/>
                </a:solidFill>
              </a:rPr>
              <a:t>uses </a:t>
            </a:r>
            <a:r>
              <a:rPr lang="en-US" sz="1600" b="1" i="1" dirty="0">
                <a:solidFill>
                  <a:srgbClr val="000090"/>
                </a:solidFill>
              </a:rPr>
              <a:t>this-&gt; </a:t>
            </a:r>
            <a:r>
              <a:rPr lang="en-US" sz="1600" b="1" i="1" dirty="0">
                <a:solidFill>
                  <a:srgbClr val="3366FF"/>
                </a:solidFill>
              </a:rPr>
              <a:t>pointer</a:t>
            </a:r>
          </a:p>
          <a:p>
            <a:pPr lvl="1">
              <a:lnSpc>
                <a:spcPct val="90000"/>
              </a:lnSpc>
            </a:pPr>
            <a:r>
              <a:rPr lang="en-US" sz="1600" b="1" i="1" dirty="0">
                <a:solidFill>
                  <a:srgbClr val="3366FF"/>
                </a:solidFill>
              </a:rPr>
              <a:t>Need not use </a:t>
            </a:r>
            <a:r>
              <a:rPr lang="en-US" sz="1600" b="1" i="1" dirty="0" err="1">
                <a:solidFill>
                  <a:srgbClr val="FF6600"/>
                </a:solidFill>
              </a:rPr>
              <a:t>typedefs</a:t>
            </a:r>
            <a:r>
              <a:rPr lang="en-US" sz="1600" b="1" i="1" dirty="0">
                <a:solidFill>
                  <a:srgbClr val="FF6600"/>
                </a:solidFill>
              </a:rPr>
              <a:t> </a:t>
            </a:r>
            <a:r>
              <a:rPr lang="en-US" sz="1600" b="1" i="1" dirty="0">
                <a:solidFill>
                  <a:srgbClr val="3366FF"/>
                </a:solidFill>
              </a:rPr>
              <a:t>to declare new type variables</a:t>
            </a:r>
          </a:p>
          <a:p>
            <a:pPr lvl="1">
              <a:lnSpc>
                <a:spcPct val="90000"/>
              </a:lnSpc>
              <a:buFont typeface="Arial" pitchFamily="-111" charset="0"/>
              <a:buNone/>
            </a:pPr>
            <a:r>
              <a:rPr lang="en-US" sz="1800" b="1" i="1" dirty="0">
                <a:solidFill>
                  <a:srgbClr val="000000"/>
                </a:solidFill>
              </a:rPr>
              <a:t>      Interface                                            Unit Test Driver                 Implementation                        </a:t>
            </a:r>
          </a:p>
          <a:p>
            <a:pPr lvl="1">
              <a:lnSpc>
                <a:spcPct val="90000"/>
              </a:lnSpc>
              <a:buFont typeface="Arial" pitchFamily="-111" charset="0"/>
              <a:buNone/>
            </a:pPr>
            <a:endParaRPr lang="en-US" sz="1200" b="1" i="1" dirty="0">
              <a:solidFill>
                <a:srgbClr val="33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341813"/>
            <a:ext cx="2667000" cy="1806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200" b="1" i="1">
                <a:solidFill>
                  <a:srgbClr val="FF3300"/>
                </a:solidFill>
                <a:ea typeface="ＭＳ Ｐゴシック" pitchFamily="-109" charset="-128"/>
                <a:cs typeface="ＭＳ Ｐゴシック" pitchFamily="-109" charset="-128"/>
              </a:rPr>
              <a:t>class</a:t>
            </a:r>
            <a:r>
              <a:rPr lang="en-US" sz="12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student {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char name[32];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int id;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int grade: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int  getGrade ( );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//member functions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>
                <a:solidFill>
                  <a:srgbClr val="FF3300"/>
                </a:solidFill>
                <a:ea typeface="ＭＳ Ｐゴシック" pitchFamily="-109" charset="-128"/>
                <a:cs typeface="ＭＳ Ｐゴシック" pitchFamily="-109" charset="-128"/>
              </a:rPr>
              <a:t>public</a:t>
            </a:r>
            <a:r>
              <a:rPr lang="en-US" sz="12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void setData(char *, int, int)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2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8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:::::::::::::::::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8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  etc</a:t>
            </a:r>
          </a:p>
          <a:p>
            <a:pPr>
              <a:lnSpc>
                <a:spcPct val="90000"/>
              </a:lnSpc>
              <a:defRPr/>
            </a:pPr>
            <a:r>
              <a:rPr lang="en-US" sz="800" b="1" i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};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4341813"/>
            <a:ext cx="2362200" cy="1722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dirty="0" err="1"/>
              <a:t>int</a:t>
            </a:r>
            <a:r>
              <a:rPr lang="en-US" sz="1400" dirty="0"/>
              <a:t> main( )</a:t>
            </a:r>
          </a:p>
          <a:p>
            <a:pPr>
              <a:defRPr/>
            </a:pPr>
            <a:r>
              <a:rPr lang="en-US" sz="1400" dirty="0"/>
              <a:t>{</a:t>
            </a:r>
          </a:p>
          <a:p>
            <a:pPr>
              <a:defRPr/>
            </a:pPr>
            <a:r>
              <a:rPr lang="en-US" sz="1400" b="1" dirty="0"/>
              <a:t>	</a:t>
            </a:r>
            <a:r>
              <a:rPr lang="en-US" sz="1200" b="1" dirty="0"/>
              <a:t>student X;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en-US" sz="1200" b="1" dirty="0" err="1">
                <a:solidFill>
                  <a:srgbClr val="0000FF"/>
                </a:solidFill>
              </a:rPr>
              <a:t>X.setData(“Joe</a:t>
            </a:r>
            <a:r>
              <a:rPr lang="en-US" sz="1200" b="1" dirty="0">
                <a:solidFill>
                  <a:srgbClr val="0000FF"/>
                </a:solidFill>
              </a:rPr>
              <a:t> Doe”	,		12345,   98);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</a:rPr>
              <a:t>            ::::::::::::::::::::::::::::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</a:rPr>
              <a:t>          return 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</a:rPr>
              <a:t>} </a:t>
            </a:r>
            <a:r>
              <a:rPr lang="en-US" sz="1600" b="1" dirty="0">
                <a:solidFill>
                  <a:srgbClr val="000000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4313238"/>
            <a:ext cx="1926804" cy="1785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v</a:t>
            </a:r>
            <a:r>
              <a:rPr lang="en-US" sz="1400" b="1" dirty="0" smtClean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oid student</a:t>
            </a:r>
            <a:r>
              <a:rPr lang="en-US" sz="1400" b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::</a:t>
            </a:r>
            <a:r>
              <a:rPr lang="en-US" sz="14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setData</a:t>
            </a:r>
            <a:r>
              <a:rPr lang="en-US" sz="14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(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                  char*Name,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Id, 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                    </a:t>
            </a:r>
            <a:r>
              <a:rPr lang="en-US" sz="12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Grade)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{	</a:t>
            </a:r>
            <a:r>
              <a:rPr lang="en-US" sz="12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strcpy</a:t>
            </a: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(</a:t>
            </a:r>
            <a:r>
              <a:rPr lang="en-US" sz="12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name,Name</a:t>
            </a: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);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ea typeface="ＭＳ Ｐゴシック" pitchFamily="-109" charset="-128"/>
                <a:cs typeface="ＭＳ Ｐゴシック" pitchFamily="-109" charset="-128"/>
              </a:rPr>
              <a:t>	id = Id</a:t>
            </a:r>
          </a:p>
          <a:p>
            <a:pPr>
              <a:defRPr/>
            </a:pPr>
            <a:r>
              <a:rPr lang="en-US" sz="1200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200" b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grade = Grade;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}</a:t>
            </a:r>
          </a:p>
          <a:p>
            <a:pPr>
              <a:defRPr/>
            </a:pPr>
            <a:endParaRPr lang="en-US" sz="1200" dirty="0">
              <a:solidFill>
                <a:srgbClr val="000000"/>
              </a:solidFill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6856413" y="3124200"/>
            <a:ext cx="1600200" cy="914400"/>
          </a:xfrm>
          <a:prstGeom prst="cloudCallout">
            <a:avLst>
              <a:gd name="adj1" fmla="val -117162"/>
              <a:gd name="adj2" fmla="val 138958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000"/>
              <a:t>Access member function via dot operator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0" y="0"/>
            <a:ext cx="2362200" cy="685800"/>
          </a:xfrm>
          <a:prstGeom prst="cloudCallout">
            <a:avLst>
              <a:gd name="adj1" fmla="val -26436"/>
              <a:gd name="adj2" fmla="val 69965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template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Class Properties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28575" cap="flat">
            <a:solidFill>
              <a:schemeClr val="tx2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Class is full-fledged type!</a:t>
            </a:r>
          </a:p>
          <a:p>
            <a:pPr lvl="1" eaLnBrk="1" hangingPunct="1"/>
            <a:r>
              <a:rPr lang="en-US" sz="2400" dirty="0" smtClean="0"/>
              <a:t>Just like data types 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, double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FF"/>
                </a:solidFill>
              </a:rPr>
              <a:t>char</a:t>
            </a:r>
            <a:r>
              <a:rPr lang="en-US" sz="2400" dirty="0" smtClean="0"/>
              <a:t>, etc.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Class can contain variables of various types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err="1" smtClean="0"/>
              <a:t>int</a:t>
            </a:r>
            <a:r>
              <a:rPr lang="en-US" sz="2400" dirty="0" smtClean="0"/>
              <a:t>, float, char, double, ….. , object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Parameters of a class type are passed</a:t>
            </a:r>
          </a:p>
          <a:p>
            <a:pPr lvl="1" eaLnBrk="1" hangingPunct="1"/>
            <a:r>
              <a:rPr lang="en-US" sz="2400" b="1" dirty="0" smtClean="0"/>
              <a:t>Pass-by-value</a:t>
            </a:r>
          </a:p>
          <a:p>
            <a:pPr lvl="1" eaLnBrk="1" hangingPunct="1"/>
            <a:r>
              <a:rPr lang="en-US" sz="2400" b="1" dirty="0" smtClean="0"/>
              <a:t>Pass-by-reference</a:t>
            </a:r>
          </a:p>
          <a:p>
            <a:pPr lvl="1" eaLnBrk="1" hangingPunct="1"/>
            <a:r>
              <a:rPr lang="en-US" sz="2400" b="1" dirty="0" smtClean="0"/>
              <a:t>Pass-by-pointer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Can use class type like any other type!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86692-7463-4249-AF07-40701438976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58"/>
            <a:ext cx="8229600" cy="792162"/>
          </a:xfrm>
        </p:spPr>
        <p:txBody>
          <a:bodyPr/>
          <a:lstStyle/>
          <a:p>
            <a:r>
              <a:rPr lang="en-US" b="1" dirty="0" smtClean="0"/>
              <a:t>Declaring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3620"/>
            <a:ext cx="8229600" cy="5532730"/>
          </a:xfrm>
          <a:ln>
            <a:solidFill>
              <a:srgbClr val="0000FF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Declared same as all variables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Predefined types, structure </a:t>
            </a:r>
            <a:r>
              <a:rPr lang="en-US" sz="2400" dirty="0" smtClean="0">
                <a:latin typeface="Calibri" charset="0"/>
              </a:rPr>
              <a:t>types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class </a:t>
            </a:r>
            <a:r>
              <a:rPr lang="en-US" sz="2400" b="1" dirty="0" err="1" smtClean="0">
                <a:solidFill>
                  <a:srgbClr val="0000FF"/>
                </a:solidFill>
                <a:latin typeface="Calibri" charset="0"/>
              </a:rPr>
              <a:t>DayOfYear</a:t>
            </a:r>
            <a:r>
              <a:rPr lang="en-US" sz="2400" dirty="0" smtClean="0">
                <a:latin typeface="Calibri" charset="0"/>
              </a:rPr>
              <a:t>{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dirty="0" err="1">
                <a:latin typeface="Calibri" charset="0"/>
              </a:rPr>
              <a:t>i</a:t>
            </a:r>
            <a:r>
              <a:rPr lang="en-US" sz="2000" dirty="0" err="1" smtClean="0">
                <a:latin typeface="Calibri" charset="0"/>
              </a:rPr>
              <a:t>nt</a:t>
            </a:r>
            <a:r>
              <a:rPr lang="en-US" sz="2000" dirty="0" smtClean="0">
                <a:latin typeface="Calibri" charset="0"/>
              </a:rPr>
              <a:t> day, month;		</a:t>
            </a:r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//private by default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dirty="0">
                <a:latin typeface="Calibri" charset="0"/>
              </a:rPr>
              <a:t> </a:t>
            </a:r>
            <a:r>
              <a:rPr lang="en-US" sz="2000" dirty="0" smtClean="0">
                <a:latin typeface="Calibri" charset="0"/>
              </a:rPr>
              <a:t>   :::::::::::::::::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p</a:t>
            </a:r>
            <a:r>
              <a:rPr lang="en-US" sz="2000" b="1" dirty="0" smtClean="0">
                <a:solidFill>
                  <a:srgbClr val="0000FF"/>
                </a:solidFill>
                <a:latin typeface="Calibri" charset="0"/>
              </a:rPr>
              <a:t>ublic: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dirty="0" smtClean="0">
                <a:latin typeface="Calibri" charset="0"/>
              </a:rPr>
              <a:t> void </a:t>
            </a:r>
            <a:r>
              <a:rPr lang="en-US" sz="2000" b="1" dirty="0" smtClean="0">
                <a:solidFill>
                  <a:srgbClr val="0000FF"/>
                </a:solidFill>
                <a:latin typeface="Calibri" charset="0"/>
              </a:rPr>
              <a:t>output( );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000" dirty="0" smtClean="0">
                <a:latin typeface="Calibri" charset="0"/>
              </a:rPr>
              <a:t>};</a:t>
            </a:r>
            <a:endParaRPr lang="en-US" sz="2000" dirty="0">
              <a:latin typeface="Calibri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latin typeface="Calibri" charset="0"/>
              </a:rPr>
              <a:t>Example: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DayOfYear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Calibri" charset="0"/>
              </a:rPr>
              <a:t>today, birthday</a:t>
            </a:r>
            <a:r>
              <a:rPr lang="en-US" sz="2800" dirty="0">
                <a:latin typeface="Calibri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Declares two objects of class type </a:t>
            </a:r>
            <a:r>
              <a:rPr lang="en-US" sz="2000" dirty="0" err="1">
                <a:latin typeface="Calibri" charset="0"/>
              </a:rPr>
              <a:t>DayOfYear</a:t>
            </a:r>
            <a:endParaRPr lang="en-US" sz="2000" dirty="0">
              <a:latin typeface="Calibri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latin typeface="Calibri" charset="0"/>
              </a:rPr>
              <a:t>Objects include: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Data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Members month, day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Operations (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member functions</a:t>
            </a:r>
            <a:r>
              <a:rPr lang="en-US" sz="2400" dirty="0">
                <a:latin typeface="Calibri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output()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9"/>
            <a:ext cx="8229600" cy="792162"/>
          </a:xfrm>
        </p:spPr>
        <p:txBody>
          <a:bodyPr/>
          <a:lstStyle/>
          <a:p>
            <a:r>
              <a:rPr lang="en-US" b="1" dirty="0">
                <a:latin typeface="Calibri" charset="0"/>
              </a:rPr>
              <a:t>Class Member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6602"/>
            <a:ext cx="8229600" cy="5329562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charset="0"/>
              </a:rPr>
              <a:t>Must define or "implement" class member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functions</a:t>
            </a:r>
          </a:p>
          <a:p>
            <a:r>
              <a:rPr lang="en-US" sz="2800" dirty="0">
                <a:latin typeface="Calibri" charset="0"/>
              </a:rPr>
              <a:t>Like other function definitions</a:t>
            </a:r>
          </a:p>
          <a:p>
            <a:pPr lvl="1"/>
            <a:r>
              <a:rPr lang="en-US" sz="2400" dirty="0">
                <a:latin typeface="Calibri" charset="0"/>
              </a:rPr>
              <a:t>Can be after main() definition</a:t>
            </a:r>
          </a:p>
          <a:p>
            <a:pPr lvl="1"/>
            <a:r>
              <a:rPr lang="en-US" sz="2400" dirty="0">
                <a:latin typeface="Calibri" charset="0"/>
              </a:rPr>
              <a:t>Must specify class:</a:t>
            </a:r>
            <a:br>
              <a:rPr lang="en-US" sz="2400" dirty="0">
                <a:latin typeface="Calibri" charset="0"/>
              </a:rPr>
            </a:b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void 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DayOfYear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::output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( )  //use scope operator ::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/>
            </a:r>
            <a:br>
              <a:rPr lang="en-US" sz="2400" b="1" dirty="0">
                <a:solidFill>
                  <a:srgbClr val="0000FF"/>
                </a:solidFill>
                <a:latin typeface="Calibri" charset="0"/>
              </a:rPr>
            </a:br>
            <a:r>
              <a:rPr lang="en-US" sz="2400" dirty="0" smtClean="0">
                <a:latin typeface="Calibri" charset="0"/>
              </a:rPr>
              <a:t>{</a:t>
            </a:r>
          </a:p>
          <a:p>
            <a:pPr marL="914400" lvl="2" indent="0">
              <a:buNone/>
            </a:pPr>
            <a:r>
              <a:rPr lang="en-US" sz="2000" dirty="0">
                <a:latin typeface="Calibri" charset="0"/>
              </a:rPr>
              <a:t>	</a:t>
            </a:r>
            <a:r>
              <a:rPr lang="en-US" sz="2000" b="1" dirty="0" err="1" smtClean="0">
                <a:latin typeface="Calibri" charset="0"/>
              </a:rPr>
              <a:t>printf</a:t>
            </a:r>
            <a:r>
              <a:rPr lang="en-US" sz="2000" b="1" dirty="0" smtClean="0">
                <a:latin typeface="Calibri" charset="0"/>
              </a:rPr>
              <a:t>(“Output:”);</a:t>
            </a:r>
            <a:endParaRPr lang="en-US" sz="2000" b="1" dirty="0" smtClean="0">
              <a:latin typeface="Calibri" charset="0"/>
            </a:endParaRPr>
          </a:p>
          <a:p>
            <a:pPr marL="914400" lvl="2" indent="0">
              <a:buNone/>
            </a:pPr>
            <a:r>
              <a:rPr lang="en-US" sz="2000" dirty="0">
                <a:latin typeface="Calibri" charset="0"/>
              </a:rPr>
              <a:t>	</a:t>
            </a:r>
            <a:r>
              <a:rPr lang="en-US" sz="2000" dirty="0" smtClean="0">
                <a:latin typeface="Calibri" charset="0"/>
              </a:rPr>
              <a:t>:::::::::::::::: //code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alibri" charset="0"/>
              </a:rPr>
              <a:t>}</a:t>
            </a:r>
            <a:endParaRPr lang="en-US" sz="2000" dirty="0">
              <a:latin typeface="Calibri" charset="0"/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  <a:latin typeface="Calibri" charset="0"/>
              </a:rPr>
              <a:t>:: is scope resolution operator</a:t>
            </a:r>
          </a:p>
          <a:p>
            <a:pPr lvl="2"/>
            <a:r>
              <a:rPr lang="en-US" dirty="0">
                <a:latin typeface="Calibri" charset="0"/>
              </a:rPr>
              <a:t>Instructs </a:t>
            </a:r>
            <a:r>
              <a:rPr lang="en-US" dirty="0" smtClean="0">
                <a:latin typeface="Calibri" charset="0"/>
              </a:rPr>
              <a:t>compiler “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origin</a:t>
            </a:r>
            <a:r>
              <a:rPr lang="en-US" dirty="0" smtClean="0">
                <a:latin typeface="Calibri" charset="0"/>
              </a:rPr>
              <a:t>” of member function</a:t>
            </a:r>
            <a:endParaRPr lang="en-US" dirty="0">
              <a:latin typeface="Calibri" charset="0"/>
            </a:endParaRPr>
          </a:p>
          <a:p>
            <a:pPr lvl="2"/>
            <a:r>
              <a:rPr lang="en-US" dirty="0">
                <a:latin typeface="Calibri" charset="0"/>
              </a:rPr>
              <a:t>Item before :: called type qualifier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10/19/14</a:t>
            </a:r>
            <a:endParaRPr lang="en-US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240D0-BC30-364C-91D9-C35FE00B99C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0000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Synopsis</a:t>
            </a:r>
          </a:p>
        </p:txBody>
      </p:sp>
      <p:sp>
        <p:nvSpPr>
          <p:cNvPr id="16390" name="Content Placeholder 2"/>
          <p:cNvSpPr>
            <a:spLocks noGrp="1"/>
          </p:cNvSpPr>
          <p:nvPr>
            <p:ph idx="1"/>
          </p:nvPr>
        </p:nvSpPr>
        <p:spPr>
          <a:xfrm>
            <a:off x="457200" y="563563"/>
            <a:ext cx="8229600" cy="5792787"/>
          </a:xfrm>
          <a:ln w="28575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buFont typeface="Arial" pitchFamily="-111" charset="0"/>
              <a:buNone/>
            </a:pPr>
            <a:r>
              <a:rPr lang="en-US" sz="33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Review of Structures</a:t>
            </a:r>
            <a:r>
              <a:rPr lang="en-US" sz="3300" b="1" dirty="0" smtClean="0">
                <a:ea typeface="ＭＳ Ｐゴシック" pitchFamily="-111" charset="-128"/>
                <a:cs typeface="ＭＳ Ｐゴシック" pitchFamily="-111" charset="-128"/>
              </a:rPr>
              <a:t>  </a:t>
            </a:r>
            <a:endParaRPr lang="en-US" sz="33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lvl="1">
              <a:spcBef>
                <a:spcPct val="0"/>
              </a:spcBef>
            </a:pPr>
            <a:r>
              <a:rPr lang="en-US" sz="3300" b="1" dirty="0" smtClean="0"/>
              <a:t>Structure Definition in C/C++</a:t>
            </a:r>
          </a:p>
          <a:p>
            <a:pPr lvl="2">
              <a:spcBef>
                <a:spcPct val="0"/>
              </a:spcBef>
            </a:pPr>
            <a:r>
              <a:rPr lang="en-US" sz="3300" b="1" dirty="0" smtClean="0">
                <a:ea typeface="ＭＳ Ｐゴシック" pitchFamily="-111" charset="-128"/>
              </a:rPr>
              <a:t>Members</a:t>
            </a:r>
          </a:p>
          <a:p>
            <a:pPr lvl="1">
              <a:spcBef>
                <a:spcPct val="0"/>
              </a:spcBef>
            </a:pPr>
            <a:r>
              <a:rPr lang="en-US" sz="3300" b="1" dirty="0" smtClean="0"/>
              <a:t>Structures in C</a:t>
            </a:r>
          </a:p>
          <a:p>
            <a:pPr lvl="1">
              <a:spcBef>
                <a:spcPct val="0"/>
              </a:spcBef>
            </a:pPr>
            <a:r>
              <a:rPr lang="en-US" sz="3300" b="1" dirty="0" smtClean="0"/>
              <a:t>Structures in C++</a:t>
            </a:r>
          </a:p>
          <a:p>
            <a:pPr lvl="1">
              <a:spcBef>
                <a:spcPct val="0"/>
              </a:spcBef>
            </a:pPr>
            <a:endParaRPr lang="en-US" sz="2900" b="1" dirty="0" smtClean="0"/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33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Review of Classes  </a:t>
            </a:r>
            <a:endParaRPr lang="en-US" sz="3300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lvl="1">
              <a:spcBef>
                <a:spcPct val="0"/>
              </a:spcBef>
            </a:pPr>
            <a:r>
              <a:rPr lang="en-US" sz="3300" b="1" dirty="0" smtClean="0"/>
              <a:t>Defining Classes </a:t>
            </a:r>
          </a:p>
          <a:p>
            <a:pPr lvl="1">
              <a:spcBef>
                <a:spcPct val="0"/>
              </a:spcBef>
            </a:pPr>
            <a:r>
              <a:rPr lang="en-US" sz="3300" b="1" dirty="0" smtClean="0"/>
              <a:t> Member Functions  </a:t>
            </a:r>
          </a:p>
          <a:p>
            <a:pPr lvl="1">
              <a:spcBef>
                <a:spcPct val="0"/>
              </a:spcBef>
            </a:pPr>
            <a:r>
              <a:rPr lang="en-US" sz="3300" b="1" dirty="0" smtClean="0"/>
              <a:t>Encapsulation  </a:t>
            </a:r>
          </a:p>
          <a:p>
            <a:pPr lvl="1">
              <a:spcBef>
                <a:spcPct val="0"/>
              </a:spcBef>
            </a:pPr>
            <a:r>
              <a:rPr lang="en-US" sz="3300" b="1" dirty="0" smtClean="0"/>
              <a:t>Public and Private Members </a:t>
            </a:r>
          </a:p>
          <a:p>
            <a:pPr lvl="1">
              <a:spcBef>
                <a:spcPct val="0"/>
              </a:spcBef>
            </a:pPr>
            <a:r>
              <a:rPr lang="en-US" sz="3300" b="1" dirty="0" err="1" smtClean="0"/>
              <a:t>Accessor</a:t>
            </a:r>
            <a:r>
              <a:rPr lang="en-US" sz="3300" b="1" dirty="0" smtClean="0"/>
              <a:t> and </a:t>
            </a:r>
            <a:r>
              <a:rPr lang="en-US" sz="3300" b="1" dirty="0" err="1" smtClean="0"/>
              <a:t>Mutator</a:t>
            </a:r>
            <a:r>
              <a:rPr lang="en-US" sz="3300" b="1" dirty="0" smtClean="0"/>
              <a:t> Functions  </a:t>
            </a:r>
          </a:p>
          <a:p>
            <a:pPr lvl="1">
              <a:spcBef>
                <a:spcPct val="0"/>
              </a:spcBef>
            </a:pPr>
            <a:r>
              <a:rPr lang="en-US" sz="3300" b="1" dirty="0" smtClean="0"/>
              <a:t>Structures vs. Classes </a:t>
            </a:r>
          </a:p>
          <a:p>
            <a:pPr lvl="1">
              <a:spcBef>
                <a:spcPct val="0"/>
              </a:spcBef>
            </a:pPr>
            <a:endParaRPr lang="en-US" sz="29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None/>
            </a:pPr>
            <a:r>
              <a:rPr lang="en-US" sz="3300" b="1" dirty="0"/>
              <a:t>More tools </a:t>
            </a:r>
            <a:endParaRPr lang="en-US" sz="3300" dirty="0"/>
          </a:p>
          <a:p>
            <a:pPr lvl="1">
              <a:buFont typeface="Arial" pitchFamily="-111" charset="0"/>
              <a:buChar char="•"/>
            </a:pPr>
            <a:r>
              <a:rPr lang="en-US" sz="3300" dirty="0"/>
              <a:t>  The </a:t>
            </a:r>
            <a:r>
              <a:rPr lang="en-US" sz="3300" dirty="0" err="1"/>
              <a:t>const</a:t>
            </a:r>
            <a:r>
              <a:rPr lang="en-US" sz="3300" dirty="0"/>
              <a:t> Parameter Modifier </a:t>
            </a:r>
          </a:p>
          <a:p>
            <a:pPr lvl="2"/>
            <a:r>
              <a:rPr lang="en-US" sz="3300" dirty="0"/>
              <a:t>Inconsistent Use of </a:t>
            </a:r>
            <a:r>
              <a:rPr lang="en-US" sz="3300" dirty="0" err="1"/>
              <a:t>const</a:t>
            </a:r>
            <a:r>
              <a:rPr lang="en-US" sz="3300" dirty="0"/>
              <a:t> </a:t>
            </a:r>
          </a:p>
          <a:p>
            <a:pPr lvl="1">
              <a:buFont typeface="Arial" pitchFamily="-111" charset="0"/>
              <a:buChar char="•"/>
            </a:pPr>
            <a:r>
              <a:rPr lang="en-US" sz="3300" dirty="0" smtClean="0"/>
              <a:t>Static </a:t>
            </a:r>
            <a:r>
              <a:rPr lang="en-US" sz="3300" dirty="0"/>
              <a:t>Members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9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3800" b="1" dirty="0" smtClean="0">
                <a:solidFill>
                  <a:srgbClr val="3366FF"/>
                </a:solidFill>
                <a:latin typeface="Calibri" pitchFamily="-111" charset="0"/>
              </a:rPr>
              <a:t>Interface  </a:t>
            </a:r>
            <a:r>
              <a:rPr lang="en-US" sz="3800" b="1" dirty="0">
                <a:solidFill>
                  <a:srgbClr val="3366FF"/>
                </a:solidFill>
                <a:latin typeface="Calibri" pitchFamily="-111" charset="0"/>
              </a:rPr>
              <a:t>vs. </a:t>
            </a:r>
            <a:r>
              <a:rPr lang="en-US" sz="3800" b="1" dirty="0" smtClean="0">
                <a:solidFill>
                  <a:srgbClr val="3366FF"/>
                </a:solidFill>
                <a:latin typeface="Calibri" pitchFamily="-111" charset="0"/>
              </a:rPr>
              <a:t>Implementation</a:t>
            </a:r>
            <a:endParaRPr lang="en-US" sz="1800" dirty="0" smtClean="0"/>
          </a:p>
          <a:p>
            <a:pPr>
              <a:buFont typeface="Arial" pitchFamily="-111" charset="0"/>
              <a:buNone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 </a:t>
            </a:r>
          </a:p>
          <a:p>
            <a:pPr>
              <a:lnSpc>
                <a:spcPct val="90000"/>
              </a:lnSpc>
            </a:pPr>
            <a:endParaRPr lang="en-US" sz="1800" b="1" i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lvl="1">
              <a:lnSpc>
                <a:spcPct val="90000"/>
              </a:lnSpc>
              <a:buFont typeface="Arial" pitchFamily="-111" charset="0"/>
              <a:buNone/>
            </a:pPr>
            <a:endParaRPr lang="en-US" sz="1800" b="1" dirty="0" smtClean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2B3B962-07B1-F94E-B802-B50DF046179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</a:rPr>
              <a:t>Class Member Functions 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sz="2800" dirty="0">
                <a:latin typeface="Calibri" charset="0"/>
              </a:rPr>
              <a:t>Notice output() member </a:t>
            </a:r>
            <a:r>
              <a:rPr lang="en-US" sz="2800" dirty="0" smtClean="0">
                <a:latin typeface="Calibri" charset="0"/>
              </a:rPr>
              <a:t>function</a:t>
            </a:r>
            <a:r>
              <a:rPr lang="ja-JP" altLang="en-US" sz="2800" dirty="0" smtClean="0">
                <a:latin typeface="Calibri" charset="0"/>
              </a:rPr>
              <a:t>’</a:t>
            </a:r>
            <a:r>
              <a:rPr lang="en-US" sz="2800" dirty="0" smtClean="0">
                <a:latin typeface="Calibri" charset="0"/>
              </a:rPr>
              <a:t>s definition </a:t>
            </a:r>
            <a:r>
              <a:rPr lang="en-US" sz="2800" dirty="0">
                <a:latin typeface="Calibri" charset="0"/>
              </a:rPr>
              <a:t>(in next example)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Refers to member data of class</a:t>
            </a:r>
          </a:p>
          <a:p>
            <a:pPr lvl="1"/>
            <a:r>
              <a:rPr lang="en-US" sz="2400" dirty="0">
                <a:latin typeface="Calibri" charset="0"/>
              </a:rPr>
              <a:t>No qualifiers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Function used for all objects of the class</a:t>
            </a:r>
          </a:p>
          <a:p>
            <a:pPr lvl="1"/>
            <a:r>
              <a:rPr lang="en-US" sz="2400" dirty="0">
                <a:latin typeface="Calibri" charset="0"/>
              </a:rPr>
              <a:t>Will refer to "that object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s" data when invoked</a:t>
            </a:r>
          </a:p>
          <a:p>
            <a:pPr lvl="1"/>
            <a:r>
              <a:rPr lang="en-US" sz="2400" dirty="0">
                <a:latin typeface="Calibri" charset="0"/>
              </a:rPr>
              <a:t>Example</a:t>
            </a:r>
            <a:r>
              <a:rPr lang="en-US" sz="2400" dirty="0" smtClean="0">
                <a:latin typeface="Calibri" charset="0"/>
              </a:rPr>
              <a:t>:</a:t>
            </a:r>
          </a:p>
          <a:p>
            <a:pPr marL="914400" lvl="2" indent="0"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Calibri" charset="0"/>
              </a:rPr>
              <a:t>DayOfYear</a:t>
            </a:r>
            <a:r>
              <a:rPr lang="en-US" sz="2000" b="1" dirty="0" smtClean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today</a:t>
            </a:r>
            <a:r>
              <a:rPr lang="en-US" sz="2000" dirty="0">
                <a:latin typeface="Calibri" charset="0"/>
              </a:rPr>
              <a:t/>
            </a:r>
            <a:br>
              <a:rPr lang="en-US" sz="2000" dirty="0">
                <a:latin typeface="Calibri" charset="0"/>
              </a:rPr>
            </a:br>
            <a:r>
              <a:rPr lang="en-US" sz="2000" b="1" dirty="0" err="1">
                <a:solidFill>
                  <a:srgbClr val="FF0000"/>
                </a:solidFill>
                <a:latin typeface="Calibri" charset="0"/>
              </a:rPr>
              <a:t>today</a:t>
            </a:r>
            <a:r>
              <a:rPr lang="en-US" sz="2000" b="1" dirty="0" err="1">
                <a:solidFill>
                  <a:srgbClr val="0000FF"/>
                </a:solidFill>
                <a:latin typeface="Calibri" charset="0"/>
              </a:rPr>
              <a:t>.output</a:t>
            </a:r>
            <a:r>
              <a:rPr lang="en-US" sz="2000" b="1" dirty="0">
                <a:solidFill>
                  <a:srgbClr val="0000FF"/>
                </a:solidFill>
                <a:latin typeface="Calibri" charset="0"/>
              </a:rPr>
              <a:t>();</a:t>
            </a:r>
          </a:p>
          <a:p>
            <a:pPr lvl="2"/>
            <a:r>
              <a:rPr lang="en-US" sz="2000" dirty="0">
                <a:latin typeface="Calibri" charset="0"/>
              </a:rPr>
              <a:t>Displays "today" object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sz="2000" dirty="0">
                <a:latin typeface="Calibri" charset="0"/>
              </a:rPr>
              <a:t>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</a:rPr>
              <a:t>Dot and Scope Resolution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>
            <a:solidFill>
              <a:srgbClr val="0000FF"/>
            </a:solidFill>
          </a:ln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charset="0"/>
              </a:rPr>
              <a:t>Used to specify "of what thing" they are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members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3366FF"/>
                </a:solidFill>
                <a:latin typeface="Calibri" charset="0"/>
              </a:rPr>
              <a:t>Dot </a:t>
            </a:r>
            <a:r>
              <a:rPr lang="en-US" b="1" dirty="0" smtClean="0">
                <a:solidFill>
                  <a:srgbClr val="3366FF"/>
                </a:solidFill>
                <a:latin typeface="Calibri" charset="0"/>
              </a:rPr>
              <a:t>operator </a:t>
            </a:r>
            <a:r>
              <a:rPr lang="en-US" dirty="0" smtClean="0">
                <a:latin typeface="Calibri" charset="0"/>
              </a:rPr>
              <a:t>(.):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Specifies member of particular </a:t>
            </a:r>
            <a:r>
              <a:rPr lang="en-US" dirty="0" smtClean="0">
                <a:latin typeface="Calibri" charset="0"/>
              </a:rPr>
              <a:t>object</a:t>
            </a:r>
          </a:p>
          <a:p>
            <a:pPr marL="857250" lvl="2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alibri" charset="0"/>
              </a:rPr>
              <a:t>Today.getDate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();</a:t>
            </a:r>
            <a:endParaRPr lang="en-US" b="1" dirty="0">
              <a:solidFill>
                <a:srgbClr val="0000FF"/>
              </a:solidFill>
              <a:latin typeface="Calibri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3366FF"/>
                </a:solidFill>
                <a:latin typeface="Calibri" charset="0"/>
              </a:rPr>
              <a:t>Scope resolution </a:t>
            </a:r>
            <a:r>
              <a:rPr lang="en-US" b="1" dirty="0" smtClean="0">
                <a:solidFill>
                  <a:srgbClr val="3366FF"/>
                </a:solidFill>
                <a:latin typeface="Calibri" charset="0"/>
              </a:rPr>
              <a:t>operator </a:t>
            </a:r>
            <a:r>
              <a:rPr lang="en-US" dirty="0" smtClean="0">
                <a:latin typeface="Calibri" charset="0"/>
              </a:rPr>
              <a:t>(:</a:t>
            </a:r>
            <a:r>
              <a:rPr lang="en-US" dirty="0" smtClean="0">
                <a:latin typeface="Calibri" charset="0"/>
                <a:sym typeface="Wingdings"/>
              </a:rPr>
              <a:t>:)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Specifies </a:t>
            </a:r>
            <a:r>
              <a:rPr lang="en-US" b="1" i="1" dirty="0" smtClean="0">
                <a:solidFill>
                  <a:srgbClr val="FF0000"/>
                </a:solidFill>
                <a:latin typeface="Calibri" charset="0"/>
              </a:rPr>
              <a:t>origin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of where class </a:t>
            </a:r>
            <a:r>
              <a:rPr lang="en-US" dirty="0">
                <a:latin typeface="Calibri" charset="0"/>
              </a:rPr>
              <a:t>the </a:t>
            </a:r>
            <a:r>
              <a:rPr lang="en-US" dirty="0" smtClean="0">
                <a:latin typeface="Calibri" charset="0"/>
              </a:rPr>
              <a:t>function definition </a:t>
            </a:r>
            <a:r>
              <a:rPr lang="en-US" dirty="0">
                <a:latin typeface="Calibri" charset="0"/>
              </a:rPr>
              <a:t>comes </a:t>
            </a:r>
            <a:r>
              <a:rPr lang="en-US" dirty="0" smtClean="0">
                <a:latin typeface="Calibri" charset="0"/>
              </a:rPr>
              <a:t>from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alibri" charset="0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alibri" charset="0"/>
              </a:rPr>
              <a:t>DayOfYear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::output(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)  //member function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/>
            </a:r>
            <a:br>
              <a:rPr lang="en-US" b="1" dirty="0">
                <a:solidFill>
                  <a:srgbClr val="0000FF"/>
                </a:solidFill>
                <a:latin typeface="Calibri" charset="0"/>
              </a:rPr>
            </a:br>
            <a:r>
              <a:rPr lang="en-US" dirty="0">
                <a:latin typeface="Calibri" charset="0"/>
              </a:rPr>
              <a:t>{…}</a:t>
            </a:r>
          </a:p>
          <a:p>
            <a:pPr marL="457200" lvl="1" indent="0">
              <a:buNone/>
            </a:pPr>
            <a:endParaRPr lang="en-US" dirty="0" smtClean="0">
              <a:latin typeface="Calibri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Principles of OOP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5257800"/>
          </a:xfrm>
          <a:ln w="28575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Information Hiding</a:t>
            </a:r>
          </a:p>
          <a:p>
            <a:pPr lvl="1" eaLnBrk="1" hangingPunct="1"/>
            <a:r>
              <a:rPr lang="en-US" sz="2400" b="1" dirty="0" smtClean="0">
                <a:solidFill>
                  <a:srgbClr val="FF0000"/>
                </a:solidFill>
              </a:rPr>
              <a:t>Details of how operations </a:t>
            </a:r>
            <a:r>
              <a:rPr lang="en-US" sz="2400" dirty="0" smtClean="0"/>
              <a:t>work </a:t>
            </a:r>
            <a:r>
              <a:rPr lang="en-US" sz="2400" b="1" i="1" dirty="0" smtClean="0">
                <a:solidFill>
                  <a:srgbClr val="0000FF"/>
                </a:solidFill>
              </a:rPr>
              <a:t>not known </a:t>
            </a:r>
            <a:r>
              <a:rPr lang="en-US" sz="2400" dirty="0" smtClean="0"/>
              <a:t>to "user" of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Data Abstraction</a:t>
            </a:r>
          </a:p>
          <a:p>
            <a:pPr lvl="1" eaLnBrk="1" hangingPunct="1"/>
            <a:r>
              <a:rPr lang="en-US" sz="2400" dirty="0" smtClean="0"/>
              <a:t>Details of how data is manipulated within</a:t>
            </a:r>
            <a:br>
              <a:rPr lang="en-US" sz="2400" dirty="0" smtClean="0"/>
            </a:br>
            <a:r>
              <a:rPr lang="en-US" sz="2400" dirty="0" smtClean="0"/>
              <a:t>ADT/class not known to user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Encapsulation</a:t>
            </a:r>
          </a:p>
          <a:p>
            <a:pPr lvl="1" eaLnBrk="1" hangingPunct="1"/>
            <a:r>
              <a:rPr lang="en-US" sz="2400" dirty="0" smtClean="0"/>
              <a:t>Bring together data and operations, but keep "details" hidden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DC309-441B-9448-9C1C-6695859E724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C++ Access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8150"/>
          </a:xfrm>
          <a:ln w="28575" cap="flat" algn="ctr">
            <a:solidFill>
              <a:schemeClr val="tx1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2" charset="0"/>
              <a:buChar char="•"/>
              <a:defRPr/>
            </a:pPr>
            <a:r>
              <a:rPr lang="en-US" b="1" dirty="0" smtClean="0"/>
              <a:t>Access </a:t>
            </a:r>
            <a:r>
              <a:rPr lang="en-US" b="1" dirty="0" err="1" smtClean="0"/>
              <a:t>Specifiers</a:t>
            </a:r>
            <a:endParaRPr lang="en-US" b="1" dirty="0" smtClean="0"/>
          </a:p>
          <a:p>
            <a:pPr lvl="1">
              <a:buFont typeface="Arial" pitchFamily="-112" charset="0"/>
              <a:buChar char="–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public:</a:t>
            </a:r>
            <a:r>
              <a:rPr lang="en-US" b="1" dirty="0" smtClean="0"/>
              <a:t>  </a:t>
            </a:r>
            <a:endParaRPr lang="en-US" dirty="0" smtClean="0">
              <a:ln w="28575" cap="flat" cmpd="sng" algn="ctr">
                <a:solidFill>
                  <a:srgbClr val="663366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Arial"/>
            </a:endParaRPr>
          </a:p>
          <a:p>
            <a:pPr lvl="2">
              <a:buFont typeface="Arial" pitchFamily="-112" charset="0"/>
              <a:buChar char="•"/>
              <a:defRPr/>
            </a:pPr>
            <a:r>
              <a:rPr lang="en-US" sz="2000" dirty="0" smtClean="0">
                <a:latin typeface="Arial"/>
              </a:rPr>
              <a:t>Means</a:t>
            </a:r>
            <a:r>
              <a:rPr lang="en-US" sz="2000" b="1" dirty="0" smtClean="0">
                <a:ln w="28575" cap="flat" cmpd="sng" algn="ctr">
                  <a:solidFill>
                    <a:srgbClr val="663366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smtClean="0">
                <a:latin typeface="Arial"/>
              </a:rPr>
              <a:t>all member declarations that follow are available to everyone</a:t>
            </a:r>
          </a:p>
          <a:p>
            <a:pPr lvl="3">
              <a:buFont typeface="Arial" pitchFamily="-112" charset="0"/>
              <a:buChar char="–"/>
              <a:defRPr/>
            </a:pPr>
            <a:r>
              <a:rPr lang="en-US" dirty="0" smtClean="0">
                <a:latin typeface="Arial"/>
              </a:rPr>
              <a:t>For </a:t>
            </a:r>
            <a:r>
              <a:rPr lang="en-US" b="1" dirty="0" smtClean="0">
                <a:latin typeface="Arial"/>
              </a:rPr>
              <a:t>structures </a:t>
            </a:r>
            <a:r>
              <a:rPr lang="en-US" dirty="0" smtClean="0">
                <a:latin typeface="Arial"/>
              </a:rPr>
              <a:t>– </a:t>
            </a:r>
            <a:r>
              <a:rPr lang="en-US" b="1" i="1" dirty="0" smtClean="0">
                <a:solidFill>
                  <a:srgbClr val="0000FF"/>
                </a:solidFill>
                <a:latin typeface="Arial"/>
              </a:rPr>
              <a:t>default property</a:t>
            </a:r>
          </a:p>
          <a:p>
            <a:pPr lvl="3">
              <a:buFont typeface="Arial" pitchFamily="-112" charset="0"/>
              <a:buChar char="–"/>
              <a:defRPr/>
            </a:pPr>
            <a:r>
              <a:rPr lang="en-US" dirty="0" smtClean="0">
                <a:latin typeface="Arial"/>
              </a:rPr>
              <a:t>For </a:t>
            </a:r>
            <a:r>
              <a:rPr lang="en-US" b="1" dirty="0" smtClean="0">
                <a:latin typeface="Arial"/>
              </a:rPr>
              <a:t>classes </a:t>
            </a:r>
            <a:r>
              <a:rPr lang="en-US" dirty="0" smtClean="0">
                <a:latin typeface="Arial"/>
              </a:rPr>
              <a:t>– </a:t>
            </a:r>
            <a:r>
              <a:rPr lang="en-US" b="1" i="1" dirty="0" smtClean="0">
                <a:solidFill>
                  <a:srgbClr val="0000FF"/>
                </a:solidFill>
                <a:latin typeface="Arial"/>
              </a:rPr>
              <a:t>choice property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b="1" dirty="0" smtClean="0">
                <a:solidFill>
                  <a:srgbClr val="0000FF"/>
                </a:solidFill>
                <a:latin typeface="Arial"/>
              </a:rPr>
              <a:t>private:</a:t>
            </a:r>
          </a:p>
          <a:p>
            <a:pPr lvl="2">
              <a:buFont typeface="Arial" pitchFamily="-112" charset="0"/>
              <a:buChar char="•"/>
              <a:defRPr/>
            </a:pPr>
            <a:r>
              <a:rPr lang="en-US" sz="2000" dirty="0" smtClean="0">
                <a:latin typeface="Arial"/>
              </a:rPr>
              <a:t>Means that no one can access that member except the member functions of the object itself</a:t>
            </a:r>
          </a:p>
          <a:p>
            <a:pPr lvl="3">
              <a:buFont typeface="Arial" pitchFamily="-112" charset="0"/>
              <a:buChar char="–"/>
              <a:defRPr/>
            </a:pPr>
            <a:r>
              <a:rPr lang="en-US" dirty="0" smtClean="0">
                <a:latin typeface="Arial"/>
              </a:rPr>
              <a:t>For </a:t>
            </a:r>
            <a:r>
              <a:rPr lang="en-US" b="1" dirty="0" smtClean="0">
                <a:latin typeface="Arial"/>
              </a:rPr>
              <a:t>structures </a:t>
            </a:r>
            <a:r>
              <a:rPr lang="en-US" dirty="0" smtClean="0">
                <a:latin typeface="Arial"/>
              </a:rPr>
              <a:t>– </a:t>
            </a:r>
            <a:r>
              <a:rPr lang="en-US" b="1" i="1" dirty="0" smtClean="0">
                <a:solidFill>
                  <a:srgbClr val="0000FF"/>
                </a:solidFill>
                <a:latin typeface="Arial"/>
              </a:rPr>
              <a:t>choice property</a:t>
            </a:r>
          </a:p>
          <a:p>
            <a:pPr lvl="3">
              <a:buFont typeface="Arial" pitchFamily="-112" charset="0"/>
              <a:buChar char="–"/>
              <a:defRPr/>
            </a:pPr>
            <a:r>
              <a:rPr lang="en-US" dirty="0" smtClean="0">
                <a:latin typeface="Arial"/>
              </a:rPr>
              <a:t>For </a:t>
            </a:r>
            <a:r>
              <a:rPr lang="en-US" b="1" dirty="0" smtClean="0">
                <a:latin typeface="Arial"/>
              </a:rPr>
              <a:t>classes </a:t>
            </a:r>
            <a:r>
              <a:rPr lang="en-US" dirty="0" smtClean="0">
                <a:latin typeface="Arial"/>
              </a:rPr>
              <a:t>– </a:t>
            </a:r>
            <a:r>
              <a:rPr lang="en-US" b="1" i="1" dirty="0" smtClean="0">
                <a:solidFill>
                  <a:srgbClr val="0000FF"/>
                </a:solidFill>
                <a:latin typeface="Arial"/>
              </a:rPr>
              <a:t>default property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b="1" dirty="0" smtClean="0">
                <a:solidFill>
                  <a:srgbClr val="FF0000"/>
                </a:solidFill>
                <a:latin typeface="Arial"/>
              </a:rPr>
              <a:t>protected</a:t>
            </a:r>
            <a:r>
              <a:rPr lang="en-US" b="1" dirty="0" smtClean="0">
                <a:solidFill>
                  <a:srgbClr val="0000FF"/>
                </a:solidFill>
                <a:latin typeface="Arial"/>
              </a:rPr>
              <a:t>:</a:t>
            </a:r>
          </a:p>
          <a:p>
            <a:pPr lvl="2">
              <a:buFont typeface="Arial" pitchFamily="-112" charset="0"/>
              <a:buChar char="•"/>
              <a:defRPr/>
            </a:pPr>
            <a:r>
              <a:rPr lang="en-US" sz="2000" dirty="0" smtClean="0">
                <a:latin typeface="Arial"/>
              </a:rPr>
              <a:t>Acts just like </a:t>
            </a:r>
            <a:r>
              <a:rPr lang="en-US" sz="2000" b="1" dirty="0" smtClean="0">
                <a:latin typeface="Arial"/>
              </a:rPr>
              <a:t>private</a:t>
            </a:r>
            <a:r>
              <a:rPr lang="en-US" sz="2000" dirty="0" smtClean="0">
                <a:latin typeface="Arial"/>
              </a:rPr>
              <a:t> and is used with </a:t>
            </a:r>
            <a:r>
              <a:rPr lang="en-US" sz="2000" b="1" i="1" dirty="0" smtClean="0">
                <a:solidFill>
                  <a:srgbClr val="FF0000"/>
                </a:solidFill>
                <a:latin typeface="Arial"/>
              </a:rPr>
              <a:t>inheritance</a:t>
            </a:r>
            <a:endParaRPr lang="en-US" sz="2000" b="1" i="1" dirty="0" smtClean="0">
              <a:solidFill>
                <a:srgbClr val="FF0000"/>
              </a:solidFill>
            </a:endParaRPr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525FC-17B1-BB44-A16D-8B778B3F960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C++ Access </a:t>
            </a:r>
            <a:r>
              <a:rPr lang="en-US" b="1" dirty="0" err="1" smtClean="0">
                <a:ea typeface="ＭＳ Ｐゴシック" pitchFamily="-111" charset="-128"/>
                <a:cs typeface="ＭＳ Ｐゴシック" pitchFamily="-111" charset="-128"/>
              </a:rPr>
              <a:t>Specifiers</a:t>
            </a:r>
            <a:endParaRPr lang="en-US" b="1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886200" cy="5287963"/>
          </a:xfrm>
          <a:ln w="28575" cap="flat">
            <a:solidFill>
              <a:schemeClr val="tx1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pPr>
              <a:buFont typeface="Arial" pitchFamily="-111" charset="0"/>
              <a:buNone/>
            </a:pPr>
            <a:r>
              <a:rPr lang="en-US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struct </a:t>
            </a:r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student{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//public:  			</a:t>
            </a: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//optional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//member functions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	void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setData</a:t>
            </a: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(char *,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                        int id,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                         int grade);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int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getGrade</a:t>
            </a: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(  );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            etc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private</a:t>
            </a: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:  		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//mandatory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   </a:t>
            </a:r>
            <a:r>
              <a:rPr lang="en-US" sz="2000" b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char name[32];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         int id;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         int grade;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       </a:t>
            </a:r>
          </a:p>
          <a:p>
            <a:pPr>
              <a:buFont typeface="Arial" pitchFamily="-111" charset="0"/>
              <a:buNone/>
            </a:pPr>
            <a:endParaRPr lang="en-US" b="1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endParaRPr lang="en-US" b="1" smtClean="0">
              <a:solidFill>
                <a:srgbClr val="0000FF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2AD2-4D0A-B949-83E4-56F7F4DB28E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9703" name="Content Placeholder 2"/>
          <p:cNvSpPr txBox="1">
            <a:spLocks/>
          </p:cNvSpPr>
          <p:nvPr/>
        </p:nvSpPr>
        <p:spPr bwMode="auto">
          <a:xfrm>
            <a:off x="4800600" y="838200"/>
            <a:ext cx="3886200" cy="5287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b="1">
                <a:solidFill>
                  <a:srgbClr val="0000FF"/>
                </a:solidFill>
                <a:latin typeface="Calibri" pitchFamily="-111" charset="0"/>
              </a:rPr>
              <a:t>class</a:t>
            </a:r>
            <a:r>
              <a:rPr lang="en-US" sz="3200" b="1">
                <a:latin typeface="Calibri" pitchFamily="-111" charset="0"/>
              </a:rPr>
              <a:t> student{</a:t>
            </a:r>
          </a:p>
          <a:p>
            <a:pPr marL="342900" indent="-342900"/>
            <a:r>
              <a:rPr lang="en-US" sz="2000" b="1">
                <a:solidFill>
                  <a:srgbClr val="0000FF"/>
                </a:solidFill>
              </a:rPr>
              <a:t>//private</a:t>
            </a:r>
            <a:r>
              <a:rPr lang="en-US" sz="2000" b="1"/>
              <a:t>:  		//optional</a:t>
            </a:r>
          </a:p>
          <a:p>
            <a:pPr marL="342900" indent="-342900"/>
            <a:r>
              <a:rPr lang="en-US" sz="2000" b="1"/>
              <a:t>//protected:</a:t>
            </a:r>
          </a:p>
          <a:p>
            <a:pPr marL="342900" indent="-342900"/>
            <a:r>
              <a:rPr lang="en-US" sz="2000" b="1">
                <a:solidFill>
                  <a:srgbClr val="FF0000"/>
                </a:solidFill>
              </a:rPr>
              <a:t>          char name[32];</a:t>
            </a:r>
          </a:p>
          <a:p>
            <a:pPr marL="342900" indent="-342900"/>
            <a:r>
              <a:rPr lang="en-US" sz="2000" b="1">
                <a:solidFill>
                  <a:srgbClr val="FF0000"/>
                </a:solidFill>
              </a:rPr>
              <a:t>          int id;</a:t>
            </a:r>
          </a:p>
          <a:p>
            <a:pPr marL="342900" indent="-342900"/>
            <a:r>
              <a:rPr lang="en-US" sz="2000" b="1">
                <a:solidFill>
                  <a:srgbClr val="FF0000"/>
                </a:solidFill>
              </a:rPr>
              <a:t>          int grade;</a:t>
            </a:r>
          </a:p>
          <a:p>
            <a:pPr marL="342900" indent="-342900"/>
            <a:endParaRPr lang="en-US" sz="2000" b="1"/>
          </a:p>
          <a:p>
            <a:pPr marL="342900" indent="-342900"/>
            <a:r>
              <a:rPr lang="en-US" sz="2000" b="1">
                <a:solidFill>
                  <a:srgbClr val="0000FF"/>
                </a:solidFill>
              </a:rPr>
              <a:t>public: 		//mandatory 		</a:t>
            </a:r>
            <a:endParaRPr lang="en-US" sz="2000" b="1"/>
          </a:p>
          <a:p>
            <a:pPr marL="342900" indent="-342900"/>
            <a:r>
              <a:rPr lang="en-US" sz="2000" b="1"/>
              <a:t>//member functions</a:t>
            </a:r>
          </a:p>
          <a:p>
            <a:pPr marL="342900" indent="-342900"/>
            <a:r>
              <a:rPr lang="en-US" sz="2000" b="1"/>
              <a:t>	void </a:t>
            </a:r>
            <a:r>
              <a:rPr lang="en-US" sz="2000" b="1">
                <a:solidFill>
                  <a:srgbClr val="0000FF"/>
                </a:solidFill>
              </a:rPr>
              <a:t>setData</a:t>
            </a:r>
            <a:r>
              <a:rPr lang="en-US" sz="2000" b="1"/>
              <a:t>(char *,</a:t>
            </a:r>
          </a:p>
          <a:p>
            <a:pPr marL="342900" indent="-342900"/>
            <a:r>
              <a:rPr lang="en-US" sz="2000" b="1"/>
              <a:t>                               int id,</a:t>
            </a:r>
          </a:p>
          <a:p>
            <a:pPr marL="342900" indent="-342900"/>
            <a:r>
              <a:rPr lang="en-US" sz="2000" b="1"/>
              <a:t>                                int grade);</a:t>
            </a:r>
          </a:p>
          <a:p>
            <a:pPr marL="342900" indent="-342900"/>
            <a:r>
              <a:rPr lang="en-US" sz="2000" b="1"/>
              <a:t>       int </a:t>
            </a:r>
            <a:r>
              <a:rPr lang="en-US" sz="2000" b="1">
                <a:solidFill>
                  <a:srgbClr val="0000FF"/>
                </a:solidFill>
              </a:rPr>
              <a:t>getGrade</a:t>
            </a:r>
            <a:r>
              <a:rPr lang="en-US" sz="2000" b="1"/>
              <a:t>(  );</a:t>
            </a:r>
          </a:p>
          <a:p>
            <a:pPr marL="342900" indent="-342900"/>
            <a:r>
              <a:rPr lang="en-US" sz="2000" b="1"/>
              <a:t>                   etc</a:t>
            </a:r>
          </a:p>
          <a:p>
            <a:pPr marL="342900" indent="-342900"/>
            <a:endParaRPr lang="en-US" sz="2000" b="1"/>
          </a:p>
          <a:p>
            <a:pPr marL="342900" indent="-342900"/>
            <a:r>
              <a:rPr lang="en-US" sz="2000" b="1"/>
              <a:t>};</a:t>
            </a:r>
          </a:p>
          <a:p>
            <a:pPr marL="342900" indent="-342900"/>
            <a:r>
              <a:rPr lang="en-US" sz="2000" b="1"/>
              <a:t>  </a:t>
            </a:r>
            <a:r>
              <a:rPr lang="en-US" sz="3200" b="1"/>
              <a:t>  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Access Specifiers</a:t>
            </a:r>
            <a:endParaRPr lang="en-US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  <a:ln w="38100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Example</a:t>
            </a:r>
          </a:p>
          <a:p>
            <a:pPr>
              <a:buFont typeface="Arial" pitchFamily="-111" charset="0"/>
              <a:buNone/>
            </a:pP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class student{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private:					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//default - optional access 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specifier</a:t>
            </a:r>
            <a:endParaRPr lang="en-US" sz="2000" b="1" dirty="0" smtClean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    char name[32]</a:t>
            </a:r>
            <a:endParaRPr lang="en-US" sz="20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id;</a:t>
            </a: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grade; 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public:					//mandatory access 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specifier</a:t>
            </a:r>
            <a:endParaRPr lang="en-US" sz="2000" b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void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setData(char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*,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);</a:t>
            </a: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getGrade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( ){return grade;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}		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//inline member functions</a:t>
            </a:r>
            <a:endParaRPr lang="en-US" sz="2000" b="1" dirty="0" smtClean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getId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( ){return Id;}</a:t>
            </a: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     char *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getName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( 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){return name;}</a:t>
            </a:r>
            <a:endParaRPr lang="en-US" sz="20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>
              <a:buFont typeface="Arial" pitchFamily="-111" charset="0"/>
              <a:buNone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9636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E8E42-C1E3-344B-B4BA-4B2E03CEAE9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Public vs. Private Members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 w="28575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Data is  </a:t>
            </a:r>
            <a:r>
              <a:rPr lang="en-US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always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designated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private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in </a:t>
            </a:r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definition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!</a:t>
            </a:r>
          </a:p>
          <a:p>
            <a:pPr lvl="1" eaLnBrk="1" hangingPunct="1"/>
            <a:r>
              <a:rPr lang="en-US" dirty="0" smtClean="0"/>
              <a:t>Upholds principles of OOP (“</a:t>
            </a:r>
            <a:r>
              <a:rPr lang="en-US" b="1" i="1" dirty="0" smtClean="0">
                <a:solidFill>
                  <a:srgbClr val="0000FF"/>
                </a:solidFill>
              </a:rPr>
              <a:t>information hiding</a:t>
            </a:r>
            <a:r>
              <a:rPr lang="en-US" dirty="0" smtClean="0"/>
              <a:t>”)</a:t>
            </a:r>
          </a:p>
          <a:p>
            <a:pPr lvl="1" eaLnBrk="1" hangingPunct="1"/>
            <a:r>
              <a:rPr lang="en-US" dirty="0" smtClean="0"/>
              <a:t>Hides data from user</a:t>
            </a:r>
          </a:p>
          <a:p>
            <a:pPr lvl="1" eaLnBrk="1" hangingPunct="1"/>
            <a:r>
              <a:rPr lang="en-US" dirty="0" smtClean="0"/>
              <a:t>Allow manipulation only via operations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Which are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</a:rPr>
              <a:t>member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Public items (usually member functions)</a:t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are "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user-accessible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"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302A2-1B30-B24D-8828-A9C50ED733D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Private Member Functions???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715963"/>
            <a:ext cx="8229600" cy="5410200"/>
          </a:xfrm>
          <a:ln w="38100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Why would a class have a private member function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Clearly it is not accessible to the outside world…!</a:t>
            </a:r>
          </a:p>
          <a:p>
            <a:pPr>
              <a:buFont typeface="Arial" pitchFamily="-111" charset="0"/>
              <a:buNone/>
            </a:pPr>
            <a:r>
              <a:rPr lang="en-US" sz="1600" b="1" dirty="0">
                <a:ea typeface="ＭＳ Ｐゴシック" pitchFamily="-111" charset="-128"/>
                <a:cs typeface="ＭＳ Ｐゴシック" pitchFamily="-111" charset="-128"/>
              </a:rPr>
              <a:t>Example:</a:t>
            </a:r>
          </a:p>
          <a:p>
            <a:pPr lvl="1">
              <a:buFont typeface="Arial" pitchFamily="-111" charset="0"/>
              <a:buNone/>
            </a:pPr>
            <a:endParaRPr lang="en-US" sz="2400" dirty="0"/>
          </a:p>
        </p:txBody>
      </p:sp>
      <p:sp>
        <p:nvSpPr>
          <p:cNvPr id="7168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C5F15-81E5-FD4B-A8EE-5FC200F5E3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2039938"/>
            <a:ext cx="2667000" cy="3632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class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FinInst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char name[32];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id;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float principal;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rate;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day, month, year;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fday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fmonth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fyear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NumDays(int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fDay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,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            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fMonth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600" b="1" i="1" dirty="0" err="1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fYear</a:t>
            </a:r>
            <a:r>
              <a:rPr lang="en-US" sz="1600" b="1" i="1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);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public:  //member functions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void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setData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( …..)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float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getROI(int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fDay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                        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fMonth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,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                       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fYear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);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 ::::::::::::::::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};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2039938"/>
            <a:ext cx="3124200" cy="35766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FinInst::NumDays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(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Day,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     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Month,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 Year)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	/*calculate #days 	  		between day of purchase 	and day of sale </a:t>
            </a:r>
            <a:r>
              <a:rPr lang="en-US" sz="12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– skip leap days */	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float </a:t>
            </a:r>
            <a:r>
              <a:rPr lang="en-US" sz="1600" b="1" i="1" dirty="0" err="1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FinInst</a:t>
            </a:r>
            <a:r>
              <a:rPr lang="en-US" sz="1600" b="1" i="1" dirty="0" smtClean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::ROI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(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fDay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fMonth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, 		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fYear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)	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	:::::::::::::::::::::::::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 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int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totDays</a:t>
            </a: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=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NumDays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(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fDay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, 	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fMonth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600" b="1" i="1" dirty="0" err="1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fYear</a:t>
            </a:r>
            <a:r>
              <a:rPr lang="en-US" sz="1600" b="1" i="1" dirty="0">
                <a:solidFill>
                  <a:srgbClr val="0000FF"/>
                </a:solidFill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                  :::::</a:t>
            </a:r>
          </a:p>
          <a:p>
            <a:pPr>
              <a:lnSpc>
                <a:spcPct val="90000"/>
              </a:lnSpc>
              <a:defRPr/>
            </a:pPr>
            <a:r>
              <a:rPr lang="en-US" sz="1600" b="1" i="1" dirty="0">
                <a:solidFill>
                  <a:schemeClr val="tx2"/>
                </a:solidFill>
                <a:ea typeface="ＭＳ Ｐゴシック" pitchFamily="-109" charset="-128"/>
                <a:cs typeface="ＭＳ Ｐゴシック" pitchFamily="-109" charset="-128"/>
              </a:rPr>
              <a:t>}	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162800" y="2667000"/>
            <a:ext cx="1752600" cy="1600200"/>
          </a:xfrm>
          <a:prstGeom prst="cloudCallout">
            <a:avLst>
              <a:gd name="adj1" fmla="val -63016"/>
              <a:gd name="adj2" fmla="val -119946"/>
            </a:avLst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b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Ancillary function  &amp; other member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Struct &amp; Class Scope Rules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 w="38100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Member variables and functions have </a:t>
            </a:r>
            <a:r>
              <a:rPr lang="en-US" b="1" i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unique</a:t>
            </a: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b="1" i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scope</a:t>
            </a:r>
            <a:r>
              <a:rPr lang="en-US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properties </a:t>
            </a: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in structs and classes</a:t>
            </a:r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E1C6B-B11E-7440-BC2D-47792975C40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057400"/>
            <a:ext cx="2643188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class </a:t>
            </a:r>
            <a:r>
              <a:rPr lang="en-US" b="1" dirty="0">
                <a:solidFill>
                  <a:srgbClr val="0000FF"/>
                </a:solidFill>
              </a:rPr>
              <a:t>student</a:t>
            </a: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	char name[32];</a:t>
            </a:r>
          </a:p>
          <a:p>
            <a:pPr>
              <a:defRPr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>
              <a:defRPr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grade;</a:t>
            </a:r>
          </a:p>
          <a:p>
            <a:pPr>
              <a:defRPr/>
            </a:pPr>
            <a:r>
              <a:rPr lang="en-US" dirty="0"/>
              <a:t>public:</a:t>
            </a:r>
          </a:p>
          <a:p>
            <a:pPr>
              <a:defRPr/>
            </a:pPr>
            <a:r>
              <a:rPr lang="en-US" dirty="0"/>
              <a:t>      void </a:t>
            </a:r>
            <a:r>
              <a:rPr lang="en-US" b="1" dirty="0" err="1">
                <a:solidFill>
                  <a:srgbClr val="0000FF"/>
                </a:solidFill>
              </a:rPr>
              <a:t>setId</a:t>
            </a:r>
            <a:r>
              <a:rPr lang="en-US" dirty="0" err="1">
                <a:solidFill>
                  <a:srgbClr val="0000FF"/>
                </a:solidFill>
              </a:rPr>
              <a:t>(</a:t>
            </a:r>
            <a:r>
              <a:rPr lang="en-US" dirty="0" err="1"/>
              <a:t>intiId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		etc</a:t>
            </a:r>
          </a:p>
          <a:p>
            <a:pPr>
              <a:defRPr/>
            </a:pPr>
            <a:r>
              <a:rPr lang="en-US" dirty="0"/>
              <a:t>}; </a:t>
            </a:r>
          </a:p>
          <a:p>
            <a:pPr>
              <a:defRPr/>
            </a:pPr>
            <a:r>
              <a:rPr lang="en-US" dirty="0"/>
              <a:t>void  </a:t>
            </a:r>
            <a:r>
              <a:rPr lang="en-US" b="1" dirty="0" err="1">
                <a:solidFill>
                  <a:srgbClr val="0000FF"/>
                </a:solidFill>
              </a:rPr>
              <a:t>student</a:t>
            </a:r>
            <a:r>
              <a:rPr lang="en-US" dirty="0" err="1"/>
              <a:t>::setId(int</a:t>
            </a:r>
            <a:r>
              <a:rPr lang="en-US" dirty="0"/>
              <a:t> Id)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b="1" dirty="0"/>
              <a:t>id = Id;</a:t>
            </a:r>
          </a:p>
          <a:p>
            <a:pPr>
              <a:defRPr/>
            </a:pPr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0013" y="2057400"/>
            <a:ext cx="2643187" cy="341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class </a:t>
            </a:r>
            <a:r>
              <a:rPr lang="en-US" b="1" dirty="0">
                <a:solidFill>
                  <a:srgbClr val="0000FF"/>
                </a:solidFill>
              </a:rPr>
              <a:t>intern </a:t>
            </a: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	char name[32];</a:t>
            </a:r>
          </a:p>
          <a:p>
            <a:pPr>
              <a:defRPr/>
            </a:pPr>
            <a:r>
              <a:rPr lang="en-US" dirty="0"/>
              <a:t>        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>
              <a:defRPr/>
            </a:pPr>
            <a:r>
              <a:rPr lang="en-US" dirty="0"/>
              <a:t>           </a:t>
            </a:r>
            <a:r>
              <a:rPr lang="en-US" dirty="0" err="1"/>
              <a:t>int</a:t>
            </a:r>
            <a:r>
              <a:rPr lang="en-US" dirty="0"/>
              <a:t> grade;</a:t>
            </a:r>
          </a:p>
          <a:p>
            <a:pPr>
              <a:defRPr/>
            </a:pPr>
            <a:r>
              <a:rPr lang="en-US" dirty="0"/>
              <a:t>public:</a:t>
            </a:r>
          </a:p>
          <a:p>
            <a:pPr>
              <a:defRPr/>
            </a:pPr>
            <a:r>
              <a:rPr lang="en-US" dirty="0"/>
              <a:t>      void </a:t>
            </a:r>
            <a:r>
              <a:rPr lang="en-US" b="1" dirty="0" err="1">
                <a:solidFill>
                  <a:srgbClr val="0000FF"/>
                </a:solidFill>
              </a:rPr>
              <a:t>setId</a:t>
            </a:r>
            <a:r>
              <a:rPr lang="en-US" dirty="0" err="1"/>
              <a:t>(intiId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		etc</a:t>
            </a:r>
          </a:p>
          <a:p>
            <a:pPr>
              <a:defRPr/>
            </a:pPr>
            <a:r>
              <a:rPr lang="en-US" dirty="0"/>
              <a:t>}; </a:t>
            </a:r>
          </a:p>
          <a:p>
            <a:pPr>
              <a:defRPr/>
            </a:pPr>
            <a:r>
              <a:rPr lang="en-US" dirty="0"/>
              <a:t>void  </a:t>
            </a:r>
            <a:r>
              <a:rPr lang="en-US" b="1" dirty="0" err="1">
                <a:solidFill>
                  <a:srgbClr val="0000FF"/>
                </a:solidFill>
              </a:rPr>
              <a:t>intern</a:t>
            </a:r>
            <a:r>
              <a:rPr lang="en-US" dirty="0" err="1"/>
              <a:t>::setId(int</a:t>
            </a:r>
            <a:r>
              <a:rPr lang="en-US" dirty="0"/>
              <a:t> Id)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b="1" dirty="0"/>
              <a:t>             id = Id;</a:t>
            </a:r>
          </a:p>
          <a:p>
            <a:pPr>
              <a:defRPr/>
            </a:pP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7213" y="2057400"/>
            <a:ext cx="2063673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 main( 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err="1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 Id = 10;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student X;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intern Y;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//No Name Conflict</a:t>
            </a:r>
          </a:p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X.</a:t>
            </a:r>
            <a:r>
              <a:rPr lang="en-US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setId</a:t>
            </a:r>
            <a:r>
              <a:rPr lang="en-US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(Id</a:t>
            </a:r>
            <a:r>
              <a:rPr lang="en-US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);</a:t>
            </a:r>
          </a:p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Y.</a:t>
            </a:r>
            <a:r>
              <a:rPr lang="en-US" b="1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setId</a:t>
            </a:r>
            <a:r>
              <a:rPr lang="en-US" dirty="0" err="1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(Id</a:t>
            </a:r>
            <a:r>
              <a:rPr lang="en-US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</p:txBody>
      </p:sp>
      <p:sp>
        <p:nvSpPr>
          <p:cNvPr id="12" name="Cloud 11"/>
          <p:cNvSpPr/>
          <p:nvPr/>
        </p:nvSpPr>
        <p:spPr>
          <a:xfrm>
            <a:off x="5726113" y="5441950"/>
            <a:ext cx="2362200" cy="914400"/>
          </a:xfrm>
          <a:prstGeom prst="cloud">
            <a:avLst/>
          </a:prstGeom>
          <a:solidFill>
            <a:srgbClr val="CCFFCC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0000FF"/>
                </a:solidFill>
              </a:rPr>
              <a:t>setId(Id</a:t>
            </a:r>
            <a:r>
              <a:rPr lang="en-US" b="1" dirty="0">
                <a:solidFill>
                  <a:srgbClr val="0000FF"/>
                </a:solidFill>
              </a:rPr>
              <a:t>) </a:t>
            </a:r>
            <a:r>
              <a:rPr lang="en-US" dirty="0">
                <a:solidFill>
                  <a:srgbClr val="0000FF"/>
                </a:solidFill>
              </a:rPr>
              <a:t>function calls are decoupled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Dot &amp; Scope Resolution Operator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 w="38100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Used to specify "of what thing" they are</a:t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members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Dot (.) operator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Specifies member of particular  (X) object</a:t>
            </a:r>
          </a:p>
          <a:p>
            <a:pPr lvl="3" eaLnBrk="1" hangingPunct="1"/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</a:rPr>
              <a:t>X.getGrade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</a:rPr>
              <a:t>( );   // object specific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Scope resolution (::) operator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Instructs compiler "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</a:rPr>
              <a:t>what class</a:t>
            </a:r>
            <a:r>
              <a:rPr lang="en-US" dirty="0" smtClean="0">
                <a:ea typeface="ＭＳ Ｐゴシック" pitchFamily="-111" charset="-128"/>
              </a:rPr>
              <a:t>" member is from</a:t>
            </a:r>
          </a:p>
          <a:p>
            <a:pPr lvl="3" eaLnBrk="1" hangingPunct="1"/>
            <a:r>
              <a:rPr lang="en-US" sz="2400" b="1" dirty="0" err="1">
                <a:solidFill>
                  <a:srgbClr val="0000FF"/>
                </a:solidFill>
                <a:ea typeface="ＭＳ Ｐゴシック" pitchFamily="-111" charset="-128"/>
              </a:rPr>
              <a:t>i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</a:rPr>
              <a:t>nt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</a:rPr>
              <a:t> Student::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</a:rPr>
              <a:t>getGrade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</a:rPr>
              <a:t>( ){return grade;} //class specific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14863-048E-4F45-A6CB-5DD7DECE43C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2827A-72AF-C346-B79D-267538834D5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Structures in C - Review</a:t>
            </a:r>
          </a:p>
        </p:txBody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>
          <a:xfrm>
            <a:off x="457200" y="868363"/>
            <a:ext cx="8229600" cy="548798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Arrays </a:t>
            </a:r>
            <a:r>
              <a:rPr lang="en-US" sz="2800" b="1" dirty="0" smtClean="0">
                <a:latin typeface="Calibri" charset="0"/>
              </a:rPr>
              <a:t>are the 1</a:t>
            </a:r>
            <a:r>
              <a:rPr lang="en-US" sz="2800" b="1" baseline="30000" dirty="0" smtClean="0">
                <a:latin typeface="Calibri" charset="0"/>
              </a:rPr>
              <a:t>st</a:t>
            </a:r>
            <a:r>
              <a:rPr lang="en-US" sz="2800" b="1" dirty="0" smtClean="0">
                <a:latin typeface="Calibri" charset="0"/>
              </a:rPr>
              <a:t> aggregate data type</a:t>
            </a:r>
          </a:p>
          <a:p>
            <a:r>
              <a:rPr lang="en-US" sz="2800" b="1" dirty="0" smtClean="0">
                <a:latin typeface="Calibri" charset="0"/>
              </a:rPr>
              <a:t>2</a:t>
            </a:r>
            <a:r>
              <a:rPr lang="en-US" sz="2800" b="1" baseline="30000" dirty="0" smtClean="0">
                <a:latin typeface="Calibri" charset="0"/>
              </a:rPr>
              <a:t>nd</a:t>
            </a:r>
            <a:r>
              <a:rPr lang="en-US" sz="2800" b="1" dirty="0" smtClean="0">
                <a:latin typeface="Calibri" charset="0"/>
              </a:rPr>
              <a:t> </a:t>
            </a:r>
            <a:r>
              <a:rPr lang="en-US" sz="2800" b="1" dirty="0">
                <a:latin typeface="Calibri" charset="0"/>
              </a:rPr>
              <a:t>aggregate </a:t>
            </a:r>
            <a:r>
              <a:rPr lang="en-US" sz="2800" dirty="0">
                <a:latin typeface="Calibri" charset="0"/>
              </a:rPr>
              <a:t>data type: 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struct</a:t>
            </a:r>
            <a:endParaRPr lang="en-US" sz="2800" b="1" dirty="0">
              <a:solidFill>
                <a:srgbClr val="0000FF"/>
              </a:solidFill>
              <a:latin typeface="Calibri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Recall: aggregate meaning "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grouping</a:t>
            </a:r>
            <a:r>
              <a:rPr lang="en-US" sz="2800" dirty="0">
                <a:latin typeface="Calibri" charset="0"/>
              </a:rPr>
              <a:t>"</a:t>
            </a:r>
          </a:p>
          <a:p>
            <a:pPr lvl="1"/>
            <a:r>
              <a:rPr lang="en-US" sz="2400" dirty="0">
                <a:latin typeface="Calibri" charset="0"/>
              </a:rPr>
              <a:t>Recall </a:t>
            </a:r>
            <a:r>
              <a:rPr lang="en-US" sz="2400" b="1" i="1" dirty="0">
                <a:solidFill>
                  <a:srgbClr val="0000FF"/>
                </a:solidFill>
                <a:latin typeface="Calibri" charset="0"/>
              </a:rPr>
              <a:t>array</a:t>
            </a:r>
            <a:r>
              <a:rPr lang="en-US" sz="2400" dirty="0">
                <a:latin typeface="Calibri" charset="0"/>
              </a:rPr>
              <a:t>: collection of values of </a:t>
            </a:r>
            <a:r>
              <a:rPr lang="en-US" sz="2400" b="1" i="1" dirty="0">
                <a:solidFill>
                  <a:srgbClr val="0000FF"/>
                </a:solidFill>
                <a:latin typeface="Calibri" charset="0"/>
              </a:rPr>
              <a:t>same type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Structure</a:t>
            </a:r>
            <a:r>
              <a:rPr lang="en-US" sz="2400" dirty="0">
                <a:latin typeface="Calibri" charset="0"/>
              </a:rPr>
              <a:t>: collection of values of </a:t>
            </a:r>
            <a:r>
              <a:rPr lang="en-US" sz="2400" b="1" i="1" dirty="0">
                <a:solidFill>
                  <a:srgbClr val="FF0000"/>
                </a:solidFill>
                <a:latin typeface="Calibri" charset="0"/>
              </a:rPr>
              <a:t>different types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Treated as a single item, like arrays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Major difference: Must first "define" </a:t>
            </a:r>
            <a:r>
              <a:rPr lang="en-US" sz="2800" b="1" dirty="0" err="1">
                <a:solidFill>
                  <a:srgbClr val="0000FF"/>
                </a:solidFill>
                <a:latin typeface="Calibri" charset="0"/>
              </a:rPr>
              <a:t>struct</a:t>
            </a:r>
            <a:endParaRPr lang="en-US" sz="2800" b="1" dirty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Prior to declaring any </a:t>
            </a:r>
            <a:r>
              <a:rPr lang="en-US" sz="2400" dirty="0" smtClean="0">
                <a:latin typeface="Calibri" charset="0"/>
              </a:rPr>
              <a:t>variables</a:t>
            </a:r>
          </a:p>
          <a:p>
            <a:r>
              <a:rPr lang="en-US" dirty="0" smtClean="0">
                <a:latin typeface="Calibri" charset="0"/>
              </a:rPr>
              <a:t>Structures provide the foundation for object oriented program – the </a:t>
            </a:r>
            <a:r>
              <a:rPr lang="en-US" i="1" dirty="0" smtClean="0">
                <a:solidFill>
                  <a:srgbClr val="FF0000"/>
                </a:solidFill>
                <a:latin typeface="Calibri" charset="0"/>
              </a:rPr>
              <a:t>“</a:t>
            </a:r>
            <a:r>
              <a:rPr lang="en-US" b="1" i="1" dirty="0" smtClean="0">
                <a:solidFill>
                  <a:srgbClr val="FF0000"/>
                </a:solidFill>
                <a:latin typeface="Calibri" charset="0"/>
              </a:rPr>
              <a:t>object</a:t>
            </a:r>
            <a:r>
              <a:rPr lang="en-US" i="1" dirty="0" smtClean="0">
                <a:solidFill>
                  <a:srgbClr val="FF0000"/>
                </a:solidFill>
                <a:latin typeface="Calibri" charset="0"/>
              </a:rPr>
              <a:t>”</a:t>
            </a:r>
            <a:endParaRPr lang="en-US" i="1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</a:p>
        </p:txBody>
      </p:sp>
      <p:sp>
        <p:nvSpPr>
          <p:cNvPr id="5530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Accessor and Mutator Functions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10000" cy="4906963"/>
          </a:xfrm>
          <a:ln w="28575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Accessor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member functions</a:t>
            </a:r>
          </a:p>
          <a:p>
            <a:pPr lvl="1" eaLnBrk="1" hangingPunct="1"/>
            <a:r>
              <a:rPr lang="en-US" sz="2400" dirty="0" smtClean="0"/>
              <a:t>"</a:t>
            </a:r>
            <a:r>
              <a:rPr lang="en-US" sz="2400" b="1" dirty="0" smtClean="0">
                <a:solidFill>
                  <a:srgbClr val="FF0000"/>
                </a:solidFill>
              </a:rPr>
              <a:t>get </a:t>
            </a:r>
            <a:r>
              <a:rPr lang="en-US" sz="2400" dirty="0" smtClean="0"/>
              <a:t>member functions”</a:t>
            </a:r>
          </a:p>
          <a:p>
            <a:pPr lvl="2" eaLnBrk="1" hangingPunct="1"/>
            <a:r>
              <a:rPr lang="en-US" sz="2000" dirty="0" smtClean="0">
                <a:ea typeface="ＭＳ Ｐゴシック" pitchFamily="-111" charset="-128"/>
              </a:rPr>
              <a:t>Allow object to read data</a:t>
            </a:r>
          </a:p>
          <a:p>
            <a:pPr lvl="2" eaLnBrk="1" hangingPunct="1"/>
            <a:r>
              <a:rPr lang="en-US" sz="2000" dirty="0" smtClean="0">
                <a:ea typeface="ＭＳ Ｐゴシック" pitchFamily="-111" charset="-128"/>
              </a:rPr>
              <a:t>Simple retrieval of member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Mutator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member functions</a:t>
            </a:r>
          </a:p>
          <a:p>
            <a:pPr lvl="1" eaLnBrk="1" hangingPunct="1"/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FF0000"/>
                </a:solidFill>
              </a:rPr>
              <a:t>set </a:t>
            </a:r>
            <a:r>
              <a:rPr lang="en-US" sz="2400" dirty="0" smtClean="0"/>
              <a:t>member functions” </a:t>
            </a:r>
          </a:p>
          <a:p>
            <a:pPr lvl="2" eaLnBrk="1" hangingPunct="1"/>
            <a:r>
              <a:rPr lang="en-US" sz="2000" dirty="0" smtClean="0">
                <a:ea typeface="ＭＳ Ｐゴシック" pitchFamily="-111" charset="-128"/>
              </a:rPr>
              <a:t>Allow object to change data based application</a:t>
            </a:r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9ECA-C117-5140-AA1F-D59A4FCA1B1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1219200"/>
            <a:ext cx="4114800" cy="4906963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8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class student{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public:  </a:t>
            </a:r>
            <a:r>
              <a:rPr lang="en-US" sz="2000" b="1" dirty="0">
                <a:solidFill>
                  <a:schemeClr val="tx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//member function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	void </a:t>
            </a:r>
            <a:r>
              <a:rPr lang="en-US" sz="2000" b="1" dirty="0" err="1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setData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(char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*,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        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id, 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grade);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getGrade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(  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</a:t>
            </a:r>
            <a:r>
              <a:rPr lang="en-US" sz="2000" b="1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getId</a:t>
            </a:r>
            <a:r>
              <a:rPr lang="en-US" sz="2000" b="1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  </a:t>
            </a:r>
            <a:r>
              <a:rPr lang="en-US" sz="2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){return id;}  </a:t>
            </a:r>
            <a:r>
              <a:rPr lang="en-US" sz="16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//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inline </a:t>
            </a:r>
            <a:endParaRPr lang="en-US" sz="1600" b="1" dirty="0">
              <a:solidFill>
                <a:srgbClr val="FF000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	 char </a:t>
            </a:r>
            <a:r>
              <a:rPr lang="en-US" sz="20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* </a:t>
            </a:r>
            <a:r>
              <a:rPr lang="en-US" sz="2000" b="1" dirty="0" err="1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getName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( );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private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:  		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   char name[32];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   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id;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   </a:t>
            </a:r>
            <a:r>
              <a:rPr lang="en-US" sz="2000" b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grade;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};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     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endParaRPr lang="en-US" sz="3200" b="1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-112" charset="0"/>
              <a:buNone/>
              <a:defRPr/>
            </a:pPr>
            <a:endParaRPr lang="en-US" sz="3200" b="1" dirty="0">
              <a:solidFill>
                <a:srgbClr val="0000FF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this -&gt; pointer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8150"/>
          </a:xfrm>
          <a:ln w="28575" cap="flat">
            <a:solidFill>
              <a:srgbClr val="000000"/>
            </a:solidFill>
            <a:headEnd type="none" w="med" len="med"/>
            <a:tailEnd type="none" w="med" len="med"/>
          </a:ln>
        </p:spPr>
        <p:txBody>
          <a:bodyPr>
            <a:normAutofit lnSpcReduction="10000"/>
          </a:bodyPr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this -&gt; pointer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const</a:t>
            </a:r>
            <a:r>
              <a:rPr lang="en-US" b="1" i="1" dirty="0" smtClean="0">
                <a:solidFill>
                  <a:srgbClr val="0000FF"/>
                </a:solidFill>
              </a:rPr>
              <a:t> Pointer </a:t>
            </a:r>
            <a:r>
              <a:rPr lang="en-US" dirty="0" smtClean="0"/>
              <a:t>that points to the </a:t>
            </a:r>
            <a:r>
              <a:rPr lang="en-US" b="1" i="1" dirty="0" smtClean="0">
                <a:solidFill>
                  <a:srgbClr val="0000FF"/>
                </a:solidFill>
              </a:rPr>
              <a:t>current object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 smtClean="0"/>
              <a:t>this -&gt;</a:t>
            </a:r>
            <a:r>
              <a:rPr lang="en-US" dirty="0" smtClean="0"/>
              <a:t> is an implicit, </a:t>
            </a:r>
            <a:r>
              <a:rPr lang="en-US" b="1" i="1" dirty="0" smtClean="0">
                <a:solidFill>
                  <a:srgbClr val="FF0000"/>
                </a:solidFill>
              </a:rPr>
              <a:t>hidden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0000FF"/>
                </a:solidFill>
              </a:rPr>
              <a:t>first argument </a:t>
            </a:r>
            <a:r>
              <a:rPr lang="en-US" dirty="0" smtClean="0"/>
              <a:t>to all </a:t>
            </a:r>
            <a:r>
              <a:rPr lang="en-US" b="1" i="1" dirty="0" smtClean="0">
                <a:solidFill>
                  <a:srgbClr val="0000FF"/>
                </a:solidFill>
              </a:rPr>
              <a:t>non-static </a:t>
            </a:r>
            <a:r>
              <a:rPr lang="en-US" dirty="0" smtClean="0"/>
              <a:t>member functions.</a:t>
            </a:r>
          </a:p>
          <a:p>
            <a:pPr lvl="1"/>
            <a:r>
              <a:rPr lang="en-US" b="1" i="1" dirty="0" smtClean="0"/>
              <a:t>this -&gt;</a:t>
            </a:r>
            <a:r>
              <a:rPr lang="en-US" dirty="0" smtClean="0"/>
              <a:t> is always of the type “</a:t>
            </a:r>
            <a:r>
              <a:rPr lang="en-US" b="1" dirty="0" smtClean="0">
                <a:solidFill>
                  <a:srgbClr val="0000FF"/>
                </a:solidFill>
              </a:rPr>
              <a:t>pointer to the current class</a:t>
            </a:r>
            <a:r>
              <a:rPr lang="en-US" dirty="0" smtClean="0"/>
              <a:t>”</a:t>
            </a:r>
          </a:p>
          <a:p>
            <a:pPr lvl="1"/>
            <a:r>
              <a:rPr lang="en-US" b="1" i="1" dirty="0" smtClean="0"/>
              <a:t>this -</a:t>
            </a:r>
            <a:r>
              <a:rPr lang="en-US" b="1" i="1" dirty="0" smtClean="0">
                <a:solidFill>
                  <a:srgbClr val="FF0000"/>
                </a:solidFill>
              </a:rPr>
              <a:t>&gt; stores the memory  address of an object</a:t>
            </a:r>
          </a:p>
          <a:p>
            <a:pPr lvl="1"/>
            <a:r>
              <a:rPr lang="en-US" dirty="0" smtClean="0"/>
              <a:t>Two ways for member functions to access:</a:t>
            </a:r>
            <a:br>
              <a:rPr lang="en-US" dirty="0" smtClean="0"/>
            </a:br>
            <a:r>
              <a:rPr lang="en-US" sz="2400" dirty="0" err="1" smtClean="0"/>
              <a:t>student::getGrade{return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grade</a:t>
            </a:r>
            <a:r>
              <a:rPr lang="en-US" sz="2400" dirty="0" smtClean="0"/>
              <a:t>;}</a:t>
            </a:r>
          </a:p>
          <a:p>
            <a:pPr lvl="1">
              <a:buFont typeface="Arial" pitchFamily="-111" charset="0"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student::getGrade{return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this-&gt;grade</a:t>
            </a:r>
            <a:r>
              <a:rPr lang="en-US" sz="2400" dirty="0" smtClean="0"/>
              <a:t>;}</a:t>
            </a:r>
          </a:p>
          <a:p>
            <a:pPr lvl="1"/>
            <a:r>
              <a:rPr lang="en-US" sz="2400" dirty="0" smtClean="0"/>
              <a:t>Useful when using </a:t>
            </a:r>
            <a:r>
              <a:rPr lang="en-US" sz="2400" b="1" dirty="0" smtClean="0"/>
              <a:t>operator overload member </a:t>
            </a:r>
            <a:r>
              <a:rPr lang="en-US" sz="2400" dirty="0" smtClean="0"/>
              <a:t>functions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5780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58979-A3AD-C949-9376-C36CEE63C54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4969" y="5638800"/>
            <a:ext cx="4486062" cy="9233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getGrade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b="1" dirty="0" smtClean="0">
                <a:solidFill>
                  <a:srgbClr val="FF0000"/>
                </a:solidFill>
              </a:rPr>
              <a:t> student* </a:t>
            </a:r>
            <a:r>
              <a:rPr lang="en-US" b="1" dirty="0" err="1" smtClean="0">
                <a:solidFill>
                  <a:srgbClr val="FF0000"/>
                </a:solidFill>
              </a:rPr>
              <a:t>ptr</a:t>
            </a:r>
            <a:r>
              <a:rPr lang="en-US" b="1" dirty="0" smtClean="0">
                <a:solidFill>
                  <a:srgbClr val="FF0000"/>
                </a:solidFill>
              </a:rPr>
              <a:t>){  // c rendition 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return(</a:t>
            </a:r>
            <a:r>
              <a:rPr lang="en-US" b="1" dirty="0" err="1" smtClean="0">
                <a:solidFill>
                  <a:srgbClr val="FF0000"/>
                </a:solidFill>
              </a:rPr>
              <a:t>ptr</a:t>
            </a:r>
            <a:r>
              <a:rPr lang="en-US" b="1" dirty="0" smtClean="0">
                <a:solidFill>
                  <a:srgbClr val="FF0000"/>
                </a:solidFill>
              </a:rPr>
              <a:t>-&gt;grade);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46" y="333116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Calibri" charset="0"/>
              </a:rPr>
              <a:t>Encapsulation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478"/>
            <a:ext cx="8229600" cy="5154872"/>
          </a:xfrm>
          <a:ln>
            <a:solidFill>
              <a:srgbClr val="0000FF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Any data type includes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Data (range of data)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Operations (that can be performed on data)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latin typeface="Calibri" charset="0"/>
              </a:rPr>
              <a:t>Example:</a:t>
            </a:r>
            <a:br>
              <a:rPr lang="en-US" sz="2800" dirty="0">
                <a:latin typeface="Calibri" charset="0"/>
              </a:rPr>
            </a:b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short </a:t>
            </a:r>
            <a:r>
              <a:rPr lang="en-US" sz="2800" b="1" i="1" dirty="0" err="1" smtClean="0">
                <a:solidFill>
                  <a:srgbClr val="0000FF"/>
                </a:solidFill>
                <a:latin typeface="Calibri" charset="0"/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data type has: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Data: </a:t>
            </a:r>
            <a:r>
              <a:rPr lang="en-US" sz="2800" dirty="0" smtClean="0">
                <a:latin typeface="Calibri" charset="0"/>
              </a:rPr>
              <a:t>±32,767</a:t>
            </a:r>
            <a:r>
              <a:rPr lang="en-US" sz="2800" dirty="0">
                <a:latin typeface="Calibri" charset="0"/>
              </a:rPr>
              <a:t/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Operations: +,-,*,/,%,logical</a:t>
            </a:r>
            <a:r>
              <a:rPr lang="en-US" sz="2800" dirty="0" smtClean="0">
                <a:latin typeface="Calibri" charset="0"/>
              </a:rPr>
              <a:t>, etc</a:t>
            </a:r>
            <a:r>
              <a:rPr lang="en-US" sz="2800" dirty="0">
                <a:latin typeface="Calibri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latin typeface="Calibri" charset="0"/>
              </a:rPr>
              <a:t>Same with classes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But WE specify data, and the operations to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be allowed on our data!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6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25" y="26111"/>
            <a:ext cx="8229600" cy="1143000"/>
          </a:xfrm>
        </p:spPr>
        <p:txBody>
          <a:bodyPr/>
          <a:lstStyle/>
          <a:p>
            <a:r>
              <a:rPr lang="en-US" b="1" dirty="0">
                <a:latin typeface="Calibri" charset="0"/>
              </a:rPr>
              <a:t>Abstract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112"/>
            <a:ext cx="8229600" cy="4957052"/>
          </a:xfrm>
          <a:ln>
            <a:solidFill>
              <a:srgbClr val="0000FF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"</a:t>
            </a:r>
            <a:r>
              <a:rPr lang="en-US" sz="2800" b="1" dirty="0">
                <a:solidFill>
                  <a:srgbClr val="0000FF"/>
                </a:solidFill>
                <a:latin typeface="Calibri" charset="0"/>
              </a:rPr>
              <a:t>Abstract</a:t>
            </a:r>
            <a:r>
              <a:rPr lang="en-US" sz="2800" dirty="0">
                <a:latin typeface="Calibri" charset="0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Programmers don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t know details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Abbreviated "ADT"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Collection of data values together with set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of basic operations defined for the values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ADT</a:t>
            </a:r>
            <a:r>
              <a:rPr lang="ja-JP" altLang="en-US" sz="2800" dirty="0">
                <a:latin typeface="Calibri" charset="0"/>
              </a:rPr>
              <a:t>’</a:t>
            </a:r>
            <a:r>
              <a:rPr lang="en-US" sz="2800" dirty="0">
                <a:latin typeface="Calibri" charset="0"/>
              </a:rPr>
              <a:t>s often "</a:t>
            </a:r>
            <a:r>
              <a:rPr lang="en-US" sz="2800" b="1" i="1" dirty="0">
                <a:solidFill>
                  <a:srgbClr val="0000FF"/>
                </a:solidFill>
                <a:latin typeface="Calibri" charset="0"/>
              </a:rPr>
              <a:t>language-independent</a:t>
            </a:r>
            <a:r>
              <a:rPr lang="en-US" sz="2800" dirty="0">
                <a:latin typeface="Calibri" charset="0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We implement ADT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s in C++ with classes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C++ class "defines" the ADT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Other languages implement ADT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s as well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Static Members in Classes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5487987"/>
          </a:xfrm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Classes can contain </a:t>
            </a:r>
            <a:r>
              <a:rPr lang="en-US" sz="2400" b="1" i="1" u="sng" dirty="0" smtClean="0">
                <a:ea typeface="ＭＳ Ｐゴシック" pitchFamily="-111" charset="-128"/>
                <a:cs typeface="ＭＳ Ｐゴシック" pitchFamily="-111" charset="-128"/>
              </a:rPr>
              <a:t>static member data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and </a:t>
            </a:r>
            <a:r>
              <a:rPr lang="en-US" sz="2400" b="1" i="1" u="sng" dirty="0" smtClean="0">
                <a:ea typeface="ＭＳ Ｐゴシック" pitchFamily="-111" charset="-128"/>
                <a:cs typeface="ＭＳ Ｐゴシック" pitchFamily="-111" charset="-128"/>
              </a:rPr>
              <a:t>static member functions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When a </a:t>
            </a:r>
            <a:r>
              <a:rPr lang="en-US" sz="2400" b="1" i="1" dirty="0" smtClean="0">
                <a:ea typeface="ＭＳ Ｐゴシック" pitchFamily="-111" charset="-128"/>
                <a:cs typeface="ＭＳ Ｐゴシック" pitchFamily="-111" charset="-128"/>
              </a:rPr>
              <a:t>data member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is declared as </a:t>
            </a:r>
            <a:r>
              <a:rPr lang="en-US" sz="2400" b="1" i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static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, only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one copy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of the data is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maintained for all objects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of the class.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Static data members are not part of objects of a given class type; they are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separate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objects.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Do not have access to </a:t>
            </a:r>
            <a:r>
              <a:rPr lang="en-US" sz="2400" b="1" i="1" dirty="0" smtClean="0">
                <a:solidFill>
                  <a:srgbClr val="0000FF"/>
                </a:solidFill>
              </a:rPr>
              <a:t>this</a:t>
            </a:r>
            <a:r>
              <a:rPr lang="en-US" sz="2400" dirty="0" smtClean="0"/>
              <a:t> pointer </a:t>
            </a:r>
            <a:r>
              <a:rPr lang="en-US" sz="2400" b="1" dirty="0" smtClean="0">
                <a:solidFill>
                  <a:srgbClr val="FF0000"/>
                </a:solidFill>
              </a:rPr>
              <a:t>…. !!!!!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The data member is declared in class scope, but definition is performed at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file scope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These static members have </a:t>
            </a:r>
            <a:r>
              <a:rPr lang="en-US" sz="2400" b="1" i="1" dirty="0" smtClean="0">
                <a:ea typeface="ＭＳ Ｐゴシック" pitchFamily="-111" charset="-128"/>
                <a:cs typeface="ＭＳ Ｐゴシック" pitchFamily="-111" charset="-128"/>
              </a:rPr>
              <a:t>external </a:t>
            </a:r>
            <a:r>
              <a:rPr lang="en-US" sz="2400" b="1" i="1" dirty="0" smtClean="0">
                <a:ea typeface="ＭＳ Ｐゴシック" pitchFamily="-111" charset="-128"/>
                <a:cs typeface="ＭＳ Ｐゴシック" pitchFamily="-111" charset="-128"/>
              </a:rPr>
              <a:t>linkage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000" dirty="0"/>
              <a:t>External linkage refers to things that exist beyond a particular </a:t>
            </a:r>
            <a:r>
              <a:rPr lang="en-US" sz="2000" b="1" dirty="0"/>
              <a:t>translation unit. </a:t>
            </a:r>
            <a:endParaRPr lang="en-US" sz="2000" b="1" dirty="0" smtClean="0"/>
          </a:p>
          <a:p>
            <a:pPr marL="457200" lvl="1" indent="0">
              <a:spcBef>
                <a:spcPct val="0"/>
              </a:spcBef>
              <a:buNone/>
            </a:pPr>
            <a:r>
              <a:rPr lang="en-US" sz="2000" dirty="0" smtClean="0"/>
              <a:t>In </a:t>
            </a:r>
            <a:r>
              <a:rPr lang="en-US" sz="2000" dirty="0"/>
              <a:t>other words, </a:t>
            </a:r>
            <a:r>
              <a:rPr lang="en-US" sz="2000" dirty="0" err="1"/>
              <a:t>accessable</a:t>
            </a:r>
            <a:r>
              <a:rPr lang="en-US" sz="2000" dirty="0"/>
              <a:t> through the whole program, which is the combination of all translation units (or object files).</a:t>
            </a:r>
            <a:endParaRPr lang="en-US" sz="20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spcBef>
                <a:spcPct val="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Need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static member 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function to access the static members </a:t>
            </a:r>
          </a:p>
          <a:p>
            <a:pPr>
              <a:spcBef>
                <a:spcPct val="0"/>
              </a:spcBef>
            </a:pPr>
            <a:endParaRPr lang="en-US" sz="28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10/19/14</a:t>
            </a:r>
            <a:endParaRPr lang="en-US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6F0E8-EFBB-4147-9DA1-DCA02D0F260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9"/>
            <a:ext cx="8229600" cy="68136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Static Members &amp;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6035674"/>
          </a:xfrm>
          <a:ln>
            <a:solidFill>
              <a:srgbClr val="3366FF"/>
            </a:solidFill>
          </a:ln>
        </p:spPr>
        <p:txBody>
          <a:bodyPr>
            <a:normAutofit lnSpcReduction="10000"/>
          </a:bodyPr>
          <a:lstStyle/>
          <a:p>
            <a:r>
              <a:rPr lang="en-US" sz="2000" dirty="0"/>
              <a:t>Because static member functions are not attached to a particular object, they can be called directly by using the class name and the scope operator. </a:t>
            </a:r>
            <a:endParaRPr lang="en-US" sz="2000" dirty="0" smtClean="0"/>
          </a:p>
          <a:p>
            <a:pPr lvl="1"/>
            <a:r>
              <a:rPr lang="en-US" sz="1600" dirty="0"/>
              <a:t>c</a:t>
            </a:r>
            <a:r>
              <a:rPr lang="en-US" sz="1600" dirty="0" smtClean="0"/>
              <a:t>lass Person{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static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cnt</a:t>
            </a:r>
            <a:r>
              <a:rPr lang="en-US" sz="1600" dirty="0" smtClean="0"/>
              <a:t>;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::::::::::::::::</a:t>
            </a:r>
          </a:p>
          <a:p>
            <a:pPr marL="457200" lvl="1" indent="0">
              <a:buNone/>
            </a:pPr>
            <a:r>
              <a:rPr lang="en-US" sz="1600" dirty="0" smtClean="0"/>
              <a:t>}</a:t>
            </a: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Person::</a:t>
            </a:r>
            <a:r>
              <a:rPr lang="en-US" sz="1600" b="1" dirty="0" err="1" smtClean="0">
                <a:solidFill>
                  <a:srgbClr val="0000FF"/>
                </a:solidFill>
              </a:rPr>
              <a:t>cnt</a:t>
            </a:r>
            <a:r>
              <a:rPr lang="en-US" sz="1600" b="1" dirty="0" smtClean="0">
                <a:solidFill>
                  <a:srgbClr val="0000FF"/>
                </a:solidFill>
              </a:rPr>
              <a:t> = 0</a:t>
            </a:r>
            <a:r>
              <a:rPr lang="en-US" sz="1600" b="1" dirty="0" smtClean="0">
                <a:solidFill>
                  <a:srgbClr val="0000FF"/>
                </a:solidFill>
              </a:rPr>
              <a:t>;  // </a:t>
            </a:r>
            <a:r>
              <a:rPr lang="en-US" sz="1600" b="1" dirty="0" err="1" smtClean="0">
                <a:solidFill>
                  <a:srgbClr val="0000FF"/>
                </a:solidFill>
              </a:rPr>
              <a:t>init</a:t>
            </a:r>
            <a:r>
              <a:rPr lang="en-US" sz="1600" b="1" dirty="0" smtClean="0">
                <a:solidFill>
                  <a:srgbClr val="0000FF"/>
                </a:solidFill>
              </a:rPr>
              <a:t> count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r>
              <a:rPr lang="en-US" sz="2000" dirty="0" smtClean="0"/>
              <a:t>Like </a:t>
            </a:r>
            <a:r>
              <a:rPr lang="en-US" sz="2000" dirty="0"/>
              <a:t>static member variables, they can also be called through objects of the class type, though this is not recommended.</a:t>
            </a:r>
          </a:p>
          <a:p>
            <a:r>
              <a:rPr lang="en-US" sz="2000" dirty="0"/>
              <a:t>Static member functions have two interesting quirks worth noting. </a:t>
            </a:r>
            <a:endParaRPr lang="en-US" sz="2000" dirty="0" smtClean="0"/>
          </a:p>
          <a:p>
            <a:pPr lvl="1"/>
            <a:r>
              <a:rPr lang="en-US" sz="2000" dirty="0" smtClean="0"/>
              <a:t>First</a:t>
            </a:r>
            <a:r>
              <a:rPr lang="en-US" sz="2000" dirty="0"/>
              <a:t>, because static member functions are not attached to an object, they have no </a:t>
            </a:r>
            <a:r>
              <a:rPr lang="en-US" sz="2000" i="1" dirty="0"/>
              <a:t>this</a:t>
            </a:r>
            <a:r>
              <a:rPr lang="en-US" sz="2000" dirty="0"/>
              <a:t> pointer! This makes sense when you think about it — the </a:t>
            </a:r>
            <a:r>
              <a:rPr lang="en-US" sz="2000" i="1" dirty="0"/>
              <a:t>this</a:t>
            </a:r>
            <a:r>
              <a:rPr lang="en-US" sz="2000" dirty="0"/>
              <a:t> pointer always points to the object that the member function is working on. Static member functions do not work on an object, so the </a:t>
            </a:r>
            <a:r>
              <a:rPr lang="en-US" sz="2000" i="1" dirty="0"/>
              <a:t>this</a:t>
            </a:r>
            <a:r>
              <a:rPr lang="en-US" sz="2000" dirty="0"/>
              <a:t> pointer is not needed.</a:t>
            </a:r>
          </a:p>
          <a:p>
            <a:pPr lvl="1"/>
            <a:r>
              <a:rPr lang="en-US" sz="2000" dirty="0"/>
              <a:t>Second, </a:t>
            </a:r>
            <a:r>
              <a:rPr lang="en-US" sz="2000" b="1" i="1" dirty="0">
                <a:solidFill>
                  <a:srgbClr val="FF0000"/>
                </a:solidFill>
              </a:rPr>
              <a:t>static member functions can only access static member variables.</a:t>
            </a:r>
            <a:r>
              <a:rPr lang="en-US" sz="2000" dirty="0"/>
              <a:t> They can not access non-static member variables. This is because non-static member variables must belong to a class object, and static member functions have no class object to work with!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Static Members in Classes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3810000" cy="5487987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Example: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class 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Xtrade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data;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static 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cnt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setData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(Data){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	    data = Data;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        </a:t>
            </a:r>
            <a:r>
              <a:rPr lang="en-US" sz="2400" dirty="0" err="1" smtClean="0">
                <a:ea typeface="ＭＳ Ｐゴシック" pitchFamily="-111" charset="-128"/>
                <a:cs typeface="ＭＳ Ｐゴシック" pitchFamily="-111" charset="-128"/>
              </a:rPr>
              <a:t>cnt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++;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static 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getCnt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() </a:t>
            </a:r>
            <a:r>
              <a:rPr lang="en-US" sz="24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const</a:t>
            </a:r>
            <a:endParaRPr lang="en-US" sz="2800" b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   { return </a:t>
            </a: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cnt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;}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800" dirty="0" err="1" smtClean="0">
                <a:ea typeface="ＭＳ Ｐゴシック" pitchFamily="-111" charset="-128"/>
                <a:cs typeface="ＭＳ Ｐゴシック" pitchFamily="-111" charset="-128"/>
              </a:rPr>
              <a:t>etc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4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Xtrade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::</a:t>
            </a:r>
            <a:r>
              <a:rPr lang="en-US" sz="24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cnt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= 0;  //</a:t>
            </a:r>
            <a:r>
              <a:rPr lang="en-US" sz="24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init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 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endParaRPr lang="en-US" sz="2800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10/19/14</a:t>
            </a:r>
            <a:endParaRPr lang="en-US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CB197-A635-924E-BA1E-918E28948F2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868363"/>
            <a:ext cx="3810000" cy="5487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int</a:t>
            </a: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main()</a:t>
            </a: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{</a:t>
            </a: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 smtClean="0">
                <a:ea typeface="ＭＳ Ｐゴシック" pitchFamily="-65" charset="-128"/>
                <a:cs typeface="ＭＳ Ｐゴシック" pitchFamily="-65" charset="-128"/>
              </a:rPr>
              <a:t>	//create 10 objects</a:t>
            </a:r>
            <a:endParaRPr lang="en-US" sz="2800" dirty="0"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	</a:t>
            </a:r>
            <a:r>
              <a:rPr lang="en-US" sz="2800" dirty="0" err="1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Xtrade</a:t>
            </a:r>
            <a:r>
              <a:rPr lang="en-US" sz="280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x[10];  </a:t>
            </a: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	for(</a:t>
            </a:r>
            <a:r>
              <a:rPr lang="en-US" sz="2800" dirty="0" err="1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int</a:t>
            </a:r>
            <a:r>
              <a:rPr lang="en-US" sz="280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800" dirty="0" err="1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i</a:t>
            </a:r>
            <a:r>
              <a:rPr lang="en-US" sz="280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 = 0; </a:t>
            </a:r>
            <a:r>
              <a:rPr lang="en-US" sz="2800" dirty="0" err="1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i</a:t>
            </a:r>
            <a:r>
              <a:rPr lang="en-US" sz="280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 &lt; 10; ++</a:t>
            </a:r>
            <a:r>
              <a:rPr lang="en-US" sz="2800" dirty="0" err="1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i</a:t>
            </a:r>
            <a:r>
              <a:rPr lang="en-US" sz="280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){</a:t>
            </a: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>
                <a:ea typeface="ＭＳ Ｐゴシック" pitchFamily="-65" charset="-128"/>
                <a:cs typeface="ＭＳ Ｐゴシック" pitchFamily="-65" charset="-128"/>
              </a:rPr>
              <a:t>	</a:t>
            </a:r>
            <a:r>
              <a:rPr lang="en-US" sz="2800" dirty="0" smtClean="0">
                <a:ea typeface="ＭＳ Ｐゴシック" pitchFamily="-65" charset="-128"/>
                <a:cs typeface="ＭＳ Ｐゴシック" pitchFamily="-65" charset="-128"/>
              </a:rPr>
              <a:t>	x[</a:t>
            </a:r>
            <a:r>
              <a:rPr lang="en-US" sz="2800" dirty="0" err="1" smtClean="0">
                <a:ea typeface="ＭＳ Ｐゴシック" pitchFamily="-65" charset="-128"/>
                <a:cs typeface="ＭＳ Ｐゴシック" pitchFamily="-65" charset="-128"/>
              </a:rPr>
              <a:t>i</a:t>
            </a:r>
            <a:r>
              <a:rPr lang="en-US" sz="2800" dirty="0" smtClean="0">
                <a:ea typeface="ＭＳ Ｐゴシック" pitchFamily="-65" charset="-128"/>
                <a:cs typeface="ＭＳ Ｐゴシック" pitchFamily="-65" charset="-128"/>
              </a:rPr>
              <a:t>].</a:t>
            </a:r>
            <a:r>
              <a:rPr lang="en-US" sz="2800" dirty="0" err="1" smtClean="0">
                <a:ea typeface="ＭＳ Ｐゴシック" pitchFamily="-65" charset="-128"/>
                <a:cs typeface="ＭＳ Ｐゴシック" pitchFamily="-65" charset="-128"/>
              </a:rPr>
              <a:t>setData</a:t>
            </a:r>
            <a:r>
              <a:rPr lang="en-US" sz="2800" dirty="0" smtClean="0">
                <a:ea typeface="ＭＳ Ｐゴシック" pitchFamily="-65" charset="-128"/>
                <a:cs typeface="ＭＳ Ｐゴシック" pitchFamily="-65" charset="-128"/>
              </a:rPr>
              <a:t>(</a:t>
            </a:r>
            <a:r>
              <a:rPr lang="en-US" sz="2800" dirty="0" err="1" smtClean="0">
                <a:ea typeface="ＭＳ Ｐゴシック" pitchFamily="-65" charset="-128"/>
                <a:cs typeface="ＭＳ Ｐゴシック" pitchFamily="-65" charset="-128"/>
              </a:rPr>
              <a:t>i</a:t>
            </a:r>
            <a:r>
              <a:rPr lang="en-US" sz="2800" dirty="0" smtClean="0">
                <a:ea typeface="ＭＳ Ｐゴシック" pitchFamily="-65" charset="-128"/>
                <a:cs typeface="ＭＳ Ｐゴシック" pitchFamily="-65" charset="-128"/>
              </a:rPr>
              <a:t>);</a:t>
            </a: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	</a:t>
            </a:r>
            <a:r>
              <a:rPr lang="en-US" sz="280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}</a:t>
            </a:r>
            <a:endParaRPr lang="en-US" sz="2800" dirty="0"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	</a:t>
            </a:r>
            <a:r>
              <a:rPr lang="en-US" sz="2800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cout</a:t>
            </a: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&lt;&lt; </a:t>
            </a:r>
            <a:r>
              <a:rPr lang="en-US" sz="2800" b="1" dirty="0" err="1">
                <a:solidFill>
                  <a:srgbClr val="0000FF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X::getCnt</a:t>
            </a:r>
            <a:r>
              <a:rPr lang="en-US" sz="2800" b="1" dirty="0">
                <a:solidFill>
                  <a:srgbClr val="0000FF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();</a:t>
            </a:r>
          </a:p>
          <a:p>
            <a:pPr marL="342900" indent="-342900" eaLnBrk="0" hangingPunct="0">
              <a:spcBef>
                <a:spcPts val="0"/>
              </a:spcBef>
              <a:buFont typeface="Arial" pitchFamily="-111" charset="0"/>
              <a:buNone/>
              <a:defRPr/>
            </a:pPr>
            <a:r>
              <a:rPr lang="en-US" sz="28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}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6400800" y="5029200"/>
            <a:ext cx="1447800" cy="612775"/>
          </a:xfrm>
          <a:prstGeom prst="cloudCallout">
            <a:avLst>
              <a:gd name="adj1" fmla="val -129394"/>
              <a:gd name="adj2" fmla="val -7333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0000FF"/>
                </a:solidFill>
              </a:rPr>
              <a:t>cnt</a:t>
            </a:r>
            <a:r>
              <a:rPr lang="en-US" b="1" dirty="0">
                <a:solidFill>
                  <a:srgbClr val="0000FF"/>
                </a:solidFill>
              </a:rPr>
              <a:t> = 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Anonymous Objects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5257800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>
                <a:ea typeface="ＭＳ Ｐゴシック" pitchFamily="-111" charset="-128"/>
                <a:cs typeface="ＭＳ Ｐゴシック" pitchFamily="-111" charset="-128"/>
              </a:rPr>
              <a:t>An </a:t>
            </a:r>
            <a:r>
              <a:rPr lang="en-US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anonymous object </a:t>
            </a:r>
            <a:r>
              <a:rPr lang="en-US" smtClean="0">
                <a:ea typeface="ＭＳ Ｐゴシック" pitchFamily="-111" charset="-128"/>
                <a:cs typeface="ＭＳ Ｐゴシック" pitchFamily="-111" charset="-128"/>
              </a:rPr>
              <a:t>is an object in every sense except that it has </a:t>
            </a:r>
            <a:r>
              <a:rPr lang="en-US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no name</a:t>
            </a:r>
          </a:p>
          <a:p>
            <a:pPr lvl="1"/>
            <a:r>
              <a:rPr lang="en-US" smtClean="0"/>
              <a:t>they can be declared without an </a:t>
            </a:r>
            <a:r>
              <a:rPr lang="en-US" b="1" i="1" smtClean="0">
                <a:solidFill>
                  <a:srgbClr val="0000FF"/>
                </a:solidFill>
              </a:rPr>
              <a:t>identifier</a:t>
            </a:r>
          </a:p>
          <a:p>
            <a:r>
              <a:rPr lang="en-US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Anonymous objects </a:t>
            </a:r>
            <a:r>
              <a:rPr lang="en-US" b="1" i="1" smtClean="0">
                <a:ea typeface="ＭＳ Ｐゴシック" pitchFamily="-111" charset="-128"/>
                <a:cs typeface="ＭＳ Ｐゴシック" pitchFamily="-111" charset="-128"/>
              </a:rPr>
              <a:t>can be assigned to named objects</a:t>
            </a:r>
          </a:p>
          <a:p>
            <a:pPr lvl="2"/>
            <a:r>
              <a:rPr lang="en-US" b="1" i="1" smtClean="0">
                <a:solidFill>
                  <a:srgbClr val="0000FF"/>
                </a:solidFill>
                <a:ea typeface="ＭＳ Ｐゴシック" pitchFamily="-111" charset="-128"/>
              </a:rPr>
              <a:t>Date holiday(4,7);</a:t>
            </a:r>
          </a:p>
          <a:p>
            <a:pPr lvl="2"/>
            <a:r>
              <a:rPr lang="en-US" b="1" i="1" smtClean="0">
                <a:solidFill>
                  <a:srgbClr val="0000FF"/>
                </a:solidFill>
                <a:ea typeface="ＭＳ Ｐゴシック" pitchFamily="-111" charset="-128"/>
              </a:rPr>
              <a:t>holiday = </a:t>
            </a:r>
            <a:r>
              <a:rPr lang="en-US" b="1" i="1" smtClean="0">
                <a:solidFill>
                  <a:srgbClr val="FF3300"/>
                </a:solidFill>
                <a:ea typeface="ＭＳ Ｐゴシック" pitchFamily="-111" charset="-128"/>
              </a:rPr>
              <a:t>Date(12,12)</a:t>
            </a:r>
            <a:r>
              <a:rPr lang="en-US" b="1" i="1" smtClean="0">
                <a:solidFill>
                  <a:srgbClr val="0000FF"/>
                </a:solidFill>
                <a:ea typeface="ＭＳ Ｐゴシック" pitchFamily="-111" charset="-128"/>
              </a:rPr>
              <a:t>;</a:t>
            </a:r>
          </a:p>
          <a:p>
            <a:r>
              <a:rPr lang="en-US" b="1" i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Anonymous objects useful  </a:t>
            </a:r>
            <a:r>
              <a:rPr lang="en-US" b="1" i="1" smtClean="0">
                <a:ea typeface="ＭＳ Ｐゴシック" pitchFamily="-111" charset="-128"/>
                <a:cs typeface="ＭＳ Ｐゴシック" pitchFamily="-111" charset="-128"/>
              </a:rPr>
              <a:t>when returning objects by value</a:t>
            </a:r>
            <a:endParaRPr lang="en-US" b="1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10/19/14</a:t>
            </a:r>
            <a:endParaRPr lang="en-US" smtClean="0"/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0F2C-F64A-6C49-B014-B199642E78E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486400" y="3657600"/>
            <a:ext cx="2362200" cy="612775"/>
          </a:xfrm>
          <a:prstGeom prst="cloudCallout">
            <a:avLst>
              <a:gd name="adj1" fmla="val -137377"/>
              <a:gd name="adj2" fmla="val 2675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</a:rPr>
              <a:t>Anonymous object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The const Parameter Modifier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792163"/>
            <a:ext cx="8229600" cy="5564187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Large data types (e.g. classes)</a:t>
            </a:r>
          </a:p>
          <a:p>
            <a:pPr lvl="1" eaLnBrk="1" hangingPunct="1"/>
            <a:r>
              <a:rPr lang="en-US" sz="2400" b="1" dirty="0" smtClean="0"/>
              <a:t>Call by reference </a:t>
            </a:r>
            <a:r>
              <a:rPr lang="en-US" sz="2400" dirty="0" smtClean="0"/>
              <a:t>is more efficient than </a:t>
            </a:r>
            <a:r>
              <a:rPr lang="en-US" sz="2400" b="1" dirty="0" smtClean="0"/>
              <a:t>call-by-value</a:t>
            </a:r>
          </a:p>
          <a:p>
            <a:pPr lvl="1" eaLnBrk="1" hangingPunct="1"/>
            <a:r>
              <a:rPr lang="en-US" sz="2400" dirty="0" smtClean="0"/>
              <a:t>Even if function will not make modifications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Protect argument</a:t>
            </a:r>
          </a:p>
          <a:p>
            <a:pPr lvl="1" eaLnBrk="1" hangingPunct="1"/>
            <a:r>
              <a:rPr lang="en-US" sz="2400" dirty="0" smtClean="0"/>
              <a:t>Use </a:t>
            </a:r>
            <a:r>
              <a:rPr lang="en-US" sz="2400" b="1" i="1" dirty="0" smtClean="0">
                <a:solidFill>
                  <a:srgbClr val="0000FF"/>
                </a:solidFill>
              </a:rPr>
              <a:t>constant</a:t>
            </a:r>
            <a:r>
              <a:rPr lang="en-US" sz="2400" dirty="0" smtClean="0"/>
              <a:t> parameter</a:t>
            </a:r>
          </a:p>
          <a:p>
            <a:pPr lvl="2" eaLnBrk="1" hangingPunct="1"/>
            <a:r>
              <a:rPr lang="en-US" sz="2000" dirty="0" smtClean="0">
                <a:ea typeface="ＭＳ Ｐゴシック" pitchFamily="-111" charset="-128"/>
              </a:rPr>
              <a:t>Also called </a:t>
            </a:r>
            <a:r>
              <a:rPr lang="en-US" sz="2000" b="1" i="1" dirty="0" smtClean="0">
                <a:solidFill>
                  <a:srgbClr val="0000FF"/>
                </a:solidFill>
                <a:ea typeface="ＭＳ Ｐゴシック" pitchFamily="-111" charset="-128"/>
              </a:rPr>
              <a:t>constant call-by-reference </a:t>
            </a:r>
            <a:r>
              <a:rPr lang="en-US" sz="2000" dirty="0" smtClean="0">
                <a:ea typeface="ＭＳ Ｐゴシック" pitchFamily="-111" charset="-128"/>
              </a:rPr>
              <a:t>parameter</a:t>
            </a:r>
          </a:p>
          <a:p>
            <a:pPr lvl="1" eaLnBrk="1" hangingPunct="1"/>
            <a:r>
              <a:rPr lang="en-US" sz="2400" dirty="0" smtClean="0"/>
              <a:t>Place keyword </a:t>
            </a:r>
            <a:r>
              <a:rPr lang="en-US" sz="2400" i="1" dirty="0" err="1" smtClean="0"/>
              <a:t>const</a:t>
            </a:r>
            <a:r>
              <a:rPr lang="en-US" sz="2400" dirty="0" smtClean="0"/>
              <a:t> before type</a:t>
            </a:r>
          </a:p>
          <a:p>
            <a:pPr lvl="1" eaLnBrk="1" hangingPunct="1"/>
            <a:r>
              <a:rPr lang="en-US" sz="2400" dirty="0" smtClean="0"/>
              <a:t>Makes parameter "</a:t>
            </a:r>
            <a:r>
              <a:rPr lang="en-US" sz="2400" b="1" i="1" dirty="0" smtClean="0">
                <a:solidFill>
                  <a:srgbClr val="0000FF"/>
                </a:solidFill>
              </a:rPr>
              <a:t>read-only</a:t>
            </a:r>
            <a:r>
              <a:rPr lang="en-US" sz="2400" dirty="0" smtClean="0"/>
              <a:t>"</a:t>
            </a:r>
          </a:p>
          <a:p>
            <a:pPr lvl="1" eaLnBrk="1" hangingPunct="1"/>
            <a:r>
              <a:rPr lang="en-US" sz="2400" dirty="0" smtClean="0"/>
              <a:t>Attempts to modify results in </a:t>
            </a:r>
            <a:r>
              <a:rPr lang="en-US" sz="2400" b="1" i="1" dirty="0" smtClean="0">
                <a:solidFill>
                  <a:srgbClr val="0000FF"/>
                </a:solidFill>
              </a:rPr>
              <a:t>compiler error</a:t>
            </a:r>
          </a:p>
          <a:p>
            <a:pPr lvl="2" eaLnBrk="1" hangingPunct="1"/>
            <a:r>
              <a:rPr lang="en-US" sz="1600" b="1" i="1" dirty="0" smtClean="0">
                <a:solidFill>
                  <a:srgbClr val="0000FF"/>
                </a:solidFill>
                <a:ea typeface="ＭＳ Ｐゴシック" pitchFamily="-111" charset="-128"/>
              </a:rPr>
              <a:t>Automatic Error Checking</a:t>
            </a:r>
          </a:p>
          <a:p>
            <a:pPr eaLnBrk="1" hangingPunct="1"/>
            <a:r>
              <a:rPr lang="en-US" sz="2800" b="1" i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bool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800" b="1" i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islarger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2800" b="1" i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const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Date&amp; d1, </a:t>
            </a:r>
            <a:r>
              <a:rPr lang="en-US" sz="2800" b="1" i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const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Date&amp; d2)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	{  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//ca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nnot change d1 or d2 </a:t>
            </a:r>
            <a:r>
              <a:rPr lang="en-US" sz="28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}</a:t>
            </a:r>
            <a:endParaRPr lang="en-US" sz="2800" b="1" i="1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10/19/14</a:t>
            </a:r>
            <a:endParaRPr lang="en-US" smtClean="0"/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E8541-FD7D-144D-8495-5408EDA9EB6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b="1" dirty="0" err="1" smtClean="0">
                <a:ea typeface="ＭＳ Ｐゴシック" pitchFamily="-111" charset="-128"/>
                <a:cs typeface="ＭＳ Ｐゴシック" pitchFamily="-111" charset="-128"/>
              </a:rPr>
              <a:t>Const</a:t>
            </a:r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 Member </a:t>
            </a:r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Functions</a:t>
            </a:r>
            <a:r>
              <a:rPr lang="en-US" b="1" baseline="30000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§</a:t>
            </a:r>
            <a:endParaRPr lang="en-US" b="1" baseline="30000" dirty="0" smtClean="0">
              <a:solidFill>
                <a:srgbClr val="FF0000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792163"/>
            <a:ext cx="8229600" cy="5564187"/>
          </a:xfrm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If you declare a class member function to be </a:t>
            </a:r>
            <a:r>
              <a:rPr lang="en-US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const,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you are promising that the method will not change the value of any of the members of the class</a:t>
            </a: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Examples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void </a:t>
            </a:r>
            <a:r>
              <a:rPr lang="en-US" b="1" i="1" dirty="0" err="1" smtClean="0">
                <a:solidFill>
                  <a:srgbClr val="0000FF"/>
                </a:solidFill>
              </a:rPr>
              <a:t>SomeFoo</a:t>
            </a:r>
            <a:r>
              <a:rPr lang="en-US" b="1" i="1" dirty="0" smtClean="0">
                <a:solidFill>
                  <a:srgbClr val="0000FF"/>
                </a:solidFill>
              </a:rPr>
              <a:t>( ) const;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Int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getData</a:t>
            </a:r>
            <a:r>
              <a:rPr lang="en-US" b="1" i="1" dirty="0" smtClean="0">
                <a:solidFill>
                  <a:srgbClr val="0000FF"/>
                </a:solidFill>
              </a:rPr>
              <a:t>( ) </a:t>
            </a:r>
            <a:r>
              <a:rPr lang="en-US" b="1" i="1" dirty="0" err="1" smtClean="0">
                <a:solidFill>
                  <a:srgbClr val="0000FF"/>
                </a:solidFill>
              </a:rPr>
              <a:t>const</a:t>
            </a:r>
            <a:r>
              <a:rPr lang="en-US" b="1" i="1" dirty="0" smtClean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Constant objects can only invoke </a:t>
            </a:r>
            <a:r>
              <a:rPr lang="en-US" b="1" i="1" dirty="0" err="1" smtClean="0">
                <a:solidFill>
                  <a:srgbClr val="FF0000"/>
                </a:solidFill>
              </a:rPr>
              <a:t>const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functions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  <a:p>
            <a:pPr lvl="1"/>
            <a:endParaRPr lang="en-US" b="1" i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§ - See </a:t>
            </a:r>
            <a:r>
              <a:rPr lang="en-US" b="1" i="1" dirty="0" err="1" smtClean="0">
                <a:solidFill>
                  <a:srgbClr val="FF0000"/>
                </a:solidFill>
              </a:rPr>
              <a:t>const.cpp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endParaRPr lang="en-US" b="1" i="1" dirty="0" smtClean="0">
              <a:solidFill>
                <a:srgbClr val="0000FF"/>
              </a:solidFill>
            </a:endParaRPr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10/19/14</a:t>
            </a:r>
            <a:endParaRPr lang="en-US" smtClean="0"/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43028-76BF-6545-9E4D-E1050F03C6D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2827A-72AF-C346-B79D-267538834D5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dirty="0">
                <a:latin typeface="Calibri" charset="0"/>
              </a:rPr>
              <a:t>Structure Types</a:t>
            </a:r>
            <a:endParaRPr lang="en-US" b="1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>
          <a:xfrm>
            <a:off x="457200" y="868363"/>
            <a:ext cx="8229600" cy="548798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1" dirty="0" smtClean="0">
                <a:solidFill>
                  <a:srgbClr val="3366FF"/>
                </a:solidFill>
                <a:latin typeface="Calibri" charset="0"/>
              </a:rPr>
              <a:t>Declare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struct</a:t>
            </a:r>
            <a:r>
              <a:rPr lang="en-US" sz="2800" dirty="0">
                <a:latin typeface="Calibri" charset="0"/>
              </a:rPr>
              <a:t> globally (</a:t>
            </a:r>
            <a:r>
              <a:rPr lang="en-US" sz="2800" dirty="0">
                <a:solidFill>
                  <a:srgbClr val="0000FF"/>
                </a:solidFill>
                <a:latin typeface="Calibri" charset="0"/>
              </a:rPr>
              <a:t>typically</a:t>
            </a:r>
            <a:r>
              <a:rPr lang="en-US" sz="2800" dirty="0">
                <a:latin typeface="Calibri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No memory is allocated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Just a "</a:t>
            </a:r>
            <a:r>
              <a:rPr lang="en-US" sz="2400" b="1" i="1" dirty="0">
                <a:solidFill>
                  <a:srgbClr val="0000FF"/>
                </a:solidFill>
                <a:latin typeface="Calibri" charset="0"/>
              </a:rPr>
              <a:t>placeholder</a:t>
            </a:r>
            <a:r>
              <a:rPr lang="en-US" sz="2400" dirty="0">
                <a:latin typeface="Calibri" charset="0"/>
              </a:rPr>
              <a:t>" for what our </a:t>
            </a:r>
            <a:r>
              <a:rPr lang="en-US" sz="2400" dirty="0" err="1">
                <a:latin typeface="Calibri" charset="0"/>
              </a:rPr>
              <a:t>struct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 will </a:t>
            </a:r>
            <a:r>
              <a:rPr lang="en-US" sz="2400" b="1" i="1" dirty="0">
                <a:solidFill>
                  <a:srgbClr val="0000FF"/>
                </a:solidFill>
                <a:latin typeface="Calibri" charset="0"/>
              </a:rPr>
              <a:t>"look </a:t>
            </a:r>
            <a:r>
              <a:rPr lang="en-US" sz="2400" b="1" i="1" dirty="0" smtClean="0">
                <a:solidFill>
                  <a:srgbClr val="0000FF"/>
                </a:solidFill>
                <a:latin typeface="Calibri" charset="0"/>
              </a:rPr>
              <a:t>like”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Definition</a:t>
            </a:r>
            <a:r>
              <a:rPr lang="en-US" sz="2800" dirty="0" smtClean="0">
                <a:latin typeface="Calibri" charset="0"/>
              </a:rPr>
              <a:t>: (Prototype)</a:t>
            </a:r>
            <a:r>
              <a:rPr lang="en-US" sz="2800" dirty="0">
                <a:latin typeface="Calibri" charset="0"/>
              </a:rPr>
              <a:t/>
            </a:r>
            <a:br>
              <a:rPr lang="en-US" sz="28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latin typeface="Calibri" charset="0"/>
              </a:rPr>
              <a:t>struct</a:t>
            </a:r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alibri" charset="0"/>
              </a:rPr>
              <a:t>CDAccount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// </a:t>
            </a:r>
            <a:r>
              <a:rPr lang="en-US" sz="2400" dirty="0" smtClean="0">
                <a:latin typeface="Calibri" charset="0"/>
                <a:sym typeface="Wingdings" charset="0"/>
              </a:rPr>
              <a:t></a:t>
            </a:r>
            <a:r>
              <a:rPr lang="en-US" sz="2400" dirty="0">
                <a:latin typeface="Calibri" charset="0"/>
              </a:rPr>
              <a:t>Name of new </a:t>
            </a:r>
            <a:r>
              <a:rPr lang="en-US" sz="2400" dirty="0" err="1">
                <a:latin typeface="Calibri" charset="0"/>
              </a:rPr>
              <a:t>struct</a:t>
            </a:r>
            <a:r>
              <a:rPr lang="en-US" sz="2400" dirty="0">
                <a:latin typeface="Calibri" charset="0"/>
              </a:rPr>
              <a:t> "type"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{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	double balance;	</a:t>
            </a:r>
            <a:r>
              <a:rPr lang="en-US" sz="2400" dirty="0" smtClean="0">
                <a:latin typeface="Calibri" charset="0"/>
              </a:rPr>
              <a:t>// </a:t>
            </a:r>
            <a:r>
              <a:rPr lang="en-US" sz="2400" dirty="0" smtClean="0">
                <a:latin typeface="Calibri" charset="0"/>
                <a:sym typeface="Wingdings" charset="0"/>
              </a:rPr>
              <a:t>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member names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	double </a:t>
            </a:r>
            <a:r>
              <a:rPr lang="en-US" sz="2400" dirty="0" err="1">
                <a:latin typeface="Calibri" charset="0"/>
              </a:rPr>
              <a:t>interestRate</a:t>
            </a:r>
            <a:r>
              <a:rPr lang="en-US" sz="2400" dirty="0">
                <a:latin typeface="Calibri" charset="0"/>
              </a:rPr>
              <a:t>;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	</a:t>
            </a:r>
            <a:r>
              <a:rPr lang="en-US" sz="2400" dirty="0" err="1">
                <a:latin typeface="Calibri" charset="0"/>
              </a:rPr>
              <a:t>int</a:t>
            </a:r>
            <a:r>
              <a:rPr lang="en-US" sz="2400" dirty="0">
                <a:latin typeface="Calibri" charset="0"/>
              </a:rPr>
              <a:t> term;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	}</a:t>
            </a:r>
            <a:r>
              <a:rPr lang="en-US" sz="2400" dirty="0" smtClean="0">
                <a:latin typeface="Calibri" charset="0"/>
              </a:rPr>
              <a:t>;		</a:t>
            </a:r>
            <a:r>
              <a:rPr lang="en-US" sz="2400" b="1" dirty="0" smtClean="0">
                <a:solidFill>
                  <a:srgbClr val="0000FF"/>
                </a:solidFill>
                <a:latin typeface="Calibri" charset="0"/>
              </a:rPr>
              <a:t>//prototype</a:t>
            </a:r>
            <a:endParaRPr lang="en-US" sz="2400" b="1" dirty="0">
              <a:solidFill>
                <a:srgbClr val="0000FF"/>
              </a:solidFill>
              <a:latin typeface="Calibri" charset="0"/>
            </a:endParaRPr>
          </a:p>
          <a:p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</a:p>
        </p:txBody>
      </p:sp>
      <p:sp>
        <p:nvSpPr>
          <p:cNvPr id="5530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59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ea typeface="ＭＳ Ｐゴシック" pitchFamily="-111" charset="-128"/>
                <a:cs typeface="ＭＳ Ｐゴシック" pitchFamily="-111" charset="-128"/>
              </a:rPr>
              <a:t>Inline Functions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9550"/>
          </a:xfrm>
          <a:ln w="28575" cap="flat">
            <a:solidFill>
              <a:schemeClr val="tx2"/>
            </a:solidFill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Inline functions</a:t>
            </a:r>
          </a:p>
          <a:p>
            <a:pPr lvl="1" eaLnBrk="1" hangingPunct="1"/>
            <a:r>
              <a:rPr lang="en-US" sz="2000" b="1" i="1" dirty="0" smtClean="0">
                <a:solidFill>
                  <a:srgbClr val="0000FF"/>
                </a:solidFill>
              </a:rPr>
              <a:t>Eliminates overhead </a:t>
            </a:r>
            <a:r>
              <a:rPr lang="en-US" sz="2000" dirty="0" smtClean="0"/>
              <a:t>of jumping execution to the </a:t>
            </a:r>
            <a:r>
              <a:rPr lang="en-US" sz="2000" b="1" dirty="0" smtClean="0"/>
              <a:t>function block </a:t>
            </a:r>
            <a:r>
              <a:rPr lang="en-US" sz="2000" dirty="0" smtClean="0"/>
              <a:t>of code</a:t>
            </a:r>
          </a:p>
          <a:p>
            <a:pPr lvl="1" eaLnBrk="1" hangingPunct="1"/>
            <a:r>
              <a:rPr lang="en-US" sz="2000" dirty="0" smtClean="0"/>
              <a:t>More </a:t>
            </a:r>
            <a:r>
              <a:rPr lang="en-US" sz="2000" b="1" i="1" dirty="0" smtClean="0">
                <a:solidFill>
                  <a:srgbClr val="0000FF"/>
                </a:solidFill>
              </a:rPr>
              <a:t>efficient</a:t>
            </a:r>
            <a:r>
              <a:rPr lang="en-US" sz="2000" dirty="0" smtClean="0"/>
              <a:t>, but only when </a:t>
            </a:r>
            <a:r>
              <a:rPr lang="en-US" sz="2000" b="1" i="1" dirty="0" smtClean="0">
                <a:solidFill>
                  <a:srgbClr val="0000FF"/>
                </a:solidFill>
              </a:rPr>
              <a:t>short pieces </a:t>
            </a:r>
            <a:r>
              <a:rPr lang="en-US" sz="2000" dirty="0" smtClean="0"/>
              <a:t>of code are involved!</a:t>
            </a:r>
          </a:p>
          <a:p>
            <a:pPr lvl="1" eaLnBrk="1" hangingPunct="1"/>
            <a:r>
              <a:rPr lang="en-US" sz="2000" b="1" i="1" dirty="0" smtClean="0">
                <a:solidFill>
                  <a:srgbClr val="0000FF"/>
                </a:solidFill>
              </a:rPr>
              <a:t>Tradeoff </a:t>
            </a:r>
            <a:r>
              <a:rPr lang="en-US" sz="2000" dirty="0" smtClean="0"/>
              <a:t>on </a:t>
            </a:r>
            <a:r>
              <a:rPr lang="en-US" sz="2000" b="1" i="1" dirty="0" smtClean="0"/>
              <a:t>how many times the function is invoked </a:t>
            </a:r>
            <a:r>
              <a:rPr lang="en-US" sz="2000" dirty="0" smtClean="0"/>
              <a:t>vs. </a:t>
            </a:r>
            <a:r>
              <a:rPr lang="en-US" sz="2000" b="1" i="1" dirty="0" smtClean="0"/>
              <a:t>the cost of adding more code to the entire program</a:t>
            </a:r>
          </a:p>
          <a:p>
            <a:pPr eaLnBrk="1" hangingPunct="1"/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When a function is declared inline for non-member functions, the function is expanded at the calling block. </a:t>
            </a:r>
          </a:p>
          <a:p>
            <a:pPr eaLnBrk="1" hangingPunct="1"/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The function is not treated as a separate unit like other normal functions.</a:t>
            </a:r>
          </a:p>
          <a:p>
            <a:pPr eaLnBrk="1" hangingPunct="1"/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Compiler is free to decide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, if a function qualifies to be an inline function.</a:t>
            </a:r>
          </a:p>
          <a:p>
            <a:pPr eaLnBrk="1" hangingPunct="1"/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Inline functions are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safer</a:t>
            </a:r>
            <a:r>
              <a:rPr lang="en-US" sz="2400" dirty="0" smtClean="0">
                <a:ea typeface="ＭＳ Ｐゴシック" pitchFamily="-111" charset="-128"/>
                <a:cs typeface="ＭＳ Ｐゴシック" pitchFamily="-111" charset="-128"/>
              </a:rPr>
              <a:t> than </a:t>
            </a:r>
            <a:r>
              <a:rPr lang="en-US" sz="2400" b="1" i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parametrized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macro 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C093E-619A-6A47-9A5E-9105931C00A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Inline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 w="28575" cap="flat">
            <a:solidFill>
              <a:schemeClr val="tx2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2" charset="0"/>
              <a:buChar char="•"/>
              <a:defRPr/>
            </a:pPr>
            <a:r>
              <a:rPr lang="en-US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Non-member </a:t>
            </a:r>
            <a:r>
              <a:rPr lang="en-US" dirty="0" smtClean="0">
                <a:ea typeface="ＭＳ Ｐゴシック" pitchFamily="-112" charset="-128"/>
                <a:cs typeface="ＭＳ Ｐゴシック" pitchFamily="-112" charset="-128"/>
              </a:rPr>
              <a:t>function inline code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#include &lt;</a:t>
            </a:r>
            <a:r>
              <a:rPr lang="en-US" sz="2000" dirty="0" err="1" smtClean="0">
                <a:ea typeface="ＭＳ Ｐゴシック" pitchFamily="-112" charset="-128"/>
                <a:cs typeface="ＭＳ Ｐゴシック" pitchFamily="-112" charset="-128"/>
              </a:rPr>
              <a:t>iostream.h</a:t>
            </a: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&gt;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ea typeface="ＭＳ Ｐゴシック" pitchFamily="-112" charset="-128"/>
                <a:cs typeface="ＭＳ Ｐゴシック" pitchFamily="-112" charset="-128"/>
              </a:rPr>
              <a:t>inline</a:t>
            </a:r>
            <a:r>
              <a:rPr lang="en-US" sz="2000" b="1" dirty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Double(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);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err="1" smtClean="0"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 main( )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{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2000" dirty="0" err="1" smtClean="0"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 target = 10;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      </a:t>
            </a:r>
            <a:r>
              <a:rPr lang="en-US" sz="2000" strike="sngStrike" dirty="0" smtClean="0">
                <a:ea typeface="ＭＳ Ｐゴシック" pitchFamily="-112" charset="-128"/>
                <a:cs typeface="ＭＳ Ｐゴシック" pitchFamily="-112" charset="-128"/>
              </a:rPr>
              <a:t>target = </a:t>
            </a:r>
            <a:r>
              <a:rPr lang="en-US" sz="2000" strike="sngStrike" dirty="0" err="1" smtClean="0">
                <a:ea typeface="ＭＳ Ｐゴシック" pitchFamily="-112" charset="-128"/>
                <a:cs typeface="ＭＳ Ｐゴシック" pitchFamily="-112" charset="-128"/>
              </a:rPr>
              <a:t>Double(target</a:t>
            </a:r>
            <a:r>
              <a:rPr lang="en-US" sz="2000" strike="sngStrike" dirty="0" smtClean="0">
                <a:ea typeface="ＭＳ Ｐゴシック" pitchFamily="-112" charset="-128"/>
                <a:cs typeface="ＭＳ Ｐゴシック" pitchFamily="-112" charset="-128"/>
              </a:rPr>
              <a:t>);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         target = 2*target;		//compiler will substitute this code here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}							       </a:t>
            </a:r>
            <a:r>
              <a:rPr lang="en-US" sz="2000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// at execution, instructions already in place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Double(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 x)</a:t>
            </a: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	      			 </a:t>
            </a:r>
            <a:r>
              <a:rPr lang="en-US" sz="2000" dirty="0" smtClean="0">
                <a:solidFill>
                  <a:srgbClr val="0000FF"/>
                </a:solidFill>
                <a:ea typeface="ＭＳ Ｐゴシック" pitchFamily="-112" charset="-128"/>
                <a:cs typeface="ＭＳ Ｐゴシック" pitchFamily="-112" charset="-128"/>
              </a:rPr>
              <a:t>// saves a jump in the execution of the code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{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	return 2*</a:t>
            </a:r>
            <a:r>
              <a:rPr lang="en-US" sz="2000" dirty="0" err="1" smtClean="0"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000" dirty="0" smtClean="0">
                <a:ea typeface="ＭＳ Ｐゴシック" pitchFamily="-112" charset="-128"/>
                <a:cs typeface="ＭＳ Ｐゴシック" pitchFamily="-112" charset="-128"/>
              </a:rPr>
              <a:t>}</a:t>
            </a:r>
          </a:p>
          <a:p>
            <a:pPr>
              <a:buFont typeface="Arial" pitchFamily="-112" charset="0"/>
              <a:buNone/>
              <a:defRPr/>
            </a:pPr>
            <a:endParaRPr lang="en-US" sz="2000" dirty="0" smtClean="0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7828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AE00A-1D5B-8743-A595-C12A2D204B9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b="1" smtClean="0">
                <a:ea typeface="ＭＳ Ｐゴシック" pitchFamily="-111" charset="-128"/>
                <a:cs typeface="ＭＳ Ｐゴシック" pitchFamily="-111" charset="-128"/>
              </a:rPr>
              <a:t>Inline Functions vs. Macro Definition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5135562"/>
          </a:xfrm>
          <a:ln w="38100" cap="flat">
            <a:solidFill>
              <a:srgbClr val="000090"/>
            </a:solidFill>
            <a:headEnd type="none" w="med" len="med"/>
            <a:tailEnd type="none" w="med" len="med"/>
          </a:ln>
        </p:spPr>
        <p:txBody>
          <a:bodyPr/>
          <a:lstStyle/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Example: Unsafe absolute macro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#define unsafe_abs(i) ( (i) &gt;=0 ? (i): (-i) )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inline int safe_abs( int i ){ return ( i &gt;= 0 ? i : -i ); }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void userCode(int x)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	int ans;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	ans = unsafe_abs(x++);	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//Error – x is incremented twice</a:t>
            </a:r>
          </a:p>
          <a:p>
            <a:pPr>
              <a:buFont typeface="Arial" pitchFamily="-111" charset="0"/>
              <a:buNone/>
            </a:pPr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</a:p>
          <a:p>
            <a:pPr>
              <a:buFont typeface="Arial" pitchFamily="-111" charset="0"/>
              <a:buNone/>
            </a:pPr>
            <a:r>
              <a:rPr lang="en-US" sz="2800" smtClean="0">
                <a:ea typeface="ＭＳ Ｐゴシック" pitchFamily="-111" charset="-128"/>
                <a:cs typeface="ＭＳ Ｐゴシック" pitchFamily="-111" charset="-128"/>
              </a:rPr>
              <a:t>	ans = safe_abs(x++);		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//Correct – x is incremented once</a:t>
            </a:r>
          </a:p>
          <a:p>
            <a:pPr>
              <a:buFont typeface="Arial" pitchFamily="-111" charset="0"/>
              <a:buNone/>
            </a:pPr>
            <a:r>
              <a:rPr lang="en-US" sz="28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}									  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 before passed as argument</a:t>
            </a:r>
          </a:p>
          <a:p>
            <a:pPr>
              <a:buFont typeface="Arial" pitchFamily="-111" charset="0"/>
              <a:buNone/>
            </a:pPr>
            <a:endParaRPr lang="en-US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endParaRPr lang="en-US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1A342-0D34-B64B-9BC4-65E97BF2C9D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b="1" smtClean="0">
                <a:ea typeface="ＭＳ Ｐゴシック" pitchFamily="-111" charset="-128"/>
                <a:cs typeface="ＭＳ Ｐゴシック" pitchFamily="-111" charset="-128"/>
              </a:rPr>
              <a:t>Inline Functions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792163"/>
            <a:ext cx="8229600" cy="5334000"/>
          </a:xfrm>
          <a:ln w="28575" cap="flat">
            <a:solidFill>
              <a:schemeClr val="tx2"/>
            </a:solidFill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Member </a:t>
            </a:r>
            <a:r>
              <a:rPr lang="en-US" smtClean="0">
                <a:ea typeface="ＭＳ Ｐゴシック" pitchFamily="-111" charset="-128"/>
                <a:cs typeface="ＭＳ Ｐゴシック" pitchFamily="-111" charset="-128"/>
              </a:rPr>
              <a:t>function inline code</a:t>
            </a:r>
          </a:p>
          <a:p>
            <a:pPr lvl="1"/>
            <a:r>
              <a:rPr lang="en-US" sz="2400" smtClean="0"/>
              <a:t>Any function you define inside a class definition is automatically an inline</a:t>
            </a:r>
            <a:endParaRPr lang="en-US" sz="240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b="1" smtClean="0">
                <a:ea typeface="ＭＳ Ｐゴシック" pitchFamily="-111" charset="-128"/>
                <a:cs typeface="ＭＳ Ｐゴシック" pitchFamily="-111" charset="-128"/>
              </a:rPr>
              <a:t>Example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class student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	char name[32];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	int id;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	int grade;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public: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	int getId( ){return (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id </a:t>
            </a: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);}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//inline #1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	int getGrade( );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         etc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};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inline </a:t>
            </a: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int getGrade( ){return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grade</a:t>
            </a:r>
            <a:r>
              <a:rPr lang="en-US" sz="2000" smtClean="0">
                <a:ea typeface="ＭＳ Ｐゴシック" pitchFamily="-111" charset="-128"/>
                <a:cs typeface="ＭＳ Ｐゴシック" pitchFamily="-111" charset="-128"/>
              </a:rPr>
              <a:t>;} </a:t>
            </a:r>
            <a:r>
              <a:rPr lang="en-US" sz="2000" b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//inline #2</a:t>
            </a:r>
          </a:p>
          <a:p>
            <a:pPr>
              <a:buFont typeface="Arial" pitchFamily="-111" charset="0"/>
              <a:buNone/>
            </a:pPr>
            <a:endParaRPr lang="en-US" sz="200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Arial" pitchFamily="-111" charset="0"/>
              <a:buNone/>
            </a:pPr>
            <a:endParaRPr lang="en-US" sz="200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79876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5F98E-07D0-BB43-9611-614FE3CAC8E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2711" name="TextBox 6"/>
          <p:cNvSpPr txBox="1">
            <a:spLocks noChangeArrowheads="1"/>
          </p:cNvSpPr>
          <p:nvPr/>
        </p:nvSpPr>
        <p:spPr bwMode="auto">
          <a:xfrm>
            <a:off x="5608638" y="2209800"/>
            <a:ext cx="3078162" cy="3416300"/>
          </a:xfrm>
          <a:prstGeom prst="rect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int main( )</a:t>
            </a:r>
          </a:p>
          <a:p>
            <a:r>
              <a:rPr lang="en-US"/>
              <a:t>{</a:t>
            </a:r>
          </a:p>
          <a:p>
            <a:r>
              <a:rPr lang="en-US"/>
              <a:t>	student X(“joe”,123,87);</a:t>
            </a:r>
          </a:p>
          <a:p>
            <a:r>
              <a:rPr lang="en-US"/>
              <a:t>       int Grade, Id;</a:t>
            </a:r>
          </a:p>
          <a:p>
            <a:r>
              <a:rPr lang="en-US"/>
              <a:t>		::::::::::::::::::::::</a:t>
            </a:r>
          </a:p>
          <a:p>
            <a:r>
              <a:rPr lang="en-US"/>
              <a:t>	 Grade = X.getGrade( );</a:t>
            </a:r>
          </a:p>
          <a:p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 //Grade = grade;</a:t>
            </a:r>
          </a:p>
          <a:p>
            <a:r>
              <a:rPr lang="en-US"/>
              <a:t>	 Id = X.getId( );</a:t>
            </a:r>
          </a:p>
          <a:p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// Id = id;</a:t>
            </a:r>
          </a:p>
          <a:p>
            <a:endParaRPr lang="en-US"/>
          </a:p>
          <a:p>
            <a:r>
              <a:rPr lang="en-US"/>
              <a:t>		::::::::::::::::::::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</a:rPr>
              <a:t>Separating Interface from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8229600" cy="5257801"/>
          </a:xfrm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-111" charset="0"/>
              </a:rPr>
              <a:t>Interfaces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define and standardize the ways in which things such as people and systems interact with one another.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The </a:t>
            </a:r>
            <a:r>
              <a:rPr lang="en-US" dirty="0" smtClean="0">
                <a:solidFill>
                  <a:srgbClr val="0000FF"/>
                </a:solidFill>
                <a:latin typeface="Times New Roman" pitchFamily="-111" charset="0"/>
              </a:rPr>
              <a:t>interface of a class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describes what services a class’s clients can use and how to request those services, but not how the class carries out the services</a:t>
            </a:r>
            <a:r>
              <a:rPr lang="en-US" i="1" dirty="0" smtClean="0">
                <a:solidFill>
                  <a:srgbClr val="000000"/>
                </a:solidFill>
                <a:latin typeface="Times New Roman" pitchFamily="-111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A class’s </a:t>
            </a:r>
            <a:r>
              <a:rPr lang="en-US" dirty="0" smtClean="0">
                <a:solidFill>
                  <a:srgbClr val="000000"/>
                </a:solidFill>
                <a:latin typeface="Lucida Console" pitchFamily="-111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interface consists of the class’s </a:t>
            </a:r>
            <a:r>
              <a:rPr lang="en-US" dirty="0" smtClean="0">
                <a:solidFill>
                  <a:srgbClr val="000000"/>
                </a:solidFill>
                <a:latin typeface="Lucida Console" pitchFamily="-111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Times New Roman" pitchFamily="-111" charset="0"/>
              </a:rPr>
              <a:t>member functions 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(also known as the class’s </a:t>
            </a:r>
            <a:r>
              <a:rPr lang="en-US" dirty="0" smtClean="0">
                <a:solidFill>
                  <a:srgbClr val="0000FF"/>
                </a:solidFill>
                <a:latin typeface="LucidaSansTypewriter" pitchFamily="49" charset="0"/>
              </a:rPr>
              <a:t>public</a:t>
            </a:r>
            <a:r>
              <a:rPr lang="en-US" dirty="0" smtClean="0">
                <a:solidFill>
                  <a:srgbClr val="0000FF"/>
                </a:solidFill>
                <a:latin typeface="Times New Roman" pitchFamily="-111" charset="0"/>
              </a:rPr>
              <a:t> services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</a:rPr>
              <a:t>Separating Interface from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8229600" cy="5257801"/>
          </a:xfrm>
          <a:ln>
            <a:solidFill>
              <a:srgbClr val="0000FF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In our prior examples, each class definition contained the complete definitions of the class’s </a:t>
            </a:r>
            <a:r>
              <a:rPr lang="en-US" dirty="0" smtClean="0">
                <a:solidFill>
                  <a:srgbClr val="000000"/>
                </a:solidFill>
                <a:latin typeface="Lucida Console" pitchFamily="-111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member functions and the declarations of its </a:t>
            </a:r>
            <a:r>
              <a:rPr lang="en-US" b="1" dirty="0" smtClean="0">
                <a:solidFill>
                  <a:srgbClr val="000000"/>
                </a:solidFill>
                <a:latin typeface="Lucida Console" pitchFamily="-111" charset="0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data members.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It’s better software engineering to </a:t>
            </a:r>
            <a:r>
              <a:rPr lang="en-US" b="1" dirty="0" smtClean="0">
                <a:solidFill>
                  <a:srgbClr val="000000"/>
                </a:solidFill>
                <a:latin typeface="Times New Roman" pitchFamily="-111" charset="0"/>
              </a:rPr>
              <a:t>define member functions outside the class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Times New Roman" pitchFamily="-111" charset="0"/>
              </a:rPr>
              <a:t>definition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, so that their implementation details can be hidden from the client code.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-111" charset="0"/>
              </a:rPr>
              <a:t>Ensures that you do not write client code that depends on the class’s implementation details.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By convention, member-function definitions are placed in a source-code file of the same base name (e.g., </a:t>
            </a:r>
            <a:r>
              <a:rPr lang="en-US" dirty="0" err="1" smtClean="0">
                <a:solidFill>
                  <a:srgbClr val="000000"/>
                </a:solidFill>
                <a:latin typeface="Lucida Console" pitchFamily="-111" charset="0"/>
              </a:rPr>
              <a:t>XXX.cpp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) as the class’s extension.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000000"/>
              </a:solidFill>
              <a:latin typeface="Times New Roman" pitchFamily="-111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</a:rPr>
              <a:t>Separating Interface from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8229600" cy="5257801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By convention, member-function definitions are placed in a source-code file of the same base name (e.g., </a:t>
            </a:r>
            <a:r>
              <a:rPr lang="en-US" dirty="0" err="1" smtClean="0">
                <a:solidFill>
                  <a:srgbClr val="FF0000"/>
                </a:solidFill>
                <a:latin typeface="Lucida Console" pitchFamily="-111" charset="0"/>
              </a:rPr>
              <a:t>XXX.cpp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) as the class’s extension.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Header file </a:t>
            </a:r>
            <a:r>
              <a:rPr lang="en-US" dirty="0" err="1" smtClean="0">
                <a:solidFill>
                  <a:srgbClr val="FF0000"/>
                </a:solidFill>
                <a:latin typeface="Lucida Console" pitchFamily="-111" charset="0"/>
              </a:rPr>
              <a:t>XXX.h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is similar but the function definitions replaces with </a:t>
            </a:r>
            <a:r>
              <a:rPr lang="en-US" dirty="0" smtClean="0">
                <a:solidFill>
                  <a:srgbClr val="0000FF"/>
                </a:solidFill>
                <a:latin typeface="Times New Roman" pitchFamily="-111" charset="0"/>
              </a:rPr>
              <a:t>function prototypes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that describe the class’s </a:t>
            </a:r>
            <a:r>
              <a:rPr lang="en-US" dirty="0" smtClean="0">
                <a:solidFill>
                  <a:srgbClr val="000000"/>
                </a:solidFill>
                <a:latin typeface="Lucida Console" pitchFamily="-111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 interface without revealing the class’s member-function implementations.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-111" charset="0"/>
              </a:rPr>
              <a:t>A function prototype is a declaration of a function that tells the compiler the function’s name, its return type and the types of its parameters.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000000"/>
              </a:solidFill>
              <a:latin typeface="Times New Roman" pitchFamily="-111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000000"/>
              </a:solidFill>
              <a:latin typeface="Times New Roman" pitchFamily="-111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</a:rPr>
              <a:t>Separating Interface from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417638"/>
            <a:ext cx="5118100" cy="447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0" y="4439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libri" charset="0"/>
              </a:rPr>
              <a:t/>
            </a:r>
            <a:br>
              <a:rPr lang="en-US" b="1" dirty="0" smtClean="0">
                <a:latin typeface="Calibri" charset="0"/>
              </a:rPr>
            </a:br>
            <a:r>
              <a:rPr lang="en-US" b="1" dirty="0" smtClean="0">
                <a:latin typeface="Calibri" charset="0"/>
              </a:rPr>
              <a:t>Thinking </a:t>
            </a:r>
            <a:r>
              <a:rPr lang="en-US" b="1" dirty="0" smtClean="0">
                <a:latin typeface="Calibri" charset="0"/>
              </a:rPr>
              <a:t>OOP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2802"/>
            <a:ext cx="8229600" cy="5253362"/>
          </a:xfrm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sz="2800" dirty="0">
                <a:latin typeface="Calibri" charset="0"/>
              </a:rPr>
              <a:t>Focus for programming changes</a:t>
            </a:r>
          </a:p>
          <a:p>
            <a:pPr lvl="1"/>
            <a:r>
              <a:rPr lang="en-US" sz="2400" dirty="0">
                <a:latin typeface="Calibri" charset="0"/>
              </a:rPr>
              <a:t>Before </a:t>
            </a:r>
            <a:r>
              <a:rPr lang="en-US" sz="2400" dirty="0">
                <a:latin typeface="Calibri" charset="0"/>
                <a:sym typeface="Wingdings" charset="0"/>
              </a:rPr>
              <a:t></a:t>
            </a:r>
            <a:r>
              <a:rPr lang="en-US" sz="2400" dirty="0">
                <a:latin typeface="Calibri" charset="0"/>
              </a:rPr>
              <a:t> algorithms center stage</a:t>
            </a:r>
          </a:p>
          <a:p>
            <a:pPr lvl="1"/>
            <a:r>
              <a:rPr lang="en-US" sz="2400" dirty="0">
                <a:latin typeface="Calibri" charset="0"/>
              </a:rPr>
              <a:t>OOP </a:t>
            </a:r>
            <a:r>
              <a:rPr lang="en-US" sz="2400" dirty="0">
                <a:latin typeface="Calibri" charset="0"/>
                <a:sym typeface="Wingdings" charset="0"/>
              </a:rPr>
              <a:t></a:t>
            </a:r>
            <a:r>
              <a:rPr lang="en-US" sz="2400" dirty="0">
                <a:latin typeface="Calibri" charset="0"/>
              </a:rPr>
              <a:t> data is focus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Algorithms still exist</a:t>
            </a:r>
          </a:p>
          <a:p>
            <a:pPr lvl="1"/>
            <a:r>
              <a:rPr lang="en-US" sz="2400" dirty="0">
                <a:latin typeface="Calibri" charset="0"/>
              </a:rPr>
              <a:t>They simply focus on their data</a:t>
            </a:r>
          </a:p>
          <a:p>
            <a:pPr lvl="1"/>
            <a:r>
              <a:rPr lang="en-US" sz="2400" dirty="0">
                <a:latin typeface="Calibri" charset="0"/>
              </a:rPr>
              <a:t>Are "made" to "fit" the data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Designing software solution</a:t>
            </a:r>
          </a:p>
          <a:p>
            <a:pPr lvl="1"/>
            <a:r>
              <a:rPr lang="en-US" sz="2400" dirty="0">
                <a:latin typeface="Calibri" charset="0"/>
              </a:rPr>
              <a:t>Define variety of objects and how they interact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11"/>
            <a:ext cx="8229600" cy="1143000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ln>
            <a:solidFill>
              <a:srgbClr val="0000FF"/>
            </a:solidFill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Structure is collection of different types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Class used to combine data and functions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into single unit -&gt; object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Member variables and member functions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Can be public </a:t>
            </a:r>
            <a:r>
              <a:rPr lang="en-US" sz="2400" dirty="0">
                <a:latin typeface="Calibri" charset="0"/>
                <a:sym typeface="Wingdings" charset="0"/>
              </a:rPr>
              <a:t></a:t>
            </a:r>
            <a:r>
              <a:rPr lang="en-US" sz="2400" dirty="0">
                <a:latin typeface="Calibri" charset="0"/>
              </a:rPr>
              <a:t> accessed outside class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Can be private </a:t>
            </a:r>
            <a:r>
              <a:rPr lang="en-US" sz="2400" dirty="0">
                <a:latin typeface="Calibri" charset="0"/>
                <a:sym typeface="Wingdings" charset="0"/>
              </a:rPr>
              <a:t></a:t>
            </a:r>
            <a:r>
              <a:rPr lang="en-US" sz="2400" dirty="0">
                <a:latin typeface="Calibri" charset="0"/>
              </a:rPr>
              <a:t> accessed only in a member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function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s definition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Calibri" charset="0"/>
              </a:rPr>
              <a:t>Class and structure types can be formal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parameters to functions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alibri" charset="0"/>
              </a:rPr>
              <a:t>C++ class definition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Calibri" charset="0"/>
              </a:rPr>
              <a:t>Should separate two key parts</a:t>
            </a:r>
          </a:p>
          <a:p>
            <a:pPr lvl="2">
              <a:spcBef>
                <a:spcPct val="50000"/>
              </a:spcBef>
            </a:pPr>
            <a:r>
              <a:rPr lang="en-US" dirty="0">
                <a:latin typeface="Calibri" charset="0"/>
              </a:rPr>
              <a:t>Interface: what user needs</a:t>
            </a:r>
          </a:p>
          <a:p>
            <a:pPr lvl="2">
              <a:spcBef>
                <a:spcPct val="50000"/>
              </a:spcBef>
            </a:pPr>
            <a:r>
              <a:rPr lang="en-US" dirty="0">
                <a:latin typeface="Calibri" charset="0"/>
              </a:rPr>
              <a:t>Implementation: details of how class </a:t>
            </a:r>
            <a:r>
              <a:rPr lang="en-US" dirty="0" smtClean="0">
                <a:latin typeface="Calibri" charset="0"/>
              </a:rPr>
              <a:t>works</a:t>
            </a:r>
            <a:endParaRPr lang="en-US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Calibri" charset="0"/>
              </a:rPr>
              <a:t>Declare Structure 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  <a:ln>
            <a:solidFill>
              <a:srgbClr val="3366FF"/>
            </a:solidFill>
          </a:ln>
        </p:spPr>
        <p:txBody>
          <a:bodyPr/>
          <a:lstStyle/>
          <a:p>
            <a:r>
              <a:rPr lang="en-US" dirty="0">
                <a:latin typeface="Calibri" charset="0"/>
              </a:rPr>
              <a:t>With structure type </a:t>
            </a:r>
            <a:r>
              <a:rPr lang="en-US" dirty="0" smtClean="0">
                <a:latin typeface="Calibri" charset="0"/>
              </a:rPr>
              <a:t>defined, </a:t>
            </a:r>
            <a:r>
              <a:rPr lang="en-US" dirty="0">
                <a:latin typeface="Calibri" charset="0"/>
              </a:rPr>
              <a:t>now declare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variables of this new type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 err="1" smtClean="0">
                <a:latin typeface="Calibri" charset="0"/>
              </a:rPr>
              <a:t>struct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alibri" charset="0"/>
              </a:rPr>
              <a:t>CDAccount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account1, acccount2;</a:t>
            </a:r>
            <a:endParaRPr lang="en-US" b="1" dirty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Just like declaring simple types</a:t>
            </a:r>
          </a:p>
          <a:p>
            <a:pPr lvl="1"/>
            <a:r>
              <a:rPr lang="en-US" dirty="0">
                <a:latin typeface="Calibri" charset="0"/>
              </a:rPr>
              <a:t>Variable </a:t>
            </a:r>
            <a:r>
              <a:rPr lang="en-US" i="1" dirty="0">
                <a:latin typeface="Calibri" charset="0"/>
              </a:rPr>
              <a:t>account</a:t>
            </a:r>
            <a:r>
              <a:rPr lang="en-US" dirty="0">
                <a:latin typeface="Calibri" charset="0"/>
              </a:rPr>
              <a:t> now of type </a:t>
            </a:r>
            <a:r>
              <a:rPr lang="en-US" dirty="0" err="1" smtClean="0">
                <a:latin typeface="Calibri" charset="0"/>
              </a:rPr>
              <a:t>CDAccount</a:t>
            </a:r>
            <a:endParaRPr lang="en-US" dirty="0">
              <a:latin typeface="Calibri" charset="0"/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account1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contains "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member values</a:t>
            </a:r>
            <a:r>
              <a:rPr lang="en-US" dirty="0">
                <a:latin typeface="Calibri" charset="0"/>
              </a:rPr>
              <a:t>"</a:t>
            </a:r>
          </a:p>
          <a:p>
            <a:pPr lvl="2"/>
            <a:r>
              <a:rPr lang="en-US" dirty="0">
                <a:latin typeface="Calibri" charset="0"/>
              </a:rPr>
              <a:t>Each of the </a:t>
            </a:r>
            <a:r>
              <a:rPr lang="en-US" dirty="0" err="1">
                <a:latin typeface="Calibri" charset="0"/>
              </a:rPr>
              <a:t>struct</a:t>
            </a:r>
            <a:r>
              <a:rPr lang="en-US" dirty="0">
                <a:latin typeface="Calibri" charset="0"/>
              </a:rPr>
              <a:t> "parts"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3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32" y="44968"/>
            <a:ext cx="8229600" cy="1143000"/>
          </a:xfrm>
        </p:spPr>
        <p:txBody>
          <a:bodyPr/>
          <a:lstStyle/>
          <a:p>
            <a:r>
              <a:rPr lang="en-US" b="1" dirty="0">
                <a:latin typeface="Calibri" charset="0"/>
              </a:rPr>
              <a:t>Structure Pitfall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  <a:ln>
            <a:solidFill>
              <a:srgbClr val="3366FF"/>
            </a:solidFill>
          </a:ln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>
                <a:latin typeface="Calibri" charset="0"/>
              </a:rPr>
              <a:t>Semicolon after structure definition</a:t>
            </a:r>
          </a:p>
          <a:p>
            <a:pPr lvl="1">
              <a:spcBef>
                <a:spcPct val="4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; MUST 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exist …….. !!!!!!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/>
            </a:r>
            <a:br>
              <a:rPr lang="en-US" b="1" dirty="0">
                <a:solidFill>
                  <a:srgbClr val="0000FF"/>
                </a:solidFill>
                <a:latin typeface="Calibri" charset="0"/>
              </a:rPr>
            </a:br>
            <a:r>
              <a:rPr lang="en-US" dirty="0" err="1">
                <a:latin typeface="Calibri" charset="0"/>
              </a:rPr>
              <a:t>struct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 err="1">
                <a:latin typeface="Calibri" charset="0"/>
              </a:rPr>
              <a:t>WeatherData</a:t>
            </a: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{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	double </a:t>
            </a:r>
            <a:r>
              <a:rPr lang="en-US" dirty="0">
                <a:latin typeface="Calibri" charset="0"/>
              </a:rPr>
              <a:t>temperature;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	double </a:t>
            </a:r>
            <a:r>
              <a:rPr lang="en-US" dirty="0" err="1">
                <a:latin typeface="Calibri" charset="0"/>
              </a:rPr>
              <a:t>windVelocity</a:t>
            </a:r>
            <a:r>
              <a:rPr lang="en-US" dirty="0">
                <a:latin typeface="Calibri" charset="0"/>
              </a:rPr>
              <a:t>;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}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;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latin typeface="Calibri" charset="0"/>
                <a:sym typeface="Wingdings" charset="0"/>
              </a:rPr>
              <a:t>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REQUIRED semicolon</a:t>
            </a:r>
            <a:r>
              <a:rPr lang="en-US" dirty="0">
                <a:latin typeface="Calibri" charset="0"/>
              </a:rPr>
              <a:t>!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latin typeface="Calibri" charset="0"/>
              </a:rPr>
              <a:t>Required since you "can" declare structure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variables in this </a:t>
            </a:r>
            <a:r>
              <a:rPr lang="en-US" dirty="0" smtClean="0">
                <a:latin typeface="Calibri" charset="0"/>
              </a:rPr>
              <a:t>location (e.g.)</a:t>
            </a:r>
          </a:p>
          <a:p>
            <a:pPr marL="457200" lvl="1" indent="0">
              <a:spcBef>
                <a:spcPct val="400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alibri" charset="0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alibri" charset="0"/>
              </a:rPr>
              <a:t>WeatherData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{ ::::: }Day1;</a:t>
            </a:r>
            <a:endParaRPr lang="en-US" dirty="0">
              <a:solidFill>
                <a:srgbClr val="0000FF"/>
              </a:solidFill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6D0-2881-494B-B658-67A6E3958EC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2827A-72AF-C346-B79D-267538834D5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Structures in C </a:t>
            </a:r>
          </a:p>
        </p:txBody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>
          <a:xfrm>
            <a:off x="457200" y="868363"/>
            <a:ext cx="8229600" cy="548798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Structures in C behave differently than structures in C++</a:t>
            </a:r>
          </a:p>
          <a:p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Structure is a collection of </a:t>
            </a:r>
            <a:r>
              <a:rPr lang="en-US" sz="24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variables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under a single name. </a:t>
            </a:r>
          </a:p>
          <a:p>
            <a:pPr lvl="1"/>
            <a:r>
              <a:rPr lang="en-US" sz="20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Variables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can be of any type: </a:t>
            </a:r>
            <a:r>
              <a:rPr lang="en-US" sz="2000" b="1" dirty="0" err="1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, float, char, etc. </a:t>
            </a:r>
          </a:p>
          <a:p>
            <a:pPr lvl="1"/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Convenient way of grouping variables under one tag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Example: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b="1" dirty="0" err="1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20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err="1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FinInstr</a:t>
            </a:r>
            <a:r>
              <a:rPr lang="en-US" sz="20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char name[32];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float rate;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err="1" smtClean="0">
                <a:ea typeface="ＭＳ Ｐゴシック" pitchFamily="-111" charset="-128"/>
                <a:cs typeface="ＭＳ Ｐゴシック" pitchFamily="-111" charset="-128"/>
              </a:rPr>
              <a:t>MonthsMaturity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2000" b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};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	// Template - no memory allocated -           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"</a:t>
            </a:r>
            <a:r>
              <a:rPr lang="en-US" sz="2000" b="1" i="1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placeholder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”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 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// REQUIRED semicolon</a:t>
            </a:r>
          </a:p>
          <a:p>
            <a:pPr>
              <a:buFont typeface="Arial" pitchFamily="-111" charset="0"/>
              <a:buNone/>
            </a:pPr>
            <a:r>
              <a:rPr lang="en-US" sz="20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 main( )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{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FinInstr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X,Y;		// instantiate Instruments X &amp; Y</a:t>
            </a:r>
          </a:p>
          <a:p>
            <a:pPr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  <a:p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In C, 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you must explicitly 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use the </a:t>
            </a:r>
            <a:r>
              <a:rPr lang="en-US" sz="2000" b="1" dirty="0" err="1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2000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keyword to declare a structure</a:t>
            </a:r>
            <a:r>
              <a:rPr lang="en-US" sz="2000" dirty="0" smtClean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…!!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!</a:t>
            </a: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sz="1400" b="1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</a:p>
        </p:txBody>
      </p:sp>
      <p:sp>
        <p:nvSpPr>
          <p:cNvPr id="5530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4221232" y="2362200"/>
            <a:ext cx="4724400" cy="1371600"/>
          </a:xfrm>
          <a:prstGeom prst="cloudCallout">
            <a:avLst>
              <a:gd name="adj1" fmla="val -71113"/>
              <a:gd name="adj2" fmla="val 46514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struct</a:t>
            </a:r>
            <a: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FinInst</a:t>
            </a:r>
            <a: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{</a:t>
            </a:r>
          </a:p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:::::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} X1, X2;    //</a:t>
            </a:r>
            <a:r>
              <a:rPr lang="en-US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struct</a:t>
            </a:r>
            <a:r>
              <a:rPr lang="en-US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 declaration</a:t>
            </a:r>
          </a:p>
        </p:txBody>
      </p:sp>
    </p:spTree>
    <p:extLst>
      <p:ext uri="{BB962C8B-B14F-4D97-AF65-F5344CB8AC3E}">
        <p14:creationId xmlns:p14="http://schemas.microsoft.com/office/powerpoint/2010/main" val="11562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12B40-6788-5A4E-A4FE-6E210A1425C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sz="3600" b="1" dirty="0" smtClean="0">
                <a:ea typeface="ＭＳ Ｐゴシック" pitchFamily="-111" charset="-128"/>
                <a:cs typeface="ＭＳ Ｐゴシック" pitchFamily="-111" charset="-128"/>
              </a:rPr>
              <a:t>Accessing Structure Member Data in “C”</a:t>
            </a:r>
          </a:p>
        </p:txBody>
      </p:sp>
      <p:sp>
        <p:nvSpPr>
          <p:cNvPr id="18437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6705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Accessing Structure Members in </a:t>
            </a:r>
            <a:r>
              <a:rPr lang="en-US" sz="2800" b="1" dirty="0" smtClean="0">
                <a:solidFill>
                  <a:srgbClr val="FF0000"/>
                </a:solidFill>
                <a:ea typeface="ＭＳ Ｐゴシック" pitchFamily="-111" charset="-128"/>
                <a:cs typeface="ＭＳ Ｐゴシック" pitchFamily="-111" charset="-128"/>
              </a:rPr>
              <a:t>“C</a:t>
            </a:r>
            <a:r>
              <a:rPr lang="en-US" sz="2800" b="1" dirty="0" smtClean="0">
                <a:ea typeface="ＭＳ Ｐゴシック" pitchFamily="-111" charset="-128"/>
                <a:cs typeface="ＭＳ Ｐゴシック" pitchFamily="-111" charset="-128"/>
              </a:rPr>
              <a:t>”</a:t>
            </a:r>
          </a:p>
          <a:p>
            <a:pPr lvl="1" eaLnBrk="1" hangingPunct="1"/>
            <a:r>
              <a:rPr lang="en-US" sz="2400" b="1" dirty="0" smtClean="0">
                <a:solidFill>
                  <a:srgbClr val="0000FF"/>
                </a:solidFill>
              </a:rPr>
              <a:t>Dot Operator</a:t>
            </a:r>
            <a:r>
              <a:rPr lang="en-US" sz="2400" b="1" dirty="0" smtClean="0">
                <a:solidFill>
                  <a:srgbClr val="FF0000"/>
                </a:solidFill>
              </a:rPr>
              <a:t> “.” </a:t>
            </a:r>
            <a:r>
              <a:rPr lang="en-US" sz="2400" b="1" dirty="0" smtClean="0">
                <a:solidFill>
                  <a:srgbClr val="0000FF"/>
                </a:solidFill>
              </a:rPr>
              <a:t>used to access members</a:t>
            </a:r>
          </a:p>
          <a:p>
            <a:pPr lvl="2" eaLnBrk="1" hangingPunct="1"/>
            <a:r>
              <a:rPr lang="en-US" sz="2000" b="1" dirty="0" smtClean="0">
                <a:ea typeface="ＭＳ Ｐゴシック" pitchFamily="-111" charset="-128"/>
              </a:rPr>
              <a:t>The "</a:t>
            </a:r>
            <a:r>
              <a:rPr lang="en-US" sz="2000" b="1" dirty="0" smtClean="0">
                <a:solidFill>
                  <a:srgbClr val="FF6600"/>
                </a:solidFill>
                <a:ea typeface="ＭＳ Ｐゴシック" pitchFamily="-111" charset="-128"/>
              </a:rPr>
              <a:t>parts</a:t>
            </a:r>
            <a:r>
              <a:rPr lang="en-US" sz="2000" b="1" dirty="0" smtClean="0">
                <a:ea typeface="ＭＳ Ｐゴシック" pitchFamily="-111" charset="-128"/>
              </a:rPr>
              <a:t>" of the structure variable</a:t>
            </a:r>
          </a:p>
          <a:p>
            <a:pPr lvl="2" eaLnBrk="1" hangingPunct="1"/>
            <a:r>
              <a:rPr lang="en-US" sz="2000" b="1" dirty="0" smtClean="0">
                <a:ea typeface="ＭＳ Ｐゴシック" pitchFamily="-111" charset="-128"/>
              </a:rPr>
              <a:t>Different </a:t>
            </a:r>
            <a:r>
              <a:rPr lang="en-US" sz="2000" b="1" dirty="0" err="1" smtClean="0">
                <a:ea typeface="ＭＳ Ｐゴシック" pitchFamily="-111" charset="-128"/>
              </a:rPr>
              <a:t>structs</a:t>
            </a:r>
            <a:r>
              <a:rPr lang="en-US" sz="2000" b="1" dirty="0" smtClean="0">
                <a:ea typeface="ＭＳ Ｐゴシック" pitchFamily="-111" charset="-128"/>
              </a:rPr>
              <a:t> can have </a:t>
            </a:r>
            <a:r>
              <a:rPr lang="en-US" sz="2000" b="1" dirty="0" smtClean="0">
                <a:solidFill>
                  <a:srgbClr val="FF0000"/>
                </a:solidFill>
                <a:ea typeface="ＭＳ Ｐゴシック" pitchFamily="-111" charset="-128"/>
              </a:rPr>
              <a:t>same name </a:t>
            </a:r>
            <a:r>
              <a:rPr lang="en-US" sz="2000" b="1" dirty="0" smtClean="0">
                <a:ea typeface="ＭＳ Ｐゴシック" pitchFamily="-111" charset="-128"/>
              </a:rPr>
              <a:t>member variables</a:t>
            </a:r>
          </a:p>
          <a:p>
            <a:pPr lvl="3" eaLnBrk="1" hangingPunct="1"/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</a:rPr>
              <a:t>No conflicts (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-111" charset="-128"/>
              </a:rPr>
              <a:t>class scope</a:t>
            </a:r>
            <a:r>
              <a:rPr lang="en-US" sz="1800" b="1" dirty="0" smtClean="0">
                <a:solidFill>
                  <a:srgbClr val="0000FF"/>
                </a:solidFill>
                <a:ea typeface="ＭＳ Ｐゴシック" pitchFamily="-111" charset="-128"/>
              </a:rPr>
              <a:t>)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000" b="1" dirty="0" smtClean="0">
                <a:ea typeface="ＭＳ Ｐゴシック" pitchFamily="-111" charset="-128"/>
                <a:cs typeface="ＭＳ Ｐゴシック" pitchFamily="-111" charset="-128"/>
              </a:rPr>
              <a:t>Example: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err="1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err="1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FinInstr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{ //prototype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char name[32]; 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float rate; 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MonthsMaturity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};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Int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 main( ){		</a:t>
            </a:r>
          </a:p>
          <a:p>
            <a:pPr>
              <a:spcBef>
                <a:spcPct val="0"/>
              </a:spcBef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err="1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struct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err="1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FinInstr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 X;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			// Instantiate Financial Instrument “X”	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err="1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X.rate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= 0.0825;	           	  	// Assign interest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X. </a:t>
            </a:r>
            <a:r>
              <a:rPr lang="en-US" sz="1800" b="1" dirty="0" err="1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MonthsMaturity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= 10; 	 		//Assign #months to maturity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sz="1800" b="1" dirty="0" err="1" smtClean="0">
                <a:ea typeface="ＭＳ Ｐゴシック" pitchFamily="-111" charset="-128"/>
                <a:cs typeface="ＭＳ Ｐゴシック" pitchFamily="-111" charset="-128"/>
              </a:rPr>
              <a:t>strcpy(</a:t>
            </a:r>
            <a:r>
              <a:rPr lang="en-US" sz="1800" b="1" dirty="0" err="1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X.name</a:t>
            </a: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, “James Bond”);	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11" charset="-128"/>
                <a:cs typeface="ＭＳ Ｐゴシック" pitchFamily="-111" charset="-128"/>
              </a:rPr>
              <a:t>//Assign name via function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1800" b="1" dirty="0" smtClean="0">
                <a:ea typeface="ＭＳ Ｐゴシック" pitchFamily="-111" charset="-128"/>
                <a:cs typeface="ＭＳ Ｐゴシック" pitchFamily="-111" charset="-128"/>
              </a:rPr>
              <a:t>}</a:t>
            </a:r>
          </a:p>
        </p:txBody>
      </p:sp>
      <p:sp>
        <p:nvSpPr>
          <p:cNvPr id="5735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 dirty="0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Cloud 6"/>
          <p:cNvSpPr/>
          <p:nvPr/>
        </p:nvSpPr>
        <p:spPr>
          <a:xfrm>
            <a:off x="3856038" y="2552700"/>
            <a:ext cx="1752600" cy="11430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b="1" dirty="0" err="1">
                <a:solidFill>
                  <a:srgbClr val="0000FF"/>
                </a:solidFill>
              </a:rPr>
              <a:t>struct</a:t>
            </a:r>
            <a:r>
              <a:rPr lang="en-US" b="1" dirty="0">
                <a:solidFill>
                  <a:srgbClr val="0000FF"/>
                </a:solidFill>
              </a:rPr>
              <a:t> X{</a:t>
            </a:r>
          </a:p>
          <a:p>
            <a:pPr algn="ctr">
              <a:defRPr/>
            </a:pP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data;</a:t>
            </a:r>
          </a:p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</a:rPr>
              <a:t>};</a:t>
            </a:r>
          </a:p>
          <a:p>
            <a:pPr algn="ctr">
              <a:defRPr/>
            </a:pP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6705600" y="2574925"/>
            <a:ext cx="1752600" cy="11430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0000FF"/>
                </a:solidFill>
              </a:rPr>
              <a:t>struct</a:t>
            </a:r>
            <a:r>
              <a:rPr lang="en-US" b="1" dirty="0">
                <a:solidFill>
                  <a:srgbClr val="0000FF"/>
                </a:solidFill>
              </a:rPr>
              <a:t> Y{</a:t>
            </a:r>
          </a:p>
          <a:p>
            <a:pPr algn="ctr">
              <a:defRPr/>
            </a:pP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data;</a:t>
            </a:r>
          </a:p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</a:rPr>
              <a:t>};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5730875" y="2574925"/>
            <a:ext cx="822325" cy="549275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C++ Part I                                                                                         Class Notes#5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76CBB-D96A-B042-9C65-0A6E1ECC215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>
                <a:ea typeface="ＭＳ Ｐゴシック" pitchFamily="-111" charset="-128"/>
                <a:cs typeface="ＭＳ Ｐゴシック" pitchFamily="-111" charset="-128"/>
              </a:rPr>
              <a:t>Structures as Function Arguments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715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Passed like any simple data type</a:t>
            </a:r>
          </a:p>
          <a:p>
            <a:pPr lvl="1" eaLnBrk="1" hangingPunct="1">
              <a:spcBef>
                <a:spcPts val="0"/>
              </a:spcBef>
            </a:pPr>
            <a:r>
              <a:rPr lang="en-US" b="1" dirty="0"/>
              <a:t>Pass-by-value </a:t>
            </a:r>
            <a:r>
              <a:rPr lang="en-US" b="1" dirty="0" smtClean="0"/>
              <a:t>– </a:t>
            </a:r>
            <a:r>
              <a:rPr lang="en-US" b="1" dirty="0" smtClean="0">
                <a:solidFill>
                  <a:srgbClr val="FF0000"/>
                </a:solidFill>
              </a:rPr>
              <a:t>inefficient ….. !!!</a:t>
            </a:r>
            <a:endParaRPr lang="en-US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b="1" dirty="0"/>
              <a:t>Pass-by-pointer</a:t>
            </a:r>
            <a:r>
              <a:rPr lang="en-US" dirty="0"/>
              <a:t> - </a:t>
            </a:r>
            <a:r>
              <a:rPr lang="en-US" b="1" dirty="0">
                <a:solidFill>
                  <a:srgbClr val="008000"/>
                </a:solidFill>
              </a:rPr>
              <a:t>cumbersome</a:t>
            </a:r>
          </a:p>
          <a:p>
            <a:pPr lvl="1" eaLnBrk="1" hangingPunct="1">
              <a:spcBef>
                <a:spcPts val="0"/>
              </a:spcBef>
            </a:pPr>
            <a:r>
              <a:rPr lang="en-US" b="1" dirty="0"/>
              <a:t>Pass-by-reference</a:t>
            </a:r>
            <a:r>
              <a:rPr lang="en-US" dirty="0"/>
              <a:t> - </a:t>
            </a:r>
            <a:r>
              <a:rPr lang="en-US" b="1" dirty="0" smtClean="0">
                <a:solidFill>
                  <a:srgbClr val="0000FF"/>
                </a:solidFill>
              </a:rPr>
              <a:t>cleanest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FF6600"/>
                </a:solidFill>
              </a:rPr>
              <a:t>combination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smtClean="0"/>
              <a:t>void  </a:t>
            </a:r>
            <a:r>
              <a:rPr lang="en-US" dirty="0" smtClean="0"/>
              <a:t>foo(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Date d1</a:t>
            </a:r>
            <a:r>
              <a:rPr lang="en-US" dirty="0" smtClean="0"/>
              <a:t>, </a:t>
            </a:r>
            <a:r>
              <a:rPr lang="en-US" dirty="0" err="1" smtClean="0"/>
              <a:t>stuct</a:t>
            </a:r>
            <a:r>
              <a:rPr lang="en-US" dirty="0" smtClean="0">
                <a:solidFill>
                  <a:srgbClr val="008000"/>
                </a:solidFill>
              </a:rPr>
              <a:t> Date * d2</a:t>
            </a:r>
            <a:r>
              <a:rPr lang="en-US" dirty="0" smtClean="0"/>
              <a:t>,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Date &amp; d3</a:t>
            </a:r>
            <a:r>
              <a:rPr lang="en-US" dirty="0" smtClean="0"/>
              <a:t>);</a:t>
            </a:r>
            <a:endParaRPr lang="en-US" dirty="0"/>
          </a:p>
          <a:p>
            <a:pPr eaLnBrk="1" hangingPunct="1">
              <a:spcBef>
                <a:spcPts val="0"/>
              </a:spcBef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Structures can be returned by function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400" b="1" dirty="0"/>
              <a:t>Return by value – </a:t>
            </a:r>
            <a:r>
              <a:rPr lang="en-US" sz="2400" b="1" dirty="0">
                <a:solidFill>
                  <a:srgbClr val="FF0000"/>
                </a:solidFill>
              </a:rPr>
              <a:t>inefficient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400" b="1" dirty="0">
                <a:solidFill>
                  <a:srgbClr val="0000FF"/>
                </a:solidFill>
              </a:rPr>
              <a:t>Return by pointer </a:t>
            </a:r>
            <a:r>
              <a:rPr lang="en-US" sz="2400" b="1" dirty="0"/>
              <a:t>– efficient if not out of scope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</a:rPr>
              <a:t>Return by reference </a:t>
            </a:r>
            <a:r>
              <a:rPr lang="en-US" sz="2400" b="1" dirty="0"/>
              <a:t>– efficient if not out of </a:t>
            </a:r>
            <a:r>
              <a:rPr lang="en-US" sz="2400" b="1" dirty="0" smtClean="0"/>
              <a:t>scope</a:t>
            </a:r>
          </a:p>
          <a:p>
            <a:pPr lvl="1" eaLnBrk="1" hangingPunct="1">
              <a:spcBef>
                <a:spcPts val="0"/>
              </a:spcBef>
            </a:pPr>
            <a:endParaRPr lang="en-US" sz="2400" b="1" dirty="0"/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Date  goo(  );  		</a:t>
            </a:r>
            <a:r>
              <a:rPr lang="en-US" sz="2400" b="1" dirty="0" smtClean="0">
                <a:solidFill>
                  <a:srgbClr val="FF6600"/>
                </a:solidFill>
              </a:rPr>
              <a:t>//return by value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Date * </a:t>
            </a:r>
            <a:r>
              <a:rPr lang="en-US" sz="2400" b="1" dirty="0" err="1" smtClean="0"/>
              <a:t>hoo</a:t>
            </a:r>
            <a:r>
              <a:rPr lang="en-US" sz="2400" b="1" dirty="0" smtClean="0"/>
              <a:t>( );			//return by </a:t>
            </a:r>
            <a:r>
              <a:rPr lang="en-US" sz="2400" b="1" dirty="0" smtClean="0"/>
              <a:t>pointer</a:t>
            </a:r>
            <a:endParaRPr lang="en-US" sz="2400" b="1" dirty="0"/>
          </a:p>
        </p:txBody>
      </p:sp>
      <p:sp>
        <p:nvSpPr>
          <p:cNvPr id="58374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rPr>
              <a:t>10/19/14</a:t>
            </a:r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Cloud Callout 1"/>
          <p:cNvSpPr/>
          <p:nvPr/>
        </p:nvSpPr>
        <p:spPr>
          <a:xfrm>
            <a:off x="7023968" y="1143000"/>
            <a:ext cx="1676400" cy="612648"/>
          </a:xfrm>
          <a:prstGeom prst="cloudCallout">
            <a:avLst>
              <a:gd name="adj1" fmla="val -130851"/>
              <a:gd name="adj2" fmla="val 29845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Pass by Pointer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6850822" y="3029981"/>
            <a:ext cx="1833698" cy="841248"/>
          </a:xfrm>
          <a:prstGeom prst="cloudCallout">
            <a:avLst>
              <a:gd name="adj1" fmla="val -220734"/>
              <a:gd name="adj2" fmla="val 3371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Pass by Reference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3366</Words>
  <Application>Microsoft Macintosh PowerPoint</Application>
  <PresentationFormat>On-screen Show (4:3)</PresentationFormat>
  <Paragraphs>829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C++ Part I (INFO1-CE9264) New York University  School of  Continuous Studies Fall 2014</vt:lpstr>
      <vt:lpstr>Synopsis</vt:lpstr>
      <vt:lpstr>Structures in C - Review</vt:lpstr>
      <vt:lpstr>Structure Types</vt:lpstr>
      <vt:lpstr>Declare Structure Variable</vt:lpstr>
      <vt:lpstr>Structure Pitfall</vt:lpstr>
      <vt:lpstr>Structures in C </vt:lpstr>
      <vt:lpstr>Accessing Structure Member Data in “C”</vt:lpstr>
      <vt:lpstr>Structures as Function Arguments</vt:lpstr>
      <vt:lpstr>Initializing Structures in “C”</vt:lpstr>
      <vt:lpstr>structures in C - Summary</vt:lpstr>
      <vt:lpstr>Structures in “C++”</vt:lpstr>
      <vt:lpstr>Structures in “C++”§</vt:lpstr>
      <vt:lpstr>Structures in C/C++</vt:lpstr>
      <vt:lpstr>Classes in C++</vt:lpstr>
      <vt:lpstr>Classes in C++</vt:lpstr>
      <vt:lpstr>Class Properties</vt:lpstr>
      <vt:lpstr>Declaring Objects</vt:lpstr>
      <vt:lpstr>Class Member Functions</vt:lpstr>
      <vt:lpstr>Class Member Functions Definition</vt:lpstr>
      <vt:lpstr>Dot and Scope Resolution Operator</vt:lpstr>
      <vt:lpstr>Principles of OOP</vt:lpstr>
      <vt:lpstr>C++ Access Control </vt:lpstr>
      <vt:lpstr>C++ Access Specifiers</vt:lpstr>
      <vt:lpstr>Access Specifiers</vt:lpstr>
      <vt:lpstr>Public vs. Private Members</vt:lpstr>
      <vt:lpstr>Private Member Functions???</vt:lpstr>
      <vt:lpstr>Struct &amp; Class Scope Rules</vt:lpstr>
      <vt:lpstr>Dot &amp; Scope Resolution Operator</vt:lpstr>
      <vt:lpstr>Accessor and Mutator Functions</vt:lpstr>
      <vt:lpstr>this -&gt; pointer</vt:lpstr>
      <vt:lpstr>Encapsulation</vt:lpstr>
      <vt:lpstr>Abstract Data Types</vt:lpstr>
      <vt:lpstr>Static Members in Classes</vt:lpstr>
      <vt:lpstr>Static Members &amp; Functions</vt:lpstr>
      <vt:lpstr>Static Members in Classes</vt:lpstr>
      <vt:lpstr>Anonymous Objects</vt:lpstr>
      <vt:lpstr>The const Parameter Modifier</vt:lpstr>
      <vt:lpstr>Const Member Functions§</vt:lpstr>
      <vt:lpstr>Inline Functions</vt:lpstr>
      <vt:lpstr>Inline Functions</vt:lpstr>
      <vt:lpstr>Inline Functions vs. Macro Definition</vt:lpstr>
      <vt:lpstr>Inline Functions</vt:lpstr>
      <vt:lpstr>Separating Interface from Implementation</vt:lpstr>
      <vt:lpstr>Separating Interface from Implementation</vt:lpstr>
      <vt:lpstr>Separating Interface from Implementation</vt:lpstr>
      <vt:lpstr>Separating Interface from Implementation</vt:lpstr>
      <vt:lpstr> Thinking OOP </vt:lpstr>
      <vt:lpstr>Summary</vt:lpstr>
    </vt:vector>
  </TitlesOfParts>
  <Company>Neuronex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Part I (INFO1-CE9264) New York University  School of Professional and  Continuous Studies Spring 2012</dc:title>
  <dc:creator>Yedidiah Solowiejczyk</dc:creator>
  <cp:lastModifiedBy>Yedidiah Solowiejczyk</cp:lastModifiedBy>
  <cp:revision>75</cp:revision>
  <dcterms:created xsi:type="dcterms:W3CDTF">2012-04-04T17:33:54Z</dcterms:created>
  <dcterms:modified xsi:type="dcterms:W3CDTF">2014-10-20T03:48:22Z</dcterms:modified>
</cp:coreProperties>
</file>