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.xml" ContentType="application/vnd.openxmlformats-officedocument.presentationml.tags+xml"/>
  <Override PartName="/ppt/notesSlides/notesSlide12.xml" ContentType="application/vnd.openxmlformats-officedocument.presentationml.notesSlide+xml"/>
  <Override PartName="/ppt/tags/tag3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4.xml" ContentType="application/vnd.openxmlformats-officedocument.presentationml.tags+xml"/>
  <Override PartName="/ppt/notesSlides/notesSlide27.xml" ContentType="application/vnd.openxmlformats-officedocument.presentationml.notesSlide+xml"/>
  <Override PartName="/ppt/tags/tag5.xml" ContentType="application/vnd.openxmlformats-officedocument.presentationml.tags+xml"/>
  <Override PartName="/ppt/notesSlides/notesSlide28.xml" ContentType="application/vnd.openxmlformats-officedocument.presentationml.notesSlide+xml"/>
  <Override PartName="/ppt/tags/tag6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7.xml" ContentType="application/vnd.openxmlformats-officedocument.presentationml.tags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6"/>
  </p:notesMasterIdLst>
  <p:handoutMasterIdLst>
    <p:handoutMasterId r:id="rId77"/>
  </p:handoutMasterIdLst>
  <p:sldIdLst>
    <p:sldId id="257" r:id="rId2"/>
    <p:sldId id="259" r:id="rId3"/>
    <p:sldId id="309" r:id="rId4"/>
    <p:sldId id="310" r:id="rId5"/>
    <p:sldId id="311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306" r:id="rId31"/>
    <p:sldId id="307" r:id="rId32"/>
    <p:sldId id="331" r:id="rId33"/>
    <p:sldId id="267" r:id="rId34"/>
    <p:sldId id="268" r:id="rId35"/>
    <p:sldId id="269" r:id="rId36"/>
    <p:sldId id="302" r:id="rId37"/>
    <p:sldId id="271" r:id="rId38"/>
    <p:sldId id="272" r:id="rId39"/>
    <p:sldId id="273" r:id="rId40"/>
    <p:sldId id="274" r:id="rId41"/>
    <p:sldId id="340" r:id="rId42"/>
    <p:sldId id="275" r:id="rId43"/>
    <p:sldId id="276" r:id="rId44"/>
    <p:sldId id="277" r:id="rId45"/>
    <p:sldId id="278" r:id="rId46"/>
    <p:sldId id="282" r:id="rId47"/>
    <p:sldId id="283" r:id="rId48"/>
    <p:sldId id="284" r:id="rId49"/>
    <p:sldId id="334" r:id="rId50"/>
    <p:sldId id="301" r:id="rId51"/>
    <p:sldId id="308" r:id="rId52"/>
    <p:sldId id="285" r:id="rId53"/>
    <p:sldId id="286" r:id="rId54"/>
    <p:sldId id="287" r:id="rId55"/>
    <p:sldId id="288" r:id="rId56"/>
    <p:sldId id="289" r:id="rId57"/>
    <p:sldId id="335" r:id="rId58"/>
    <p:sldId id="336" r:id="rId59"/>
    <p:sldId id="341" r:id="rId60"/>
    <p:sldId id="332" r:id="rId61"/>
    <p:sldId id="333" r:id="rId62"/>
    <p:sldId id="342" r:id="rId63"/>
    <p:sldId id="290" r:id="rId64"/>
    <p:sldId id="291" r:id="rId65"/>
    <p:sldId id="292" r:id="rId66"/>
    <p:sldId id="293" r:id="rId67"/>
    <p:sldId id="294" r:id="rId68"/>
    <p:sldId id="295" r:id="rId69"/>
    <p:sldId id="296" r:id="rId70"/>
    <p:sldId id="297" r:id="rId71"/>
    <p:sldId id="339" r:id="rId72"/>
    <p:sldId id="338" r:id="rId73"/>
    <p:sldId id="299" r:id="rId74"/>
    <p:sldId id="300" r:id="rId7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371" autoAdjust="0"/>
  </p:normalViewPr>
  <p:slideViewPr>
    <p:cSldViewPr snapToObjects="1">
      <p:cViewPr>
        <p:scale>
          <a:sx n="93" d="100"/>
          <a:sy n="93" d="100"/>
        </p:scale>
        <p:origin x="-72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viewProps" Target="viewProps.xml"/><Relationship Id="rId81" Type="http://schemas.openxmlformats.org/officeDocument/2006/relationships/theme" Target="theme/theme1.xml"/><Relationship Id="rId82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notesMaster" Target="notesMasters/notesMaster1.xml"/><Relationship Id="rId77" Type="http://schemas.openxmlformats.org/officeDocument/2006/relationships/handoutMaster" Target="handoutMasters/handoutMaster1.xml"/><Relationship Id="rId78" Type="http://schemas.openxmlformats.org/officeDocument/2006/relationships/printerSettings" Target="printerSettings/printerSettings1.bin"/><Relationship Id="rId79" Type="http://schemas.openxmlformats.org/officeDocument/2006/relationships/presProps" Target="pres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738F8-3E61-0740-B0DB-5F9BB09724F2}" type="datetimeFigureOut">
              <a:rPr lang="en-US" smtClean="0"/>
              <a:pPr/>
              <a:t>11/19/14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6D666-42C9-4447-9F96-96434405C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484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3E627-8FDE-8A4B-8CD5-36E1D5B500AC}" type="datetimeFigureOut">
              <a:rPr lang="en-US" smtClean="0"/>
              <a:pPr/>
              <a:t>11/19/14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2EF13-9EFB-C342-9CB5-7F3CC1F3D5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997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18BFA5A-62F5-A243-ADA2-D8E71767C83C}" type="slidenum">
              <a:rPr lang="en-CA">
                <a:latin typeface="Calibri" charset="0"/>
              </a:rPr>
              <a:pPr eaLnBrk="1" hangingPunct="1"/>
              <a:t>2</a:t>
            </a:fld>
            <a:endParaRPr lang="en-CA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B78C3C7-4E43-FE4A-9ADB-2A46A0BF7C60}" type="slidenum">
              <a:rPr lang="en-CA">
                <a:latin typeface="Calibri" charset="0"/>
              </a:rPr>
              <a:pPr eaLnBrk="1" hangingPunct="1"/>
              <a:t>34</a:t>
            </a:fld>
            <a:endParaRPr lang="en-CA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8132089-5390-DF44-A82E-CEECEEDDB6ED}" type="slidenum">
              <a:rPr lang="en-CA">
                <a:latin typeface="Calibri" charset="0"/>
              </a:rPr>
              <a:pPr eaLnBrk="1" hangingPunct="1"/>
              <a:t>35</a:t>
            </a:fld>
            <a:endParaRPr lang="en-CA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9D63D28-CB13-2D44-9428-DCCBC475FC23}" type="slidenum">
              <a:rPr lang="en-CA">
                <a:latin typeface="Calibri" charset="0"/>
              </a:rPr>
              <a:pPr eaLnBrk="1" hangingPunct="1"/>
              <a:t>36</a:t>
            </a:fld>
            <a:endParaRPr lang="en-CA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E89FB01-C56F-7141-999E-1B33EE8808DD}" type="slidenum">
              <a:rPr lang="en-CA">
                <a:latin typeface="Calibri" charset="0"/>
              </a:rPr>
              <a:pPr eaLnBrk="1" hangingPunct="1"/>
              <a:t>37</a:t>
            </a:fld>
            <a:endParaRPr lang="en-CA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5405E22-D9FA-5D47-A45B-91EC297BD16A}" type="slidenum">
              <a:rPr lang="en-CA">
                <a:latin typeface="Calibri" charset="0"/>
              </a:rPr>
              <a:pPr eaLnBrk="1" hangingPunct="1"/>
              <a:t>38</a:t>
            </a:fld>
            <a:endParaRPr lang="en-CA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0B8019D-6EB3-9A4C-9D4C-C1FA61DFBAB7}" type="slidenum">
              <a:rPr lang="en-CA">
                <a:latin typeface="Calibri" charset="0"/>
              </a:rPr>
              <a:pPr eaLnBrk="1" hangingPunct="1"/>
              <a:t>39</a:t>
            </a:fld>
            <a:endParaRPr lang="en-CA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B393774-B993-A24C-A4FF-1A51FD617D50}" type="slidenum">
              <a:rPr lang="en-CA">
                <a:latin typeface="Calibri" charset="0"/>
              </a:rPr>
              <a:pPr eaLnBrk="1" hangingPunct="1"/>
              <a:t>40</a:t>
            </a:fld>
            <a:endParaRPr lang="en-CA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6565321-D030-844C-A819-899C988A3E06}" type="slidenum">
              <a:rPr lang="en-CA">
                <a:latin typeface="Calibri" charset="0"/>
              </a:rPr>
              <a:pPr eaLnBrk="1" hangingPunct="1"/>
              <a:t>42</a:t>
            </a:fld>
            <a:endParaRPr lang="en-CA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71E9753-A696-0947-AF9D-F1C6E6EF89C6}" type="slidenum">
              <a:rPr lang="en-CA">
                <a:latin typeface="Calibri" charset="0"/>
              </a:rPr>
              <a:pPr eaLnBrk="1" hangingPunct="1"/>
              <a:t>43</a:t>
            </a:fld>
            <a:endParaRPr lang="en-CA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5D14F01-AB43-1347-B664-328DEDFF347C}" type="slidenum">
              <a:rPr lang="en-CA">
                <a:latin typeface="Calibri" charset="0"/>
              </a:rPr>
              <a:pPr eaLnBrk="1" hangingPunct="1"/>
              <a:t>44</a:t>
            </a:fld>
            <a:endParaRPr lang="en-CA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B6329DA-9C50-0140-A17C-45F0F478DC0D}" type="slidenum">
              <a:rPr lang="en-CA">
                <a:latin typeface="Calibri" charset="0"/>
              </a:rPr>
              <a:pPr eaLnBrk="1" hangingPunct="1"/>
              <a:t>23</a:t>
            </a:fld>
            <a:endParaRPr lang="en-CA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2C8DFD5-4A5C-EE44-BA8E-8BB0B4940BE1}" type="slidenum">
              <a:rPr lang="en-CA">
                <a:latin typeface="Calibri" charset="0"/>
              </a:rPr>
              <a:pPr eaLnBrk="1" hangingPunct="1"/>
              <a:t>45</a:t>
            </a:fld>
            <a:endParaRPr lang="en-CA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58CC4B-5453-6C4C-B694-1A98433AE187}" type="slidenum">
              <a:rPr lang="en-CA">
                <a:latin typeface="Calibri" charset="0"/>
              </a:rPr>
              <a:pPr eaLnBrk="1" hangingPunct="1"/>
              <a:t>46</a:t>
            </a:fld>
            <a:endParaRPr lang="en-CA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0F4370E-295F-384D-88FF-3F4DB27B50D5}" type="slidenum">
              <a:rPr lang="en-CA">
                <a:latin typeface="Calibri" charset="0"/>
              </a:rPr>
              <a:pPr eaLnBrk="1" hangingPunct="1"/>
              <a:t>47</a:t>
            </a:fld>
            <a:endParaRPr lang="en-CA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B502BCD-03C7-D445-BE93-1AB8BC686CC4}" type="slidenum">
              <a:rPr lang="en-CA">
                <a:latin typeface="Calibri" charset="0"/>
              </a:rPr>
              <a:pPr eaLnBrk="1" hangingPunct="1"/>
              <a:t>48</a:t>
            </a:fld>
            <a:endParaRPr lang="en-CA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B502BCD-03C7-D445-BE93-1AB8BC686CC4}" type="slidenum">
              <a:rPr lang="en-CA">
                <a:latin typeface="Calibri" charset="0"/>
              </a:rPr>
              <a:pPr eaLnBrk="1" hangingPunct="1"/>
              <a:t>49</a:t>
            </a:fld>
            <a:endParaRPr lang="en-CA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FB15A2A-1B4C-5747-81DD-F9C4ED3BEA16}" type="slidenum">
              <a:rPr lang="en-CA">
                <a:latin typeface="Calibri" charset="0"/>
              </a:rPr>
              <a:pPr eaLnBrk="1" hangingPunct="1"/>
              <a:t>52</a:t>
            </a:fld>
            <a:endParaRPr lang="en-CA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5830360-BB73-B041-A0A7-2DD56796BE4C}" type="slidenum">
              <a:rPr lang="en-CA">
                <a:latin typeface="Calibri" charset="0"/>
              </a:rPr>
              <a:pPr eaLnBrk="1" hangingPunct="1"/>
              <a:t>53</a:t>
            </a:fld>
            <a:endParaRPr lang="en-CA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624211-E06C-7941-A29C-485EBFB5FB37}" type="slidenum">
              <a:rPr lang="en-CA">
                <a:latin typeface="Calibri" charset="0"/>
              </a:rPr>
              <a:pPr eaLnBrk="1" hangingPunct="1"/>
              <a:t>54</a:t>
            </a:fld>
            <a:endParaRPr lang="en-CA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B207CE4-FA5B-FA41-AE4D-53AFF11DC080}" type="slidenum">
              <a:rPr lang="en-CA">
                <a:latin typeface="Calibri" charset="0"/>
              </a:rPr>
              <a:pPr eaLnBrk="1" hangingPunct="1"/>
              <a:t>55</a:t>
            </a:fld>
            <a:endParaRPr lang="en-CA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B92E40-88F9-324B-B8BB-8C9C25F6C126}" type="slidenum">
              <a:rPr lang="en-CA">
                <a:latin typeface="Calibri" charset="0"/>
              </a:rPr>
              <a:pPr eaLnBrk="1" hangingPunct="1"/>
              <a:t>56</a:t>
            </a:fld>
            <a:endParaRPr lang="en-CA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1A6E7A2-50D2-FB42-B86B-B42D66F48965}" type="slidenum">
              <a:rPr lang="en-CA">
                <a:latin typeface="Calibri" charset="0"/>
              </a:rPr>
              <a:pPr eaLnBrk="1" hangingPunct="1"/>
              <a:t>24</a:t>
            </a:fld>
            <a:endParaRPr lang="en-CA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B28A4C0-804D-CF40-88A4-B71C39E55E1E}" type="slidenum">
              <a:rPr lang="en-US">
                <a:latin typeface="Calibri" charset="0"/>
              </a:rPr>
              <a:pPr eaLnBrk="1" hangingPunct="1"/>
              <a:t>59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96F9BD5-69D9-EC47-8789-4A695153C917}" type="slidenum">
              <a:rPr lang="en-US">
                <a:latin typeface="Calibri" charset="0"/>
              </a:rPr>
              <a:pPr eaLnBrk="1" hangingPunct="1"/>
              <a:t>60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CDD10F8-C644-4C49-AF1D-68557D76132D}" type="slidenum">
              <a:rPr lang="en-US">
                <a:latin typeface="Calibri" charset="0"/>
              </a:rPr>
              <a:pPr eaLnBrk="1" hangingPunct="1"/>
              <a:t>61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A7D3B57-2314-9C45-BF8F-13B43DC4940B}" type="slidenum">
              <a:rPr lang="en-CA">
                <a:latin typeface="Calibri" charset="0"/>
              </a:rPr>
              <a:pPr eaLnBrk="1" hangingPunct="1"/>
              <a:t>63</a:t>
            </a:fld>
            <a:endParaRPr lang="en-CA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7DDBD2D-B013-AF4A-BD9A-5D70BAA22272}" type="slidenum">
              <a:rPr lang="en-CA">
                <a:latin typeface="Calibri" charset="0"/>
              </a:rPr>
              <a:pPr eaLnBrk="1" hangingPunct="1"/>
              <a:t>64</a:t>
            </a:fld>
            <a:endParaRPr lang="en-CA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67A5B6C-EA23-9A4C-9708-2D90842DA8FE}" type="slidenum">
              <a:rPr lang="en-CA">
                <a:latin typeface="Calibri" charset="0"/>
              </a:rPr>
              <a:pPr eaLnBrk="1" hangingPunct="1"/>
              <a:t>65</a:t>
            </a:fld>
            <a:endParaRPr lang="en-CA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F412A8-D277-5D41-91D7-206C873B21EA}" type="slidenum">
              <a:rPr lang="en-CA">
                <a:latin typeface="Calibri" charset="0"/>
              </a:rPr>
              <a:pPr eaLnBrk="1" hangingPunct="1"/>
              <a:t>66</a:t>
            </a:fld>
            <a:endParaRPr lang="en-CA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CB3EE79-175F-F542-9C19-723E9AF43897}" type="slidenum">
              <a:rPr lang="en-CA">
                <a:latin typeface="Calibri" charset="0"/>
              </a:rPr>
              <a:pPr eaLnBrk="1" hangingPunct="1"/>
              <a:t>67</a:t>
            </a:fld>
            <a:endParaRPr lang="en-CA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909E0CE-2740-6649-8E6F-C19F9B3FAFD0}" type="slidenum">
              <a:rPr lang="en-CA">
                <a:latin typeface="Calibri" charset="0"/>
              </a:rPr>
              <a:pPr eaLnBrk="1" hangingPunct="1"/>
              <a:t>68</a:t>
            </a:fld>
            <a:endParaRPr lang="en-CA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751BC0A-42B1-EF4B-86C9-32078F71757F}" type="slidenum">
              <a:rPr lang="en-CA">
                <a:latin typeface="Calibri" charset="0"/>
              </a:rPr>
              <a:pPr eaLnBrk="1" hangingPunct="1"/>
              <a:t>69</a:t>
            </a:fld>
            <a:endParaRPr lang="en-CA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221A23F-0223-5148-BD4A-1C586470B209}" type="slidenum">
              <a:rPr lang="en-CA">
                <a:latin typeface="Calibri" charset="0"/>
              </a:rPr>
              <a:pPr eaLnBrk="1" hangingPunct="1"/>
              <a:t>25</a:t>
            </a:fld>
            <a:endParaRPr lang="en-CA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2DDB80A-5614-7742-B27B-CC8F76F4C43E}" type="slidenum">
              <a:rPr lang="en-CA">
                <a:latin typeface="Calibri" charset="0"/>
              </a:rPr>
              <a:pPr eaLnBrk="1" hangingPunct="1"/>
              <a:t>70</a:t>
            </a:fld>
            <a:endParaRPr lang="en-CA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2DDB80A-5614-7742-B27B-CC8F76F4C43E}" type="slidenum">
              <a:rPr lang="en-CA">
                <a:latin typeface="Calibri" charset="0"/>
              </a:rPr>
              <a:pPr eaLnBrk="1" hangingPunct="1"/>
              <a:t>71</a:t>
            </a:fld>
            <a:endParaRPr lang="en-CA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2DDB80A-5614-7742-B27B-CC8F76F4C43E}" type="slidenum">
              <a:rPr lang="en-CA">
                <a:latin typeface="Calibri" charset="0"/>
              </a:rPr>
              <a:pPr eaLnBrk="1" hangingPunct="1"/>
              <a:t>72</a:t>
            </a:fld>
            <a:endParaRPr lang="en-CA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8CAFDE0-5785-8B43-BAE1-A281CACB1F86}" type="slidenum">
              <a:rPr lang="en-CA">
                <a:latin typeface="Calibri" charset="0"/>
              </a:rPr>
              <a:pPr eaLnBrk="1" hangingPunct="1"/>
              <a:t>73</a:t>
            </a:fld>
            <a:endParaRPr lang="en-CA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E9C9DB1-43DD-B047-AF18-CC540375985F}" type="slidenum">
              <a:rPr lang="en-CA">
                <a:latin typeface="Calibri" charset="0"/>
              </a:rPr>
              <a:pPr eaLnBrk="1" hangingPunct="1"/>
              <a:t>74</a:t>
            </a:fld>
            <a:endParaRPr lang="en-CA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F13B057-D07A-8B47-B86B-8BC3928BAF68}" type="slidenum">
              <a:rPr lang="en-CA">
                <a:latin typeface="Calibri" charset="0"/>
              </a:rPr>
              <a:pPr eaLnBrk="1" hangingPunct="1"/>
              <a:t>26</a:t>
            </a:fld>
            <a:endParaRPr lang="en-CA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EF69C7A-E627-E744-AD03-A1A83F3EF337}" type="slidenum">
              <a:rPr lang="en-CA">
                <a:latin typeface="Calibri" charset="0"/>
              </a:rPr>
              <a:pPr eaLnBrk="1" hangingPunct="1"/>
              <a:t>27</a:t>
            </a:fld>
            <a:endParaRPr lang="en-CA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56B79C1-4339-CF41-8DE9-CD594193E738}" type="slidenum">
              <a:rPr lang="en-CA">
                <a:latin typeface="Calibri" charset="0"/>
              </a:rPr>
              <a:pPr eaLnBrk="1" hangingPunct="1"/>
              <a:t>28</a:t>
            </a:fld>
            <a:endParaRPr lang="en-CA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17CD9DB-44C5-B442-9D45-4C58BFC7790F}" type="slidenum">
              <a:rPr lang="en-CA">
                <a:latin typeface="Calibri" charset="0"/>
              </a:rPr>
              <a:pPr eaLnBrk="1" hangingPunct="1"/>
              <a:t>29</a:t>
            </a:fld>
            <a:endParaRPr lang="en-CA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65D1880-4204-BE49-83DF-615BC8D5BF1A}" type="slidenum">
              <a:rPr lang="en-CA">
                <a:latin typeface="Calibri" charset="0"/>
              </a:rPr>
              <a:pPr eaLnBrk="1" hangingPunct="1"/>
              <a:t>33</a:t>
            </a:fld>
            <a:endParaRPr lang="en-CA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0C32-ADC6-B342-87D4-853989305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0C32-ADC6-B342-87D4-853989305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0C32-ADC6-B342-87D4-853989305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0C32-ADC6-B342-87D4-853989305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0C32-ADC6-B342-87D4-853989305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0C32-ADC6-B342-87D4-853989305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0C32-ADC6-B342-87D4-853989305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0C32-ADC6-B342-87D4-853989305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0C32-ADC6-B342-87D4-853989305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0C32-ADC6-B342-87D4-853989305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0C32-ADC6-B342-87D4-853989305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11/15/14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C++ Part I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C0C32-ADC6-B342-87D4-853989305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6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image" Target="../media/image7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image" Target="../media/image8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istream::getline" TargetMode="External"/><Relationship Id="rId4" Type="http://schemas.openxmlformats.org/officeDocument/2006/relationships/hyperlink" Target="http://www.cplusplus.com/streambuf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image" Target="../media/image9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image" Target="../media/image10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image" Target="../media/image11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image" Target="../media/image12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www.cplusplus.com/reference/string/string/resize/" TargetMode="Externa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string/string/operator+=/" TargetMode="External"/><Relationship Id="rId4" Type="http://schemas.openxmlformats.org/officeDocument/2006/relationships/hyperlink" Target="http://www.cplusplus.com/reference/string/string/append/" TargetMode="External"/><Relationship Id="rId5" Type="http://schemas.openxmlformats.org/officeDocument/2006/relationships/hyperlink" Target="http://www.cplusplus.com/reference/string/string/push_back/" TargetMode="External"/><Relationship Id="rId6" Type="http://schemas.openxmlformats.org/officeDocument/2006/relationships/hyperlink" Target="http://www.cplusplus.com/reference/string/string/operator%5B%5D/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opedia.com/TERM/C/collision.html" TargetMode="External"/><Relationship Id="rId4" Type="http://schemas.openxmlformats.org/officeDocument/2006/relationships/hyperlink" Target="http://www.webopedia.com/TERM/S/stack.html" TargetMode="Externa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www.webopedia.com/TERM/H/hashing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3200400"/>
          </a:xfrm>
        </p:spPr>
        <p:txBody>
          <a:bodyPr>
            <a:normAutofit/>
          </a:bodyPr>
          <a:lstStyle/>
          <a:p>
            <a:r>
              <a:rPr lang="en-US" b="1" dirty="0" smtClean="0"/>
              <a:t>C++ Part I</a:t>
            </a:r>
            <a:br>
              <a:rPr lang="en-US" b="1" dirty="0" smtClean="0"/>
            </a:br>
            <a:r>
              <a:rPr lang="en-US" sz="3556" b="1" dirty="0" smtClean="0"/>
              <a:t>(INFO1-CE9264)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New York University </a:t>
            </a:r>
            <a:br>
              <a:rPr lang="en-US" b="1" dirty="0" smtClean="0"/>
            </a:br>
            <a:r>
              <a:rPr lang="en-US" sz="3556" b="1" dirty="0" smtClean="0"/>
              <a:t>School of Professional Studies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556" b="1" dirty="0" smtClean="0"/>
              <a:t>Fall 2014</a:t>
            </a:r>
            <a:endParaRPr lang="en-US" sz="3556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Yedidiah Solowiejczyk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Class Notes # 9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BD79-84FA-6B47-9C01-E4DBC484451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rgbClr val="898989"/>
                </a:solidFill>
                <a:latin typeface="Calibri" charset="0"/>
              </a:rPr>
              <a:t>C++ Part I </a:t>
            </a:r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38F4E64-B8A3-784D-A6FD-FCA46C77ABF2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0419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FFC0F145-877A-3D4C-8606-A4932E203972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 eaLnBrk="1" hangingPunct="1"/>
              <a:t>10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0420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eaLnBrk="1" hangingPunct="1"/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Linked List Operations</a:t>
            </a:r>
          </a:p>
        </p:txBody>
      </p:sp>
      <p:sp>
        <p:nvSpPr>
          <p:cNvPr id="52230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914400"/>
            <a:ext cx="8382000" cy="5638800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sz="2400" b="1" i="1" dirty="0">
                <a:solidFill>
                  <a:srgbClr val="3366FF"/>
                </a:solidFill>
              </a:rPr>
              <a:t>Creating a node</a:t>
            </a:r>
          </a:p>
          <a:p>
            <a:pPr lvl="1">
              <a:spcBef>
                <a:spcPts val="0"/>
              </a:spcBef>
              <a:defRPr/>
            </a:pPr>
            <a:r>
              <a:rPr lang="en-US" sz="2400" dirty="0"/>
              <a:t>Creating a new node is simple. The memory needed to store the node is </a:t>
            </a:r>
            <a:r>
              <a:rPr lang="en-US" sz="2400" dirty="0" smtClean="0"/>
              <a:t>allocated(</a:t>
            </a:r>
            <a:r>
              <a:rPr lang="en-US" sz="2400" b="1" dirty="0" smtClean="0">
                <a:solidFill>
                  <a:srgbClr val="3366FF"/>
                </a:solidFill>
              </a:rPr>
              <a:t>Heap</a:t>
            </a:r>
            <a:r>
              <a:rPr lang="en-US" sz="2400" dirty="0" smtClean="0"/>
              <a:t>), </a:t>
            </a:r>
            <a:r>
              <a:rPr lang="en-US" sz="2400" dirty="0"/>
              <a:t>and the pointers are set up. </a:t>
            </a:r>
            <a:r>
              <a:rPr lang="en-US" sz="2400" b="1" dirty="0"/>
              <a:t>This function leaves allocation of data to the user</a:t>
            </a:r>
            <a:r>
              <a:rPr lang="en-US" sz="2400" dirty="0" smtClean="0"/>
              <a:t>.</a:t>
            </a:r>
            <a:endParaRPr lang="en-US" sz="2400" b="1" dirty="0" smtClean="0"/>
          </a:p>
          <a:p>
            <a:pPr>
              <a:spcBef>
                <a:spcPts val="0"/>
              </a:spcBef>
              <a:defRPr/>
            </a:pPr>
            <a:r>
              <a:rPr lang="en-US" sz="2400" b="1" dirty="0" smtClean="0">
                <a:solidFill>
                  <a:srgbClr val="3366FF"/>
                </a:solidFill>
              </a:rPr>
              <a:t>Inserting </a:t>
            </a:r>
            <a:r>
              <a:rPr lang="en-US" sz="2400" b="1" dirty="0">
                <a:solidFill>
                  <a:srgbClr val="3366FF"/>
                </a:solidFill>
              </a:rPr>
              <a:t>a node</a:t>
            </a:r>
            <a:endParaRPr lang="en-US" sz="2400" dirty="0">
              <a:solidFill>
                <a:srgbClr val="3366FF"/>
              </a:solidFill>
            </a:endParaRPr>
          </a:p>
          <a:p>
            <a:pPr lvl="1">
              <a:spcBef>
                <a:spcPts val="0"/>
              </a:spcBef>
              <a:defRPr/>
            </a:pPr>
            <a:r>
              <a:rPr lang="en-US" sz="2400" dirty="0"/>
              <a:t>In a </a:t>
            </a:r>
            <a:r>
              <a:rPr lang="en-US" sz="2400" b="1" i="1" dirty="0">
                <a:solidFill>
                  <a:srgbClr val="3366FF"/>
                </a:solidFill>
              </a:rPr>
              <a:t>singly-linked </a:t>
            </a:r>
            <a:r>
              <a:rPr lang="en-US" sz="2400" dirty="0"/>
              <a:t>list, there is no </a:t>
            </a:r>
            <a:r>
              <a:rPr lang="en-US" sz="2400" b="1" i="1" dirty="0">
                <a:solidFill>
                  <a:srgbClr val="3366FF"/>
                </a:solidFill>
              </a:rPr>
              <a:t>efficient</a:t>
            </a:r>
            <a:r>
              <a:rPr lang="en-US" sz="2400" dirty="0">
                <a:solidFill>
                  <a:srgbClr val="3366FF"/>
                </a:solidFill>
              </a:rPr>
              <a:t> </a:t>
            </a:r>
            <a:r>
              <a:rPr lang="en-US" sz="2400" dirty="0"/>
              <a:t>way to insert a node </a:t>
            </a:r>
            <a:r>
              <a:rPr lang="en-US" sz="2400" b="1" i="1" dirty="0">
                <a:solidFill>
                  <a:srgbClr val="3366FF"/>
                </a:solidFill>
              </a:rPr>
              <a:t>before a given node </a:t>
            </a:r>
            <a:r>
              <a:rPr lang="en-US" sz="2400" dirty="0"/>
              <a:t>or at the </a:t>
            </a:r>
            <a:r>
              <a:rPr lang="en-US" sz="2400" b="1" i="1" dirty="0">
                <a:solidFill>
                  <a:srgbClr val="3366FF"/>
                </a:solidFill>
              </a:rPr>
              <a:t>end of the list</a:t>
            </a:r>
            <a:r>
              <a:rPr lang="en-US" sz="2400" dirty="0"/>
              <a:t>, but we can insert a node after a given node or at the beginning of the list. </a:t>
            </a:r>
            <a:endParaRPr lang="en-US" sz="2400" dirty="0" smtClean="0"/>
          </a:p>
          <a:p>
            <a:pPr>
              <a:spcBef>
                <a:spcPts val="0"/>
              </a:spcBef>
              <a:defRPr/>
            </a:pPr>
            <a:r>
              <a:rPr lang="en-US" sz="2400" b="1" dirty="0" smtClean="0">
                <a:solidFill>
                  <a:srgbClr val="3366FF"/>
                </a:solidFill>
              </a:rPr>
              <a:t>Removing a node</a:t>
            </a:r>
          </a:p>
          <a:p>
            <a:pPr lvl="1">
              <a:spcBef>
                <a:spcPts val="0"/>
              </a:spcBef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De-allocate node memory from heap</a:t>
            </a:r>
          </a:p>
          <a:p>
            <a:pPr>
              <a:spcBef>
                <a:spcPts val="0"/>
              </a:spcBef>
              <a:defRPr/>
            </a:pPr>
            <a:r>
              <a:rPr lang="en-US" sz="2400" b="1" dirty="0" smtClean="0">
                <a:solidFill>
                  <a:srgbClr val="3366FF"/>
                </a:solidFill>
              </a:rPr>
              <a:t>Traversing the list</a:t>
            </a:r>
          </a:p>
          <a:p>
            <a:pPr lvl="2">
              <a:spcBef>
                <a:spcPts val="0"/>
              </a:spcBef>
              <a:defRPr/>
            </a:pPr>
            <a:r>
              <a:rPr lang="en-US" dirty="0" smtClean="0"/>
              <a:t>Print contents of all nodes –terminate at NULL</a:t>
            </a:r>
          </a:p>
          <a:p>
            <a:pPr>
              <a:spcBef>
                <a:spcPts val="0"/>
              </a:spcBef>
              <a:defRPr/>
            </a:pPr>
            <a:r>
              <a:rPr lang="en-US" sz="2400" b="1" dirty="0" smtClean="0">
                <a:solidFill>
                  <a:srgbClr val="3366FF"/>
                </a:solidFill>
              </a:rPr>
              <a:t>Searching the list of nodes</a:t>
            </a:r>
          </a:p>
          <a:p>
            <a:pPr lvl="1">
              <a:spcBef>
                <a:spcPts val="0"/>
              </a:spcBef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Search sequentially for specific value and print </a:t>
            </a:r>
          </a:p>
          <a:p>
            <a:pPr lvl="1">
              <a:defRPr/>
            </a:pPr>
            <a:endParaRPr lang="en-US" sz="2400" dirty="0"/>
          </a:p>
          <a:p>
            <a:pPr marL="0" indent="0">
              <a:buFont typeface="Arial" charset="0"/>
              <a:buNone/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 marL="0" indent="0">
              <a:buFont typeface="Arial" charset="0"/>
              <a:buNone/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 marL="609600" indent="-609600" eaLnBrk="1" hangingPunct="1">
              <a:lnSpc>
                <a:spcPct val="90000"/>
              </a:lnSpc>
              <a:buFont typeface="Arial" charset="0"/>
              <a:buNone/>
              <a:defRPr/>
            </a:pPr>
            <a:endParaRPr lang="en-US" sz="2400" dirty="0">
              <a:solidFill>
                <a:srgbClr val="3366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1009650" lvl="1" indent="-609600" eaLnBrk="1" hangingPunct="1">
              <a:lnSpc>
                <a:spcPct val="90000"/>
              </a:lnSpc>
              <a:buFont typeface="Arial" charset="0"/>
              <a:buNone/>
              <a:defRPr/>
            </a:pPr>
            <a:endParaRPr lang="en-US" sz="2400" dirty="0">
              <a:latin typeface="Calibri" charset="0"/>
              <a:ea typeface="ＭＳ Ｐゴシック" charset="0"/>
            </a:endParaRPr>
          </a:p>
          <a:p>
            <a:pPr marL="1371600" lvl="2" indent="-457200" eaLnBrk="1" hangingPunct="1">
              <a:lnSpc>
                <a:spcPct val="90000"/>
              </a:lnSpc>
              <a:buFont typeface="Arial" charset="0"/>
              <a:buNone/>
              <a:defRPr/>
            </a:pPr>
            <a:endParaRPr lang="en-US" dirty="0">
              <a:latin typeface="Calibri" charset="0"/>
              <a:ea typeface="ＭＳ Ｐゴシック" charset="0"/>
            </a:endParaRPr>
          </a:p>
          <a:p>
            <a:pPr marL="1009650" lvl="1" indent="-609600" eaLnBrk="1" hangingPunct="1">
              <a:lnSpc>
                <a:spcPct val="90000"/>
              </a:lnSpc>
              <a:defRPr/>
            </a:pPr>
            <a:endParaRPr lang="en-US" sz="2000" dirty="0">
              <a:latin typeface="Calibri" charset="0"/>
              <a:ea typeface="ＭＳ Ｐゴシック" charset="0"/>
            </a:endParaRPr>
          </a:p>
        </p:txBody>
      </p:sp>
      <p:sp>
        <p:nvSpPr>
          <p:cNvPr id="60422" name="Date Placeholder 8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rgbClr val="898989"/>
                </a:solidFill>
                <a:latin typeface="Calibri" charset="0"/>
              </a:rPr>
              <a:t>11/15/14</a:t>
            </a:r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529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rgbClr val="898989"/>
                </a:solidFill>
                <a:latin typeface="Calibri" charset="0"/>
              </a:rPr>
              <a:t>C++ Part I </a:t>
            </a:r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1EF6355-8688-6A44-9E11-E25242309E73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1443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E290FA97-C8BD-CF41-96B5-6CA80702FDC3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 eaLnBrk="1" hangingPunct="1"/>
              <a:t>11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1444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eaLnBrk="1" hangingPunct="1"/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Linked Lists</a:t>
            </a:r>
          </a:p>
        </p:txBody>
      </p:sp>
      <p:sp>
        <p:nvSpPr>
          <p:cNvPr id="52230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914400"/>
            <a:ext cx="8229600" cy="5807075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sz="2400" b="1" dirty="0" smtClean="0">
                <a:solidFill>
                  <a:srgbClr val="3366FF"/>
                </a:solidFill>
              </a:rPr>
              <a:t>Inserting a node</a:t>
            </a:r>
            <a:endParaRPr lang="en-US" sz="2400" dirty="0" smtClean="0">
              <a:solidFill>
                <a:srgbClr val="3366FF"/>
              </a:solidFill>
            </a:endParaRPr>
          </a:p>
          <a:p>
            <a:pPr lvl="1">
              <a:defRPr/>
            </a:pPr>
            <a:r>
              <a:rPr lang="en-US" sz="2400" dirty="0" smtClean="0"/>
              <a:t>Inserting </a:t>
            </a:r>
            <a:r>
              <a:rPr lang="en-US" sz="2400" dirty="0"/>
              <a:t>a node before an existing one cannot be done directly; instead, one must keep track of the previous node and insert a node after it.</a:t>
            </a:r>
          </a:p>
          <a:p>
            <a:pPr marL="0" indent="0">
              <a:buFont typeface="Arial" charset="0"/>
              <a:buNone/>
              <a:defRPr/>
            </a:pPr>
            <a:endParaRPr lang="en-US" sz="2400" dirty="0"/>
          </a:p>
          <a:p>
            <a:pPr marL="0" indent="0">
              <a:buFont typeface="Arial" charset="0"/>
              <a:buNone/>
              <a:defRPr/>
            </a:pPr>
            <a:endParaRPr lang="en-US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b="1" dirty="0" smtClean="0">
                <a:solidFill>
                  <a:srgbClr val="3366FF"/>
                </a:solidFill>
              </a:rPr>
              <a:t>Removing  a node</a:t>
            </a:r>
            <a:endParaRPr lang="en-US" sz="2400" dirty="0">
              <a:solidFill>
                <a:srgbClr val="3366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1009650" lvl="1" indent="-609600" eaLnBrk="1" hangingPunct="1">
              <a:lnSpc>
                <a:spcPct val="90000"/>
              </a:lnSpc>
              <a:defRPr/>
            </a:pPr>
            <a:r>
              <a:rPr lang="en-US" sz="2400" dirty="0" smtClean="0"/>
              <a:t>removing </a:t>
            </a:r>
            <a:r>
              <a:rPr lang="en-US" sz="2400" dirty="0"/>
              <a:t>the </a:t>
            </a:r>
            <a:r>
              <a:rPr lang="en-US" sz="2400" b="1" dirty="0">
                <a:solidFill>
                  <a:srgbClr val="0000FF"/>
                </a:solidFill>
              </a:rPr>
              <a:t>node </a:t>
            </a:r>
            <a:r>
              <a:rPr lang="en-US" sz="2400" b="1" i="1" dirty="0">
                <a:solidFill>
                  <a:srgbClr val="0000FF"/>
                </a:solidFill>
              </a:rPr>
              <a:t>after</a:t>
            </a:r>
            <a:r>
              <a:rPr lang="en-US" sz="2400" dirty="0"/>
              <a:t> a given </a:t>
            </a:r>
            <a:r>
              <a:rPr lang="en-US" sz="2400" dirty="0" smtClean="0"/>
              <a:t>node</a:t>
            </a:r>
            <a:r>
              <a:rPr lang="en-US" sz="2400" dirty="0"/>
              <a:t> </a:t>
            </a:r>
            <a:r>
              <a:rPr lang="en-US" sz="2400" dirty="0" smtClean="0"/>
              <a:t>and </a:t>
            </a:r>
            <a:r>
              <a:rPr lang="en-US" sz="2400" dirty="0"/>
              <a:t>for removing a node from the </a:t>
            </a:r>
            <a:r>
              <a:rPr lang="en-US" sz="2400" b="1" dirty="0">
                <a:solidFill>
                  <a:srgbClr val="0000FF"/>
                </a:solidFill>
              </a:rPr>
              <a:t>beginning</a:t>
            </a:r>
            <a:r>
              <a:rPr lang="en-US" sz="2400" dirty="0"/>
              <a:t> of the list. To find and remove a particular node, one must again keep track of the previous element.</a:t>
            </a:r>
          </a:p>
          <a:p>
            <a:pPr marL="1009650" lvl="1" indent="-609600" eaLnBrk="1" hangingPunct="1">
              <a:lnSpc>
                <a:spcPct val="90000"/>
              </a:lnSpc>
              <a:buFont typeface="Arial" charset="0"/>
              <a:buNone/>
              <a:defRPr/>
            </a:pPr>
            <a:endParaRPr lang="en-US" sz="2400" dirty="0">
              <a:latin typeface="Calibri" charset="0"/>
              <a:ea typeface="ＭＳ Ｐゴシック" charset="0"/>
            </a:endParaRPr>
          </a:p>
          <a:p>
            <a:pPr marL="1371600" lvl="2" indent="-457200" eaLnBrk="1" hangingPunct="1">
              <a:lnSpc>
                <a:spcPct val="90000"/>
              </a:lnSpc>
              <a:buFont typeface="Arial" charset="0"/>
              <a:buNone/>
              <a:defRPr/>
            </a:pPr>
            <a:endParaRPr lang="en-US" dirty="0">
              <a:latin typeface="Calibri" charset="0"/>
              <a:ea typeface="ＭＳ Ｐゴシック" charset="0"/>
            </a:endParaRPr>
          </a:p>
          <a:p>
            <a:pPr marL="1009650" lvl="1" indent="-609600" eaLnBrk="1" hangingPunct="1">
              <a:lnSpc>
                <a:spcPct val="90000"/>
              </a:lnSpc>
              <a:defRPr/>
            </a:pPr>
            <a:endParaRPr lang="en-US" sz="2000" dirty="0">
              <a:latin typeface="Calibri" charset="0"/>
              <a:ea typeface="ＭＳ Ｐゴシック" charset="0"/>
            </a:endParaRPr>
          </a:p>
        </p:txBody>
      </p:sp>
      <p:sp>
        <p:nvSpPr>
          <p:cNvPr id="61446" name="Date Placeholder 8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rgbClr val="898989"/>
                </a:solidFill>
                <a:latin typeface="Calibri" charset="0"/>
              </a:rPr>
              <a:t>11/15/14</a:t>
            </a:r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6144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86000"/>
            <a:ext cx="4343400" cy="131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876800"/>
            <a:ext cx="4089400" cy="170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1947863" y="2514600"/>
            <a:ext cx="1524000" cy="931863"/>
          </a:xfrm>
          <a:prstGeom prst="cloudCallout">
            <a:avLst>
              <a:gd name="adj1" fmla="val 177977"/>
              <a:gd name="adj2" fmla="val -34599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FF"/>
                </a:solidFill>
              </a:rPr>
              <a:t>Created on the heap</a:t>
            </a:r>
          </a:p>
        </p:txBody>
      </p:sp>
    </p:spTree>
    <p:extLst>
      <p:ext uri="{BB962C8B-B14F-4D97-AF65-F5344CB8AC3E}">
        <p14:creationId xmlns:p14="http://schemas.microsoft.com/office/powerpoint/2010/main" val="3790480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>
          <a:xfrm>
            <a:off x="460375" y="20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Linked List</a:t>
            </a:r>
            <a:r>
              <a:rPr lang="en-US" b="1" baseline="30000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§</a:t>
            </a:r>
          </a:p>
        </p:txBody>
      </p:sp>
      <p:sp>
        <p:nvSpPr>
          <p:cNvPr id="62466" name="Content Placeholder 2"/>
          <p:cNvSpPr>
            <a:spLocks noGrp="1"/>
          </p:cNvSpPr>
          <p:nvPr>
            <p:ph idx="1"/>
          </p:nvPr>
        </p:nvSpPr>
        <p:spPr>
          <a:xfrm>
            <a:off x="457200" y="736600"/>
            <a:ext cx="3886200" cy="5984875"/>
          </a:xfrm>
          <a:ln>
            <a:solidFill>
              <a:srgbClr val="3366FF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1600" b="1" dirty="0" err="1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rPr>
              <a:t>struct</a:t>
            </a:r>
            <a:r>
              <a:rPr lang="en-US" sz="1600" b="1" dirty="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rPr>
              <a:t> link{</a:t>
            </a:r>
          </a:p>
          <a:p>
            <a:pPr marL="0" indent="0">
              <a:buFont typeface="Arial" charset="0"/>
              <a:buNone/>
            </a:pPr>
            <a:r>
              <a:rPr lang="nl-NL" sz="1600" dirty="0">
                <a:latin typeface="Calibri" charset="0"/>
                <a:ea typeface="ＭＳ Ｐゴシック" charset="0"/>
                <a:cs typeface="ＭＳ Ｐゴシック" charset="0"/>
              </a:rPr>
              <a:t>        int data;</a:t>
            </a:r>
          </a:p>
          <a:p>
            <a:pPr marL="0" indent="0">
              <a:buFont typeface="Arial" charset="0"/>
              <a:buNone/>
            </a:pPr>
            <a:r>
              <a:rPr lang="en-US" sz="1600" dirty="0">
                <a:latin typeface="Calibri" charset="0"/>
                <a:ea typeface="ＭＳ Ｐゴシック" charset="0"/>
                <a:cs typeface="ＭＳ Ｐゴシック" charset="0"/>
              </a:rPr>
              <a:t>        link* next;</a:t>
            </a:r>
          </a:p>
          <a:p>
            <a:pPr marL="0" indent="0">
              <a:buFont typeface="Arial" charset="0"/>
              <a:buNone/>
            </a:pPr>
            <a:r>
              <a:rPr lang="en-US" sz="1600" dirty="0">
                <a:latin typeface="Calibri" charset="0"/>
                <a:ea typeface="ＭＳ Ｐゴシック" charset="0"/>
                <a:cs typeface="ＭＳ Ｐゴシック" charset="0"/>
              </a:rPr>
              <a:t>};</a:t>
            </a:r>
          </a:p>
          <a:p>
            <a:pPr marL="0" indent="0">
              <a:buFont typeface="Arial" charset="0"/>
              <a:buNone/>
            </a:pPr>
            <a:r>
              <a:rPr lang="en-US" sz="1600" b="1" dirty="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rPr>
              <a:t>class </a:t>
            </a:r>
            <a:r>
              <a:rPr lang="en-US" sz="1600" b="1" dirty="0" err="1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rPr>
              <a:t>LinkList</a:t>
            </a:r>
            <a:r>
              <a:rPr lang="en-US" sz="1600" b="1" dirty="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rPr>
              <a:t>{</a:t>
            </a:r>
          </a:p>
          <a:p>
            <a:pPr marL="0" indent="0">
              <a:buFont typeface="Arial" charset="0"/>
              <a:buNone/>
            </a:pPr>
            <a:r>
              <a:rPr lang="fi-FI" sz="1600" dirty="0" err="1">
                <a:latin typeface="Calibri" charset="0"/>
                <a:ea typeface="ＭＳ Ｐゴシック" charset="0"/>
                <a:cs typeface="ＭＳ Ｐゴシック" charset="0"/>
              </a:rPr>
              <a:t>private</a:t>
            </a:r>
            <a:r>
              <a:rPr lang="fi-FI" sz="1600" dirty="0">
                <a:latin typeface="Calibri" charset="0"/>
                <a:ea typeface="ＭＳ Ｐゴシック" charset="0"/>
                <a:cs typeface="ＭＳ Ｐゴシック" charset="0"/>
              </a:rPr>
              <a:t>:</a:t>
            </a:r>
          </a:p>
          <a:p>
            <a:pPr marL="0" indent="0">
              <a:buFont typeface="Arial" charset="0"/>
              <a:buNone/>
            </a:pPr>
            <a:r>
              <a:rPr lang="en-US" sz="1600" dirty="0">
                <a:latin typeface="Calibri" charset="0"/>
                <a:ea typeface="ＭＳ Ｐゴシック" charset="0"/>
                <a:cs typeface="ＭＳ Ｐゴシック" charset="0"/>
              </a:rPr>
              <a:t>       </a:t>
            </a:r>
            <a:r>
              <a:rPr lang="en-US" sz="1600" b="1" dirty="0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link *first;</a:t>
            </a:r>
          </a:p>
          <a:p>
            <a:pPr marL="0" indent="0">
              <a:buFont typeface="Arial" charset="0"/>
              <a:buNone/>
            </a:pPr>
            <a:r>
              <a:rPr lang="en-US" sz="1600" dirty="0">
                <a:latin typeface="Calibri" charset="0"/>
                <a:ea typeface="ＭＳ Ｐゴシック" charset="0"/>
                <a:cs typeface="ＭＳ Ｐゴシック" charset="0"/>
              </a:rPr>
              <a:t>public:</a:t>
            </a:r>
          </a:p>
          <a:p>
            <a:pPr marL="0" indent="0">
              <a:buFont typeface="Arial" charset="0"/>
              <a:buNone/>
            </a:pPr>
            <a:r>
              <a:rPr lang="en-US" sz="1600" dirty="0">
                <a:latin typeface="Calibri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US" sz="1600" dirty="0" err="1">
                <a:latin typeface="Calibri" charset="0"/>
                <a:ea typeface="ＭＳ Ｐゴシック" charset="0"/>
                <a:cs typeface="ＭＳ Ｐゴシック" charset="0"/>
              </a:rPr>
              <a:t>LinkList</a:t>
            </a:r>
            <a:r>
              <a:rPr lang="en-US" sz="1600" dirty="0">
                <a:latin typeface="Calibri" charset="0"/>
                <a:ea typeface="ＭＳ Ｐゴシック" charset="0"/>
                <a:cs typeface="ＭＳ Ｐゴシック" charset="0"/>
              </a:rPr>
              <a:t>(){first = NULL;}</a:t>
            </a:r>
          </a:p>
          <a:p>
            <a:pPr marL="0" indent="0">
              <a:buFont typeface="Arial" charset="0"/>
              <a:buNone/>
            </a:pPr>
            <a:r>
              <a:rPr lang="fi-FI" sz="1600" dirty="0">
                <a:latin typeface="Calibri" charset="0"/>
                <a:ea typeface="ＭＳ Ｐゴシック" charset="0"/>
                <a:cs typeface="ＭＳ Ｐゴシック" charset="0"/>
              </a:rPr>
              <a:t>        </a:t>
            </a:r>
            <a:r>
              <a:rPr lang="fi-FI" sz="1600" dirty="0" err="1">
                <a:latin typeface="Calibri" charset="0"/>
                <a:ea typeface="ＭＳ Ｐゴシック" charset="0"/>
                <a:cs typeface="ＭＳ Ｐゴシック" charset="0"/>
              </a:rPr>
              <a:t>void</a:t>
            </a:r>
            <a:r>
              <a:rPr lang="fi-FI" sz="16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fi-FI" sz="1600" dirty="0" err="1">
                <a:latin typeface="Calibri" charset="0"/>
                <a:ea typeface="ＭＳ Ｐゴシック" charset="0"/>
                <a:cs typeface="ＭＳ Ｐゴシック" charset="0"/>
              </a:rPr>
              <a:t>addItem(int</a:t>
            </a:r>
            <a:r>
              <a:rPr lang="fi-FI" sz="1600" dirty="0">
                <a:latin typeface="Calibri" charset="0"/>
                <a:ea typeface="ＭＳ Ｐゴシック" charset="0"/>
                <a:cs typeface="ＭＳ Ｐゴシック" charset="0"/>
              </a:rPr>
              <a:t> d);</a:t>
            </a:r>
          </a:p>
          <a:p>
            <a:pPr marL="0" indent="0">
              <a:buFont typeface="Arial" charset="0"/>
              <a:buNone/>
            </a:pPr>
            <a:r>
              <a:rPr lang="fi-FI" sz="1600" dirty="0">
                <a:latin typeface="Calibri" charset="0"/>
                <a:ea typeface="ＭＳ Ｐゴシック" charset="0"/>
                <a:cs typeface="ＭＳ Ｐゴシック" charset="0"/>
              </a:rPr>
              <a:t>        </a:t>
            </a:r>
            <a:r>
              <a:rPr lang="fi-FI" sz="1600" dirty="0" err="1">
                <a:latin typeface="Calibri" charset="0"/>
                <a:ea typeface="ＭＳ Ｐゴシック" charset="0"/>
                <a:cs typeface="ＭＳ Ｐゴシック" charset="0"/>
              </a:rPr>
              <a:t>void</a:t>
            </a:r>
            <a:r>
              <a:rPr lang="fi-FI" sz="16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fi-FI" sz="1600" dirty="0" err="1">
                <a:latin typeface="Calibri" charset="0"/>
                <a:ea typeface="ＭＳ Ｐゴシック" charset="0"/>
                <a:cs typeface="ＭＳ Ｐゴシック" charset="0"/>
              </a:rPr>
              <a:t>display</a:t>
            </a:r>
            <a:r>
              <a:rPr lang="fi-FI" sz="1600" dirty="0">
                <a:latin typeface="Calibri" charset="0"/>
                <a:ea typeface="ＭＳ Ｐゴシック" charset="0"/>
                <a:cs typeface="ＭＳ Ｐゴシック" charset="0"/>
              </a:rPr>
              <a:t>();</a:t>
            </a:r>
          </a:p>
          <a:p>
            <a:pPr marL="0" indent="0">
              <a:buFont typeface="Arial" charset="0"/>
              <a:buNone/>
            </a:pPr>
            <a:r>
              <a:rPr lang="en-US" sz="1600" dirty="0">
                <a:latin typeface="Calibri" charset="0"/>
                <a:ea typeface="ＭＳ Ｐゴシック" charset="0"/>
                <a:cs typeface="ＭＳ Ｐゴシック" charset="0"/>
              </a:rPr>
              <a:t>};</a:t>
            </a:r>
          </a:p>
          <a:p>
            <a:pPr marL="0" indent="0">
              <a:buFont typeface="Arial" charset="0"/>
              <a:buNone/>
            </a:pPr>
            <a:r>
              <a:rPr lang="en-US" sz="1600" dirty="0" err="1">
                <a:latin typeface="Calibri" charset="0"/>
                <a:ea typeface="ＭＳ Ｐゴシック" charset="0"/>
                <a:cs typeface="ＭＳ Ｐゴシック" charset="0"/>
              </a:rPr>
              <a:t>int</a:t>
            </a:r>
            <a:r>
              <a:rPr lang="en-US" sz="1600" dirty="0">
                <a:latin typeface="Calibri" charset="0"/>
                <a:ea typeface="ＭＳ Ｐゴシック" charset="0"/>
                <a:cs typeface="ＭＳ Ｐゴシック" charset="0"/>
              </a:rPr>
              <a:t> main(){</a:t>
            </a:r>
          </a:p>
          <a:p>
            <a:pPr marL="0" indent="0">
              <a:buFont typeface="Arial" charset="0"/>
              <a:buNone/>
            </a:pPr>
            <a:r>
              <a:rPr lang="en-US" sz="1600" dirty="0">
                <a:latin typeface="Calibri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US" sz="1600" b="1" dirty="0" err="1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LinkList</a:t>
            </a:r>
            <a:r>
              <a:rPr lang="en-US" sz="1600" b="1" dirty="0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li;</a:t>
            </a:r>
          </a:p>
          <a:p>
            <a:pPr marL="0" indent="0">
              <a:buFont typeface="Arial" charset="0"/>
              <a:buNone/>
            </a:pPr>
            <a:r>
              <a:rPr lang="en-US" sz="1600" dirty="0">
                <a:latin typeface="Calibri" charset="0"/>
                <a:ea typeface="ＭＳ Ｐゴシック" charset="0"/>
                <a:cs typeface="ＭＳ Ｐゴシック" charset="0"/>
              </a:rPr>
              <a:t> </a:t>
            </a:r>
          </a:p>
          <a:p>
            <a:pPr marL="0" indent="0">
              <a:buFont typeface="Arial" charset="0"/>
              <a:buNone/>
            </a:pPr>
            <a:r>
              <a:rPr lang="en-US" sz="1600" dirty="0">
                <a:latin typeface="Calibri" charset="0"/>
                <a:ea typeface="ＭＳ Ｐゴシック" charset="0"/>
                <a:cs typeface="ＭＳ Ｐゴシック" charset="0"/>
              </a:rPr>
              <a:t>        for(</a:t>
            </a:r>
            <a:r>
              <a:rPr lang="en-US" sz="1600" dirty="0" err="1">
                <a:latin typeface="Calibri" charset="0"/>
                <a:ea typeface="ＭＳ Ｐゴシック" charset="0"/>
                <a:cs typeface="ＭＳ Ｐゴシック" charset="0"/>
              </a:rPr>
              <a:t>int</a:t>
            </a:r>
            <a:r>
              <a:rPr lang="en-US" sz="16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600" dirty="0" err="1">
                <a:latin typeface="Calibri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1600" dirty="0">
                <a:latin typeface="Calibri" charset="0"/>
                <a:ea typeface="ＭＳ Ｐゴシック" charset="0"/>
                <a:cs typeface="ＭＳ Ｐゴシック" charset="0"/>
              </a:rPr>
              <a:t> = 0; </a:t>
            </a:r>
            <a:r>
              <a:rPr lang="en-US" sz="1600" dirty="0" err="1">
                <a:latin typeface="Calibri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1600" dirty="0">
                <a:latin typeface="Calibri" charset="0"/>
                <a:ea typeface="ＭＳ Ｐゴシック" charset="0"/>
                <a:cs typeface="ＭＳ Ｐゴシック" charset="0"/>
              </a:rPr>
              <a:t> &lt; 7; ++</a:t>
            </a:r>
            <a:r>
              <a:rPr lang="en-US" sz="1600" dirty="0" err="1">
                <a:latin typeface="Calibri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1600" dirty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</a:p>
          <a:p>
            <a:pPr marL="0" indent="0">
              <a:buFont typeface="Arial" charset="0"/>
              <a:buNone/>
            </a:pPr>
            <a:r>
              <a:rPr lang="en-US" sz="1600" dirty="0">
                <a:latin typeface="Calibri" charset="0"/>
                <a:ea typeface="ＭＳ Ｐゴシック" charset="0"/>
                <a:cs typeface="ＭＳ Ｐゴシック" charset="0"/>
              </a:rPr>
              <a:t>                </a:t>
            </a:r>
            <a:r>
              <a:rPr lang="en-US" sz="1600" dirty="0" err="1">
                <a:latin typeface="Calibri" charset="0"/>
                <a:ea typeface="ＭＳ Ｐゴシック" charset="0"/>
                <a:cs typeface="ＭＳ Ｐゴシック" charset="0"/>
              </a:rPr>
              <a:t>li.addItem</a:t>
            </a:r>
            <a:r>
              <a:rPr lang="en-US" sz="1600" dirty="0">
                <a:latin typeface="Calibri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1600" dirty="0" err="1">
                <a:latin typeface="Calibri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1600" dirty="0">
                <a:latin typeface="Calibri" charset="0"/>
                <a:ea typeface="ＭＳ Ｐゴシック" charset="0"/>
                <a:cs typeface="ＭＳ Ｐゴシック" charset="0"/>
              </a:rPr>
              <a:t>*10);</a:t>
            </a:r>
          </a:p>
          <a:p>
            <a:pPr marL="0" indent="0">
              <a:buFont typeface="Arial" charset="0"/>
              <a:buNone/>
            </a:pPr>
            <a:r>
              <a:rPr lang="en-US" sz="1600" dirty="0">
                <a:latin typeface="Calibri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US" sz="1600" dirty="0" err="1">
                <a:latin typeface="Calibri" charset="0"/>
                <a:ea typeface="ＭＳ Ｐゴシック" charset="0"/>
                <a:cs typeface="ＭＳ Ｐゴシック" charset="0"/>
              </a:rPr>
              <a:t>li.display</a:t>
            </a:r>
            <a:r>
              <a:rPr lang="en-US" sz="1600" dirty="0">
                <a:latin typeface="Calibri" charset="0"/>
                <a:ea typeface="ＭＳ Ｐゴシック" charset="0"/>
                <a:cs typeface="ＭＳ Ｐゴシック" charset="0"/>
              </a:rPr>
              <a:t>();   //display entire list</a:t>
            </a:r>
          </a:p>
          <a:p>
            <a:pPr marL="0" indent="0">
              <a:buFont typeface="Arial" charset="0"/>
              <a:buNone/>
            </a:pPr>
            <a:r>
              <a:rPr lang="en-US" sz="1600" dirty="0">
                <a:latin typeface="Calibri" charset="0"/>
                <a:ea typeface="ＭＳ Ｐゴシック" charset="0"/>
                <a:cs typeface="ＭＳ Ｐゴシック" charset="0"/>
              </a:rPr>
              <a:t>        return 0;</a:t>
            </a:r>
          </a:p>
          <a:p>
            <a:pPr marL="0" indent="0">
              <a:buFont typeface="Arial" charset="0"/>
              <a:buNone/>
            </a:pPr>
            <a:r>
              <a:rPr lang="en-US" sz="1600" dirty="0">
                <a:latin typeface="Calibri" charset="0"/>
                <a:ea typeface="ＭＳ Ｐゴシック" charset="0"/>
                <a:cs typeface="ＭＳ Ｐゴシック" charset="0"/>
              </a:rPr>
              <a:t>}</a:t>
            </a:r>
          </a:p>
          <a:p>
            <a:pPr marL="0" indent="0">
              <a:buFont typeface="Arial" charset="0"/>
              <a:buNone/>
            </a:pPr>
            <a:endParaRPr lang="en-US" sz="16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467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rgbClr val="898989"/>
                </a:solidFill>
                <a:latin typeface="Calibri" charset="0"/>
              </a:rPr>
              <a:t>11/15/14</a:t>
            </a:r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246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rgbClr val="898989"/>
                </a:solidFill>
                <a:latin typeface="Calibri" charset="0"/>
              </a:rPr>
              <a:t>C++ Part I </a:t>
            </a:r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246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B6DB72B-C0F9-FA4F-895B-254B2ADD5ED9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2470" name="TextBox 6"/>
          <p:cNvSpPr txBox="1">
            <a:spLocks noChangeArrowheads="1"/>
          </p:cNvSpPr>
          <p:nvPr/>
        </p:nvSpPr>
        <p:spPr bwMode="auto">
          <a:xfrm>
            <a:off x="4648200" y="728663"/>
            <a:ext cx="4160838" cy="6000750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void </a:t>
            </a:r>
            <a:r>
              <a:rPr lang="en-US" sz="1800" dirty="0" err="1"/>
              <a:t>LinkList</a:t>
            </a:r>
            <a:r>
              <a:rPr lang="en-US" sz="1800" dirty="0"/>
              <a:t>::</a:t>
            </a:r>
            <a:r>
              <a:rPr lang="en-US" sz="1800" b="1" dirty="0" err="1">
                <a:solidFill>
                  <a:srgbClr val="FF0000"/>
                </a:solidFill>
              </a:rPr>
              <a:t>addItem</a:t>
            </a:r>
            <a:r>
              <a:rPr lang="en-US" sz="1800" b="1" dirty="0">
                <a:solidFill>
                  <a:srgbClr val="FF0000"/>
                </a:solidFill>
              </a:rPr>
              <a:t>(</a:t>
            </a:r>
            <a:r>
              <a:rPr lang="en-US" sz="1800" dirty="0" err="1"/>
              <a:t>int</a:t>
            </a:r>
            <a:r>
              <a:rPr lang="en-US" sz="1800" dirty="0"/>
              <a:t> d){</a:t>
            </a:r>
          </a:p>
          <a:p>
            <a:pPr eaLnBrk="1" hangingPunct="1"/>
            <a:r>
              <a:rPr lang="en-US" sz="1800" dirty="0"/>
              <a:t>        link* </a:t>
            </a:r>
            <a:r>
              <a:rPr lang="en-US" sz="1800" dirty="0" err="1"/>
              <a:t>newlink</a:t>
            </a:r>
            <a:r>
              <a:rPr lang="en-US" sz="1800" dirty="0"/>
              <a:t> = new link;</a:t>
            </a:r>
          </a:p>
          <a:p>
            <a:pPr eaLnBrk="1" hangingPunct="1"/>
            <a:r>
              <a:rPr lang="en-US" sz="1800" dirty="0"/>
              <a:t>        </a:t>
            </a:r>
            <a:r>
              <a:rPr lang="en-US" sz="1800" dirty="0" err="1"/>
              <a:t>newlink</a:t>
            </a:r>
            <a:r>
              <a:rPr lang="en-US" sz="1800" dirty="0"/>
              <a:t>-&gt;data = d;</a:t>
            </a:r>
          </a:p>
          <a:p>
            <a:pPr eaLnBrk="1" hangingPunct="1"/>
            <a:r>
              <a:rPr lang="en-US" sz="1800" dirty="0"/>
              <a:t>        </a:t>
            </a:r>
            <a:r>
              <a:rPr lang="en-US" sz="1800" dirty="0" err="1"/>
              <a:t>newlink</a:t>
            </a:r>
            <a:r>
              <a:rPr lang="en-US" sz="1800" dirty="0"/>
              <a:t>-&gt;next = first;  //front insert</a:t>
            </a:r>
          </a:p>
          <a:p>
            <a:pPr eaLnBrk="1" hangingPunct="1"/>
            <a:r>
              <a:rPr lang="en-US" sz="1800" dirty="0"/>
              <a:t>        first = </a:t>
            </a:r>
            <a:r>
              <a:rPr lang="en-US" sz="1800" dirty="0" err="1"/>
              <a:t>newlink</a:t>
            </a:r>
            <a:r>
              <a:rPr lang="en-US" sz="1800" dirty="0"/>
              <a:t>;</a:t>
            </a:r>
          </a:p>
          <a:p>
            <a:pPr eaLnBrk="1" hangingPunct="1"/>
            <a:r>
              <a:rPr lang="en-US" sz="1800" dirty="0"/>
              <a:t>}</a:t>
            </a:r>
          </a:p>
          <a:p>
            <a:pPr eaLnBrk="1" hangingPunct="1"/>
            <a:r>
              <a:rPr lang="en-US" sz="1800" dirty="0"/>
              <a:t>void </a:t>
            </a:r>
            <a:r>
              <a:rPr lang="en-US" sz="1800" dirty="0" err="1"/>
              <a:t>LinkList</a:t>
            </a:r>
            <a:r>
              <a:rPr lang="en-US" sz="1800" dirty="0"/>
              <a:t>::display(){</a:t>
            </a:r>
          </a:p>
          <a:p>
            <a:pPr eaLnBrk="1" hangingPunct="1"/>
            <a:r>
              <a:rPr lang="en-US" sz="1800" dirty="0"/>
              <a:t>        link* current = first;</a:t>
            </a:r>
          </a:p>
          <a:p>
            <a:pPr eaLnBrk="1" hangingPunct="1"/>
            <a:r>
              <a:rPr lang="en-US" sz="1800" dirty="0"/>
              <a:t>        while( current != NULL){</a:t>
            </a:r>
          </a:p>
          <a:p>
            <a:pPr eaLnBrk="1" hangingPunct="1"/>
            <a:r>
              <a:rPr lang="en-US" sz="1800" dirty="0"/>
              <a:t>                </a:t>
            </a:r>
            <a:r>
              <a:rPr lang="en-US" sz="1800" dirty="0" err="1"/>
              <a:t>cout</a:t>
            </a:r>
            <a:r>
              <a:rPr lang="en-US" sz="1800" dirty="0"/>
              <a:t> &lt;&lt; current-&gt;data &lt;&lt; 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 eaLnBrk="1" hangingPunct="1"/>
            <a:r>
              <a:rPr lang="en-US" sz="1800" dirty="0"/>
              <a:t>                current = current-&gt;next;</a:t>
            </a:r>
          </a:p>
          <a:p>
            <a:pPr eaLnBrk="1" hangingPunct="1"/>
            <a:r>
              <a:rPr lang="en-US" sz="1800" dirty="0"/>
              <a:t>        }</a:t>
            </a:r>
          </a:p>
          <a:p>
            <a:pPr eaLnBrk="1" hangingPunct="1"/>
            <a:r>
              <a:rPr lang="en-US" sz="1800" dirty="0"/>
              <a:t>}</a:t>
            </a:r>
          </a:p>
          <a:p>
            <a:pPr eaLnBrk="1" hangingPunct="1"/>
            <a:r>
              <a:rPr lang="en-US" sz="1200" dirty="0"/>
              <a:t>//////  Results //////</a:t>
            </a:r>
          </a:p>
          <a:p>
            <a:pPr eaLnBrk="1" hangingPunct="1"/>
            <a:r>
              <a:rPr lang="en-US" sz="1200" dirty="0"/>
              <a:t>/************** Results **********/</a:t>
            </a:r>
          </a:p>
          <a:p>
            <a:pPr eaLnBrk="1" hangingPunct="1"/>
            <a:r>
              <a:rPr lang="en-US" sz="1200" dirty="0"/>
              <a:t>./</a:t>
            </a:r>
            <a:r>
              <a:rPr lang="en-US" sz="1200" dirty="0" err="1"/>
              <a:t>a.out</a:t>
            </a:r>
            <a:endParaRPr lang="en-US" sz="1200" dirty="0"/>
          </a:p>
          <a:p>
            <a:pPr eaLnBrk="1" hangingPunct="1"/>
            <a:r>
              <a:rPr lang="en-US" sz="1200" dirty="0"/>
              <a:t>60</a:t>
            </a:r>
          </a:p>
          <a:p>
            <a:pPr eaLnBrk="1" hangingPunct="1"/>
            <a:r>
              <a:rPr lang="en-US" sz="1200" dirty="0"/>
              <a:t>50</a:t>
            </a:r>
          </a:p>
          <a:p>
            <a:pPr eaLnBrk="1" hangingPunct="1"/>
            <a:r>
              <a:rPr lang="en-US" sz="1200" dirty="0"/>
              <a:t>40</a:t>
            </a:r>
          </a:p>
          <a:p>
            <a:pPr eaLnBrk="1" hangingPunct="1"/>
            <a:r>
              <a:rPr lang="en-US" sz="1200" dirty="0"/>
              <a:t>30</a:t>
            </a:r>
          </a:p>
          <a:p>
            <a:pPr eaLnBrk="1" hangingPunct="1"/>
            <a:r>
              <a:rPr lang="en-US" sz="1200" dirty="0"/>
              <a:t>20</a:t>
            </a:r>
          </a:p>
          <a:p>
            <a:pPr eaLnBrk="1" hangingPunct="1"/>
            <a:r>
              <a:rPr lang="en-US" sz="1200" dirty="0"/>
              <a:t>10</a:t>
            </a:r>
          </a:p>
          <a:p>
            <a:pPr eaLnBrk="1" hangingPunct="1"/>
            <a:r>
              <a:rPr lang="en-US" sz="1200" dirty="0"/>
              <a:t>0</a:t>
            </a:r>
          </a:p>
          <a:p>
            <a:pPr eaLnBrk="1" hangingPunct="1"/>
            <a:endParaRPr lang="en-US" sz="1200" dirty="0"/>
          </a:p>
        </p:txBody>
      </p:sp>
      <p:sp>
        <p:nvSpPr>
          <p:cNvPr id="62471" name="TextBox 7"/>
          <p:cNvSpPr txBox="1">
            <a:spLocks noChangeArrowheads="1"/>
          </p:cNvSpPr>
          <p:nvPr/>
        </p:nvSpPr>
        <p:spPr bwMode="auto">
          <a:xfrm>
            <a:off x="6299200" y="6329363"/>
            <a:ext cx="20081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</a:rPr>
              <a:t>§See LinkList.cpp</a:t>
            </a:r>
          </a:p>
        </p:txBody>
      </p:sp>
    </p:spTree>
    <p:extLst>
      <p:ext uri="{BB962C8B-B14F-4D97-AF65-F5344CB8AC3E}">
        <p14:creationId xmlns:p14="http://schemas.microsoft.com/office/powerpoint/2010/main" val="324355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rgbClr val="898989"/>
                </a:solidFill>
                <a:latin typeface="Calibri" charset="0"/>
              </a:rPr>
              <a:t>C++ Part I </a:t>
            </a:r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349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6C7FC53-78F7-E642-B36B-DDE15A45755E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3491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7B0B9740-ADA9-734E-8FAB-03A6B2DC0D89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 eaLnBrk="1" hangingPunct="1"/>
              <a:t>13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3492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eaLnBrk="1" hangingPunct="1"/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Binary Tree</a:t>
            </a:r>
          </a:p>
        </p:txBody>
      </p:sp>
      <p:sp>
        <p:nvSpPr>
          <p:cNvPr id="52230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914400"/>
            <a:ext cx="8229600" cy="5441950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The binary tree is a useful </a:t>
            </a:r>
            <a:r>
              <a:rPr lang="en-US" sz="2400" b="1" i="1" dirty="0"/>
              <a:t>data structure </a:t>
            </a:r>
            <a:r>
              <a:rPr lang="en-US" sz="2400" dirty="0"/>
              <a:t>for </a:t>
            </a:r>
            <a:r>
              <a:rPr lang="en-US" sz="2400" b="1" i="1" dirty="0">
                <a:solidFill>
                  <a:srgbClr val="0000FF"/>
                </a:solidFill>
              </a:rPr>
              <a:t>rapidly storing sorted</a:t>
            </a:r>
            <a:r>
              <a:rPr lang="en-US" sz="2400" dirty="0"/>
              <a:t> data and rapidly retrieving stored data. </a:t>
            </a:r>
            <a:endParaRPr lang="en-US" sz="2400" dirty="0" smtClean="0"/>
          </a:p>
          <a:p>
            <a:pPr>
              <a:defRPr/>
            </a:pPr>
            <a:r>
              <a:rPr lang="en-US" sz="2400" dirty="0"/>
              <a:t>A binary tree is made of nodes, where each node contains a "</a:t>
            </a:r>
            <a:r>
              <a:rPr lang="en-US" sz="2400" b="1" i="1" dirty="0">
                <a:solidFill>
                  <a:srgbClr val="0000FF"/>
                </a:solidFill>
              </a:rPr>
              <a:t>left</a:t>
            </a:r>
            <a:r>
              <a:rPr lang="en-US" sz="2400" dirty="0"/>
              <a:t>" pointer, a "</a:t>
            </a:r>
            <a:r>
              <a:rPr lang="en-US" sz="2400" b="1" i="1" dirty="0">
                <a:solidFill>
                  <a:srgbClr val="0000FF"/>
                </a:solidFill>
              </a:rPr>
              <a:t>right</a:t>
            </a:r>
            <a:r>
              <a:rPr lang="en-US" sz="2400" dirty="0"/>
              <a:t>" pointer, and a </a:t>
            </a:r>
            <a:r>
              <a:rPr lang="en-US" sz="2400" b="1" i="1" dirty="0">
                <a:solidFill>
                  <a:srgbClr val="0000FF"/>
                </a:solidFill>
              </a:rPr>
              <a:t>data element</a:t>
            </a:r>
            <a:r>
              <a:rPr lang="en-US" sz="2400" dirty="0" smtClean="0"/>
              <a:t>.</a:t>
            </a:r>
          </a:p>
          <a:p>
            <a:pPr>
              <a:defRPr/>
            </a:pPr>
            <a:r>
              <a:rPr lang="en-US" sz="2400" dirty="0" smtClean="0"/>
              <a:t> </a:t>
            </a:r>
            <a:r>
              <a:rPr lang="en-US" sz="2400" dirty="0"/>
              <a:t>The "</a:t>
            </a:r>
            <a:r>
              <a:rPr lang="en-US" sz="2400" b="1" i="1" dirty="0">
                <a:solidFill>
                  <a:srgbClr val="0000FF"/>
                </a:solidFill>
              </a:rPr>
              <a:t>root</a:t>
            </a:r>
            <a:r>
              <a:rPr lang="en-US" sz="2400" dirty="0"/>
              <a:t>" pointer points to the topmost node in the </a:t>
            </a:r>
            <a:r>
              <a:rPr lang="en-US" sz="2400" dirty="0" smtClean="0"/>
              <a:t>tree.</a:t>
            </a:r>
          </a:p>
          <a:p>
            <a:pPr>
              <a:defRPr/>
            </a:pPr>
            <a:r>
              <a:rPr lang="en-US" sz="2400" dirty="0" smtClean="0"/>
              <a:t>The </a:t>
            </a:r>
            <a:r>
              <a:rPr lang="en-US" sz="2400" dirty="0"/>
              <a:t>left and right pointers recursively point to smaller "</a:t>
            </a:r>
            <a:r>
              <a:rPr lang="en-US" sz="2400" b="1" i="1" dirty="0" err="1">
                <a:solidFill>
                  <a:srgbClr val="0000FF"/>
                </a:solidFill>
              </a:rPr>
              <a:t>subtrees</a:t>
            </a:r>
            <a:r>
              <a:rPr lang="en-US" sz="2400" dirty="0"/>
              <a:t>" on either side. </a:t>
            </a: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A </a:t>
            </a:r>
            <a:r>
              <a:rPr lang="en-US" sz="2400" b="1" i="1" dirty="0">
                <a:solidFill>
                  <a:srgbClr val="0000FF"/>
                </a:solidFill>
              </a:rPr>
              <a:t>null pointer </a:t>
            </a:r>
            <a:r>
              <a:rPr lang="en-US" sz="2400" dirty="0"/>
              <a:t>represents a binary tree with no elements -- the empty tree. </a:t>
            </a: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The </a:t>
            </a:r>
            <a:r>
              <a:rPr lang="en-US" sz="2400" dirty="0"/>
              <a:t>formal recursive definition is: a </a:t>
            </a:r>
            <a:r>
              <a:rPr lang="en-US" sz="2400" b="1" dirty="0"/>
              <a:t>binary tree </a:t>
            </a:r>
            <a:r>
              <a:rPr lang="en-US" sz="2400" dirty="0"/>
              <a:t>is either </a:t>
            </a:r>
            <a:r>
              <a:rPr lang="en-US" sz="2400" b="1" dirty="0">
                <a:solidFill>
                  <a:srgbClr val="0000FF"/>
                </a:solidFill>
              </a:rPr>
              <a:t>empty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(represented by a null pointer), or is made of a single node, where the left and right pointers (recursive definition ahead) each point to a </a:t>
            </a:r>
            <a:r>
              <a:rPr lang="en-US" sz="2400" b="1" dirty="0"/>
              <a:t>binary tree</a:t>
            </a:r>
            <a:r>
              <a:rPr lang="en-US" sz="2400" dirty="0"/>
              <a:t>.</a:t>
            </a:r>
            <a:r>
              <a:rPr lang="en-US" sz="1800" dirty="0"/>
              <a:t> 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None/>
              <a:defRPr/>
            </a:pPr>
            <a:endParaRPr lang="en-US" sz="1800" b="1" i="1" dirty="0">
              <a:latin typeface="Calibri" charset="0"/>
              <a:ea typeface="ＭＳ Ｐゴシック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Arial" charset="0"/>
              <a:buNone/>
              <a:defRPr/>
            </a:pPr>
            <a:endParaRPr lang="en-US" sz="2400" dirty="0">
              <a:solidFill>
                <a:srgbClr val="3366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1009650" lvl="1" indent="-609600" eaLnBrk="1" hangingPunct="1">
              <a:lnSpc>
                <a:spcPct val="90000"/>
              </a:lnSpc>
              <a:buFont typeface="Arial" charset="0"/>
              <a:buNone/>
              <a:defRPr/>
            </a:pPr>
            <a:endParaRPr lang="en-US" sz="2400" dirty="0">
              <a:latin typeface="Calibri" charset="0"/>
              <a:ea typeface="ＭＳ Ｐゴシック" charset="0"/>
            </a:endParaRPr>
          </a:p>
          <a:p>
            <a:pPr marL="1371600" lvl="2" indent="-457200" eaLnBrk="1" hangingPunct="1">
              <a:lnSpc>
                <a:spcPct val="90000"/>
              </a:lnSpc>
              <a:buFont typeface="Arial" charset="0"/>
              <a:buNone/>
              <a:defRPr/>
            </a:pPr>
            <a:endParaRPr lang="en-US" dirty="0">
              <a:latin typeface="Calibri" charset="0"/>
              <a:ea typeface="ＭＳ Ｐゴシック" charset="0"/>
            </a:endParaRPr>
          </a:p>
          <a:p>
            <a:pPr marL="1009650" lvl="1" indent="-609600" eaLnBrk="1" hangingPunct="1">
              <a:lnSpc>
                <a:spcPct val="90000"/>
              </a:lnSpc>
              <a:defRPr/>
            </a:pPr>
            <a:endParaRPr lang="en-US" sz="2000" dirty="0">
              <a:latin typeface="Calibri" charset="0"/>
              <a:ea typeface="ＭＳ Ｐゴシック" charset="0"/>
            </a:endParaRPr>
          </a:p>
        </p:txBody>
      </p:sp>
      <p:sp>
        <p:nvSpPr>
          <p:cNvPr id="63494" name="Date Placeholder 8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rgbClr val="898989"/>
                </a:solidFill>
                <a:latin typeface="Calibri" charset="0"/>
              </a:rPr>
              <a:t>11/15/14</a:t>
            </a:r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399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rgbClr val="898989"/>
                </a:solidFill>
                <a:latin typeface="Calibri" charset="0"/>
              </a:rPr>
              <a:t>C++ Part I </a:t>
            </a:r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451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C6A9D98-5428-974D-9B78-FF73E2DAD391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4515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F5A77A98-EE6A-034D-A503-2D04F9F934F9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 eaLnBrk="1" hangingPunct="1"/>
              <a:t>14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4516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eaLnBrk="1" hangingPunct="1"/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Binary Search Tree</a:t>
            </a:r>
          </a:p>
        </p:txBody>
      </p:sp>
      <p:sp>
        <p:nvSpPr>
          <p:cNvPr id="64517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914400"/>
            <a:ext cx="8229600" cy="5441950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 i="1">
                <a:latin typeface="Calibri" charset="0"/>
                <a:ea typeface="ＭＳ Ｐゴシック" charset="0"/>
                <a:cs typeface="ＭＳ Ｐゴシック" charset="0"/>
              </a:rPr>
              <a:t>A "</a:t>
            </a:r>
            <a:r>
              <a:rPr lang="en-US" sz="2400" b="1" i="1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rPr>
              <a:t>binary search tree</a:t>
            </a:r>
            <a:r>
              <a:rPr lang="en-US" sz="2400" b="1" i="1">
                <a:latin typeface="Calibri" charset="0"/>
                <a:ea typeface="ＭＳ Ｐゴシック" charset="0"/>
                <a:cs typeface="ＭＳ Ｐゴシック" charset="0"/>
              </a:rPr>
              <a:t>" (BST) or "</a:t>
            </a:r>
            <a:r>
              <a:rPr lang="en-US" sz="2400" b="1" i="1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rPr>
              <a:t>ordered binary tree</a:t>
            </a:r>
            <a:r>
              <a:rPr lang="en-US" sz="2400" b="1" i="1">
                <a:latin typeface="Calibri" charset="0"/>
                <a:ea typeface="ＭＳ Ｐゴシック" charset="0"/>
                <a:cs typeface="ＭＳ Ｐゴシック" charset="0"/>
              </a:rPr>
              <a:t>" is a type of binary tree where the nodes are arranged in order: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i="1">
                <a:latin typeface="Calibri" charset="0"/>
                <a:ea typeface="ＭＳ Ｐゴシック" charset="0"/>
              </a:rPr>
              <a:t>for each node, all elements in its left subtree are less-or-equal to the node (&lt;=), and all the elements in its right subtree are greater than the node (&gt;).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i="1">
                <a:latin typeface="Calibri" charset="0"/>
                <a:ea typeface="ＭＳ Ｐゴシック" charset="0"/>
              </a:rPr>
              <a:t>The tree shown above is a binary search tree -- the "root" node is a 5, and its left subtree nodes (1, 3, 4) are &lt;= 5, and its right subtree nodes (6, 9) are &gt; 5.</a:t>
            </a:r>
          </a:p>
        </p:txBody>
      </p:sp>
      <p:sp>
        <p:nvSpPr>
          <p:cNvPr id="64518" name="Date Placeholder 8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rgbClr val="898989"/>
                </a:solidFill>
                <a:latin typeface="Calibri" charset="0"/>
              </a:rPr>
              <a:t>11/15/14</a:t>
            </a:r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6451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3810000"/>
            <a:ext cx="5245100" cy="269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20" name="TextBox 3"/>
          <p:cNvSpPr txBox="1">
            <a:spLocks noChangeArrowheads="1"/>
          </p:cNvSpPr>
          <p:nvPr/>
        </p:nvSpPr>
        <p:spPr bwMode="auto">
          <a:xfrm>
            <a:off x="6189663" y="4425950"/>
            <a:ext cx="250507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0000FF"/>
                </a:solidFill>
              </a:rPr>
              <a:t>struct node </a:t>
            </a:r>
            <a:r>
              <a:rPr lang="en-US" sz="1800"/>
              <a:t>{ </a:t>
            </a:r>
            <a:br>
              <a:rPr lang="en-US" sz="1800"/>
            </a:br>
            <a:r>
              <a:rPr lang="en-US" sz="1800"/>
              <a:t>    int data; </a:t>
            </a:r>
            <a:br>
              <a:rPr lang="en-US" sz="1800"/>
            </a:br>
            <a:r>
              <a:rPr lang="en-US" sz="1800"/>
              <a:t>    </a:t>
            </a:r>
            <a:r>
              <a:rPr lang="en-US" sz="1800" b="1">
                <a:solidFill>
                  <a:srgbClr val="0000FF"/>
                </a:solidFill>
              </a:rPr>
              <a:t>struct node* left; </a:t>
            </a:r>
            <a:br>
              <a:rPr lang="en-US" sz="1800" b="1">
                <a:solidFill>
                  <a:srgbClr val="0000FF"/>
                </a:solidFill>
              </a:rPr>
            </a:br>
            <a:r>
              <a:rPr lang="en-US" sz="1800" b="1">
                <a:solidFill>
                  <a:srgbClr val="0000FF"/>
                </a:solidFill>
              </a:rPr>
              <a:t>    struct node* right;</a:t>
            </a:r>
            <a:r>
              <a:rPr lang="en-US" sz="1800"/>
              <a:t> </a:t>
            </a:r>
            <a:br>
              <a:rPr lang="en-US" sz="1800"/>
            </a:br>
            <a:r>
              <a:rPr lang="en-US" sz="1800"/>
              <a:t>} </a:t>
            </a:r>
          </a:p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25712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rgbClr val="898989"/>
                </a:solidFill>
                <a:latin typeface="Calibri" charset="0"/>
              </a:rPr>
              <a:t>C++ Part I </a:t>
            </a:r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553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E833A11-FCFC-6B4B-AC78-078A690BDDA4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5539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7C84F0A8-AE9A-904C-A387-8800950A2EE3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 eaLnBrk="1" hangingPunct="1"/>
              <a:t>15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5540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eaLnBrk="1" hangingPunct="1"/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Binary Search Tree</a:t>
            </a:r>
          </a:p>
        </p:txBody>
      </p:sp>
      <p:sp>
        <p:nvSpPr>
          <p:cNvPr id="65541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914400"/>
            <a:ext cx="8229600" cy="5441950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 i="1">
                <a:latin typeface="Calibri" charset="0"/>
                <a:ea typeface="ＭＳ Ｐゴシック" charset="0"/>
                <a:cs typeface="ＭＳ Ｐゴシック" charset="0"/>
              </a:rPr>
              <a:t>A "</a:t>
            </a:r>
            <a:r>
              <a:rPr lang="en-US" sz="2400" b="1" i="1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rPr>
              <a:t>binary search tree</a:t>
            </a:r>
            <a:r>
              <a:rPr lang="en-US" sz="2400" b="1" i="1">
                <a:latin typeface="Calibri" charset="0"/>
                <a:ea typeface="ＭＳ Ｐゴシック" charset="0"/>
                <a:cs typeface="ＭＳ Ｐゴシック" charset="0"/>
              </a:rPr>
              <a:t>" (BST) or "</a:t>
            </a:r>
            <a:r>
              <a:rPr lang="en-US" sz="2400" b="1" i="1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rPr>
              <a:t>ordered binary tree</a:t>
            </a:r>
            <a:r>
              <a:rPr lang="en-US" sz="2400" b="1" i="1">
                <a:latin typeface="Calibri" charset="0"/>
                <a:ea typeface="ＭＳ Ｐゴシック" charset="0"/>
                <a:cs typeface="ＭＳ Ｐゴシック" charset="0"/>
              </a:rPr>
              <a:t>" is a type of binary tree where the nodes are arranged in order: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i="1">
                <a:latin typeface="Calibri" charset="0"/>
                <a:ea typeface="ＭＳ Ｐゴシック" charset="0"/>
              </a:rPr>
              <a:t>for each node, all elements in its left subtree are less-or-equal to the node (&lt;=), and all the elements in its right subtree are greater than the node (&gt;).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i="1">
                <a:latin typeface="Calibri" charset="0"/>
                <a:ea typeface="ＭＳ Ｐゴシック" charset="0"/>
              </a:rPr>
              <a:t>The tree shown above is a binary search tree -- the "root" node is a 5, and its left subtree nodes (1, 3, 4) are &lt;= 5, and its right subtree nodes (6, 9) are &gt; 5.</a:t>
            </a:r>
          </a:p>
        </p:txBody>
      </p:sp>
      <p:sp>
        <p:nvSpPr>
          <p:cNvPr id="65542" name="Date Placeholder 8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rgbClr val="898989"/>
                </a:solidFill>
                <a:latin typeface="Calibri" charset="0"/>
              </a:rPr>
              <a:t>11/15/14</a:t>
            </a:r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6554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3810000"/>
            <a:ext cx="5245100" cy="269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4" name="TextBox 3"/>
          <p:cNvSpPr txBox="1">
            <a:spLocks noChangeArrowheads="1"/>
          </p:cNvSpPr>
          <p:nvPr/>
        </p:nvSpPr>
        <p:spPr bwMode="auto">
          <a:xfrm>
            <a:off x="6189663" y="4425950"/>
            <a:ext cx="231457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0000FF"/>
                </a:solidFill>
              </a:rPr>
              <a:t>struct node </a:t>
            </a:r>
            <a:r>
              <a:rPr lang="en-US" sz="1800"/>
              <a:t>{ </a:t>
            </a:r>
            <a:br>
              <a:rPr lang="en-US" sz="1800"/>
            </a:br>
            <a:r>
              <a:rPr lang="en-US" sz="1800"/>
              <a:t>    int data; </a:t>
            </a:r>
            <a:br>
              <a:rPr lang="en-US" sz="1800"/>
            </a:br>
            <a:r>
              <a:rPr lang="en-US" sz="1800"/>
              <a:t>    struct node* left; </a:t>
            </a:r>
            <a:br>
              <a:rPr lang="en-US" sz="1800"/>
            </a:br>
            <a:r>
              <a:rPr lang="en-US" sz="1800"/>
              <a:t>    struct node* right; </a:t>
            </a:r>
            <a:br>
              <a:rPr lang="en-US" sz="1800"/>
            </a:br>
            <a:r>
              <a:rPr lang="en-US" sz="1800"/>
              <a:t>} </a:t>
            </a:r>
          </a:p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86326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rgbClr val="898989"/>
                </a:solidFill>
                <a:latin typeface="Calibri" charset="0"/>
              </a:rPr>
              <a:t>11/15/14</a:t>
            </a:r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6562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rgbClr val="898989"/>
                </a:solidFill>
                <a:latin typeface="Calibri" charset="0"/>
              </a:rPr>
              <a:t>C++ Part I </a:t>
            </a:r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BCD4B6E-8497-1942-BB26-5CAB875B8278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6564" name="Rectangle 2"/>
          <p:cNvSpPr txBox="1">
            <a:spLocks noChangeArrowheads="1"/>
          </p:cNvSpPr>
          <p:nvPr/>
        </p:nvSpPr>
        <p:spPr bwMode="auto">
          <a:xfrm>
            <a:off x="838200" y="26035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200" b="1">
                <a:latin typeface="Times New Roman" charset="0"/>
                <a:cs typeface="Times New Roman" charset="0"/>
              </a:rPr>
              <a:t>Binary Search Tree Structures</a:t>
            </a:r>
          </a:p>
        </p:txBody>
      </p:sp>
      <p:sp>
        <p:nvSpPr>
          <p:cNvPr id="66565" name="Rectangle 3"/>
          <p:cNvSpPr txBox="1">
            <a:spLocks noChangeArrowheads="1"/>
          </p:cNvSpPr>
          <p:nvPr/>
        </p:nvSpPr>
        <p:spPr bwMode="auto">
          <a:xfrm>
            <a:off x="533400" y="1555750"/>
            <a:ext cx="4191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3200">
                <a:latin typeface="Times New Roman" charset="0"/>
              </a:rPr>
              <a:t> </a:t>
            </a:r>
          </a:p>
        </p:txBody>
      </p:sp>
      <p:sp>
        <p:nvSpPr>
          <p:cNvPr id="66566" name="Rectangle 4"/>
          <p:cNvSpPr txBox="1">
            <a:spLocks noChangeArrowheads="1"/>
          </p:cNvSpPr>
          <p:nvPr/>
        </p:nvSpPr>
        <p:spPr bwMode="auto">
          <a:xfrm>
            <a:off x="4876800" y="1098550"/>
            <a:ext cx="3810000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1">
                <a:latin typeface="Times New Roman" charset="0"/>
              </a:rPr>
              <a:t>Binary tree is a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data structure</a:t>
            </a:r>
            <a:r>
              <a:rPr lang="en-US" sz="2000" b="1">
                <a:latin typeface="Times New Roman" charset="0"/>
              </a:rPr>
              <a:t> in which each node has at most two children</a:t>
            </a:r>
            <a:r>
              <a:rPr lang="en-US" sz="3200">
                <a:latin typeface="Times New Roman" charset="0"/>
              </a:rPr>
              <a:t> </a:t>
            </a:r>
          </a:p>
          <a:p>
            <a:pPr>
              <a:spcBef>
                <a:spcPct val="20000"/>
              </a:spcBef>
            </a:pPr>
            <a:endParaRPr lang="en-US" sz="3200">
              <a:latin typeface="Times New Roman" charset="0"/>
            </a:endParaRPr>
          </a:p>
          <a:p>
            <a:pPr>
              <a:spcBef>
                <a:spcPct val="20000"/>
              </a:spcBef>
            </a:pPr>
            <a:r>
              <a:rPr lang="en-US" sz="1800" b="1">
                <a:solidFill>
                  <a:schemeClr val="accent2"/>
                </a:solidFill>
              </a:rPr>
              <a:t>struct node</a:t>
            </a:r>
            <a:r>
              <a:rPr lang="en-US" sz="1800" b="1"/>
              <a:t>{</a:t>
            </a:r>
          </a:p>
          <a:p>
            <a:pPr>
              <a:spcBef>
                <a:spcPct val="20000"/>
              </a:spcBef>
            </a:pPr>
            <a:r>
              <a:rPr lang="en-US" sz="1800" b="1"/>
              <a:t>char fruit[32];</a:t>
            </a:r>
          </a:p>
          <a:p>
            <a:pPr>
              <a:spcBef>
                <a:spcPct val="20000"/>
              </a:spcBef>
            </a:pPr>
            <a:r>
              <a:rPr lang="en-US" sz="1800" b="1"/>
              <a:t>char describer[128];</a:t>
            </a:r>
          </a:p>
          <a:p>
            <a:pPr>
              <a:spcBef>
                <a:spcPct val="20000"/>
              </a:spcBef>
            </a:pPr>
            <a:r>
              <a:rPr lang="en-US" sz="1800" b="1"/>
              <a:t>struct node *left;</a:t>
            </a:r>
          </a:p>
          <a:p>
            <a:pPr>
              <a:spcBef>
                <a:spcPct val="20000"/>
              </a:spcBef>
            </a:pPr>
            <a:r>
              <a:rPr lang="en-US" sz="1800" b="1"/>
              <a:t>struct node *right;</a:t>
            </a:r>
          </a:p>
          <a:p>
            <a:pPr>
              <a:spcBef>
                <a:spcPct val="20000"/>
              </a:spcBef>
            </a:pPr>
            <a:r>
              <a:rPr lang="en-US" sz="1800" b="1"/>
              <a:t>};</a:t>
            </a:r>
          </a:p>
          <a:p>
            <a:pPr>
              <a:spcBef>
                <a:spcPct val="20000"/>
              </a:spcBef>
            </a:pPr>
            <a:r>
              <a:rPr lang="en-US" sz="1800"/>
              <a:t>          </a:t>
            </a:r>
          </a:p>
          <a:p>
            <a:pPr>
              <a:spcBef>
                <a:spcPct val="20000"/>
              </a:spcBef>
            </a:pPr>
            <a:r>
              <a:rPr lang="en-US" sz="1800" b="1"/>
              <a:t>Searches are quick </a:t>
            </a:r>
          </a:p>
          <a:p>
            <a:pPr>
              <a:spcBef>
                <a:spcPct val="20000"/>
              </a:spcBef>
            </a:pPr>
            <a:r>
              <a:rPr lang="en-US" sz="1800" b="1"/>
              <a:t>	~ log</a:t>
            </a:r>
            <a:r>
              <a:rPr lang="en-US" sz="1800" b="1" baseline="-25000"/>
              <a:t>2</a:t>
            </a:r>
            <a:r>
              <a:rPr lang="en-US" sz="1800" b="1"/>
              <a:t>(N) fast rather than N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en-US" sz="1800" b="1">
              <a:latin typeface="Times New Roman" charset="0"/>
            </a:endParaRPr>
          </a:p>
        </p:txBody>
      </p:sp>
      <p:sp>
        <p:nvSpPr>
          <p:cNvPr id="66567" name="Rectangle 5"/>
          <p:cNvSpPr>
            <a:spLocks noChangeArrowheads="1"/>
          </p:cNvSpPr>
          <p:nvPr/>
        </p:nvSpPr>
        <p:spPr bwMode="auto">
          <a:xfrm>
            <a:off x="2057400" y="1784350"/>
            <a:ext cx="12192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lemon</a:t>
            </a:r>
          </a:p>
        </p:txBody>
      </p:sp>
      <p:sp>
        <p:nvSpPr>
          <p:cNvPr id="66568" name="Rectangle 6"/>
          <p:cNvSpPr>
            <a:spLocks noChangeArrowheads="1"/>
          </p:cNvSpPr>
          <p:nvPr/>
        </p:nvSpPr>
        <p:spPr bwMode="auto">
          <a:xfrm>
            <a:off x="914400" y="3079750"/>
            <a:ext cx="12192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date</a:t>
            </a:r>
          </a:p>
        </p:txBody>
      </p:sp>
      <p:sp>
        <p:nvSpPr>
          <p:cNvPr id="66569" name="Rectangle 7"/>
          <p:cNvSpPr>
            <a:spLocks noChangeArrowheads="1"/>
          </p:cNvSpPr>
          <p:nvPr/>
        </p:nvSpPr>
        <p:spPr bwMode="auto">
          <a:xfrm>
            <a:off x="3124200" y="3079750"/>
            <a:ext cx="12192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pear</a:t>
            </a:r>
          </a:p>
        </p:txBody>
      </p:sp>
      <p:sp>
        <p:nvSpPr>
          <p:cNvPr id="66570" name="Rectangle 8"/>
          <p:cNvSpPr>
            <a:spLocks noChangeArrowheads="1"/>
          </p:cNvSpPr>
          <p:nvPr/>
        </p:nvSpPr>
        <p:spPr bwMode="auto">
          <a:xfrm>
            <a:off x="1524000" y="4222750"/>
            <a:ext cx="9144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grape</a:t>
            </a:r>
          </a:p>
        </p:txBody>
      </p:sp>
      <p:sp>
        <p:nvSpPr>
          <p:cNvPr id="66571" name="Rectangle 9"/>
          <p:cNvSpPr>
            <a:spLocks noChangeArrowheads="1"/>
          </p:cNvSpPr>
          <p:nvPr/>
        </p:nvSpPr>
        <p:spPr bwMode="auto">
          <a:xfrm>
            <a:off x="2590800" y="4222750"/>
            <a:ext cx="9144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orange</a:t>
            </a:r>
          </a:p>
        </p:txBody>
      </p:sp>
      <p:sp>
        <p:nvSpPr>
          <p:cNvPr id="66572" name="Rectangle 10"/>
          <p:cNvSpPr>
            <a:spLocks noChangeArrowheads="1"/>
          </p:cNvSpPr>
          <p:nvPr/>
        </p:nvSpPr>
        <p:spPr bwMode="auto">
          <a:xfrm>
            <a:off x="3581400" y="4222750"/>
            <a:ext cx="9144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quince</a:t>
            </a:r>
          </a:p>
        </p:txBody>
      </p:sp>
      <p:sp>
        <p:nvSpPr>
          <p:cNvPr id="66573" name="Line 11"/>
          <p:cNvSpPr>
            <a:spLocks noChangeShapeType="1"/>
          </p:cNvSpPr>
          <p:nvPr/>
        </p:nvSpPr>
        <p:spPr bwMode="auto">
          <a:xfrm flipH="1">
            <a:off x="1676400" y="2393950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4" name="Line 12"/>
          <p:cNvSpPr>
            <a:spLocks noChangeShapeType="1"/>
          </p:cNvSpPr>
          <p:nvPr/>
        </p:nvSpPr>
        <p:spPr bwMode="auto">
          <a:xfrm>
            <a:off x="2895600" y="239395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5" name="Line 13"/>
          <p:cNvSpPr>
            <a:spLocks noChangeShapeType="1"/>
          </p:cNvSpPr>
          <p:nvPr/>
        </p:nvSpPr>
        <p:spPr bwMode="auto">
          <a:xfrm>
            <a:off x="1752600" y="368935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6" name="Line 14"/>
          <p:cNvSpPr>
            <a:spLocks noChangeShapeType="1"/>
          </p:cNvSpPr>
          <p:nvPr/>
        </p:nvSpPr>
        <p:spPr bwMode="auto">
          <a:xfrm flipH="1">
            <a:off x="2971800" y="368935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7" name="Line 15"/>
          <p:cNvSpPr>
            <a:spLocks noChangeShapeType="1"/>
          </p:cNvSpPr>
          <p:nvPr/>
        </p:nvSpPr>
        <p:spPr bwMode="auto">
          <a:xfrm>
            <a:off x="3886200" y="368935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8" name="Line 16"/>
          <p:cNvSpPr>
            <a:spLocks noChangeShapeType="1"/>
          </p:cNvSpPr>
          <p:nvPr/>
        </p:nvSpPr>
        <p:spPr bwMode="auto">
          <a:xfrm flipH="1">
            <a:off x="990600" y="368935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9" name="Line 17"/>
          <p:cNvSpPr>
            <a:spLocks noChangeShapeType="1"/>
          </p:cNvSpPr>
          <p:nvPr/>
        </p:nvSpPr>
        <p:spPr bwMode="auto">
          <a:xfrm flipH="1">
            <a:off x="1447800" y="483235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80" name="Line 18"/>
          <p:cNvSpPr>
            <a:spLocks noChangeShapeType="1"/>
          </p:cNvSpPr>
          <p:nvPr/>
        </p:nvSpPr>
        <p:spPr bwMode="auto">
          <a:xfrm>
            <a:off x="2133600" y="483235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81" name="Line 19"/>
          <p:cNvSpPr>
            <a:spLocks noChangeShapeType="1"/>
          </p:cNvSpPr>
          <p:nvPr/>
        </p:nvSpPr>
        <p:spPr bwMode="auto">
          <a:xfrm flipH="1">
            <a:off x="2667000" y="483235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82" name="Line 20"/>
          <p:cNvSpPr>
            <a:spLocks noChangeShapeType="1"/>
          </p:cNvSpPr>
          <p:nvPr/>
        </p:nvSpPr>
        <p:spPr bwMode="auto">
          <a:xfrm>
            <a:off x="3200400" y="483235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83" name="Line 21"/>
          <p:cNvSpPr>
            <a:spLocks noChangeShapeType="1"/>
          </p:cNvSpPr>
          <p:nvPr/>
        </p:nvSpPr>
        <p:spPr bwMode="auto">
          <a:xfrm flipH="1">
            <a:off x="3581400" y="483235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84" name="Line 22"/>
          <p:cNvSpPr>
            <a:spLocks noChangeShapeType="1"/>
          </p:cNvSpPr>
          <p:nvPr/>
        </p:nvSpPr>
        <p:spPr bwMode="auto">
          <a:xfrm>
            <a:off x="4114800" y="483235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85" name="Oval 23"/>
          <p:cNvSpPr>
            <a:spLocks noChangeArrowheads="1"/>
          </p:cNvSpPr>
          <p:nvPr/>
        </p:nvSpPr>
        <p:spPr bwMode="auto">
          <a:xfrm>
            <a:off x="228600" y="5365750"/>
            <a:ext cx="2286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86" name="Line 24"/>
          <p:cNvSpPr>
            <a:spLocks noChangeShapeType="1"/>
          </p:cNvSpPr>
          <p:nvPr/>
        </p:nvSpPr>
        <p:spPr bwMode="auto">
          <a:xfrm flipH="1">
            <a:off x="228600" y="528955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87" name="Oval 25"/>
          <p:cNvSpPr>
            <a:spLocks noChangeArrowheads="1"/>
          </p:cNvSpPr>
          <p:nvPr/>
        </p:nvSpPr>
        <p:spPr bwMode="auto">
          <a:xfrm>
            <a:off x="1371600" y="5365750"/>
            <a:ext cx="2286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88" name="Line 26"/>
          <p:cNvSpPr>
            <a:spLocks noChangeShapeType="1"/>
          </p:cNvSpPr>
          <p:nvPr/>
        </p:nvSpPr>
        <p:spPr bwMode="auto">
          <a:xfrm flipH="1">
            <a:off x="1371600" y="528955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89" name="Oval 27"/>
          <p:cNvSpPr>
            <a:spLocks noChangeArrowheads="1"/>
          </p:cNvSpPr>
          <p:nvPr/>
        </p:nvSpPr>
        <p:spPr bwMode="auto">
          <a:xfrm>
            <a:off x="2057400" y="5441950"/>
            <a:ext cx="2286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90" name="Line 28"/>
          <p:cNvSpPr>
            <a:spLocks noChangeShapeType="1"/>
          </p:cNvSpPr>
          <p:nvPr/>
        </p:nvSpPr>
        <p:spPr bwMode="auto">
          <a:xfrm flipH="1">
            <a:off x="2057400" y="536575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91" name="Oval 29"/>
          <p:cNvSpPr>
            <a:spLocks noChangeArrowheads="1"/>
          </p:cNvSpPr>
          <p:nvPr/>
        </p:nvSpPr>
        <p:spPr bwMode="auto">
          <a:xfrm>
            <a:off x="2514600" y="5365750"/>
            <a:ext cx="2286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92" name="Line 30"/>
          <p:cNvSpPr>
            <a:spLocks noChangeShapeType="1"/>
          </p:cNvSpPr>
          <p:nvPr/>
        </p:nvSpPr>
        <p:spPr bwMode="auto">
          <a:xfrm flipH="1">
            <a:off x="2514600" y="528955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93" name="Oval 31"/>
          <p:cNvSpPr>
            <a:spLocks noChangeArrowheads="1"/>
          </p:cNvSpPr>
          <p:nvPr/>
        </p:nvSpPr>
        <p:spPr bwMode="auto">
          <a:xfrm>
            <a:off x="3124200" y="5441950"/>
            <a:ext cx="2286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94" name="Line 32"/>
          <p:cNvSpPr>
            <a:spLocks noChangeShapeType="1"/>
          </p:cNvSpPr>
          <p:nvPr/>
        </p:nvSpPr>
        <p:spPr bwMode="auto">
          <a:xfrm flipH="1">
            <a:off x="3124200" y="536575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95" name="Oval 33"/>
          <p:cNvSpPr>
            <a:spLocks noChangeArrowheads="1"/>
          </p:cNvSpPr>
          <p:nvPr/>
        </p:nvSpPr>
        <p:spPr bwMode="auto">
          <a:xfrm>
            <a:off x="3429000" y="5441950"/>
            <a:ext cx="2286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96" name="Line 34"/>
          <p:cNvSpPr>
            <a:spLocks noChangeShapeType="1"/>
          </p:cNvSpPr>
          <p:nvPr/>
        </p:nvSpPr>
        <p:spPr bwMode="auto">
          <a:xfrm flipH="1">
            <a:off x="3429000" y="536575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97" name="Oval 35"/>
          <p:cNvSpPr>
            <a:spLocks noChangeArrowheads="1"/>
          </p:cNvSpPr>
          <p:nvPr/>
        </p:nvSpPr>
        <p:spPr bwMode="auto">
          <a:xfrm>
            <a:off x="4114800" y="5365750"/>
            <a:ext cx="2286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98" name="Line 36"/>
          <p:cNvSpPr>
            <a:spLocks noChangeShapeType="1"/>
          </p:cNvSpPr>
          <p:nvPr/>
        </p:nvSpPr>
        <p:spPr bwMode="auto">
          <a:xfrm flipH="1">
            <a:off x="4114800" y="528955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99" name="Rectangle 37"/>
          <p:cNvSpPr>
            <a:spLocks noChangeArrowheads="1"/>
          </p:cNvSpPr>
          <p:nvPr/>
        </p:nvSpPr>
        <p:spPr bwMode="auto">
          <a:xfrm>
            <a:off x="457200" y="4222750"/>
            <a:ext cx="9144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berry</a:t>
            </a:r>
          </a:p>
        </p:txBody>
      </p:sp>
      <p:sp>
        <p:nvSpPr>
          <p:cNvPr id="66600" name="Line 38"/>
          <p:cNvSpPr>
            <a:spLocks noChangeShapeType="1"/>
          </p:cNvSpPr>
          <p:nvPr/>
        </p:nvSpPr>
        <p:spPr bwMode="auto">
          <a:xfrm flipH="1">
            <a:off x="381000" y="483235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01" name="Line 39"/>
          <p:cNvSpPr>
            <a:spLocks noChangeShapeType="1"/>
          </p:cNvSpPr>
          <p:nvPr/>
        </p:nvSpPr>
        <p:spPr bwMode="auto">
          <a:xfrm>
            <a:off x="1066800" y="483235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02" name="Oval 40"/>
          <p:cNvSpPr>
            <a:spLocks noChangeArrowheads="1"/>
          </p:cNvSpPr>
          <p:nvPr/>
        </p:nvSpPr>
        <p:spPr bwMode="auto">
          <a:xfrm>
            <a:off x="914400" y="5441950"/>
            <a:ext cx="2286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603" name="Line 41"/>
          <p:cNvSpPr>
            <a:spLocks noChangeShapeType="1"/>
          </p:cNvSpPr>
          <p:nvPr/>
        </p:nvSpPr>
        <p:spPr bwMode="auto">
          <a:xfrm flipH="1">
            <a:off x="914400" y="536575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Cloud Callout 44"/>
          <p:cNvSpPr/>
          <p:nvPr/>
        </p:nvSpPr>
        <p:spPr>
          <a:xfrm>
            <a:off x="228600" y="1098550"/>
            <a:ext cx="2057400" cy="806450"/>
          </a:xfrm>
          <a:prstGeom prst="cloudCallout">
            <a:avLst>
              <a:gd name="adj1" fmla="val 35353"/>
              <a:gd name="adj2" fmla="val 8268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00FF"/>
                </a:solidFill>
              </a:rPr>
              <a:t>Dictionary</a:t>
            </a:r>
          </a:p>
        </p:txBody>
      </p:sp>
    </p:spTree>
    <p:extLst>
      <p:ext uri="{BB962C8B-B14F-4D97-AF65-F5344CB8AC3E}">
        <p14:creationId xmlns:p14="http://schemas.microsoft.com/office/powerpoint/2010/main" val="1266620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rgbClr val="898989"/>
                </a:solidFill>
                <a:latin typeface="Calibri" charset="0"/>
              </a:rPr>
              <a:t>C++ Part I </a:t>
            </a:r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758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2333C00-4FA8-C643-B906-AB930FD26D6A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7587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1B76D581-4ABB-8746-82D3-938B7122E861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 eaLnBrk="1" hangingPunct="1"/>
              <a:t>17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7588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eaLnBrk="1" hangingPunct="1"/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References</a:t>
            </a:r>
          </a:p>
        </p:txBody>
      </p:sp>
      <p:sp>
        <p:nvSpPr>
          <p:cNvPr id="67589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914400"/>
            <a:ext cx="8229600" cy="5181600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rPr>
              <a:t>A </a:t>
            </a:r>
            <a:r>
              <a:rPr lang="en-US" sz="2400" b="1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rPr>
              <a:t>reference variable</a:t>
            </a:r>
            <a:r>
              <a:rPr lang="en-US" sz="2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rPr>
              <a:t> is an </a:t>
            </a:r>
            <a:r>
              <a:rPr lang="en-US" sz="2400" b="1" i="1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rPr>
              <a:t>alias</a:t>
            </a:r>
            <a:r>
              <a:rPr lang="en-US" sz="2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rPr>
              <a:t> to another variable</a:t>
            </a:r>
          </a:p>
          <a:p>
            <a:pPr marL="1009650" lvl="1" indent="-609600" eaLnBrk="1" hangingPunct="1">
              <a:lnSpc>
                <a:spcPct val="90000"/>
              </a:lnSpc>
            </a:pPr>
            <a:r>
              <a:rPr lang="en-US" sz="2000">
                <a:latin typeface="Calibri" charset="0"/>
                <a:ea typeface="ＭＳ Ｐゴシック" charset="0"/>
              </a:rPr>
              <a:t>A reference must  be </a:t>
            </a:r>
            <a:r>
              <a:rPr lang="en-US" sz="2000" b="1">
                <a:solidFill>
                  <a:srgbClr val="3366FF"/>
                </a:solidFill>
                <a:latin typeface="Calibri" charset="0"/>
                <a:ea typeface="ＭＳ Ｐゴシック" charset="0"/>
              </a:rPr>
              <a:t>initialized </a:t>
            </a:r>
            <a:r>
              <a:rPr lang="en-US" sz="2000">
                <a:latin typeface="Calibri" charset="0"/>
                <a:ea typeface="ＭＳ Ｐゴシック" charset="0"/>
              </a:rPr>
              <a:t>at the point that it is </a:t>
            </a:r>
            <a:r>
              <a:rPr lang="en-US" sz="2000" b="1" i="1">
                <a:solidFill>
                  <a:srgbClr val="3366FF"/>
                </a:solidFill>
                <a:latin typeface="Calibri" charset="0"/>
                <a:ea typeface="ＭＳ Ｐゴシック" charset="0"/>
              </a:rPr>
              <a:t>declared</a:t>
            </a:r>
          </a:p>
          <a:p>
            <a:pPr marL="1009650" lvl="1" indent="-609600" eaLnBrk="1" hangingPunct="1">
              <a:lnSpc>
                <a:spcPct val="90000"/>
              </a:lnSpc>
            </a:pPr>
            <a:r>
              <a:rPr lang="en-US" sz="2000" b="1" i="1">
                <a:latin typeface="Calibri" charset="0"/>
                <a:ea typeface="ＭＳ Ｐゴシック" charset="0"/>
              </a:rPr>
              <a:t>References are also </a:t>
            </a:r>
            <a:r>
              <a:rPr lang="ja-JP" altLang="en-US" sz="2000" b="1" i="1">
                <a:solidFill>
                  <a:srgbClr val="3366FF"/>
                </a:solidFill>
                <a:latin typeface="Calibri" charset="0"/>
                <a:ea typeface="ＭＳ Ｐゴシック" charset="0"/>
              </a:rPr>
              <a:t>“</a:t>
            </a:r>
            <a:r>
              <a:rPr lang="en-US" altLang="ja-JP" sz="2000" b="1" i="1">
                <a:solidFill>
                  <a:srgbClr val="3366FF"/>
                </a:solidFill>
                <a:latin typeface="Calibri" charset="0"/>
                <a:ea typeface="ＭＳ Ｐゴシック" charset="0"/>
              </a:rPr>
              <a:t>typed</a:t>
            </a:r>
            <a:r>
              <a:rPr lang="ja-JP" altLang="en-US" sz="2000" b="1" i="1">
                <a:solidFill>
                  <a:srgbClr val="3366FF"/>
                </a:solidFill>
                <a:latin typeface="Calibri" charset="0"/>
                <a:ea typeface="ＭＳ Ｐゴシック" charset="0"/>
              </a:rPr>
              <a:t>”</a:t>
            </a:r>
            <a:endParaRPr lang="en-US" altLang="ja-JP" sz="2000" b="1" i="1">
              <a:solidFill>
                <a:srgbClr val="3366FF"/>
              </a:solidFill>
              <a:latin typeface="Calibri" charset="0"/>
              <a:ea typeface="ＭＳ Ｐゴシック" charset="0"/>
            </a:endParaRP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sz="2000" b="1" i="1">
                <a:solidFill>
                  <a:srgbClr val="3366FF"/>
                </a:solidFill>
                <a:latin typeface="Calibri" charset="0"/>
                <a:ea typeface="ＭＳ Ｐゴシック" charset="0"/>
              </a:rPr>
              <a:t>int X;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sz="2000" b="1" i="1">
                <a:solidFill>
                  <a:srgbClr val="3366FF"/>
                </a:solidFill>
                <a:latin typeface="Calibri" charset="0"/>
                <a:ea typeface="ＭＳ Ｐゴシック" charset="0"/>
              </a:rPr>
              <a:t>char C;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sz="2000" b="1" i="1">
                <a:solidFill>
                  <a:srgbClr val="3366FF"/>
                </a:solidFill>
                <a:latin typeface="Calibri" charset="0"/>
                <a:ea typeface="ＭＳ Ｐゴシック" charset="0"/>
              </a:rPr>
              <a:t>int </a:t>
            </a:r>
            <a:r>
              <a:rPr lang="en-US" sz="2000" b="1" i="1">
                <a:solidFill>
                  <a:srgbClr val="FF3300"/>
                </a:solidFill>
                <a:latin typeface="Calibri" charset="0"/>
                <a:ea typeface="ＭＳ Ｐゴシック" charset="0"/>
              </a:rPr>
              <a:t>&amp;</a:t>
            </a:r>
            <a:r>
              <a:rPr lang="en-US" sz="2000" b="1" i="1">
                <a:solidFill>
                  <a:srgbClr val="3366FF"/>
                </a:solidFill>
                <a:latin typeface="Calibri" charset="0"/>
                <a:ea typeface="ＭＳ Ｐゴシック" charset="0"/>
              </a:rPr>
              <a:t>r_X = X;		// reference declaration and init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sz="2000" b="1" i="1">
                <a:solidFill>
                  <a:srgbClr val="3366FF"/>
                </a:solidFill>
                <a:latin typeface="Calibri" charset="0"/>
                <a:ea typeface="ＭＳ Ｐゴシック" charset="0"/>
              </a:rPr>
              <a:t>char </a:t>
            </a:r>
            <a:r>
              <a:rPr lang="en-US" sz="2000" b="1" i="1">
                <a:solidFill>
                  <a:srgbClr val="FF3300"/>
                </a:solidFill>
                <a:latin typeface="Calibri" charset="0"/>
                <a:ea typeface="ＭＳ Ｐゴシック" charset="0"/>
              </a:rPr>
              <a:t>&amp;</a:t>
            </a:r>
            <a:r>
              <a:rPr lang="en-US" sz="2000" b="1" i="1">
                <a:solidFill>
                  <a:srgbClr val="3366FF"/>
                </a:solidFill>
                <a:latin typeface="Calibri" charset="0"/>
                <a:ea typeface="ＭＳ Ｐゴシック" charset="0"/>
              </a:rPr>
              <a:t>r_C = C;</a:t>
            </a:r>
          </a:p>
          <a:p>
            <a:pPr marL="1009650" lvl="1" indent="-609600" eaLnBrk="1" hangingPunct="1">
              <a:lnSpc>
                <a:spcPct val="90000"/>
              </a:lnSpc>
            </a:pPr>
            <a:r>
              <a:rPr lang="en-US" sz="2000" b="1" i="1">
                <a:solidFill>
                  <a:srgbClr val="3366FF"/>
                </a:solidFill>
                <a:latin typeface="Calibri" charset="0"/>
                <a:ea typeface="ＭＳ Ｐゴシック" charset="0"/>
              </a:rPr>
              <a:t>&amp; </a:t>
            </a:r>
            <a:r>
              <a:rPr lang="en-US" sz="2000" b="1" i="1">
                <a:latin typeface="Calibri" charset="0"/>
                <a:ea typeface="ＭＳ Ｐゴシック" charset="0"/>
              </a:rPr>
              <a:t>symbol is used for declaring a reference</a:t>
            </a:r>
          </a:p>
          <a:p>
            <a:pPr marL="1009650" lvl="1" indent="-609600" eaLnBrk="1" hangingPunct="1">
              <a:lnSpc>
                <a:spcPct val="90000"/>
              </a:lnSpc>
            </a:pPr>
            <a:r>
              <a:rPr lang="en-US" sz="2000" b="1" i="1">
                <a:latin typeface="Calibri" charset="0"/>
                <a:ea typeface="ＭＳ Ｐゴシック" charset="0"/>
              </a:rPr>
              <a:t>The address of the reference is the same as the address of target</a:t>
            </a:r>
          </a:p>
          <a:p>
            <a:pPr marL="1009650" lvl="1" indent="-609600" eaLnBrk="1" hangingPunct="1">
              <a:lnSpc>
                <a:spcPct val="90000"/>
              </a:lnSpc>
            </a:pPr>
            <a:r>
              <a:rPr lang="en-US" sz="2000" b="1" i="1">
                <a:latin typeface="Calibri" charset="0"/>
                <a:ea typeface="ＭＳ Ｐゴシック" charset="0"/>
              </a:rPr>
              <a:t>The value of the reference is the same as the value of target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sz="2000" b="1" i="1">
                <a:latin typeface="Calibri" charset="0"/>
                <a:ea typeface="ＭＳ Ｐゴシック" charset="0"/>
              </a:rPr>
              <a:t>int X = 10;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sz="2000" b="1" i="1">
                <a:solidFill>
                  <a:srgbClr val="0000FF"/>
                </a:solidFill>
                <a:latin typeface="Calibri" charset="0"/>
                <a:ea typeface="ＭＳ Ｐゴシック" charset="0"/>
              </a:rPr>
              <a:t>int &amp;r_X = X;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sz="2000" b="1" i="1">
                <a:latin typeface="Calibri" charset="0"/>
                <a:ea typeface="ＭＳ Ｐゴシック" charset="0"/>
              </a:rPr>
              <a:t>cout &lt;&lt; </a:t>
            </a:r>
            <a:r>
              <a:rPr lang="ja-JP" altLang="en-US" sz="2000" b="1" i="1">
                <a:latin typeface="Calibri" charset="0"/>
                <a:ea typeface="ＭＳ Ｐゴシック" charset="0"/>
              </a:rPr>
              <a:t>“</a:t>
            </a:r>
            <a:r>
              <a:rPr lang="en-US" altLang="ja-JP" sz="2000" b="1" i="1">
                <a:latin typeface="Calibri" charset="0"/>
                <a:ea typeface="ＭＳ Ｐゴシック" charset="0"/>
              </a:rPr>
              <a:t>X = </a:t>
            </a:r>
            <a:r>
              <a:rPr lang="ja-JP" altLang="en-US" sz="2000" b="1" i="1">
                <a:latin typeface="Calibri" charset="0"/>
                <a:ea typeface="ＭＳ Ｐゴシック" charset="0"/>
              </a:rPr>
              <a:t>“</a:t>
            </a:r>
            <a:r>
              <a:rPr lang="en-US" altLang="ja-JP" sz="2000" b="1" i="1">
                <a:latin typeface="Calibri" charset="0"/>
                <a:ea typeface="ＭＳ Ｐゴシック" charset="0"/>
              </a:rPr>
              <a:t> &lt;&lt; X &lt;&lt; </a:t>
            </a:r>
            <a:r>
              <a:rPr lang="ja-JP" altLang="en-US" sz="2000" b="1" i="1">
                <a:latin typeface="Calibri" charset="0"/>
                <a:ea typeface="ＭＳ Ｐゴシック" charset="0"/>
              </a:rPr>
              <a:t>“</a:t>
            </a:r>
            <a:r>
              <a:rPr lang="en-US" altLang="ja-JP" sz="2000" b="1" i="1">
                <a:latin typeface="Calibri" charset="0"/>
                <a:ea typeface="ＭＳ Ｐゴシック" charset="0"/>
              </a:rPr>
              <a:t>r_X = </a:t>
            </a:r>
            <a:r>
              <a:rPr lang="ja-JP" altLang="en-US" sz="2000" b="1" i="1">
                <a:latin typeface="Calibri" charset="0"/>
                <a:ea typeface="ＭＳ Ｐゴシック" charset="0"/>
              </a:rPr>
              <a:t>“</a:t>
            </a:r>
            <a:r>
              <a:rPr lang="en-US" altLang="ja-JP" sz="2000" b="1" i="1">
                <a:latin typeface="Calibri" charset="0"/>
                <a:ea typeface="ＭＳ Ｐゴシック" charset="0"/>
              </a:rPr>
              <a:t> &lt;&lt; r_X &lt;&lt; endl; // ans: 10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sz="1800" b="1" i="1">
                <a:latin typeface="Calibri" charset="0"/>
                <a:ea typeface="ＭＳ Ｐゴシック" charset="0"/>
              </a:rPr>
              <a:t>cout &lt;&lt; </a:t>
            </a:r>
            <a:r>
              <a:rPr lang="ja-JP" altLang="en-US" sz="1800" b="1" i="1">
                <a:latin typeface="Calibri" charset="0"/>
                <a:ea typeface="ＭＳ Ｐゴシック" charset="0"/>
              </a:rPr>
              <a:t>“</a:t>
            </a:r>
            <a:r>
              <a:rPr lang="en-US" altLang="ja-JP" sz="1800" b="1" i="1">
                <a:latin typeface="Calibri" charset="0"/>
                <a:ea typeface="ＭＳ Ｐゴシック" charset="0"/>
              </a:rPr>
              <a:t>&amp;X = </a:t>
            </a:r>
            <a:r>
              <a:rPr lang="ja-JP" altLang="en-US" sz="1800" b="1" i="1">
                <a:latin typeface="Calibri" charset="0"/>
                <a:ea typeface="ＭＳ Ｐゴシック" charset="0"/>
              </a:rPr>
              <a:t>“</a:t>
            </a:r>
            <a:r>
              <a:rPr lang="en-US" altLang="ja-JP" sz="1800" b="1" i="1">
                <a:latin typeface="Calibri" charset="0"/>
                <a:ea typeface="ＭＳ Ｐゴシック" charset="0"/>
              </a:rPr>
              <a:t> &lt;&lt; &amp;X &lt;&lt; </a:t>
            </a:r>
            <a:r>
              <a:rPr lang="ja-JP" altLang="en-US" sz="1800" b="1" i="1">
                <a:latin typeface="Calibri" charset="0"/>
                <a:ea typeface="ＭＳ Ｐゴシック" charset="0"/>
              </a:rPr>
              <a:t>“</a:t>
            </a:r>
            <a:r>
              <a:rPr lang="en-US" altLang="ja-JP" sz="1800" b="1" i="1">
                <a:latin typeface="Calibri" charset="0"/>
                <a:ea typeface="ＭＳ Ｐゴシック" charset="0"/>
              </a:rPr>
              <a:t>&amp;r_X = </a:t>
            </a:r>
            <a:r>
              <a:rPr lang="ja-JP" altLang="en-US" sz="1800" b="1" i="1">
                <a:latin typeface="Calibri" charset="0"/>
                <a:ea typeface="ＭＳ Ｐゴシック" charset="0"/>
              </a:rPr>
              <a:t>“</a:t>
            </a:r>
            <a:r>
              <a:rPr lang="en-US" altLang="ja-JP" sz="1800" b="1" i="1">
                <a:latin typeface="Calibri" charset="0"/>
                <a:ea typeface="ＭＳ Ｐゴシック" charset="0"/>
              </a:rPr>
              <a:t> &lt;&lt;&amp; r_X &lt;&lt; endl; //ans: 0X????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None/>
            </a:pPr>
            <a:endParaRPr lang="en-US" sz="2400">
              <a:solidFill>
                <a:srgbClr val="3366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1009650" lvl="1" indent="-609600" eaLnBrk="1" hangingPunct="1">
              <a:lnSpc>
                <a:spcPct val="90000"/>
              </a:lnSpc>
              <a:buFont typeface="Arial" charset="0"/>
              <a:buNone/>
            </a:pPr>
            <a:endParaRPr lang="en-US" sz="2400">
              <a:latin typeface="Calibri" charset="0"/>
              <a:ea typeface="ＭＳ Ｐゴシック" charset="0"/>
            </a:endParaRPr>
          </a:p>
          <a:p>
            <a:pPr marL="1371600" lvl="2" indent="-457200" eaLnBrk="1" hangingPunct="1">
              <a:lnSpc>
                <a:spcPct val="90000"/>
              </a:lnSpc>
              <a:buFont typeface="Arial" charset="0"/>
              <a:buNone/>
            </a:pPr>
            <a:endParaRPr lang="en-US">
              <a:latin typeface="Calibri" charset="0"/>
              <a:ea typeface="ＭＳ Ｐゴシック" charset="0"/>
            </a:endParaRPr>
          </a:p>
          <a:p>
            <a:pPr marL="1009650" lvl="1" indent="-609600" eaLnBrk="1" hangingPunct="1">
              <a:lnSpc>
                <a:spcPct val="90000"/>
              </a:lnSpc>
            </a:pPr>
            <a:endParaRPr lang="en-US" sz="2000">
              <a:latin typeface="Calibri" charset="0"/>
              <a:ea typeface="ＭＳ Ｐゴシック" charset="0"/>
            </a:endParaRPr>
          </a:p>
        </p:txBody>
      </p:sp>
      <p:sp>
        <p:nvSpPr>
          <p:cNvPr id="67590" name="Date Placeholder 8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rgbClr val="898989"/>
                </a:solidFill>
                <a:latin typeface="Calibri" charset="0"/>
              </a:rPr>
              <a:t>11/15/14</a:t>
            </a:r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524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rgbClr val="898989"/>
                </a:solidFill>
                <a:latin typeface="Calibri" charset="0"/>
              </a:rPr>
              <a:t>C++ Part I </a:t>
            </a:r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861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F26CF9A-1CDB-8E4D-BB4A-6DD93A5CBEB2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8611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CD7BC412-9B9B-0B43-B266-CF97DDA8A66C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 eaLnBrk="1" hangingPunct="1"/>
              <a:t>18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8612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eaLnBrk="1" hangingPunct="1"/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References</a:t>
            </a:r>
          </a:p>
        </p:txBody>
      </p:sp>
      <p:sp>
        <p:nvSpPr>
          <p:cNvPr id="68613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914400"/>
            <a:ext cx="8229600" cy="5181600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/>
            <a:r>
              <a:rPr lang="en-US" sz="2800" b="1">
                <a:latin typeface="Calibri" charset="0"/>
                <a:ea typeface="ＭＳ Ｐゴシック" charset="0"/>
                <a:cs typeface="ＭＳ Ｐゴシック" charset="0"/>
              </a:rPr>
              <a:t>Any object can be referenced</a:t>
            </a:r>
          </a:p>
          <a:p>
            <a:pPr marL="1009650" lvl="1" indent="-609600" eaLnBrk="1" hangingPunct="1"/>
            <a:r>
              <a:rPr lang="en-US" sz="2400">
                <a:latin typeface="Calibri" charset="0"/>
                <a:ea typeface="ＭＳ Ｐゴシック" charset="0"/>
              </a:rPr>
              <a:t>int, long, float, double, char, … , structs, objects</a:t>
            </a:r>
          </a:p>
          <a:p>
            <a:pPr marL="609600" indent="-609600" eaLnBrk="1" hangingPunct="1"/>
            <a:r>
              <a:rPr lang="en-US" sz="2800" b="1">
                <a:latin typeface="Calibri" charset="0"/>
                <a:ea typeface="ＭＳ Ｐゴシック" charset="0"/>
                <a:cs typeface="ＭＳ Ｐゴシック" charset="0"/>
              </a:rPr>
              <a:t>References cannot be </a:t>
            </a:r>
            <a:r>
              <a:rPr lang="en-US" sz="2800" b="1" i="1">
                <a:solidFill>
                  <a:srgbClr val="3366FF"/>
                </a:solidFill>
                <a:latin typeface="Calibri" charset="0"/>
                <a:ea typeface="ＭＳ Ｐゴシック" charset="0"/>
                <a:cs typeface="ＭＳ Ｐゴシック" charset="0"/>
              </a:rPr>
              <a:t>NULL</a:t>
            </a:r>
          </a:p>
          <a:p>
            <a:pPr marL="1009650" lvl="1" indent="-609600" eaLnBrk="1" hangingPunct="1"/>
            <a:r>
              <a:rPr lang="en-US" sz="2400" b="1" i="1">
                <a:latin typeface="Calibri" charset="0"/>
                <a:ea typeface="ＭＳ Ｐゴシック" charset="0"/>
              </a:rPr>
              <a:t>A program with a NULL reference – </a:t>
            </a:r>
            <a:r>
              <a:rPr lang="en-US" sz="2400" b="1" i="1">
                <a:solidFill>
                  <a:srgbClr val="3366FF"/>
                </a:solidFill>
                <a:latin typeface="Calibri" charset="0"/>
                <a:ea typeface="ＭＳ Ｐゴシック" charset="0"/>
              </a:rPr>
              <a:t>invalid </a:t>
            </a:r>
          </a:p>
          <a:p>
            <a:pPr marL="1371600" lvl="2" indent="-457200" eaLnBrk="1" hangingPunct="1"/>
            <a:r>
              <a:rPr lang="en-US" sz="2000" b="1" i="1">
                <a:solidFill>
                  <a:srgbClr val="3366FF"/>
                </a:solidFill>
                <a:latin typeface="Calibri" charset="0"/>
                <a:ea typeface="ＭＳ Ｐゴシック" charset="0"/>
              </a:rPr>
              <a:t>Prone to crash</a:t>
            </a:r>
          </a:p>
          <a:p>
            <a:pPr marL="609600" indent="-609600" eaLnBrk="1" hangingPunct="1"/>
            <a:r>
              <a:rPr lang="en-US" sz="2800" b="1">
                <a:latin typeface="Calibri" charset="0"/>
                <a:ea typeface="ＭＳ Ｐゴシック" charset="0"/>
                <a:cs typeface="ＭＳ Ｐゴシック" charset="0"/>
              </a:rPr>
              <a:t>Rules for using references</a:t>
            </a:r>
          </a:p>
          <a:p>
            <a:pPr marL="1009650" lvl="1" indent="-609600" eaLnBrk="1" hangingPunct="1">
              <a:buFont typeface="Arial" charset="0"/>
              <a:buAutoNum type="arabicPeriod"/>
            </a:pPr>
            <a:r>
              <a:rPr lang="en-US" sz="2400" b="1">
                <a:latin typeface="Calibri" charset="0"/>
                <a:ea typeface="ＭＳ Ｐゴシック" charset="0"/>
              </a:rPr>
              <a:t>References must be </a:t>
            </a:r>
            <a:r>
              <a:rPr lang="en-US" sz="2400" b="1">
                <a:solidFill>
                  <a:srgbClr val="3366FF"/>
                </a:solidFill>
                <a:latin typeface="Calibri" charset="0"/>
                <a:ea typeface="ＭＳ Ｐゴシック" charset="0"/>
              </a:rPr>
              <a:t>initialized </a:t>
            </a:r>
            <a:r>
              <a:rPr lang="en-US" sz="2400" b="1">
                <a:latin typeface="Calibri" charset="0"/>
                <a:ea typeface="ＭＳ Ｐゴシック" charset="0"/>
              </a:rPr>
              <a:t>when </a:t>
            </a:r>
            <a:r>
              <a:rPr lang="en-US" sz="2400" b="1" i="1">
                <a:solidFill>
                  <a:srgbClr val="0000FF"/>
                </a:solidFill>
                <a:latin typeface="Calibri" charset="0"/>
                <a:ea typeface="ＭＳ Ｐゴシック" charset="0"/>
              </a:rPr>
              <a:t>created</a:t>
            </a:r>
          </a:p>
          <a:p>
            <a:pPr marL="1009650" lvl="1" indent="-609600" eaLnBrk="1" hangingPunct="1">
              <a:buFont typeface="Arial" charset="0"/>
              <a:buAutoNum type="arabicPeriod"/>
            </a:pPr>
            <a:r>
              <a:rPr lang="en-US" sz="2400" b="1">
                <a:latin typeface="Calibri" charset="0"/>
                <a:ea typeface="ＭＳ Ｐゴシック" charset="0"/>
              </a:rPr>
              <a:t>An initialized reference </a:t>
            </a:r>
            <a:r>
              <a:rPr lang="en-US" sz="2400" b="1">
                <a:solidFill>
                  <a:srgbClr val="3366FF"/>
                </a:solidFill>
                <a:latin typeface="Calibri" charset="0"/>
                <a:ea typeface="ＭＳ Ｐゴシック" charset="0"/>
              </a:rPr>
              <a:t>cannot be changed</a:t>
            </a:r>
            <a:r>
              <a:rPr lang="en-US" sz="2400" b="1">
                <a:latin typeface="Calibri" charset="0"/>
                <a:ea typeface="ＭＳ Ｐゴシック" charset="0"/>
              </a:rPr>
              <a:t> to refer to another object</a:t>
            </a:r>
          </a:p>
          <a:p>
            <a:pPr marL="1009650" lvl="1" indent="-609600" eaLnBrk="1" hangingPunct="1">
              <a:buFont typeface="Arial" charset="0"/>
              <a:buAutoNum type="arabicPeriod"/>
            </a:pPr>
            <a:r>
              <a:rPr lang="en-US" sz="2400" b="1">
                <a:latin typeface="Calibri" charset="0"/>
                <a:ea typeface="ＭＳ Ｐゴシック" charset="0"/>
              </a:rPr>
              <a:t>You cannot have NULL references (illegitimate)</a:t>
            </a:r>
          </a:p>
          <a:p>
            <a:pPr marL="1009650" lvl="1" indent="-609600" eaLnBrk="1" hangingPunct="1">
              <a:buFont typeface="Arial" charset="0"/>
              <a:buAutoNum type="arabicPeriod"/>
            </a:pPr>
            <a:endParaRPr lang="en-US" sz="3200">
              <a:latin typeface="Calibri" charset="0"/>
              <a:ea typeface="ＭＳ Ｐゴシック" charset="0"/>
            </a:endParaRPr>
          </a:p>
          <a:p>
            <a:pPr marL="1009650" lvl="1" indent="-609600" eaLnBrk="1" hangingPunct="1"/>
            <a:endParaRPr lang="en-US" sz="2400">
              <a:latin typeface="Calibri" charset="0"/>
              <a:ea typeface="ＭＳ Ｐゴシック" charset="0"/>
            </a:endParaRPr>
          </a:p>
        </p:txBody>
      </p:sp>
      <p:sp>
        <p:nvSpPr>
          <p:cNvPr id="68614" name="Date Placeholder 8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rgbClr val="898989"/>
                </a:solidFill>
                <a:latin typeface="Calibri" charset="0"/>
              </a:rPr>
              <a:t>11/15/14</a:t>
            </a:r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961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rgbClr val="898989"/>
                </a:solidFill>
                <a:latin typeface="Calibri" charset="0"/>
              </a:rPr>
              <a:t>C++ Part I </a:t>
            </a:r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8D3CF02-97C9-E54B-96A8-CEADC874E544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9635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3"/>
          </a:xfrm>
        </p:spPr>
        <p:txBody>
          <a:bodyPr/>
          <a:lstStyle/>
          <a:p>
            <a:pPr eaLnBrk="1" hangingPunct="1"/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Passing Parameter Methods</a:t>
            </a:r>
          </a:p>
        </p:txBody>
      </p:sp>
      <p:sp>
        <p:nvSpPr>
          <p:cNvPr id="69636" name="Rectangle 3"/>
          <p:cNvSpPr>
            <a:spLocks noGrp="1"/>
          </p:cNvSpPr>
          <p:nvPr>
            <p:ph type="body" idx="1"/>
          </p:nvPr>
        </p:nvSpPr>
        <p:spPr>
          <a:xfrm>
            <a:off x="457200" y="944563"/>
            <a:ext cx="8229600" cy="5181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>
                <a:latin typeface="Calibri" charset="0"/>
                <a:ea typeface="ＭＳ Ｐゴシック" charset="0"/>
                <a:cs typeface="ＭＳ Ｐゴシック" charset="0"/>
              </a:rPr>
              <a:t>Parameters are passed to functions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>
                <a:solidFill>
                  <a:srgbClr val="3366FF"/>
                </a:solidFill>
                <a:latin typeface="Calibri" charset="0"/>
                <a:ea typeface="ＭＳ Ｐゴシック" charset="0"/>
              </a:rPr>
              <a:t>Call-by-value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>
                <a:latin typeface="Calibri" charset="0"/>
                <a:ea typeface="ＭＳ Ｐゴシック" charset="0"/>
              </a:rPr>
              <a:t>Requires copy be made on the stack </a:t>
            </a:r>
            <a:r>
              <a:rPr lang="en-US" sz="2000">
                <a:latin typeface="Calibri" charset="0"/>
                <a:ea typeface="ＭＳ Ｐゴシック" charset="0"/>
                <a:sym typeface="Wingdings" charset="0"/>
              </a:rPr>
              <a:t></a:t>
            </a:r>
            <a:r>
              <a:rPr lang="en-US" sz="2000">
                <a:latin typeface="Calibri" charset="0"/>
                <a:ea typeface="ＭＳ Ｐゴシック" charset="0"/>
              </a:rPr>
              <a:t> Overhead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>
                <a:latin typeface="Calibri" charset="0"/>
                <a:ea typeface="ＭＳ Ｐゴシック" charset="0"/>
              </a:rPr>
              <a:t>Difficult if not impossible to pass arrays to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>
                <a:solidFill>
                  <a:srgbClr val="3366FF"/>
                </a:solidFill>
                <a:latin typeface="Calibri" charset="0"/>
                <a:ea typeface="ＭＳ Ｐゴシック" charset="0"/>
              </a:rPr>
              <a:t>Call by Pointer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b="1" i="1">
                <a:solidFill>
                  <a:srgbClr val="0000FF"/>
                </a:solidFill>
                <a:latin typeface="Calibri" charset="0"/>
                <a:ea typeface="ＭＳ Ｐゴシック" charset="0"/>
              </a:rPr>
              <a:t>Dereferencing </a:t>
            </a:r>
            <a:r>
              <a:rPr lang="en-US" sz="2000">
                <a:latin typeface="Calibri" charset="0"/>
                <a:ea typeface="ＭＳ Ｐゴシック" charset="0"/>
              </a:rPr>
              <a:t>within function blurs readability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>
                <a:solidFill>
                  <a:srgbClr val="3366FF"/>
                </a:solidFill>
                <a:latin typeface="Calibri" charset="0"/>
                <a:ea typeface="ＭＳ Ｐゴシック" charset="0"/>
              </a:rPr>
              <a:t>Call-by-reference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>
                <a:latin typeface="Calibri" charset="0"/>
                <a:ea typeface="ＭＳ Ｐゴシック" charset="0"/>
              </a:rPr>
              <a:t>Placeholder for actual argument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b="1" i="1">
                <a:solidFill>
                  <a:srgbClr val="3366FF"/>
                </a:solidFill>
                <a:latin typeface="Calibri" charset="0"/>
                <a:ea typeface="ＭＳ Ｐゴシック" charset="0"/>
              </a:rPr>
              <a:t>Most efficient method &amp; more readable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Calibri" charset="0"/>
                <a:ea typeface="ＭＳ Ｐゴシック" charset="0"/>
              </a:rPr>
              <a:t>Negligible difference for simple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Calibri" charset="0"/>
                <a:ea typeface="ＭＳ Ｐゴシック" charset="0"/>
              </a:rPr>
              <a:t>For class types </a:t>
            </a:r>
            <a:r>
              <a:rPr lang="en-US" sz="2400">
                <a:latin typeface="Calibri" charset="0"/>
                <a:ea typeface="ＭＳ Ｐゴシック" charset="0"/>
                <a:sym typeface="Wingdings" charset="0"/>
              </a:rPr>
              <a:t></a:t>
            </a:r>
            <a:r>
              <a:rPr lang="en-US" sz="2400">
                <a:latin typeface="Calibri" charset="0"/>
                <a:ea typeface="ＭＳ Ｐゴシック" charset="0"/>
              </a:rPr>
              <a:t> clear advantage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latin typeface="Calibri" charset="0"/>
                <a:ea typeface="ＭＳ Ｐゴシック" charset="0"/>
                <a:cs typeface="ＭＳ Ｐゴシック" charset="0"/>
              </a:rPr>
              <a:t>Call-by-reference desirable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Calibri" charset="0"/>
                <a:ea typeface="ＭＳ Ｐゴシック" charset="0"/>
              </a:rPr>
              <a:t>Especially for "large" data, like class types</a:t>
            </a:r>
          </a:p>
        </p:txBody>
      </p:sp>
      <p:sp>
        <p:nvSpPr>
          <p:cNvPr id="69637" name="Date Placeholder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rgbClr val="898989"/>
                </a:solidFill>
                <a:latin typeface="Calibri" charset="0"/>
              </a:rPr>
              <a:t>11/15/14</a:t>
            </a:r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162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Calibri" charset="0"/>
              </a:rPr>
              <a:t>Synopsis</a:t>
            </a:r>
            <a:endParaRPr lang="en-US" b="1" dirty="0">
              <a:latin typeface="Calibri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887412"/>
            <a:ext cx="7815262" cy="5665788"/>
          </a:xfrm>
          <a:ln>
            <a:solidFill>
              <a:srgbClr val="0000FF"/>
            </a:solidFill>
          </a:ln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rgbClr val="FF0000"/>
                </a:solidFill>
                <a:latin typeface="Calibri" charset="0"/>
              </a:rPr>
              <a:t>Review of Pointers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alibri" charset="0"/>
              </a:rPr>
              <a:t>Pointer declaration, dereferencing, arithmetic,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  <a:latin typeface="Calibri" charset="0"/>
              </a:rPr>
              <a:t>Pointers and functions, arrays, matrices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Calibri" charset="0"/>
              </a:rPr>
              <a:t>n</a:t>
            </a:r>
            <a:r>
              <a:rPr lang="en-US" dirty="0" smtClean="0">
                <a:solidFill>
                  <a:srgbClr val="0000FF"/>
                </a:solidFill>
                <a:latin typeface="Calibri" charset="0"/>
              </a:rPr>
              <a:t>ew &amp; delete, function pointers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  <a:latin typeface="Calibri" charset="0"/>
              </a:rPr>
              <a:t>Linked list &amp; binary trees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  <a:latin typeface="Calibri" charset="0"/>
              </a:rPr>
              <a:t>References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rgbClr val="3366FF"/>
                </a:solidFill>
                <a:latin typeface="Calibri" charset="0"/>
              </a:rPr>
              <a:t>An </a:t>
            </a:r>
            <a:r>
              <a:rPr lang="en-US" b="1" dirty="0">
                <a:solidFill>
                  <a:srgbClr val="3366FF"/>
                </a:solidFill>
                <a:latin typeface="Calibri" charset="0"/>
              </a:rPr>
              <a:t>Array Type for Strings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C-Strings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Calibri" charset="0"/>
              </a:rPr>
              <a:t>Character Manipulation Tools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Character I/O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get, put member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>
                <a:latin typeface="Calibri" charset="0"/>
              </a:rPr>
              <a:t>putback</a:t>
            </a:r>
            <a:r>
              <a:rPr lang="en-US" dirty="0">
                <a:latin typeface="Calibri" charset="0"/>
              </a:rPr>
              <a:t>, peek, ignore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Calibri" charset="0"/>
              </a:rPr>
              <a:t>Standard Class string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String processing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0C32-ADC6-B342-87D4-8539893052A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rgbClr val="898989"/>
                </a:solidFill>
                <a:latin typeface="Calibri" charset="0"/>
              </a:rPr>
              <a:t>C++ Part I </a:t>
            </a:r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7065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0F5B856-E13A-4545-A7E9-4090C9301B63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70659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D05D3126-4757-144E-8F6F-581F952506E3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 eaLnBrk="1" hangingPunct="1"/>
              <a:t>20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70660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eaLnBrk="1" hangingPunct="1"/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References and Functions</a:t>
            </a:r>
          </a:p>
        </p:txBody>
      </p:sp>
      <p:sp>
        <p:nvSpPr>
          <p:cNvPr id="70661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914400"/>
            <a:ext cx="8229600" cy="5181600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800" b="1" i="1">
                <a:latin typeface="Calibri" charset="0"/>
                <a:ea typeface="ＭＳ Ｐゴシック" charset="0"/>
                <a:cs typeface="ＭＳ Ｐゴシック" charset="0"/>
              </a:rPr>
              <a:t>Most common use of references</a:t>
            </a:r>
          </a:p>
          <a:p>
            <a:pPr marL="1009650" lvl="1" indent="-609600" eaLnBrk="1" hangingPunct="1">
              <a:lnSpc>
                <a:spcPct val="90000"/>
              </a:lnSpc>
            </a:pPr>
            <a:r>
              <a:rPr lang="en-US" sz="2400" b="1" i="1">
                <a:latin typeface="Calibri" charset="0"/>
                <a:ea typeface="ＭＳ Ｐゴシック" charset="0"/>
              </a:rPr>
              <a:t>Passing Function Arguments by reference and returning values by reference</a:t>
            </a:r>
          </a:p>
          <a:p>
            <a:pPr marL="1009650" lvl="1" indent="-609600" eaLnBrk="1" hangingPunct="1">
              <a:lnSpc>
                <a:spcPct val="90000"/>
              </a:lnSpc>
            </a:pPr>
            <a:r>
              <a:rPr lang="en-US" sz="2400" b="1" i="1">
                <a:latin typeface="Calibri" charset="0"/>
                <a:ea typeface="ＭＳ Ｐゴシック" charset="0"/>
              </a:rPr>
              <a:t>Same as passing arguments by pointer but easier on notation of </a:t>
            </a:r>
            <a:r>
              <a:rPr lang="en-US" sz="2400" b="1" i="1">
                <a:solidFill>
                  <a:srgbClr val="3366FF"/>
                </a:solidFill>
                <a:latin typeface="Calibri" charset="0"/>
                <a:ea typeface="ＭＳ Ｐゴシック" charset="0"/>
              </a:rPr>
              <a:t>receiving function</a:t>
            </a:r>
          </a:p>
          <a:p>
            <a:pPr marL="1009650" lvl="1" indent="-609600" eaLnBrk="1" hangingPunct="1">
              <a:lnSpc>
                <a:spcPct val="90000"/>
              </a:lnSpc>
            </a:pPr>
            <a:r>
              <a:rPr lang="en-US" sz="2400" b="1" i="1">
                <a:latin typeface="Calibri" charset="0"/>
                <a:ea typeface="ＭＳ Ｐゴシック" charset="0"/>
              </a:rPr>
              <a:t>A reference (&amp;) is like a </a:t>
            </a:r>
            <a:r>
              <a:rPr lang="en-US" sz="2400" b="1" i="1">
                <a:solidFill>
                  <a:srgbClr val="3366FF"/>
                </a:solidFill>
                <a:latin typeface="Calibri" charset="0"/>
                <a:ea typeface="ＭＳ Ｐゴシック" charset="0"/>
              </a:rPr>
              <a:t>constant pointer</a:t>
            </a:r>
            <a:r>
              <a:rPr lang="en-US" sz="2400" b="1" i="1">
                <a:latin typeface="Calibri" charset="0"/>
                <a:ea typeface="ＭＳ Ｐゴシック" charset="0"/>
              </a:rPr>
              <a:t> that is automatically dereference</a:t>
            </a:r>
          </a:p>
          <a:p>
            <a:pPr marL="1009650" lvl="1" indent="-609600" eaLnBrk="1" hangingPunct="1">
              <a:lnSpc>
                <a:spcPct val="90000"/>
              </a:lnSpc>
            </a:pPr>
            <a:r>
              <a:rPr lang="en-US" sz="2400" b="1" i="1">
                <a:solidFill>
                  <a:srgbClr val="3366FF"/>
                </a:solidFill>
                <a:latin typeface="Calibri" charset="0"/>
                <a:ea typeface="ＭＳ Ｐゴシック" charset="0"/>
              </a:rPr>
              <a:t>Passing arguments by reference</a:t>
            </a:r>
          </a:p>
          <a:p>
            <a:pPr marL="1371600" lvl="2" indent="-457200" eaLnBrk="1" hangingPunct="1">
              <a:lnSpc>
                <a:spcPct val="90000"/>
              </a:lnSpc>
              <a:buFont typeface="Arial" charset="0"/>
              <a:buNone/>
            </a:pPr>
            <a:r>
              <a:rPr lang="en-US" sz="1600" b="1" i="1">
                <a:latin typeface="Calibri" charset="0"/>
                <a:ea typeface="ＭＳ Ｐゴシック" charset="0"/>
              </a:rPr>
              <a:t>void swap( </a:t>
            </a:r>
            <a:r>
              <a:rPr lang="en-US" sz="1600" b="1" i="1">
                <a:solidFill>
                  <a:srgbClr val="3366FF"/>
                </a:solidFill>
                <a:latin typeface="Calibri" charset="0"/>
                <a:ea typeface="ＭＳ Ｐゴシック" charset="0"/>
              </a:rPr>
              <a:t>int &amp;r_x, int &amp;r_y</a:t>
            </a:r>
            <a:r>
              <a:rPr lang="en-US" sz="1600" b="1" i="1">
                <a:latin typeface="Calibri" charset="0"/>
                <a:ea typeface="ＭＳ Ｐゴシック" charset="0"/>
              </a:rPr>
              <a:t>)	| void swap( </a:t>
            </a:r>
            <a:r>
              <a:rPr lang="en-US" sz="1600" b="1" i="1">
                <a:solidFill>
                  <a:srgbClr val="3366FF"/>
                </a:solidFill>
                <a:latin typeface="Calibri" charset="0"/>
                <a:ea typeface="ＭＳ Ｐゴシック" charset="0"/>
              </a:rPr>
              <a:t>int * x_ptr, int *y_ptr</a:t>
            </a:r>
            <a:r>
              <a:rPr lang="en-US" sz="1600" b="1" i="1">
                <a:latin typeface="Calibri" charset="0"/>
                <a:ea typeface="ＭＳ Ｐゴシック" charset="0"/>
              </a:rPr>
              <a:t>)</a:t>
            </a:r>
          </a:p>
          <a:p>
            <a:pPr marL="1371600" lvl="2" indent="-457200" eaLnBrk="1" hangingPunct="1">
              <a:lnSpc>
                <a:spcPct val="90000"/>
              </a:lnSpc>
              <a:buFont typeface="Arial" charset="0"/>
              <a:buNone/>
            </a:pPr>
            <a:r>
              <a:rPr lang="en-US" sz="1600" b="1" i="1">
                <a:latin typeface="Calibri" charset="0"/>
                <a:ea typeface="ＭＳ Ｐゴシック" charset="0"/>
              </a:rPr>
              <a:t>        { 						| {</a:t>
            </a:r>
          </a:p>
          <a:p>
            <a:pPr marL="1371600" lvl="2" indent="-457200" eaLnBrk="1" hangingPunct="1">
              <a:lnSpc>
                <a:spcPct val="90000"/>
              </a:lnSpc>
              <a:buFont typeface="Arial" charset="0"/>
              <a:buNone/>
            </a:pPr>
            <a:r>
              <a:rPr lang="en-US" sz="1600" b="1" i="1">
                <a:latin typeface="Calibri" charset="0"/>
                <a:ea typeface="ＭＳ Ｐゴシック" charset="0"/>
              </a:rPr>
              <a:t>		int temp;				|	int temp;</a:t>
            </a:r>
          </a:p>
          <a:p>
            <a:pPr marL="1371600" lvl="2" indent="-457200" eaLnBrk="1" hangingPunct="1">
              <a:lnSpc>
                <a:spcPct val="90000"/>
              </a:lnSpc>
              <a:buFont typeface="Arial" charset="0"/>
              <a:buNone/>
            </a:pPr>
            <a:r>
              <a:rPr lang="en-US" sz="1600" b="1" i="1">
                <a:latin typeface="Calibri" charset="0"/>
                <a:ea typeface="ＭＳ Ｐゴシック" charset="0"/>
              </a:rPr>
              <a:t>		temp = r_x; 			|        temp = *x_ptr;</a:t>
            </a:r>
          </a:p>
          <a:p>
            <a:pPr marL="1371600" lvl="2" indent="-457200" eaLnBrk="1" hangingPunct="1">
              <a:lnSpc>
                <a:spcPct val="90000"/>
              </a:lnSpc>
              <a:buFont typeface="Arial" charset="0"/>
              <a:buNone/>
            </a:pPr>
            <a:r>
              <a:rPr lang="en-US" sz="1600" b="1" i="1">
                <a:latin typeface="Calibri" charset="0"/>
                <a:ea typeface="ＭＳ Ｐゴシック" charset="0"/>
              </a:rPr>
              <a:t>		r_x = r_y;				|        *x_ptr = *y_ptr;</a:t>
            </a:r>
          </a:p>
          <a:p>
            <a:pPr marL="1371600" lvl="2" indent="-457200" eaLnBrk="1" hangingPunct="1">
              <a:lnSpc>
                <a:spcPct val="90000"/>
              </a:lnSpc>
              <a:buFont typeface="Arial" charset="0"/>
              <a:buNone/>
            </a:pPr>
            <a:r>
              <a:rPr lang="en-US" sz="1600" b="1" i="1">
                <a:latin typeface="Calibri" charset="0"/>
                <a:ea typeface="ＭＳ Ｐゴシック" charset="0"/>
              </a:rPr>
              <a:t>		r_y = temp;			|         *y_ptr = temp;</a:t>
            </a:r>
          </a:p>
          <a:p>
            <a:pPr marL="1371600" lvl="2" indent="-457200" eaLnBrk="1" hangingPunct="1">
              <a:lnSpc>
                <a:spcPct val="90000"/>
              </a:lnSpc>
              <a:buFont typeface="Arial" charset="0"/>
              <a:buNone/>
            </a:pPr>
            <a:r>
              <a:rPr lang="en-US" sz="1600" b="1" i="1">
                <a:latin typeface="Calibri" charset="0"/>
                <a:ea typeface="ＭＳ Ｐゴシック" charset="0"/>
              </a:rPr>
              <a:t>	}						|}</a:t>
            </a:r>
          </a:p>
          <a:p>
            <a:pPr marL="1009650" lvl="1" indent="-609600" eaLnBrk="1" hangingPunct="1">
              <a:lnSpc>
                <a:spcPct val="90000"/>
              </a:lnSpc>
              <a:buFont typeface="Arial" charset="0"/>
              <a:buNone/>
            </a:pPr>
            <a:endParaRPr lang="en-US" sz="1600">
              <a:latin typeface="Calibri" charset="0"/>
              <a:ea typeface="ＭＳ Ｐゴシック" charset="0"/>
            </a:endParaRPr>
          </a:p>
          <a:p>
            <a:pPr marL="1371600" lvl="2" indent="-457200" eaLnBrk="1" hangingPunct="1">
              <a:lnSpc>
                <a:spcPct val="90000"/>
              </a:lnSpc>
              <a:buFont typeface="Arial" charset="0"/>
              <a:buNone/>
            </a:pPr>
            <a:endParaRPr lang="en-US" sz="2800">
              <a:latin typeface="Calibri" charset="0"/>
              <a:ea typeface="ＭＳ Ｐゴシック" charset="0"/>
            </a:endParaRPr>
          </a:p>
          <a:p>
            <a:pPr marL="1009650" lvl="1" indent="-609600" eaLnBrk="1" hangingPunct="1">
              <a:lnSpc>
                <a:spcPct val="90000"/>
              </a:lnSpc>
            </a:pPr>
            <a:endParaRPr lang="en-US" sz="2400">
              <a:latin typeface="Calibri" charset="0"/>
              <a:ea typeface="ＭＳ Ｐゴシック" charset="0"/>
            </a:endParaRPr>
          </a:p>
        </p:txBody>
      </p:sp>
      <p:sp>
        <p:nvSpPr>
          <p:cNvPr id="70662" name="AutoShape 5"/>
          <p:cNvSpPr>
            <a:spLocks noChangeArrowheads="1"/>
          </p:cNvSpPr>
          <p:nvPr/>
        </p:nvSpPr>
        <p:spPr bwMode="auto">
          <a:xfrm>
            <a:off x="6781800" y="4624388"/>
            <a:ext cx="1895475" cy="914400"/>
          </a:xfrm>
          <a:prstGeom prst="cloudCallout">
            <a:avLst>
              <a:gd name="adj1" fmla="val -57287"/>
              <a:gd name="adj2" fmla="val 59898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defTabSz="914400"/>
            <a:endParaRPr lang="en-US">
              <a:latin typeface="Calibri" charset="0"/>
            </a:endParaRPr>
          </a:p>
        </p:txBody>
      </p:sp>
      <p:sp>
        <p:nvSpPr>
          <p:cNvPr id="70663" name="Text Box 6"/>
          <p:cNvSpPr txBox="1">
            <a:spLocks noChangeArrowheads="1"/>
          </p:cNvSpPr>
          <p:nvPr/>
        </p:nvSpPr>
        <p:spPr bwMode="auto">
          <a:xfrm>
            <a:off x="7010400" y="4805363"/>
            <a:ext cx="1416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1" hangingPunct="1"/>
            <a:r>
              <a:rPr lang="en-US" sz="1800">
                <a:latin typeface="Calibri" charset="0"/>
              </a:rPr>
              <a:t>Pass by ptr</a:t>
            </a:r>
          </a:p>
          <a:p>
            <a:pPr defTabSz="914400" eaLnBrk="1" hangingPunct="1"/>
            <a:r>
              <a:rPr lang="en-US" sz="1800">
                <a:latin typeface="Calibri" charset="0"/>
              </a:rPr>
              <a:t>not as clean</a:t>
            </a:r>
          </a:p>
        </p:txBody>
      </p:sp>
      <p:sp>
        <p:nvSpPr>
          <p:cNvPr id="70664" name="AutoShape 8"/>
          <p:cNvSpPr>
            <a:spLocks noChangeArrowheads="1"/>
          </p:cNvSpPr>
          <p:nvPr/>
        </p:nvSpPr>
        <p:spPr bwMode="auto">
          <a:xfrm>
            <a:off x="152400" y="4805363"/>
            <a:ext cx="1752600" cy="985837"/>
          </a:xfrm>
          <a:prstGeom prst="cloudCallout">
            <a:avLst>
              <a:gd name="adj1" fmla="val 64130"/>
              <a:gd name="adj2" fmla="val -37921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defTabSz="914400"/>
            <a:r>
              <a:rPr lang="en-US">
                <a:latin typeface="Calibri" charset="0"/>
              </a:rPr>
              <a:t>Pass by reference</a:t>
            </a:r>
          </a:p>
        </p:txBody>
      </p:sp>
      <p:sp>
        <p:nvSpPr>
          <p:cNvPr id="70665" name="Date Placeholder 10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rgbClr val="898989"/>
                </a:solidFill>
                <a:latin typeface="Calibri" charset="0"/>
              </a:rPr>
              <a:t>11/15/14</a:t>
            </a:r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34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rgbClr val="898989"/>
                </a:solidFill>
                <a:latin typeface="Calibri" charset="0"/>
              </a:rPr>
              <a:t>C++ Part I </a:t>
            </a:r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7168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45FD735-BAB5-2F4E-89CD-D5FB8D78CC5E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71683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001FCCD7-3CEB-7E4C-AF63-0A73CE2AD541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 eaLnBrk="1" hangingPunct="1"/>
              <a:t>21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71684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eaLnBrk="1" hangingPunct="1"/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References and Functions</a:t>
            </a:r>
          </a:p>
        </p:txBody>
      </p:sp>
      <p:sp>
        <p:nvSpPr>
          <p:cNvPr id="7168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914400"/>
            <a:ext cx="8229600" cy="5181600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/>
            <a:r>
              <a:rPr lang="en-US" b="1" i="1">
                <a:latin typeface="Calibri" charset="0"/>
                <a:ea typeface="ＭＳ Ｐゴシック" charset="0"/>
                <a:cs typeface="ＭＳ Ｐゴシック" charset="0"/>
              </a:rPr>
              <a:t>Returning value by reference</a:t>
            </a:r>
          </a:p>
          <a:p>
            <a:pPr marL="609600" indent="-609600" eaLnBrk="1" hangingPunct="1">
              <a:buFont typeface="Arial" charset="0"/>
              <a:buNone/>
            </a:pPr>
            <a:r>
              <a:rPr lang="en-US" b="1" i="1">
                <a:latin typeface="Calibri" charset="0"/>
                <a:ea typeface="ＭＳ Ｐゴシック" charset="0"/>
                <a:cs typeface="ＭＳ Ｐゴシック" charset="0"/>
              </a:rPr>
              <a:t> Examples:</a:t>
            </a:r>
          </a:p>
          <a:p>
            <a:pPr marL="609600" indent="-609600" eaLnBrk="1" hangingPunct="1">
              <a:buFont typeface="Arial" charset="0"/>
              <a:buNone/>
            </a:pPr>
            <a:r>
              <a:rPr lang="en-US" b="1" i="1">
                <a:latin typeface="Calibri" charset="0"/>
                <a:ea typeface="ＭＳ Ｐゴシック" charset="0"/>
                <a:cs typeface="ＭＳ Ｐゴシック" charset="0"/>
              </a:rPr>
              <a:t>	</a:t>
            </a:r>
            <a:r>
              <a:rPr lang="en-US" sz="2800" b="1" i="1">
                <a:latin typeface="Calibri" charset="0"/>
                <a:ea typeface="ＭＳ Ｐゴシック" charset="0"/>
                <a:cs typeface="ＭＳ Ｐゴシック" charset="0"/>
              </a:rPr>
              <a:t>int *f(int *x_ptr) {     |  int &amp;g( </a:t>
            </a:r>
            <a:r>
              <a:rPr lang="en-US" sz="2800" b="1" i="1">
                <a:solidFill>
                  <a:srgbClr val="3366FF"/>
                </a:solidFill>
                <a:latin typeface="Calibri" charset="0"/>
                <a:ea typeface="ＭＳ Ｐゴシック" charset="0"/>
                <a:cs typeface="ＭＳ Ｐゴシック" charset="0"/>
              </a:rPr>
              <a:t>int</a:t>
            </a:r>
            <a:r>
              <a:rPr lang="en-US" sz="2800" b="1" i="1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b="1" i="1">
                <a:solidFill>
                  <a:srgbClr val="3366FF"/>
                </a:solidFill>
                <a:latin typeface="Calibri" charset="0"/>
                <a:ea typeface="ＭＳ Ｐゴシック" charset="0"/>
                <a:cs typeface="ＭＳ Ｐゴシック" charset="0"/>
              </a:rPr>
              <a:t>&amp;r_x</a:t>
            </a:r>
            <a:r>
              <a:rPr lang="en-US" sz="2800" b="1" i="1">
                <a:latin typeface="Calibri" charset="0"/>
                <a:ea typeface="ＭＳ Ｐゴシック" charset="0"/>
                <a:cs typeface="ＭＳ Ｐゴシック" charset="0"/>
              </a:rPr>
              <a:t>){</a:t>
            </a:r>
          </a:p>
          <a:p>
            <a:pPr marL="609600" indent="-609600" eaLnBrk="1" hangingPunct="1">
              <a:buFont typeface="Arial" charset="0"/>
              <a:buNone/>
            </a:pPr>
            <a:r>
              <a:rPr lang="en-US" sz="2800" b="1" i="1">
                <a:latin typeface="Calibri" charset="0"/>
                <a:ea typeface="ＭＳ Ｐゴシック" charset="0"/>
                <a:cs typeface="ＭＳ Ｐゴシック" charset="0"/>
              </a:rPr>
              <a:t>     </a:t>
            </a:r>
            <a:r>
              <a:rPr lang="en-US" sz="2800" b="1" i="1">
                <a:solidFill>
                  <a:srgbClr val="3366FF"/>
                </a:solidFill>
                <a:latin typeface="Calibri" charset="0"/>
                <a:ea typeface="ＭＳ Ｐゴシック" charset="0"/>
                <a:cs typeface="ＭＳ Ｐゴシック" charset="0"/>
              </a:rPr>
              <a:t>//increment value</a:t>
            </a:r>
            <a:r>
              <a:rPr lang="en-US" sz="2800" b="1" i="1">
                <a:latin typeface="Calibri" charset="0"/>
                <a:ea typeface="ＭＳ Ｐゴシック" charset="0"/>
                <a:cs typeface="ＭＳ Ｐゴシック" charset="0"/>
              </a:rPr>
              <a:t>     | </a:t>
            </a:r>
            <a:r>
              <a:rPr lang="en-US" sz="2800" b="1" i="1">
                <a:solidFill>
                  <a:srgbClr val="3366FF"/>
                </a:solidFill>
                <a:latin typeface="Calibri" charset="0"/>
                <a:ea typeface="ＭＳ Ｐゴシック" charset="0"/>
                <a:cs typeface="ＭＳ Ｐゴシック" charset="0"/>
              </a:rPr>
              <a:t>//increment value</a:t>
            </a:r>
          </a:p>
          <a:p>
            <a:pPr marL="609600" indent="-609600" eaLnBrk="1" hangingPunct="1">
              <a:buFont typeface="Arial" charset="0"/>
              <a:buNone/>
            </a:pPr>
            <a:r>
              <a:rPr lang="en-US" sz="2800" b="1" i="1">
                <a:latin typeface="Calibri" charset="0"/>
                <a:ea typeface="ＭＳ Ｐゴシック" charset="0"/>
                <a:cs typeface="ＭＳ Ｐゴシック" charset="0"/>
              </a:rPr>
              <a:t>	    *x_ptr += 1;		   |       r_x += 1;</a:t>
            </a:r>
          </a:p>
          <a:p>
            <a:pPr marL="609600" indent="-609600" eaLnBrk="1" hangingPunct="1">
              <a:buFont typeface="Arial" charset="0"/>
              <a:buNone/>
            </a:pPr>
            <a:r>
              <a:rPr lang="en-US" sz="2800" b="1" i="1">
                <a:latin typeface="Calibri" charset="0"/>
                <a:ea typeface="ＭＳ Ｐゴシック" charset="0"/>
                <a:cs typeface="ＭＳ Ｐゴシック" charset="0"/>
              </a:rPr>
              <a:t>	   return x_ptr;		   |       return </a:t>
            </a:r>
            <a:r>
              <a:rPr lang="en-US" sz="2800" b="1" i="1">
                <a:solidFill>
                  <a:srgbClr val="3366FF"/>
                </a:solidFill>
                <a:latin typeface="Calibri" charset="0"/>
                <a:ea typeface="ＭＳ Ｐゴシック" charset="0"/>
                <a:cs typeface="ＭＳ Ｐゴシック" charset="0"/>
              </a:rPr>
              <a:t>r_x</a:t>
            </a:r>
            <a:r>
              <a:rPr lang="en-US" sz="2800" b="1" i="1">
                <a:latin typeface="Calibri" charset="0"/>
                <a:ea typeface="ＭＳ Ｐゴシック" charset="0"/>
                <a:cs typeface="ＭＳ Ｐゴシック" charset="0"/>
              </a:rPr>
              <a:t>;</a:t>
            </a:r>
          </a:p>
          <a:p>
            <a:pPr marL="609600" indent="-609600" eaLnBrk="1" hangingPunct="1">
              <a:buFont typeface="Arial" charset="0"/>
              <a:buNone/>
            </a:pPr>
            <a:r>
              <a:rPr lang="en-US" sz="2800" b="1" i="1">
                <a:latin typeface="Calibri" charset="0"/>
                <a:ea typeface="ＭＳ Ｐゴシック" charset="0"/>
                <a:cs typeface="ＭＳ Ｐゴシック" charset="0"/>
              </a:rPr>
              <a:t>	}							   |   </a:t>
            </a:r>
          </a:p>
          <a:p>
            <a:pPr marL="1371600" lvl="2" indent="-457200" eaLnBrk="1" hangingPunct="1"/>
            <a:endParaRPr lang="en-US" sz="2800" b="1" i="1">
              <a:latin typeface="Calibri" charset="0"/>
              <a:ea typeface="ＭＳ Ｐゴシック" charset="0"/>
            </a:endParaRPr>
          </a:p>
          <a:p>
            <a:pPr marL="1009650" lvl="1" indent="-609600" eaLnBrk="1" hangingPunct="1">
              <a:buFont typeface="Arial" charset="0"/>
              <a:buNone/>
            </a:pPr>
            <a:endParaRPr lang="en-US" sz="1800">
              <a:latin typeface="Calibri" charset="0"/>
              <a:ea typeface="ＭＳ Ｐゴシック" charset="0"/>
            </a:endParaRPr>
          </a:p>
          <a:p>
            <a:pPr marL="1371600" lvl="2" indent="-457200" eaLnBrk="1" hangingPunct="1">
              <a:buFont typeface="Arial" charset="0"/>
              <a:buNone/>
            </a:pPr>
            <a:endParaRPr lang="en-US" sz="3200">
              <a:latin typeface="Calibri" charset="0"/>
              <a:ea typeface="ＭＳ Ｐゴシック" charset="0"/>
            </a:endParaRPr>
          </a:p>
          <a:p>
            <a:pPr marL="1009650" lvl="1" indent="-609600" eaLnBrk="1" hangingPunct="1"/>
            <a:endParaRPr lang="en-US">
              <a:latin typeface="Calibri" charset="0"/>
              <a:ea typeface="ＭＳ Ｐゴシック" charset="0"/>
            </a:endParaRPr>
          </a:p>
        </p:txBody>
      </p:sp>
      <p:sp>
        <p:nvSpPr>
          <p:cNvPr id="53255" name="AutoShape 7"/>
          <p:cNvSpPr>
            <a:spLocks noChangeArrowheads="1"/>
          </p:cNvSpPr>
          <p:nvPr/>
        </p:nvSpPr>
        <p:spPr bwMode="auto">
          <a:xfrm>
            <a:off x="1066800" y="4953000"/>
            <a:ext cx="2057400" cy="838200"/>
          </a:xfrm>
          <a:prstGeom prst="cloudCallout">
            <a:avLst>
              <a:gd name="adj1" fmla="val 27315"/>
              <a:gd name="adj2" fmla="val -142616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defTabSz="914400">
              <a:defRPr/>
            </a:pPr>
            <a:r>
              <a:rPr lang="en-US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Returns pointer</a:t>
            </a:r>
          </a:p>
        </p:txBody>
      </p:sp>
      <p:sp>
        <p:nvSpPr>
          <p:cNvPr id="53256" name="AutoShape 8"/>
          <p:cNvSpPr>
            <a:spLocks noChangeArrowheads="1"/>
          </p:cNvSpPr>
          <p:nvPr/>
        </p:nvSpPr>
        <p:spPr bwMode="auto">
          <a:xfrm>
            <a:off x="6438900" y="4953000"/>
            <a:ext cx="2057400" cy="838200"/>
          </a:xfrm>
          <a:prstGeom prst="cloudCallout">
            <a:avLst>
              <a:gd name="adj1" fmla="val -83023"/>
              <a:gd name="adj2" fmla="val -181250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Returns reference</a:t>
            </a:r>
          </a:p>
        </p:txBody>
      </p:sp>
      <p:sp>
        <p:nvSpPr>
          <p:cNvPr id="53257" name="AutoShape 9"/>
          <p:cNvSpPr>
            <a:spLocks noChangeArrowheads="1"/>
          </p:cNvSpPr>
          <p:nvPr/>
        </p:nvSpPr>
        <p:spPr bwMode="auto">
          <a:xfrm>
            <a:off x="3352800" y="4648200"/>
            <a:ext cx="2743200" cy="990600"/>
          </a:xfrm>
          <a:prstGeom prst="cloudCallout">
            <a:avLst>
              <a:gd name="adj1" fmla="val -6421"/>
              <a:gd name="adj2" fmla="val -93269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defTabSz="914400">
              <a:defRPr/>
            </a:pPr>
            <a:r>
              <a:rPr lang="en-US" sz="16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Safe, return values outside function scope</a:t>
            </a:r>
          </a:p>
        </p:txBody>
      </p:sp>
      <p:sp>
        <p:nvSpPr>
          <p:cNvPr id="71689" name="Date Placeholder 10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rgbClr val="898989"/>
                </a:solidFill>
                <a:latin typeface="Calibri" charset="0"/>
              </a:rPr>
              <a:t>11/15/14</a:t>
            </a:r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764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250360" y="0"/>
            <a:ext cx="8229600" cy="762000"/>
          </a:xfrm>
        </p:spPr>
        <p:txBody>
          <a:bodyPr/>
          <a:lstStyle/>
          <a:p>
            <a:r>
              <a:rPr lang="en-US" b="1" dirty="0" smtClean="0"/>
              <a:t>References and Classes</a:t>
            </a:r>
            <a:endParaRPr lang="en-US" b="1" dirty="0" smtClean="0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3657600" cy="5562600"/>
          </a:xfrm>
          <a:ln>
            <a:solidFill>
              <a:srgbClr val="000000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sz="2000" b="1" dirty="0" smtClean="0">
                <a:ea typeface="ＭＳ Ｐゴシック" pitchFamily="-111" charset="-128"/>
                <a:cs typeface="ＭＳ Ｐゴシック" pitchFamily="-111" charset="-128"/>
              </a:rPr>
              <a:t>class Rational{</a:t>
            </a:r>
          </a:p>
          <a:p>
            <a:pPr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private</a:t>
            </a: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:</a:t>
            </a:r>
          </a:p>
          <a:p>
            <a:pPr>
              <a:buFontTx/>
              <a:buNone/>
            </a:pP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sz="2000" b="1" dirty="0" err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20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 N;</a:t>
            </a:r>
          </a:p>
          <a:p>
            <a:pPr>
              <a:buFontTx/>
              <a:buNone/>
            </a:pPr>
            <a:r>
              <a:rPr lang="en-US" sz="20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sz="2000" b="1" dirty="0" err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20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 D;</a:t>
            </a:r>
          </a:p>
          <a:p>
            <a:pPr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public</a:t>
            </a:r>
            <a:r>
              <a:rPr lang="en-US" sz="2000" b="1" dirty="0" smtClean="0">
                <a:ea typeface="ＭＳ Ｐゴシック" pitchFamily="-111" charset="-128"/>
                <a:cs typeface="ＭＳ Ｐゴシック" pitchFamily="-111" charset="-128"/>
              </a:rPr>
              <a:t>:</a:t>
            </a:r>
          </a:p>
          <a:p>
            <a:pPr>
              <a:buFontTx/>
              <a:buNone/>
            </a:pPr>
            <a:r>
              <a:rPr lang="en-US" sz="2000" b="1" dirty="0" smtClean="0">
                <a:ea typeface="ＭＳ Ｐゴシック" pitchFamily="-111" charset="-128"/>
                <a:cs typeface="ＭＳ Ｐゴシック" pitchFamily="-111" charset="-128"/>
              </a:rPr>
              <a:t>//constructors</a:t>
            </a:r>
          </a:p>
          <a:p>
            <a:pPr>
              <a:buFontTx/>
              <a:buNone/>
            </a:pPr>
            <a:r>
              <a:rPr lang="en-US" sz="2000" b="1" dirty="0" smtClean="0">
                <a:ea typeface="ＭＳ Ｐゴシック" pitchFamily="-111" charset="-128"/>
                <a:cs typeface="ＭＳ Ｐゴシック" pitchFamily="-111" charset="-128"/>
              </a:rPr>
              <a:t>Rational( ):</a:t>
            </a:r>
            <a:r>
              <a:rPr lang="en-US" sz="2000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N(0),</a:t>
            </a:r>
            <a:r>
              <a:rPr lang="en-US" sz="2000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D(1)</a:t>
            </a: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{ } //default</a:t>
            </a:r>
            <a:endParaRPr lang="en-US" sz="1600" b="1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>
              <a:buFontTx/>
              <a:buNone/>
            </a:pP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Rational(</a:t>
            </a:r>
            <a:r>
              <a:rPr lang="en-US" sz="2000" dirty="0" err="1" smtClean="0"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 n, </a:t>
            </a:r>
            <a:r>
              <a:rPr lang="en-US" sz="2000" dirty="0" err="1" smtClean="0"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 d):N(n), D(d) { }</a:t>
            </a:r>
            <a:r>
              <a:rPr lang="en-US" sz="2800" dirty="0" smtClean="0">
                <a:ea typeface="ＭＳ Ｐゴシック" pitchFamily="-111" charset="-128"/>
                <a:cs typeface="ＭＳ Ｐゴシック" pitchFamily="-111" charset="-128"/>
              </a:rPr>
              <a:t> </a:t>
            </a:r>
            <a:endParaRPr lang="en-US" sz="1400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>
              <a:buFontTx/>
              <a:buNone/>
            </a:pPr>
            <a:r>
              <a:rPr lang="en-US" sz="20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Rational(</a:t>
            </a:r>
            <a:r>
              <a:rPr lang="en-US" sz="2000" b="1" dirty="0" err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const</a:t>
            </a:r>
            <a:r>
              <a:rPr lang="en-US" sz="20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 &amp; </a:t>
            </a:r>
            <a:r>
              <a:rPr lang="en-US" sz="2000" b="1" dirty="0" err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rhs</a:t>
            </a:r>
            <a:r>
              <a:rPr lang="en-US" sz="20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):</a:t>
            </a:r>
          </a:p>
          <a:p>
            <a:pPr>
              <a:buFontTx/>
              <a:buNone/>
            </a:pPr>
            <a:r>
              <a:rPr lang="en-US" sz="20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    </a:t>
            </a:r>
            <a:r>
              <a:rPr lang="en-US" sz="2000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 N(</a:t>
            </a:r>
            <a:r>
              <a:rPr lang="en-US" sz="2000" b="1" dirty="0" err="1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rhs.N</a:t>
            </a:r>
            <a:r>
              <a:rPr lang="en-US" sz="2000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), D(</a:t>
            </a:r>
            <a:r>
              <a:rPr lang="en-US" sz="2000" b="1" dirty="0" err="1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rhs.D</a:t>
            </a:r>
            <a:r>
              <a:rPr lang="en-US" sz="2000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) </a:t>
            </a:r>
            <a:r>
              <a:rPr lang="en-US" sz="20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{ } //copy</a:t>
            </a:r>
          </a:p>
          <a:p>
            <a:pPr>
              <a:buFontTx/>
              <a:buNone/>
            </a:pP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~Rational( ){ }</a:t>
            </a:r>
            <a:r>
              <a:rPr lang="en-US" sz="2000" b="1" dirty="0" smtClean="0">
                <a:ea typeface="ＭＳ Ｐゴシック" pitchFamily="-111" charset="-128"/>
                <a:cs typeface="ＭＳ Ｐゴシック" pitchFamily="-111" charset="-128"/>
              </a:rPr>
              <a:t> 	//destructor</a:t>
            </a:r>
            <a:endParaRPr lang="en-US" sz="2000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>
              <a:buFontTx/>
              <a:buNone/>
            </a:pPr>
            <a:r>
              <a:rPr lang="en-US" sz="1800" b="1" dirty="0" err="1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const</a:t>
            </a:r>
            <a:r>
              <a:rPr lang="en-US" sz="1800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Rational </a:t>
            </a:r>
            <a:r>
              <a:rPr lang="en-US" sz="1800" b="1" dirty="0" smtClean="0">
                <a:ea typeface="ＭＳ Ｐゴシック" pitchFamily="-111" charset="-128"/>
                <a:cs typeface="ＭＳ Ｐゴシック" pitchFamily="-111" charset="-128"/>
              </a:rPr>
              <a:t>operator*(</a:t>
            </a:r>
            <a:r>
              <a:rPr lang="en-US" sz="1800" b="1" dirty="0" err="1" smtClean="0">
                <a:ea typeface="ＭＳ Ｐゴシック" pitchFamily="-111" charset="-128"/>
                <a:cs typeface="ＭＳ Ｐゴシック" pitchFamily="-111" charset="-128"/>
              </a:rPr>
              <a:t>const</a:t>
            </a:r>
            <a:endParaRPr lang="en-US" sz="1800" b="1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>
              <a:buFontTx/>
              <a:buNone/>
            </a:pPr>
            <a:r>
              <a:rPr lang="en-US" sz="1800" b="1" dirty="0" smtClean="0">
                <a:ea typeface="ＭＳ Ｐゴシック" pitchFamily="-111" charset="-128"/>
                <a:cs typeface="ＭＳ Ｐゴシック" pitchFamily="-111" charset="-128"/>
              </a:rPr>
              <a:t>Rational &amp;</a:t>
            </a:r>
            <a:r>
              <a:rPr lang="en-US" sz="1800" b="1" dirty="0" err="1" smtClean="0">
                <a:ea typeface="ＭＳ Ｐゴシック" pitchFamily="-111" charset="-128"/>
                <a:cs typeface="ＭＳ Ｐゴシック" pitchFamily="-111" charset="-128"/>
              </a:rPr>
              <a:t>rhs</a:t>
            </a:r>
            <a:r>
              <a:rPr lang="en-US" sz="1800" b="1" dirty="0" smtClean="0">
                <a:ea typeface="ＭＳ Ｐゴシック" pitchFamily="-111" charset="-128"/>
                <a:cs typeface="ＭＳ Ｐゴシック" pitchFamily="-111" charset="-128"/>
              </a:rPr>
              <a:t>)</a:t>
            </a:r>
            <a:r>
              <a:rPr lang="en-US" sz="1800" b="1" dirty="0" err="1" smtClean="0">
                <a:ea typeface="ＭＳ Ｐゴシック" pitchFamily="-111" charset="-128"/>
                <a:cs typeface="ＭＳ Ｐゴシック" pitchFamily="-111" charset="-128"/>
              </a:rPr>
              <a:t>const</a:t>
            </a:r>
            <a:r>
              <a:rPr lang="en-US" sz="1800" b="1" dirty="0" smtClean="0">
                <a:ea typeface="ＭＳ Ｐゴシック" pitchFamily="-111" charset="-128"/>
                <a:cs typeface="ＭＳ Ｐゴシック" pitchFamily="-111" charset="-128"/>
              </a:rPr>
              <a:t>; //member</a:t>
            </a:r>
          </a:p>
          <a:p>
            <a:pPr>
              <a:buFontTx/>
              <a:buNone/>
            </a:pPr>
            <a:r>
              <a:rPr lang="en-US" sz="1800" b="1" dirty="0" smtClean="0">
                <a:ea typeface="ＭＳ Ｐゴシック" pitchFamily="-111" charset="-128"/>
                <a:cs typeface="ＭＳ Ｐゴシック" pitchFamily="-111" charset="-128"/>
              </a:rPr>
              <a:t>};</a:t>
            </a:r>
          </a:p>
          <a:p>
            <a:pPr>
              <a:buFontTx/>
              <a:buNone/>
            </a:pPr>
            <a:endParaRPr lang="en-US" sz="2400" dirty="0" smtClean="0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7/13/14</a:t>
            </a:r>
          </a:p>
        </p:txBody>
      </p:sp>
      <p:sp>
        <p:nvSpPr>
          <p:cNvPr id="2458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Notes#8</a:t>
            </a:r>
          </a:p>
        </p:txBody>
      </p:sp>
      <p:sp>
        <p:nvSpPr>
          <p:cNvPr id="245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66A3DD-34ED-D643-92AB-2D4BFDFB2635}" type="slidenum">
              <a:rPr lang="en-US" smtClean="0">
                <a:latin typeface="Arial" pitchFamily="-111" charset="0"/>
              </a:rPr>
              <a:pPr/>
              <a:t>22</a:t>
            </a:fld>
            <a:endParaRPr lang="en-US" smtClean="0">
              <a:latin typeface="Arial" pitchFamily="-111" charset="0"/>
            </a:endParaRPr>
          </a:p>
        </p:txBody>
      </p:sp>
      <p:sp>
        <p:nvSpPr>
          <p:cNvPr id="24583" name="Content Placeholder 2"/>
          <p:cNvSpPr txBox="1">
            <a:spLocks/>
          </p:cNvSpPr>
          <p:nvPr/>
        </p:nvSpPr>
        <p:spPr bwMode="auto">
          <a:xfrm>
            <a:off x="4800600" y="762000"/>
            <a:ext cx="3657600" cy="5562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sz="2000" dirty="0">
                <a:ea typeface="ＭＳ Ｐゴシック" pitchFamily="-111" charset="-128"/>
                <a:cs typeface="ＭＳ Ｐゴシック" pitchFamily="-111" charset="-128"/>
              </a:rPr>
              <a:t>//arithmetic operator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b="1" dirty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const </a:t>
            </a:r>
            <a:r>
              <a:rPr lang="en-US" b="1" dirty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Rational</a:t>
            </a:r>
            <a:r>
              <a:rPr lang="en-US" b="1" dirty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lang="en-US" b="1" dirty="0" err="1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Rationnal::</a:t>
            </a:r>
            <a:r>
              <a:rPr lang="en-US" b="1" dirty="0" err="1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Rational</a:t>
            </a:r>
            <a:r>
              <a:rPr lang="en-US" b="1" dirty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 operator*</a:t>
            </a: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(</a:t>
            </a:r>
            <a:r>
              <a:rPr lang="en-US" b="1" dirty="0">
                <a:ea typeface="ＭＳ Ｐゴシック" pitchFamily="-111" charset="-128"/>
                <a:cs typeface="ＭＳ Ｐゴシック" pitchFamily="-111" charset="-128"/>
              </a:rPr>
              <a:t>cons</a:t>
            </a: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t </a:t>
            </a:r>
            <a:r>
              <a:rPr lang="en-US" b="1" dirty="0">
                <a:solidFill>
                  <a:srgbClr val="008000"/>
                </a:solidFill>
                <a:ea typeface="ＭＳ Ｐゴシック" pitchFamily="-111" charset="-128"/>
                <a:cs typeface="ＭＳ Ｐゴシック" pitchFamily="-111" charset="-128"/>
              </a:rPr>
              <a:t>Rational&amp; </a:t>
            </a:r>
            <a:r>
              <a:rPr lang="en-US" b="1" dirty="0" err="1">
                <a:solidFill>
                  <a:srgbClr val="008000"/>
                </a:solidFill>
                <a:ea typeface="ＭＳ Ｐゴシック" pitchFamily="-111" charset="-128"/>
                <a:cs typeface="ＭＳ Ｐゴシック" pitchFamily="-111" charset="-128"/>
              </a:rPr>
              <a:t>rhs</a:t>
            </a: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) const {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b="1" dirty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Rational Answer</a:t>
            </a: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;  //temp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     </a:t>
            </a:r>
            <a:r>
              <a:rPr lang="en-US" dirty="0" err="1">
                <a:ea typeface="ＭＳ Ｐゴシック" pitchFamily="-111" charset="-128"/>
                <a:cs typeface="ＭＳ Ｐゴシック" pitchFamily="-111" charset="-128"/>
              </a:rPr>
              <a:t>Answer.N</a:t>
            </a: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 = N*(</a:t>
            </a:r>
            <a:r>
              <a:rPr lang="en-US" dirty="0" err="1">
                <a:ea typeface="ＭＳ Ｐゴシック" pitchFamily="-111" charset="-128"/>
                <a:cs typeface="ＭＳ Ｐゴシック" pitchFamily="-111" charset="-128"/>
              </a:rPr>
              <a:t>rhs.N</a:t>
            </a: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);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dirty="0" err="1">
                <a:ea typeface="ＭＳ Ｐゴシック" pitchFamily="-111" charset="-128"/>
                <a:cs typeface="ＭＳ Ｐゴシック" pitchFamily="-111" charset="-128"/>
              </a:rPr>
              <a:t>Answer.D</a:t>
            </a: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 = D*(</a:t>
            </a:r>
            <a:r>
              <a:rPr lang="en-US" dirty="0" err="1">
                <a:ea typeface="ＭＳ Ｐゴシック" pitchFamily="-111" charset="-128"/>
                <a:cs typeface="ＭＳ Ｐゴシック" pitchFamily="-111" charset="-128"/>
              </a:rPr>
              <a:t>rhs.D</a:t>
            </a: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);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	return </a:t>
            </a:r>
            <a:r>
              <a:rPr lang="en-US" b="1" dirty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Answer;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}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dirty="0" err="1"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 main( ){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	Rational X(10,3),Y(5,4), Z;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	 </a:t>
            </a:r>
            <a:r>
              <a:rPr lang="en-US" b="1" dirty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Z = X*Y;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b="1" dirty="0">
                <a:solidFill>
                  <a:srgbClr val="0000FF"/>
                </a:solidFill>
              </a:rPr>
              <a:t>      //Z = </a:t>
            </a:r>
            <a:r>
              <a:rPr lang="en-US" b="1" dirty="0" err="1">
                <a:solidFill>
                  <a:srgbClr val="0000FF"/>
                </a:solidFill>
              </a:rPr>
              <a:t>X.operator</a:t>
            </a:r>
            <a:r>
              <a:rPr lang="en-US" b="1" dirty="0">
                <a:solidFill>
                  <a:srgbClr val="0000FF"/>
                </a:solidFill>
              </a:rPr>
              <a:t>*(Y);  //same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b="1" dirty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	(X*</a:t>
            </a:r>
            <a:r>
              <a:rPr lang="en-US" b="1" dirty="0" err="1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Y).input</a:t>
            </a:r>
            <a:r>
              <a:rPr lang="en-US" b="1" dirty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( ); //</a:t>
            </a:r>
            <a:r>
              <a:rPr lang="en-US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NO!!!</a:t>
            </a:r>
            <a:endParaRPr lang="en-US" dirty="0" smtClean="0">
              <a:solidFill>
                <a:srgbClr val="FF0000"/>
              </a:solidFill>
              <a:ea typeface="ＭＳ Ｐゴシック" pitchFamily="-111" charset="-128"/>
              <a:cs typeface="ＭＳ Ｐゴシック" pitchFamily="-111" charset="-128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	return 0;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}</a:t>
            </a:r>
          </a:p>
          <a:p>
            <a:pPr marL="342900" indent="-342900" eaLnBrk="0" hangingPunct="0">
              <a:spcBef>
                <a:spcPct val="20000"/>
              </a:spcBef>
            </a:pPr>
            <a:endParaRPr lang="en-US" sz="2000" dirty="0">
              <a:ea typeface="ＭＳ Ｐゴシック" pitchFamily="-111" charset="-128"/>
              <a:cs typeface="ＭＳ Ｐゴシック" pitchFamily="-111" charset="-128"/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lang="en-US" sz="2000" dirty="0">
              <a:ea typeface="ＭＳ Ｐゴシック" pitchFamily="-111" charset="-128"/>
              <a:cs typeface="ＭＳ Ｐゴシック" pitchFamily="-111" charset="-128"/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lang="en-US" sz="2000" dirty="0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8" name="Cloud Callout 7"/>
          <p:cNvSpPr/>
          <p:nvPr/>
        </p:nvSpPr>
        <p:spPr>
          <a:xfrm>
            <a:off x="2514600" y="1676400"/>
            <a:ext cx="2209800" cy="536575"/>
          </a:xfrm>
          <a:prstGeom prst="cloudCallout">
            <a:avLst>
              <a:gd name="adj1" fmla="val -57895"/>
              <a:gd name="adj2" fmla="val 232898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>
                <a:solidFill>
                  <a:srgbClr val="0000FF"/>
                </a:solidFill>
              </a:rPr>
              <a:t>Default constructor</a:t>
            </a:r>
          </a:p>
        </p:txBody>
      </p:sp>
      <p:sp>
        <p:nvSpPr>
          <p:cNvPr id="9" name="Cloud Callout 8"/>
          <p:cNvSpPr/>
          <p:nvPr/>
        </p:nvSpPr>
        <p:spPr>
          <a:xfrm>
            <a:off x="6934200" y="493712"/>
            <a:ext cx="2209800" cy="536575"/>
          </a:xfrm>
          <a:prstGeom prst="cloudCallout">
            <a:avLst>
              <a:gd name="adj1" fmla="val -34568"/>
              <a:gd name="adj2" fmla="val 24918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>
                <a:solidFill>
                  <a:srgbClr val="0000FF"/>
                </a:solidFill>
              </a:rPr>
              <a:t>Default constructor</a:t>
            </a:r>
          </a:p>
        </p:txBody>
      </p:sp>
      <p:sp>
        <p:nvSpPr>
          <p:cNvPr id="10" name="Cloud Callout 9"/>
          <p:cNvSpPr/>
          <p:nvPr/>
        </p:nvSpPr>
        <p:spPr>
          <a:xfrm>
            <a:off x="6934200" y="2971800"/>
            <a:ext cx="2209800" cy="914400"/>
          </a:xfrm>
          <a:prstGeom prst="cloudCallout">
            <a:avLst>
              <a:gd name="adj1" fmla="val -84320"/>
              <a:gd name="adj2" fmla="val 567"/>
            </a:avLst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1400" b="1" dirty="0">
                <a:solidFill>
                  <a:srgbClr val="0000FF"/>
                </a:solidFill>
              </a:rPr>
              <a:t>Destructor</a:t>
            </a:r>
          </a:p>
          <a:p>
            <a:pPr algn="ctr">
              <a:defRPr/>
            </a:pPr>
            <a:r>
              <a:rPr lang="en-US" sz="1400" b="1" dirty="0">
                <a:solidFill>
                  <a:srgbClr val="0000FF"/>
                </a:solidFill>
              </a:rPr>
              <a:t>&amp;</a:t>
            </a:r>
          </a:p>
          <a:p>
            <a:pPr algn="ctr">
              <a:defRPr/>
            </a:pPr>
            <a:r>
              <a:rPr lang="en-US" sz="1400" b="1" dirty="0">
                <a:solidFill>
                  <a:srgbClr val="0000FF"/>
                </a:solidFill>
              </a:rPr>
              <a:t>Copy constructor</a:t>
            </a:r>
          </a:p>
        </p:txBody>
      </p:sp>
    </p:spTree>
    <p:extLst>
      <p:ext uri="{BB962C8B-B14F-4D97-AF65-F5344CB8AC3E}">
        <p14:creationId xmlns:p14="http://schemas.microsoft.com/office/powerpoint/2010/main" val="867888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en-US" b="1" dirty="0" smtClean="0">
                <a:latin typeface="Calibri" charset="0"/>
              </a:rPr>
              <a:t>Introduction to Strings</a:t>
            </a:r>
            <a:endParaRPr lang="en-US" b="1" dirty="0">
              <a:latin typeface="Calibri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56150"/>
          </a:xfrm>
          <a:ln>
            <a:solidFill>
              <a:srgbClr val="0000FF"/>
            </a:solidFill>
          </a:ln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Two string types:</a:t>
            </a:r>
          </a:p>
          <a:p>
            <a:pPr eaLnBrk="1" hangingPunct="1">
              <a:spcBef>
                <a:spcPct val="50000"/>
              </a:spcBef>
            </a:pPr>
            <a:r>
              <a:rPr lang="en-US" b="1" dirty="0">
                <a:solidFill>
                  <a:srgbClr val="3366FF"/>
                </a:solidFill>
                <a:latin typeface="Calibri" charset="0"/>
              </a:rPr>
              <a:t>C-strings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Array with base type char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End of string marked with </a:t>
            </a:r>
            <a:r>
              <a:rPr lang="en-US" dirty="0" smtClean="0">
                <a:latin typeface="Calibri" charset="0"/>
              </a:rPr>
              <a:t>NULL, </a:t>
            </a:r>
            <a:r>
              <a:rPr lang="en-US" dirty="0">
                <a:latin typeface="Calibri" charset="0"/>
              </a:rPr>
              <a:t>"\0"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"Older" method inherited from C</a:t>
            </a:r>
          </a:p>
          <a:p>
            <a:pPr eaLnBrk="1" hangingPunct="1">
              <a:spcBef>
                <a:spcPct val="50000"/>
              </a:spcBef>
            </a:pPr>
            <a:r>
              <a:rPr lang="en-US" b="1" dirty="0">
                <a:solidFill>
                  <a:srgbClr val="3366FF"/>
                </a:solidFill>
                <a:latin typeface="Calibri" charset="0"/>
              </a:rPr>
              <a:t>String class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Uses </a:t>
            </a:r>
            <a:r>
              <a:rPr lang="en-US" dirty="0" smtClean="0">
                <a:latin typeface="Calibri" charset="0"/>
              </a:rPr>
              <a:t>templates</a:t>
            </a:r>
          </a:p>
          <a:p>
            <a:pPr lvl="1" eaLnBrk="1" hangingPunct="1"/>
            <a:r>
              <a:rPr lang="en-US" dirty="0" smtClean="0">
                <a:latin typeface="Calibri" charset="0"/>
              </a:rPr>
              <a:t>Uses a more modern string handling facilities</a:t>
            </a:r>
          </a:p>
          <a:p>
            <a:pPr lvl="1" eaLnBrk="1" hangingPunct="1"/>
            <a:endParaRPr lang="en-US" dirty="0">
              <a:latin typeface="Calibri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0C32-ADC6-B342-87D4-8539893052A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0811"/>
            <a:ext cx="8229600" cy="899789"/>
          </a:xfrm>
        </p:spPr>
        <p:txBody>
          <a:bodyPr/>
          <a:lstStyle/>
          <a:p>
            <a:pPr eaLnBrk="1" hangingPunct="1"/>
            <a:r>
              <a:rPr lang="en-US" b="1" dirty="0">
                <a:latin typeface="Calibri" charset="0"/>
              </a:rPr>
              <a:t>C-Strings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  <a:ln>
            <a:solidFill>
              <a:srgbClr val="0000FF"/>
            </a:solidFill>
          </a:ln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0000FF"/>
                </a:solidFill>
                <a:latin typeface="Calibri" charset="0"/>
              </a:rPr>
              <a:t>Array with base type </a:t>
            </a:r>
            <a:r>
              <a:rPr lang="en-US" b="1" i="1" dirty="0">
                <a:solidFill>
                  <a:srgbClr val="0000FF"/>
                </a:solidFill>
                <a:latin typeface="Calibri" charset="0"/>
              </a:rPr>
              <a:t>char</a:t>
            </a:r>
            <a:endParaRPr lang="en-US" b="1" dirty="0">
              <a:solidFill>
                <a:srgbClr val="0000FF"/>
              </a:solidFill>
              <a:latin typeface="Calibri" charset="0"/>
            </a:endParaRPr>
          </a:p>
          <a:p>
            <a:pPr lvl="1" eaLnBrk="1" hangingPunct="1"/>
            <a:r>
              <a:rPr lang="en-US" dirty="0">
                <a:latin typeface="Calibri" charset="0"/>
              </a:rPr>
              <a:t>One character per indexed variable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One extra character: </a:t>
            </a:r>
            <a:r>
              <a:rPr lang="en-US" b="1" dirty="0">
                <a:solidFill>
                  <a:srgbClr val="0000FF"/>
                </a:solidFill>
                <a:latin typeface="Calibri" charset="0"/>
              </a:rPr>
              <a:t>"\0"</a:t>
            </a:r>
          </a:p>
          <a:p>
            <a:pPr lvl="2" eaLnBrk="1" hangingPunct="1"/>
            <a:r>
              <a:rPr lang="en-US" dirty="0">
                <a:latin typeface="Calibri" charset="0"/>
              </a:rPr>
              <a:t>Called </a:t>
            </a:r>
            <a:r>
              <a:rPr lang="en-US" dirty="0" smtClean="0">
                <a:latin typeface="Calibri" charset="0"/>
              </a:rPr>
              <a:t>"</a:t>
            </a:r>
            <a:r>
              <a:rPr lang="en-US" b="1" dirty="0" smtClean="0">
                <a:solidFill>
                  <a:srgbClr val="0000FF"/>
                </a:solidFill>
                <a:latin typeface="Calibri" charset="0"/>
              </a:rPr>
              <a:t>NULL </a:t>
            </a:r>
            <a:r>
              <a:rPr lang="en-US" b="1" dirty="0">
                <a:solidFill>
                  <a:srgbClr val="0000FF"/>
                </a:solidFill>
                <a:latin typeface="Calibri" charset="0"/>
              </a:rPr>
              <a:t>character</a:t>
            </a:r>
            <a:r>
              <a:rPr lang="en-US" dirty="0">
                <a:latin typeface="Calibri" charset="0"/>
              </a:rPr>
              <a:t>"</a:t>
            </a:r>
          </a:p>
          <a:p>
            <a:pPr lvl="2" eaLnBrk="1" hangingPunct="1"/>
            <a:r>
              <a:rPr lang="en-US" dirty="0">
                <a:latin typeface="Calibri" charset="0"/>
              </a:rPr>
              <a:t>End </a:t>
            </a:r>
            <a:r>
              <a:rPr lang="en-US" dirty="0" smtClean="0">
                <a:latin typeface="Calibri" charset="0"/>
              </a:rPr>
              <a:t>marker</a:t>
            </a:r>
          </a:p>
          <a:p>
            <a:pPr lvl="1"/>
            <a:r>
              <a:rPr lang="en-US" dirty="0" smtClean="0">
                <a:latin typeface="Calibri" charset="0"/>
              </a:rPr>
              <a:t>char phrase[6] = {‘h’, ‘</a:t>
            </a:r>
            <a:r>
              <a:rPr lang="en-US" dirty="0" err="1" smtClean="0">
                <a:latin typeface="Calibri" charset="0"/>
              </a:rPr>
              <a:t>e’,’l’,’l’,’o</a:t>
            </a:r>
            <a:r>
              <a:rPr lang="en-US" dirty="0" smtClean="0">
                <a:latin typeface="Calibri" charset="0"/>
              </a:rPr>
              <a:t>’,</a:t>
            </a:r>
            <a:r>
              <a:rPr lang="en-US" b="1" dirty="0" smtClean="0">
                <a:solidFill>
                  <a:srgbClr val="0000FF"/>
                </a:solidFill>
                <a:latin typeface="Calibri" charset="0"/>
              </a:rPr>
              <a:t>’\0’}</a:t>
            </a:r>
            <a:r>
              <a:rPr lang="en-US" dirty="0" smtClean="0">
                <a:latin typeface="Calibri" charset="0"/>
              </a:rPr>
              <a:t>;</a:t>
            </a:r>
            <a:endParaRPr lang="en-US" dirty="0">
              <a:latin typeface="Calibri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dirty="0">
                <a:latin typeface="Calibri" charset="0"/>
              </a:rPr>
              <a:t>We</a:t>
            </a:r>
            <a:r>
              <a:rPr lang="ja-JP" altLang="en-US" dirty="0">
                <a:latin typeface="Calibri" charset="0"/>
              </a:rPr>
              <a:t>’</a:t>
            </a:r>
            <a:r>
              <a:rPr lang="en-US" dirty="0" err="1">
                <a:latin typeface="Calibri" charset="0"/>
              </a:rPr>
              <a:t>ve</a:t>
            </a:r>
            <a:r>
              <a:rPr lang="en-US" dirty="0">
                <a:latin typeface="Calibri" charset="0"/>
              </a:rPr>
              <a:t> used c-strings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Literal "Hello" stored as c-</a:t>
            </a:r>
            <a:r>
              <a:rPr lang="en-US" dirty="0" smtClean="0">
                <a:latin typeface="Calibri" charset="0"/>
              </a:rPr>
              <a:t>string</a:t>
            </a:r>
          </a:p>
          <a:p>
            <a:pPr lvl="2"/>
            <a:r>
              <a:rPr lang="en-US" dirty="0" smtClean="0">
                <a:solidFill>
                  <a:srgbClr val="0000FF"/>
                </a:solidFill>
                <a:latin typeface="Calibri" charset="0"/>
              </a:rPr>
              <a:t>Stored in the “pool of strings”</a:t>
            </a:r>
            <a:endParaRPr lang="en-US" dirty="0">
              <a:solidFill>
                <a:srgbClr val="0000FF"/>
              </a:solidFill>
              <a:latin typeface="Calibri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0C32-ADC6-B342-87D4-8539893052A8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323"/>
            <a:ext cx="8229600" cy="885077"/>
          </a:xfrm>
        </p:spPr>
        <p:txBody>
          <a:bodyPr/>
          <a:lstStyle/>
          <a:p>
            <a:pPr eaLnBrk="1" hangingPunct="1"/>
            <a:r>
              <a:rPr lang="en-US" b="1" dirty="0">
                <a:latin typeface="Calibri" charset="0"/>
              </a:rPr>
              <a:t>C-String Variable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815262" cy="4922838"/>
          </a:xfrm>
          <a:ln>
            <a:solidFill>
              <a:srgbClr val="0000FF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 dirty="0" smtClean="0">
                <a:solidFill>
                  <a:srgbClr val="3366FF"/>
                </a:solidFill>
                <a:latin typeface="Calibri" charset="0"/>
              </a:rPr>
              <a:t>C-String Variable is an Array </a:t>
            </a:r>
            <a:r>
              <a:rPr lang="en-US" sz="2800" b="1" dirty="0">
                <a:solidFill>
                  <a:srgbClr val="3366FF"/>
                </a:solidFill>
                <a:latin typeface="Calibri" charset="0"/>
              </a:rPr>
              <a:t>of characters:</a:t>
            </a:r>
            <a:r>
              <a:rPr lang="en-US" sz="2800" dirty="0">
                <a:latin typeface="Calibri" charset="0"/>
              </a:rPr>
              <a:t/>
            </a:r>
            <a:br>
              <a:rPr lang="en-US" sz="2800" dirty="0">
                <a:latin typeface="Calibri" charset="0"/>
              </a:rPr>
            </a:br>
            <a:r>
              <a:rPr lang="en-US" sz="2400" dirty="0">
                <a:latin typeface="Calibri" charset="0"/>
              </a:rPr>
              <a:t>char s[10];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²"/>
            </a:pPr>
            <a:r>
              <a:rPr lang="en-US" sz="2400" dirty="0">
                <a:latin typeface="Calibri" charset="0"/>
              </a:rPr>
              <a:t>Declares a c-string variable to hold up to </a:t>
            </a:r>
            <a:br>
              <a:rPr lang="en-US" sz="2400" dirty="0">
                <a:latin typeface="Calibri" charset="0"/>
              </a:rPr>
            </a:br>
            <a:r>
              <a:rPr lang="en-US" sz="2400" dirty="0">
                <a:latin typeface="Calibri" charset="0"/>
              </a:rPr>
              <a:t>9 characters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²"/>
            </a:pPr>
            <a:r>
              <a:rPr lang="en-US" sz="2400" dirty="0">
                <a:latin typeface="Calibri" charset="0"/>
              </a:rPr>
              <a:t>+ one </a:t>
            </a:r>
            <a:r>
              <a:rPr lang="en-US" sz="2400" dirty="0" smtClean="0">
                <a:latin typeface="Calibri" charset="0"/>
              </a:rPr>
              <a:t>NULL </a:t>
            </a:r>
            <a:r>
              <a:rPr lang="en-US" sz="2400" dirty="0">
                <a:latin typeface="Calibri" charset="0"/>
              </a:rPr>
              <a:t>character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latin typeface="Calibri" charset="0"/>
              </a:rPr>
              <a:t>Typically "</a:t>
            </a:r>
            <a:r>
              <a:rPr lang="en-US" sz="2800" b="1" dirty="0">
                <a:solidFill>
                  <a:srgbClr val="0000FF"/>
                </a:solidFill>
                <a:latin typeface="Calibri" charset="0"/>
              </a:rPr>
              <a:t>partially-filled</a:t>
            </a:r>
            <a:r>
              <a:rPr lang="en-US" sz="2800" dirty="0">
                <a:latin typeface="Calibri" charset="0"/>
              </a:rPr>
              <a:t>" array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Declare large enough to hold max-size string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Indicate end with </a:t>
            </a:r>
            <a:r>
              <a:rPr lang="en-US" sz="2400" dirty="0" smtClean="0">
                <a:latin typeface="Calibri" charset="0"/>
              </a:rPr>
              <a:t>NULL</a:t>
            </a:r>
            <a:endParaRPr lang="en-US" sz="24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latin typeface="Calibri" charset="0"/>
              </a:rPr>
              <a:t>Only difference from standard array: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Must contain </a:t>
            </a:r>
            <a:r>
              <a:rPr lang="en-US" sz="2400" b="1" dirty="0" smtClean="0">
                <a:solidFill>
                  <a:srgbClr val="0000FF"/>
                </a:solidFill>
                <a:latin typeface="Calibri" charset="0"/>
              </a:rPr>
              <a:t>NULL</a:t>
            </a:r>
            <a:r>
              <a:rPr lang="en-US" sz="2400" dirty="0" smtClean="0">
                <a:solidFill>
                  <a:srgbClr val="0000FF"/>
                </a:solidFill>
                <a:latin typeface="Calibri" charset="0"/>
              </a:rPr>
              <a:t>  </a:t>
            </a:r>
            <a:r>
              <a:rPr lang="en-US" sz="2400" dirty="0" smtClean="0">
                <a:latin typeface="Calibri" charset="0"/>
              </a:rPr>
              <a:t>character which acts as </a:t>
            </a:r>
            <a:r>
              <a:rPr lang="en-US" sz="2400" b="1" i="1" dirty="0" smtClean="0">
                <a:solidFill>
                  <a:srgbClr val="0000FF"/>
                </a:solidFill>
                <a:latin typeface="Calibri" charset="0"/>
              </a:rPr>
              <a:t>sentinel</a:t>
            </a:r>
            <a:r>
              <a:rPr lang="en-US" sz="2400" dirty="0" smtClean="0">
                <a:solidFill>
                  <a:srgbClr val="0000FF"/>
                </a:solidFill>
                <a:latin typeface="Calibri" charset="0"/>
              </a:rPr>
              <a:t> </a:t>
            </a:r>
            <a:r>
              <a:rPr lang="en-US" sz="2400" dirty="0" smtClean="0">
                <a:latin typeface="Calibri" charset="0"/>
              </a:rPr>
              <a:t>to mark end of C-string</a:t>
            </a:r>
            <a:endParaRPr lang="en-US" sz="2400" dirty="0">
              <a:latin typeface="Calibri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0C32-ADC6-B342-87D4-8539893052A8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329"/>
            <a:ext cx="8229600" cy="825871"/>
          </a:xfrm>
        </p:spPr>
        <p:txBody>
          <a:bodyPr/>
          <a:lstStyle/>
          <a:p>
            <a:pPr eaLnBrk="1" hangingPunct="1"/>
            <a:r>
              <a:rPr lang="en-US" b="1" dirty="0">
                <a:latin typeface="Calibri" charset="0"/>
              </a:rPr>
              <a:t>C-String Storage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ln>
            <a:solidFill>
              <a:srgbClr val="0000FF"/>
            </a:solidFill>
          </a:ln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Calibri" charset="0"/>
              </a:rPr>
              <a:t>A standard array:</a:t>
            </a:r>
            <a:br>
              <a:rPr lang="en-US" b="1" dirty="0">
                <a:latin typeface="Calibri" charset="0"/>
              </a:rPr>
            </a:br>
            <a:r>
              <a:rPr lang="en-US" dirty="0">
                <a:latin typeface="Calibri" charset="0"/>
              </a:rPr>
              <a:t>char s[10];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>
                <a:latin typeface="Calibri" charset="0"/>
              </a:rPr>
              <a:t>If s contains string "</a:t>
            </a:r>
            <a:r>
              <a:rPr lang="en-US" b="1" dirty="0">
                <a:solidFill>
                  <a:srgbClr val="0000FF"/>
                </a:solidFill>
                <a:latin typeface="Calibri" charset="0"/>
              </a:rPr>
              <a:t>Hi Mom"</a:t>
            </a:r>
            <a:r>
              <a:rPr lang="en-US" dirty="0">
                <a:latin typeface="Calibri" charset="0"/>
              </a:rPr>
              <a:t>, stored as</a:t>
            </a:r>
            <a:r>
              <a:rPr lang="en-US" dirty="0" smtClean="0">
                <a:latin typeface="Calibri" charset="0"/>
              </a:rPr>
              <a:t>:</a:t>
            </a:r>
          </a:p>
          <a:p>
            <a:pPr lvl="2">
              <a:spcBef>
                <a:spcPct val="50000"/>
              </a:spcBef>
            </a:pPr>
            <a:r>
              <a:rPr lang="en-US" dirty="0" smtClean="0">
                <a:latin typeface="Calibri" charset="0"/>
              </a:rPr>
              <a:t>Includes the </a:t>
            </a:r>
            <a:r>
              <a:rPr lang="en-US" b="1" dirty="0" smtClean="0">
                <a:solidFill>
                  <a:srgbClr val="0000FF"/>
                </a:solidFill>
                <a:latin typeface="Calibri" charset="0"/>
              </a:rPr>
              <a:t>NULL character (‘\0’)</a:t>
            </a:r>
          </a:p>
          <a:p>
            <a:pPr lvl="2">
              <a:spcBef>
                <a:spcPct val="50000"/>
              </a:spcBef>
            </a:pPr>
            <a:endParaRPr lang="en-US" b="1" dirty="0">
              <a:solidFill>
                <a:srgbClr val="0000FF"/>
              </a:solidFill>
              <a:latin typeface="Calibri" charset="0"/>
            </a:endParaRPr>
          </a:p>
          <a:p>
            <a:pPr lvl="2">
              <a:spcBef>
                <a:spcPct val="50000"/>
              </a:spcBef>
            </a:pPr>
            <a:endParaRPr lang="en-US" b="1" dirty="0" smtClean="0">
              <a:solidFill>
                <a:srgbClr val="0000FF"/>
              </a:solidFill>
              <a:latin typeface="Calibri" charset="0"/>
            </a:endParaRPr>
          </a:p>
          <a:p>
            <a:pPr lvl="1">
              <a:spcBef>
                <a:spcPct val="50000"/>
              </a:spcBef>
            </a:pPr>
            <a:r>
              <a:rPr lang="en-US" b="1" dirty="0" smtClean="0">
                <a:solidFill>
                  <a:srgbClr val="0000FF"/>
                </a:solidFill>
                <a:latin typeface="Calibri" charset="0"/>
              </a:rPr>
              <a:t>The thing that differentiates a C-string from ordinary  array of chars is that the C-string must contain a NULL</a:t>
            </a:r>
            <a:endParaRPr lang="en-US" b="1" dirty="0">
              <a:solidFill>
                <a:srgbClr val="0000FF"/>
              </a:solidFill>
              <a:latin typeface="Calibri" charset="0"/>
            </a:endParaRPr>
          </a:p>
        </p:txBody>
      </p:sp>
      <p:pic>
        <p:nvPicPr>
          <p:cNvPr id="18436" name="Picture 4" descr="C:\WINDOWS\Desktop\Oh_type\sacitch_C++_ppt\gif\savitchc09d_p370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86200"/>
            <a:ext cx="77724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0C32-ADC6-B342-87D4-8539893052A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Calibri" charset="0"/>
              </a:rPr>
              <a:t>C-String Initialization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137150"/>
          </a:xfrm>
          <a:ln>
            <a:solidFill>
              <a:srgbClr val="0000FF"/>
            </a:solidFill>
          </a:ln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charset="0"/>
              </a:rPr>
              <a:t>Can initialize c-string:</a:t>
            </a:r>
            <a:br>
              <a:rPr lang="en-US" sz="2800" dirty="0">
                <a:latin typeface="Calibri" charset="0"/>
              </a:rPr>
            </a:br>
            <a:r>
              <a:rPr lang="en-US" sz="2400" b="1" dirty="0">
                <a:solidFill>
                  <a:srgbClr val="0000FF"/>
                </a:solidFill>
                <a:latin typeface="Calibri" charset="0"/>
              </a:rPr>
              <a:t>char </a:t>
            </a:r>
            <a:r>
              <a:rPr lang="en-US" sz="2400" b="1" dirty="0" err="1">
                <a:solidFill>
                  <a:srgbClr val="0000FF"/>
                </a:solidFill>
                <a:latin typeface="Calibri" charset="0"/>
              </a:rPr>
              <a:t>myMessage</a:t>
            </a:r>
            <a:r>
              <a:rPr lang="en-US" sz="2400" b="1" dirty="0">
                <a:solidFill>
                  <a:srgbClr val="0000FF"/>
                </a:solidFill>
                <a:latin typeface="Calibri" charset="0"/>
              </a:rPr>
              <a:t>[20] = "Hi there.";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400" dirty="0" smtClean="0">
                <a:latin typeface="Calibri" charset="0"/>
              </a:rPr>
              <a:t>Need n</a:t>
            </a:r>
            <a:r>
              <a:rPr lang="en-US" sz="2400" dirty="0">
                <a:latin typeface="Calibri" charset="0"/>
              </a:rPr>
              <a:t>o</a:t>
            </a:r>
            <a:r>
              <a:rPr lang="en-US" sz="2400" dirty="0" smtClean="0">
                <a:latin typeface="Calibri" charset="0"/>
              </a:rPr>
              <a:t>t </a:t>
            </a:r>
            <a:r>
              <a:rPr lang="en-US" sz="2400" dirty="0">
                <a:latin typeface="Calibri" charset="0"/>
              </a:rPr>
              <a:t>fill entire array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400" dirty="0">
                <a:latin typeface="Calibri" charset="0"/>
              </a:rPr>
              <a:t>Initialization places </a:t>
            </a:r>
            <a:r>
              <a:rPr lang="en-US" sz="2400" b="1" dirty="0" smtClean="0">
                <a:solidFill>
                  <a:srgbClr val="0000FF"/>
                </a:solidFill>
                <a:latin typeface="Calibri" charset="0"/>
              </a:rPr>
              <a:t>‘\0’ </a:t>
            </a:r>
            <a:r>
              <a:rPr lang="en-US" sz="2400" dirty="0">
                <a:latin typeface="Calibri" charset="0"/>
              </a:rPr>
              <a:t>at end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800" dirty="0">
                <a:latin typeface="Calibri" charset="0"/>
              </a:rPr>
              <a:t>Can omit array-size:</a:t>
            </a:r>
            <a:br>
              <a:rPr lang="en-US" sz="2800" dirty="0">
                <a:latin typeface="Calibri" charset="0"/>
              </a:rPr>
            </a:br>
            <a:r>
              <a:rPr lang="en-US" sz="2400" b="1" dirty="0">
                <a:solidFill>
                  <a:srgbClr val="0000FF"/>
                </a:solidFill>
                <a:latin typeface="Calibri" charset="0"/>
              </a:rPr>
              <a:t>char </a:t>
            </a:r>
            <a:r>
              <a:rPr lang="en-US" sz="2400" b="1" dirty="0" err="1">
                <a:solidFill>
                  <a:srgbClr val="0000FF"/>
                </a:solidFill>
                <a:latin typeface="Calibri" charset="0"/>
              </a:rPr>
              <a:t>shortString</a:t>
            </a:r>
            <a:r>
              <a:rPr lang="en-US" sz="2400" b="1" dirty="0" smtClean="0">
                <a:solidFill>
                  <a:srgbClr val="0000FF"/>
                </a:solidFill>
                <a:latin typeface="Calibri" charset="0"/>
              </a:rPr>
              <a:t>[ ] </a:t>
            </a:r>
            <a:r>
              <a:rPr lang="en-US" sz="2400" b="1" dirty="0">
                <a:solidFill>
                  <a:srgbClr val="0000FF"/>
                </a:solidFill>
                <a:latin typeface="Calibri" charset="0"/>
              </a:rPr>
              <a:t>= "</a:t>
            </a:r>
            <a:r>
              <a:rPr lang="en-US" sz="2400" b="1" dirty="0" err="1">
                <a:solidFill>
                  <a:srgbClr val="0000FF"/>
                </a:solidFill>
                <a:latin typeface="Calibri" charset="0"/>
              </a:rPr>
              <a:t>abc</a:t>
            </a:r>
            <a:r>
              <a:rPr lang="en-US" sz="2400" b="1" dirty="0">
                <a:solidFill>
                  <a:srgbClr val="0000FF"/>
                </a:solidFill>
                <a:latin typeface="Calibri" charset="0"/>
              </a:rPr>
              <a:t>"</a:t>
            </a:r>
            <a:r>
              <a:rPr lang="en-US" sz="2400" b="1" dirty="0" smtClean="0">
                <a:solidFill>
                  <a:srgbClr val="0000FF"/>
                </a:solidFill>
                <a:latin typeface="Calibri" charset="0"/>
              </a:rPr>
              <a:t>;		// three chars + NULL</a:t>
            </a:r>
          </a:p>
          <a:p>
            <a:pPr lvl="2">
              <a:lnSpc>
                <a:spcPct val="90000"/>
              </a:lnSpc>
              <a:spcBef>
                <a:spcPct val="60000"/>
              </a:spcBef>
            </a:pPr>
            <a:r>
              <a:rPr lang="en-US" b="1" dirty="0" smtClean="0">
                <a:solidFill>
                  <a:srgbClr val="0000FF"/>
                </a:solidFill>
                <a:latin typeface="Calibri" charset="0"/>
              </a:rPr>
              <a:t>Size = 4</a:t>
            </a:r>
            <a:endParaRPr lang="en-US" b="1" dirty="0">
              <a:solidFill>
                <a:srgbClr val="0000FF"/>
              </a:solidFill>
              <a:latin typeface="Calibri" charset="0"/>
            </a:endParaRP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400" dirty="0">
                <a:latin typeface="Calibri" charset="0"/>
              </a:rPr>
              <a:t>Automatically makes size one more than</a:t>
            </a:r>
            <a:br>
              <a:rPr lang="en-US" sz="2400" dirty="0">
                <a:latin typeface="Calibri" charset="0"/>
              </a:rPr>
            </a:br>
            <a:r>
              <a:rPr lang="en-US" sz="2400" dirty="0">
                <a:latin typeface="Calibri" charset="0"/>
              </a:rPr>
              <a:t>length of quoted string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400" b="1" dirty="0">
                <a:solidFill>
                  <a:srgbClr val="FF0000"/>
                </a:solidFill>
                <a:latin typeface="Calibri" charset="0"/>
              </a:rPr>
              <a:t>NOT</a:t>
            </a:r>
            <a:r>
              <a:rPr lang="en-US" sz="2400" dirty="0">
                <a:latin typeface="Calibri" charset="0"/>
              </a:rPr>
              <a:t> same as:</a:t>
            </a:r>
            <a:br>
              <a:rPr lang="en-US" sz="2400" dirty="0">
                <a:latin typeface="Calibri" charset="0"/>
              </a:rPr>
            </a:br>
            <a:r>
              <a:rPr lang="en-US" sz="2400" b="1" dirty="0">
                <a:solidFill>
                  <a:srgbClr val="FF0000"/>
                </a:solidFill>
                <a:latin typeface="Calibri" charset="0"/>
              </a:rPr>
              <a:t>char </a:t>
            </a:r>
            <a:r>
              <a:rPr lang="en-US" sz="2400" b="1" dirty="0" err="1">
                <a:solidFill>
                  <a:srgbClr val="FF0000"/>
                </a:solidFill>
                <a:latin typeface="Calibri" charset="0"/>
              </a:rPr>
              <a:t>shortString</a:t>
            </a:r>
            <a:r>
              <a:rPr lang="en-US" sz="2400" b="1" dirty="0" smtClean="0">
                <a:solidFill>
                  <a:srgbClr val="FF0000"/>
                </a:solidFill>
                <a:latin typeface="Calibri" charset="0"/>
              </a:rPr>
              <a:t>[ ] </a:t>
            </a:r>
            <a:r>
              <a:rPr lang="en-US" sz="2400" b="1" dirty="0">
                <a:solidFill>
                  <a:srgbClr val="FF0000"/>
                </a:solidFill>
                <a:latin typeface="Calibri" charset="0"/>
              </a:rPr>
              <a:t>= </a:t>
            </a:r>
            <a:r>
              <a:rPr lang="en-US" sz="2400" b="1" dirty="0" smtClean="0">
                <a:solidFill>
                  <a:srgbClr val="FF0000"/>
                </a:solidFill>
                <a:latin typeface="Calibri" charset="0"/>
              </a:rPr>
              <a:t>{‘a’, ‘b’, ‘c’};  //only three chars</a:t>
            </a:r>
          </a:p>
          <a:p>
            <a:pPr lvl="2">
              <a:lnSpc>
                <a:spcPct val="90000"/>
              </a:lnSpc>
              <a:spcBef>
                <a:spcPct val="40000"/>
              </a:spcBef>
            </a:pPr>
            <a:r>
              <a:rPr lang="en-US" b="1" dirty="0" smtClean="0">
                <a:solidFill>
                  <a:srgbClr val="FF0000"/>
                </a:solidFill>
                <a:latin typeface="Calibri" charset="0"/>
              </a:rPr>
              <a:t>Size = 3</a:t>
            </a:r>
            <a:endParaRPr lang="en-US" b="1" dirty="0">
              <a:solidFill>
                <a:srgbClr val="FF0000"/>
              </a:solidFill>
              <a:latin typeface="Calibri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0C32-ADC6-B342-87D4-8539893052A8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Calibri" charset="0"/>
              </a:rPr>
              <a:t>C-String Indexes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rgbClr val="0000FF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A </a:t>
            </a:r>
            <a:r>
              <a:rPr lang="en-US" b="1" dirty="0">
                <a:solidFill>
                  <a:srgbClr val="3366FF"/>
                </a:solidFill>
                <a:latin typeface="Calibri" charset="0"/>
              </a:rPr>
              <a:t>c-string IS an array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Calibri" charset="0"/>
              </a:rPr>
              <a:t>Can access indexed variables of:</a:t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char </a:t>
            </a:r>
            <a:r>
              <a:rPr lang="en-US" dirty="0" err="1">
                <a:latin typeface="Calibri" charset="0"/>
              </a:rPr>
              <a:t>ourString</a:t>
            </a:r>
            <a:r>
              <a:rPr lang="en-US" dirty="0">
                <a:latin typeface="Calibri" charset="0"/>
              </a:rPr>
              <a:t>[5] = "Hi";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>
                <a:latin typeface="Calibri" charset="0"/>
              </a:rPr>
              <a:t>ourString</a:t>
            </a:r>
            <a:r>
              <a:rPr lang="en-US" dirty="0">
                <a:latin typeface="Calibri" charset="0"/>
              </a:rPr>
              <a:t>[0] is "H"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>
                <a:latin typeface="Calibri" charset="0"/>
              </a:rPr>
              <a:t>ourString</a:t>
            </a:r>
            <a:r>
              <a:rPr lang="en-US" dirty="0">
                <a:latin typeface="Calibri" charset="0"/>
              </a:rPr>
              <a:t>[1] is "</a:t>
            </a:r>
            <a:r>
              <a:rPr lang="en-US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"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>
                <a:latin typeface="Calibri" charset="0"/>
              </a:rPr>
              <a:t>ourString</a:t>
            </a:r>
            <a:r>
              <a:rPr lang="en-US" dirty="0">
                <a:latin typeface="Calibri" charset="0"/>
              </a:rPr>
              <a:t>[2] is "\0"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>
                <a:latin typeface="Calibri" charset="0"/>
              </a:rPr>
              <a:t>ourString</a:t>
            </a:r>
            <a:r>
              <a:rPr lang="en-US" dirty="0">
                <a:latin typeface="Calibri" charset="0"/>
              </a:rPr>
              <a:t>[3] is unknown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>
                <a:latin typeface="Calibri" charset="0"/>
              </a:rPr>
              <a:t>ourString</a:t>
            </a:r>
            <a:r>
              <a:rPr lang="en-US" dirty="0">
                <a:latin typeface="Calibri" charset="0"/>
              </a:rPr>
              <a:t>[4] is unknown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0C32-ADC6-B342-87D4-8539893052A8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566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>
                <a:latin typeface="Calibri" charset="0"/>
              </a:rPr>
              <a:t>C-String Index Manipulation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137150"/>
          </a:xfrm>
          <a:ln>
            <a:solidFill>
              <a:srgbClr val="0000FF"/>
            </a:solidFill>
          </a:ln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Can manipulate indexed variables</a:t>
            </a:r>
            <a:br>
              <a:rPr lang="en-US" dirty="0">
                <a:latin typeface="Calibri" charset="0"/>
              </a:rPr>
            </a:br>
            <a:r>
              <a:rPr lang="en-US" sz="2800" b="1" dirty="0">
                <a:solidFill>
                  <a:srgbClr val="3366FF"/>
                </a:solidFill>
                <a:latin typeface="Calibri" charset="0"/>
              </a:rPr>
              <a:t>char </a:t>
            </a:r>
            <a:r>
              <a:rPr lang="en-US" sz="2800" b="1" dirty="0" err="1">
                <a:solidFill>
                  <a:srgbClr val="3366FF"/>
                </a:solidFill>
                <a:latin typeface="Calibri" charset="0"/>
              </a:rPr>
              <a:t>happyString</a:t>
            </a:r>
            <a:r>
              <a:rPr lang="en-US" sz="2800" b="1" dirty="0">
                <a:solidFill>
                  <a:srgbClr val="3366FF"/>
                </a:solidFill>
                <a:latin typeface="Calibri" charset="0"/>
              </a:rPr>
              <a:t>[7] = "</a:t>
            </a:r>
            <a:r>
              <a:rPr lang="en-US" sz="2800" b="1" dirty="0" err="1">
                <a:solidFill>
                  <a:srgbClr val="3366FF"/>
                </a:solidFill>
                <a:latin typeface="Calibri" charset="0"/>
              </a:rPr>
              <a:t>DoBeDo</a:t>
            </a:r>
            <a:r>
              <a:rPr lang="en-US" sz="2800" b="1" dirty="0">
                <a:solidFill>
                  <a:srgbClr val="3366FF"/>
                </a:solidFill>
                <a:latin typeface="Calibri" charset="0"/>
              </a:rPr>
              <a:t>";</a:t>
            </a:r>
            <a:br>
              <a:rPr lang="en-US" sz="2800" b="1" dirty="0">
                <a:solidFill>
                  <a:srgbClr val="3366FF"/>
                </a:solidFill>
                <a:latin typeface="Calibri" charset="0"/>
              </a:rPr>
            </a:br>
            <a:r>
              <a:rPr lang="en-US" sz="2800" dirty="0" err="1">
                <a:solidFill>
                  <a:srgbClr val="FF0000"/>
                </a:solidFill>
                <a:latin typeface="Calibri" charset="0"/>
              </a:rPr>
              <a:t>happyString</a:t>
            </a:r>
            <a:r>
              <a:rPr lang="en-US" sz="2800" dirty="0">
                <a:solidFill>
                  <a:srgbClr val="FF0000"/>
                </a:solidFill>
                <a:latin typeface="Calibri" charset="0"/>
              </a:rPr>
              <a:t>[6] = "Z";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Be careful!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Here, "\0" </a:t>
            </a:r>
            <a:r>
              <a:rPr lang="en-US" dirty="0" smtClean="0">
                <a:latin typeface="Calibri" charset="0"/>
              </a:rPr>
              <a:t>(NULL) </a:t>
            </a:r>
            <a:r>
              <a:rPr lang="en-US" dirty="0">
                <a:latin typeface="Calibri" charset="0"/>
              </a:rPr>
              <a:t>was overwritten by a "Z"!</a:t>
            </a:r>
          </a:p>
          <a:p>
            <a:pPr eaLnBrk="1" hangingPunct="1">
              <a:spcBef>
                <a:spcPct val="60000"/>
              </a:spcBef>
            </a:pPr>
            <a:r>
              <a:rPr lang="en-US" dirty="0">
                <a:latin typeface="Calibri" charset="0"/>
              </a:rPr>
              <a:t>If </a:t>
            </a:r>
            <a:r>
              <a:rPr lang="en-US" dirty="0" smtClean="0">
                <a:latin typeface="Calibri" charset="0"/>
              </a:rPr>
              <a:t>NULL </a:t>
            </a:r>
            <a:r>
              <a:rPr lang="en-US" dirty="0">
                <a:latin typeface="Calibri" charset="0"/>
              </a:rPr>
              <a:t>overwritten, c-string no longer "acts" like c-string!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alibri" charset="0"/>
              </a:rPr>
              <a:t>Unpredictable results</a:t>
            </a:r>
            <a:r>
              <a:rPr lang="en-US" b="1" dirty="0" smtClean="0">
                <a:solidFill>
                  <a:srgbClr val="FF0000"/>
                </a:solidFill>
                <a:latin typeface="Calibri" charset="0"/>
              </a:rPr>
              <a:t>!</a:t>
            </a:r>
          </a:p>
          <a:p>
            <a:pPr lvl="2"/>
            <a:r>
              <a:rPr lang="en-US" b="1" dirty="0" err="1">
                <a:solidFill>
                  <a:srgbClr val="FF0000"/>
                </a:solidFill>
                <a:latin typeface="Calibri" charset="0"/>
              </a:rPr>
              <a:t>p</a:t>
            </a:r>
            <a:r>
              <a:rPr lang="en-US" b="1" dirty="0" err="1" smtClean="0">
                <a:solidFill>
                  <a:srgbClr val="FF0000"/>
                </a:solidFill>
                <a:latin typeface="Calibri" charset="0"/>
              </a:rPr>
              <a:t>rintf</a:t>
            </a:r>
            <a:r>
              <a:rPr lang="en-US" b="1" dirty="0" smtClean="0">
                <a:solidFill>
                  <a:srgbClr val="FF0000"/>
                </a:solidFill>
                <a:latin typeface="Calibri" charset="0"/>
              </a:rPr>
              <a:t>(“%s”, </a:t>
            </a:r>
            <a:r>
              <a:rPr lang="en-US" b="1" dirty="0" err="1" smtClean="0">
                <a:solidFill>
                  <a:srgbClr val="FF0000"/>
                </a:solidFill>
                <a:latin typeface="Calibri" charset="0"/>
              </a:rPr>
              <a:t>happyString</a:t>
            </a:r>
            <a:r>
              <a:rPr lang="en-US" b="1" dirty="0" smtClean="0">
                <a:solidFill>
                  <a:srgbClr val="FF0000"/>
                </a:solidFill>
                <a:latin typeface="Calibri" charset="0"/>
              </a:rPr>
              <a:t>);  // will fail….</a:t>
            </a:r>
            <a:endParaRPr lang="en-US" b="1" dirty="0">
              <a:solidFill>
                <a:srgbClr val="FF0000"/>
              </a:solidFill>
              <a:latin typeface="Calibri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0C32-ADC6-B342-87D4-8539893052A8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Calibri" charset="0"/>
              </a:rPr>
              <a:t>Review of Pointers</a:t>
            </a:r>
            <a:br>
              <a:rPr lang="en-US" b="1" dirty="0">
                <a:solidFill>
                  <a:srgbClr val="FF0000"/>
                </a:solidFill>
                <a:latin typeface="Calibri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30875"/>
          </a:xfrm>
          <a:ln>
            <a:solidFill>
              <a:srgbClr val="3366FF"/>
            </a:solidFill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rgbClr val="0000FF"/>
                </a:solidFill>
                <a:latin typeface="Calibri" charset="0"/>
              </a:rPr>
              <a:t>Pointer Declaration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  <a:latin typeface="Calibri" charset="0"/>
              </a:rPr>
              <a:t>Pointer is a 4 byte variable that contains address</a:t>
            </a:r>
            <a:endParaRPr lang="en-US" dirty="0">
              <a:solidFill>
                <a:srgbClr val="0000FF"/>
              </a:solidFill>
              <a:latin typeface="Calibri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 err="1" smtClean="0">
                <a:solidFill>
                  <a:srgbClr val="0000FF"/>
                </a:solidFill>
                <a:latin typeface="Calibri" charset="0"/>
              </a:rPr>
              <a:t>Int</a:t>
            </a:r>
            <a:r>
              <a:rPr lang="en-US" dirty="0" smtClean="0">
                <a:solidFill>
                  <a:srgbClr val="0000FF"/>
                </a:solidFill>
                <a:latin typeface="Calibri" charset="0"/>
              </a:rPr>
              <a:t> X[100];				//declare array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b="1" dirty="0" err="1" smtClean="0">
                <a:solidFill>
                  <a:srgbClr val="FF0000"/>
                </a:solidFill>
                <a:latin typeface="Calibri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alibri" charset="0"/>
              </a:rPr>
              <a:t> * </a:t>
            </a:r>
            <a:r>
              <a:rPr lang="en-US" b="1" dirty="0" err="1" smtClean="0">
                <a:solidFill>
                  <a:srgbClr val="FF0000"/>
                </a:solidFill>
                <a:latin typeface="Calibri" charset="0"/>
              </a:rPr>
              <a:t>x_ptr</a:t>
            </a:r>
            <a:r>
              <a:rPr lang="en-US" b="1" dirty="0" smtClean="0">
                <a:solidFill>
                  <a:srgbClr val="FF0000"/>
                </a:solidFill>
                <a:latin typeface="Calibri" charset="0"/>
              </a:rPr>
              <a:t> = &amp; X[0];</a:t>
            </a:r>
            <a:r>
              <a:rPr lang="en-US" dirty="0" smtClean="0">
                <a:solidFill>
                  <a:srgbClr val="0000FF"/>
                </a:solidFill>
                <a:latin typeface="Calibri" charset="0"/>
              </a:rPr>
              <a:t>	//declare </a:t>
            </a:r>
            <a:r>
              <a:rPr lang="en-US" dirty="0" err="1" smtClean="0">
                <a:solidFill>
                  <a:srgbClr val="0000FF"/>
                </a:solidFill>
                <a:latin typeface="Calibri" charset="0"/>
              </a:rPr>
              <a:t>ptr</a:t>
            </a:r>
            <a:r>
              <a:rPr lang="en-US" dirty="0" smtClean="0">
                <a:solidFill>
                  <a:srgbClr val="0000FF"/>
                </a:solidFill>
                <a:latin typeface="Calibri" charset="0"/>
              </a:rPr>
              <a:t> &amp; </a:t>
            </a:r>
            <a:r>
              <a:rPr lang="en-US" dirty="0" err="1" smtClean="0">
                <a:solidFill>
                  <a:srgbClr val="0000FF"/>
                </a:solidFill>
                <a:latin typeface="Calibri" charset="0"/>
              </a:rPr>
              <a:t>init</a:t>
            </a:r>
            <a:r>
              <a:rPr lang="en-US" dirty="0" smtClean="0">
                <a:solidFill>
                  <a:srgbClr val="0000FF"/>
                </a:solidFill>
                <a:latin typeface="Calibri" charset="0"/>
              </a:rPr>
              <a:t> address</a:t>
            </a:r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rgbClr val="0000FF"/>
                </a:solidFill>
                <a:latin typeface="Calibri" charset="0"/>
              </a:rPr>
              <a:t>Dereferencing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Calibri" charset="0"/>
              </a:rPr>
              <a:t>f</a:t>
            </a:r>
            <a:r>
              <a:rPr lang="en-US" dirty="0" smtClean="0">
                <a:solidFill>
                  <a:srgbClr val="0000FF"/>
                </a:solidFill>
                <a:latin typeface="Calibri" charset="0"/>
              </a:rPr>
              <a:t>or(</a:t>
            </a:r>
            <a:r>
              <a:rPr lang="en-US" dirty="0" err="1" smtClean="0">
                <a:solidFill>
                  <a:srgbClr val="0000FF"/>
                </a:solidFill>
                <a:latin typeface="Calibri" charset="0"/>
              </a:rPr>
              <a:t>int</a:t>
            </a:r>
            <a:r>
              <a:rPr lang="en-US" dirty="0" smtClean="0">
                <a:solidFill>
                  <a:srgbClr val="0000FF"/>
                </a:solidFill>
                <a:latin typeface="Calibri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alibri" charset="0"/>
              </a:rPr>
              <a:t>i</a:t>
            </a:r>
            <a:r>
              <a:rPr lang="en-US" dirty="0" smtClean="0">
                <a:solidFill>
                  <a:srgbClr val="0000FF"/>
                </a:solidFill>
                <a:latin typeface="Calibri" charset="0"/>
              </a:rPr>
              <a:t> = 0; </a:t>
            </a:r>
            <a:r>
              <a:rPr lang="en-US" dirty="0" err="1" smtClean="0">
                <a:solidFill>
                  <a:srgbClr val="0000FF"/>
                </a:solidFill>
                <a:latin typeface="Calibri" charset="0"/>
              </a:rPr>
              <a:t>i</a:t>
            </a:r>
            <a:r>
              <a:rPr lang="en-US" dirty="0" smtClean="0">
                <a:solidFill>
                  <a:srgbClr val="0000FF"/>
                </a:solidFill>
                <a:latin typeface="Calibri" charset="0"/>
              </a:rPr>
              <a:t> &lt; 100; ++</a:t>
            </a:r>
            <a:r>
              <a:rPr lang="en-US" dirty="0" err="1" smtClean="0">
                <a:solidFill>
                  <a:srgbClr val="0000FF"/>
                </a:solidFill>
                <a:latin typeface="Calibri" charset="0"/>
              </a:rPr>
              <a:t>i</a:t>
            </a:r>
            <a:r>
              <a:rPr lang="en-US" dirty="0" smtClean="0">
                <a:solidFill>
                  <a:srgbClr val="0000FF"/>
                </a:solidFill>
                <a:latin typeface="Calibri" charset="0"/>
              </a:rPr>
              <a:t>){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b="1" dirty="0" smtClean="0">
                <a:solidFill>
                  <a:srgbClr val="FF0000"/>
                </a:solidFill>
                <a:latin typeface="Calibri" charset="0"/>
              </a:rPr>
              <a:t>*</a:t>
            </a:r>
            <a:r>
              <a:rPr lang="en-US" b="1" dirty="0" err="1" smtClean="0">
                <a:solidFill>
                  <a:srgbClr val="FF0000"/>
                </a:solidFill>
                <a:latin typeface="Calibri" charset="0"/>
              </a:rPr>
              <a:t>x_ptr</a:t>
            </a:r>
            <a:r>
              <a:rPr lang="en-US" b="1" dirty="0" smtClean="0">
                <a:solidFill>
                  <a:srgbClr val="FF0000"/>
                </a:solidFill>
                <a:latin typeface="Calibri" charset="0"/>
              </a:rPr>
              <a:t> = </a:t>
            </a:r>
            <a:r>
              <a:rPr lang="en-US" b="1" dirty="0" err="1" smtClean="0">
                <a:solidFill>
                  <a:srgbClr val="FF0000"/>
                </a:solidFill>
                <a:latin typeface="Calibri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alibri" charset="0"/>
              </a:rPr>
              <a:t>*2 + ;</a:t>
            </a:r>
            <a:r>
              <a:rPr lang="en-US" dirty="0" smtClean="0">
                <a:solidFill>
                  <a:srgbClr val="0000FF"/>
                </a:solidFill>
                <a:latin typeface="Calibri" charset="0"/>
              </a:rPr>
              <a:t>	//0,2,4,6…..198  (writing)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b="1" dirty="0" smtClean="0">
                <a:solidFill>
                  <a:srgbClr val="FF0000"/>
                </a:solidFill>
                <a:latin typeface="Calibri" charset="0"/>
              </a:rPr>
              <a:t>Sum = Sum + *</a:t>
            </a:r>
            <a:r>
              <a:rPr lang="en-US" b="1" dirty="0" err="1" smtClean="0">
                <a:solidFill>
                  <a:srgbClr val="FF0000"/>
                </a:solidFill>
                <a:latin typeface="Calibri" charset="0"/>
              </a:rPr>
              <a:t>x_ptr</a:t>
            </a:r>
            <a:r>
              <a:rPr lang="en-US" b="1" dirty="0" smtClean="0">
                <a:solidFill>
                  <a:srgbClr val="FF0000"/>
                </a:solidFill>
                <a:latin typeface="Calibri" charset="0"/>
              </a:rPr>
              <a:t>++;</a:t>
            </a:r>
            <a:r>
              <a:rPr lang="en-US" dirty="0" smtClean="0">
                <a:solidFill>
                  <a:srgbClr val="0000FF"/>
                </a:solidFill>
                <a:latin typeface="Calibri" charset="0"/>
              </a:rPr>
              <a:t>			    (reading)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dirty="0" smtClean="0">
                <a:solidFill>
                  <a:srgbClr val="0000FF"/>
                </a:solidFill>
                <a:latin typeface="Calibri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rgbClr val="0000FF"/>
                </a:solidFill>
                <a:latin typeface="Calibri" charset="0"/>
              </a:rPr>
              <a:t>Pointer arithmetic (±)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solidFill>
                  <a:srgbClr val="0000FF"/>
                </a:solidFill>
                <a:latin typeface="Calibri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alibri" charset="0"/>
              </a:rPr>
              <a:t>x_ptr</a:t>
            </a:r>
            <a:r>
              <a:rPr lang="en-US" dirty="0" smtClean="0">
                <a:solidFill>
                  <a:srgbClr val="0000FF"/>
                </a:solidFill>
                <a:latin typeface="Calibri" charset="0"/>
              </a:rPr>
              <a:t> = &amp;X[0] + 10;	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// move </a:t>
            </a:r>
            <a:r>
              <a:rPr lang="en-US" dirty="0" smtClean="0">
                <a:solidFill>
                  <a:srgbClr val="0000FF"/>
                </a:solidFill>
                <a:latin typeface="Calibri" charset="0"/>
              </a:rPr>
              <a:t>up ten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ints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alibri" charset="0"/>
              </a:rPr>
              <a:t>	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solidFill>
                  <a:srgbClr val="0000FF"/>
                </a:solidFill>
                <a:latin typeface="Calibri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alibri" charset="0"/>
              </a:rPr>
              <a:t>x_ptr</a:t>
            </a:r>
            <a:r>
              <a:rPr lang="en-US" dirty="0" smtClean="0">
                <a:solidFill>
                  <a:srgbClr val="0000FF"/>
                </a:solidFill>
                <a:latin typeface="Calibri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x</a:t>
            </a:r>
            <a:r>
              <a:rPr lang="en-US" dirty="0" err="1" smtClean="0">
                <a:solidFill>
                  <a:srgbClr val="0000FF"/>
                </a:solidFill>
                <a:latin typeface="Calibri" charset="0"/>
              </a:rPr>
              <a:t>_ptr</a:t>
            </a:r>
            <a:r>
              <a:rPr lang="en-US" dirty="0" smtClean="0">
                <a:solidFill>
                  <a:srgbClr val="0000FF"/>
                </a:solidFill>
                <a:latin typeface="Calibri" charset="0"/>
              </a:rPr>
              <a:t> – 10;		// back to square one</a:t>
            </a:r>
            <a:endParaRPr lang="en-US" dirty="0">
              <a:solidFill>
                <a:srgbClr val="0000FF"/>
              </a:solidFill>
              <a:latin typeface="Calibri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0C32-ADC6-B342-87D4-8539893052A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8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87" y="9460"/>
            <a:ext cx="8229600" cy="828740"/>
          </a:xfrm>
        </p:spPr>
        <p:txBody>
          <a:bodyPr/>
          <a:lstStyle/>
          <a:p>
            <a:r>
              <a:rPr lang="en-US" b="1" dirty="0" smtClean="0"/>
              <a:t>C-String 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  <a:ln>
            <a:solidFill>
              <a:srgbClr val="008000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 err="1"/>
              <a:t>c</a:t>
            </a:r>
            <a:r>
              <a:rPr lang="en-US" sz="2800" dirty="0" err="1" smtClean="0"/>
              <a:t>onst</a:t>
            </a:r>
            <a:r>
              <a:rPr lang="en-US" sz="2800" dirty="0" smtClean="0"/>
              <a:t> </a:t>
            </a:r>
            <a:r>
              <a:rPr lang="en-US" sz="2800" dirty="0" err="1" smtClean="0"/>
              <a:t>int</a:t>
            </a:r>
            <a:r>
              <a:rPr lang="en-US" sz="2800" dirty="0" smtClean="0"/>
              <a:t> SIZE = 20;</a:t>
            </a:r>
          </a:p>
          <a:p>
            <a:pPr marL="0" indent="0">
              <a:buNone/>
            </a:pPr>
            <a:r>
              <a:rPr lang="en-US" sz="2800" dirty="0" err="1" smtClean="0"/>
              <a:t>int</a:t>
            </a:r>
            <a:r>
              <a:rPr lang="en-US" sz="2800" dirty="0" smtClean="0"/>
              <a:t> index = 0;</a:t>
            </a:r>
          </a:p>
          <a:p>
            <a:pPr marL="0" indent="0">
              <a:buNone/>
            </a:pPr>
            <a:r>
              <a:rPr lang="en-US" sz="2800" dirty="0" smtClean="0"/>
              <a:t>char </a:t>
            </a:r>
            <a:r>
              <a:rPr lang="en-US" sz="2800" dirty="0" err="1" smtClean="0"/>
              <a:t>ourString</a:t>
            </a:r>
            <a:r>
              <a:rPr lang="en-US" sz="2800" dirty="0" smtClean="0"/>
              <a:t>[20] = “HELLO WORLD”;</a:t>
            </a:r>
          </a:p>
          <a:p>
            <a:pPr marL="0" indent="0">
              <a:buNone/>
            </a:pPr>
            <a:r>
              <a:rPr lang="en-US" sz="2800" dirty="0"/>
              <a:t>w</a:t>
            </a:r>
            <a:r>
              <a:rPr lang="en-US" sz="2800" dirty="0" smtClean="0"/>
              <a:t>hile( (</a:t>
            </a:r>
            <a:r>
              <a:rPr lang="en-US" sz="2800" dirty="0" err="1" smtClean="0"/>
              <a:t>ourString</a:t>
            </a:r>
            <a:r>
              <a:rPr lang="en-US" sz="2800" dirty="0" smtClean="0"/>
              <a:t>[index] != ‘\0’){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 smtClean="0"/>
              <a:t>ourString</a:t>
            </a:r>
            <a:r>
              <a:rPr lang="en-US" sz="2800" dirty="0" smtClean="0"/>
              <a:t>[index]  </a:t>
            </a:r>
            <a:r>
              <a:rPr lang="en-US" sz="2800" b="1" dirty="0">
                <a:solidFill>
                  <a:srgbClr val="FF0000"/>
                </a:solidFill>
              </a:rPr>
              <a:t>+</a:t>
            </a:r>
            <a:r>
              <a:rPr lang="en-US" sz="2800" b="1" dirty="0" smtClean="0">
                <a:solidFill>
                  <a:srgbClr val="FF0000"/>
                </a:solidFill>
              </a:rPr>
              <a:t>=</a:t>
            </a:r>
            <a:r>
              <a:rPr lang="en-US" sz="2800" dirty="0" smtClean="0"/>
              <a:t> 32 ;  /</a:t>
            </a:r>
            <a:r>
              <a:rPr lang="en-US" sz="2800" b="1" dirty="0" smtClean="0">
                <a:solidFill>
                  <a:srgbClr val="FF0000"/>
                </a:solidFill>
              </a:rPr>
              <a:t>/ convert to lower case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index+++;</a:t>
            </a:r>
          </a:p>
          <a:p>
            <a:pPr marL="0" indent="0">
              <a:buNone/>
            </a:pPr>
            <a:r>
              <a:rPr lang="en-US" sz="2800" dirty="0" smtClean="0"/>
              <a:t>}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PS1 – Remember that ‘A’ = 65 &amp; ‘a’ = 97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PS2 – No need to include using statement to declare or initialize C-strings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PS3 – Cannot use = and == with C-strings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</a:rPr>
              <a:t>	</a:t>
            </a:r>
            <a:r>
              <a:rPr lang="en-US" sz="2800" b="1" dirty="0" err="1" smtClean="0">
                <a:solidFill>
                  <a:srgbClr val="FF0000"/>
                </a:solidFill>
              </a:rPr>
              <a:t>strcpy</a:t>
            </a:r>
            <a:r>
              <a:rPr lang="en-US" sz="2800" b="1" dirty="0" smtClean="0">
                <a:solidFill>
                  <a:srgbClr val="FF0000"/>
                </a:solidFill>
              </a:rPr>
              <a:t>(</a:t>
            </a:r>
            <a:r>
              <a:rPr lang="en-US" sz="2800" b="1" dirty="0" err="1" smtClean="0">
                <a:solidFill>
                  <a:srgbClr val="FF0000"/>
                </a:solidFill>
              </a:rPr>
              <a:t>ourString</a:t>
            </a:r>
            <a:r>
              <a:rPr lang="en-US" sz="2800" b="1" dirty="0" smtClean="0">
                <a:solidFill>
                  <a:srgbClr val="FF0000"/>
                </a:solidFill>
              </a:rPr>
              <a:t>, “Good Bye”);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	</a:t>
            </a:r>
            <a:r>
              <a:rPr lang="en-US" sz="2800" b="1" dirty="0" err="1" smtClean="0">
                <a:solidFill>
                  <a:srgbClr val="FF0000"/>
                </a:solidFill>
              </a:rPr>
              <a:t>strcmp</a:t>
            </a:r>
            <a:r>
              <a:rPr lang="en-US" sz="2800" b="1" dirty="0" smtClean="0">
                <a:solidFill>
                  <a:srgbClr val="FF0000"/>
                </a:solidFill>
              </a:rPr>
              <a:t>(</a:t>
            </a:r>
            <a:r>
              <a:rPr lang="en-US" sz="2800" b="1" dirty="0" err="1" smtClean="0">
                <a:solidFill>
                  <a:srgbClr val="FF0000"/>
                </a:solidFill>
              </a:rPr>
              <a:t>OurString</a:t>
            </a:r>
            <a:r>
              <a:rPr lang="en-US" sz="2800" b="1" dirty="0" smtClean="0">
                <a:solidFill>
                  <a:srgbClr val="FF0000"/>
                </a:solidFill>
              </a:rPr>
              <a:t>, “Bye World”);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0C32-ADC6-B342-87D4-8539893052A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145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137" y="23416"/>
            <a:ext cx="8229600" cy="868362"/>
          </a:xfrm>
        </p:spPr>
        <p:txBody>
          <a:bodyPr>
            <a:normAutofit/>
          </a:bodyPr>
          <a:lstStyle/>
          <a:p>
            <a:r>
              <a:rPr lang="en-US" b="1" dirty="0" smtClean="0"/>
              <a:t>String </a:t>
            </a:r>
            <a:r>
              <a:rPr lang="en-US" b="1" dirty="0"/>
              <a:t>M</a:t>
            </a:r>
            <a:r>
              <a:rPr lang="en-US" b="1" dirty="0" smtClean="0"/>
              <a:t>anipulation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  <a:ln>
            <a:solidFill>
              <a:srgbClr val="008000"/>
            </a:solidFill>
          </a:ln>
        </p:spPr>
        <p:txBody>
          <a:bodyPr>
            <a:normAutofit fontScale="77500" lnSpcReduction="20000"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#include &lt;</a:t>
            </a:r>
            <a:r>
              <a:rPr lang="en-US" b="1" dirty="0" err="1" smtClean="0">
                <a:solidFill>
                  <a:srgbClr val="0000FF"/>
                </a:solidFill>
              </a:rPr>
              <a:t>cstring</a:t>
            </a:r>
            <a:r>
              <a:rPr lang="en-US" b="1" dirty="0" smtClean="0">
                <a:solidFill>
                  <a:srgbClr val="0000FF"/>
                </a:solidFill>
              </a:rPr>
              <a:t>&gt;  //mandatory</a:t>
            </a:r>
          </a:p>
          <a:p>
            <a:pPr>
              <a:lnSpc>
                <a:spcPct val="80000"/>
              </a:lnSpc>
              <a:spcBef>
                <a:spcPts val="1248"/>
              </a:spcBef>
              <a:buFontTx/>
              <a:buNone/>
            </a:pPr>
            <a:r>
              <a:rPr lang="en-US" b="1" dirty="0">
                <a:latin typeface="Arial" charset="0"/>
                <a:ea typeface="ＭＳ Ｐゴシック" charset="0"/>
                <a:cs typeface="Times New Roman" charset="0"/>
                <a:sym typeface="Wingdings" charset="0"/>
              </a:rPr>
              <a:t>// </a:t>
            </a:r>
            <a:r>
              <a:rPr lang="en-US" b="1" dirty="0">
                <a:solidFill>
                  <a:srgbClr val="FF3300"/>
                </a:solidFill>
                <a:latin typeface="Arial" charset="0"/>
                <a:ea typeface="ＭＳ Ｐゴシック" charset="0"/>
                <a:cs typeface="Times New Roman" charset="0"/>
                <a:sym typeface="Wingdings" charset="0"/>
              </a:rPr>
              <a:t>find length of string</a:t>
            </a:r>
          </a:p>
          <a:p>
            <a:pPr>
              <a:lnSpc>
                <a:spcPct val="80000"/>
              </a:lnSpc>
              <a:spcBef>
                <a:spcPts val="1248"/>
              </a:spcBef>
              <a:buFontTx/>
              <a:buNone/>
            </a:pPr>
            <a:r>
              <a:rPr lang="en-US" b="1" dirty="0">
                <a:latin typeface="Arial" charset="0"/>
                <a:ea typeface="ＭＳ Ｐゴシック" charset="0"/>
                <a:cs typeface="Times New Roman" charset="0"/>
                <a:sym typeface="Wingdings" charset="0"/>
              </a:rPr>
              <a:t>	</a:t>
            </a:r>
            <a:r>
              <a:rPr lang="en-US" b="1" dirty="0" err="1">
                <a:latin typeface="Arial" charset="0"/>
                <a:ea typeface="ＭＳ Ｐゴシック" charset="0"/>
                <a:cs typeface="Times New Roman" charset="0"/>
                <a:sym typeface="Wingdings" charset="0"/>
              </a:rPr>
              <a:t>int</a:t>
            </a:r>
            <a:r>
              <a:rPr lang="en-US" b="1" dirty="0">
                <a:latin typeface="Arial" charset="0"/>
                <a:ea typeface="ＭＳ Ｐゴシック" charset="0"/>
                <a:cs typeface="Times New Roman" charset="0"/>
                <a:sym typeface="Wingdings" charset="0"/>
              </a:rPr>
              <a:t> </a:t>
            </a:r>
            <a:r>
              <a:rPr lang="en-US" b="1" dirty="0" err="1">
                <a:latin typeface="Arial" charset="0"/>
                <a:ea typeface="ＭＳ Ｐゴシック" charset="0"/>
                <a:cs typeface="Times New Roman" charset="0"/>
                <a:sym typeface="Wingdings" charset="0"/>
              </a:rPr>
              <a:t>len</a:t>
            </a:r>
            <a:r>
              <a:rPr lang="en-US" b="1" dirty="0">
                <a:latin typeface="Arial" charset="0"/>
                <a:ea typeface="ＭＳ Ｐゴシック" charset="0"/>
                <a:cs typeface="Times New Roman" charset="0"/>
                <a:sym typeface="Wingdings" charset="0"/>
              </a:rPr>
              <a:t> = </a:t>
            </a:r>
            <a:r>
              <a:rPr lang="en-US" b="1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Times New Roman" charset="0"/>
                <a:sym typeface="Wingdings" charset="0"/>
              </a:rPr>
              <a:t>strlen</a:t>
            </a:r>
            <a:r>
              <a:rPr lang="en-US" b="1" dirty="0">
                <a:latin typeface="Arial" charset="0"/>
                <a:ea typeface="ＭＳ Ｐゴシック" charset="0"/>
                <a:cs typeface="Times New Roman" charset="0"/>
                <a:sym typeface="Wingdings" charset="0"/>
              </a:rPr>
              <a:t>(char * string1);</a:t>
            </a:r>
          </a:p>
          <a:p>
            <a:pPr>
              <a:lnSpc>
                <a:spcPct val="80000"/>
              </a:lnSpc>
              <a:spcBef>
                <a:spcPts val="1248"/>
              </a:spcBef>
              <a:buFontTx/>
              <a:buNone/>
            </a:pPr>
            <a:r>
              <a:rPr lang="en-US" b="1" dirty="0">
                <a:latin typeface="Arial" charset="0"/>
                <a:ea typeface="ＭＳ Ｐゴシック" charset="0"/>
                <a:cs typeface="Times New Roman" charset="0"/>
                <a:sym typeface="Wingdings" charset="0"/>
              </a:rPr>
              <a:t>// </a:t>
            </a:r>
            <a:r>
              <a:rPr lang="en-US" b="1" dirty="0">
                <a:solidFill>
                  <a:srgbClr val="FF3300"/>
                </a:solidFill>
                <a:latin typeface="Arial" charset="0"/>
                <a:ea typeface="ＭＳ Ｐゴシック" charset="0"/>
                <a:cs typeface="Times New Roman" charset="0"/>
                <a:sym typeface="Wingdings" charset="0"/>
              </a:rPr>
              <a:t>compares two strings</a:t>
            </a:r>
          </a:p>
          <a:p>
            <a:pPr>
              <a:lnSpc>
                <a:spcPct val="80000"/>
              </a:lnSpc>
              <a:spcBef>
                <a:spcPts val="1248"/>
              </a:spcBef>
              <a:buFontTx/>
              <a:buNone/>
            </a:pPr>
            <a:r>
              <a:rPr lang="en-US" b="1" dirty="0">
                <a:latin typeface="Arial" charset="0"/>
                <a:ea typeface="ＭＳ Ｐゴシック" charset="0"/>
                <a:cs typeface="Times New Roman" charset="0"/>
                <a:sym typeface="Wingdings" charset="0"/>
              </a:rPr>
              <a:t>	</a:t>
            </a:r>
            <a:r>
              <a:rPr lang="en-US" b="1" dirty="0" err="1">
                <a:latin typeface="Arial" charset="0"/>
                <a:ea typeface="ＭＳ Ｐゴシック" charset="0"/>
                <a:cs typeface="Times New Roman" charset="0"/>
                <a:sym typeface="Wingdings" charset="0"/>
              </a:rPr>
              <a:t>int</a:t>
            </a:r>
            <a:r>
              <a:rPr lang="en-US" b="1" dirty="0">
                <a:latin typeface="Arial" charset="0"/>
                <a:ea typeface="ＭＳ Ｐゴシック" charset="0"/>
                <a:cs typeface="Times New Roman" charset="0"/>
                <a:sym typeface="Wingdings" charset="0"/>
              </a:rPr>
              <a:t>  </a:t>
            </a:r>
            <a:r>
              <a:rPr lang="en-US" b="1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Times New Roman" charset="0"/>
                <a:sym typeface="Wingdings" charset="0"/>
              </a:rPr>
              <a:t>strcmp</a:t>
            </a:r>
            <a:r>
              <a:rPr lang="en-US" b="1" dirty="0">
                <a:latin typeface="Arial" charset="0"/>
                <a:ea typeface="ＭＳ Ｐゴシック" charset="0"/>
                <a:cs typeface="Times New Roman" charset="0"/>
                <a:sym typeface="Wingdings" charset="0"/>
              </a:rPr>
              <a:t>(char *string1,char  * string2);</a:t>
            </a:r>
          </a:p>
          <a:p>
            <a:pPr>
              <a:lnSpc>
                <a:spcPct val="80000"/>
              </a:lnSpc>
              <a:spcBef>
                <a:spcPts val="1248"/>
              </a:spcBef>
              <a:buFontTx/>
              <a:buNone/>
            </a:pPr>
            <a:r>
              <a:rPr lang="en-US" b="1" dirty="0">
                <a:latin typeface="Arial" charset="0"/>
                <a:ea typeface="ＭＳ Ｐゴシック" charset="0"/>
                <a:cs typeface="Times New Roman" charset="0"/>
                <a:sym typeface="Wingdings" charset="0"/>
              </a:rPr>
              <a:t>//</a:t>
            </a:r>
            <a:r>
              <a:rPr lang="en-US" b="1" dirty="0">
                <a:solidFill>
                  <a:srgbClr val="FF3300"/>
                </a:solidFill>
                <a:latin typeface="Arial" charset="0"/>
                <a:ea typeface="ＭＳ Ｐゴシック" charset="0"/>
                <a:cs typeface="Times New Roman" charset="0"/>
                <a:sym typeface="Wingdings" charset="0"/>
              </a:rPr>
              <a:t>copies string 2 over string1</a:t>
            </a:r>
          </a:p>
          <a:p>
            <a:pPr>
              <a:lnSpc>
                <a:spcPct val="80000"/>
              </a:lnSpc>
              <a:spcBef>
                <a:spcPts val="1248"/>
              </a:spcBef>
              <a:buFontTx/>
              <a:buNone/>
            </a:pPr>
            <a:r>
              <a:rPr lang="en-US" b="1" dirty="0">
                <a:latin typeface="Arial" charset="0"/>
                <a:ea typeface="ＭＳ Ｐゴシック" charset="0"/>
                <a:cs typeface="Times New Roman" charset="0"/>
                <a:sym typeface="Wingdings" charset="0"/>
              </a:rPr>
              <a:t>	char * </a:t>
            </a:r>
            <a:r>
              <a:rPr lang="en-US" b="1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Times New Roman" charset="0"/>
                <a:sym typeface="Wingdings" charset="0"/>
              </a:rPr>
              <a:t>strcpy</a:t>
            </a:r>
            <a:r>
              <a:rPr lang="en-US" b="1" dirty="0">
                <a:latin typeface="Arial" charset="0"/>
                <a:ea typeface="ＭＳ Ｐゴシック" charset="0"/>
                <a:cs typeface="Times New Roman" charset="0"/>
                <a:sym typeface="Wingdings" charset="0"/>
              </a:rPr>
              <a:t>(char * string1, char * string2)</a:t>
            </a:r>
            <a:r>
              <a:rPr lang="en-US" b="1" dirty="0" smtClean="0">
                <a:latin typeface="Arial" charset="0"/>
                <a:ea typeface="ＭＳ Ｐゴシック" charset="0"/>
                <a:cs typeface="Times New Roman" charset="0"/>
                <a:sym typeface="Wingdings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248"/>
              </a:spcBef>
              <a:buFontTx/>
              <a:buNone/>
            </a:pPr>
            <a:r>
              <a:rPr lang="en-US" b="1" dirty="0" smtClean="0">
                <a:latin typeface="Arial" charset="0"/>
                <a:ea typeface="ＭＳ Ｐゴシック" charset="0"/>
                <a:cs typeface="Times New Roman" charset="0"/>
                <a:sym typeface="Wingdings" charset="0"/>
              </a:rPr>
              <a:t>//make sure that size of size1 &lt;= strlen1 + strlen2</a:t>
            </a:r>
            <a:endParaRPr lang="en-US" b="1" dirty="0">
              <a:latin typeface="Arial" charset="0"/>
              <a:ea typeface="ＭＳ Ｐゴシック" charset="0"/>
              <a:cs typeface="Times New Roman" charset="0"/>
              <a:sym typeface="Wingdings" charset="0"/>
            </a:endParaRPr>
          </a:p>
          <a:p>
            <a:pPr>
              <a:lnSpc>
                <a:spcPct val="80000"/>
              </a:lnSpc>
              <a:spcBef>
                <a:spcPts val="1248"/>
              </a:spcBef>
              <a:buFontTx/>
              <a:buNone/>
            </a:pPr>
            <a:r>
              <a:rPr lang="en-US" b="1" dirty="0">
                <a:latin typeface="Arial" charset="0"/>
                <a:ea typeface="ＭＳ Ｐゴシック" charset="0"/>
                <a:cs typeface="Times New Roman" charset="0"/>
                <a:sym typeface="Wingdings" charset="0"/>
              </a:rPr>
              <a:t>// </a:t>
            </a:r>
            <a:r>
              <a:rPr lang="en-US" b="1" dirty="0">
                <a:solidFill>
                  <a:srgbClr val="FF3300"/>
                </a:solidFill>
                <a:latin typeface="Arial" charset="0"/>
                <a:ea typeface="ＭＳ Ｐゴシック" charset="0"/>
                <a:cs typeface="Times New Roman" charset="0"/>
                <a:sym typeface="Wingdings" charset="0"/>
              </a:rPr>
              <a:t>string concatenates</a:t>
            </a:r>
            <a:r>
              <a:rPr lang="en-US" b="1" dirty="0">
                <a:latin typeface="Arial" charset="0"/>
                <a:ea typeface="ＭＳ Ｐゴシック" charset="0"/>
                <a:cs typeface="Times New Roman" charset="0"/>
                <a:sym typeface="Wingdings" charset="0"/>
              </a:rPr>
              <a:t> – appends s2 to s1</a:t>
            </a:r>
          </a:p>
          <a:p>
            <a:pPr>
              <a:lnSpc>
                <a:spcPct val="80000"/>
              </a:lnSpc>
              <a:spcBef>
                <a:spcPts val="1248"/>
              </a:spcBef>
              <a:buFontTx/>
              <a:buNone/>
            </a:pPr>
            <a:r>
              <a:rPr lang="en-US" b="1" dirty="0">
                <a:latin typeface="Arial" charset="0"/>
                <a:ea typeface="ＭＳ Ｐゴシック" charset="0"/>
                <a:cs typeface="Times New Roman" charset="0"/>
                <a:sym typeface="Wingdings" charset="0"/>
              </a:rPr>
              <a:t>	char * </a:t>
            </a:r>
            <a:r>
              <a:rPr lang="en-US" b="1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Times New Roman" charset="0"/>
                <a:sym typeface="Wingdings" charset="0"/>
              </a:rPr>
              <a:t>strcat</a:t>
            </a:r>
            <a:r>
              <a:rPr lang="en-US" b="1" dirty="0">
                <a:latin typeface="Arial" charset="0"/>
                <a:ea typeface="ＭＳ Ｐゴシック" charset="0"/>
                <a:cs typeface="Times New Roman" charset="0"/>
                <a:sym typeface="Wingdings" charset="0"/>
              </a:rPr>
              <a:t>(char *string1, char * </a:t>
            </a:r>
            <a:r>
              <a:rPr lang="en-US" b="1" dirty="0" smtClean="0">
                <a:latin typeface="Arial" charset="0"/>
                <a:ea typeface="ＭＳ Ｐゴシック" charset="0"/>
                <a:cs typeface="Times New Roman" charset="0"/>
                <a:sym typeface="Wingdings" charset="0"/>
              </a:rPr>
              <a:t>string2</a:t>
            </a:r>
            <a:r>
              <a:rPr lang="en-US" b="1" dirty="0">
                <a:latin typeface="Arial" charset="0"/>
                <a:ea typeface="ＭＳ Ｐゴシック" charset="0"/>
                <a:cs typeface="Times New Roman" charset="0"/>
                <a:sym typeface="Wingdings" charset="0"/>
              </a:rPr>
              <a:t>;</a:t>
            </a:r>
            <a:endParaRPr lang="en-US" b="1" dirty="0" smtClean="0">
              <a:latin typeface="Arial" charset="0"/>
              <a:ea typeface="ＭＳ Ｐゴシック" charset="0"/>
              <a:cs typeface="Times New Roman" charset="0"/>
              <a:sym typeface="Wingdings" charset="0"/>
            </a:endParaRPr>
          </a:p>
          <a:p>
            <a:pPr>
              <a:lnSpc>
                <a:spcPct val="80000"/>
              </a:lnSpc>
              <a:spcBef>
                <a:spcPts val="1248"/>
              </a:spcBef>
              <a:buFontTx/>
              <a:buNone/>
            </a:pPr>
            <a:r>
              <a:rPr lang="en-US" b="1" dirty="0" smtClean="0">
                <a:latin typeface="Arial" charset="0"/>
                <a:ea typeface="ＭＳ Ｐゴシック" charset="0"/>
                <a:cs typeface="Times New Roman" charset="0"/>
                <a:sym typeface="Wingdings" charset="0"/>
              </a:rPr>
              <a:t>/</a:t>
            </a:r>
            <a:r>
              <a:rPr lang="en-US" b="1" dirty="0">
                <a:latin typeface="Arial" charset="0"/>
                <a:ea typeface="ＭＳ Ｐゴシック" charset="0"/>
                <a:cs typeface="Times New Roman" charset="0"/>
                <a:sym typeface="Wingdings" charset="0"/>
              </a:rPr>
              <a:t>/ </a:t>
            </a:r>
            <a:r>
              <a:rPr lang="en-US" b="1" dirty="0">
                <a:solidFill>
                  <a:srgbClr val="FF3300"/>
                </a:solidFill>
                <a:latin typeface="Arial" charset="0"/>
                <a:ea typeface="ＭＳ Ｐゴシック" charset="0"/>
                <a:cs typeface="Times New Roman" charset="0"/>
                <a:sym typeface="Wingdings" charset="0"/>
              </a:rPr>
              <a:t>search string for character</a:t>
            </a:r>
          </a:p>
          <a:p>
            <a:pPr>
              <a:lnSpc>
                <a:spcPct val="80000"/>
              </a:lnSpc>
              <a:spcBef>
                <a:spcPts val="1248"/>
              </a:spcBef>
              <a:buFontTx/>
              <a:buNone/>
            </a:pPr>
            <a:r>
              <a:rPr lang="en-US" b="1" dirty="0">
                <a:latin typeface="Arial" charset="0"/>
                <a:ea typeface="ＭＳ Ｐゴシック" charset="0"/>
                <a:cs typeface="Times New Roman" charset="0"/>
                <a:sym typeface="Wingdings" charset="0"/>
              </a:rPr>
              <a:t>	char *</a:t>
            </a:r>
            <a:r>
              <a:rPr lang="en-US" b="1" dirty="0" err="1">
                <a:solidFill>
                  <a:schemeClr val="accent2"/>
                </a:solidFill>
                <a:latin typeface="Arial" charset="0"/>
                <a:ea typeface="ＭＳ Ｐゴシック" charset="0"/>
                <a:cs typeface="Times New Roman" charset="0"/>
                <a:sym typeface="Wingdings" charset="0"/>
              </a:rPr>
              <a:t>strchr</a:t>
            </a:r>
            <a:r>
              <a:rPr lang="en-US" b="1" dirty="0">
                <a:latin typeface="Arial" charset="0"/>
                <a:ea typeface="ＭＳ Ｐゴシック" charset="0"/>
                <a:cs typeface="Times New Roman" charset="0"/>
                <a:sym typeface="Wingdings" charset="0"/>
              </a:rPr>
              <a:t>(char *string1, </a:t>
            </a:r>
            <a:r>
              <a:rPr lang="en-US" b="1" dirty="0" err="1">
                <a:latin typeface="Arial" charset="0"/>
                <a:ea typeface="ＭＳ Ｐゴシック" charset="0"/>
                <a:cs typeface="Times New Roman" charset="0"/>
                <a:sym typeface="Wingdings" charset="0"/>
              </a:rPr>
              <a:t>int</a:t>
            </a:r>
            <a:r>
              <a:rPr lang="en-US" b="1" dirty="0">
                <a:latin typeface="Arial" charset="0"/>
                <a:ea typeface="ＭＳ Ｐゴシック" charset="0"/>
                <a:cs typeface="Times New Roman" charset="0"/>
                <a:sym typeface="Wingdings" charset="0"/>
              </a:rPr>
              <a:t> c);</a:t>
            </a:r>
          </a:p>
          <a:p>
            <a:pPr>
              <a:lnSpc>
                <a:spcPct val="80000"/>
              </a:lnSpc>
              <a:spcBef>
                <a:spcPts val="1248"/>
              </a:spcBef>
              <a:buFontTx/>
              <a:buNone/>
            </a:pPr>
            <a:r>
              <a:rPr lang="en-US" b="1" dirty="0">
                <a:latin typeface="Arial" charset="0"/>
                <a:ea typeface="ＭＳ Ｐゴシック" charset="0"/>
                <a:cs typeface="Times New Roman" charset="0"/>
                <a:sym typeface="Wingdings" charset="0"/>
              </a:rPr>
              <a:t>//</a:t>
            </a:r>
            <a:r>
              <a:rPr lang="en-US" b="1" dirty="0">
                <a:solidFill>
                  <a:srgbClr val="FF3300"/>
                </a:solidFill>
                <a:latin typeface="Arial" charset="0"/>
                <a:ea typeface="ＭＳ Ｐゴシック" charset="0"/>
                <a:cs typeface="Times New Roman" charset="0"/>
                <a:sym typeface="Wingdings" charset="0"/>
              </a:rPr>
              <a:t>copy the 1</a:t>
            </a:r>
            <a:r>
              <a:rPr lang="en-US" b="1" baseline="30000" dirty="0">
                <a:solidFill>
                  <a:srgbClr val="FF3300"/>
                </a:solidFill>
                <a:latin typeface="Arial" charset="0"/>
                <a:ea typeface="ＭＳ Ｐゴシック" charset="0"/>
                <a:cs typeface="Times New Roman" charset="0"/>
                <a:sym typeface="Wingdings" charset="0"/>
              </a:rPr>
              <a:t>st</a:t>
            </a:r>
            <a:r>
              <a:rPr lang="en-US" b="1" dirty="0">
                <a:solidFill>
                  <a:srgbClr val="FF3300"/>
                </a:solidFill>
                <a:latin typeface="Arial" charset="0"/>
                <a:ea typeface="ＭＳ Ｐゴシック" charset="0"/>
                <a:cs typeface="Times New Roman" charset="0"/>
                <a:sym typeface="Wingdings" charset="0"/>
              </a:rPr>
              <a:t> n chars of string2</a:t>
            </a:r>
          </a:p>
          <a:p>
            <a:pPr>
              <a:lnSpc>
                <a:spcPct val="80000"/>
              </a:lnSpc>
              <a:spcBef>
                <a:spcPts val="1248"/>
              </a:spcBef>
              <a:buFontTx/>
              <a:buNone/>
            </a:pPr>
            <a:r>
              <a:rPr lang="en-US" b="1" dirty="0">
                <a:latin typeface="Arial" charset="0"/>
                <a:ea typeface="ＭＳ Ｐゴシック" charset="0"/>
                <a:cs typeface="Times New Roman" charset="0"/>
                <a:sym typeface="Wingdings" charset="0"/>
              </a:rPr>
              <a:t>	char * </a:t>
            </a:r>
            <a:r>
              <a:rPr lang="en-US" b="1" dirty="0" err="1">
                <a:solidFill>
                  <a:schemeClr val="accent2"/>
                </a:solidFill>
                <a:latin typeface="Arial" charset="0"/>
                <a:ea typeface="ＭＳ Ｐゴシック" charset="0"/>
                <a:cs typeface="Times New Roman" charset="0"/>
                <a:sym typeface="Wingdings" charset="0"/>
              </a:rPr>
              <a:t>strncat</a:t>
            </a:r>
            <a:r>
              <a:rPr lang="en-US" b="1" dirty="0">
                <a:latin typeface="Arial" charset="0"/>
                <a:ea typeface="ＭＳ Ｐゴシック" charset="0"/>
                <a:cs typeface="Times New Roman" charset="0"/>
                <a:sym typeface="Wingdings" charset="0"/>
              </a:rPr>
              <a:t>(char *string1,char *string2, </a:t>
            </a:r>
            <a:r>
              <a:rPr lang="en-US" b="1" dirty="0" err="1">
                <a:latin typeface="Arial" charset="0"/>
                <a:ea typeface="ＭＳ Ｐゴシック" charset="0"/>
                <a:cs typeface="Times New Roman" charset="0"/>
                <a:sym typeface="Wingdings" charset="0"/>
              </a:rPr>
              <a:t>int</a:t>
            </a:r>
            <a:r>
              <a:rPr lang="en-US" b="1" dirty="0">
                <a:latin typeface="Arial" charset="0"/>
                <a:ea typeface="ＭＳ Ｐゴシック" charset="0"/>
                <a:cs typeface="Times New Roman" charset="0"/>
                <a:sym typeface="Wingdings" charset="0"/>
              </a:rPr>
              <a:t> n);</a:t>
            </a:r>
          </a:p>
          <a:p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0C32-ADC6-B342-87D4-8539893052A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147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/>
          <a:lstStyle/>
          <a:p>
            <a:r>
              <a:rPr lang="en-US" b="1" dirty="0" smtClean="0"/>
              <a:t>String Manipulation 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92162"/>
            <a:ext cx="8229600" cy="5761038"/>
          </a:xfrm>
          <a:ln>
            <a:solidFill>
              <a:srgbClr val="3366FF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cstring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Student{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>
                <a:solidFill>
                  <a:srgbClr val="0000FF"/>
                </a:solidFill>
              </a:rPr>
              <a:t>char * </a:t>
            </a:r>
            <a:r>
              <a:rPr lang="en-US" b="1" dirty="0" err="1" smtClean="0">
                <a:solidFill>
                  <a:srgbClr val="0000FF"/>
                </a:solidFill>
              </a:rPr>
              <a:t>s_prt</a:t>
            </a:r>
            <a:r>
              <a:rPr lang="en-US" b="1" dirty="0" smtClean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ublic: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spcBef>
                <a:spcPts val="168"/>
              </a:spcBef>
              <a:buNone/>
            </a:pPr>
            <a:r>
              <a:rPr lang="en-US" dirty="0"/>
              <a:t>	</a:t>
            </a:r>
            <a:r>
              <a:rPr lang="en-US" b="1" dirty="0" smtClean="0">
                <a:solidFill>
                  <a:srgbClr val="0000FF"/>
                </a:solidFill>
              </a:rPr>
              <a:t>Student</a:t>
            </a:r>
            <a:r>
              <a:rPr lang="en-US" dirty="0" smtClean="0"/>
              <a:t>(char *String){ </a:t>
            </a:r>
          </a:p>
          <a:p>
            <a:pPr marL="0" indent="0">
              <a:spcBef>
                <a:spcPts val="168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len</a:t>
            </a:r>
            <a:r>
              <a:rPr lang="en-US" dirty="0" smtClean="0"/>
              <a:t> = </a:t>
            </a:r>
            <a:r>
              <a:rPr lang="en-US" b="1" dirty="0" err="1" smtClean="0">
                <a:solidFill>
                  <a:srgbClr val="FF0000"/>
                </a:solidFill>
              </a:rPr>
              <a:t>strlen</a:t>
            </a:r>
            <a:r>
              <a:rPr lang="en-US" dirty="0" smtClean="0"/>
              <a:t>(String);</a:t>
            </a:r>
          </a:p>
          <a:p>
            <a:pPr marL="0" indent="0">
              <a:spcBef>
                <a:spcPts val="168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s_ptr</a:t>
            </a:r>
            <a:r>
              <a:rPr lang="en-US" dirty="0" smtClean="0"/>
              <a:t> = new char[len+1];</a:t>
            </a:r>
          </a:p>
          <a:p>
            <a:pPr marL="0" indent="0">
              <a:spcBef>
                <a:spcPts val="168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b="1" dirty="0" err="1" smtClean="0">
                <a:solidFill>
                  <a:srgbClr val="FF0000"/>
                </a:solidFill>
              </a:rPr>
              <a:t>strcpy</a:t>
            </a:r>
            <a:r>
              <a:rPr lang="en-US" dirty="0" smtClean="0"/>
              <a:t>(</a:t>
            </a:r>
            <a:r>
              <a:rPr lang="en-US" dirty="0" err="1" smtClean="0"/>
              <a:t>s_ptr</a:t>
            </a:r>
            <a:r>
              <a:rPr lang="en-US" dirty="0" smtClean="0"/>
              <a:t>, String);</a:t>
            </a:r>
          </a:p>
          <a:p>
            <a:pPr marL="0" indent="0">
              <a:spcBef>
                <a:spcPts val="168"/>
              </a:spcBef>
              <a:buNone/>
            </a:pPr>
            <a:r>
              <a:rPr lang="en-US" dirty="0" smtClean="0"/>
              <a:t>}</a:t>
            </a:r>
          </a:p>
          <a:p>
            <a:pPr marL="0" indent="0">
              <a:spcBef>
                <a:spcPts val="168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smtClean="0">
                <a:solidFill>
                  <a:srgbClr val="0000FF"/>
                </a:solidFill>
              </a:rPr>
              <a:t>~Student</a:t>
            </a:r>
            <a:r>
              <a:rPr lang="en-US" dirty="0" smtClean="0"/>
              <a:t>(){ delete [ ]</a:t>
            </a:r>
            <a:r>
              <a:rPr lang="en-US" dirty="0" err="1" smtClean="0"/>
              <a:t>s_ptr</a:t>
            </a:r>
            <a:r>
              <a:rPr lang="en-US" dirty="0" smtClean="0"/>
              <a:t>;}</a:t>
            </a:r>
          </a:p>
          <a:p>
            <a:pPr marL="0" indent="0">
              <a:spcBef>
                <a:spcPts val="168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//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</a:p>
          <a:p>
            <a:pPr marL="0" indent="0">
              <a:spcBef>
                <a:spcPts val="168"/>
              </a:spcBef>
              <a:buNone/>
            </a:pPr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0C32-ADC6-B342-87D4-8539893052A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941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373"/>
            <a:ext cx="8229600" cy="858027"/>
          </a:xfrm>
        </p:spPr>
        <p:txBody>
          <a:bodyPr/>
          <a:lstStyle/>
          <a:p>
            <a:pPr eaLnBrk="1" hangingPunct="1"/>
            <a:r>
              <a:rPr lang="en-US" b="1" dirty="0">
                <a:latin typeface="Calibri" charset="0"/>
              </a:rPr>
              <a:t>Library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ln>
            <a:solidFill>
              <a:srgbClr val="0000FF"/>
            </a:solidFill>
          </a:ln>
        </p:spPr>
        <p:txBody>
          <a:bodyPr>
            <a:normAutofit/>
          </a:bodyPr>
          <a:lstStyle/>
          <a:p>
            <a:pPr eaLnBrk="1" hangingPunct="1"/>
            <a:r>
              <a:rPr lang="en-US" b="1" dirty="0">
                <a:solidFill>
                  <a:srgbClr val="3366FF"/>
                </a:solidFill>
                <a:latin typeface="Calibri" charset="0"/>
              </a:rPr>
              <a:t>Declaring c-strings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Requires no C++ library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Built into standard C+</a:t>
            </a:r>
            <a:r>
              <a:rPr lang="en-US" dirty="0" smtClean="0">
                <a:latin typeface="Calibri" charset="0"/>
              </a:rPr>
              <a:t>+</a:t>
            </a:r>
          </a:p>
          <a:p>
            <a:pPr lvl="1"/>
            <a:r>
              <a:rPr lang="en-US" dirty="0" smtClean="0">
                <a:latin typeface="Calibri" charset="0"/>
              </a:rPr>
              <a:t>#include &lt;</a:t>
            </a:r>
            <a:r>
              <a:rPr lang="en-US" dirty="0" err="1" smtClean="0">
                <a:latin typeface="Calibri" charset="0"/>
              </a:rPr>
              <a:t>string.h</a:t>
            </a:r>
            <a:r>
              <a:rPr lang="en-US" dirty="0" smtClean="0">
                <a:latin typeface="Calibri" charset="0"/>
              </a:rPr>
              <a:t>&gt;  </a:t>
            </a:r>
            <a:r>
              <a:rPr lang="en-US" sz="2200" dirty="0">
                <a:latin typeface="Calibri" charset="0"/>
              </a:rPr>
              <a:t>if using string manipulation functions</a:t>
            </a:r>
          </a:p>
          <a:p>
            <a:pPr marL="457200" lvl="1" indent="0" eaLnBrk="1" hangingPunct="1">
              <a:buNone/>
            </a:pPr>
            <a:endParaRPr lang="en-US" b="1" dirty="0">
              <a:solidFill>
                <a:srgbClr val="3366FF"/>
              </a:solidFill>
              <a:latin typeface="Calibri" charset="0"/>
            </a:endParaRPr>
          </a:p>
          <a:p>
            <a:r>
              <a:rPr lang="en-US" b="1" dirty="0" smtClean="0">
                <a:solidFill>
                  <a:srgbClr val="3366FF"/>
                </a:solidFill>
                <a:latin typeface="Calibri" charset="0"/>
              </a:rPr>
              <a:t>Manipulations</a:t>
            </a:r>
            <a:endParaRPr lang="en-US" b="1" dirty="0">
              <a:solidFill>
                <a:srgbClr val="3366FF"/>
              </a:solidFill>
              <a:latin typeface="Calibri" charset="0"/>
            </a:endParaRPr>
          </a:p>
          <a:p>
            <a:pPr lvl="1" eaLnBrk="1" hangingPunct="1"/>
            <a:r>
              <a:rPr lang="en-US" dirty="0">
                <a:latin typeface="Calibri" charset="0"/>
              </a:rPr>
              <a:t>Require </a:t>
            </a:r>
            <a:r>
              <a:rPr lang="en-US" dirty="0" smtClean="0">
                <a:latin typeface="Calibri" charset="0"/>
              </a:rPr>
              <a:t>library: #include </a:t>
            </a:r>
            <a:r>
              <a:rPr lang="en-US" dirty="0">
                <a:latin typeface="Calibri" charset="0"/>
              </a:rPr>
              <a:t>&lt;</a:t>
            </a:r>
            <a:r>
              <a:rPr lang="en-US" b="1" dirty="0" err="1">
                <a:solidFill>
                  <a:srgbClr val="FF0000"/>
                </a:solidFill>
                <a:latin typeface="Calibri" charset="0"/>
              </a:rPr>
              <a:t>cstring</a:t>
            </a:r>
            <a:r>
              <a:rPr lang="en-US" dirty="0" smtClean="0">
                <a:latin typeface="Calibri" charset="0"/>
              </a:rPr>
              <a:t>&gt; //global space</a:t>
            </a:r>
            <a:endParaRPr lang="en-US" dirty="0">
              <a:latin typeface="Calibri" charset="0"/>
            </a:endParaRPr>
          </a:p>
          <a:p>
            <a:pPr lvl="1" eaLnBrk="1" hangingPunct="1"/>
            <a:r>
              <a:rPr lang="en-US" dirty="0">
                <a:latin typeface="Calibri" charset="0"/>
              </a:rPr>
              <a:t>Typically included when using c-strings</a:t>
            </a:r>
          </a:p>
          <a:p>
            <a:pPr lvl="2" eaLnBrk="1" hangingPunct="1"/>
            <a:r>
              <a:rPr lang="en-US" dirty="0">
                <a:latin typeface="Calibri" charset="0"/>
              </a:rPr>
              <a:t>Normally want to do "fun" things with them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0C32-ADC6-B342-87D4-8539893052A8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688"/>
            <a:ext cx="8229600" cy="821512"/>
          </a:xfrm>
        </p:spPr>
        <p:txBody>
          <a:bodyPr/>
          <a:lstStyle/>
          <a:p>
            <a:pPr eaLnBrk="1" hangingPunct="1"/>
            <a:r>
              <a:rPr lang="en-US" b="1" dirty="0">
                <a:latin typeface="Calibri" charset="0"/>
              </a:rPr>
              <a:t>= and == with C-strings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7815262" cy="5491967"/>
          </a:xfrm>
          <a:ln>
            <a:solidFill>
              <a:srgbClr val="0000FF"/>
            </a:solidFill>
          </a:ln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b="1" dirty="0">
                <a:latin typeface="Calibri" charset="0"/>
              </a:rPr>
              <a:t>C-strings </a:t>
            </a:r>
            <a:r>
              <a:rPr lang="en-US" sz="2800" b="1" dirty="0" smtClean="0">
                <a:latin typeface="Calibri" charset="0"/>
              </a:rPr>
              <a:t>are not </a:t>
            </a:r>
            <a:r>
              <a:rPr lang="en-US" sz="2800" b="1" dirty="0">
                <a:latin typeface="Calibri" charset="0"/>
              </a:rPr>
              <a:t>like other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dirty="0">
                <a:solidFill>
                  <a:srgbClr val="FF0000"/>
                </a:solidFill>
                <a:latin typeface="Calibri" charset="0"/>
              </a:rPr>
              <a:t>Cannot assign or compare</a:t>
            </a:r>
            <a:r>
              <a:rPr lang="en-US" sz="2400" dirty="0">
                <a:latin typeface="Calibri" charset="0"/>
              </a:rPr>
              <a:t>:</a:t>
            </a:r>
            <a:br>
              <a:rPr lang="en-US" sz="2400" dirty="0">
                <a:latin typeface="Calibri" charset="0"/>
              </a:rPr>
            </a:br>
            <a:r>
              <a:rPr lang="en-US" sz="2400" dirty="0">
                <a:latin typeface="Calibri" charset="0"/>
              </a:rPr>
              <a:t>char </a:t>
            </a:r>
            <a:r>
              <a:rPr lang="en-US" sz="2400" dirty="0" err="1">
                <a:latin typeface="Calibri" charset="0"/>
              </a:rPr>
              <a:t>aString</a:t>
            </a:r>
            <a:r>
              <a:rPr lang="en-US" sz="2400" dirty="0">
                <a:latin typeface="Calibri" charset="0"/>
              </a:rPr>
              <a:t>[10];</a:t>
            </a:r>
            <a:br>
              <a:rPr lang="en-US" sz="2400" dirty="0">
                <a:latin typeface="Calibri" charset="0"/>
              </a:rPr>
            </a:br>
            <a:r>
              <a:rPr lang="en-US" sz="2400" b="1" dirty="0" err="1">
                <a:solidFill>
                  <a:srgbClr val="FF0000"/>
                </a:solidFill>
                <a:latin typeface="Calibri" charset="0"/>
              </a:rPr>
              <a:t>aString</a:t>
            </a:r>
            <a:r>
              <a:rPr lang="en-US" sz="2400" b="1" dirty="0">
                <a:solidFill>
                  <a:srgbClr val="FF0000"/>
                </a:solidFill>
                <a:latin typeface="Calibri" charset="0"/>
              </a:rPr>
              <a:t> = "Hello";	// ILLEGAL!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  <a:latin typeface="Calibri" charset="0"/>
              </a:rPr>
              <a:t>Can ONLY use "=" at declaration of c-string</a:t>
            </a:r>
            <a:r>
              <a:rPr lang="en-US" sz="2000" b="1" dirty="0" smtClean="0">
                <a:solidFill>
                  <a:srgbClr val="FF0000"/>
                </a:solidFill>
                <a:latin typeface="Calibri" charset="0"/>
              </a:rPr>
              <a:t>!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b="1" dirty="0" smtClean="0">
                <a:solidFill>
                  <a:srgbClr val="FF0000"/>
                </a:solidFill>
                <a:latin typeface="Calibri" charset="0"/>
              </a:rPr>
              <a:t>Remember that “Hello” lives in the string f pools</a:t>
            </a:r>
            <a:endParaRPr lang="en-US" sz="1600" b="1" dirty="0" smtClean="0">
              <a:solidFill>
                <a:srgbClr val="FF0000"/>
              </a:solidFill>
              <a:latin typeface="Calibri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sz="2000" b="1" dirty="0">
                <a:solidFill>
                  <a:srgbClr val="0000FF"/>
                </a:solidFill>
                <a:latin typeface="Calibri" charset="0"/>
              </a:rPr>
              <a:t>c</a:t>
            </a:r>
            <a:r>
              <a:rPr lang="en-US" sz="2000" b="1" dirty="0" smtClean="0">
                <a:solidFill>
                  <a:srgbClr val="0000FF"/>
                </a:solidFill>
                <a:latin typeface="Calibri" charset="0"/>
              </a:rPr>
              <a:t>har  </a:t>
            </a:r>
            <a:r>
              <a:rPr lang="en-US" sz="2000" b="1" dirty="0" err="1" smtClean="0">
                <a:solidFill>
                  <a:srgbClr val="0000FF"/>
                </a:solidFill>
                <a:latin typeface="Calibri" charset="0"/>
              </a:rPr>
              <a:t>aString</a:t>
            </a:r>
            <a:r>
              <a:rPr lang="en-US" sz="2000" b="1" dirty="0" smtClean="0">
                <a:solidFill>
                  <a:srgbClr val="0000FF"/>
                </a:solidFill>
                <a:latin typeface="Calibri" charset="0"/>
              </a:rPr>
              <a:t>[10] = “Hi there”;	//Initialization</a:t>
            </a:r>
            <a:endParaRPr lang="en-US" sz="2000" b="1" dirty="0">
              <a:solidFill>
                <a:srgbClr val="0000FF"/>
              </a:solidFill>
              <a:latin typeface="Calibri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b="1" dirty="0">
                <a:latin typeface="Calibri" charset="0"/>
              </a:rPr>
              <a:t>Must use library function for assignment:</a:t>
            </a:r>
            <a:br>
              <a:rPr lang="en-US" sz="2800" b="1" dirty="0">
                <a:latin typeface="Calibri" charset="0"/>
              </a:rPr>
            </a:br>
            <a:r>
              <a:rPr lang="en-US" sz="2400" b="1" dirty="0" err="1">
                <a:solidFill>
                  <a:srgbClr val="0000FF"/>
                </a:solidFill>
                <a:latin typeface="Calibri" charset="0"/>
              </a:rPr>
              <a:t>strcpy</a:t>
            </a:r>
            <a:r>
              <a:rPr lang="en-US" sz="2400" b="1" dirty="0">
                <a:solidFill>
                  <a:srgbClr val="0000FF"/>
                </a:solidFill>
                <a:latin typeface="Calibri" charset="0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alibri" charset="0"/>
              </a:rPr>
              <a:t>aString</a:t>
            </a:r>
            <a:r>
              <a:rPr lang="en-US" sz="2400" b="1" dirty="0">
                <a:solidFill>
                  <a:srgbClr val="0000FF"/>
                </a:solidFill>
                <a:latin typeface="Calibri" charset="0"/>
              </a:rPr>
              <a:t>, "</a:t>
            </a:r>
            <a:r>
              <a:rPr lang="en-US" sz="2400" b="1" dirty="0" smtClean="0">
                <a:solidFill>
                  <a:srgbClr val="0000FF"/>
                </a:solidFill>
                <a:latin typeface="Calibri" charset="0"/>
              </a:rPr>
              <a:t>Hello World how do we do?"</a:t>
            </a:r>
            <a:r>
              <a:rPr lang="en-US" sz="2400" b="1" dirty="0">
                <a:solidFill>
                  <a:srgbClr val="0000FF"/>
                </a:solidFill>
                <a:latin typeface="Calibri" charset="0"/>
              </a:rPr>
              <a:t>);</a:t>
            </a:r>
            <a:endParaRPr lang="en-US" sz="2800" b="1" dirty="0">
              <a:solidFill>
                <a:srgbClr val="0000FF"/>
              </a:solidFill>
              <a:latin typeface="Calibri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Built-in function (in &lt;</a:t>
            </a:r>
            <a:r>
              <a:rPr lang="en-US" sz="2400" b="1" dirty="0" err="1">
                <a:solidFill>
                  <a:srgbClr val="0000FF"/>
                </a:solidFill>
                <a:latin typeface="Calibri" charset="0"/>
              </a:rPr>
              <a:t>cstring</a:t>
            </a:r>
            <a:r>
              <a:rPr lang="en-US" sz="2400" dirty="0">
                <a:latin typeface="Calibri" charset="0"/>
              </a:rPr>
              <a:t>&gt;)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Sets value of </a:t>
            </a:r>
            <a:r>
              <a:rPr lang="en-US" sz="2400" dirty="0" err="1">
                <a:latin typeface="Calibri" charset="0"/>
              </a:rPr>
              <a:t>aString</a:t>
            </a:r>
            <a:r>
              <a:rPr lang="en-US" sz="2400" dirty="0">
                <a:latin typeface="Calibri" charset="0"/>
              </a:rPr>
              <a:t> equal to "</a:t>
            </a:r>
            <a:r>
              <a:rPr lang="en-US" sz="2400" dirty="0" smtClean="0">
                <a:latin typeface="Calibri" charset="0"/>
              </a:rPr>
              <a:t>Hello ………"</a:t>
            </a:r>
            <a:endParaRPr lang="en-US" sz="2400" dirty="0">
              <a:latin typeface="Calibri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NO checks for size!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Up to programmer, just like other arrays</a:t>
            </a:r>
            <a:r>
              <a:rPr lang="en-US" dirty="0" smtClean="0">
                <a:latin typeface="Calibri" charset="0"/>
              </a:rPr>
              <a:t>!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Calibri" charset="0"/>
              </a:rPr>
              <a:t>For control of # chars copied use:</a:t>
            </a:r>
          </a:p>
          <a:p>
            <a:pPr lvl="1">
              <a:lnSpc>
                <a:spcPct val="90000"/>
              </a:lnSpc>
            </a:pPr>
            <a:r>
              <a:rPr lang="en-US" sz="2400" b="1" dirty="0" err="1">
                <a:solidFill>
                  <a:srgbClr val="0000FF"/>
                </a:solidFill>
                <a:latin typeface="Calibri" charset="0"/>
              </a:rPr>
              <a:t>strcpy</a:t>
            </a:r>
            <a:r>
              <a:rPr lang="en-US" sz="2400" b="1" dirty="0">
                <a:solidFill>
                  <a:srgbClr val="0000FF"/>
                </a:solidFill>
                <a:latin typeface="Calibri" charset="0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alibri" charset="0"/>
              </a:rPr>
              <a:t>aString</a:t>
            </a:r>
            <a:r>
              <a:rPr lang="en-US" sz="2400" b="1" dirty="0">
                <a:solidFill>
                  <a:srgbClr val="0000FF"/>
                </a:solidFill>
                <a:latin typeface="Calibri" charset="0"/>
              </a:rPr>
              <a:t>, "Hello World how do we do</a:t>
            </a:r>
            <a:r>
              <a:rPr lang="en-US" sz="2400" b="1" dirty="0" smtClean="0">
                <a:solidFill>
                  <a:srgbClr val="0000FF"/>
                </a:solidFill>
                <a:latin typeface="Calibri" charset="0"/>
              </a:rPr>
              <a:t>?”, 10)</a:t>
            </a:r>
            <a:endParaRPr lang="en-US" sz="2400" b="1" dirty="0">
              <a:solidFill>
                <a:srgbClr val="0000FF"/>
              </a:solidFill>
              <a:latin typeface="Calibri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0C32-ADC6-B342-87D4-8539893052A8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688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>
                <a:latin typeface="Calibri" charset="0"/>
              </a:rPr>
              <a:t>Comparing C-strings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ln>
            <a:solidFill>
              <a:srgbClr val="0000FF"/>
            </a:solidFill>
          </a:ln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Also cannot use operator </a:t>
            </a:r>
            <a:r>
              <a:rPr lang="en-US" b="1" dirty="0">
                <a:solidFill>
                  <a:srgbClr val="0000FF"/>
                </a:solidFill>
                <a:latin typeface="Calibri" charset="0"/>
              </a:rPr>
              <a:t>==</a:t>
            </a:r>
            <a:r>
              <a:rPr lang="en-US" dirty="0">
                <a:latin typeface="Calibri" charset="0"/>
              </a:rPr>
              <a:t/>
            </a:r>
            <a:br>
              <a:rPr lang="en-US" dirty="0">
                <a:latin typeface="Calibri" charset="0"/>
              </a:rPr>
            </a:br>
            <a:r>
              <a:rPr lang="en-US" sz="2800" dirty="0">
                <a:latin typeface="Calibri" charset="0"/>
              </a:rPr>
              <a:t>char </a:t>
            </a:r>
            <a:r>
              <a:rPr lang="en-US" sz="2800" dirty="0" err="1">
                <a:latin typeface="Calibri" charset="0"/>
              </a:rPr>
              <a:t>aString</a:t>
            </a:r>
            <a:r>
              <a:rPr lang="en-US" sz="2800" dirty="0">
                <a:latin typeface="Calibri" charset="0"/>
              </a:rPr>
              <a:t>[10] = "Hello";</a:t>
            </a:r>
            <a:br>
              <a:rPr lang="en-US" sz="2800" dirty="0">
                <a:latin typeface="Calibri" charset="0"/>
              </a:rPr>
            </a:br>
            <a:r>
              <a:rPr lang="en-US" sz="2800" dirty="0">
                <a:latin typeface="Calibri" charset="0"/>
              </a:rPr>
              <a:t>char </a:t>
            </a:r>
            <a:r>
              <a:rPr lang="en-US" sz="2800" dirty="0" err="1">
                <a:latin typeface="Calibri" charset="0"/>
              </a:rPr>
              <a:t>anotherString</a:t>
            </a:r>
            <a:r>
              <a:rPr lang="en-US" sz="2800" dirty="0">
                <a:latin typeface="Calibri" charset="0"/>
              </a:rPr>
              <a:t>[10] = "Goodbye";</a:t>
            </a:r>
          </a:p>
          <a:p>
            <a:pPr lvl="1" eaLnBrk="1" hangingPunct="1"/>
            <a:r>
              <a:rPr lang="en-US" b="1" dirty="0" err="1">
                <a:solidFill>
                  <a:srgbClr val="FF0000"/>
                </a:solidFill>
                <a:latin typeface="Calibri" charset="0"/>
              </a:rPr>
              <a:t>aString</a:t>
            </a:r>
            <a:r>
              <a:rPr lang="en-US" b="1" dirty="0">
                <a:solidFill>
                  <a:srgbClr val="FF0000"/>
                </a:solidFill>
                <a:latin typeface="Calibri" charset="0"/>
              </a:rPr>
              <a:t> == </a:t>
            </a:r>
            <a:r>
              <a:rPr lang="en-US" b="1" dirty="0" err="1">
                <a:solidFill>
                  <a:srgbClr val="FF0000"/>
                </a:solidFill>
                <a:latin typeface="Calibri" charset="0"/>
              </a:rPr>
              <a:t>anotherString</a:t>
            </a:r>
            <a:r>
              <a:rPr lang="en-US" b="1" dirty="0">
                <a:solidFill>
                  <a:srgbClr val="FF0000"/>
                </a:solidFill>
                <a:latin typeface="Calibri" charset="0"/>
              </a:rPr>
              <a:t>;   // NOT allowed!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Calibri" charset="0"/>
              </a:rPr>
              <a:t>Must use library function again:</a:t>
            </a:r>
            <a:br>
              <a:rPr lang="en-US" dirty="0">
                <a:latin typeface="Calibri" charset="0"/>
              </a:rPr>
            </a:br>
            <a:r>
              <a:rPr lang="en-US" sz="2800" dirty="0">
                <a:latin typeface="Calibri" charset="0"/>
              </a:rPr>
              <a:t>if (</a:t>
            </a:r>
            <a:r>
              <a:rPr lang="en-US" sz="2800" b="1" dirty="0" err="1">
                <a:solidFill>
                  <a:srgbClr val="0000FF"/>
                </a:solidFill>
                <a:latin typeface="Calibri" charset="0"/>
              </a:rPr>
              <a:t>strcmp</a:t>
            </a:r>
            <a:r>
              <a:rPr lang="en-US" sz="2800" b="1" dirty="0">
                <a:solidFill>
                  <a:srgbClr val="0000FF"/>
                </a:solidFill>
                <a:latin typeface="Calibri" charset="0"/>
              </a:rPr>
              <a:t>(</a:t>
            </a:r>
            <a:r>
              <a:rPr lang="en-US" sz="2800" b="1" dirty="0" err="1">
                <a:solidFill>
                  <a:srgbClr val="0000FF"/>
                </a:solidFill>
                <a:latin typeface="Calibri" charset="0"/>
              </a:rPr>
              <a:t>aString</a:t>
            </a:r>
            <a:r>
              <a:rPr lang="en-US" sz="2800" b="1" dirty="0">
                <a:solidFill>
                  <a:srgbClr val="0000FF"/>
                </a:solidFill>
                <a:latin typeface="Calibri" charset="0"/>
              </a:rPr>
              <a:t>, </a:t>
            </a:r>
            <a:r>
              <a:rPr lang="en-US" sz="2800" b="1" dirty="0" err="1">
                <a:solidFill>
                  <a:srgbClr val="0000FF"/>
                </a:solidFill>
                <a:latin typeface="Calibri" charset="0"/>
              </a:rPr>
              <a:t>anotherString</a:t>
            </a:r>
            <a:r>
              <a:rPr lang="en-US" sz="2800" b="1" dirty="0">
                <a:solidFill>
                  <a:srgbClr val="0000FF"/>
                </a:solidFill>
                <a:latin typeface="Calibri" charset="0"/>
              </a:rPr>
              <a:t>)</a:t>
            </a:r>
            <a:r>
              <a:rPr lang="en-US" sz="2800" dirty="0">
                <a:latin typeface="Calibri" charset="0"/>
              </a:rPr>
              <a:t>)</a:t>
            </a:r>
            <a:br>
              <a:rPr lang="en-US" sz="2800" dirty="0">
                <a:latin typeface="Calibri" charset="0"/>
              </a:rPr>
            </a:br>
            <a:r>
              <a:rPr lang="en-US" sz="2800" dirty="0">
                <a:latin typeface="Calibri" charset="0"/>
              </a:rPr>
              <a:t>	</a:t>
            </a:r>
            <a:r>
              <a:rPr lang="en-US" sz="2800" dirty="0" smtClean="0">
                <a:latin typeface="Calibri" charset="0"/>
              </a:rPr>
              <a:t>	</a:t>
            </a:r>
            <a:r>
              <a:rPr lang="en-US" sz="2800" dirty="0" err="1" smtClean="0">
                <a:latin typeface="Calibri" charset="0"/>
              </a:rPr>
              <a:t>cout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>
                <a:latin typeface="Calibri" charset="0"/>
              </a:rPr>
              <a:t>&lt;&lt; "Strings NOT same.";</a:t>
            </a:r>
            <a:br>
              <a:rPr lang="en-US" sz="2800" dirty="0">
                <a:latin typeface="Calibri" charset="0"/>
              </a:rPr>
            </a:br>
            <a:r>
              <a:rPr lang="en-US" sz="2800" dirty="0">
                <a:latin typeface="Calibri" charset="0"/>
              </a:rPr>
              <a:t>else</a:t>
            </a:r>
            <a:br>
              <a:rPr lang="en-US" sz="2800" dirty="0">
                <a:latin typeface="Calibri" charset="0"/>
              </a:rPr>
            </a:br>
            <a:r>
              <a:rPr lang="en-US" sz="2800" dirty="0">
                <a:latin typeface="Calibri" charset="0"/>
              </a:rPr>
              <a:t>	</a:t>
            </a:r>
            <a:r>
              <a:rPr lang="en-US" sz="2800" dirty="0" smtClean="0">
                <a:latin typeface="Calibri" charset="0"/>
              </a:rPr>
              <a:t>	</a:t>
            </a:r>
            <a:r>
              <a:rPr lang="en-US" sz="2800" dirty="0" err="1" smtClean="0">
                <a:latin typeface="Calibri" charset="0"/>
              </a:rPr>
              <a:t>cout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>
                <a:latin typeface="Calibri" charset="0"/>
              </a:rPr>
              <a:t>&lt;&lt; "Strings are same.";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0C32-ADC6-B342-87D4-8539893052A8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dirty="0">
                <a:latin typeface="Calibri" charset="0"/>
              </a:rPr>
              <a:t>The &lt;</a:t>
            </a:r>
            <a:r>
              <a:rPr lang="en-US" sz="3200" b="1" dirty="0" err="1">
                <a:latin typeface="Calibri" charset="0"/>
              </a:rPr>
              <a:t>cstring</a:t>
            </a:r>
            <a:r>
              <a:rPr lang="en-US" sz="3200" dirty="0">
                <a:latin typeface="Calibri" charset="0"/>
              </a:rPr>
              <a:t>&gt; Library: </a:t>
            </a:r>
            <a:br>
              <a:rPr lang="en-US" sz="3200" dirty="0">
                <a:latin typeface="Calibri" charset="0"/>
              </a:rPr>
            </a:br>
            <a:r>
              <a:rPr lang="en-US" sz="3200" dirty="0" smtClean="0">
                <a:latin typeface="Calibri" charset="0"/>
                <a:sym typeface="Wingdings" charset="0"/>
              </a:rPr>
              <a:t>Some </a:t>
            </a:r>
            <a:r>
              <a:rPr lang="en-US" sz="3200" dirty="0">
                <a:latin typeface="Calibri" charset="0"/>
                <a:sym typeface="Wingdings" charset="0"/>
              </a:rPr>
              <a:t>Predefined C-String Functions in &lt;</a:t>
            </a:r>
            <a:r>
              <a:rPr lang="en-US" sz="3200" b="1" dirty="0" err="1">
                <a:latin typeface="Calibri" charset="0"/>
                <a:sym typeface="Wingdings" charset="0"/>
              </a:rPr>
              <a:t>cstring</a:t>
            </a:r>
            <a:r>
              <a:rPr lang="en-US" sz="3200" dirty="0" smtClean="0">
                <a:latin typeface="Calibri" charset="0"/>
                <a:sym typeface="Wingdings" charset="0"/>
              </a:rPr>
              <a:t>&gt;</a:t>
            </a:r>
            <a:endParaRPr lang="en-US" sz="3200" dirty="0">
              <a:latin typeface="Calibri" charset="0"/>
              <a:sym typeface="Wingdings" charset="0"/>
            </a:endParaRPr>
          </a:p>
        </p:txBody>
      </p:sp>
      <p:sp>
        <p:nvSpPr>
          <p:cNvPr id="25603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004888" y="1771650"/>
            <a:ext cx="7815262" cy="9906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Calibri" charset="0"/>
              </a:rPr>
              <a:t>Full of string manipulation functions</a:t>
            </a:r>
          </a:p>
        </p:txBody>
      </p:sp>
      <p:pic>
        <p:nvPicPr>
          <p:cNvPr id="25604" name="Picture 10" descr="C:\WINDOWS\Desktop\Oh_type\sacitch_C++_ppt\gif\savitchc09d01_1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2514600"/>
            <a:ext cx="7253288" cy="383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0C32-ADC6-B342-87D4-8539893052A8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44134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dirty="0">
                <a:latin typeface="Calibri" charset="0"/>
              </a:rPr>
              <a:t>The &lt;</a:t>
            </a:r>
            <a:r>
              <a:rPr lang="en-US" sz="3200" b="1" dirty="0" err="1">
                <a:latin typeface="Calibri" charset="0"/>
              </a:rPr>
              <a:t>cstring</a:t>
            </a:r>
            <a:r>
              <a:rPr lang="en-US" sz="3200" dirty="0">
                <a:latin typeface="Calibri" charset="0"/>
              </a:rPr>
              <a:t>&gt; Library: </a:t>
            </a:r>
            <a:br>
              <a:rPr lang="en-US" sz="3200" dirty="0">
                <a:latin typeface="Calibri" charset="0"/>
              </a:rPr>
            </a:br>
            <a:r>
              <a:rPr lang="en-US" sz="3200" dirty="0" smtClean="0">
                <a:latin typeface="Calibri" charset="0"/>
                <a:sym typeface="Wingdings" charset="0"/>
              </a:rPr>
              <a:t>Some </a:t>
            </a:r>
            <a:r>
              <a:rPr lang="en-US" sz="3200" dirty="0">
                <a:latin typeface="Calibri" charset="0"/>
                <a:sym typeface="Wingdings" charset="0"/>
              </a:rPr>
              <a:t>Predefined C-String Functions in &lt;</a:t>
            </a:r>
            <a:r>
              <a:rPr lang="en-US" sz="3200" b="1" dirty="0" err="1">
                <a:latin typeface="Calibri" charset="0"/>
                <a:sym typeface="Wingdings" charset="0"/>
              </a:rPr>
              <a:t>cstring</a:t>
            </a:r>
            <a:r>
              <a:rPr lang="en-US" sz="3200" dirty="0" smtClean="0">
                <a:latin typeface="Calibri" charset="0"/>
                <a:sym typeface="Wingdings" charset="0"/>
              </a:rPr>
              <a:t>&gt;</a:t>
            </a:r>
            <a:endParaRPr lang="en-US" sz="3200" dirty="0">
              <a:latin typeface="Calibri" charset="0"/>
              <a:sym typeface="Wingdings" charset="0"/>
            </a:endParaRPr>
          </a:p>
        </p:txBody>
      </p:sp>
      <p:pic>
        <p:nvPicPr>
          <p:cNvPr id="26627" name="Picture 6" descr="C:\WINDOWS\Desktop\Oh_type\sacitch_C++_ppt\gif\savitchc09d01_2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68463"/>
            <a:ext cx="6483350" cy="484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0C32-ADC6-B342-87D4-8539893052A8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Calibri" charset="0"/>
              </a:rPr>
              <a:t>C-string Functions: </a:t>
            </a:r>
            <a:r>
              <a:rPr lang="en-US" b="1" dirty="0" err="1">
                <a:latin typeface="Calibri" charset="0"/>
              </a:rPr>
              <a:t>strlen</a:t>
            </a:r>
            <a:r>
              <a:rPr lang="en-US" b="1" dirty="0">
                <a:latin typeface="Calibri" charset="0"/>
              </a:rPr>
              <a:t>()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rgbClr val="0000FF"/>
            </a:solidFill>
          </a:ln>
        </p:spPr>
        <p:txBody>
          <a:bodyPr>
            <a:normAutofit/>
          </a:bodyPr>
          <a:lstStyle/>
          <a:p>
            <a:pPr eaLnBrk="1" hangingPunct="1"/>
            <a:r>
              <a:rPr lang="en-US" b="1" dirty="0">
                <a:solidFill>
                  <a:srgbClr val="3366FF"/>
                </a:solidFill>
                <a:latin typeface="Calibri" charset="0"/>
              </a:rPr>
              <a:t>"String length"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latin typeface="Calibri" charset="0"/>
              </a:rPr>
              <a:t>Often useful to know string length:</a:t>
            </a:r>
            <a:br>
              <a:rPr lang="en-US" dirty="0">
                <a:latin typeface="Calibri" charset="0"/>
              </a:rPr>
            </a:br>
            <a:r>
              <a:rPr lang="en-US" sz="2800" dirty="0">
                <a:latin typeface="Calibri" charset="0"/>
              </a:rPr>
              <a:t>char </a:t>
            </a:r>
            <a:r>
              <a:rPr lang="en-US" sz="2800" b="1" dirty="0" err="1">
                <a:solidFill>
                  <a:srgbClr val="0000FF"/>
                </a:solidFill>
                <a:latin typeface="Calibri" charset="0"/>
              </a:rPr>
              <a:t>myString</a:t>
            </a:r>
            <a:r>
              <a:rPr lang="en-US" sz="2800" b="1" dirty="0">
                <a:solidFill>
                  <a:srgbClr val="0000FF"/>
                </a:solidFill>
                <a:latin typeface="Calibri" charset="0"/>
              </a:rPr>
              <a:t>[10] = "</a:t>
            </a:r>
            <a:r>
              <a:rPr lang="en-US" sz="2800" b="1" dirty="0" err="1">
                <a:solidFill>
                  <a:srgbClr val="0000FF"/>
                </a:solidFill>
                <a:latin typeface="Calibri" charset="0"/>
              </a:rPr>
              <a:t>dobedo</a:t>
            </a:r>
            <a:r>
              <a:rPr lang="en-US" sz="2800" b="1" dirty="0">
                <a:solidFill>
                  <a:srgbClr val="0000FF"/>
                </a:solidFill>
                <a:latin typeface="Calibri" charset="0"/>
              </a:rPr>
              <a:t>";</a:t>
            </a:r>
            <a:br>
              <a:rPr lang="en-US" sz="2800" b="1" dirty="0">
                <a:solidFill>
                  <a:srgbClr val="0000FF"/>
                </a:solidFill>
                <a:latin typeface="Calibri" charset="0"/>
              </a:rPr>
            </a:br>
            <a:r>
              <a:rPr lang="en-US" sz="2800" dirty="0" err="1">
                <a:latin typeface="Calibri" charset="0"/>
              </a:rPr>
              <a:t>cout</a:t>
            </a:r>
            <a:r>
              <a:rPr lang="en-US" sz="2800" dirty="0">
                <a:latin typeface="Calibri" charset="0"/>
              </a:rPr>
              <a:t> &lt;&lt; </a:t>
            </a:r>
            <a:r>
              <a:rPr lang="en-US" sz="2800" b="1" dirty="0" err="1">
                <a:solidFill>
                  <a:srgbClr val="0000FF"/>
                </a:solidFill>
                <a:latin typeface="Calibri" charset="0"/>
              </a:rPr>
              <a:t>strlen</a:t>
            </a:r>
            <a:r>
              <a:rPr lang="en-US" sz="2800" b="1" dirty="0">
                <a:solidFill>
                  <a:srgbClr val="0000FF"/>
                </a:solidFill>
                <a:latin typeface="Calibri" charset="0"/>
              </a:rPr>
              <a:t>(</a:t>
            </a:r>
            <a:r>
              <a:rPr lang="en-US" sz="2800" b="1" dirty="0" err="1">
                <a:solidFill>
                  <a:srgbClr val="0000FF"/>
                </a:solidFill>
                <a:latin typeface="Calibri" charset="0"/>
              </a:rPr>
              <a:t>myString</a:t>
            </a:r>
            <a:r>
              <a:rPr lang="en-US" sz="2800" b="1" dirty="0">
                <a:solidFill>
                  <a:srgbClr val="0000FF"/>
                </a:solidFill>
                <a:latin typeface="Calibri" charset="0"/>
              </a:rPr>
              <a:t>);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Returns number of characters</a:t>
            </a:r>
          </a:p>
          <a:p>
            <a:pPr lvl="2" eaLnBrk="1" hangingPunct="1"/>
            <a:r>
              <a:rPr lang="en-US" b="1" dirty="0">
                <a:solidFill>
                  <a:srgbClr val="FF0000"/>
                </a:solidFill>
                <a:latin typeface="Calibri" charset="0"/>
              </a:rPr>
              <a:t>Not </a:t>
            </a:r>
            <a:r>
              <a:rPr lang="en-US" b="1" dirty="0" smtClean="0">
                <a:solidFill>
                  <a:srgbClr val="FF0000"/>
                </a:solidFill>
                <a:latin typeface="Calibri" charset="0"/>
              </a:rPr>
              <a:t>including NULL</a:t>
            </a:r>
          </a:p>
          <a:p>
            <a:pPr lvl="2" eaLnBrk="1" hangingPunct="1"/>
            <a:r>
              <a:rPr lang="en-US" b="1" dirty="0" smtClean="0">
                <a:solidFill>
                  <a:srgbClr val="FF0000"/>
                </a:solidFill>
                <a:latin typeface="Calibri" charset="0"/>
              </a:rPr>
              <a:t>So you need to include extra char when using </a:t>
            </a:r>
            <a:r>
              <a:rPr lang="en-US" b="1" dirty="0" err="1" smtClean="0">
                <a:solidFill>
                  <a:srgbClr val="FF0000"/>
                </a:solidFill>
                <a:latin typeface="Calibri" charset="0"/>
              </a:rPr>
              <a:t>malloc</a:t>
            </a:r>
            <a:endParaRPr lang="en-US" b="1" dirty="0">
              <a:solidFill>
                <a:srgbClr val="FF0000"/>
              </a:solidFill>
              <a:latin typeface="Calibri" charset="0"/>
            </a:endParaRPr>
          </a:p>
          <a:p>
            <a:pPr lvl="1" eaLnBrk="1" hangingPunct="1"/>
            <a:r>
              <a:rPr lang="en-US" dirty="0">
                <a:latin typeface="Calibri" charset="0"/>
              </a:rPr>
              <a:t>Result here:</a:t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		6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0C32-ADC6-B342-87D4-8539893052A8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Calibri" charset="0"/>
              </a:rPr>
              <a:t>C-string Functions: </a:t>
            </a:r>
            <a:r>
              <a:rPr lang="en-US" b="1" dirty="0" err="1">
                <a:latin typeface="Calibri" charset="0"/>
              </a:rPr>
              <a:t>strcat</a:t>
            </a:r>
            <a:r>
              <a:rPr lang="en-US" b="1" dirty="0">
                <a:latin typeface="Calibri" charset="0"/>
              </a:rPr>
              <a:t>()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rgbClr val="0000FF"/>
            </a:solidFill>
          </a:ln>
        </p:spPr>
        <p:txBody>
          <a:bodyPr/>
          <a:lstStyle/>
          <a:p>
            <a:pPr eaLnBrk="1" hangingPunct="1"/>
            <a:r>
              <a:rPr lang="en-US" b="1" dirty="0" err="1">
                <a:solidFill>
                  <a:srgbClr val="3366FF"/>
                </a:solidFill>
                <a:latin typeface="Calibri" charset="0"/>
              </a:rPr>
              <a:t>strcat</a:t>
            </a:r>
            <a:r>
              <a:rPr lang="en-US" b="1" dirty="0">
                <a:solidFill>
                  <a:srgbClr val="3366FF"/>
                </a:solidFill>
                <a:latin typeface="Calibri" charset="0"/>
              </a:rPr>
              <a:t>()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latin typeface="Calibri" charset="0"/>
              </a:rPr>
              <a:t>"String concatenate":</a:t>
            </a:r>
            <a:br>
              <a:rPr lang="en-US" dirty="0">
                <a:latin typeface="Calibri" charset="0"/>
              </a:rPr>
            </a:br>
            <a:r>
              <a:rPr lang="en-US" sz="2800" dirty="0">
                <a:solidFill>
                  <a:srgbClr val="0000FF"/>
                </a:solidFill>
                <a:latin typeface="Calibri" charset="0"/>
              </a:rPr>
              <a:t>char </a:t>
            </a:r>
            <a:r>
              <a:rPr lang="en-US" sz="2800" dirty="0" err="1">
                <a:solidFill>
                  <a:srgbClr val="0000FF"/>
                </a:solidFill>
                <a:latin typeface="Calibri" charset="0"/>
              </a:rPr>
              <a:t>stringVar</a:t>
            </a:r>
            <a:r>
              <a:rPr lang="en-US" sz="2800" dirty="0">
                <a:solidFill>
                  <a:srgbClr val="0000FF"/>
                </a:solidFill>
                <a:latin typeface="Calibri" charset="0"/>
              </a:rPr>
              <a:t>[20] = "The rain";</a:t>
            </a:r>
            <a:br>
              <a:rPr lang="en-US" sz="2800" dirty="0">
                <a:solidFill>
                  <a:srgbClr val="0000FF"/>
                </a:solidFill>
                <a:latin typeface="Calibri" charset="0"/>
              </a:rPr>
            </a:br>
            <a:r>
              <a:rPr lang="en-US" sz="2800" b="1" dirty="0" err="1">
                <a:solidFill>
                  <a:srgbClr val="3366FF"/>
                </a:solidFill>
                <a:latin typeface="Calibri" charset="0"/>
              </a:rPr>
              <a:t>strcat</a:t>
            </a:r>
            <a:r>
              <a:rPr lang="en-US" sz="2800" b="1" dirty="0">
                <a:solidFill>
                  <a:srgbClr val="3366FF"/>
                </a:solidFill>
                <a:latin typeface="Calibri" charset="0"/>
              </a:rPr>
              <a:t>(</a:t>
            </a:r>
            <a:r>
              <a:rPr lang="en-US" sz="2800" b="1" dirty="0" err="1">
                <a:solidFill>
                  <a:srgbClr val="3366FF"/>
                </a:solidFill>
                <a:latin typeface="Calibri" charset="0"/>
              </a:rPr>
              <a:t>stringVar</a:t>
            </a:r>
            <a:r>
              <a:rPr lang="en-US" sz="2800" b="1" dirty="0">
                <a:solidFill>
                  <a:srgbClr val="3366FF"/>
                </a:solidFill>
                <a:latin typeface="Calibri" charset="0"/>
              </a:rPr>
              <a:t>, "in Spain");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Note result:</a:t>
            </a:r>
            <a:br>
              <a:rPr lang="en-US" dirty="0">
                <a:latin typeface="Calibri" charset="0"/>
              </a:rPr>
            </a:br>
            <a:r>
              <a:rPr lang="en-US" dirty="0" err="1">
                <a:latin typeface="Calibri" charset="0"/>
              </a:rPr>
              <a:t>stringVar</a:t>
            </a:r>
            <a:r>
              <a:rPr lang="en-US" dirty="0">
                <a:latin typeface="Calibri" charset="0"/>
              </a:rPr>
              <a:t> now contains "The </a:t>
            </a:r>
            <a:r>
              <a:rPr lang="en-US" dirty="0" err="1">
                <a:latin typeface="Calibri" charset="0"/>
              </a:rPr>
              <a:t>rainin</a:t>
            </a:r>
            <a:r>
              <a:rPr lang="en-US" dirty="0">
                <a:latin typeface="Calibri" charset="0"/>
              </a:rPr>
              <a:t> Spain"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Be careful!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Incorporate spaces as needed!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0C32-ADC6-B342-87D4-8539893052A8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Cloud Callout 4"/>
          <p:cNvSpPr/>
          <p:nvPr/>
        </p:nvSpPr>
        <p:spPr>
          <a:xfrm>
            <a:off x="6248400" y="2439924"/>
            <a:ext cx="2133600" cy="989076"/>
          </a:xfrm>
          <a:prstGeom prst="cloudCallout">
            <a:avLst>
              <a:gd name="adj1" fmla="val -105310"/>
              <a:gd name="adj2" fmla="val 47459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Removes 1</a:t>
            </a:r>
            <a:r>
              <a:rPr lang="en-US" baseline="30000" dirty="0" smtClean="0">
                <a:solidFill>
                  <a:srgbClr val="0000FF"/>
                </a:solidFill>
              </a:rPr>
              <a:t>st</a:t>
            </a:r>
            <a:r>
              <a:rPr lang="en-US" dirty="0" smtClean="0">
                <a:solidFill>
                  <a:srgbClr val="0000FF"/>
                </a:solidFill>
              </a:rPr>
              <a:t> NULL before appending 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Calibri" charset="0"/>
              </a:rPr>
              <a:t>Review of Pointers</a:t>
            </a:r>
            <a:br>
              <a:rPr lang="en-US" b="1" dirty="0">
                <a:solidFill>
                  <a:srgbClr val="FF0000"/>
                </a:solidFill>
                <a:latin typeface="Calibri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  <a:ln>
            <a:solidFill>
              <a:srgbClr val="3366FF"/>
            </a:solidFill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  <a:latin typeface="Calibri" charset="0"/>
              </a:rPr>
              <a:t>Pointers 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and functions, arrays, </a:t>
            </a:r>
            <a:r>
              <a:rPr lang="en-US" dirty="0" smtClean="0">
                <a:solidFill>
                  <a:srgbClr val="0000FF"/>
                </a:solidFill>
                <a:latin typeface="Calibri" charset="0"/>
              </a:rPr>
              <a:t>matrices</a:t>
            </a:r>
          </a:p>
          <a:p>
            <a:pPr lvl="1">
              <a:lnSpc>
                <a:spcPct val="90000"/>
              </a:lnSpc>
            </a:pPr>
            <a:r>
              <a:rPr lang="en-US" dirty="0" err="1" smtClean="0">
                <a:solidFill>
                  <a:srgbClr val="0000FF"/>
                </a:solidFill>
                <a:latin typeface="Calibri" charset="0"/>
              </a:rPr>
              <a:t>int</a:t>
            </a:r>
            <a:r>
              <a:rPr lang="en-US" dirty="0" smtClean="0">
                <a:solidFill>
                  <a:srgbClr val="0000FF"/>
                </a:solidFill>
                <a:latin typeface="Calibri" charset="0"/>
              </a:rPr>
              <a:t> X[100];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solidFill>
                  <a:srgbClr val="0000FF"/>
                </a:solidFill>
                <a:latin typeface="Calibri" charset="0"/>
              </a:rPr>
              <a:t>i</a:t>
            </a:r>
            <a:r>
              <a:rPr lang="en-US" dirty="0" err="1" smtClean="0">
                <a:solidFill>
                  <a:srgbClr val="0000FF"/>
                </a:solidFill>
                <a:latin typeface="Calibri" charset="0"/>
              </a:rPr>
              <a:t>nt</a:t>
            </a:r>
            <a:r>
              <a:rPr lang="en-US" dirty="0" smtClean="0">
                <a:solidFill>
                  <a:srgbClr val="0000FF"/>
                </a:solidFill>
                <a:latin typeface="Calibri" charset="0"/>
              </a:rPr>
              <a:t> *</a:t>
            </a:r>
            <a:r>
              <a:rPr lang="en-US" dirty="0" err="1" smtClean="0">
                <a:solidFill>
                  <a:srgbClr val="0000FF"/>
                </a:solidFill>
                <a:latin typeface="Calibri" charset="0"/>
              </a:rPr>
              <a:t>X_ptr</a:t>
            </a:r>
            <a:r>
              <a:rPr lang="en-US" dirty="0" smtClean="0">
                <a:solidFill>
                  <a:srgbClr val="0000FF"/>
                </a:solidFill>
                <a:latin typeface="Calibri" charset="0"/>
              </a:rPr>
              <a:t> = &amp;X[0];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Calibri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alibri" charset="0"/>
              </a:rPr>
              <a:t> foo(</a:t>
            </a:r>
            <a:r>
              <a:rPr lang="en-US" b="1" dirty="0" err="1" smtClean="0">
                <a:solidFill>
                  <a:srgbClr val="0000FF"/>
                </a:solidFill>
                <a:latin typeface="Calibri" charset="0"/>
              </a:rPr>
              <a:t>X_ptr</a:t>
            </a:r>
            <a:r>
              <a:rPr lang="en-US" b="1" dirty="0" smtClean="0">
                <a:solidFill>
                  <a:srgbClr val="0000FF"/>
                </a:solidFill>
                <a:latin typeface="Calibri" charset="0"/>
              </a:rPr>
              <a:t>, 100</a:t>
            </a:r>
            <a:r>
              <a:rPr lang="en-US" dirty="0" smtClean="0">
                <a:solidFill>
                  <a:srgbClr val="0000FF"/>
                </a:solidFill>
                <a:latin typeface="Calibri" charset="0"/>
              </a:rPr>
              <a:t>);		//pass pointer to function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  <a:latin typeface="Calibri" charset="0"/>
              </a:rPr>
              <a:t>v</a:t>
            </a:r>
            <a:r>
              <a:rPr lang="en-US" b="1" dirty="0" smtClean="0">
                <a:solidFill>
                  <a:srgbClr val="FF0000"/>
                </a:solidFill>
                <a:latin typeface="Calibri" charset="0"/>
              </a:rPr>
              <a:t>oid foo(</a:t>
            </a:r>
            <a:r>
              <a:rPr lang="en-US" b="1" dirty="0" err="1" smtClean="0">
                <a:solidFill>
                  <a:srgbClr val="FF0000"/>
                </a:solidFill>
                <a:latin typeface="Calibri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alibri" charset="0"/>
              </a:rPr>
              <a:t> *p, </a:t>
            </a:r>
            <a:r>
              <a:rPr lang="en-US" b="1" dirty="0" err="1" smtClean="0">
                <a:solidFill>
                  <a:srgbClr val="FF0000"/>
                </a:solidFill>
                <a:latin typeface="Calibri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alibri" charset="0"/>
              </a:rPr>
              <a:t> Size){  </a:t>
            </a:r>
            <a:r>
              <a:rPr lang="en-US" b="1" dirty="0" smtClean="0">
                <a:solidFill>
                  <a:srgbClr val="0000FF"/>
                </a:solidFill>
                <a:latin typeface="Calibri" charset="0"/>
              </a:rPr>
              <a:t>//function definition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b="1" dirty="0">
                <a:solidFill>
                  <a:srgbClr val="FF0000"/>
                </a:solidFill>
                <a:latin typeface="Calibri" charset="0"/>
              </a:rPr>
              <a:t>f</a:t>
            </a:r>
            <a:r>
              <a:rPr lang="en-US" b="1" dirty="0" smtClean="0">
                <a:solidFill>
                  <a:srgbClr val="FF0000"/>
                </a:solidFill>
                <a:latin typeface="Calibri" charset="0"/>
              </a:rPr>
              <a:t>or(</a:t>
            </a:r>
            <a:r>
              <a:rPr lang="en-US" b="1" dirty="0" err="1" smtClean="0">
                <a:solidFill>
                  <a:srgbClr val="FF0000"/>
                </a:solidFill>
                <a:latin typeface="Calibri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alibri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alibri" charset="0"/>
              </a:rPr>
              <a:t>k</a:t>
            </a:r>
            <a:r>
              <a:rPr lang="en-US" b="1" dirty="0" smtClean="0">
                <a:solidFill>
                  <a:srgbClr val="FF0000"/>
                </a:solidFill>
                <a:latin typeface="Calibri" charset="0"/>
              </a:rPr>
              <a:t> = 0; </a:t>
            </a:r>
            <a:r>
              <a:rPr lang="en-US" b="1" dirty="0">
                <a:solidFill>
                  <a:srgbClr val="FF0000"/>
                </a:solidFill>
                <a:latin typeface="Calibri" charset="0"/>
              </a:rPr>
              <a:t>k</a:t>
            </a:r>
            <a:r>
              <a:rPr lang="en-US" b="1" dirty="0" smtClean="0">
                <a:solidFill>
                  <a:srgbClr val="FF0000"/>
                </a:solidFill>
                <a:latin typeface="Calibri" charset="0"/>
              </a:rPr>
              <a:t> &lt; Size; ++</a:t>
            </a:r>
            <a:r>
              <a:rPr lang="en-US" b="1" dirty="0">
                <a:solidFill>
                  <a:srgbClr val="FF0000"/>
                </a:solidFill>
                <a:latin typeface="Calibri" charset="0"/>
              </a:rPr>
              <a:t>k</a:t>
            </a:r>
            <a:r>
              <a:rPr lang="en-US" b="1" dirty="0" smtClean="0">
                <a:solidFill>
                  <a:srgbClr val="FF0000"/>
                </a:solidFill>
                <a:latin typeface="Calibri" charset="0"/>
              </a:rPr>
              <a:t>) {*p++ = 10*</a:t>
            </a:r>
            <a:r>
              <a:rPr lang="en-US" b="1" dirty="0">
                <a:solidFill>
                  <a:srgbClr val="FF0000"/>
                </a:solidFill>
                <a:latin typeface="Calibri" charset="0"/>
              </a:rPr>
              <a:t>k</a:t>
            </a:r>
            <a:r>
              <a:rPr lang="en-US" b="1" dirty="0" smtClean="0">
                <a:solidFill>
                  <a:srgbClr val="FF0000"/>
                </a:solidFill>
                <a:latin typeface="Calibri" charset="0"/>
              </a:rPr>
              <a:t>; }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b="1" dirty="0">
                <a:latin typeface="Calibri" charset="0"/>
              </a:rPr>
              <a:t> </a:t>
            </a:r>
            <a:r>
              <a:rPr lang="en-US" b="1" dirty="0" smtClean="0">
                <a:latin typeface="Calibri" charset="0"/>
              </a:rPr>
              <a:t>--------------------------------------------------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b="1" dirty="0" err="1">
                <a:latin typeface="Calibri" charset="0"/>
              </a:rPr>
              <a:t>i</a:t>
            </a:r>
            <a:r>
              <a:rPr lang="en-US" b="1" dirty="0" err="1" smtClean="0">
                <a:latin typeface="Calibri" charset="0"/>
              </a:rPr>
              <a:t>nt</a:t>
            </a:r>
            <a:r>
              <a:rPr lang="en-US" b="1" dirty="0" smtClean="0">
                <a:latin typeface="Calibri" charset="0"/>
              </a:rPr>
              <a:t> Matrix[100][80];		//declare 100 x 80 matrix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b="1" dirty="0" err="1">
                <a:latin typeface="Calibri" charset="0"/>
              </a:rPr>
              <a:t>i</a:t>
            </a:r>
            <a:r>
              <a:rPr lang="en-US" b="1" dirty="0" err="1" smtClean="0">
                <a:latin typeface="Calibri" charset="0"/>
              </a:rPr>
              <a:t>nt</a:t>
            </a:r>
            <a:r>
              <a:rPr lang="en-US" b="1" dirty="0" smtClean="0">
                <a:latin typeface="Calibri" charset="0"/>
              </a:rPr>
              <a:t> </a:t>
            </a:r>
            <a:r>
              <a:rPr lang="en-US" b="1" dirty="0" err="1" smtClean="0">
                <a:latin typeface="Calibri" charset="0"/>
              </a:rPr>
              <a:t>M_ptr</a:t>
            </a:r>
            <a:r>
              <a:rPr lang="en-US" b="1" dirty="0" smtClean="0">
                <a:latin typeface="Calibri" charset="0"/>
              </a:rPr>
              <a:t> = &amp;M[0][0];	// </a:t>
            </a:r>
            <a:r>
              <a:rPr lang="en-US" b="1" dirty="0" err="1" smtClean="0">
                <a:latin typeface="Calibri" charset="0"/>
              </a:rPr>
              <a:t>init</a:t>
            </a:r>
            <a:r>
              <a:rPr lang="en-US" b="1" dirty="0" smtClean="0">
                <a:latin typeface="Calibri" charset="0"/>
              </a:rPr>
              <a:t> pointer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b="1" dirty="0">
                <a:latin typeface="Calibri" charset="0"/>
              </a:rPr>
              <a:t>f</a:t>
            </a:r>
            <a:r>
              <a:rPr lang="en-US" b="1" dirty="0" smtClean="0">
                <a:latin typeface="Calibri" charset="0"/>
              </a:rPr>
              <a:t>or(</a:t>
            </a:r>
            <a:r>
              <a:rPr lang="en-US" b="1" dirty="0" err="1" smtClean="0">
                <a:latin typeface="Calibri" charset="0"/>
              </a:rPr>
              <a:t>int</a:t>
            </a:r>
            <a:r>
              <a:rPr lang="en-US" b="1" dirty="0" smtClean="0">
                <a:latin typeface="Calibri" charset="0"/>
              </a:rPr>
              <a:t> k = 0; k &lt;100; ++</a:t>
            </a:r>
            <a:r>
              <a:rPr lang="en-US" b="1" dirty="0">
                <a:latin typeface="Calibri" charset="0"/>
              </a:rPr>
              <a:t>k</a:t>
            </a:r>
            <a:r>
              <a:rPr lang="en-US" b="1" dirty="0" smtClean="0">
                <a:latin typeface="Calibri" charset="0"/>
              </a:rPr>
              <a:t>)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b="1" dirty="0" smtClean="0">
                <a:latin typeface="Calibri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alibri" charset="0"/>
              </a:rPr>
              <a:t>*(</a:t>
            </a:r>
            <a:r>
              <a:rPr lang="en-US" b="1" dirty="0" err="1" smtClean="0">
                <a:solidFill>
                  <a:srgbClr val="FF0000"/>
                </a:solidFill>
                <a:latin typeface="Calibri" charset="0"/>
              </a:rPr>
              <a:t>M_ptr</a:t>
            </a:r>
            <a:r>
              <a:rPr lang="en-US" b="1" dirty="0" smtClean="0">
                <a:solidFill>
                  <a:srgbClr val="FF0000"/>
                </a:solidFill>
                <a:latin typeface="Calibri" charset="0"/>
              </a:rPr>
              <a:t> + k*80 </a:t>
            </a:r>
            <a:r>
              <a:rPr lang="en-US" b="1" dirty="0" smtClean="0">
                <a:solidFill>
                  <a:srgbClr val="0000FF"/>
                </a:solidFill>
                <a:latin typeface="Calibri" charset="0"/>
              </a:rPr>
              <a:t>+ 50</a:t>
            </a:r>
            <a:r>
              <a:rPr lang="en-US" b="1" dirty="0" smtClean="0">
                <a:solidFill>
                  <a:srgbClr val="FF0000"/>
                </a:solidFill>
                <a:latin typeface="Calibri" charset="0"/>
              </a:rPr>
              <a:t>) = 17; </a:t>
            </a:r>
            <a:r>
              <a:rPr lang="en-US" b="1" dirty="0" smtClean="0">
                <a:latin typeface="Calibri" charset="0"/>
              </a:rPr>
              <a:t>//paint 50</a:t>
            </a:r>
            <a:r>
              <a:rPr lang="en-US" b="1" baseline="30000" dirty="0" smtClean="0">
                <a:latin typeface="Calibri" charset="0"/>
              </a:rPr>
              <a:t>th</a:t>
            </a:r>
            <a:r>
              <a:rPr lang="en-US" b="1" dirty="0" smtClean="0">
                <a:latin typeface="Calibri" charset="0"/>
              </a:rPr>
              <a:t> column to 17</a:t>
            </a:r>
          </a:p>
          <a:p>
            <a:pPr marL="914400" lvl="2" indent="0">
              <a:lnSpc>
                <a:spcPct val="90000"/>
              </a:lnSpc>
              <a:buNone/>
            </a:pPr>
            <a:endParaRPr lang="en-US" b="1" dirty="0">
              <a:solidFill>
                <a:srgbClr val="FF0000"/>
              </a:solidFill>
              <a:latin typeface="Calibri" charset="0"/>
            </a:endParaRPr>
          </a:p>
          <a:p>
            <a:pPr marL="914400" lvl="2" indent="0">
              <a:lnSpc>
                <a:spcPct val="90000"/>
              </a:lnSpc>
              <a:buNone/>
            </a:pPr>
            <a:endParaRPr lang="en-US" b="1" dirty="0">
              <a:solidFill>
                <a:srgbClr val="FF0000"/>
              </a:solidFill>
              <a:latin typeface="Calibri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0C32-ADC6-B342-87D4-8539893052A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767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Calibri" charset="0"/>
              </a:rPr>
              <a:t>C-string Arguments and Parameters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7638"/>
            <a:ext cx="7815262" cy="4938712"/>
          </a:xfrm>
          <a:ln>
            <a:solidFill>
              <a:srgbClr val="0000FF"/>
            </a:solidFill>
          </a:ln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800" dirty="0">
                <a:latin typeface="Calibri" charset="0"/>
              </a:rPr>
              <a:t>Recall: </a:t>
            </a:r>
            <a:endParaRPr lang="en-US" sz="2800" dirty="0" smtClean="0">
              <a:latin typeface="Calibri" charset="0"/>
            </a:endParaRPr>
          </a:p>
          <a:p>
            <a:pPr lvl="1"/>
            <a:r>
              <a:rPr lang="en-US" sz="2400" b="1" dirty="0" smtClean="0">
                <a:solidFill>
                  <a:srgbClr val="3366FF"/>
                </a:solidFill>
                <a:latin typeface="Calibri" charset="0"/>
              </a:rPr>
              <a:t>c</a:t>
            </a:r>
            <a:r>
              <a:rPr lang="en-US" sz="2400" b="1" dirty="0">
                <a:solidFill>
                  <a:srgbClr val="3366FF"/>
                </a:solidFill>
                <a:latin typeface="Calibri" charset="0"/>
              </a:rPr>
              <a:t>-string is array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>
                <a:latin typeface="Calibri" charset="0"/>
              </a:rPr>
              <a:t>So c-string parameter is array parameter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C-strings passed to functions can be changed</a:t>
            </a:r>
            <a:br>
              <a:rPr lang="en-US" sz="2400" dirty="0">
                <a:latin typeface="Calibri" charset="0"/>
              </a:rPr>
            </a:br>
            <a:r>
              <a:rPr lang="en-US" sz="2400" dirty="0">
                <a:latin typeface="Calibri" charset="0"/>
              </a:rPr>
              <a:t>by receiving function</a:t>
            </a:r>
            <a:r>
              <a:rPr lang="en-US" sz="2400" dirty="0" smtClean="0">
                <a:latin typeface="Calibri" charset="0"/>
              </a:rPr>
              <a:t>!</a:t>
            </a:r>
          </a:p>
          <a:p>
            <a:pPr lvl="2"/>
            <a:r>
              <a:rPr lang="en-US" sz="2000" b="1" dirty="0">
                <a:solidFill>
                  <a:srgbClr val="0000FF"/>
                </a:solidFill>
                <a:latin typeface="Calibri" charset="0"/>
              </a:rPr>
              <a:t>v</a:t>
            </a:r>
            <a:r>
              <a:rPr lang="en-US" sz="2000" b="1" dirty="0" smtClean="0">
                <a:solidFill>
                  <a:srgbClr val="0000FF"/>
                </a:solidFill>
                <a:latin typeface="Calibri" charset="0"/>
              </a:rPr>
              <a:t>oid foo(char *, </a:t>
            </a:r>
            <a:r>
              <a:rPr lang="en-US" sz="2000" b="1" dirty="0" err="1" smtClean="0">
                <a:solidFill>
                  <a:srgbClr val="0000FF"/>
                </a:solidFill>
                <a:latin typeface="Calibri" charset="0"/>
              </a:rPr>
              <a:t>int</a:t>
            </a:r>
            <a:r>
              <a:rPr lang="en-US" sz="2000" b="1" dirty="0" smtClean="0">
                <a:solidFill>
                  <a:srgbClr val="0000FF"/>
                </a:solidFill>
                <a:latin typeface="Calibri" charset="0"/>
              </a:rPr>
              <a:t> size);</a:t>
            </a:r>
            <a:endParaRPr lang="en-US" sz="2000" b="1" dirty="0">
              <a:solidFill>
                <a:srgbClr val="0000FF"/>
              </a:solidFill>
              <a:latin typeface="Calibri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800" dirty="0">
                <a:latin typeface="Calibri" charset="0"/>
              </a:rPr>
              <a:t>Like all arrays, typical to send size as well</a:t>
            </a:r>
          </a:p>
          <a:p>
            <a:pPr lvl="1" eaLnBrk="1" hangingPunct="1"/>
            <a:r>
              <a:rPr lang="en-US" sz="2400" b="1" dirty="0">
                <a:solidFill>
                  <a:srgbClr val="0000FF"/>
                </a:solidFill>
                <a:latin typeface="Calibri" charset="0"/>
              </a:rPr>
              <a:t>Function "could" also use "\0" to find end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So size </a:t>
            </a:r>
            <a:r>
              <a:rPr lang="en-US" sz="2400" b="1" i="1" dirty="0">
                <a:solidFill>
                  <a:srgbClr val="FF0000"/>
                </a:solidFill>
                <a:latin typeface="Calibri" charset="0"/>
              </a:rPr>
              <a:t>not necessary </a:t>
            </a:r>
            <a:r>
              <a:rPr lang="en-US" sz="2400" dirty="0">
                <a:latin typeface="Calibri" charset="0"/>
              </a:rPr>
              <a:t>if function won</a:t>
            </a:r>
            <a:r>
              <a:rPr lang="ja-JP" altLang="en-US" sz="2400" dirty="0">
                <a:latin typeface="Calibri" charset="0"/>
              </a:rPr>
              <a:t>’</a:t>
            </a:r>
            <a:r>
              <a:rPr lang="en-US" sz="2400" dirty="0">
                <a:latin typeface="Calibri" charset="0"/>
              </a:rPr>
              <a:t>t change</a:t>
            </a:r>
            <a:br>
              <a:rPr lang="en-US" sz="2400" dirty="0">
                <a:latin typeface="Calibri" charset="0"/>
              </a:rPr>
            </a:br>
            <a:r>
              <a:rPr lang="en-US" sz="2400" dirty="0">
                <a:latin typeface="Calibri" charset="0"/>
              </a:rPr>
              <a:t>c-string parameter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Use "</a:t>
            </a:r>
            <a:r>
              <a:rPr lang="en-US" sz="2400" dirty="0" err="1">
                <a:latin typeface="Calibri" charset="0"/>
              </a:rPr>
              <a:t>const</a:t>
            </a:r>
            <a:r>
              <a:rPr lang="en-US" sz="2400" dirty="0">
                <a:latin typeface="Calibri" charset="0"/>
              </a:rPr>
              <a:t>" modifier to protect c-string </a:t>
            </a:r>
            <a:r>
              <a:rPr lang="en-US" sz="2400" dirty="0" smtClean="0">
                <a:latin typeface="Calibri" charset="0"/>
              </a:rPr>
              <a:t>arguments</a:t>
            </a:r>
          </a:p>
          <a:p>
            <a:pPr lvl="1"/>
            <a:r>
              <a:rPr lang="en-US" sz="2400" b="1" dirty="0">
                <a:solidFill>
                  <a:srgbClr val="0000FF"/>
                </a:solidFill>
                <a:latin typeface="Calibri" charset="0"/>
              </a:rPr>
              <a:t>void foo</a:t>
            </a:r>
            <a:r>
              <a:rPr lang="en-US" sz="2400" b="1" dirty="0" smtClean="0">
                <a:solidFill>
                  <a:srgbClr val="0000FF"/>
                </a:solidFill>
                <a:latin typeface="Calibri" charset="0"/>
              </a:rPr>
              <a:t>(</a:t>
            </a:r>
            <a:r>
              <a:rPr lang="en-US" sz="2400" b="1" dirty="0" err="1" smtClean="0">
                <a:solidFill>
                  <a:srgbClr val="FF0000"/>
                </a:solidFill>
                <a:latin typeface="Calibri" charset="0"/>
              </a:rPr>
              <a:t>const</a:t>
            </a:r>
            <a:r>
              <a:rPr lang="en-US" sz="2400" b="1" dirty="0" smtClean="0">
                <a:solidFill>
                  <a:srgbClr val="0000FF"/>
                </a:solidFill>
                <a:latin typeface="Calibri" charset="0"/>
              </a:rPr>
              <a:t> char </a:t>
            </a:r>
            <a:r>
              <a:rPr lang="en-US" sz="2400" b="1" dirty="0">
                <a:solidFill>
                  <a:srgbClr val="0000FF"/>
                </a:solidFill>
                <a:latin typeface="Calibri" charset="0"/>
              </a:rPr>
              <a:t>*, </a:t>
            </a:r>
            <a:r>
              <a:rPr lang="en-US" sz="2400" b="1" dirty="0" err="1">
                <a:solidFill>
                  <a:srgbClr val="0000FF"/>
                </a:solidFill>
                <a:latin typeface="Calibri" charset="0"/>
              </a:rPr>
              <a:t>int</a:t>
            </a:r>
            <a:r>
              <a:rPr lang="en-US" sz="2400" b="1" dirty="0">
                <a:solidFill>
                  <a:srgbClr val="0000FF"/>
                </a:solidFill>
                <a:latin typeface="Calibri" charset="0"/>
              </a:rPr>
              <a:t> size);</a:t>
            </a:r>
          </a:p>
          <a:p>
            <a:pPr lvl="1" eaLnBrk="1" hangingPunct="1"/>
            <a:endParaRPr lang="en-US" sz="2400" dirty="0">
              <a:latin typeface="Calibri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0C32-ADC6-B342-87D4-8539893052A8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4562"/>
          </a:xfrm>
        </p:spPr>
        <p:txBody>
          <a:bodyPr/>
          <a:lstStyle/>
          <a:p>
            <a:r>
              <a:rPr lang="en-US" b="1" dirty="0" smtClean="0"/>
              <a:t>Array of char pointers</a:t>
            </a:r>
            <a:r>
              <a:rPr lang="en-US" b="1" baseline="30000" dirty="0" smtClean="0">
                <a:solidFill>
                  <a:srgbClr val="FF0000"/>
                </a:solidFill>
              </a:rPr>
              <a:t>§</a:t>
            </a:r>
            <a:endParaRPr lang="en-US" b="1" baseline="30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4561"/>
            <a:ext cx="3962400" cy="5745675"/>
          </a:xfrm>
          <a:ln>
            <a:solidFill>
              <a:srgbClr val="3366FF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dirty="0" err="1"/>
              <a:t>int</a:t>
            </a:r>
            <a:r>
              <a:rPr lang="fr-FR" sz="1600" dirty="0"/>
              <a:t> main(</a:t>
            </a:r>
            <a:r>
              <a:rPr lang="fr-FR" sz="1600" dirty="0" smtClean="0"/>
              <a:t>)</a:t>
            </a:r>
            <a:r>
              <a:rPr lang="en-US" sz="1600" dirty="0" smtClean="0"/>
              <a:t>{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char *phrase[] = { {"to be or not to be"},</a:t>
            </a:r>
          </a:p>
          <a:p>
            <a:pPr marL="0" indent="0">
              <a:buNone/>
            </a:pPr>
            <a:r>
              <a:rPr lang="en-US" sz="1600" dirty="0"/>
              <a:t>                          {"that is the question"},</a:t>
            </a:r>
          </a:p>
          <a:p>
            <a:pPr marL="0" indent="0">
              <a:buNone/>
            </a:pPr>
            <a:r>
              <a:rPr lang="en-US" sz="1600" dirty="0"/>
              <a:t>                          {"tomorrow and tomorrow"},</a:t>
            </a:r>
          </a:p>
          <a:p>
            <a:pPr marL="0" indent="0">
              <a:buNone/>
            </a:pPr>
            <a:r>
              <a:rPr lang="en-US" sz="1600" dirty="0"/>
              <a:t>                          {"and tomorrow, creeps in"},</a:t>
            </a:r>
          </a:p>
          <a:p>
            <a:pPr marL="0" indent="0">
              <a:buNone/>
            </a:pPr>
            <a:r>
              <a:rPr lang="en-US" sz="1600" dirty="0"/>
              <a:t>                          {"this petty place"},</a:t>
            </a:r>
          </a:p>
          <a:p>
            <a:pPr marL="0" indent="0">
              <a:buNone/>
            </a:pPr>
            <a:r>
              <a:rPr lang="en-US" sz="1600" dirty="0"/>
              <a:t>                          {"#"}</a:t>
            </a:r>
          </a:p>
          <a:p>
            <a:pPr marL="0" indent="0">
              <a:buNone/>
            </a:pPr>
            <a:r>
              <a:rPr lang="en-US" sz="1600" dirty="0"/>
              <a:t>                        };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da-DK" sz="1600" dirty="0"/>
              <a:t>                </a:t>
            </a:r>
            <a:r>
              <a:rPr lang="da-DK" sz="1600" dirty="0" err="1"/>
              <a:t>int</a:t>
            </a:r>
            <a:r>
              <a:rPr lang="da-DK" sz="1600" dirty="0"/>
              <a:t> i = 0;</a:t>
            </a:r>
          </a:p>
          <a:p>
            <a:pPr marL="0" indent="0">
              <a:buNone/>
            </a:pPr>
            <a:r>
              <a:rPr lang="en-US" sz="1600" dirty="0"/>
              <a:t>                while(*phrase[</a:t>
            </a:r>
            <a:r>
              <a:rPr lang="en-US" sz="1600" dirty="0" err="1"/>
              <a:t>i</a:t>
            </a:r>
            <a:r>
              <a:rPr lang="en-US" sz="1600" dirty="0"/>
              <a:t>] != '#'){</a:t>
            </a:r>
          </a:p>
          <a:p>
            <a:pPr marL="0" indent="0">
              <a:buNone/>
            </a:pPr>
            <a:r>
              <a:rPr lang="en-US" sz="1600" dirty="0"/>
              <a:t>                   </a:t>
            </a:r>
            <a:r>
              <a:rPr lang="en-US" sz="1600" dirty="0" err="1"/>
              <a:t>cout</a:t>
            </a:r>
            <a:r>
              <a:rPr lang="en-US" sz="1600" dirty="0"/>
              <a:t> &lt;&lt; phrase[</a:t>
            </a:r>
            <a:r>
              <a:rPr lang="en-US" sz="1600" dirty="0" err="1"/>
              <a:t>i</a:t>
            </a:r>
            <a:r>
              <a:rPr lang="en-US" sz="1600" dirty="0"/>
              <a:t>] &lt;&lt; </a:t>
            </a:r>
            <a:r>
              <a:rPr lang="en-US" sz="1600" dirty="0" err="1"/>
              <a:t>endl</a:t>
            </a:r>
            <a:r>
              <a:rPr lang="en-US" sz="1600" dirty="0" smtClean="0"/>
              <a:t>;</a:t>
            </a:r>
          </a:p>
          <a:p>
            <a:pPr marL="0" indent="0"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i</a:t>
            </a:r>
            <a:r>
              <a:rPr lang="en-US" sz="1600" dirty="0" smtClean="0"/>
              <a:t>++;</a:t>
            </a:r>
          </a:p>
          <a:p>
            <a:pPr marL="0" indent="0">
              <a:buNone/>
            </a:pPr>
            <a:r>
              <a:rPr lang="en-US" sz="1600" dirty="0" smtClean="0"/>
              <a:t>                }</a:t>
            </a:r>
          </a:p>
          <a:p>
            <a:pPr marL="0" indent="0">
              <a:buNone/>
            </a:pPr>
            <a:r>
              <a:rPr lang="en-US" sz="1600" dirty="0" smtClean="0"/>
              <a:t>                </a:t>
            </a:r>
            <a:r>
              <a:rPr lang="en-US" sz="1600" dirty="0" err="1" smtClean="0"/>
              <a:t>cout</a:t>
            </a:r>
            <a:r>
              <a:rPr lang="en-US" sz="1600" dirty="0" smtClean="0"/>
              <a:t> &lt;&lt; "------------" &lt;&lt; </a:t>
            </a:r>
            <a:r>
              <a:rPr lang="en-US" sz="1600" dirty="0" err="1" smtClean="0"/>
              <a:t>endl</a:t>
            </a:r>
            <a:r>
              <a:rPr lang="en-US" sz="1600" dirty="0" smtClean="0"/>
              <a:t>;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0C32-ADC6-B342-87D4-8539893052A8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00600" y="934813"/>
            <a:ext cx="4114800" cy="5755423"/>
          </a:xfrm>
          <a:prstGeom prst="rect">
            <a:avLst/>
          </a:prstGeom>
          <a:ln>
            <a:solidFill>
              <a:srgbClr val="3366FF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/</a:t>
            </a:r>
            <a:r>
              <a:rPr lang="en-US" dirty="0"/>
              <a:t>/switch pointers</a:t>
            </a:r>
          </a:p>
          <a:p>
            <a:r>
              <a:rPr lang="da-DK" dirty="0"/>
              <a:t>        </a:t>
            </a:r>
            <a:r>
              <a:rPr lang="da-DK" dirty="0" err="1"/>
              <a:t>char</a:t>
            </a:r>
            <a:r>
              <a:rPr lang="da-DK" dirty="0"/>
              <a:t> *</a:t>
            </a:r>
            <a:r>
              <a:rPr lang="da-DK" dirty="0" err="1"/>
              <a:t>temp</a:t>
            </a:r>
            <a:r>
              <a:rPr lang="da-DK" dirty="0"/>
              <a:t>;</a:t>
            </a:r>
          </a:p>
          <a:p>
            <a:r>
              <a:rPr lang="en-US" dirty="0"/>
              <a:t>        temp = phrase[0];</a:t>
            </a:r>
          </a:p>
          <a:p>
            <a:r>
              <a:rPr lang="en-US" dirty="0"/>
              <a:t>        phrase[0] = phrase[1];</a:t>
            </a:r>
          </a:p>
          <a:p>
            <a:r>
              <a:rPr lang="en-US" dirty="0"/>
              <a:t>        phrase[1] = phrase[2];</a:t>
            </a:r>
          </a:p>
          <a:p>
            <a:r>
              <a:rPr lang="en-US" dirty="0"/>
              <a:t>        phrase[2] = phrase[3];</a:t>
            </a:r>
          </a:p>
          <a:p>
            <a:r>
              <a:rPr lang="en-US" dirty="0"/>
              <a:t>        phrase[3] = phrase[4];</a:t>
            </a:r>
          </a:p>
          <a:p>
            <a:r>
              <a:rPr lang="en-US" dirty="0"/>
              <a:t>        phrase[4] = phrase[5];</a:t>
            </a:r>
          </a:p>
          <a:p>
            <a:r>
              <a:rPr lang="en-US" dirty="0"/>
              <a:t>        phrase[5] = temp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     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 0;</a:t>
            </a:r>
          </a:p>
          <a:p>
            <a:r>
              <a:rPr lang="en-US" dirty="0"/>
              <a:t>        </a:t>
            </a:r>
            <a:r>
              <a:rPr lang="en-US" dirty="0" smtClean="0"/>
              <a:t> </a:t>
            </a:r>
            <a:r>
              <a:rPr lang="en-US" dirty="0"/>
              <a:t>while(*phrase[</a:t>
            </a:r>
            <a:r>
              <a:rPr lang="en-US" dirty="0" err="1"/>
              <a:t>i</a:t>
            </a:r>
            <a:r>
              <a:rPr lang="en-US" dirty="0"/>
              <a:t>] != '#'){</a:t>
            </a:r>
          </a:p>
          <a:p>
            <a:r>
              <a:rPr lang="en-US" dirty="0"/>
              <a:t>             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phrase[</a:t>
            </a:r>
            <a:r>
              <a:rPr lang="en-US" dirty="0" err="1"/>
              <a:t>i</a:t>
            </a:r>
            <a:r>
              <a:rPr lang="en-US" dirty="0"/>
              <a:t>]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          </a:t>
            </a:r>
            <a:r>
              <a:rPr lang="en-US" dirty="0" err="1" smtClean="0"/>
              <a:t>i</a:t>
            </a:r>
            <a:r>
              <a:rPr lang="en-US" dirty="0"/>
              <a:t>++;</a:t>
            </a:r>
          </a:p>
          <a:p>
            <a:r>
              <a:rPr lang="en-US" dirty="0"/>
              <a:t>         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is-IS" dirty="0"/>
              <a:t>        return 0;</a:t>
            </a:r>
          </a:p>
          <a:p>
            <a:r>
              <a:rPr lang="en-US" dirty="0" smtClean="0"/>
              <a:t>}</a:t>
            </a:r>
          </a:p>
          <a:p>
            <a:r>
              <a:rPr lang="en-US" sz="800" dirty="0"/>
              <a:t>to be or not to be</a:t>
            </a:r>
          </a:p>
          <a:p>
            <a:r>
              <a:rPr lang="en-US" sz="800" dirty="0"/>
              <a:t>that is the question</a:t>
            </a:r>
          </a:p>
          <a:p>
            <a:r>
              <a:rPr lang="en-US" sz="800" dirty="0"/>
              <a:t>tomorrow and tomorrow</a:t>
            </a:r>
          </a:p>
          <a:p>
            <a:r>
              <a:rPr lang="en-US" sz="800" dirty="0"/>
              <a:t>and tomorrow, creeps in</a:t>
            </a:r>
          </a:p>
          <a:p>
            <a:r>
              <a:rPr lang="en-US" sz="800" dirty="0"/>
              <a:t>this petty place</a:t>
            </a:r>
          </a:p>
          <a:p>
            <a:r>
              <a:rPr lang="en-US" sz="800" dirty="0"/>
              <a:t>------------</a:t>
            </a:r>
          </a:p>
          <a:p>
            <a:r>
              <a:rPr lang="en-US" sz="800" dirty="0"/>
              <a:t>that is the question</a:t>
            </a:r>
          </a:p>
          <a:p>
            <a:r>
              <a:rPr lang="en-US" sz="800" dirty="0"/>
              <a:t>tomorrow and tomorrow</a:t>
            </a:r>
          </a:p>
          <a:p>
            <a:r>
              <a:rPr lang="en-US" sz="800" dirty="0"/>
              <a:t>and tomorrow, creeps in</a:t>
            </a:r>
          </a:p>
          <a:p>
            <a:r>
              <a:rPr lang="en-US" sz="800" dirty="0"/>
              <a:t>this petty place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05000" y="6171684"/>
            <a:ext cx="2195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§See </a:t>
            </a:r>
            <a:r>
              <a:rPr lang="en-US" dirty="0" err="1" smtClean="0">
                <a:solidFill>
                  <a:srgbClr val="FF0000"/>
                </a:solidFill>
              </a:rPr>
              <a:t>StringDemo.cpp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343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Calibri" charset="0"/>
              </a:rPr>
              <a:t>C-String Output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rgbClr val="0000FF"/>
            </a:solidFill>
          </a:ln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Can output with </a:t>
            </a:r>
            <a:r>
              <a:rPr lang="en-US" b="1" dirty="0">
                <a:solidFill>
                  <a:srgbClr val="0000FF"/>
                </a:solidFill>
                <a:latin typeface="Calibri" charset="0"/>
              </a:rPr>
              <a:t>insertion operator</a:t>
            </a:r>
            <a:r>
              <a:rPr lang="en-US" dirty="0">
                <a:latin typeface="Calibri" charset="0"/>
              </a:rPr>
              <a:t>, &lt;&lt;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latin typeface="Calibri" charset="0"/>
              </a:rPr>
              <a:t>As we</a:t>
            </a:r>
            <a:r>
              <a:rPr lang="ja-JP" altLang="en-US" dirty="0">
                <a:latin typeface="Calibri" charset="0"/>
              </a:rPr>
              <a:t>’</a:t>
            </a:r>
            <a:r>
              <a:rPr lang="en-US" dirty="0" err="1">
                <a:latin typeface="Calibri" charset="0"/>
              </a:rPr>
              <a:t>ve</a:t>
            </a:r>
            <a:r>
              <a:rPr lang="en-US" dirty="0">
                <a:latin typeface="Calibri" charset="0"/>
              </a:rPr>
              <a:t> been doing already:</a:t>
            </a:r>
            <a:br>
              <a:rPr lang="en-US" dirty="0">
                <a:latin typeface="Calibri" charset="0"/>
              </a:rPr>
            </a:br>
            <a:r>
              <a:rPr lang="en-US" dirty="0" err="1">
                <a:latin typeface="Calibri" charset="0"/>
              </a:rPr>
              <a:t>cout</a:t>
            </a:r>
            <a:r>
              <a:rPr lang="en-US" dirty="0">
                <a:latin typeface="Calibri" charset="0"/>
              </a:rPr>
              <a:t> &lt;&lt; news &lt;&lt; </a:t>
            </a:r>
            <a:r>
              <a:rPr lang="en-US" b="1" dirty="0">
                <a:solidFill>
                  <a:srgbClr val="FF0000"/>
                </a:solidFill>
                <a:latin typeface="Calibri" charset="0"/>
              </a:rPr>
              <a:t>" Wow.\n"</a:t>
            </a:r>
            <a:r>
              <a:rPr lang="en-US" dirty="0">
                <a:latin typeface="Calibri" charset="0"/>
              </a:rPr>
              <a:t>;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Where </a:t>
            </a:r>
            <a:r>
              <a:rPr lang="en-US" i="1" dirty="0">
                <a:latin typeface="Calibri" charset="0"/>
              </a:rPr>
              <a:t>news</a:t>
            </a:r>
            <a:r>
              <a:rPr lang="en-US" dirty="0">
                <a:latin typeface="Calibri" charset="0"/>
              </a:rPr>
              <a:t> is a </a:t>
            </a:r>
            <a:r>
              <a:rPr lang="en-US" b="1" dirty="0">
                <a:solidFill>
                  <a:srgbClr val="0000FF"/>
                </a:solidFill>
                <a:latin typeface="Calibri" charset="0"/>
              </a:rPr>
              <a:t>c-string variable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latin typeface="Calibri" charset="0"/>
              </a:rPr>
              <a:t>Possible because &lt;&lt; operator is</a:t>
            </a:r>
            <a:br>
              <a:rPr lang="en-US" dirty="0">
                <a:latin typeface="Calibri" charset="0"/>
              </a:rPr>
            </a:br>
            <a:r>
              <a:rPr lang="en-US" b="1" dirty="0">
                <a:solidFill>
                  <a:srgbClr val="FF0000"/>
                </a:solidFill>
                <a:latin typeface="Calibri" charset="0"/>
              </a:rPr>
              <a:t>overloaded for c-strings</a:t>
            </a:r>
            <a:r>
              <a:rPr lang="en-US" dirty="0">
                <a:latin typeface="Calibri" charset="0"/>
              </a:rPr>
              <a:t>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0C32-ADC6-B342-87D4-8539893052A8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Calibri" charset="0"/>
              </a:rPr>
              <a:t>C-String Input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rgbClr val="0000FF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Can input with </a:t>
            </a:r>
            <a:r>
              <a:rPr lang="en-US" b="1" dirty="0">
                <a:solidFill>
                  <a:srgbClr val="0000FF"/>
                </a:solidFill>
                <a:latin typeface="Calibri" charset="0"/>
              </a:rPr>
              <a:t>extraction operator</a:t>
            </a:r>
            <a:r>
              <a:rPr lang="en-US" dirty="0">
                <a:latin typeface="Calibri" charset="0"/>
              </a:rPr>
              <a:t>, &gt;&gt;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Issues exist, however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b="1" dirty="0">
                <a:latin typeface="Calibri" charset="0"/>
              </a:rPr>
              <a:t>Whitespace</a:t>
            </a:r>
            <a:r>
              <a:rPr lang="en-US" dirty="0">
                <a:latin typeface="Calibri" charset="0"/>
              </a:rPr>
              <a:t> is "delimiter"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  <a:latin typeface="Calibri" charset="0"/>
              </a:rPr>
              <a:t>Tab, space, line breaks are "skipped"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Input reading "</a:t>
            </a:r>
            <a:r>
              <a:rPr lang="en-US" b="1" dirty="0">
                <a:solidFill>
                  <a:srgbClr val="0000FF"/>
                </a:solidFill>
                <a:latin typeface="Calibri" charset="0"/>
              </a:rPr>
              <a:t>stops</a:t>
            </a:r>
            <a:r>
              <a:rPr lang="en-US" dirty="0">
                <a:latin typeface="Calibri" charset="0"/>
              </a:rPr>
              <a:t>" at delimiter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Calibri" charset="0"/>
              </a:rPr>
              <a:t>Watch size of c-string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  <a:latin typeface="Calibri" charset="0"/>
              </a:rPr>
              <a:t>Must be large enough to hold entered string!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C++ gives no warnings of such issues!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0C32-ADC6-B342-87D4-8539893052A8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53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>
                <a:latin typeface="Calibri" charset="0"/>
              </a:rPr>
              <a:t>C-String Input Example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77912"/>
            <a:ext cx="7815262" cy="5278438"/>
          </a:xfrm>
          <a:ln>
            <a:solidFill>
              <a:srgbClr val="0000FF"/>
            </a:solidFill>
          </a:ln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charset="0"/>
              </a:rPr>
              <a:t>char a[80], b[80];</a:t>
            </a:r>
            <a:br>
              <a:rPr lang="en-US" sz="2800" dirty="0">
                <a:latin typeface="Calibri" charset="0"/>
              </a:rPr>
            </a:br>
            <a:r>
              <a:rPr lang="en-US" sz="2800" dirty="0" err="1">
                <a:latin typeface="Calibri" charset="0"/>
              </a:rPr>
              <a:t>cout</a:t>
            </a:r>
            <a:r>
              <a:rPr lang="en-US" sz="2800" dirty="0">
                <a:latin typeface="Calibri" charset="0"/>
              </a:rPr>
              <a:t> &lt;&lt; "Enter input: ";</a:t>
            </a:r>
            <a:br>
              <a:rPr lang="en-US" sz="2800" dirty="0">
                <a:latin typeface="Calibri" charset="0"/>
              </a:rPr>
            </a:br>
            <a:r>
              <a:rPr lang="en-US" sz="2800" b="1" dirty="0" err="1">
                <a:solidFill>
                  <a:srgbClr val="0000FF"/>
                </a:solidFill>
                <a:latin typeface="Calibri" charset="0"/>
              </a:rPr>
              <a:t>cin</a:t>
            </a:r>
            <a:r>
              <a:rPr lang="en-US" sz="2800" b="1" dirty="0">
                <a:solidFill>
                  <a:srgbClr val="0000FF"/>
                </a:solidFill>
                <a:latin typeface="Calibri" charset="0"/>
              </a:rPr>
              <a:t> &gt;&gt; a &gt;&gt; b;</a:t>
            </a:r>
            <a:br>
              <a:rPr lang="en-US" sz="2800" b="1" dirty="0">
                <a:solidFill>
                  <a:srgbClr val="0000FF"/>
                </a:solidFill>
                <a:latin typeface="Calibri" charset="0"/>
              </a:rPr>
            </a:br>
            <a:r>
              <a:rPr lang="en-US" sz="2800" dirty="0" err="1">
                <a:latin typeface="Calibri" charset="0"/>
              </a:rPr>
              <a:t>cout</a:t>
            </a:r>
            <a:r>
              <a:rPr lang="en-US" sz="2800" dirty="0">
                <a:latin typeface="Calibri" charset="0"/>
              </a:rPr>
              <a:t> &lt;&lt; a &lt;&lt; b &lt;&lt; "END OF OUTPUT\n";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dirty="0">
                <a:latin typeface="Calibri" charset="0"/>
              </a:rPr>
              <a:t>Dialogue offered:</a:t>
            </a:r>
            <a:br>
              <a:rPr lang="en-US" sz="2800" dirty="0">
                <a:latin typeface="Calibri" charset="0"/>
              </a:rPr>
            </a:br>
            <a:r>
              <a:rPr lang="en-US" sz="2800" dirty="0">
                <a:latin typeface="Calibri" charset="0"/>
              </a:rPr>
              <a:t>	</a:t>
            </a:r>
            <a:r>
              <a:rPr lang="en-US" sz="2400" dirty="0">
                <a:latin typeface="Calibri" charset="0"/>
              </a:rPr>
              <a:t>Enter input: </a:t>
            </a:r>
            <a:r>
              <a:rPr lang="en-US" sz="2400" u="sng" dirty="0">
                <a:latin typeface="Calibri" charset="0"/>
              </a:rPr>
              <a:t>Do be do to you</a:t>
            </a:r>
            <a:r>
              <a:rPr lang="en-US" sz="2400" u="sng" dirty="0" smtClean="0">
                <a:latin typeface="Calibri" charset="0"/>
              </a:rPr>
              <a:t>! 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 b="1" u="sng" dirty="0">
                <a:solidFill>
                  <a:srgbClr val="FF0000"/>
                </a:solidFill>
                <a:latin typeface="Calibri" charset="0"/>
              </a:rPr>
              <a:t>// watch out for </a:t>
            </a:r>
            <a:r>
              <a:rPr lang="en-US" sz="2400" b="1" u="sng" dirty="0" err="1" smtClean="0">
                <a:solidFill>
                  <a:srgbClr val="FF0000"/>
                </a:solidFill>
                <a:latin typeface="Calibri" charset="0"/>
              </a:rPr>
              <a:t>delimeter</a:t>
            </a:r>
            <a:r>
              <a:rPr lang="en-US" sz="2400" dirty="0" smtClean="0">
                <a:latin typeface="Calibri" charset="0"/>
              </a:rPr>
              <a:t> - </a:t>
            </a:r>
            <a:r>
              <a:rPr lang="en-US" sz="2400" b="1" dirty="0" err="1" smtClean="0">
                <a:solidFill>
                  <a:srgbClr val="FF0000"/>
                </a:solidFill>
                <a:latin typeface="Calibri" charset="0"/>
              </a:rPr>
              <a:t>DobeEND</a:t>
            </a:r>
            <a:r>
              <a:rPr lang="en-US" sz="2400" b="1" dirty="0" smtClean="0">
                <a:solidFill>
                  <a:srgbClr val="FF0000"/>
                </a:solidFill>
                <a:latin typeface="Calibri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alibri" charset="0"/>
              </a:rPr>
              <a:t>OF </a:t>
            </a:r>
            <a:r>
              <a:rPr lang="en-US" sz="2400" b="1" dirty="0" smtClean="0">
                <a:solidFill>
                  <a:srgbClr val="FF0000"/>
                </a:solidFill>
                <a:latin typeface="Calibri" charset="0"/>
              </a:rPr>
              <a:t>OUTPUT</a:t>
            </a:r>
            <a:endParaRPr lang="en-US" sz="2400" u="sng" dirty="0" smtClean="0">
              <a:latin typeface="Calibri" charset="0"/>
            </a:endParaRP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400" dirty="0" smtClean="0">
                <a:latin typeface="Calibri" charset="0"/>
              </a:rPr>
              <a:t>Note: Underlined portion typed at keyboard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dirty="0" smtClean="0">
                <a:latin typeface="Calibri" charset="0"/>
              </a:rPr>
              <a:t>C</a:t>
            </a:r>
            <a:r>
              <a:rPr lang="en-US" sz="2800" dirty="0">
                <a:latin typeface="Calibri" charset="0"/>
              </a:rPr>
              <a:t>-string </a:t>
            </a:r>
            <a:r>
              <a:rPr lang="en-US" sz="2800" i="1" dirty="0">
                <a:latin typeface="Calibri" charset="0"/>
              </a:rPr>
              <a:t>a</a:t>
            </a:r>
            <a:r>
              <a:rPr lang="en-US" sz="2800" dirty="0">
                <a:latin typeface="Calibri" charset="0"/>
              </a:rPr>
              <a:t> receives: "do"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dirty="0">
                <a:latin typeface="Calibri" charset="0"/>
              </a:rPr>
              <a:t>C-string </a:t>
            </a:r>
            <a:r>
              <a:rPr lang="en-US" sz="2800" i="1" dirty="0">
                <a:latin typeface="Calibri" charset="0"/>
              </a:rPr>
              <a:t>b</a:t>
            </a:r>
            <a:r>
              <a:rPr lang="en-US" sz="2800" dirty="0">
                <a:latin typeface="Calibri" charset="0"/>
              </a:rPr>
              <a:t> receives: "</a:t>
            </a:r>
            <a:r>
              <a:rPr lang="en-US" sz="2800" dirty="0" smtClean="0">
                <a:latin typeface="Calibri" charset="0"/>
              </a:rPr>
              <a:t>be”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b="1" dirty="0" smtClean="0">
                <a:solidFill>
                  <a:srgbClr val="0000FF"/>
                </a:solidFill>
                <a:latin typeface="Calibri" charset="0"/>
              </a:rPr>
              <a:t>Skips whitespaces in output</a:t>
            </a:r>
            <a:endParaRPr lang="en-US" sz="2800" b="1" dirty="0">
              <a:solidFill>
                <a:srgbClr val="0000FF"/>
              </a:solidFill>
              <a:latin typeface="Calibri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0C32-ADC6-B342-87D4-8539893052A8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/>
          <a:lstStyle/>
          <a:p>
            <a:pPr eaLnBrk="1" hangingPunct="1"/>
            <a:r>
              <a:rPr lang="en-US" b="1" dirty="0">
                <a:latin typeface="Calibri" charset="0"/>
              </a:rPr>
              <a:t>C-String Line Input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20762"/>
            <a:ext cx="8229600" cy="5532438"/>
          </a:xfrm>
          <a:ln>
            <a:solidFill>
              <a:srgbClr val="0000FF"/>
            </a:solidFill>
          </a:ln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sz="2800" dirty="0">
                <a:latin typeface="Calibri" charset="0"/>
              </a:rPr>
              <a:t>Can receive entire line into c-string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>
                <a:latin typeface="Calibri" charset="0"/>
              </a:rPr>
              <a:t>Use </a:t>
            </a:r>
            <a:r>
              <a:rPr lang="en-US" sz="2800" b="1" dirty="0" err="1">
                <a:solidFill>
                  <a:srgbClr val="0000FF"/>
                </a:solidFill>
                <a:latin typeface="Calibri" charset="0"/>
              </a:rPr>
              <a:t>getline</a:t>
            </a:r>
            <a:r>
              <a:rPr lang="en-US" sz="2800" b="1" dirty="0" smtClean="0">
                <a:solidFill>
                  <a:srgbClr val="0000FF"/>
                </a:solidFill>
                <a:latin typeface="Calibri" charset="0"/>
              </a:rPr>
              <a:t>( )</a:t>
            </a:r>
            <a:r>
              <a:rPr lang="en-US" sz="2800" dirty="0">
                <a:latin typeface="Calibri" charset="0"/>
              </a:rPr>
              <a:t>,  </a:t>
            </a:r>
            <a:r>
              <a:rPr lang="en-US" sz="2800" dirty="0" smtClean="0">
                <a:latin typeface="Calibri" charset="0"/>
              </a:rPr>
              <a:t>// </a:t>
            </a:r>
            <a:r>
              <a:rPr lang="en-US" sz="2800" b="1" i="1" dirty="0" smtClean="0">
                <a:solidFill>
                  <a:srgbClr val="FF0000"/>
                </a:solidFill>
                <a:latin typeface="Calibri" charset="0"/>
              </a:rPr>
              <a:t>predefined </a:t>
            </a:r>
            <a:r>
              <a:rPr lang="en-US" sz="2800" b="1" i="1" dirty="0">
                <a:solidFill>
                  <a:srgbClr val="FF0000"/>
                </a:solidFill>
                <a:latin typeface="Calibri" charset="0"/>
              </a:rPr>
              <a:t>member </a:t>
            </a:r>
            <a:r>
              <a:rPr lang="en-US" sz="2800" b="1" i="1" dirty="0" smtClean="0">
                <a:solidFill>
                  <a:srgbClr val="FF0000"/>
                </a:solidFill>
                <a:latin typeface="Calibri" charset="0"/>
              </a:rPr>
              <a:t>function</a:t>
            </a:r>
            <a:r>
              <a:rPr lang="en-US" sz="2800" dirty="0">
                <a:solidFill>
                  <a:srgbClr val="FF0000"/>
                </a:solidFill>
                <a:latin typeface="Calibri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Calibri" charset="0"/>
              </a:rPr>
              <a:t>of </a:t>
            </a:r>
            <a:r>
              <a:rPr lang="en-US" sz="2800" dirty="0" err="1" smtClean="0">
                <a:solidFill>
                  <a:srgbClr val="FF0000"/>
                </a:solidFill>
                <a:latin typeface="Calibri" charset="0"/>
              </a:rPr>
              <a:t>cin</a:t>
            </a:r>
            <a:endParaRPr lang="en-US" sz="2800" dirty="0" smtClean="0">
              <a:solidFill>
                <a:srgbClr val="FF0000"/>
              </a:solidFill>
              <a:latin typeface="Calibri" charset="0"/>
            </a:endParaRPr>
          </a:p>
          <a:p>
            <a:pPr>
              <a:spcBef>
                <a:spcPct val="50000"/>
              </a:spcBef>
            </a:pPr>
            <a:r>
              <a:rPr lang="en-US" dirty="0" smtClean="0"/>
              <a:t>Extracts </a:t>
            </a:r>
            <a:r>
              <a:rPr lang="en-US" dirty="0"/>
              <a:t>characters from the stream as </a:t>
            </a:r>
            <a:r>
              <a:rPr lang="en-US" i="1" dirty="0"/>
              <a:t>unformatted input</a:t>
            </a:r>
            <a:r>
              <a:rPr lang="en-US" dirty="0"/>
              <a:t> and stores them into </a:t>
            </a:r>
            <a:r>
              <a:rPr lang="en-US" i="1" dirty="0"/>
              <a:t>s</a:t>
            </a:r>
            <a:r>
              <a:rPr lang="en-US" dirty="0"/>
              <a:t> as a c-string, until either the extracted character is the </a:t>
            </a:r>
            <a:r>
              <a:rPr lang="en-US" i="1" dirty="0"/>
              <a:t>delimiting character</a:t>
            </a:r>
            <a:r>
              <a:rPr lang="en-US" dirty="0"/>
              <a:t>, or </a:t>
            </a:r>
            <a:r>
              <a:rPr lang="en-US" i="1" dirty="0"/>
              <a:t>n</a:t>
            </a:r>
            <a:r>
              <a:rPr lang="en-US" dirty="0"/>
              <a:t> characters have been written to </a:t>
            </a:r>
            <a:r>
              <a:rPr lang="en-US" i="1" dirty="0"/>
              <a:t>s</a:t>
            </a:r>
            <a:r>
              <a:rPr lang="en-US" dirty="0"/>
              <a:t> (including the terminating null character).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/>
            </a:r>
            <a:br>
              <a:rPr lang="en-US" dirty="0">
                <a:solidFill>
                  <a:srgbClr val="FF0000"/>
                </a:solidFill>
                <a:latin typeface="Calibri" charset="0"/>
              </a:rPr>
            </a:br>
            <a:r>
              <a:rPr lang="en-US" dirty="0">
                <a:latin typeface="Calibri" charset="0"/>
              </a:rPr>
              <a:t>char a[80];</a:t>
            </a:r>
            <a:br>
              <a:rPr lang="en-US" dirty="0">
                <a:latin typeface="Calibri" charset="0"/>
              </a:rPr>
            </a:br>
            <a:r>
              <a:rPr lang="en-US" dirty="0" err="1">
                <a:latin typeface="Calibri" charset="0"/>
              </a:rPr>
              <a:t>cout</a:t>
            </a:r>
            <a:r>
              <a:rPr lang="en-US" dirty="0">
                <a:latin typeface="Calibri" charset="0"/>
              </a:rPr>
              <a:t> &lt;&lt; "Enter input: ";</a:t>
            </a:r>
            <a:br>
              <a:rPr lang="en-US" dirty="0">
                <a:latin typeface="Calibri" charset="0"/>
              </a:rPr>
            </a:br>
            <a:r>
              <a:rPr lang="en-US" b="1" dirty="0" err="1">
                <a:solidFill>
                  <a:srgbClr val="0000FF"/>
                </a:solidFill>
                <a:latin typeface="Calibri" charset="0"/>
              </a:rPr>
              <a:t>cin.getline</a:t>
            </a:r>
            <a:r>
              <a:rPr lang="en-US" b="1" dirty="0">
                <a:solidFill>
                  <a:srgbClr val="0000FF"/>
                </a:solidFill>
                <a:latin typeface="Calibri" charset="0"/>
              </a:rPr>
              <a:t>(a, 80)</a:t>
            </a:r>
            <a:r>
              <a:rPr lang="en-US" b="1" dirty="0" smtClean="0">
                <a:solidFill>
                  <a:srgbClr val="0000FF"/>
                </a:solidFill>
                <a:latin typeface="Calibri" charset="0"/>
              </a:rPr>
              <a:t>;</a:t>
            </a:r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lang="en-US" sz="2800" b="1" dirty="0" smtClean="0">
                <a:solidFill>
                  <a:srgbClr val="0000FF"/>
                </a:solidFill>
                <a:latin typeface="Calibri" charset="0"/>
              </a:rPr>
              <a:t>Or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b="1" dirty="0" err="1">
                <a:solidFill>
                  <a:srgbClr val="0000FF"/>
                </a:solidFill>
                <a:latin typeface="Calibri" charset="0"/>
              </a:rPr>
              <a:t>c</a:t>
            </a:r>
            <a:r>
              <a:rPr lang="en-US" sz="2800" b="1" dirty="0" err="1" smtClean="0">
                <a:solidFill>
                  <a:srgbClr val="0000FF"/>
                </a:solidFill>
                <a:latin typeface="Calibri" charset="0"/>
              </a:rPr>
              <a:t>in.getline</a:t>
            </a:r>
            <a:r>
              <a:rPr lang="en-US" sz="2800" b="1" dirty="0" smtClean="0">
                <a:solidFill>
                  <a:srgbClr val="0000FF"/>
                </a:solidFill>
                <a:latin typeface="Calibri" charset="0"/>
              </a:rPr>
              <a:t>(a, 80, ‘#’)		//</a:t>
            </a:r>
            <a:r>
              <a:rPr lang="en-US" sz="2800" b="1" dirty="0" err="1" smtClean="0">
                <a:solidFill>
                  <a:srgbClr val="0000FF"/>
                </a:solidFill>
                <a:latin typeface="Calibri" charset="0"/>
              </a:rPr>
              <a:t>delimeter</a:t>
            </a:r>
            <a:r>
              <a:rPr lang="en-US" sz="2800" b="1" dirty="0" smtClean="0">
                <a:solidFill>
                  <a:srgbClr val="0000FF"/>
                </a:solidFill>
                <a:latin typeface="Calibri" charset="0"/>
              </a:rPr>
              <a:t> overloaded function</a:t>
            </a:r>
            <a:r>
              <a:rPr lang="en-US" sz="2800" b="1" dirty="0">
                <a:solidFill>
                  <a:srgbClr val="0000FF"/>
                </a:solidFill>
                <a:latin typeface="Calibri" charset="0"/>
              </a:rPr>
              <a:t/>
            </a:r>
            <a:br>
              <a:rPr lang="en-US" sz="2800" b="1" dirty="0">
                <a:solidFill>
                  <a:srgbClr val="0000FF"/>
                </a:solidFill>
                <a:latin typeface="Calibri" charset="0"/>
              </a:rPr>
            </a:br>
            <a:r>
              <a:rPr lang="en-US" sz="2800" dirty="0" err="1">
                <a:latin typeface="Calibri" charset="0"/>
              </a:rPr>
              <a:t>cout</a:t>
            </a:r>
            <a:r>
              <a:rPr lang="en-US" sz="2800" dirty="0">
                <a:latin typeface="Calibri" charset="0"/>
              </a:rPr>
              <a:t> &lt;&lt; a &lt;&lt; "END OF OUTPUT\n";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dirty="0">
                <a:latin typeface="Calibri" charset="0"/>
              </a:rPr>
              <a:t>Dialogue:</a:t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Enter input: </a:t>
            </a:r>
            <a:r>
              <a:rPr lang="en-US" b="1" u="sng" dirty="0">
                <a:solidFill>
                  <a:srgbClr val="FF0000"/>
                </a:solidFill>
                <a:latin typeface="Calibri" charset="0"/>
              </a:rPr>
              <a:t>Do be do to you!</a:t>
            </a:r>
            <a:r>
              <a:rPr lang="en-US" b="1" dirty="0">
                <a:solidFill>
                  <a:srgbClr val="FF0000"/>
                </a:solidFill>
                <a:latin typeface="Calibri" charset="0"/>
              </a:rPr>
              <a:t/>
            </a:r>
            <a:br>
              <a:rPr lang="en-US" b="1" dirty="0">
                <a:solidFill>
                  <a:srgbClr val="FF0000"/>
                </a:solidFill>
                <a:latin typeface="Calibri" charset="0"/>
              </a:rPr>
            </a:br>
            <a:r>
              <a:rPr lang="en-US" b="1" dirty="0">
                <a:solidFill>
                  <a:srgbClr val="0000FF"/>
                </a:solidFill>
                <a:latin typeface="Calibri" charset="0"/>
              </a:rPr>
              <a:t>Do be do to </a:t>
            </a:r>
            <a:r>
              <a:rPr lang="en-US" b="1" dirty="0" err="1">
                <a:solidFill>
                  <a:srgbClr val="0000FF"/>
                </a:solidFill>
                <a:latin typeface="Calibri" charset="0"/>
              </a:rPr>
              <a:t>you!</a:t>
            </a:r>
            <a:r>
              <a:rPr lang="en-US" dirty="0" err="1">
                <a:latin typeface="Calibri" charset="0"/>
              </a:rPr>
              <a:t>END</a:t>
            </a:r>
            <a:r>
              <a:rPr lang="en-US" dirty="0">
                <a:latin typeface="Calibri" charset="0"/>
              </a:rPr>
              <a:t> OF INPUT</a:t>
            </a:r>
            <a:endParaRPr lang="en-US" u="sng" dirty="0">
              <a:latin typeface="Calibri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0C32-ADC6-B342-87D4-8539893052A8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329"/>
            <a:ext cx="8229600" cy="868362"/>
          </a:xfrm>
        </p:spPr>
        <p:txBody>
          <a:bodyPr/>
          <a:lstStyle/>
          <a:p>
            <a:pPr eaLnBrk="1" hangingPunct="1"/>
            <a:r>
              <a:rPr lang="en-US" b="1" dirty="0" err="1" smtClean="0">
                <a:latin typeface="Calibri" charset="0"/>
              </a:rPr>
              <a:t>getline</a:t>
            </a:r>
            <a:r>
              <a:rPr lang="en-US" b="1" dirty="0">
                <a:latin typeface="Calibri" charset="0"/>
              </a:rPr>
              <a:t>()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89037"/>
            <a:ext cx="8229600" cy="5059363"/>
          </a:xfrm>
          <a:ln>
            <a:solidFill>
              <a:srgbClr val="0000FF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Can explicitly tell length to receive:</a:t>
            </a:r>
            <a:br>
              <a:rPr lang="en-US" dirty="0">
                <a:latin typeface="Calibri" charset="0"/>
              </a:rPr>
            </a:br>
            <a:r>
              <a:rPr lang="en-US" sz="2800" dirty="0">
                <a:latin typeface="Calibri" charset="0"/>
              </a:rPr>
              <a:t>char </a:t>
            </a:r>
            <a:r>
              <a:rPr lang="en-US" sz="2800" dirty="0" err="1">
                <a:latin typeface="Calibri" charset="0"/>
              </a:rPr>
              <a:t>shortString</a:t>
            </a:r>
            <a:r>
              <a:rPr lang="en-US" sz="2800" dirty="0">
                <a:latin typeface="Calibri" charset="0"/>
              </a:rPr>
              <a:t>[5];</a:t>
            </a:r>
            <a:br>
              <a:rPr lang="en-US" sz="2800" dirty="0">
                <a:latin typeface="Calibri" charset="0"/>
              </a:rPr>
            </a:br>
            <a:r>
              <a:rPr lang="en-US" sz="2800" dirty="0" err="1">
                <a:latin typeface="Calibri" charset="0"/>
              </a:rPr>
              <a:t>cout</a:t>
            </a:r>
            <a:r>
              <a:rPr lang="en-US" sz="2800" dirty="0">
                <a:latin typeface="Calibri" charset="0"/>
              </a:rPr>
              <a:t> &lt;&lt; "Enter input: ";</a:t>
            </a:r>
            <a:br>
              <a:rPr lang="en-US" sz="2800" dirty="0">
                <a:latin typeface="Calibri" charset="0"/>
              </a:rPr>
            </a:br>
            <a:r>
              <a:rPr lang="en-US" sz="2800" b="1" dirty="0" err="1">
                <a:solidFill>
                  <a:srgbClr val="0000FF"/>
                </a:solidFill>
                <a:latin typeface="Calibri" charset="0"/>
              </a:rPr>
              <a:t>cin.getline</a:t>
            </a:r>
            <a:r>
              <a:rPr lang="en-US" sz="2800" b="1" dirty="0">
                <a:solidFill>
                  <a:srgbClr val="0000FF"/>
                </a:solidFill>
                <a:latin typeface="Calibri" charset="0"/>
              </a:rPr>
              <a:t>(</a:t>
            </a:r>
            <a:r>
              <a:rPr lang="en-US" sz="2800" b="1" dirty="0" err="1">
                <a:solidFill>
                  <a:srgbClr val="0000FF"/>
                </a:solidFill>
                <a:latin typeface="Calibri" charset="0"/>
              </a:rPr>
              <a:t>shortString</a:t>
            </a:r>
            <a:r>
              <a:rPr lang="en-US" sz="2800" b="1" dirty="0">
                <a:solidFill>
                  <a:srgbClr val="0000FF"/>
                </a:solidFill>
                <a:latin typeface="Calibri" charset="0"/>
              </a:rPr>
              <a:t>, </a:t>
            </a:r>
            <a:r>
              <a:rPr lang="en-US" sz="2800" b="1" dirty="0">
                <a:solidFill>
                  <a:srgbClr val="FF0000"/>
                </a:solidFill>
                <a:latin typeface="Calibri" charset="0"/>
              </a:rPr>
              <a:t>5</a:t>
            </a:r>
            <a:r>
              <a:rPr lang="en-US" sz="2800" b="1" dirty="0">
                <a:solidFill>
                  <a:srgbClr val="0000FF"/>
                </a:solidFill>
                <a:latin typeface="Calibri" charset="0"/>
              </a:rPr>
              <a:t>);</a:t>
            </a:r>
            <a:br>
              <a:rPr lang="en-US" sz="2800" b="1" dirty="0">
                <a:solidFill>
                  <a:srgbClr val="0000FF"/>
                </a:solidFill>
                <a:latin typeface="Calibri" charset="0"/>
              </a:rPr>
            </a:br>
            <a:r>
              <a:rPr lang="en-US" sz="2800" dirty="0" err="1">
                <a:latin typeface="Calibri" charset="0"/>
              </a:rPr>
              <a:t>cout</a:t>
            </a:r>
            <a:r>
              <a:rPr lang="en-US" sz="2800" dirty="0">
                <a:latin typeface="Calibri" charset="0"/>
              </a:rPr>
              <a:t> &lt;&lt; </a:t>
            </a:r>
            <a:r>
              <a:rPr lang="en-US" sz="2800" dirty="0" err="1">
                <a:latin typeface="Calibri" charset="0"/>
              </a:rPr>
              <a:t>shortString</a:t>
            </a:r>
            <a:r>
              <a:rPr lang="en-US" sz="2800" dirty="0">
                <a:latin typeface="Calibri" charset="0"/>
              </a:rPr>
              <a:t> &lt;&lt; "END OF OUTPUT\n";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Calibri" charset="0"/>
              </a:rPr>
              <a:t>Results:</a:t>
            </a:r>
            <a:br>
              <a:rPr lang="en-US" dirty="0">
                <a:latin typeface="Calibri" charset="0"/>
              </a:rPr>
            </a:br>
            <a:r>
              <a:rPr lang="en-US" sz="2400" dirty="0">
                <a:latin typeface="Calibri" charset="0"/>
              </a:rPr>
              <a:t>Enter input: </a:t>
            </a:r>
            <a:r>
              <a:rPr lang="en-US" sz="2400" u="sng" dirty="0" err="1">
                <a:solidFill>
                  <a:srgbClr val="FF0000"/>
                </a:solidFill>
                <a:latin typeface="Calibri" charset="0"/>
              </a:rPr>
              <a:t>dobedowap</a:t>
            </a:r>
            <a:r>
              <a:rPr lang="en-US" sz="2400" u="sng" dirty="0">
                <a:latin typeface="Calibri" charset="0"/>
              </a:rPr>
              <a:t/>
            </a:r>
            <a:br>
              <a:rPr lang="en-US" sz="2400" u="sng" dirty="0">
                <a:latin typeface="Calibri" charset="0"/>
              </a:rPr>
            </a:br>
            <a:r>
              <a:rPr lang="en-US" sz="2400" b="1" dirty="0" err="1">
                <a:solidFill>
                  <a:srgbClr val="0000FF"/>
                </a:solidFill>
                <a:latin typeface="Calibri" charset="0"/>
              </a:rPr>
              <a:t>dobeEND</a:t>
            </a:r>
            <a:r>
              <a:rPr lang="en-US" sz="2400" b="1" dirty="0">
                <a:solidFill>
                  <a:srgbClr val="0000FF"/>
                </a:solidFill>
                <a:latin typeface="Calibri" charset="0"/>
              </a:rPr>
              <a:t> OF OUTPUT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Calibri" charset="0"/>
              </a:rPr>
              <a:t>Forces </a:t>
            </a:r>
            <a:r>
              <a:rPr lang="en-US" b="1" dirty="0">
                <a:solidFill>
                  <a:srgbClr val="0000FF"/>
                </a:solidFill>
                <a:latin typeface="Calibri" charset="0"/>
              </a:rPr>
              <a:t>FOUR characters only be read</a:t>
            </a:r>
          </a:p>
          <a:p>
            <a:pPr lvl="2" eaLnBrk="1" hangingPunct="1"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  <a:latin typeface="Calibri" charset="0"/>
              </a:rPr>
              <a:t>Recall need for </a:t>
            </a:r>
            <a:r>
              <a:rPr lang="en-US" b="1" dirty="0" smtClean="0">
                <a:solidFill>
                  <a:srgbClr val="FF0000"/>
                </a:solidFill>
                <a:latin typeface="Calibri" charset="0"/>
              </a:rPr>
              <a:t>NULL </a:t>
            </a:r>
            <a:r>
              <a:rPr lang="en-US" b="1" dirty="0">
                <a:solidFill>
                  <a:srgbClr val="FF0000"/>
                </a:solidFill>
                <a:latin typeface="Calibri" charset="0"/>
              </a:rPr>
              <a:t>character!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0C32-ADC6-B342-87D4-8539893052A8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Calibri" charset="0"/>
              </a:rPr>
              <a:t>Character I/O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  <a:ln>
            <a:solidFill>
              <a:srgbClr val="0000FF"/>
            </a:solidFill>
          </a:ln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>
                <a:latin typeface="Calibri" charset="0"/>
              </a:rPr>
              <a:t>Input and output data</a:t>
            </a:r>
          </a:p>
          <a:p>
            <a:pPr lvl="1" eaLnBrk="1" hangingPunct="1"/>
            <a:r>
              <a:rPr lang="en-US" b="1" dirty="0">
                <a:solidFill>
                  <a:srgbClr val="FF0000"/>
                </a:solidFill>
                <a:latin typeface="Calibri" charset="0"/>
              </a:rPr>
              <a:t>ALL treated as character data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e.g., number 10 outputted as "1" and "0"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Conversion done automatically</a:t>
            </a:r>
          </a:p>
          <a:p>
            <a:pPr lvl="2" eaLnBrk="1" hangingPunct="1"/>
            <a:r>
              <a:rPr lang="en-US" dirty="0">
                <a:latin typeface="Calibri" charset="0"/>
              </a:rPr>
              <a:t>Uses low-level utilities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>
                <a:latin typeface="Calibri" charset="0"/>
              </a:rPr>
              <a:t>C++ provides some low</a:t>
            </a:r>
            <a:r>
              <a:rPr lang="en-US" dirty="0">
                <a:latin typeface="Calibri" charset="0"/>
              </a:rPr>
              <a:t>-level utilities </a:t>
            </a:r>
            <a:r>
              <a:rPr lang="en-US" dirty="0" smtClean="0">
                <a:latin typeface="Calibri" charset="0"/>
              </a:rPr>
              <a:t>that we can use ourselves </a:t>
            </a:r>
            <a:r>
              <a:rPr lang="en-US" dirty="0">
                <a:latin typeface="Calibri" charset="0"/>
              </a:rPr>
              <a:t>as </a:t>
            </a:r>
            <a:r>
              <a:rPr lang="en-US" dirty="0" smtClean="0">
                <a:latin typeface="Calibri" charset="0"/>
              </a:rPr>
              <a:t>well</a:t>
            </a:r>
          </a:p>
          <a:p>
            <a:pPr lvl="1">
              <a:spcBef>
                <a:spcPct val="50000"/>
              </a:spcBef>
            </a:pPr>
            <a:r>
              <a:rPr lang="en-US" dirty="0">
                <a:latin typeface="Calibri" charset="0"/>
              </a:rPr>
              <a:t>g</a:t>
            </a:r>
            <a:r>
              <a:rPr lang="en-US" dirty="0" smtClean="0">
                <a:latin typeface="Calibri" charset="0"/>
              </a:rPr>
              <a:t>et( )</a:t>
            </a:r>
          </a:p>
          <a:p>
            <a:pPr lvl="1">
              <a:spcBef>
                <a:spcPct val="50000"/>
              </a:spcBef>
            </a:pPr>
            <a:r>
              <a:rPr lang="en-US" dirty="0">
                <a:latin typeface="Calibri" charset="0"/>
              </a:rPr>
              <a:t>p</a:t>
            </a:r>
            <a:r>
              <a:rPr lang="en-US" dirty="0" smtClean="0">
                <a:latin typeface="Calibri" charset="0"/>
              </a:rPr>
              <a:t>ut( )</a:t>
            </a:r>
            <a:endParaRPr lang="en-US" dirty="0">
              <a:latin typeface="Calibri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0C32-ADC6-B342-87D4-8539893052A8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460"/>
            <a:ext cx="8229600" cy="792162"/>
          </a:xfrm>
        </p:spPr>
        <p:txBody>
          <a:bodyPr/>
          <a:lstStyle/>
          <a:p>
            <a:r>
              <a:rPr lang="en-US" b="1" dirty="0" smtClean="0">
                <a:latin typeface="Calibri" charset="0"/>
              </a:rPr>
              <a:t>get</a:t>
            </a:r>
            <a:r>
              <a:rPr lang="en-US" b="1" dirty="0">
                <a:latin typeface="Calibri" charset="0"/>
              </a:rPr>
              <a:t>(</a:t>
            </a:r>
            <a:r>
              <a:rPr lang="en-US" b="1" dirty="0" smtClean="0">
                <a:latin typeface="Calibri" charset="0"/>
              </a:rPr>
              <a:t>) member </a:t>
            </a:r>
            <a:r>
              <a:rPr lang="en-US" b="1" dirty="0">
                <a:latin typeface="Calibri" charset="0"/>
              </a:rPr>
              <a:t>Function</a:t>
            </a:r>
            <a:r>
              <a:rPr lang="en-US" dirty="0">
                <a:latin typeface="Calibri" charset="0"/>
              </a:rPr>
              <a:t> 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01622"/>
            <a:ext cx="8229600" cy="5324541"/>
          </a:xfrm>
          <a:ln>
            <a:solidFill>
              <a:srgbClr val="0000FF"/>
            </a:solidFill>
          </a:ln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Calibri" charset="0"/>
              </a:rPr>
              <a:t>Reads one char at a time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latin typeface="Calibri" charset="0"/>
              </a:rPr>
              <a:t>Member function of </a:t>
            </a:r>
            <a:r>
              <a:rPr lang="en-US" dirty="0" err="1">
                <a:latin typeface="Calibri" charset="0"/>
              </a:rPr>
              <a:t>cin</a:t>
            </a:r>
            <a:r>
              <a:rPr lang="en-US" dirty="0">
                <a:latin typeface="Calibri" charset="0"/>
              </a:rPr>
              <a:t> object:</a:t>
            </a:r>
            <a:br>
              <a:rPr lang="en-US" dirty="0">
                <a:latin typeface="Calibri" charset="0"/>
              </a:rPr>
            </a:br>
            <a:r>
              <a:rPr lang="en-US" b="1" dirty="0">
                <a:solidFill>
                  <a:srgbClr val="0000FF"/>
                </a:solidFill>
                <a:latin typeface="Calibri" charset="0"/>
              </a:rPr>
              <a:t>char </a:t>
            </a:r>
            <a:r>
              <a:rPr lang="en-US" b="1" dirty="0" err="1">
                <a:solidFill>
                  <a:srgbClr val="0000FF"/>
                </a:solidFill>
                <a:latin typeface="Calibri" charset="0"/>
              </a:rPr>
              <a:t>nextSymbol</a:t>
            </a:r>
            <a:r>
              <a:rPr lang="en-US" b="1" dirty="0">
                <a:solidFill>
                  <a:srgbClr val="0000FF"/>
                </a:solidFill>
                <a:latin typeface="Calibri" charset="0"/>
              </a:rPr>
              <a:t>;</a:t>
            </a:r>
            <a:br>
              <a:rPr lang="en-US" b="1" dirty="0">
                <a:solidFill>
                  <a:srgbClr val="0000FF"/>
                </a:solidFill>
                <a:latin typeface="Calibri" charset="0"/>
              </a:rPr>
            </a:br>
            <a:r>
              <a:rPr lang="en-US" b="1" dirty="0" err="1">
                <a:solidFill>
                  <a:srgbClr val="3366FF"/>
                </a:solidFill>
                <a:latin typeface="Calibri" charset="0"/>
              </a:rPr>
              <a:t>cin.get</a:t>
            </a:r>
            <a:r>
              <a:rPr lang="en-US" b="1" dirty="0">
                <a:solidFill>
                  <a:srgbClr val="3366FF"/>
                </a:solidFill>
                <a:latin typeface="Calibri" charset="0"/>
              </a:rPr>
              <a:t>(</a:t>
            </a:r>
            <a:r>
              <a:rPr lang="en-US" b="1" dirty="0" err="1">
                <a:solidFill>
                  <a:srgbClr val="3366FF"/>
                </a:solidFill>
                <a:latin typeface="Calibri" charset="0"/>
              </a:rPr>
              <a:t>nextSymbol</a:t>
            </a:r>
            <a:r>
              <a:rPr lang="en-US" b="1" dirty="0">
                <a:solidFill>
                  <a:srgbClr val="3366FF"/>
                </a:solidFill>
                <a:latin typeface="Calibri" charset="0"/>
              </a:rPr>
              <a:t>);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Reads next char &amp; puts in variable</a:t>
            </a:r>
            <a:br>
              <a:rPr lang="en-US" dirty="0">
                <a:latin typeface="Calibri" charset="0"/>
              </a:rPr>
            </a:br>
            <a:r>
              <a:rPr lang="en-US" b="1" dirty="0" err="1">
                <a:solidFill>
                  <a:srgbClr val="FF0000"/>
                </a:solidFill>
                <a:latin typeface="Calibri" charset="0"/>
              </a:rPr>
              <a:t>nextSymbol</a:t>
            </a:r>
            <a:endParaRPr lang="en-US" b="1" dirty="0">
              <a:solidFill>
                <a:srgbClr val="FF0000"/>
              </a:solidFill>
              <a:latin typeface="Calibri" charset="0"/>
            </a:endParaRPr>
          </a:p>
          <a:p>
            <a:pPr lvl="1" eaLnBrk="1" hangingPunct="1"/>
            <a:r>
              <a:rPr lang="en-US" dirty="0">
                <a:latin typeface="Calibri" charset="0"/>
              </a:rPr>
              <a:t>Argument must be </a:t>
            </a:r>
            <a:r>
              <a:rPr lang="en-US" b="1" dirty="0">
                <a:solidFill>
                  <a:srgbClr val="FF0000"/>
                </a:solidFill>
                <a:latin typeface="Calibri" charset="0"/>
              </a:rPr>
              <a:t>char type</a:t>
            </a:r>
          </a:p>
          <a:p>
            <a:pPr lvl="2" eaLnBrk="1" hangingPunct="1"/>
            <a:r>
              <a:rPr lang="en-US" dirty="0">
                <a:latin typeface="Calibri" charset="0"/>
              </a:rPr>
              <a:t>Not "</a:t>
            </a:r>
            <a:r>
              <a:rPr lang="en-US" dirty="0" smtClean="0">
                <a:latin typeface="Calibri" charset="0"/>
              </a:rPr>
              <a:t>string”!</a:t>
            </a:r>
            <a:endParaRPr lang="en-US" dirty="0">
              <a:latin typeface="Calibri" charset="0"/>
            </a:endParaRPr>
          </a:p>
          <a:p>
            <a:pPr lvl="1"/>
            <a:r>
              <a:rPr lang="en-US" sz="2400" dirty="0" smtClean="0">
                <a:latin typeface="Calibri" charset="0"/>
              </a:rPr>
              <a:t>Reads the next character whether it is “whitespace” or not</a:t>
            </a:r>
            <a:endParaRPr lang="en-US" sz="2400" dirty="0">
              <a:latin typeface="Calibri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0C32-ADC6-B342-87D4-8539893052A8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460"/>
            <a:ext cx="8229600" cy="792162"/>
          </a:xfrm>
        </p:spPr>
        <p:txBody>
          <a:bodyPr/>
          <a:lstStyle/>
          <a:p>
            <a:r>
              <a:rPr lang="en-US" b="1" dirty="0" smtClean="0">
                <a:latin typeface="Calibri" charset="0"/>
              </a:rPr>
              <a:t>get</a:t>
            </a:r>
            <a:r>
              <a:rPr lang="en-US" b="1" dirty="0">
                <a:latin typeface="Calibri" charset="0"/>
              </a:rPr>
              <a:t>(</a:t>
            </a:r>
            <a:r>
              <a:rPr lang="en-US" b="1" dirty="0" smtClean="0">
                <a:latin typeface="Calibri" charset="0"/>
              </a:rPr>
              <a:t>) member </a:t>
            </a:r>
            <a:r>
              <a:rPr lang="en-US" b="1" dirty="0">
                <a:latin typeface="Calibri" charset="0"/>
              </a:rPr>
              <a:t>Function</a:t>
            </a:r>
            <a:r>
              <a:rPr lang="en-US" dirty="0">
                <a:latin typeface="Calibri" charset="0"/>
              </a:rPr>
              <a:t> 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01622"/>
            <a:ext cx="8229600" cy="5324541"/>
          </a:xfrm>
          <a:ln>
            <a:solidFill>
              <a:srgbClr val="0000FF"/>
            </a:solidFill>
          </a:ln>
        </p:spPr>
        <p:txBody>
          <a:bodyPr>
            <a:normAutofit fontScale="40000" lnSpcReduction="20000"/>
          </a:bodyPr>
          <a:lstStyle/>
          <a:p>
            <a:r>
              <a:rPr lang="en-US" sz="4500" dirty="0"/>
              <a:t>g</a:t>
            </a:r>
            <a:r>
              <a:rPr lang="en-US" sz="4500" dirty="0" smtClean="0"/>
              <a:t>et( ) - Extracts </a:t>
            </a:r>
            <a:r>
              <a:rPr lang="en-US" sz="4500" dirty="0"/>
              <a:t>characters from the stream, as </a:t>
            </a:r>
            <a:r>
              <a:rPr lang="en-US" sz="4500" i="1" dirty="0"/>
              <a:t>unformatted input</a:t>
            </a:r>
            <a:r>
              <a:rPr lang="en-US" sz="4500" dirty="0" smtClean="0"/>
              <a:t>:\n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4000" dirty="0" smtClean="0"/>
              <a:t>(</a:t>
            </a:r>
            <a:r>
              <a:rPr lang="en-US" sz="4000" dirty="0"/>
              <a:t>1) single character </a:t>
            </a:r>
            <a:endParaRPr lang="en-US" sz="4000" dirty="0" smtClean="0"/>
          </a:p>
          <a:p>
            <a:r>
              <a:rPr lang="en-US" sz="4000" dirty="0" smtClean="0"/>
              <a:t>Extracts </a:t>
            </a:r>
            <a:r>
              <a:rPr lang="en-US" sz="4000" dirty="0"/>
              <a:t>a single character from the stream.</a:t>
            </a:r>
            <a:br>
              <a:rPr lang="en-US" sz="4000" dirty="0"/>
            </a:br>
            <a:r>
              <a:rPr lang="en-US" sz="4000" dirty="0"/>
              <a:t>The character is either returned (first signature), or set as the value of its argument (second signature). </a:t>
            </a: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(</a:t>
            </a:r>
            <a:r>
              <a:rPr lang="en-US" sz="4000" dirty="0"/>
              <a:t>2) c-string </a:t>
            </a:r>
            <a:endParaRPr lang="en-US" sz="4000" dirty="0" smtClean="0"/>
          </a:p>
          <a:p>
            <a:r>
              <a:rPr lang="en-US" sz="4000" dirty="0" smtClean="0"/>
              <a:t>Extracts characters </a:t>
            </a:r>
            <a:r>
              <a:rPr lang="en-US" sz="4000" dirty="0"/>
              <a:t>from the stream and stores them in </a:t>
            </a:r>
            <a:r>
              <a:rPr lang="en-US" sz="4000" i="1" dirty="0"/>
              <a:t>s</a:t>
            </a:r>
            <a:r>
              <a:rPr lang="en-US" sz="4000" dirty="0"/>
              <a:t> as a c-string, until either (n-1) characters have been extracted or the </a:t>
            </a:r>
            <a:r>
              <a:rPr lang="en-US" sz="4000" i="1" dirty="0"/>
              <a:t>delimiting character</a:t>
            </a:r>
            <a:r>
              <a:rPr lang="en-US" sz="4000" dirty="0"/>
              <a:t> is encountered: the </a:t>
            </a:r>
            <a:r>
              <a:rPr lang="en-US" sz="4000" i="1" dirty="0"/>
              <a:t>delimiting character</a:t>
            </a:r>
            <a:r>
              <a:rPr lang="en-US" sz="4000" dirty="0"/>
              <a:t> being either the </a:t>
            </a:r>
            <a:r>
              <a:rPr lang="en-US" sz="4000" i="1" dirty="0"/>
              <a:t>newline character</a:t>
            </a:r>
            <a:r>
              <a:rPr lang="en-US" sz="4000" dirty="0"/>
              <a:t> ('\n') or </a:t>
            </a:r>
            <a:r>
              <a:rPr lang="en-US" sz="4000" i="1" dirty="0" err="1"/>
              <a:t>delim</a:t>
            </a:r>
            <a:r>
              <a:rPr lang="en-US" sz="4000" dirty="0"/>
              <a:t> (if this argument is specified).</a:t>
            </a:r>
            <a:br>
              <a:rPr lang="en-US" sz="4000" dirty="0"/>
            </a:br>
            <a:r>
              <a:rPr lang="en-US" sz="4000" dirty="0"/>
              <a:t>The </a:t>
            </a:r>
            <a:r>
              <a:rPr lang="en-US" sz="4000" i="1" dirty="0"/>
              <a:t>delimiting character</a:t>
            </a:r>
            <a:r>
              <a:rPr lang="en-US" sz="4000" dirty="0"/>
              <a:t> is </a:t>
            </a:r>
            <a:r>
              <a:rPr lang="en-US" sz="4000" b="1" dirty="0"/>
              <a:t>not</a:t>
            </a:r>
            <a:r>
              <a:rPr lang="en-US" sz="4000" dirty="0"/>
              <a:t> extracted from the input sequence if found, and remains there as the next character to be extracted from the stream (see </a:t>
            </a:r>
            <a:r>
              <a:rPr lang="en-US" sz="4000" dirty="0">
                <a:hlinkClick r:id="rId3"/>
              </a:rPr>
              <a:t>getline</a:t>
            </a:r>
            <a:r>
              <a:rPr lang="en-US" sz="4000" dirty="0"/>
              <a:t> for an alternative that </a:t>
            </a:r>
            <a:r>
              <a:rPr lang="en-US" sz="4000" i="1" dirty="0"/>
              <a:t>does</a:t>
            </a:r>
            <a:r>
              <a:rPr lang="en-US" sz="4000" dirty="0"/>
              <a:t> discard the </a:t>
            </a:r>
            <a:r>
              <a:rPr lang="en-US" sz="4000" i="1" dirty="0"/>
              <a:t>delimiting character</a:t>
            </a:r>
            <a:r>
              <a:rPr lang="en-US" sz="4000" dirty="0"/>
              <a:t>).</a:t>
            </a:r>
            <a:br>
              <a:rPr lang="en-US" sz="4000" dirty="0"/>
            </a:br>
            <a:r>
              <a:rPr lang="en-US" sz="4000" dirty="0"/>
              <a:t>A </a:t>
            </a:r>
            <a:r>
              <a:rPr lang="en-US" sz="4000" i="1" dirty="0"/>
              <a:t>null character</a:t>
            </a:r>
            <a:r>
              <a:rPr lang="en-US" sz="4000" dirty="0"/>
              <a:t> ('\0') is automatically appended to the written sequence if </a:t>
            </a:r>
            <a:r>
              <a:rPr lang="en-US" sz="4000" i="1" dirty="0"/>
              <a:t>n</a:t>
            </a:r>
            <a:r>
              <a:rPr lang="en-US" sz="4000" dirty="0"/>
              <a:t> is greater than zero, even if an empty string is extracted</a:t>
            </a:r>
            <a:r>
              <a:rPr lang="en-US" sz="4000" dirty="0" smtClean="0"/>
              <a:t>.</a:t>
            </a:r>
          </a:p>
          <a:p>
            <a:pPr marL="0" indent="0">
              <a:buNone/>
            </a:pPr>
            <a:r>
              <a:rPr lang="en-US" sz="4000" dirty="0" smtClean="0"/>
              <a:t>(</a:t>
            </a:r>
            <a:r>
              <a:rPr lang="en-US" sz="4000" dirty="0"/>
              <a:t>3) stream buffer </a:t>
            </a:r>
            <a:endParaRPr lang="en-US" sz="4000" dirty="0" smtClean="0"/>
          </a:p>
          <a:p>
            <a:r>
              <a:rPr lang="en-US" sz="4000" dirty="0" smtClean="0"/>
              <a:t>Extracts </a:t>
            </a:r>
            <a:r>
              <a:rPr lang="en-US" sz="4000" dirty="0"/>
              <a:t>characters from the stream and inserts them into the output sequence controlled by the </a:t>
            </a:r>
            <a:r>
              <a:rPr lang="en-US" sz="4000" i="1" dirty="0">
                <a:hlinkClick r:id="rId4"/>
              </a:rPr>
              <a:t>stream buffer</a:t>
            </a:r>
            <a:r>
              <a:rPr lang="en-US" sz="4000" dirty="0"/>
              <a:t> object </a:t>
            </a:r>
            <a:r>
              <a:rPr lang="en-US" sz="4000" i="1" dirty="0" err="1"/>
              <a:t>sb</a:t>
            </a:r>
            <a:r>
              <a:rPr lang="en-US" sz="4000" dirty="0"/>
              <a:t>, stopping either as soon as such an insertion fails or as soon as the </a:t>
            </a:r>
            <a:r>
              <a:rPr lang="en-US" sz="4000" i="1" dirty="0"/>
              <a:t>delimiting character</a:t>
            </a:r>
            <a:r>
              <a:rPr lang="en-US" sz="4000" dirty="0"/>
              <a:t> is encountered in the input sequence (the </a:t>
            </a:r>
            <a:r>
              <a:rPr lang="en-US" sz="4000" i="1" dirty="0"/>
              <a:t>delimiting character</a:t>
            </a:r>
            <a:r>
              <a:rPr lang="en-US" sz="4000" dirty="0"/>
              <a:t> being either the newline character, '\n', or </a:t>
            </a:r>
            <a:r>
              <a:rPr lang="en-US" sz="4000" i="1" dirty="0" err="1"/>
              <a:t>delim</a:t>
            </a:r>
            <a:r>
              <a:rPr lang="en-US" sz="4000" dirty="0"/>
              <a:t>, if this argument is specified).</a:t>
            </a:r>
            <a:br>
              <a:rPr lang="en-US" sz="4000" dirty="0"/>
            </a:br>
            <a:r>
              <a:rPr lang="en-US" sz="4000" dirty="0"/>
              <a:t>Only the characters successfully inserted into </a:t>
            </a:r>
            <a:r>
              <a:rPr lang="en-US" sz="4000" i="1" dirty="0" err="1"/>
              <a:t>sb</a:t>
            </a:r>
            <a:r>
              <a:rPr lang="en-US" sz="4000" dirty="0"/>
              <a:t> are extracted from the stream: Neither the </a:t>
            </a:r>
            <a:r>
              <a:rPr lang="en-US" sz="4000" i="1" dirty="0"/>
              <a:t>delimiting character</a:t>
            </a:r>
            <a:r>
              <a:rPr lang="en-US" sz="4000" dirty="0"/>
              <a:t>, nor eventually the character that failed to be inserted at </a:t>
            </a:r>
            <a:r>
              <a:rPr lang="en-US" sz="4000" i="1" dirty="0" err="1"/>
              <a:t>sb</a:t>
            </a:r>
            <a:r>
              <a:rPr lang="en-US" sz="4000" dirty="0"/>
              <a:t>, are extracted from the input sequence and remain there as the next character to be extracted from the stream.</a:t>
            </a:r>
            <a:endParaRPr lang="en-US" sz="4000" dirty="0">
              <a:latin typeface="Calibri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0C32-ADC6-B342-87D4-8539893052A8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4545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Calibri" charset="0"/>
              </a:rPr>
              <a:t>Review of Pointers</a:t>
            </a:r>
            <a:br>
              <a:rPr lang="en-US" b="1" dirty="0">
                <a:solidFill>
                  <a:srgbClr val="FF0000"/>
                </a:solidFill>
                <a:latin typeface="Calibri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  <a:ln>
            <a:solidFill>
              <a:srgbClr val="3366FF"/>
            </a:solidFill>
          </a:ln>
        </p:spPr>
        <p:txBody>
          <a:bodyPr>
            <a:normAutofit/>
          </a:bodyPr>
          <a:lstStyle/>
          <a:p>
            <a:pPr marL="57150" indent="0">
              <a:lnSpc>
                <a:spcPct val="90000"/>
              </a:lnSpc>
              <a:buNone/>
            </a:pPr>
            <a:r>
              <a:rPr lang="en-US" i="1" dirty="0" smtClean="0">
                <a:solidFill>
                  <a:srgbClr val="0000FF"/>
                </a:solidFill>
                <a:latin typeface="Calibri" charset="0"/>
              </a:rPr>
              <a:t>new </a:t>
            </a:r>
            <a:r>
              <a:rPr lang="en-US" i="1" dirty="0">
                <a:solidFill>
                  <a:srgbClr val="0000FF"/>
                </a:solidFill>
                <a:latin typeface="Calibri" charset="0"/>
              </a:rPr>
              <a:t>&amp; </a:t>
            </a:r>
            <a:r>
              <a:rPr lang="en-US" i="1" dirty="0" smtClean="0">
                <a:solidFill>
                  <a:srgbClr val="0000FF"/>
                </a:solidFill>
                <a:latin typeface="Calibri" charset="0"/>
              </a:rPr>
              <a:t>delete</a:t>
            </a:r>
            <a:endParaRPr lang="en-US" i="1" dirty="0">
              <a:solidFill>
                <a:srgbClr val="0000FF"/>
              </a:solidFill>
              <a:latin typeface="Calibri" charset="0"/>
            </a:endParaRPr>
          </a:p>
          <a:p>
            <a:r>
              <a:rPr lang="en-US" b="1" i="1" dirty="0">
                <a:solidFill>
                  <a:srgbClr val="0000FF"/>
                </a:solidFill>
              </a:rPr>
              <a:t>n</a:t>
            </a:r>
            <a:r>
              <a:rPr lang="en-US" b="1" i="1" dirty="0" smtClean="0">
                <a:solidFill>
                  <a:srgbClr val="0000FF"/>
                </a:solidFill>
              </a:rPr>
              <a:t>ew</a:t>
            </a:r>
            <a:r>
              <a:rPr lang="en-US" dirty="0" smtClean="0"/>
              <a:t> creates N data types on the heap</a:t>
            </a:r>
          </a:p>
          <a:p>
            <a:r>
              <a:rPr lang="en-US" dirty="0" smtClean="0"/>
              <a:t>Access to this data is via </a:t>
            </a:r>
            <a:r>
              <a:rPr lang="en-US" b="1" i="1" dirty="0" err="1" smtClean="0">
                <a:solidFill>
                  <a:srgbClr val="0000FF"/>
                </a:solidFill>
              </a:rPr>
              <a:t>X_ptr</a:t>
            </a:r>
            <a:r>
              <a:rPr lang="en-US" b="1" i="1" dirty="0" smtClean="0">
                <a:solidFill>
                  <a:srgbClr val="0000FF"/>
                </a:solidFill>
              </a:rPr>
              <a:t> handler</a:t>
            </a:r>
            <a:endParaRPr lang="en-US" b="1" i="1" dirty="0">
              <a:solidFill>
                <a:srgbClr val="0000FF"/>
              </a:solidFill>
            </a:endParaRPr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en-US" b="1" dirty="0" err="1" smtClean="0">
                <a:solidFill>
                  <a:srgbClr val="FF0000"/>
                </a:solidFill>
              </a:rPr>
              <a:t>nt</a:t>
            </a:r>
            <a:r>
              <a:rPr lang="en-US" b="1" dirty="0" smtClean="0">
                <a:solidFill>
                  <a:srgbClr val="FF0000"/>
                </a:solidFill>
              </a:rPr>
              <a:t> *</a:t>
            </a:r>
            <a:r>
              <a:rPr lang="en-US" b="1" dirty="0" err="1" smtClean="0">
                <a:solidFill>
                  <a:srgbClr val="FF0000"/>
                </a:solidFill>
              </a:rPr>
              <a:t>X_ptr</a:t>
            </a:r>
            <a:r>
              <a:rPr lang="en-US" b="1" dirty="0" smtClean="0">
                <a:solidFill>
                  <a:srgbClr val="FF0000"/>
                </a:solidFill>
              </a:rPr>
              <a:t> =  new </a:t>
            </a: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b="1" dirty="0" smtClean="0">
                <a:solidFill>
                  <a:srgbClr val="FF0000"/>
                </a:solidFill>
              </a:rPr>
              <a:t>[100]; </a:t>
            </a:r>
            <a:r>
              <a:rPr lang="en-US" b="1" dirty="0" smtClean="0">
                <a:solidFill>
                  <a:srgbClr val="0000FF"/>
                </a:solidFill>
              </a:rPr>
              <a:t>/</a:t>
            </a:r>
            <a:r>
              <a:rPr lang="en-US" dirty="0" smtClean="0"/>
              <a:t>/ </a:t>
            </a:r>
            <a:r>
              <a:rPr lang="en-US" b="1" dirty="0" err="1" smtClean="0">
                <a:solidFill>
                  <a:srgbClr val="0000FF"/>
                </a:solidFill>
              </a:rPr>
              <a:t>x_ptr</a:t>
            </a:r>
            <a:r>
              <a:rPr lang="en-US" b="1" dirty="0" smtClean="0">
                <a:solidFill>
                  <a:srgbClr val="0000FF"/>
                </a:solidFill>
              </a:rPr>
              <a:t> != NULL</a:t>
            </a:r>
            <a:endParaRPr lang="en-US" sz="2400" b="1" dirty="0" smtClean="0">
              <a:solidFill>
                <a:srgbClr val="0000FF"/>
              </a:solidFill>
            </a:endParaRPr>
          </a:p>
          <a:p>
            <a:pPr lvl="1"/>
            <a:r>
              <a:rPr lang="en-US" sz="2400" b="1" dirty="0"/>
              <a:t>f</a:t>
            </a:r>
            <a:r>
              <a:rPr lang="en-US" sz="2400" b="1" dirty="0" smtClean="0"/>
              <a:t>or(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 = 0; 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 &lt; 100; ++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)</a:t>
            </a:r>
          </a:p>
          <a:p>
            <a:pPr marL="914400" lvl="2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*(</a:t>
            </a:r>
            <a:r>
              <a:rPr lang="en-US" b="1" dirty="0" err="1" smtClean="0">
                <a:solidFill>
                  <a:srgbClr val="0000FF"/>
                </a:solidFill>
              </a:rPr>
              <a:t>X_ptr</a:t>
            </a:r>
            <a:r>
              <a:rPr lang="en-US" b="1" dirty="0" smtClean="0">
                <a:solidFill>
                  <a:srgbClr val="0000FF"/>
                </a:solidFill>
              </a:rPr>
              <a:t> + </a:t>
            </a:r>
            <a:r>
              <a:rPr lang="en-US" b="1" dirty="0" err="1" smtClean="0">
                <a:solidFill>
                  <a:srgbClr val="0000FF"/>
                </a:solidFill>
              </a:rPr>
              <a:t>i</a:t>
            </a:r>
            <a:r>
              <a:rPr lang="en-US" b="1" dirty="0" smtClean="0">
                <a:solidFill>
                  <a:srgbClr val="0000FF"/>
                </a:solidFill>
              </a:rPr>
              <a:t>) = I*5;  //0, 5, 10, 15, 20, ….. </a:t>
            </a:r>
          </a:p>
          <a:p>
            <a:pPr marL="914400" lvl="2" indent="0">
              <a:buNone/>
            </a:pP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::::::::::::::::</a:t>
            </a:r>
          </a:p>
          <a:p>
            <a:pPr marL="914400" lvl="2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 :::::::::::::::::</a:t>
            </a:r>
          </a:p>
          <a:p>
            <a:pPr marL="914400" lvl="2" indent="0">
              <a:buNone/>
            </a:pP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delete [ ] </a:t>
            </a:r>
            <a:r>
              <a:rPr lang="en-US" b="1" dirty="0" err="1" smtClean="0">
                <a:solidFill>
                  <a:srgbClr val="0000FF"/>
                </a:solidFill>
              </a:rPr>
              <a:t>X_ptr</a:t>
            </a:r>
            <a:r>
              <a:rPr lang="en-US" b="1" dirty="0" smtClean="0">
                <a:solidFill>
                  <a:srgbClr val="0000FF"/>
                </a:solidFill>
              </a:rPr>
              <a:t>;  // remove from heap </a:t>
            </a:r>
          </a:p>
          <a:p>
            <a:pPr marL="914400" lvl="2" indent="0">
              <a:buNone/>
            </a:pPr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b="1" dirty="0" smtClean="0">
                <a:solidFill>
                  <a:srgbClr val="0000FF"/>
                </a:solidFill>
              </a:rPr>
              <a:t>			    </a:t>
            </a:r>
            <a:r>
              <a:rPr lang="en-US" b="1" dirty="0" smtClean="0">
                <a:solidFill>
                  <a:srgbClr val="FF0000"/>
                </a:solidFill>
              </a:rPr>
              <a:t>// memory manager knows how many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0C32-ADC6-B342-87D4-8539893052A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Cloud Callout 6"/>
          <p:cNvSpPr/>
          <p:nvPr/>
        </p:nvSpPr>
        <p:spPr>
          <a:xfrm>
            <a:off x="5334000" y="4114800"/>
            <a:ext cx="1828800" cy="867609"/>
          </a:xfrm>
          <a:prstGeom prst="cloudCallout">
            <a:avLst>
              <a:gd name="adj1" fmla="val -207504"/>
              <a:gd name="adj2" fmla="val -49167"/>
            </a:avLst>
          </a:prstGeom>
          <a:ln w="28575" cmpd="sng">
            <a:solidFill>
              <a:srgbClr val="3366F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Better indexing method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7515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29"/>
            <a:ext cx="8229600" cy="792162"/>
          </a:xfrm>
        </p:spPr>
        <p:txBody>
          <a:bodyPr/>
          <a:lstStyle/>
          <a:p>
            <a:r>
              <a:rPr lang="en-US" b="1" dirty="0"/>
              <a:t>g</a:t>
            </a:r>
            <a:r>
              <a:rPr lang="en-US" b="1" dirty="0" smtClean="0"/>
              <a:t>et() 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07075"/>
          </a:xfrm>
          <a:ln>
            <a:solidFill>
              <a:srgbClr val="0000FF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// </a:t>
            </a:r>
            <a:r>
              <a:rPr lang="en-US" sz="1600" b="1" dirty="0" err="1"/>
              <a:t>istream</a:t>
            </a:r>
            <a:r>
              <a:rPr lang="en-US" sz="1600" b="1" dirty="0"/>
              <a:t>::get example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#include &lt;</a:t>
            </a:r>
            <a:r>
              <a:rPr lang="en-US" sz="1600" b="1" dirty="0" err="1">
                <a:solidFill>
                  <a:srgbClr val="FF0000"/>
                </a:solidFill>
              </a:rPr>
              <a:t>iostream</a:t>
            </a:r>
            <a:r>
              <a:rPr lang="en-US" sz="1600" b="1" dirty="0">
                <a:solidFill>
                  <a:srgbClr val="FF0000"/>
                </a:solidFill>
              </a:rPr>
              <a:t>&gt;     // </a:t>
            </a:r>
            <a:r>
              <a:rPr lang="en-US" sz="1600" b="1" dirty="0" err="1">
                <a:solidFill>
                  <a:srgbClr val="FF0000"/>
                </a:solidFill>
              </a:rPr>
              <a:t>std</a:t>
            </a:r>
            <a:r>
              <a:rPr lang="en-US" sz="1600" b="1" dirty="0">
                <a:solidFill>
                  <a:srgbClr val="FF0000"/>
                </a:solidFill>
              </a:rPr>
              <a:t>::</a:t>
            </a:r>
            <a:r>
              <a:rPr lang="en-US" sz="1600" b="1" dirty="0" err="1">
                <a:solidFill>
                  <a:srgbClr val="FF0000"/>
                </a:solidFill>
              </a:rPr>
              <a:t>cin</a:t>
            </a:r>
            <a:r>
              <a:rPr lang="en-US" sz="1600" b="1" dirty="0">
                <a:solidFill>
                  <a:srgbClr val="FF0000"/>
                </a:solidFill>
              </a:rPr>
              <a:t>, </a:t>
            </a:r>
            <a:r>
              <a:rPr lang="en-US" sz="1600" b="1" dirty="0" err="1">
                <a:solidFill>
                  <a:srgbClr val="FF0000"/>
                </a:solidFill>
              </a:rPr>
              <a:t>std</a:t>
            </a:r>
            <a:r>
              <a:rPr lang="en-US" sz="1600" b="1" dirty="0">
                <a:solidFill>
                  <a:srgbClr val="FF0000"/>
                </a:solidFill>
              </a:rPr>
              <a:t>::</a:t>
            </a:r>
            <a:r>
              <a:rPr lang="en-US" sz="1600" b="1" dirty="0" err="1">
                <a:solidFill>
                  <a:srgbClr val="FF0000"/>
                </a:solidFill>
              </a:rPr>
              <a:t>cout</a:t>
            </a:r>
            <a:endParaRPr lang="en-US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fstream</a:t>
            </a:r>
            <a:r>
              <a:rPr lang="en-US" sz="1600" dirty="0"/>
              <a:t>&gt;      // </a:t>
            </a:r>
            <a:r>
              <a:rPr lang="en-US" sz="1600" dirty="0" err="1"/>
              <a:t>std</a:t>
            </a:r>
            <a:r>
              <a:rPr lang="en-US" sz="1600" dirty="0"/>
              <a:t>::</a:t>
            </a:r>
            <a:r>
              <a:rPr lang="en-US" sz="1600" dirty="0" err="1"/>
              <a:t>ifstream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fr-FR" sz="2400" b="1" dirty="0" err="1"/>
              <a:t>int</a:t>
            </a:r>
            <a:r>
              <a:rPr lang="fr-FR" sz="2400" b="1" dirty="0"/>
              <a:t> main () {</a:t>
            </a:r>
          </a:p>
          <a:p>
            <a:pPr marL="0" indent="0">
              <a:buNone/>
            </a:pPr>
            <a:r>
              <a:rPr lang="da-DK" sz="2400" b="1" dirty="0"/>
              <a:t>  </a:t>
            </a:r>
            <a:r>
              <a:rPr lang="da-DK" sz="2400" b="1" dirty="0" smtClean="0"/>
              <a:t>	</a:t>
            </a:r>
            <a:r>
              <a:rPr lang="da-DK" sz="2400" b="1" dirty="0" err="1" smtClean="0">
                <a:solidFill>
                  <a:srgbClr val="0000FF"/>
                </a:solidFill>
              </a:rPr>
              <a:t>char</a:t>
            </a:r>
            <a:r>
              <a:rPr lang="da-DK" sz="2400" b="1" dirty="0" smtClean="0">
                <a:solidFill>
                  <a:srgbClr val="0000FF"/>
                </a:solidFill>
              </a:rPr>
              <a:t> </a:t>
            </a:r>
            <a:r>
              <a:rPr lang="da-DK" sz="2400" b="1" dirty="0" err="1">
                <a:solidFill>
                  <a:srgbClr val="0000FF"/>
                </a:solidFill>
              </a:rPr>
              <a:t>str</a:t>
            </a:r>
            <a:r>
              <a:rPr lang="da-DK" sz="2400" b="1" dirty="0">
                <a:solidFill>
                  <a:srgbClr val="0000FF"/>
                </a:solidFill>
              </a:rPr>
              <a:t>[256];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  </a:t>
            </a:r>
            <a:r>
              <a:rPr lang="en-US" sz="2400" b="1" dirty="0" smtClean="0"/>
              <a:t>	</a:t>
            </a:r>
            <a:r>
              <a:rPr lang="en-US" sz="2400" b="1" dirty="0" err="1" smtClean="0"/>
              <a:t>std</a:t>
            </a:r>
            <a:r>
              <a:rPr lang="en-US" sz="2400" b="1" dirty="0" smtClean="0"/>
              <a:t>::</a:t>
            </a:r>
            <a:r>
              <a:rPr lang="en-US" sz="2400" b="1" dirty="0" err="1" smtClean="0"/>
              <a:t>cout</a:t>
            </a:r>
            <a:r>
              <a:rPr lang="en-US" sz="2400" b="1" dirty="0" smtClean="0"/>
              <a:t> </a:t>
            </a:r>
            <a:r>
              <a:rPr lang="en-US" sz="2400" b="1" dirty="0"/>
              <a:t>&lt;&lt; "Enter the name of an existing text file: ";</a:t>
            </a:r>
          </a:p>
          <a:p>
            <a:pPr marL="0" indent="0">
              <a:buNone/>
            </a:pPr>
            <a:r>
              <a:rPr lang="sv-SE" sz="2400" b="1" dirty="0">
                <a:solidFill>
                  <a:srgbClr val="0000FF"/>
                </a:solidFill>
              </a:rPr>
              <a:t>  </a:t>
            </a:r>
            <a:r>
              <a:rPr lang="sv-SE" sz="2400" b="1" dirty="0" smtClean="0">
                <a:solidFill>
                  <a:srgbClr val="0000FF"/>
                </a:solidFill>
              </a:rPr>
              <a:t>	</a:t>
            </a:r>
            <a:r>
              <a:rPr lang="sv-SE" sz="2400" b="1" dirty="0" err="1" smtClean="0">
                <a:solidFill>
                  <a:srgbClr val="0000FF"/>
                </a:solidFill>
              </a:rPr>
              <a:t>std</a:t>
            </a:r>
            <a:r>
              <a:rPr lang="sv-SE" sz="2400" b="1" dirty="0">
                <a:solidFill>
                  <a:srgbClr val="0000FF"/>
                </a:solidFill>
              </a:rPr>
              <a:t>::</a:t>
            </a:r>
            <a:r>
              <a:rPr lang="sv-SE" sz="2400" b="1" dirty="0" err="1">
                <a:solidFill>
                  <a:srgbClr val="0000FF"/>
                </a:solidFill>
              </a:rPr>
              <a:t>cin.get</a:t>
            </a:r>
            <a:r>
              <a:rPr lang="sv-SE" sz="2400" b="1" dirty="0">
                <a:solidFill>
                  <a:srgbClr val="0000FF"/>
                </a:solidFill>
              </a:rPr>
              <a:t> (str,256);    // get c-</a:t>
            </a:r>
            <a:r>
              <a:rPr lang="sv-SE" sz="2400" b="1" dirty="0" smtClean="0">
                <a:solidFill>
                  <a:srgbClr val="0000FF"/>
                </a:solidFill>
              </a:rPr>
              <a:t>string</a:t>
            </a:r>
          </a:p>
          <a:p>
            <a:pPr marL="0" indent="0">
              <a:buNone/>
            </a:pPr>
            <a:r>
              <a:rPr lang="sv-SE" sz="2400" b="1" dirty="0" smtClean="0"/>
              <a:t>//or</a:t>
            </a:r>
          </a:p>
          <a:p>
            <a:pPr marL="0" indent="0">
              <a:buNone/>
            </a:pPr>
            <a:r>
              <a:rPr lang="sv-SE" sz="2400" b="1" dirty="0">
                <a:solidFill>
                  <a:srgbClr val="FF0000"/>
                </a:solidFill>
              </a:rPr>
              <a:t>	</a:t>
            </a:r>
            <a:r>
              <a:rPr lang="sv-SE" sz="2400" b="1" dirty="0" err="1" smtClean="0">
                <a:solidFill>
                  <a:srgbClr val="FF0000"/>
                </a:solidFill>
              </a:rPr>
              <a:t>std</a:t>
            </a:r>
            <a:r>
              <a:rPr lang="sv-SE" sz="2400" b="1" dirty="0" smtClean="0">
                <a:solidFill>
                  <a:srgbClr val="FF0000"/>
                </a:solidFill>
              </a:rPr>
              <a:t>::</a:t>
            </a:r>
            <a:r>
              <a:rPr lang="sv-SE" sz="2400" b="1" dirty="0" err="1" smtClean="0">
                <a:solidFill>
                  <a:srgbClr val="FF0000"/>
                </a:solidFill>
              </a:rPr>
              <a:t>cin.get</a:t>
            </a:r>
            <a:r>
              <a:rPr lang="sv-SE" sz="2400" b="1" dirty="0" smtClean="0">
                <a:solidFill>
                  <a:srgbClr val="FF0000"/>
                </a:solidFill>
              </a:rPr>
              <a:t>(</a:t>
            </a:r>
            <a:r>
              <a:rPr lang="sv-SE" sz="2400" b="1" dirty="0" err="1" smtClean="0">
                <a:solidFill>
                  <a:srgbClr val="FF0000"/>
                </a:solidFill>
              </a:rPr>
              <a:t>str</a:t>
            </a:r>
            <a:r>
              <a:rPr lang="sv-SE" sz="2400" b="1" dirty="0" smtClean="0">
                <a:solidFill>
                  <a:srgbClr val="FF0000"/>
                </a:solidFill>
              </a:rPr>
              <a:t>, 256, ’#’);</a:t>
            </a:r>
            <a:endParaRPr lang="sv-SE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nl-NL" sz="2400" b="1" dirty="0"/>
              <a:t>  </a:t>
            </a:r>
            <a:r>
              <a:rPr lang="nl-NL" sz="2400" b="1" dirty="0" smtClean="0"/>
              <a:t>	</a:t>
            </a:r>
            <a:r>
              <a:rPr lang="is-IS" sz="2400" b="1" dirty="0" smtClean="0"/>
              <a:t>  	return </a:t>
            </a:r>
            <a:r>
              <a:rPr lang="is-IS" sz="2400" b="1" dirty="0"/>
              <a:t>0;</a:t>
            </a:r>
          </a:p>
          <a:p>
            <a:pPr marL="0" indent="0">
              <a:buNone/>
            </a:pPr>
            <a:r>
              <a:rPr lang="en-US" sz="2400" b="1" dirty="0"/>
              <a:t>}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0C32-ADC6-B342-87D4-8539893052A8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65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653" y="35919"/>
            <a:ext cx="8229600" cy="954681"/>
          </a:xfrm>
        </p:spPr>
        <p:txBody>
          <a:bodyPr/>
          <a:lstStyle/>
          <a:p>
            <a:r>
              <a:rPr lang="en-US" b="1" dirty="0"/>
              <a:t>g</a:t>
            </a:r>
            <a:r>
              <a:rPr lang="en-US" b="1" dirty="0" smtClean="0"/>
              <a:t>et( ) - Discarding ‘\n’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4"/>
          </a:xfrm>
          <a:ln>
            <a:solidFill>
              <a:srgbClr val="008000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smtClean="0"/>
              <a:t>#include &lt;</a:t>
            </a:r>
            <a:r>
              <a:rPr lang="en-US" sz="2000" dirty="0" err="1" smtClean="0"/>
              <a:t>iostream</a:t>
            </a:r>
            <a:r>
              <a:rPr lang="en-US" sz="2000" dirty="0" smtClean="0"/>
              <a:t>&gt; </a:t>
            </a:r>
          </a:p>
          <a:p>
            <a:pPr marL="0" indent="0">
              <a:buNone/>
            </a:pPr>
            <a:r>
              <a:rPr lang="en-US" sz="2000" dirty="0"/>
              <a:t>u</a:t>
            </a:r>
            <a:r>
              <a:rPr lang="en-US" sz="2000" dirty="0" smtClean="0"/>
              <a:t>sing namespace </a:t>
            </a:r>
            <a:r>
              <a:rPr lang="en-US" sz="2000" dirty="0" err="1" smtClean="0"/>
              <a:t>std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main() {</a:t>
            </a:r>
          </a:p>
          <a:p>
            <a:pPr marL="0" indent="0">
              <a:buNone/>
            </a:pPr>
            <a:r>
              <a:rPr lang="en-US" sz="2000" dirty="0"/>
              <a:t>c</a:t>
            </a:r>
            <a:r>
              <a:rPr lang="en-US" sz="2000" dirty="0" smtClean="0"/>
              <a:t>har symbol;</a:t>
            </a:r>
          </a:p>
          <a:p>
            <a:pPr marL="0" indent="0">
              <a:buNone/>
            </a:pPr>
            <a:r>
              <a:rPr lang="en-US" sz="2000" dirty="0"/>
              <a:t>c</a:t>
            </a:r>
            <a:r>
              <a:rPr lang="en-US" sz="2000" dirty="0" smtClean="0"/>
              <a:t>har phrase[32];</a:t>
            </a:r>
          </a:p>
          <a:p>
            <a:pPr marL="0" indent="0"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index = 0;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c</a:t>
            </a:r>
            <a:r>
              <a:rPr lang="en-US" sz="2000" dirty="0" err="1" smtClean="0"/>
              <a:t>out</a:t>
            </a:r>
            <a:r>
              <a:rPr lang="en-US" sz="2000" dirty="0" smtClean="0"/>
              <a:t> &lt;&lt; “enter phrase” &lt;&lt; </a:t>
            </a:r>
            <a:r>
              <a:rPr lang="en-US" sz="2000" dirty="0" err="1" smtClean="0"/>
              <a:t>endl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d</a:t>
            </a:r>
            <a:r>
              <a:rPr lang="en-US" sz="2000" dirty="0" smtClean="0"/>
              <a:t>o{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600" b="1" dirty="0" err="1" smtClean="0">
                <a:solidFill>
                  <a:srgbClr val="0000FF"/>
                </a:solidFill>
              </a:rPr>
              <a:t>cin.get</a:t>
            </a:r>
            <a:r>
              <a:rPr lang="en-US" sz="2600" b="1" dirty="0" smtClean="0">
                <a:solidFill>
                  <a:srgbClr val="0000FF"/>
                </a:solidFill>
              </a:rPr>
              <a:t>(symbol);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phrase[index] = symbol;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index++;</a:t>
            </a:r>
          </a:p>
          <a:p>
            <a:pPr marL="0" indent="0">
              <a:buNone/>
            </a:pPr>
            <a:r>
              <a:rPr lang="en-US" sz="2000" dirty="0" smtClean="0"/>
              <a:t>}while (symbol != ‘\n’);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phrase[index]  = ‘\0’;		//NULL terminate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}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C++ Part I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0C32-ADC6-B342-87D4-8539893052A8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011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latin typeface="Calibri" charset="0"/>
              </a:rPr>
              <a:t>put( ) member function</a:t>
            </a:r>
            <a:endParaRPr lang="en-US" b="1" dirty="0">
              <a:latin typeface="Calibri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4708525"/>
          </a:xfrm>
          <a:ln>
            <a:solidFill>
              <a:srgbClr val="0000FF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Outputs </a:t>
            </a:r>
            <a:r>
              <a:rPr lang="en-US" b="1" dirty="0">
                <a:solidFill>
                  <a:srgbClr val="FF0000"/>
                </a:solidFill>
                <a:latin typeface="Calibri" charset="0"/>
              </a:rPr>
              <a:t>one character </a:t>
            </a:r>
            <a:r>
              <a:rPr lang="en-US" dirty="0">
                <a:latin typeface="Calibri" charset="0"/>
              </a:rPr>
              <a:t>at a time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Calibri" charset="0"/>
              </a:rPr>
              <a:t>Member function of </a:t>
            </a:r>
            <a:r>
              <a:rPr lang="en-US" dirty="0" err="1">
                <a:latin typeface="Calibri" charset="0"/>
              </a:rPr>
              <a:t>cout</a:t>
            </a:r>
            <a:r>
              <a:rPr lang="en-US" dirty="0">
                <a:latin typeface="Calibri" charset="0"/>
              </a:rPr>
              <a:t> object: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Calibri" charset="0"/>
              </a:rPr>
              <a:t>Examples:</a:t>
            </a:r>
            <a:br>
              <a:rPr lang="en-US" dirty="0">
                <a:latin typeface="Calibri" charset="0"/>
              </a:rPr>
            </a:br>
            <a:r>
              <a:rPr lang="en-US" sz="2800" b="1" dirty="0" err="1">
                <a:solidFill>
                  <a:srgbClr val="0000FF"/>
                </a:solidFill>
                <a:latin typeface="Calibri" charset="0"/>
              </a:rPr>
              <a:t>cout.put</a:t>
            </a:r>
            <a:r>
              <a:rPr lang="en-US" sz="2800" b="1" dirty="0" smtClean="0">
                <a:solidFill>
                  <a:srgbClr val="0000FF"/>
                </a:solidFill>
                <a:latin typeface="Calibri" charset="0"/>
              </a:rPr>
              <a:t>(‘a’)</a:t>
            </a:r>
            <a:r>
              <a:rPr lang="en-US" sz="2800" b="1" dirty="0">
                <a:solidFill>
                  <a:srgbClr val="0000FF"/>
                </a:solidFill>
                <a:latin typeface="Calibri" charset="0"/>
              </a:rPr>
              <a:t>;</a:t>
            </a:r>
            <a:endParaRPr lang="en-US" b="1" dirty="0">
              <a:solidFill>
                <a:srgbClr val="0000FF"/>
              </a:solidFill>
              <a:latin typeface="Calibri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Outputs letter "a" to screen</a:t>
            </a:r>
          </a:p>
          <a:p>
            <a:pPr eaLnBrk="1" hangingPunct="1">
              <a:lnSpc>
                <a:spcPct val="90000"/>
              </a:lnSpc>
              <a:buFont typeface="Symbol" charset="0"/>
              <a:buNone/>
            </a:pPr>
            <a:r>
              <a:rPr lang="en-US" sz="2800" dirty="0">
                <a:latin typeface="Calibri" charset="0"/>
              </a:rPr>
              <a:t>	char </a:t>
            </a:r>
            <a:r>
              <a:rPr lang="en-US" sz="2800" dirty="0" err="1">
                <a:latin typeface="Calibri" charset="0"/>
              </a:rPr>
              <a:t>myString</a:t>
            </a:r>
            <a:r>
              <a:rPr lang="en-US" sz="2800" dirty="0">
                <a:latin typeface="Calibri" charset="0"/>
              </a:rPr>
              <a:t>[10] = "H</a:t>
            </a:r>
            <a:r>
              <a:rPr lang="en-US" sz="2800" b="1" dirty="0">
                <a:solidFill>
                  <a:srgbClr val="FF0000"/>
                </a:solidFill>
                <a:latin typeface="Calibri" charset="0"/>
              </a:rPr>
              <a:t>e</a:t>
            </a:r>
            <a:r>
              <a:rPr lang="en-US" sz="2800" dirty="0">
                <a:latin typeface="Calibri" charset="0"/>
              </a:rPr>
              <a:t>llo";</a:t>
            </a:r>
            <a:br>
              <a:rPr lang="en-US" sz="2800" dirty="0">
                <a:latin typeface="Calibri" charset="0"/>
              </a:rPr>
            </a:br>
            <a:r>
              <a:rPr lang="en-US" sz="2800" dirty="0" err="1">
                <a:latin typeface="Calibri" charset="0"/>
              </a:rPr>
              <a:t>cout.put</a:t>
            </a:r>
            <a:r>
              <a:rPr lang="en-US" sz="2800" dirty="0">
                <a:latin typeface="Calibri" charset="0"/>
              </a:rPr>
              <a:t>(</a:t>
            </a:r>
            <a:r>
              <a:rPr lang="en-US" sz="2800" b="1" dirty="0" err="1">
                <a:solidFill>
                  <a:srgbClr val="FF0000"/>
                </a:solidFill>
                <a:latin typeface="Calibri" charset="0"/>
              </a:rPr>
              <a:t>myString</a:t>
            </a:r>
            <a:r>
              <a:rPr lang="en-US" sz="2800" b="1" dirty="0">
                <a:solidFill>
                  <a:srgbClr val="FF0000"/>
                </a:solidFill>
                <a:latin typeface="Calibri" charset="0"/>
              </a:rPr>
              <a:t>[1]</a:t>
            </a:r>
            <a:r>
              <a:rPr lang="en-US" sz="2800" dirty="0">
                <a:latin typeface="Calibri" charset="0"/>
              </a:rPr>
              <a:t>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Outputs letter "e" to </a:t>
            </a:r>
            <a:r>
              <a:rPr lang="en-US" dirty="0" smtClean="0">
                <a:latin typeface="Calibri" charset="0"/>
              </a:rPr>
              <a:t>screen</a:t>
            </a:r>
          </a:p>
          <a:p>
            <a:pPr>
              <a:lnSpc>
                <a:spcPct val="90000"/>
              </a:lnSpc>
            </a:pPr>
            <a:r>
              <a:rPr lang="en-US" b="1" dirty="0" err="1" smtClean="0">
                <a:solidFill>
                  <a:srgbClr val="FF0000"/>
                </a:solidFill>
                <a:latin typeface="Calibri" charset="0"/>
              </a:rPr>
              <a:t>cout.put</a:t>
            </a:r>
            <a:r>
              <a:rPr lang="en-US" b="1" dirty="0" smtClean="0">
                <a:solidFill>
                  <a:srgbClr val="FF0000"/>
                </a:solidFill>
                <a:latin typeface="Calibri" charset="0"/>
              </a:rPr>
              <a:t>(‘a’); </a:t>
            </a:r>
            <a:r>
              <a:rPr lang="en-US" b="1" dirty="0" smtClean="0">
                <a:solidFill>
                  <a:srgbClr val="FF0000"/>
                </a:solidFill>
                <a:latin typeface="Calibri" charset="0"/>
                <a:sym typeface="Wingdings"/>
              </a:rPr>
              <a:t> </a:t>
            </a:r>
            <a:r>
              <a:rPr lang="en-US" b="1" dirty="0" err="1" smtClean="0">
                <a:solidFill>
                  <a:srgbClr val="FF0000"/>
                </a:solidFill>
                <a:latin typeface="Calibri" charset="0"/>
                <a:sym typeface="Wingdings"/>
              </a:rPr>
              <a:t>cout</a:t>
            </a:r>
            <a:r>
              <a:rPr lang="en-US" b="1" dirty="0" smtClean="0">
                <a:solidFill>
                  <a:srgbClr val="FF0000"/>
                </a:solidFill>
                <a:latin typeface="Calibri" charset="0"/>
                <a:sym typeface="Wingdings"/>
              </a:rPr>
              <a:t> &lt;&lt; ‘a’;</a:t>
            </a:r>
            <a:endParaRPr lang="en-US" b="1" dirty="0">
              <a:solidFill>
                <a:srgbClr val="FF0000"/>
              </a:solidFill>
              <a:latin typeface="Calibri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0C32-ADC6-B342-87D4-8539893052A8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453"/>
            <a:ext cx="8229600" cy="828747"/>
          </a:xfrm>
        </p:spPr>
        <p:txBody>
          <a:bodyPr/>
          <a:lstStyle/>
          <a:p>
            <a:pPr eaLnBrk="1" hangingPunct="1"/>
            <a:r>
              <a:rPr lang="en-US" b="1" dirty="0">
                <a:latin typeface="Calibri" charset="0"/>
              </a:rPr>
              <a:t>More Member Functions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  <a:ln>
            <a:solidFill>
              <a:srgbClr val="0000FF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 dirty="0" err="1">
                <a:solidFill>
                  <a:srgbClr val="0000FF"/>
                </a:solidFill>
                <a:latin typeface="Calibri" charset="0"/>
              </a:rPr>
              <a:t>putback</a:t>
            </a:r>
            <a:r>
              <a:rPr lang="en-US" sz="2800" b="1" dirty="0">
                <a:solidFill>
                  <a:srgbClr val="0000FF"/>
                </a:solidFill>
                <a:latin typeface="Calibri" charset="0"/>
              </a:rPr>
              <a:t>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Once read, might need to "put back"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>
                <a:latin typeface="Calibri" charset="0"/>
              </a:rPr>
              <a:t>cin.</a:t>
            </a:r>
            <a:r>
              <a:rPr lang="en-US" sz="2400" b="1" dirty="0" err="1">
                <a:solidFill>
                  <a:srgbClr val="0000FF"/>
                </a:solidFill>
                <a:latin typeface="Calibri" charset="0"/>
              </a:rPr>
              <a:t>putback</a:t>
            </a:r>
            <a:r>
              <a:rPr lang="en-US" sz="2400" dirty="0">
                <a:latin typeface="Calibri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Calibri" charset="0"/>
              </a:rPr>
              <a:t>lastChar</a:t>
            </a:r>
            <a:r>
              <a:rPr lang="en-US" sz="2400" dirty="0">
                <a:latin typeface="Calibri" charset="0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>
                <a:solidFill>
                  <a:srgbClr val="0000FF"/>
                </a:solidFill>
                <a:latin typeface="Calibri" charset="0"/>
              </a:rPr>
              <a:t>peek()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Returns next char, but leaves it there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>
                <a:latin typeface="Calibri" charset="0"/>
              </a:rPr>
              <a:t>peekChar</a:t>
            </a:r>
            <a:r>
              <a:rPr lang="en-US" sz="2400" dirty="0">
                <a:latin typeface="Calibri" charset="0"/>
              </a:rPr>
              <a:t> = </a:t>
            </a:r>
            <a:r>
              <a:rPr lang="en-US" sz="2400" b="1" dirty="0" err="1">
                <a:latin typeface="Calibri" charset="0"/>
              </a:rPr>
              <a:t>cin.peek</a:t>
            </a:r>
            <a:r>
              <a:rPr lang="en-US" sz="2400" b="1" dirty="0">
                <a:latin typeface="Calibri" charset="0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>
                <a:solidFill>
                  <a:srgbClr val="0000FF"/>
                </a:solidFill>
                <a:latin typeface="Calibri" charset="0"/>
              </a:rPr>
              <a:t>ignore()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Skip input, up to designated character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dirty="0" err="1">
                <a:solidFill>
                  <a:srgbClr val="0000FF"/>
                </a:solidFill>
                <a:latin typeface="Calibri" charset="0"/>
              </a:rPr>
              <a:t>cin.ignore</a:t>
            </a:r>
            <a:r>
              <a:rPr lang="en-US" sz="2400" b="1" dirty="0">
                <a:solidFill>
                  <a:srgbClr val="0000FF"/>
                </a:solidFill>
                <a:latin typeface="Calibri" charset="0"/>
              </a:rPr>
              <a:t>(1000, "\n");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Skips at most 1000 characters until "\</a:t>
            </a:r>
            <a:r>
              <a:rPr lang="en-US" sz="2000" dirty="0" smtClean="0">
                <a:latin typeface="Calibri" charset="0"/>
              </a:rPr>
              <a:t>n” (</a:t>
            </a:r>
            <a:r>
              <a:rPr lang="en-US" sz="2000" b="1" dirty="0" smtClean="0">
                <a:latin typeface="Calibri" charset="0"/>
              </a:rPr>
              <a:t>delimiter</a:t>
            </a:r>
            <a:r>
              <a:rPr lang="en-US" sz="2000" dirty="0" smtClean="0">
                <a:latin typeface="Calibri" charset="0"/>
              </a:rPr>
              <a:t>)</a:t>
            </a:r>
            <a:endParaRPr lang="en-US" sz="2000" dirty="0">
              <a:latin typeface="Calibri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0C32-ADC6-B342-87D4-8539893052A8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5541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000" dirty="0">
                <a:latin typeface="Calibri" charset="0"/>
              </a:rPr>
              <a:t>Character-Manipulating Functions: </a:t>
            </a:r>
            <a:br>
              <a:rPr lang="en-US" sz="3000" dirty="0">
                <a:latin typeface="Calibri" charset="0"/>
              </a:rPr>
            </a:br>
            <a:r>
              <a:rPr lang="en-US" sz="3000" b="1" dirty="0">
                <a:latin typeface="Calibri" charset="0"/>
              </a:rPr>
              <a:t>Display 9.3</a:t>
            </a:r>
            <a:r>
              <a:rPr lang="en-US" sz="3000" dirty="0">
                <a:latin typeface="Calibri" charset="0"/>
              </a:rPr>
              <a:t>  Some Functions </a:t>
            </a:r>
            <a:br>
              <a:rPr lang="en-US" sz="3000" dirty="0">
                <a:latin typeface="Calibri" charset="0"/>
              </a:rPr>
            </a:br>
            <a:r>
              <a:rPr lang="en-US" sz="3000" dirty="0">
                <a:latin typeface="Calibri" charset="0"/>
              </a:rPr>
              <a:t>in &lt;</a:t>
            </a:r>
            <a:r>
              <a:rPr lang="en-US" sz="3000" b="1" dirty="0" err="1">
                <a:solidFill>
                  <a:srgbClr val="FF0000"/>
                </a:solidFill>
                <a:latin typeface="Calibri" charset="0"/>
              </a:rPr>
              <a:t>cctype</a:t>
            </a:r>
            <a:r>
              <a:rPr lang="en-US" sz="3000" dirty="0">
                <a:latin typeface="Calibri" charset="0"/>
              </a:rPr>
              <a:t>&gt; (1 of 3)</a:t>
            </a:r>
          </a:p>
        </p:txBody>
      </p:sp>
      <p:pic>
        <p:nvPicPr>
          <p:cNvPr id="43011" name="Picture 4" descr="C:\WINDOWS\Desktop\Oh_type\sacitch_C++_ppt\gif\savitchc09d03_1of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75" y="1970088"/>
            <a:ext cx="8213725" cy="357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0C32-ADC6-B342-87D4-8539893052A8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52600" y="5624123"/>
            <a:ext cx="58024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toupper</a:t>
            </a:r>
            <a:r>
              <a:rPr lang="en-US" dirty="0" smtClean="0"/>
              <a:t> ( char) – returns integer value of converted char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tolower</a:t>
            </a:r>
            <a:r>
              <a:rPr lang="en-US" dirty="0" smtClean="0"/>
              <a:t>(char) – returns integer value of converted char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toupper</a:t>
            </a:r>
            <a:r>
              <a:rPr lang="en-US" dirty="0" smtClean="0"/>
              <a:t>(‘A’);  // will output 65 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000">
                <a:latin typeface="Calibri" charset="0"/>
              </a:rPr>
              <a:t>Character-Manipulating Functions: </a:t>
            </a:r>
            <a:br>
              <a:rPr lang="en-US" sz="3000">
                <a:latin typeface="Calibri" charset="0"/>
              </a:rPr>
            </a:br>
            <a:r>
              <a:rPr lang="en-US" sz="3000" b="1">
                <a:latin typeface="Calibri" charset="0"/>
              </a:rPr>
              <a:t>Display 9.3</a:t>
            </a:r>
            <a:r>
              <a:rPr lang="en-US" sz="3000">
                <a:latin typeface="Calibri" charset="0"/>
              </a:rPr>
              <a:t>  Some Functions </a:t>
            </a:r>
            <a:br>
              <a:rPr lang="en-US" sz="3000">
                <a:latin typeface="Calibri" charset="0"/>
              </a:rPr>
            </a:br>
            <a:r>
              <a:rPr lang="en-US" sz="3000">
                <a:latin typeface="Calibri" charset="0"/>
              </a:rPr>
              <a:t>in &lt;cctype&gt; (2 of 3)</a:t>
            </a:r>
          </a:p>
        </p:txBody>
      </p:sp>
      <p:pic>
        <p:nvPicPr>
          <p:cNvPr id="44035" name="Picture 6" descr="C:\WINDOWS\Desktop\Oh_type\sacitch_C++_ppt\gif\savitchc09d03_2of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3" y="1581150"/>
            <a:ext cx="7272337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0C32-ADC6-B342-87D4-8539893052A8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000">
                <a:latin typeface="Calibri" charset="0"/>
              </a:rPr>
              <a:t>Character-Manipulating Functions: </a:t>
            </a:r>
            <a:br>
              <a:rPr lang="en-US" sz="3000">
                <a:latin typeface="Calibri" charset="0"/>
              </a:rPr>
            </a:br>
            <a:r>
              <a:rPr lang="en-US" sz="3000" b="1">
                <a:latin typeface="Calibri" charset="0"/>
              </a:rPr>
              <a:t>Display 9.3</a:t>
            </a:r>
            <a:r>
              <a:rPr lang="en-US" sz="3000">
                <a:latin typeface="Calibri" charset="0"/>
              </a:rPr>
              <a:t>  Some Functions </a:t>
            </a:r>
            <a:br>
              <a:rPr lang="en-US" sz="3000">
                <a:latin typeface="Calibri" charset="0"/>
              </a:rPr>
            </a:br>
            <a:r>
              <a:rPr lang="en-US" sz="3000">
                <a:latin typeface="Calibri" charset="0"/>
              </a:rPr>
              <a:t>in &lt;cctype&gt; (3 of 3)</a:t>
            </a:r>
          </a:p>
        </p:txBody>
      </p:sp>
      <p:pic>
        <p:nvPicPr>
          <p:cNvPr id="45059" name="Picture 4" descr="C:\WINDOWS\Desktop\Oh_type\sacitch_C++_ppt\gif\savitchc09d03_3of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581150"/>
            <a:ext cx="6438900" cy="492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0C32-ADC6-B342-87D4-8539893052A8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c</a:t>
            </a:r>
            <a:r>
              <a:rPr lang="en-US" b="1" dirty="0" err="1" smtClean="0"/>
              <a:t>ctype</a:t>
            </a:r>
            <a:r>
              <a:rPr lang="en-US" b="1" dirty="0" smtClean="0"/>
              <a:t> functions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0C32-ADC6-B342-87D4-8539893052A8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13716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914400"/>
            <a:ext cx="7239000" cy="5632310"/>
          </a:xfrm>
          <a:prstGeom prst="rect">
            <a:avLst/>
          </a:prstGeom>
          <a:ln>
            <a:solidFill>
              <a:srgbClr val="3366FF"/>
            </a:solidFill>
          </a:ln>
        </p:spPr>
        <p:txBody>
          <a:bodyPr wrap="square">
            <a:spAutoFit/>
          </a:bodyPr>
          <a:lstStyle/>
          <a:p>
            <a:r>
              <a:rPr lang="en-US" sz="2400" i="1" dirty="0"/>
              <a:t>/* </a:t>
            </a:r>
            <a:r>
              <a:rPr lang="en-US" sz="2400" i="1" dirty="0" err="1"/>
              <a:t>isdigit</a:t>
            </a:r>
            <a:r>
              <a:rPr lang="en-US" sz="2400" i="1" dirty="0"/>
              <a:t> example */</a:t>
            </a:r>
            <a:r>
              <a:rPr lang="en-US" sz="2400" dirty="0"/>
              <a:t> </a:t>
            </a:r>
          </a:p>
          <a:p>
            <a:r>
              <a:rPr lang="en-US" sz="2400" i="1" dirty="0"/>
              <a:t>#include &lt;</a:t>
            </a:r>
            <a:r>
              <a:rPr lang="en-US" sz="2400" i="1" dirty="0" err="1"/>
              <a:t>stdio.h</a:t>
            </a:r>
            <a:r>
              <a:rPr lang="en-US" sz="2400" i="1" dirty="0"/>
              <a:t>&gt;</a:t>
            </a:r>
            <a:r>
              <a:rPr lang="en-US" sz="2400" dirty="0"/>
              <a:t> </a:t>
            </a:r>
          </a:p>
          <a:p>
            <a:r>
              <a:rPr lang="en-US" sz="2400" i="1" dirty="0"/>
              <a:t>#include &lt;</a:t>
            </a:r>
            <a:r>
              <a:rPr lang="en-US" sz="2400" i="1" dirty="0" err="1"/>
              <a:t>stdlib.h</a:t>
            </a:r>
            <a:r>
              <a:rPr lang="en-US" sz="2400" i="1" dirty="0"/>
              <a:t>&gt;</a:t>
            </a:r>
            <a:r>
              <a:rPr lang="en-US" sz="2400" dirty="0"/>
              <a:t> </a:t>
            </a:r>
          </a:p>
          <a:p>
            <a:r>
              <a:rPr lang="en-US" sz="2400" i="1" dirty="0"/>
              <a:t>#include &lt;</a:t>
            </a:r>
            <a:r>
              <a:rPr lang="en-US" sz="2400" i="1" dirty="0" err="1" smtClean="0"/>
              <a:t>cctype</a:t>
            </a:r>
            <a:r>
              <a:rPr lang="en-US" sz="2400" i="1" dirty="0"/>
              <a:t>&gt;</a:t>
            </a:r>
            <a:endParaRPr lang="en-US" sz="2400" dirty="0"/>
          </a:p>
          <a:p>
            <a:r>
              <a:rPr lang="en-US" sz="2400" i="1" dirty="0" err="1"/>
              <a:t>int</a:t>
            </a:r>
            <a:r>
              <a:rPr lang="en-US" sz="2400" dirty="0"/>
              <a:t> main </a:t>
            </a:r>
            <a:r>
              <a:rPr lang="en-US" sz="2400" dirty="0" smtClean="0"/>
              <a:t>( ) </a:t>
            </a:r>
            <a:endParaRPr lang="en-US" sz="2400" dirty="0"/>
          </a:p>
          <a:p>
            <a:r>
              <a:rPr lang="en-US" sz="2400" dirty="0"/>
              <a:t>{   </a:t>
            </a:r>
          </a:p>
          <a:p>
            <a:r>
              <a:rPr lang="en-US" sz="2400" dirty="0"/>
              <a:t>	</a:t>
            </a:r>
            <a:r>
              <a:rPr lang="en-US" sz="2400" b="1" i="1" dirty="0">
                <a:solidFill>
                  <a:srgbClr val="3366FF"/>
                </a:solidFill>
              </a:rPr>
              <a:t>char</a:t>
            </a:r>
            <a:r>
              <a:rPr lang="en-US" sz="2400" b="1" dirty="0">
                <a:solidFill>
                  <a:srgbClr val="3366FF"/>
                </a:solidFill>
              </a:rPr>
              <a:t> </a:t>
            </a:r>
            <a:r>
              <a:rPr lang="en-US" sz="2400" b="1" dirty="0" err="1">
                <a:solidFill>
                  <a:srgbClr val="3366FF"/>
                </a:solidFill>
              </a:rPr>
              <a:t>str</a:t>
            </a:r>
            <a:r>
              <a:rPr lang="en-US" sz="2400" b="1" dirty="0">
                <a:solidFill>
                  <a:srgbClr val="3366FF"/>
                </a:solidFill>
              </a:rPr>
              <a:t>[]="1776ad"</a:t>
            </a:r>
            <a:r>
              <a:rPr lang="en-US" sz="2400" dirty="0"/>
              <a:t>;   </a:t>
            </a:r>
          </a:p>
          <a:p>
            <a:r>
              <a:rPr lang="en-US" sz="2400" dirty="0"/>
              <a:t>	</a:t>
            </a:r>
            <a:r>
              <a:rPr lang="en-US" sz="2400" i="1" dirty="0" err="1"/>
              <a:t>int</a:t>
            </a:r>
            <a:r>
              <a:rPr lang="en-US" sz="2400" dirty="0"/>
              <a:t> year;   </a:t>
            </a:r>
          </a:p>
          <a:p>
            <a:r>
              <a:rPr lang="en-US" sz="2400" dirty="0"/>
              <a:t>	</a:t>
            </a:r>
            <a:r>
              <a:rPr lang="en-US" sz="2400" i="1" dirty="0"/>
              <a:t>if</a:t>
            </a:r>
            <a:r>
              <a:rPr lang="en-US" sz="2400" dirty="0"/>
              <a:t> (</a:t>
            </a:r>
            <a:r>
              <a:rPr lang="en-US" sz="2400" b="1" dirty="0" err="1">
                <a:solidFill>
                  <a:srgbClr val="3366FF"/>
                </a:solidFill>
              </a:rPr>
              <a:t>isdigit</a:t>
            </a:r>
            <a:r>
              <a:rPr lang="en-US" sz="2400" b="1" dirty="0">
                <a:solidFill>
                  <a:srgbClr val="3366FF"/>
                </a:solidFill>
              </a:rPr>
              <a:t>(</a:t>
            </a:r>
            <a:r>
              <a:rPr lang="en-US" sz="2400" b="1" dirty="0" err="1">
                <a:solidFill>
                  <a:srgbClr val="3366FF"/>
                </a:solidFill>
              </a:rPr>
              <a:t>str</a:t>
            </a:r>
            <a:r>
              <a:rPr lang="en-US" sz="2400" b="1" dirty="0">
                <a:solidFill>
                  <a:srgbClr val="3366FF"/>
                </a:solidFill>
              </a:rPr>
              <a:t>[0])</a:t>
            </a:r>
            <a:r>
              <a:rPr lang="en-US" sz="2400" dirty="0"/>
              <a:t>{     </a:t>
            </a:r>
          </a:p>
          <a:p>
            <a:r>
              <a:rPr lang="en-US" sz="2400" dirty="0"/>
              <a:t>		year = </a:t>
            </a:r>
            <a:r>
              <a:rPr lang="en-US" sz="2400" dirty="0" err="1"/>
              <a:t>atoi</a:t>
            </a:r>
            <a:r>
              <a:rPr lang="en-US" sz="2400" dirty="0"/>
              <a:t> (</a:t>
            </a:r>
            <a:r>
              <a:rPr lang="en-US" sz="2400" dirty="0" err="1"/>
              <a:t>str</a:t>
            </a:r>
            <a:r>
              <a:rPr lang="en-US" sz="2400" dirty="0"/>
              <a:t>);     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 ("The year that followed %d was %d.\n",year,year+1);   </a:t>
            </a:r>
          </a:p>
          <a:p>
            <a:r>
              <a:rPr lang="en-US" sz="2400" dirty="0"/>
              <a:t>	}</a:t>
            </a:r>
          </a:p>
          <a:p>
            <a:r>
              <a:rPr lang="en-US" sz="2400" dirty="0"/>
              <a:t>       </a:t>
            </a:r>
            <a:r>
              <a:rPr lang="en-US" sz="2400" i="1" dirty="0"/>
              <a:t>return</a:t>
            </a:r>
            <a:r>
              <a:rPr lang="en-US" sz="2400" dirty="0"/>
              <a:t> 0; </a:t>
            </a:r>
          </a:p>
          <a:p>
            <a:r>
              <a:rPr lang="en-US" sz="2400" dirty="0" smtClean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87337" y="5987018"/>
            <a:ext cx="38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66FF"/>
                </a:solidFill>
              </a:rPr>
              <a:t>The year that followed 1776 was 1777</a:t>
            </a:r>
          </a:p>
        </p:txBody>
      </p:sp>
    </p:spTree>
    <p:extLst>
      <p:ext uri="{BB962C8B-B14F-4D97-AF65-F5344CB8AC3E}">
        <p14:creationId xmlns:p14="http://schemas.microsoft.com/office/powerpoint/2010/main" val="12028400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462" y="-14882"/>
            <a:ext cx="8229600" cy="914400"/>
          </a:xfrm>
        </p:spPr>
        <p:txBody>
          <a:bodyPr/>
          <a:lstStyle/>
          <a:p>
            <a:r>
              <a:rPr lang="en-US" b="1" dirty="0" err="1"/>
              <a:t>c</a:t>
            </a:r>
            <a:r>
              <a:rPr lang="en-US" b="1" dirty="0" err="1" smtClean="0"/>
              <a:t>ctype</a:t>
            </a:r>
            <a:r>
              <a:rPr lang="en-US" b="1" dirty="0" smtClean="0"/>
              <a:t> functions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0C32-ADC6-B342-87D4-8539893052A8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13716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90600" y="1005836"/>
            <a:ext cx="7239000" cy="5693867"/>
          </a:xfrm>
          <a:prstGeom prst="rect">
            <a:avLst/>
          </a:prstGeom>
          <a:ln>
            <a:solidFill>
              <a:srgbClr val="3366FF"/>
            </a:solidFill>
          </a:ln>
        </p:spPr>
        <p:txBody>
          <a:bodyPr wrap="square">
            <a:spAutoFit/>
          </a:bodyPr>
          <a:lstStyle/>
          <a:p>
            <a:r>
              <a:rPr lang="en-US" sz="2800" i="1" dirty="0" smtClean="0"/>
              <a:t>/</a:t>
            </a:r>
            <a:r>
              <a:rPr lang="en-US" sz="2800" i="1" dirty="0"/>
              <a:t> </a:t>
            </a:r>
            <a:r>
              <a:rPr lang="en-US" sz="2800" i="1" dirty="0" smtClean="0"/>
              <a:t>* </a:t>
            </a:r>
            <a:r>
              <a:rPr lang="en-US" sz="2800" i="1" dirty="0" err="1" smtClean="0"/>
              <a:t>isalnum</a:t>
            </a:r>
            <a:r>
              <a:rPr lang="en-US" sz="2800" i="1" dirty="0" smtClean="0"/>
              <a:t> </a:t>
            </a:r>
            <a:r>
              <a:rPr lang="en-US" sz="2800" i="1" dirty="0"/>
              <a:t>example */</a:t>
            </a:r>
            <a:r>
              <a:rPr lang="en-US" sz="2800" dirty="0"/>
              <a:t> </a:t>
            </a:r>
            <a:endParaRPr lang="en-US" sz="2800" dirty="0" smtClean="0"/>
          </a:p>
          <a:p>
            <a:r>
              <a:rPr lang="en-US" sz="2800" i="1" dirty="0" smtClean="0"/>
              <a:t>#</a:t>
            </a:r>
            <a:r>
              <a:rPr lang="en-US" sz="2800" i="1" dirty="0"/>
              <a:t>include &lt;</a:t>
            </a:r>
            <a:r>
              <a:rPr lang="en-US" sz="2800" i="1" dirty="0" err="1"/>
              <a:t>stdio.h</a:t>
            </a:r>
            <a:r>
              <a:rPr lang="en-US" sz="2800" i="1" dirty="0" smtClean="0"/>
              <a:t>&gt;</a:t>
            </a:r>
          </a:p>
          <a:p>
            <a:r>
              <a:rPr lang="en-US" sz="2800" dirty="0" smtClean="0"/>
              <a:t> </a:t>
            </a:r>
            <a:r>
              <a:rPr lang="en-US" sz="2800" i="1" dirty="0"/>
              <a:t>#include &lt;</a:t>
            </a:r>
            <a:r>
              <a:rPr lang="en-US" sz="2800" i="1" dirty="0" err="1"/>
              <a:t>ctype.h</a:t>
            </a:r>
            <a:r>
              <a:rPr lang="en-US" sz="2800" i="1" dirty="0" smtClean="0"/>
              <a:t>&gt;</a:t>
            </a:r>
          </a:p>
          <a:p>
            <a:r>
              <a:rPr lang="en-US" sz="2800" dirty="0" smtClean="0"/>
              <a:t> </a:t>
            </a:r>
            <a:r>
              <a:rPr lang="en-US" sz="2800" i="1" dirty="0" err="1"/>
              <a:t>int</a:t>
            </a:r>
            <a:r>
              <a:rPr lang="en-US" sz="2800" dirty="0"/>
              <a:t> main () {   	</a:t>
            </a:r>
            <a:endParaRPr lang="en-US" sz="2800" dirty="0" smtClean="0"/>
          </a:p>
          <a:p>
            <a:r>
              <a:rPr lang="en-US" sz="2800" i="1" dirty="0"/>
              <a:t>	</a:t>
            </a:r>
            <a:r>
              <a:rPr lang="en-US" sz="2800" i="1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/>
              <a:t>i</a:t>
            </a:r>
            <a:r>
              <a:rPr lang="en-US" sz="2800" dirty="0"/>
              <a:t>;   	</a:t>
            </a:r>
            <a:endParaRPr lang="en-US" sz="2800" dirty="0" smtClean="0"/>
          </a:p>
          <a:p>
            <a:r>
              <a:rPr lang="en-US" sz="2800" b="1" i="1" dirty="0" smtClean="0">
                <a:solidFill>
                  <a:srgbClr val="3366FF"/>
                </a:solidFill>
              </a:rPr>
              <a:t>char</a:t>
            </a:r>
            <a:r>
              <a:rPr lang="en-US" sz="2800" b="1" dirty="0" smtClean="0">
                <a:solidFill>
                  <a:srgbClr val="3366FF"/>
                </a:solidFill>
              </a:rPr>
              <a:t> </a:t>
            </a:r>
            <a:r>
              <a:rPr lang="en-US" sz="2800" b="1" dirty="0" err="1">
                <a:solidFill>
                  <a:srgbClr val="3366FF"/>
                </a:solidFill>
              </a:rPr>
              <a:t>str</a:t>
            </a:r>
            <a:r>
              <a:rPr lang="en-US" sz="2800" b="1" dirty="0">
                <a:solidFill>
                  <a:srgbClr val="3366FF"/>
                </a:solidFill>
              </a:rPr>
              <a:t>[]="c3po...";   </a:t>
            </a:r>
            <a:r>
              <a:rPr lang="en-US" sz="2800" dirty="0"/>
              <a:t> </a:t>
            </a:r>
            <a:endParaRPr lang="en-US" sz="2800" dirty="0" smtClean="0"/>
          </a:p>
          <a:p>
            <a:r>
              <a:rPr lang="en-US" sz="2800" dirty="0"/>
              <a:t>	</a:t>
            </a:r>
            <a:r>
              <a:rPr lang="en-US" sz="2800" dirty="0" err="1" smtClean="0"/>
              <a:t>i</a:t>
            </a:r>
            <a:r>
              <a:rPr lang="en-US" sz="2800" dirty="0" smtClean="0"/>
              <a:t>=</a:t>
            </a:r>
            <a:r>
              <a:rPr lang="en-US" sz="2800" dirty="0"/>
              <a:t>0;   	</a:t>
            </a:r>
            <a:endParaRPr lang="en-US" sz="2800" dirty="0" smtClean="0"/>
          </a:p>
          <a:p>
            <a:r>
              <a:rPr lang="en-US" sz="2800" i="1" dirty="0"/>
              <a:t>	</a:t>
            </a:r>
            <a:r>
              <a:rPr lang="en-US" sz="2800" i="1" dirty="0" smtClean="0"/>
              <a:t>while</a:t>
            </a:r>
            <a:r>
              <a:rPr lang="en-US" sz="2800" dirty="0" smtClean="0"/>
              <a:t> </a:t>
            </a:r>
            <a:r>
              <a:rPr lang="en-US" sz="2800" dirty="0"/>
              <a:t>(</a:t>
            </a:r>
            <a:r>
              <a:rPr lang="en-US" sz="2800" b="1" dirty="0" err="1">
                <a:solidFill>
                  <a:srgbClr val="3366FF"/>
                </a:solidFill>
              </a:rPr>
              <a:t>isalnum</a:t>
            </a:r>
            <a:r>
              <a:rPr lang="en-US" sz="2800" dirty="0"/>
              <a:t>(</a:t>
            </a:r>
            <a:r>
              <a:rPr lang="en-US" sz="2800" dirty="0" err="1"/>
              <a:t>str</a:t>
            </a:r>
            <a:r>
              <a:rPr lang="en-US" sz="2800" dirty="0"/>
              <a:t>[</a:t>
            </a:r>
            <a:r>
              <a:rPr lang="en-US" sz="2800" dirty="0" err="1"/>
              <a:t>i</a:t>
            </a:r>
            <a:r>
              <a:rPr lang="en-US" sz="2800" dirty="0"/>
              <a:t>])) 		</a:t>
            </a:r>
            <a:endParaRPr lang="en-US" sz="2800" dirty="0" smtClean="0"/>
          </a:p>
          <a:p>
            <a:r>
              <a:rPr lang="en-US" sz="2800" dirty="0"/>
              <a:t>	</a:t>
            </a:r>
            <a:r>
              <a:rPr lang="en-US" sz="2800" dirty="0" smtClean="0"/>
              <a:t>	+</a:t>
            </a:r>
            <a:r>
              <a:rPr lang="en-US" sz="2800" dirty="0"/>
              <a:t>+;   	</a:t>
            </a:r>
            <a:endParaRPr lang="en-US" sz="2800" dirty="0" smtClean="0"/>
          </a:p>
          <a:p>
            <a:r>
              <a:rPr lang="en-US" sz="2800" dirty="0"/>
              <a:t>	</a:t>
            </a:r>
            <a:r>
              <a:rPr lang="en-US" sz="2400" dirty="0" err="1" smtClean="0"/>
              <a:t>printf</a:t>
            </a:r>
            <a:r>
              <a:rPr lang="en-US" sz="2400" dirty="0" smtClean="0"/>
              <a:t> </a:t>
            </a:r>
            <a:r>
              <a:rPr lang="en-US" sz="2400" dirty="0"/>
              <a:t>("The first %d characters are alphanumeric.\n",</a:t>
            </a:r>
            <a:r>
              <a:rPr lang="en-US" sz="2400" dirty="0" err="1"/>
              <a:t>i</a:t>
            </a:r>
            <a:r>
              <a:rPr lang="en-US" sz="2400" dirty="0"/>
              <a:t>);   	</a:t>
            </a:r>
            <a:endParaRPr lang="en-US" sz="2400" dirty="0" smtClean="0"/>
          </a:p>
          <a:p>
            <a:r>
              <a:rPr lang="en-US" sz="2800" i="1" dirty="0"/>
              <a:t>	</a:t>
            </a:r>
            <a:r>
              <a:rPr lang="en-US" sz="2800" i="1" dirty="0" smtClean="0"/>
              <a:t>return</a:t>
            </a:r>
            <a:r>
              <a:rPr lang="en-US" sz="2800" dirty="0" smtClean="0"/>
              <a:t> </a:t>
            </a:r>
            <a:r>
              <a:rPr lang="en-US" sz="2800" dirty="0"/>
              <a:t>0; </a:t>
            </a:r>
            <a:endParaRPr lang="en-US" sz="2800" dirty="0" smtClean="0"/>
          </a:p>
          <a:p>
            <a:r>
              <a:rPr lang="en-US" sz="2800" dirty="0" smtClean="0"/>
              <a:t>}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62400" y="5617686"/>
            <a:ext cx="391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first 4 characters are alphanumeric.</a:t>
            </a:r>
            <a:endParaRPr lang="en-US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1215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 smtClean="0">
                <a:latin typeface="Calibri" charset="0"/>
              </a:rPr>
              <a:t>Command </a:t>
            </a:r>
            <a:r>
              <a:rPr lang="en-US" b="1" dirty="0">
                <a:latin typeface="Calibri" charset="0"/>
              </a:rPr>
              <a:t>Line Arguments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  <a:ln>
            <a:solidFill>
              <a:srgbClr val="0000FF"/>
            </a:solidFill>
          </a:ln>
        </p:spPr>
        <p:txBody>
          <a:bodyPr>
            <a:normAutofit fontScale="92500"/>
          </a:bodyPr>
          <a:lstStyle/>
          <a:p>
            <a:pPr eaLnBrk="1" hangingPunct="1"/>
            <a:r>
              <a:rPr lang="en-US" dirty="0">
                <a:latin typeface="Calibri" charset="0"/>
              </a:rPr>
              <a:t>Programs invoked from the </a:t>
            </a:r>
            <a:r>
              <a:rPr lang="en-US" b="1" dirty="0">
                <a:latin typeface="Calibri" charset="0"/>
              </a:rPr>
              <a:t>command line </a:t>
            </a:r>
            <a:r>
              <a:rPr lang="en-US" dirty="0">
                <a:latin typeface="Calibri" charset="0"/>
              </a:rPr>
              <a:t>(e.g. a UNIX shell, DOS command prompt) can be sent arguments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Example:     COPY  </a:t>
            </a:r>
            <a:r>
              <a:rPr lang="en-US" b="1" dirty="0">
                <a:solidFill>
                  <a:srgbClr val="FF0000"/>
                </a:solidFill>
                <a:latin typeface="Calibri" charset="0"/>
              </a:rPr>
              <a:t>C:\FOO.TXT   </a:t>
            </a:r>
            <a:r>
              <a:rPr lang="en-US" dirty="0">
                <a:latin typeface="Calibri" charset="0"/>
              </a:rPr>
              <a:t>D:\FOO2.TXT</a:t>
            </a:r>
          </a:p>
          <a:p>
            <a:pPr lvl="2" eaLnBrk="1" hangingPunct="1"/>
            <a:r>
              <a:rPr lang="en-US" dirty="0">
                <a:latin typeface="Calibri" charset="0"/>
              </a:rPr>
              <a:t>This runs the program named </a:t>
            </a:r>
            <a:r>
              <a:rPr lang="ja-JP" altLang="en-US" dirty="0">
                <a:latin typeface="Calibri" charset="0"/>
              </a:rPr>
              <a:t>“</a:t>
            </a:r>
            <a:r>
              <a:rPr lang="en-US" dirty="0">
                <a:latin typeface="Calibri" charset="0"/>
              </a:rPr>
              <a:t>COPY</a:t>
            </a:r>
            <a:r>
              <a:rPr lang="ja-JP" altLang="en-US" dirty="0">
                <a:latin typeface="Calibri" charset="0"/>
              </a:rPr>
              <a:t>”</a:t>
            </a:r>
            <a:r>
              <a:rPr lang="en-US" dirty="0">
                <a:latin typeface="Calibri" charset="0"/>
              </a:rPr>
              <a:t> and sends in two C-String parameters, </a:t>
            </a:r>
            <a:r>
              <a:rPr lang="ja-JP" altLang="en-US" dirty="0">
                <a:latin typeface="Calibri" charset="0"/>
              </a:rPr>
              <a:t>“</a:t>
            </a:r>
            <a:r>
              <a:rPr lang="en-US" b="1" dirty="0">
                <a:solidFill>
                  <a:srgbClr val="0000FF"/>
                </a:solidFill>
                <a:latin typeface="Calibri" charset="0"/>
              </a:rPr>
              <a:t>C:\FOO.TXT</a:t>
            </a:r>
            <a:r>
              <a:rPr lang="ja-JP" altLang="en-US" dirty="0">
                <a:latin typeface="Calibri" charset="0"/>
              </a:rPr>
              <a:t>”</a:t>
            </a:r>
            <a:r>
              <a:rPr lang="en-US" dirty="0">
                <a:latin typeface="Calibri" charset="0"/>
              </a:rPr>
              <a:t> and </a:t>
            </a:r>
            <a:r>
              <a:rPr lang="ja-JP" altLang="en-US" dirty="0">
                <a:latin typeface="Calibri" charset="0"/>
              </a:rPr>
              <a:t>“</a:t>
            </a:r>
            <a:r>
              <a:rPr lang="en-US" b="1" dirty="0">
                <a:solidFill>
                  <a:srgbClr val="0000FF"/>
                </a:solidFill>
                <a:latin typeface="Calibri" charset="0"/>
              </a:rPr>
              <a:t>D:\FOO2.TXT</a:t>
            </a:r>
            <a:r>
              <a:rPr lang="ja-JP" altLang="en-US" dirty="0">
                <a:latin typeface="Calibri" charset="0"/>
              </a:rPr>
              <a:t>”</a:t>
            </a:r>
            <a:endParaRPr lang="en-US" dirty="0">
              <a:latin typeface="Calibri" charset="0"/>
            </a:endParaRPr>
          </a:p>
          <a:p>
            <a:pPr lvl="2" eaLnBrk="1" hangingPunct="1"/>
            <a:r>
              <a:rPr lang="en-US" dirty="0">
                <a:latin typeface="Calibri" charset="0"/>
              </a:rPr>
              <a:t>It is up to the COPY program to process the inputs presented to it; i.e. actually copy the files</a:t>
            </a:r>
          </a:p>
          <a:p>
            <a:pPr eaLnBrk="1" hangingPunct="1"/>
            <a:r>
              <a:rPr lang="en-US" dirty="0">
                <a:latin typeface="Calibri" charset="0"/>
              </a:rPr>
              <a:t>Arguments are passed as an array of C-Strings to the main function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0C32-ADC6-B342-87D4-8539893052A8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80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>
          <a:xfrm>
            <a:off x="914400" y="14288"/>
            <a:ext cx="8229600" cy="944562"/>
          </a:xfrm>
        </p:spPr>
        <p:txBody>
          <a:bodyPr/>
          <a:lstStyle/>
          <a:p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Command Line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958850"/>
            <a:ext cx="8229600" cy="5703887"/>
          </a:xfrm>
          <a:ln>
            <a:solidFill>
              <a:srgbClr val="0000FF"/>
            </a:solidFill>
          </a:ln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1800" dirty="0"/>
              <a:t>It is possible to</a:t>
            </a:r>
            <a:r>
              <a:rPr lang="en-US" sz="1800" b="1" dirty="0">
                <a:solidFill>
                  <a:srgbClr val="0000FF"/>
                </a:solidFill>
              </a:rPr>
              <a:t> pass some values </a:t>
            </a:r>
            <a:r>
              <a:rPr lang="en-US" sz="1800" dirty="0"/>
              <a:t>from the command line to your C programs when they are executed. </a:t>
            </a:r>
            <a:endParaRPr lang="en-US" sz="1800" dirty="0" smtClean="0"/>
          </a:p>
          <a:p>
            <a:pPr>
              <a:defRPr/>
            </a:pPr>
            <a:r>
              <a:rPr lang="en-US" sz="1800" dirty="0" smtClean="0"/>
              <a:t>These </a:t>
            </a:r>
            <a:r>
              <a:rPr lang="en-US" sz="1800" dirty="0"/>
              <a:t>values are called </a:t>
            </a:r>
            <a:r>
              <a:rPr lang="en-US" sz="1800" b="1" dirty="0">
                <a:solidFill>
                  <a:srgbClr val="FF0000"/>
                </a:solidFill>
              </a:rPr>
              <a:t>command line arguments</a:t>
            </a:r>
            <a:r>
              <a:rPr lang="en-US" sz="1800" dirty="0"/>
              <a:t> and many times they are important for your program specially when you want to control your program from outside instead of hard coding those values inside the code.</a:t>
            </a:r>
          </a:p>
          <a:p>
            <a:pPr>
              <a:defRPr/>
            </a:pPr>
            <a:r>
              <a:rPr lang="en-US" sz="1800" dirty="0"/>
              <a:t>The command line arguments are handled using main() function arguments where </a:t>
            </a:r>
            <a:r>
              <a:rPr lang="en-US" sz="1800" b="1" dirty="0" err="1">
                <a:solidFill>
                  <a:srgbClr val="FF0000"/>
                </a:solidFill>
              </a:rPr>
              <a:t>argc</a:t>
            </a:r>
            <a:r>
              <a:rPr lang="en-US" sz="1800" dirty="0"/>
              <a:t> refers to the number of arguments passed, and </a:t>
            </a:r>
            <a:r>
              <a:rPr lang="en-US" sz="1800" b="1" dirty="0" err="1">
                <a:solidFill>
                  <a:srgbClr val="FF0000"/>
                </a:solidFill>
              </a:rPr>
              <a:t>argv</a:t>
            </a:r>
            <a:r>
              <a:rPr lang="en-US" sz="1800" b="1" dirty="0">
                <a:solidFill>
                  <a:srgbClr val="FF0000"/>
                </a:solidFill>
              </a:rPr>
              <a:t>[]</a:t>
            </a:r>
            <a:r>
              <a:rPr lang="en-US" sz="1800" b="1" dirty="0">
                <a:solidFill>
                  <a:srgbClr val="0000FF"/>
                </a:solidFill>
              </a:rPr>
              <a:t> is a pointer array </a:t>
            </a:r>
            <a:r>
              <a:rPr lang="en-US" sz="1800" dirty="0"/>
              <a:t>which points to each argument passed to the program. </a:t>
            </a:r>
            <a:endParaRPr lang="en-US" sz="1800" dirty="0" smtClean="0"/>
          </a:p>
          <a:p>
            <a:pPr>
              <a:defRPr/>
            </a:pPr>
            <a:r>
              <a:rPr lang="en-US" sz="1800" dirty="0" smtClean="0"/>
              <a:t>Example: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900" dirty="0"/>
              <a:t>#include &lt;</a:t>
            </a:r>
            <a:r>
              <a:rPr lang="en-US" sz="1900" dirty="0" err="1"/>
              <a:t>stdio.h</a:t>
            </a:r>
            <a:r>
              <a:rPr lang="en-US" sz="1900" dirty="0"/>
              <a:t>&gt;  </a:t>
            </a:r>
            <a:endParaRPr lang="en-US" sz="1900" dirty="0" smtClean="0"/>
          </a:p>
          <a:p>
            <a:pPr marL="0" indent="0">
              <a:buFont typeface="Arial" charset="0"/>
              <a:buNone/>
              <a:defRPr/>
            </a:pPr>
            <a:r>
              <a:rPr lang="en-US" sz="1900" dirty="0" err="1" smtClean="0"/>
              <a:t>int</a:t>
            </a:r>
            <a:r>
              <a:rPr lang="en-US" sz="1900" dirty="0" smtClean="0"/>
              <a:t> </a:t>
            </a:r>
            <a:r>
              <a:rPr lang="en-US" sz="1900" dirty="0"/>
              <a:t>main( </a:t>
            </a:r>
            <a:r>
              <a:rPr lang="en-US" sz="1900" b="1" dirty="0" err="1">
                <a:solidFill>
                  <a:srgbClr val="0000FF"/>
                </a:solidFill>
              </a:rPr>
              <a:t>int</a:t>
            </a:r>
            <a:r>
              <a:rPr lang="en-US" sz="1900" b="1" dirty="0">
                <a:solidFill>
                  <a:srgbClr val="0000FF"/>
                </a:solidFill>
              </a:rPr>
              <a:t> </a:t>
            </a:r>
            <a:r>
              <a:rPr lang="en-US" sz="1900" b="1" dirty="0" err="1">
                <a:solidFill>
                  <a:srgbClr val="0000FF"/>
                </a:solidFill>
              </a:rPr>
              <a:t>argc</a:t>
            </a:r>
            <a:r>
              <a:rPr lang="en-US" sz="1900" b="1" dirty="0">
                <a:solidFill>
                  <a:srgbClr val="0000FF"/>
                </a:solidFill>
              </a:rPr>
              <a:t>, char *</a:t>
            </a:r>
            <a:r>
              <a:rPr lang="en-US" sz="1900" b="1" dirty="0" err="1">
                <a:solidFill>
                  <a:srgbClr val="0000FF"/>
                </a:solidFill>
              </a:rPr>
              <a:t>argv</a:t>
            </a:r>
            <a:r>
              <a:rPr lang="en-US" sz="1900" b="1" dirty="0" smtClean="0">
                <a:solidFill>
                  <a:srgbClr val="0000FF"/>
                </a:solidFill>
              </a:rPr>
              <a:t>[ ] </a:t>
            </a:r>
            <a:r>
              <a:rPr lang="en-US" sz="1900" dirty="0" smtClean="0"/>
              <a:t>){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900" dirty="0"/>
              <a:t> </a:t>
            </a:r>
            <a:r>
              <a:rPr lang="en-US" sz="1900" dirty="0" smtClean="0"/>
              <a:t>        </a:t>
            </a:r>
            <a:r>
              <a:rPr lang="en-US" sz="1900" dirty="0" err="1" smtClean="0"/>
              <a:t>int</a:t>
            </a:r>
            <a:r>
              <a:rPr lang="en-US" sz="1900" dirty="0" smtClean="0"/>
              <a:t> Rows, Cols;  </a:t>
            </a:r>
          </a:p>
          <a:p>
            <a:pPr marL="457200" lvl="1" indent="0">
              <a:buFont typeface="Arial" charset="0"/>
              <a:buNone/>
              <a:defRPr/>
            </a:pPr>
            <a:r>
              <a:rPr lang="en-US" sz="1900" dirty="0" smtClean="0"/>
              <a:t> </a:t>
            </a:r>
            <a:r>
              <a:rPr lang="en-US" sz="1900" dirty="0"/>
              <a:t>if( </a:t>
            </a:r>
            <a:r>
              <a:rPr lang="en-US" sz="1900" dirty="0" err="1"/>
              <a:t>argc</a:t>
            </a:r>
            <a:r>
              <a:rPr lang="en-US" sz="1900" dirty="0"/>
              <a:t> == </a:t>
            </a:r>
            <a:r>
              <a:rPr lang="en-US" sz="1900" dirty="0" smtClean="0"/>
              <a:t>3 </a:t>
            </a:r>
            <a:r>
              <a:rPr lang="en-US" sz="1900" dirty="0"/>
              <a:t>) </a:t>
            </a:r>
            <a:r>
              <a:rPr lang="en-US" sz="1900" dirty="0" smtClean="0"/>
              <a:t>{      </a:t>
            </a:r>
          </a:p>
          <a:p>
            <a:pPr marL="457200" lvl="1" indent="0">
              <a:buFont typeface="Arial" charset="0"/>
              <a:buNone/>
              <a:defRPr/>
            </a:pPr>
            <a:r>
              <a:rPr lang="en-US" sz="1900" dirty="0"/>
              <a:t>	</a:t>
            </a:r>
            <a:r>
              <a:rPr lang="en-US" sz="1900" dirty="0" smtClean="0"/>
              <a:t> </a:t>
            </a:r>
            <a:r>
              <a:rPr lang="en-US" sz="1900" dirty="0" err="1"/>
              <a:t>printf</a:t>
            </a:r>
            <a:r>
              <a:rPr lang="en-US" sz="1900" dirty="0"/>
              <a:t>("The argument supplied is %s\n", </a:t>
            </a:r>
            <a:r>
              <a:rPr lang="en-US" sz="1900" dirty="0" err="1"/>
              <a:t>argv</a:t>
            </a:r>
            <a:r>
              <a:rPr lang="en-US" sz="1900" dirty="0"/>
              <a:t>[1]);    }   </a:t>
            </a:r>
            <a:endParaRPr lang="en-US" sz="1900" dirty="0" smtClean="0"/>
          </a:p>
          <a:p>
            <a:pPr marL="457200" lvl="1" indent="0">
              <a:buFont typeface="Arial" charset="0"/>
              <a:buNone/>
              <a:defRPr/>
            </a:pPr>
            <a:r>
              <a:rPr lang="en-US" sz="1900" dirty="0" smtClean="0"/>
              <a:t> </a:t>
            </a:r>
            <a:r>
              <a:rPr lang="en-US" sz="1900" dirty="0"/>
              <a:t>else if( </a:t>
            </a:r>
            <a:r>
              <a:rPr lang="en-US" sz="1900" dirty="0" err="1"/>
              <a:t>argc</a:t>
            </a:r>
            <a:r>
              <a:rPr lang="en-US" sz="1900" dirty="0"/>
              <a:t> &gt; </a:t>
            </a:r>
            <a:r>
              <a:rPr lang="en-US" sz="1900" dirty="0" smtClean="0"/>
              <a:t>3 </a:t>
            </a:r>
            <a:r>
              <a:rPr lang="en-US" sz="1900" dirty="0"/>
              <a:t>) </a:t>
            </a:r>
            <a:r>
              <a:rPr lang="en-US" sz="1900" dirty="0" smtClean="0"/>
              <a:t>{      </a:t>
            </a:r>
          </a:p>
          <a:p>
            <a:pPr marL="457200" lvl="1" indent="0">
              <a:buFont typeface="Arial" charset="0"/>
              <a:buNone/>
              <a:defRPr/>
            </a:pPr>
            <a:r>
              <a:rPr lang="en-US" sz="1900" dirty="0"/>
              <a:t>	</a:t>
            </a:r>
            <a:r>
              <a:rPr lang="en-US" sz="1900" dirty="0" smtClean="0"/>
              <a:t> </a:t>
            </a:r>
            <a:r>
              <a:rPr lang="en-US" sz="1900" dirty="0" err="1"/>
              <a:t>printf</a:t>
            </a:r>
            <a:r>
              <a:rPr lang="en-US" sz="1900" dirty="0"/>
              <a:t>("Too many arguments supplied.\n");    }   </a:t>
            </a:r>
            <a:endParaRPr lang="en-US" sz="1900" dirty="0" smtClean="0"/>
          </a:p>
          <a:p>
            <a:pPr marL="457200" lvl="1" indent="0">
              <a:buFont typeface="Arial" charset="0"/>
              <a:buNone/>
              <a:defRPr/>
            </a:pPr>
            <a:r>
              <a:rPr lang="en-US" sz="1900" dirty="0" smtClean="0"/>
              <a:t> else    {       </a:t>
            </a:r>
            <a:r>
              <a:rPr lang="en-US" sz="1900" dirty="0" err="1" smtClean="0"/>
              <a:t>printf</a:t>
            </a:r>
            <a:r>
              <a:rPr lang="en-US" sz="1900" dirty="0" smtClean="0"/>
              <a:t>(”Usage: Matrix #rows #cols\n");    }   </a:t>
            </a:r>
          </a:p>
          <a:p>
            <a:pPr marL="457200" lvl="1" indent="0">
              <a:buFont typeface="Arial" charset="0"/>
              <a:buNone/>
              <a:defRPr/>
            </a:pPr>
            <a:r>
              <a:rPr lang="en-US" sz="1900" b="1" dirty="0" smtClean="0">
                <a:solidFill>
                  <a:srgbClr val="FF0000"/>
                </a:solidFill>
              </a:rPr>
              <a:t>Rows = </a:t>
            </a:r>
            <a:r>
              <a:rPr lang="en-US" sz="1900" b="1" dirty="0" err="1" smtClean="0">
                <a:solidFill>
                  <a:srgbClr val="FF0000"/>
                </a:solidFill>
              </a:rPr>
              <a:t>atoi</a:t>
            </a:r>
            <a:r>
              <a:rPr lang="en-US" sz="1900" b="1" dirty="0" smtClean="0">
                <a:solidFill>
                  <a:srgbClr val="FF0000"/>
                </a:solidFill>
              </a:rPr>
              <a:t>(</a:t>
            </a:r>
            <a:r>
              <a:rPr lang="en-US" sz="1900" b="1" dirty="0" err="1" smtClean="0">
                <a:solidFill>
                  <a:srgbClr val="FF0000"/>
                </a:solidFill>
              </a:rPr>
              <a:t>argv</a:t>
            </a:r>
            <a:r>
              <a:rPr lang="en-US" sz="1900" b="1" dirty="0" smtClean="0">
                <a:solidFill>
                  <a:srgbClr val="FF0000"/>
                </a:solidFill>
              </a:rPr>
              <a:t>[1]);</a:t>
            </a:r>
          </a:p>
          <a:p>
            <a:pPr marL="457200" lvl="1" indent="0">
              <a:buFont typeface="Arial" charset="0"/>
              <a:buNone/>
              <a:defRPr/>
            </a:pPr>
            <a:r>
              <a:rPr lang="en-US" sz="1900" b="1" dirty="0" smtClean="0">
                <a:solidFill>
                  <a:srgbClr val="FF0000"/>
                </a:solidFill>
              </a:rPr>
              <a:t>Cols = </a:t>
            </a:r>
            <a:r>
              <a:rPr lang="en-US" sz="1900" b="1" dirty="0" err="1" smtClean="0">
                <a:solidFill>
                  <a:srgbClr val="FF0000"/>
                </a:solidFill>
              </a:rPr>
              <a:t>atoi</a:t>
            </a:r>
            <a:r>
              <a:rPr lang="en-US" sz="1900" b="1" dirty="0" smtClean="0">
                <a:solidFill>
                  <a:srgbClr val="FF0000"/>
                </a:solidFill>
              </a:rPr>
              <a:t>(</a:t>
            </a:r>
            <a:r>
              <a:rPr lang="en-US" sz="1900" b="1" dirty="0" err="1" smtClean="0">
                <a:solidFill>
                  <a:srgbClr val="FF0000"/>
                </a:solidFill>
              </a:rPr>
              <a:t>argv</a:t>
            </a:r>
            <a:r>
              <a:rPr lang="en-US" sz="1900" b="1" dirty="0" smtClean="0">
                <a:solidFill>
                  <a:srgbClr val="FF0000"/>
                </a:solidFill>
              </a:rPr>
              <a:t>[2]);</a:t>
            </a:r>
          </a:p>
          <a:p>
            <a:pPr marL="57150" indent="0">
              <a:buFont typeface="Arial" charset="0"/>
              <a:buNone/>
              <a:defRPr/>
            </a:pPr>
            <a:r>
              <a:rPr lang="en-US" sz="1900" dirty="0" smtClean="0"/>
              <a:t>}</a:t>
            </a:r>
            <a:endParaRPr lang="en-US" sz="1900" dirty="0"/>
          </a:p>
          <a:p>
            <a:pPr>
              <a:defRPr/>
            </a:pPr>
            <a:endParaRPr lang="en-US" sz="1800" dirty="0"/>
          </a:p>
        </p:txBody>
      </p:sp>
      <p:sp>
        <p:nvSpPr>
          <p:cNvPr id="5632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rgbClr val="898989"/>
                </a:solidFill>
                <a:latin typeface="Calibri" charset="0"/>
              </a:rPr>
              <a:t>11/15/14</a:t>
            </a:r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632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rgbClr val="898989"/>
                </a:solidFill>
                <a:latin typeface="Calibri" charset="0"/>
              </a:rPr>
              <a:t>C++ Part I </a:t>
            </a:r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632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EBD5392-0CEB-1542-9B91-772BE506CBBC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6326" name="TextBox 7"/>
          <p:cNvSpPr txBox="1">
            <a:spLocks noChangeArrowheads="1"/>
          </p:cNvSpPr>
          <p:nvPr/>
        </p:nvSpPr>
        <p:spPr bwMode="auto">
          <a:xfrm>
            <a:off x="7117414" y="6045597"/>
            <a:ext cx="1541808" cy="61555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 </a:t>
            </a:r>
          </a:p>
          <a:p>
            <a:pPr eaLnBrk="1" hangingPunct="1"/>
            <a:r>
              <a:rPr lang="en-US" sz="1600" dirty="0">
                <a:solidFill>
                  <a:srgbClr val="0000FF"/>
                </a:solidFill>
              </a:rPr>
              <a:t>$.</a:t>
            </a:r>
            <a:r>
              <a:rPr lang="en-US" sz="1600" dirty="0" smtClean="0">
                <a:solidFill>
                  <a:srgbClr val="0000FF"/>
                </a:solidFill>
              </a:rPr>
              <a:t>/Matrix 10 20</a:t>
            </a:r>
            <a:endParaRPr lang="en-US" sz="1800" dirty="0"/>
          </a:p>
        </p:txBody>
      </p:sp>
      <p:sp>
        <p:nvSpPr>
          <p:cNvPr id="2" name="Cloud Callout 1"/>
          <p:cNvSpPr/>
          <p:nvPr/>
        </p:nvSpPr>
        <p:spPr>
          <a:xfrm>
            <a:off x="6324600" y="3505200"/>
            <a:ext cx="2057400" cy="1066800"/>
          </a:xfrm>
          <a:prstGeom prst="cloudCallout">
            <a:avLst>
              <a:gd name="adj1" fmla="val -167936"/>
              <a:gd name="adj2" fmla="val -642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Array of pointer to chars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2353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 smtClean="0">
                <a:latin typeface="Calibri" charset="0"/>
              </a:rPr>
              <a:t>Command </a:t>
            </a:r>
            <a:r>
              <a:rPr lang="en-US" b="1" dirty="0">
                <a:latin typeface="Calibri" charset="0"/>
              </a:rPr>
              <a:t>Line Arguments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4906963"/>
          </a:xfrm>
          <a:ln>
            <a:solidFill>
              <a:srgbClr val="0000FF"/>
            </a:solidFill>
          </a:ln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Calibri" charset="0"/>
              </a:rPr>
              <a:t>Header for main</a:t>
            </a:r>
          </a:p>
          <a:p>
            <a:pPr lvl="1" eaLnBrk="1" hangingPunct="1"/>
            <a:r>
              <a:rPr lang="en-US" dirty="0" err="1">
                <a:latin typeface="Calibri" charset="0"/>
              </a:rPr>
              <a:t>int</a:t>
            </a:r>
            <a:r>
              <a:rPr lang="en-US" dirty="0">
                <a:latin typeface="Calibri" charset="0"/>
              </a:rPr>
              <a:t> main(</a:t>
            </a:r>
            <a:r>
              <a:rPr lang="en-US" b="1" dirty="0" err="1">
                <a:solidFill>
                  <a:srgbClr val="0000FF"/>
                </a:solidFill>
                <a:latin typeface="Calibri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alibri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alibri" charset="0"/>
              </a:rPr>
              <a:t>argc</a:t>
            </a:r>
            <a:r>
              <a:rPr lang="en-US" b="1" dirty="0">
                <a:solidFill>
                  <a:srgbClr val="0000FF"/>
                </a:solidFill>
                <a:latin typeface="Calibri" charset="0"/>
              </a:rPr>
              <a:t>,  char *</a:t>
            </a:r>
            <a:r>
              <a:rPr lang="en-US" b="1" dirty="0" err="1">
                <a:solidFill>
                  <a:srgbClr val="0000FF"/>
                </a:solidFill>
                <a:latin typeface="Calibri" charset="0"/>
              </a:rPr>
              <a:t>argv</a:t>
            </a:r>
            <a:r>
              <a:rPr lang="en-US" b="1" dirty="0">
                <a:solidFill>
                  <a:srgbClr val="0000FF"/>
                </a:solidFill>
                <a:latin typeface="Calibri" charset="0"/>
              </a:rPr>
              <a:t>[]</a:t>
            </a:r>
            <a:r>
              <a:rPr lang="en-US" dirty="0">
                <a:latin typeface="Calibri" charset="0"/>
              </a:rPr>
              <a:t>)</a:t>
            </a:r>
          </a:p>
          <a:p>
            <a:pPr lvl="1" eaLnBrk="1" hangingPunct="1"/>
            <a:r>
              <a:rPr lang="en-US" dirty="0" err="1">
                <a:latin typeface="Calibri" charset="0"/>
              </a:rPr>
              <a:t>argc</a:t>
            </a:r>
            <a:r>
              <a:rPr lang="en-US" dirty="0">
                <a:latin typeface="Calibri" charset="0"/>
              </a:rPr>
              <a:t> specifies how many arguments are supplied.  The </a:t>
            </a:r>
            <a:r>
              <a:rPr lang="en-US" b="1" i="1" dirty="0">
                <a:solidFill>
                  <a:srgbClr val="0000FF"/>
                </a:solidFill>
                <a:latin typeface="Calibri" charset="0"/>
              </a:rPr>
              <a:t>name of the program counts</a:t>
            </a:r>
            <a:r>
              <a:rPr lang="en-US" dirty="0">
                <a:latin typeface="Calibri" charset="0"/>
              </a:rPr>
              <a:t>, so </a:t>
            </a:r>
            <a:r>
              <a:rPr lang="en-US" dirty="0" err="1">
                <a:latin typeface="Calibri" charset="0"/>
              </a:rPr>
              <a:t>argc</a:t>
            </a:r>
            <a:r>
              <a:rPr lang="en-US" dirty="0">
                <a:latin typeface="Calibri" charset="0"/>
              </a:rPr>
              <a:t> will be at least 1.</a:t>
            </a:r>
          </a:p>
          <a:p>
            <a:pPr lvl="1" eaLnBrk="1" hangingPunct="1"/>
            <a:r>
              <a:rPr lang="en-US" dirty="0" err="1">
                <a:latin typeface="Calibri" charset="0"/>
              </a:rPr>
              <a:t>argv</a:t>
            </a:r>
            <a:r>
              <a:rPr lang="en-US" dirty="0">
                <a:latin typeface="Calibri" charset="0"/>
              </a:rPr>
              <a:t> is an array of C-Strings.</a:t>
            </a:r>
          </a:p>
          <a:p>
            <a:pPr lvl="2" eaLnBrk="1" hangingPunct="1"/>
            <a:r>
              <a:rPr lang="en-US" dirty="0" err="1">
                <a:latin typeface="Calibri" charset="0"/>
              </a:rPr>
              <a:t>argv</a:t>
            </a:r>
            <a:r>
              <a:rPr lang="en-US" dirty="0">
                <a:latin typeface="Calibri" charset="0"/>
              </a:rPr>
              <a:t>[0] holds the name of the program that is invoked</a:t>
            </a:r>
          </a:p>
          <a:p>
            <a:pPr lvl="2" eaLnBrk="1" hangingPunct="1"/>
            <a:r>
              <a:rPr lang="en-US" dirty="0" err="1">
                <a:latin typeface="Calibri" charset="0"/>
              </a:rPr>
              <a:t>argv</a:t>
            </a:r>
            <a:r>
              <a:rPr lang="en-US" dirty="0">
                <a:latin typeface="Calibri" charset="0"/>
              </a:rPr>
              <a:t>[1] holds the name of the first parameter</a:t>
            </a:r>
          </a:p>
          <a:p>
            <a:pPr lvl="2" eaLnBrk="1" hangingPunct="1"/>
            <a:r>
              <a:rPr lang="en-US" dirty="0" err="1">
                <a:latin typeface="Calibri" charset="0"/>
              </a:rPr>
              <a:t>argv</a:t>
            </a:r>
            <a:r>
              <a:rPr lang="en-US" dirty="0">
                <a:latin typeface="Calibri" charset="0"/>
              </a:rPr>
              <a:t>[2] holds the name of the second parameter</a:t>
            </a:r>
          </a:p>
          <a:p>
            <a:pPr lvl="2" eaLnBrk="1" hangingPunct="1"/>
            <a:r>
              <a:rPr lang="en-US" dirty="0" smtClean="0">
                <a:latin typeface="Calibri" charset="0"/>
              </a:rPr>
              <a:t>etc</a:t>
            </a:r>
            <a:r>
              <a:rPr lang="en-US" dirty="0">
                <a:latin typeface="Calibri" charset="0"/>
              </a:rPr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0C32-ADC6-B342-87D4-8539893052A8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319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b="1" dirty="0">
                <a:latin typeface="Calibri" charset="0"/>
              </a:rPr>
              <a:t>Example: Command Line Arguments</a:t>
            </a:r>
          </a:p>
        </p:txBody>
      </p:sp>
      <p:sp>
        <p:nvSpPr>
          <p:cNvPr id="36869" name="TextBox 5"/>
          <p:cNvSpPr txBox="1">
            <a:spLocks noChangeArrowheads="1"/>
          </p:cNvSpPr>
          <p:nvPr/>
        </p:nvSpPr>
        <p:spPr bwMode="auto">
          <a:xfrm>
            <a:off x="1295400" y="1905000"/>
            <a:ext cx="6973888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>
                <a:latin typeface="Courier New" charset="0"/>
                <a:cs typeface="Courier New" charset="0"/>
              </a:rPr>
              <a:t>// Echo back the input arguments</a:t>
            </a:r>
          </a:p>
          <a:p>
            <a:pPr eaLnBrk="1" hangingPunct="1"/>
            <a:r>
              <a:rPr lang="en-US" sz="1600" dirty="0" err="1">
                <a:latin typeface="Courier New" charset="0"/>
                <a:cs typeface="Courier New" charset="0"/>
              </a:rPr>
              <a:t>int</a:t>
            </a:r>
            <a:r>
              <a:rPr lang="en-US" sz="1600" dirty="0">
                <a:latin typeface="Courier New" charset="0"/>
                <a:cs typeface="Courier New" charset="0"/>
              </a:rPr>
              <a:t> main(</a:t>
            </a:r>
            <a:r>
              <a:rPr lang="en-US" sz="1600" dirty="0" err="1">
                <a:latin typeface="Courier New" charset="0"/>
                <a:cs typeface="Courier New" charset="0"/>
              </a:rPr>
              <a:t>int</a:t>
            </a:r>
            <a:r>
              <a:rPr lang="en-US" sz="1600" dirty="0">
                <a:latin typeface="Courier New" charset="0"/>
                <a:cs typeface="Courier New" charset="0"/>
              </a:rPr>
              <a:t> </a:t>
            </a:r>
            <a:r>
              <a:rPr lang="en-US" sz="1600" dirty="0" err="1">
                <a:latin typeface="Courier New" charset="0"/>
                <a:cs typeface="Courier New" charset="0"/>
              </a:rPr>
              <a:t>argc</a:t>
            </a:r>
            <a:r>
              <a:rPr lang="en-US" sz="1600" dirty="0">
                <a:latin typeface="Courier New" charset="0"/>
                <a:cs typeface="Courier New" charset="0"/>
              </a:rPr>
              <a:t>, char *</a:t>
            </a:r>
            <a:r>
              <a:rPr lang="en-US" sz="1600" dirty="0" err="1">
                <a:latin typeface="Courier New" charset="0"/>
                <a:cs typeface="Courier New" charset="0"/>
              </a:rPr>
              <a:t>argv</a:t>
            </a:r>
            <a:r>
              <a:rPr lang="en-US" sz="1600" dirty="0">
                <a:latin typeface="Courier New" charset="0"/>
                <a:cs typeface="Courier New" charset="0"/>
              </a:rPr>
              <a:t>[])</a:t>
            </a:r>
          </a:p>
          <a:p>
            <a:pPr eaLnBrk="1" hangingPunct="1"/>
            <a:r>
              <a:rPr lang="en-US" sz="1600" dirty="0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600" dirty="0">
                <a:latin typeface="Courier New" charset="0"/>
                <a:cs typeface="Courier New" charset="0"/>
              </a:rPr>
              <a:t>  for (</a:t>
            </a:r>
            <a:r>
              <a:rPr lang="en-US" sz="1600" dirty="0" err="1">
                <a:latin typeface="Courier New" charset="0"/>
                <a:cs typeface="Courier New" charset="0"/>
              </a:rPr>
              <a:t>int</a:t>
            </a:r>
            <a:r>
              <a:rPr lang="en-US" sz="1600" dirty="0">
                <a:latin typeface="Courier New" charset="0"/>
                <a:cs typeface="Courier New" charset="0"/>
              </a:rPr>
              <a:t> </a:t>
            </a:r>
            <a:r>
              <a:rPr lang="en-US" sz="1600" dirty="0" err="1">
                <a:latin typeface="Courier New" charset="0"/>
                <a:cs typeface="Courier New" charset="0"/>
              </a:rPr>
              <a:t>i</a:t>
            </a:r>
            <a:r>
              <a:rPr lang="en-US" sz="1600" dirty="0">
                <a:latin typeface="Courier New" charset="0"/>
                <a:cs typeface="Courier New" charset="0"/>
              </a:rPr>
              <a:t>=0; </a:t>
            </a:r>
            <a:r>
              <a:rPr lang="en-US" sz="1600" dirty="0" err="1">
                <a:latin typeface="Courier New" charset="0"/>
                <a:cs typeface="Courier New" charset="0"/>
              </a:rPr>
              <a:t>i</a:t>
            </a:r>
            <a:r>
              <a:rPr lang="en-US" sz="1600" dirty="0">
                <a:latin typeface="Courier New" charset="0"/>
                <a:cs typeface="Courier New" charset="0"/>
              </a:rPr>
              <a:t>&lt;</a:t>
            </a:r>
            <a:r>
              <a:rPr lang="en-US" sz="1600" dirty="0" err="1">
                <a:latin typeface="Courier New" charset="0"/>
                <a:cs typeface="Courier New" charset="0"/>
              </a:rPr>
              <a:t>argc</a:t>
            </a:r>
            <a:r>
              <a:rPr lang="en-US" sz="1600" dirty="0">
                <a:latin typeface="Courier New" charset="0"/>
                <a:cs typeface="Courier New" charset="0"/>
              </a:rPr>
              <a:t>; </a:t>
            </a:r>
            <a:r>
              <a:rPr lang="en-US" sz="1600" dirty="0" err="1">
                <a:latin typeface="Courier New" charset="0"/>
                <a:cs typeface="Courier New" charset="0"/>
              </a:rPr>
              <a:t>i</a:t>
            </a:r>
            <a:r>
              <a:rPr lang="en-US" sz="1600" dirty="0">
                <a:latin typeface="Courier New" charset="0"/>
                <a:cs typeface="Courier New" charset="0"/>
              </a:rPr>
              <a:t>++)</a:t>
            </a:r>
          </a:p>
          <a:p>
            <a:pPr eaLnBrk="1" hangingPunct="1"/>
            <a:r>
              <a:rPr lang="en-US" sz="1600" dirty="0">
                <a:latin typeface="Courier New" charset="0"/>
                <a:cs typeface="Courier New" charset="0"/>
              </a:rPr>
              <a:t>  {</a:t>
            </a:r>
          </a:p>
          <a:p>
            <a:pPr eaLnBrk="1" hangingPunct="1"/>
            <a:r>
              <a:rPr lang="en-US" sz="1600" dirty="0">
                <a:latin typeface="Courier New" charset="0"/>
                <a:cs typeface="Courier New" charset="0"/>
              </a:rPr>
              <a:t>    </a:t>
            </a:r>
            <a:r>
              <a:rPr lang="en-US" sz="1600" dirty="0" err="1">
                <a:latin typeface="Courier New" charset="0"/>
                <a:cs typeface="Courier New" charset="0"/>
              </a:rPr>
              <a:t>cout</a:t>
            </a:r>
            <a:r>
              <a:rPr lang="en-US" sz="1600" dirty="0">
                <a:latin typeface="Courier New" charset="0"/>
                <a:cs typeface="Courier New" charset="0"/>
              </a:rPr>
              <a:t> &lt;&lt; "Argument " &lt;&lt; </a:t>
            </a:r>
            <a:r>
              <a:rPr lang="en-US" sz="1600" dirty="0" err="1">
                <a:latin typeface="Courier New" charset="0"/>
                <a:cs typeface="Courier New" charset="0"/>
              </a:rPr>
              <a:t>i</a:t>
            </a:r>
            <a:r>
              <a:rPr lang="en-US" sz="1600" dirty="0">
                <a:latin typeface="Courier New" charset="0"/>
                <a:cs typeface="Courier New" charset="0"/>
              </a:rPr>
              <a:t> &lt;&lt; " " &lt;&lt; </a:t>
            </a:r>
            <a:r>
              <a:rPr lang="en-US" sz="1600" dirty="0" err="1">
                <a:latin typeface="Courier New" charset="0"/>
                <a:cs typeface="Courier New" charset="0"/>
              </a:rPr>
              <a:t>argv</a:t>
            </a:r>
            <a:r>
              <a:rPr lang="en-US" sz="1600" dirty="0">
                <a:latin typeface="Courier New" charset="0"/>
                <a:cs typeface="Courier New" charset="0"/>
              </a:rPr>
              <a:t>[</a:t>
            </a:r>
            <a:r>
              <a:rPr lang="en-US" sz="1600" dirty="0" err="1">
                <a:latin typeface="Courier New" charset="0"/>
                <a:cs typeface="Courier New" charset="0"/>
              </a:rPr>
              <a:t>i</a:t>
            </a:r>
            <a:r>
              <a:rPr lang="en-US" sz="1600" dirty="0">
                <a:latin typeface="Courier New" charset="0"/>
                <a:cs typeface="Courier New" charset="0"/>
              </a:rPr>
              <a:t>] &lt;&lt; </a:t>
            </a:r>
            <a:r>
              <a:rPr lang="en-US" sz="1600" dirty="0" err="1">
                <a:latin typeface="Courier New" charset="0"/>
                <a:cs typeface="Courier New" charset="0"/>
              </a:rPr>
              <a:t>endl</a:t>
            </a:r>
            <a:r>
              <a:rPr lang="en-US" sz="1600" dirty="0">
                <a:latin typeface="Courier New" charset="0"/>
                <a:cs typeface="Courier New" charset="0"/>
              </a:rPr>
              <a:t>;</a:t>
            </a:r>
          </a:p>
          <a:p>
            <a:pPr eaLnBrk="1" hangingPunct="1"/>
            <a:r>
              <a:rPr lang="en-US" sz="1600" dirty="0">
                <a:latin typeface="Courier New" charset="0"/>
                <a:cs typeface="Courier New" charset="0"/>
              </a:rPr>
              <a:t>  }</a:t>
            </a:r>
          </a:p>
          <a:p>
            <a:pPr eaLnBrk="1" hangingPunct="1"/>
            <a:r>
              <a:rPr lang="en-US" sz="1600" dirty="0">
                <a:latin typeface="Courier New" charset="0"/>
                <a:cs typeface="Courier New" charset="0"/>
              </a:rPr>
              <a:t>  return 0;</a:t>
            </a:r>
          </a:p>
          <a:p>
            <a:pPr eaLnBrk="1" hangingPunct="1"/>
            <a:r>
              <a:rPr lang="en-US" sz="1600" dirty="0">
                <a:latin typeface="Courier New" charset="0"/>
                <a:cs typeface="Courier New" charset="0"/>
              </a:rPr>
              <a:t>}</a:t>
            </a:r>
          </a:p>
          <a:p>
            <a:pPr eaLnBrk="1" hangingPunct="1"/>
            <a:endParaRPr lang="en-US" sz="1600" dirty="0">
              <a:latin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5400" y="4572000"/>
            <a:ext cx="2057400" cy="13541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latin typeface="+mn-lt"/>
                <a:ea typeface="+mn-ea"/>
                <a:cs typeface="Courier New" pitchFamily="49" charset="0"/>
              </a:rPr>
              <a:t>Sample Execution</a:t>
            </a:r>
          </a:p>
          <a:p>
            <a:pPr>
              <a:defRPr/>
            </a:pPr>
            <a:endParaRPr lang="en-US" sz="16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defRPr/>
            </a:pPr>
            <a:r>
              <a:rPr lang="en-US" sz="1600" dirty="0">
                <a:latin typeface="Courier New" pitchFamily="49" charset="0"/>
                <a:ea typeface="+mn-ea"/>
                <a:cs typeface="Courier New" pitchFamily="49" charset="0"/>
              </a:rPr>
              <a:t>&gt; Test</a:t>
            </a:r>
          </a:p>
          <a:p>
            <a:pPr>
              <a:defRPr/>
            </a:pPr>
            <a:r>
              <a:rPr lang="en-US" sz="1600" dirty="0">
                <a:latin typeface="Courier New" pitchFamily="49" charset="0"/>
                <a:ea typeface="+mn-ea"/>
                <a:cs typeface="Courier New" pitchFamily="49" charset="0"/>
              </a:rPr>
              <a:t>Argument 0 Test</a:t>
            </a:r>
          </a:p>
          <a:p>
            <a:pPr>
              <a:defRPr/>
            </a:pPr>
            <a:endParaRPr lang="en-US" sz="1600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0" y="4114800"/>
            <a:ext cx="2406650" cy="18462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latin typeface="+mn-lt"/>
                <a:ea typeface="+mn-ea"/>
                <a:cs typeface="Courier New" pitchFamily="49" charset="0"/>
              </a:rPr>
              <a:t>Sample Execution</a:t>
            </a:r>
          </a:p>
          <a:p>
            <a:pPr>
              <a:defRPr/>
            </a:pPr>
            <a:endParaRPr lang="en-US" sz="16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defRPr/>
            </a:pPr>
            <a:r>
              <a:rPr lang="en-US" sz="1600" dirty="0">
                <a:latin typeface="Courier New" pitchFamily="49" charset="0"/>
                <a:ea typeface="+mn-ea"/>
                <a:cs typeface="Courier New" pitchFamily="49" charset="0"/>
              </a:rPr>
              <a:t>&gt; Test hello world</a:t>
            </a:r>
          </a:p>
          <a:p>
            <a:pPr>
              <a:defRPr/>
            </a:pPr>
            <a:r>
              <a:rPr lang="en-US" sz="1600" dirty="0">
                <a:latin typeface="Courier New" pitchFamily="49" charset="0"/>
                <a:ea typeface="+mn-ea"/>
                <a:cs typeface="Courier New" pitchFamily="49" charset="0"/>
              </a:rPr>
              <a:t>Argument 0 Test</a:t>
            </a:r>
          </a:p>
          <a:p>
            <a:pPr>
              <a:defRPr/>
            </a:pPr>
            <a:r>
              <a:rPr lang="en-US" sz="1600" dirty="0">
                <a:latin typeface="Courier New" pitchFamily="49" charset="0"/>
                <a:ea typeface="+mn-ea"/>
                <a:cs typeface="Courier New" pitchFamily="49" charset="0"/>
              </a:rPr>
              <a:t>Argument 1 hello</a:t>
            </a:r>
          </a:p>
          <a:p>
            <a:pPr>
              <a:defRPr/>
            </a:pPr>
            <a:r>
              <a:rPr lang="en-US" sz="1600" dirty="0">
                <a:latin typeface="Courier New" pitchFamily="49" charset="0"/>
                <a:ea typeface="+mn-ea"/>
                <a:cs typeface="Courier New" pitchFamily="49" charset="0"/>
              </a:rPr>
              <a:t>Argument 2 world</a:t>
            </a:r>
          </a:p>
          <a:p>
            <a:pPr>
              <a:defRPr/>
            </a:pPr>
            <a:endParaRPr lang="en-US" sz="1600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36872" name="TextBox 9"/>
          <p:cNvSpPr txBox="1">
            <a:spLocks noChangeArrowheads="1"/>
          </p:cNvSpPr>
          <p:nvPr/>
        </p:nvSpPr>
        <p:spPr bwMode="auto">
          <a:xfrm>
            <a:off x="3886200" y="4724400"/>
            <a:ext cx="191611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/>
              <a:t>Invoking Test</a:t>
            </a:r>
          </a:p>
          <a:p>
            <a:pPr eaLnBrk="1" hangingPunct="1"/>
            <a:r>
              <a:rPr lang="en-US" b="1"/>
              <a:t>from command </a:t>
            </a:r>
          </a:p>
          <a:p>
            <a:pPr eaLnBrk="1" hangingPunct="1"/>
            <a:r>
              <a:rPr lang="en-US" b="1"/>
              <a:t>prompt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0800000" flipV="1">
            <a:off x="2362200" y="4953000"/>
            <a:ext cx="1447800" cy="22860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562600" y="4800600"/>
            <a:ext cx="609600" cy="7620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0C32-ADC6-B342-87D4-8539893052A8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65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10" y="1547"/>
            <a:ext cx="8229600" cy="868362"/>
          </a:xfrm>
        </p:spPr>
        <p:txBody>
          <a:bodyPr/>
          <a:lstStyle/>
          <a:p>
            <a:r>
              <a:rPr lang="en-US" b="1" dirty="0" smtClean="0"/>
              <a:t>Standard Class string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9910"/>
            <a:ext cx="8229600" cy="5683290"/>
          </a:xfrm>
          <a:ln>
            <a:solidFill>
              <a:srgbClr val="008000"/>
            </a:solidFill>
          </a:ln>
        </p:spPr>
        <p:txBody>
          <a:bodyPr/>
          <a:lstStyle/>
          <a:p>
            <a:r>
              <a:rPr lang="en-US" dirty="0" smtClean="0"/>
              <a:t>C-strings are simply arrays of characters terminated with NULL</a:t>
            </a:r>
          </a:p>
          <a:p>
            <a:r>
              <a:rPr lang="en-US" dirty="0" smtClean="0"/>
              <a:t>To manipulate these C-strings one need worry about all the details of handling arrays</a:t>
            </a:r>
          </a:p>
          <a:p>
            <a:pPr lvl="1"/>
            <a:r>
              <a:rPr lang="en-US" dirty="0" err="1" smtClean="0"/>
              <a:t>malloc</a:t>
            </a:r>
            <a:r>
              <a:rPr lang="en-US" dirty="0" smtClean="0"/>
              <a:t>  &amp; free</a:t>
            </a:r>
          </a:p>
          <a:p>
            <a:pPr lvl="1"/>
            <a:r>
              <a:rPr lang="en-US" dirty="0" smtClean="0"/>
              <a:t>Resizing the array to accommodate extra chars</a:t>
            </a:r>
          </a:p>
          <a:p>
            <a:r>
              <a:rPr lang="en-US" dirty="0" smtClean="0"/>
              <a:t>The ANSI/ISO standard for C++ specifies that a class string must be available that treats strings as basic data type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 need to worry about implementation details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0C32-ADC6-B342-87D4-8539893052A8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984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789"/>
            <a:ext cx="8229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  <a:latin typeface="Calibri" charset="0"/>
              </a:rPr>
              <a:t>Standard Class string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12589"/>
            <a:ext cx="8229600" cy="5916811"/>
          </a:xfrm>
          <a:ln>
            <a:solidFill>
              <a:srgbClr val="0000FF"/>
            </a:solidFill>
          </a:ln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charset="0"/>
              </a:rPr>
              <a:t>Defined in library:</a:t>
            </a:r>
            <a:br>
              <a:rPr lang="en-US" sz="2800" dirty="0">
                <a:latin typeface="Calibri" charset="0"/>
              </a:rPr>
            </a:br>
            <a:r>
              <a:rPr lang="en-US" sz="2400" b="1" dirty="0">
                <a:solidFill>
                  <a:srgbClr val="FF0000"/>
                </a:solidFill>
                <a:latin typeface="Calibri" charset="0"/>
              </a:rPr>
              <a:t>#include &lt;string&gt;</a:t>
            </a:r>
            <a:br>
              <a:rPr lang="en-US" sz="2400" b="1" dirty="0">
                <a:solidFill>
                  <a:srgbClr val="FF0000"/>
                </a:solidFill>
                <a:latin typeface="Calibri" charset="0"/>
              </a:rPr>
            </a:br>
            <a:r>
              <a:rPr lang="en-US" sz="2400" dirty="0">
                <a:latin typeface="Calibri" charset="0"/>
              </a:rPr>
              <a:t>using namespace </a:t>
            </a:r>
            <a:r>
              <a:rPr lang="en-US" sz="2400" dirty="0" err="1">
                <a:latin typeface="Calibri" charset="0"/>
              </a:rPr>
              <a:t>std</a:t>
            </a:r>
            <a:r>
              <a:rPr lang="en-US" sz="2400" dirty="0">
                <a:latin typeface="Calibri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dirty="0" smtClean="0">
                <a:latin typeface="Calibri" charset="0"/>
              </a:rPr>
              <a:t>Allows for string </a:t>
            </a:r>
            <a:r>
              <a:rPr lang="en-US" sz="2800" dirty="0">
                <a:latin typeface="Calibri" charset="0"/>
              </a:rPr>
              <a:t>variables and expressions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Treated much like simple types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dirty="0">
                <a:latin typeface="Calibri" charset="0"/>
              </a:rPr>
              <a:t>Can </a:t>
            </a:r>
            <a:r>
              <a:rPr lang="en-US" sz="2800" b="1" i="1" dirty="0">
                <a:solidFill>
                  <a:srgbClr val="0000FF"/>
                </a:solidFill>
                <a:latin typeface="Calibri" charset="0"/>
              </a:rPr>
              <a:t>assign, compare, </a:t>
            </a:r>
            <a:r>
              <a:rPr lang="en-US" sz="2800" b="1" i="1" dirty="0" smtClean="0">
                <a:solidFill>
                  <a:srgbClr val="0000FF"/>
                </a:solidFill>
                <a:latin typeface="Calibri" charset="0"/>
              </a:rPr>
              <a:t>add </a:t>
            </a:r>
            <a:r>
              <a:rPr lang="en-US" sz="2800" dirty="0" smtClean="0">
                <a:latin typeface="Calibri" charset="0"/>
              </a:rPr>
              <a:t>string objects:</a:t>
            </a:r>
            <a:r>
              <a:rPr lang="en-US" sz="2800" dirty="0">
                <a:latin typeface="Calibri" charset="0"/>
              </a:rPr>
              <a:t/>
            </a:r>
            <a:br>
              <a:rPr lang="en-US" sz="2800" dirty="0">
                <a:latin typeface="Calibri" charset="0"/>
              </a:rPr>
            </a:br>
            <a:r>
              <a:rPr lang="en-US" sz="2400" b="1" dirty="0">
                <a:solidFill>
                  <a:srgbClr val="FF0000"/>
                </a:solidFill>
                <a:latin typeface="Calibri" charset="0"/>
              </a:rPr>
              <a:t>string s1, s2, s3</a:t>
            </a:r>
            <a:r>
              <a:rPr lang="en-US" sz="2400" b="1" dirty="0" smtClean="0">
                <a:solidFill>
                  <a:srgbClr val="FF0000"/>
                </a:solidFill>
                <a:latin typeface="Calibri" charset="0"/>
              </a:rPr>
              <a:t>;			//default constructor</a:t>
            </a:r>
            <a:r>
              <a:rPr lang="en-US" sz="2400" b="1" dirty="0">
                <a:solidFill>
                  <a:srgbClr val="FF0000"/>
                </a:solidFill>
                <a:latin typeface="Calibri" charset="0"/>
              </a:rPr>
              <a:t/>
            </a:r>
            <a:br>
              <a:rPr lang="en-US" sz="2400" b="1" dirty="0">
                <a:solidFill>
                  <a:srgbClr val="FF0000"/>
                </a:solidFill>
                <a:latin typeface="Calibri" charset="0"/>
              </a:rPr>
            </a:br>
            <a:r>
              <a:rPr lang="en-US" sz="2400" b="1" dirty="0">
                <a:solidFill>
                  <a:srgbClr val="0000FF"/>
                </a:solidFill>
                <a:latin typeface="Calibri" charset="0"/>
              </a:rPr>
              <a:t>s3 = s1 + s2;	</a:t>
            </a:r>
            <a:r>
              <a:rPr lang="en-US" sz="2400" dirty="0">
                <a:latin typeface="Calibri" charset="0"/>
              </a:rPr>
              <a:t>	//</a:t>
            </a:r>
            <a:r>
              <a:rPr lang="en-US" sz="2400" dirty="0" smtClean="0">
                <a:latin typeface="Calibri" charset="0"/>
              </a:rPr>
              <a:t>Concatenation &amp; </a:t>
            </a:r>
            <a:r>
              <a:rPr lang="en-US" sz="2400" b="1" dirty="0" smtClean="0">
                <a:solidFill>
                  <a:srgbClr val="FF0000"/>
                </a:solidFill>
                <a:latin typeface="Calibri" charset="0"/>
              </a:rPr>
              <a:t>Assignment</a:t>
            </a:r>
            <a:r>
              <a:rPr lang="en-US" sz="2400" dirty="0">
                <a:latin typeface="Calibri" charset="0"/>
              </a:rPr>
              <a:t/>
            </a:r>
            <a:br>
              <a:rPr lang="en-US" sz="2400" dirty="0">
                <a:latin typeface="Calibri" charset="0"/>
              </a:rPr>
            </a:br>
            <a:r>
              <a:rPr lang="en-US" sz="2400" dirty="0">
                <a:latin typeface="Calibri" charset="0"/>
              </a:rPr>
              <a:t>s3 = "Hello Mom!"	//Assignment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Note </a:t>
            </a:r>
            <a:r>
              <a:rPr lang="en-US" sz="2400" b="1" dirty="0">
                <a:solidFill>
                  <a:srgbClr val="FF0000"/>
                </a:solidFill>
                <a:latin typeface="Calibri" charset="0"/>
              </a:rPr>
              <a:t>c-string "Hello Mom</a:t>
            </a:r>
            <a:r>
              <a:rPr lang="en-US" sz="2400" dirty="0">
                <a:latin typeface="Calibri" charset="0"/>
              </a:rPr>
              <a:t>!" automatically</a:t>
            </a:r>
            <a:br>
              <a:rPr lang="en-US" sz="2400" dirty="0">
                <a:latin typeface="Calibri" charset="0"/>
              </a:rPr>
            </a:br>
            <a:r>
              <a:rPr lang="en-US" sz="2400" dirty="0">
                <a:latin typeface="Calibri" charset="0"/>
              </a:rPr>
              <a:t>converted to string type</a:t>
            </a:r>
            <a:r>
              <a:rPr lang="en-US" sz="2400" dirty="0" smtClean="0">
                <a:latin typeface="Calibri" charset="0"/>
              </a:rPr>
              <a:t>!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Calibri" charset="0"/>
              </a:rPr>
              <a:t>Class string has </a:t>
            </a:r>
            <a:r>
              <a:rPr lang="en-US" sz="2400" i="1" dirty="0" smtClean="0">
                <a:solidFill>
                  <a:srgbClr val="0000FF"/>
                </a:solidFill>
                <a:latin typeface="Calibri" charset="0"/>
              </a:rPr>
              <a:t>default constructor</a:t>
            </a:r>
          </a:p>
          <a:p>
            <a:pPr lvl="1">
              <a:lnSpc>
                <a:spcPct val="90000"/>
              </a:lnSpc>
            </a:pPr>
            <a:r>
              <a:rPr lang="en-US" sz="2400" b="1" dirty="0" smtClean="0">
                <a:solidFill>
                  <a:srgbClr val="FF0000"/>
                </a:solidFill>
                <a:latin typeface="Calibri" charset="0"/>
              </a:rPr>
              <a:t>Empty string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Calibri" charset="0"/>
              </a:rPr>
              <a:t>Class string has </a:t>
            </a:r>
            <a:r>
              <a:rPr lang="en-US" sz="2400" b="1" i="1" dirty="0" smtClean="0">
                <a:solidFill>
                  <a:srgbClr val="0000FF"/>
                </a:solidFill>
                <a:latin typeface="Calibri" charset="0"/>
              </a:rPr>
              <a:t>parameterized constructor</a:t>
            </a:r>
          </a:p>
          <a:p>
            <a:pPr lvl="1">
              <a:lnSpc>
                <a:spcPct val="90000"/>
              </a:lnSpc>
            </a:pPr>
            <a:r>
              <a:rPr lang="en-US" sz="2000" b="1" i="1" dirty="0">
                <a:solidFill>
                  <a:srgbClr val="0000FF"/>
                </a:solidFill>
                <a:latin typeface="Calibri" charset="0"/>
              </a:rPr>
              <a:t>s</a:t>
            </a:r>
            <a:r>
              <a:rPr lang="en-US" sz="2000" b="1" i="1" dirty="0" smtClean="0">
                <a:solidFill>
                  <a:srgbClr val="0000FF"/>
                </a:solidFill>
                <a:latin typeface="Calibri" charset="0"/>
              </a:rPr>
              <a:t>tring noun(“ants”);  //”ants” is a c-variable that is automatic converted to non-NULL terminated value</a:t>
            </a:r>
          </a:p>
          <a:p>
            <a:pPr lvl="1">
              <a:lnSpc>
                <a:spcPct val="90000"/>
              </a:lnSpc>
            </a:pPr>
            <a:r>
              <a:rPr lang="en-US" sz="2000" b="1" i="1" dirty="0">
                <a:solidFill>
                  <a:srgbClr val="0000FF"/>
                </a:solidFill>
                <a:latin typeface="Calibri" charset="0"/>
              </a:rPr>
              <a:t>s</a:t>
            </a:r>
            <a:r>
              <a:rPr lang="en-US" sz="2000" b="1" i="1" dirty="0" smtClean="0">
                <a:solidFill>
                  <a:srgbClr val="0000FF"/>
                </a:solidFill>
                <a:latin typeface="Calibri" charset="0"/>
              </a:rPr>
              <a:t>tring noun = “ants”;</a:t>
            </a:r>
          </a:p>
          <a:p>
            <a:pPr lvl="1">
              <a:lnSpc>
                <a:spcPct val="90000"/>
              </a:lnSpc>
            </a:pPr>
            <a:endParaRPr lang="en-US" b="1" i="1" dirty="0">
              <a:solidFill>
                <a:srgbClr val="0000FF"/>
              </a:solidFill>
              <a:latin typeface="Calibri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C++ Part I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0C32-ADC6-B342-87D4-8539893052A8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5"/>
          <p:cNvSpPr>
            <a:spLocks noGrp="1" noChangeArrowheads="1"/>
          </p:cNvSpPr>
          <p:nvPr>
            <p:ph type="title"/>
          </p:nvPr>
        </p:nvSpPr>
        <p:spPr>
          <a:xfrm>
            <a:off x="1004888" y="193675"/>
            <a:ext cx="7969250" cy="102552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b="1" dirty="0" smtClean="0">
                <a:latin typeface="Calibri" charset="0"/>
              </a:rPr>
              <a:t>Program </a:t>
            </a:r>
            <a:r>
              <a:rPr lang="en-US" sz="3600" b="1" dirty="0">
                <a:latin typeface="Calibri" charset="0"/>
              </a:rPr>
              <a:t>Using the Class string</a:t>
            </a:r>
          </a:p>
        </p:txBody>
      </p:sp>
      <p:pic>
        <p:nvPicPr>
          <p:cNvPr id="47107" name="Picture 6" descr="C:\WINDOWS\Desktop\Oh_type\sacitch_C++_ppt\gif\savitchc09d0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38" y="1044063"/>
            <a:ext cx="7256462" cy="510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0C32-ADC6-B342-87D4-8539893052A8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5" name="Cloud Callout 4"/>
          <p:cNvSpPr/>
          <p:nvPr/>
        </p:nvSpPr>
        <p:spPr>
          <a:xfrm>
            <a:off x="5867400" y="1031991"/>
            <a:ext cx="1524000" cy="993648"/>
          </a:xfrm>
          <a:prstGeom prst="cloudCallout">
            <a:avLst>
              <a:gd name="adj1" fmla="val -96886"/>
              <a:gd name="adj2" fmla="val 216504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together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35" y="152400"/>
            <a:ext cx="8229600" cy="792162"/>
          </a:xfrm>
        </p:spPr>
        <p:txBody>
          <a:bodyPr/>
          <a:lstStyle/>
          <a:p>
            <a:pPr eaLnBrk="1" hangingPunct="1"/>
            <a:r>
              <a:rPr lang="en-US" b="1" dirty="0">
                <a:latin typeface="Calibri" charset="0"/>
              </a:rPr>
              <a:t>I/O with Class string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  <a:ln>
            <a:solidFill>
              <a:srgbClr val="0000FF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latin typeface="Calibri" charset="0"/>
              </a:rPr>
              <a:t>Just like other types!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b="1" dirty="0">
                <a:solidFill>
                  <a:srgbClr val="0000FF"/>
                </a:solidFill>
                <a:latin typeface="Calibri" charset="0"/>
              </a:rPr>
              <a:t>string s1, s2;</a:t>
            </a:r>
            <a:r>
              <a:rPr lang="en-US" sz="2800" dirty="0">
                <a:latin typeface="Calibri" charset="0"/>
              </a:rPr>
              <a:t/>
            </a:r>
            <a:br>
              <a:rPr lang="en-US" sz="2800" dirty="0">
                <a:latin typeface="Calibri" charset="0"/>
              </a:rPr>
            </a:br>
            <a:r>
              <a:rPr lang="en-US" sz="2800" b="1" dirty="0" err="1">
                <a:solidFill>
                  <a:srgbClr val="FF0000"/>
                </a:solidFill>
                <a:latin typeface="Calibri" charset="0"/>
              </a:rPr>
              <a:t>cin</a:t>
            </a:r>
            <a:r>
              <a:rPr lang="en-US" sz="2800" b="1" dirty="0">
                <a:solidFill>
                  <a:srgbClr val="FF0000"/>
                </a:solidFill>
                <a:latin typeface="Calibri" charset="0"/>
              </a:rPr>
              <a:t> &gt;&gt; s1;</a:t>
            </a:r>
            <a:br>
              <a:rPr lang="en-US" sz="2800" b="1" dirty="0">
                <a:solidFill>
                  <a:srgbClr val="FF0000"/>
                </a:solidFill>
                <a:latin typeface="Calibri" charset="0"/>
              </a:rPr>
            </a:br>
            <a:r>
              <a:rPr lang="en-US" sz="2800" b="1" dirty="0" err="1">
                <a:solidFill>
                  <a:srgbClr val="FF0000"/>
                </a:solidFill>
                <a:latin typeface="Calibri" charset="0"/>
              </a:rPr>
              <a:t>cin</a:t>
            </a:r>
            <a:r>
              <a:rPr lang="en-US" sz="2800" b="1" dirty="0">
                <a:solidFill>
                  <a:srgbClr val="FF0000"/>
                </a:solidFill>
                <a:latin typeface="Calibri" charset="0"/>
              </a:rPr>
              <a:t> &gt;&gt; s2;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latin typeface="Calibri" charset="0"/>
              </a:rPr>
              <a:t>Results:</a:t>
            </a:r>
            <a:br>
              <a:rPr lang="en-US" sz="2800" dirty="0">
                <a:latin typeface="Calibri" charset="0"/>
              </a:rPr>
            </a:br>
            <a:r>
              <a:rPr lang="en-US" sz="2400" dirty="0">
                <a:latin typeface="Calibri" charset="0"/>
              </a:rPr>
              <a:t>User types in:</a:t>
            </a:r>
            <a:br>
              <a:rPr lang="en-US" sz="2400" dirty="0">
                <a:latin typeface="Calibri" charset="0"/>
              </a:rPr>
            </a:br>
            <a:r>
              <a:rPr lang="en-US" sz="2400" dirty="0" smtClean="0">
                <a:latin typeface="Calibri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alibri" charset="0"/>
              </a:rPr>
              <a:t>May </a:t>
            </a:r>
            <a:r>
              <a:rPr lang="en-US" sz="2400" b="1" dirty="0">
                <a:solidFill>
                  <a:srgbClr val="FF0000"/>
                </a:solidFill>
                <a:latin typeface="Calibri" charset="0"/>
              </a:rPr>
              <a:t>the hair on your toes grow long and curly!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>
                <a:latin typeface="Calibri" charset="0"/>
              </a:rPr>
              <a:t>Extraction, </a:t>
            </a:r>
            <a:r>
              <a:rPr lang="en-US" sz="2400" dirty="0" err="1" smtClean="0">
                <a:latin typeface="Calibri" charset="0"/>
              </a:rPr>
              <a:t>cin</a:t>
            </a:r>
            <a:r>
              <a:rPr lang="en-US" sz="2400" dirty="0" smtClean="0">
                <a:latin typeface="Calibri" charset="0"/>
              </a:rPr>
              <a:t>,  </a:t>
            </a:r>
            <a:r>
              <a:rPr lang="en-US" sz="2400" dirty="0" smtClean="0">
                <a:latin typeface="Calibri" charset="0"/>
              </a:rPr>
              <a:t>still </a:t>
            </a:r>
            <a:r>
              <a:rPr lang="en-US" sz="2400" b="1" dirty="0">
                <a:solidFill>
                  <a:srgbClr val="FF0000"/>
                </a:solidFill>
                <a:latin typeface="Calibri" charset="0"/>
              </a:rPr>
              <a:t>ignores </a:t>
            </a:r>
            <a:r>
              <a:rPr lang="en-US" sz="2400" b="1" dirty="0" smtClean="0">
                <a:solidFill>
                  <a:srgbClr val="FF0000"/>
                </a:solidFill>
                <a:latin typeface="Calibri" charset="0"/>
              </a:rPr>
              <a:t>initial whitespace  &amp; stops a WS</a:t>
            </a:r>
            <a:r>
              <a:rPr lang="en-US" sz="2400" dirty="0" smtClean="0">
                <a:latin typeface="Calibri" charset="0"/>
              </a:rPr>
              <a:t>:</a:t>
            </a:r>
            <a:r>
              <a:rPr lang="en-US" sz="2400" dirty="0">
                <a:latin typeface="Calibri" charset="0"/>
              </a:rPr>
              <a:t/>
            </a:r>
            <a:br>
              <a:rPr lang="en-US" sz="2400" dirty="0">
                <a:latin typeface="Calibri" charset="0"/>
              </a:rPr>
            </a:br>
            <a:r>
              <a:rPr lang="en-US" sz="2400" dirty="0">
                <a:latin typeface="Calibri" charset="0"/>
              </a:rPr>
              <a:t>s1 receives value "May"</a:t>
            </a:r>
            <a:br>
              <a:rPr lang="en-US" sz="2400" dirty="0">
                <a:latin typeface="Calibri" charset="0"/>
              </a:rPr>
            </a:br>
            <a:r>
              <a:rPr lang="en-US" sz="2400" dirty="0">
                <a:latin typeface="Calibri" charset="0"/>
              </a:rPr>
              <a:t>s2 receives value "the"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0C32-ADC6-B342-87D4-8539893052A8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err="1">
                <a:latin typeface="Calibri" charset="0"/>
              </a:rPr>
              <a:t>getline</a:t>
            </a:r>
            <a:r>
              <a:rPr lang="en-US" b="1" dirty="0">
                <a:latin typeface="Calibri" charset="0"/>
              </a:rPr>
              <a:t>() with Class string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rgbClr val="0000FF"/>
            </a:solidFill>
          </a:ln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For complete lines:</a:t>
            </a:r>
            <a:br>
              <a:rPr lang="en-US" dirty="0">
                <a:latin typeface="Calibri" charset="0"/>
              </a:rPr>
            </a:br>
            <a:r>
              <a:rPr lang="en-US" sz="2800" b="1" dirty="0">
                <a:solidFill>
                  <a:srgbClr val="0000FF"/>
                </a:solidFill>
                <a:latin typeface="Calibri" charset="0"/>
              </a:rPr>
              <a:t>string line</a:t>
            </a:r>
            <a:r>
              <a:rPr lang="en-US" sz="2800" b="1" dirty="0" smtClean="0">
                <a:solidFill>
                  <a:srgbClr val="0000FF"/>
                </a:solidFill>
                <a:latin typeface="Calibri" charset="0"/>
              </a:rPr>
              <a:t>;	</a:t>
            </a:r>
            <a:r>
              <a:rPr lang="en-US" sz="2800" dirty="0" smtClean="0">
                <a:latin typeface="Calibri" charset="0"/>
              </a:rPr>
              <a:t>	//default constructor</a:t>
            </a:r>
            <a:r>
              <a:rPr lang="en-US" sz="2800" dirty="0">
                <a:latin typeface="Calibri" charset="0"/>
              </a:rPr>
              <a:t/>
            </a:r>
            <a:br>
              <a:rPr lang="en-US" sz="2800" dirty="0">
                <a:latin typeface="Calibri" charset="0"/>
              </a:rPr>
            </a:br>
            <a:r>
              <a:rPr lang="en-US" sz="2800" dirty="0" err="1">
                <a:latin typeface="Calibri" charset="0"/>
              </a:rPr>
              <a:t>cout</a:t>
            </a:r>
            <a:r>
              <a:rPr lang="en-US" sz="2800" dirty="0">
                <a:latin typeface="Calibri" charset="0"/>
              </a:rPr>
              <a:t> &lt;&lt; "Enter a line of input: ";</a:t>
            </a:r>
            <a:br>
              <a:rPr lang="en-US" sz="2800" dirty="0">
                <a:latin typeface="Calibri" charset="0"/>
              </a:rPr>
            </a:br>
            <a:r>
              <a:rPr lang="en-US" sz="2800" b="1" dirty="0" err="1">
                <a:solidFill>
                  <a:srgbClr val="FF0000"/>
                </a:solidFill>
                <a:latin typeface="Calibri" charset="0"/>
              </a:rPr>
              <a:t>getline</a:t>
            </a:r>
            <a:r>
              <a:rPr lang="en-US" sz="2800" b="1" dirty="0">
                <a:solidFill>
                  <a:srgbClr val="FF0000"/>
                </a:solidFill>
                <a:latin typeface="Calibri" charset="0"/>
              </a:rPr>
              <a:t>(</a:t>
            </a:r>
            <a:r>
              <a:rPr lang="en-US" sz="2800" b="1" dirty="0" err="1">
                <a:solidFill>
                  <a:srgbClr val="FF0000"/>
                </a:solidFill>
                <a:latin typeface="Calibri" charset="0"/>
              </a:rPr>
              <a:t>cin</a:t>
            </a:r>
            <a:r>
              <a:rPr lang="en-US" sz="2800" b="1" dirty="0">
                <a:solidFill>
                  <a:srgbClr val="FF0000"/>
                </a:solidFill>
                <a:latin typeface="Calibri" charset="0"/>
              </a:rPr>
              <a:t>, line)</a:t>
            </a:r>
            <a:r>
              <a:rPr lang="en-US" sz="2800" b="1" dirty="0" smtClean="0">
                <a:solidFill>
                  <a:srgbClr val="FF0000"/>
                </a:solidFill>
                <a:latin typeface="Calibri" charset="0"/>
              </a:rPr>
              <a:t>;		//stand-alone  function</a:t>
            </a:r>
            <a:r>
              <a:rPr lang="en-US" sz="2800" b="1" dirty="0">
                <a:solidFill>
                  <a:srgbClr val="FF0000"/>
                </a:solidFill>
                <a:latin typeface="Calibri" charset="0"/>
              </a:rPr>
              <a:t/>
            </a:r>
            <a:br>
              <a:rPr lang="en-US" sz="2800" b="1" dirty="0">
                <a:solidFill>
                  <a:srgbClr val="FF0000"/>
                </a:solidFill>
                <a:latin typeface="Calibri" charset="0"/>
              </a:rPr>
            </a:br>
            <a:r>
              <a:rPr lang="en-US" sz="2800" dirty="0" err="1">
                <a:latin typeface="Calibri" charset="0"/>
              </a:rPr>
              <a:t>cout</a:t>
            </a:r>
            <a:r>
              <a:rPr lang="en-US" sz="2800" dirty="0">
                <a:latin typeface="Calibri" charset="0"/>
              </a:rPr>
              <a:t> &lt;&lt; line &lt;&lt; "END OF OUTPUT";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latin typeface="Calibri" charset="0"/>
              </a:rPr>
              <a:t>Dialogue produced:</a:t>
            </a:r>
            <a:br>
              <a:rPr lang="en-US" dirty="0">
                <a:latin typeface="Calibri" charset="0"/>
              </a:rPr>
            </a:br>
            <a:r>
              <a:rPr lang="en-US" sz="2800" dirty="0">
                <a:latin typeface="Calibri" charset="0"/>
              </a:rPr>
              <a:t>Enter a line of input: </a:t>
            </a:r>
            <a:r>
              <a:rPr lang="en-US" sz="2800" b="1" u="sng" dirty="0">
                <a:solidFill>
                  <a:srgbClr val="0000FF"/>
                </a:solidFill>
                <a:latin typeface="Calibri" charset="0"/>
              </a:rPr>
              <a:t>Do be do to you!</a:t>
            </a:r>
            <a:br>
              <a:rPr lang="en-US" sz="2800" b="1" u="sng" dirty="0">
                <a:solidFill>
                  <a:srgbClr val="0000FF"/>
                </a:solidFill>
                <a:latin typeface="Calibri" charset="0"/>
              </a:rPr>
            </a:br>
            <a:r>
              <a:rPr lang="en-US" sz="2800" b="1" dirty="0">
                <a:solidFill>
                  <a:srgbClr val="008000"/>
                </a:solidFill>
                <a:latin typeface="Calibri" charset="0"/>
              </a:rPr>
              <a:t>Do be do to </a:t>
            </a:r>
            <a:r>
              <a:rPr lang="en-US" sz="2800" b="1" dirty="0" err="1">
                <a:solidFill>
                  <a:srgbClr val="008000"/>
                </a:solidFill>
                <a:latin typeface="Calibri" charset="0"/>
              </a:rPr>
              <a:t>you!END</a:t>
            </a:r>
            <a:r>
              <a:rPr lang="en-US" sz="2800" b="1" dirty="0">
                <a:solidFill>
                  <a:srgbClr val="008000"/>
                </a:solidFill>
                <a:latin typeface="Calibri" charset="0"/>
              </a:rPr>
              <a:t> OF INPUT</a:t>
            </a:r>
          </a:p>
          <a:p>
            <a:pPr lvl="1" eaLnBrk="1" hangingPunct="1"/>
            <a:r>
              <a:rPr lang="en-US" b="1" dirty="0">
                <a:solidFill>
                  <a:srgbClr val="FF0000"/>
                </a:solidFill>
                <a:latin typeface="Calibri" charset="0"/>
              </a:rPr>
              <a:t>Similar to c-string</a:t>
            </a:r>
            <a:r>
              <a:rPr lang="ja-JP" altLang="en-US" b="1" dirty="0">
                <a:solidFill>
                  <a:srgbClr val="FF0000"/>
                </a:solidFill>
                <a:latin typeface="Calibri" charset="0"/>
              </a:rPr>
              <a:t>’</a:t>
            </a:r>
            <a:r>
              <a:rPr lang="en-US" b="1" dirty="0">
                <a:solidFill>
                  <a:srgbClr val="FF0000"/>
                </a:solidFill>
                <a:latin typeface="Calibri" charset="0"/>
              </a:rPr>
              <a:t>s usage of </a:t>
            </a:r>
            <a:r>
              <a:rPr lang="en-US" b="1" dirty="0" err="1">
                <a:solidFill>
                  <a:srgbClr val="FF0000"/>
                </a:solidFill>
                <a:latin typeface="Calibri" charset="0"/>
              </a:rPr>
              <a:t>getline</a:t>
            </a:r>
            <a:r>
              <a:rPr lang="en-US" b="1" dirty="0">
                <a:solidFill>
                  <a:srgbClr val="FF0000"/>
                </a:solidFill>
                <a:latin typeface="Calibri" charset="0"/>
              </a:rPr>
              <a:t>()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0C32-ADC6-B342-87D4-8539893052A8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US" b="1" dirty="0">
                <a:latin typeface="Calibri" charset="0"/>
              </a:rPr>
              <a:t>Other </a:t>
            </a:r>
            <a:r>
              <a:rPr lang="en-US" b="1" dirty="0" err="1">
                <a:latin typeface="Calibri" charset="0"/>
              </a:rPr>
              <a:t>getline</a:t>
            </a:r>
            <a:r>
              <a:rPr lang="en-US" b="1" dirty="0">
                <a:latin typeface="Calibri" charset="0"/>
              </a:rPr>
              <a:t>() Versions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8894" y="1219200"/>
            <a:ext cx="8229600" cy="5137150"/>
          </a:xfrm>
          <a:ln>
            <a:solidFill>
              <a:srgbClr val="0000FF"/>
            </a:solidFill>
          </a:ln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Calibri" charset="0"/>
              </a:rPr>
              <a:t>Two versions of </a:t>
            </a:r>
            <a:r>
              <a:rPr lang="en-US" dirty="0" err="1" smtClean="0">
                <a:latin typeface="Calibri" charset="0"/>
              </a:rPr>
              <a:t>getline</a:t>
            </a:r>
            <a:r>
              <a:rPr lang="en-US" dirty="0" smtClean="0">
                <a:latin typeface="Calibri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US" dirty="0" err="1" smtClean="0">
                <a:latin typeface="Calibri" charset="0"/>
              </a:rPr>
              <a:t>istream</a:t>
            </a:r>
            <a:r>
              <a:rPr lang="en-US" dirty="0" smtClean="0">
                <a:latin typeface="Calibri" charset="0"/>
              </a:rPr>
              <a:t> &amp; </a:t>
            </a:r>
            <a:r>
              <a:rPr lang="en-US" dirty="0" err="1" smtClean="0">
                <a:latin typeface="Calibri" charset="0"/>
              </a:rPr>
              <a:t>getline</a:t>
            </a:r>
            <a:r>
              <a:rPr lang="en-US" dirty="0" smtClean="0">
                <a:latin typeface="Calibri" charset="0"/>
              </a:rPr>
              <a:t>(</a:t>
            </a:r>
            <a:r>
              <a:rPr lang="en-US" dirty="0" err="1" smtClean="0">
                <a:latin typeface="Calibri" charset="0"/>
              </a:rPr>
              <a:t>cin</a:t>
            </a:r>
            <a:r>
              <a:rPr lang="en-US" dirty="0" smtClean="0">
                <a:latin typeface="Calibri" charset="0"/>
              </a:rPr>
              <a:t>, line); line =&gt; string</a:t>
            </a:r>
            <a:endParaRPr lang="en-US" dirty="0" smtClean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Calibri" charset="0"/>
              </a:rPr>
              <a:t>Can </a:t>
            </a:r>
            <a:r>
              <a:rPr lang="en-US" dirty="0">
                <a:latin typeface="Calibri" charset="0"/>
              </a:rPr>
              <a:t>specify "</a:t>
            </a:r>
            <a:r>
              <a:rPr lang="en-US" b="1" dirty="0">
                <a:latin typeface="Calibri" charset="0"/>
              </a:rPr>
              <a:t>delimiter</a:t>
            </a:r>
            <a:r>
              <a:rPr lang="en-US" dirty="0">
                <a:latin typeface="Calibri" charset="0"/>
              </a:rPr>
              <a:t>" character:</a:t>
            </a:r>
            <a:br>
              <a:rPr lang="en-US" dirty="0">
                <a:latin typeface="Calibri" charset="0"/>
              </a:rPr>
            </a:br>
            <a:r>
              <a:rPr lang="en-US" sz="2800" dirty="0">
                <a:latin typeface="Calibri" charset="0"/>
              </a:rPr>
              <a:t>string line;</a:t>
            </a:r>
            <a:br>
              <a:rPr lang="en-US" sz="2800" dirty="0">
                <a:latin typeface="Calibri" charset="0"/>
              </a:rPr>
            </a:br>
            <a:r>
              <a:rPr lang="en-US" sz="2800" dirty="0" err="1">
                <a:latin typeface="Calibri" charset="0"/>
              </a:rPr>
              <a:t>cout</a:t>
            </a:r>
            <a:r>
              <a:rPr lang="en-US" sz="2800" dirty="0">
                <a:latin typeface="Calibri" charset="0"/>
              </a:rPr>
              <a:t> &lt;&lt; "Enter input: ";</a:t>
            </a:r>
            <a:br>
              <a:rPr lang="en-US" sz="2800" dirty="0">
                <a:latin typeface="Calibri" charset="0"/>
              </a:rPr>
            </a:br>
            <a:r>
              <a:rPr lang="en-US" sz="2800" dirty="0" err="1" smtClean="0">
                <a:latin typeface="Calibri" charset="0"/>
              </a:rPr>
              <a:t>istram</a:t>
            </a:r>
            <a:r>
              <a:rPr lang="en-US" sz="2800" dirty="0" smtClean="0">
                <a:latin typeface="Calibri" charset="0"/>
              </a:rPr>
              <a:t> &amp; </a:t>
            </a:r>
            <a:r>
              <a:rPr lang="en-US" sz="2800" dirty="0" err="1" smtClean="0">
                <a:solidFill>
                  <a:srgbClr val="FF0000"/>
                </a:solidFill>
                <a:latin typeface="Calibri" charset="0"/>
              </a:rPr>
              <a:t>getline</a:t>
            </a:r>
            <a:r>
              <a:rPr lang="en-US" sz="2800" dirty="0">
                <a:solidFill>
                  <a:srgbClr val="FF0000"/>
                </a:solidFill>
                <a:latin typeface="Calibri" charset="0"/>
              </a:rPr>
              <a:t>(</a:t>
            </a:r>
            <a:r>
              <a:rPr lang="en-US" sz="2800" dirty="0" err="1">
                <a:solidFill>
                  <a:srgbClr val="FF0000"/>
                </a:solidFill>
                <a:latin typeface="Calibri" charset="0"/>
              </a:rPr>
              <a:t>cin</a:t>
            </a:r>
            <a:r>
              <a:rPr lang="en-US" sz="2800" dirty="0">
                <a:solidFill>
                  <a:srgbClr val="FF0000"/>
                </a:solidFill>
                <a:latin typeface="Calibri" charset="0"/>
              </a:rPr>
              <a:t>, line, </a:t>
            </a:r>
            <a:r>
              <a:rPr lang="en-US" sz="2800" b="1" dirty="0" smtClean="0">
                <a:solidFill>
                  <a:srgbClr val="0000FF"/>
                </a:solidFill>
                <a:latin typeface="Calibri" charset="0"/>
              </a:rPr>
              <a:t>‘?’</a:t>
            </a:r>
            <a:r>
              <a:rPr lang="en-US" sz="2800" dirty="0" smtClean="0">
                <a:solidFill>
                  <a:srgbClr val="FF0000"/>
                </a:solidFill>
                <a:latin typeface="Calibri" charset="0"/>
              </a:rPr>
              <a:t>)</a:t>
            </a:r>
            <a:r>
              <a:rPr lang="en-US" sz="2800" dirty="0">
                <a:solidFill>
                  <a:srgbClr val="FF0000"/>
                </a:solidFill>
                <a:latin typeface="Calibri" charset="0"/>
              </a:rPr>
              <a:t>;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Receives input until </a:t>
            </a:r>
            <a:r>
              <a:rPr lang="en-US" b="1" dirty="0" smtClean="0">
                <a:solidFill>
                  <a:srgbClr val="0000FF"/>
                </a:solidFill>
                <a:latin typeface="Calibri" charset="0"/>
              </a:rPr>
              <a:t>‘?’ </a:t>
            </a:r>
            <a:r>
              <a:rPr lang="en-US" dirty="0">
                <a:latin typeface="Calibri" charset="0"/>
              </a:rPr>
              <a:t>encountered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b="1" dirty="0" err="1">
                <a:latin typeface="Calibri" charset="0"/>
              </a:rPr>
              <a:t>getline</a:t>
            </a:r>
            <a:r>
              <a:rPr lang="en-US" b="1" dirty="0">
                <a:latin typeface="Calibri" charset="0"/>
              </a:rPr>
              <a:t>()</a:t>
            </a:r>
            <a:r>
              <a:rPr lang="en-US" dirty="0">
                <a:latin typeface="Calibri" charset="0"/>
              </a:rPr>
              <a:t> actually returns </a:t>
            </a:r>
            <a:r>
              <a:rPr lang="en-US" dirty="0" smtClean="0">
                <a:latin typeface="Calibri" charset="0"/>
              </a:rPr>
              <a:t>reference to </a:t>
            </a:r>
            <a:r>
              <a:rPr lang="en-US" b="1" dirty="0" err="1" smtClean="0">
                <a:solidFill>
                  <a:srgbClr val="0000FF"/>
                </a:solidFill>
                <a:latin typeface="Calibri" charset="0"/>
              </a:rPr>
              <a:t>cin</a:t>
            </a:r>
            <a:endParaRPr lang="en-US" b="1" dirty="0">
              <a:solidFill>
                <a:srgbClr val="0000FF"/>
              </a:solidFill>
              <a:latin typeface="Calibri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string s1, s2;</a:t>
            </a:r>
            <a:br>
              <a:rPr lang="en-US" dirty="0">
                <a:latin typeface="Calibri" charset="0"/>
              </a:rPr>
            </a:br>
            <a:r>
              <a:rPr lang="en-US" dirty="0" err="1">
                <a:latin typeface="Calibri" charset="0"/>
              </a:rPr>
              <a:t>getline</a:t>
            </a:r>
            <a:r>
              <a:rPr lang="en-US" dirty="0">
                <a:latin typeface="Calibri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alibri" charset="0"/>
              </a:rPr>
              <a:t>cin</a:t>
            </a:r>
            <a:r>
              <a:rPr lang="en-US" dirty="0">
                <a:latin typeface="Calibri" charset="0"/>
              </a:rPr>
              <a:t>, s1) &gt;&gt; s2;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Results in: (</a:t>
            </a:r>
            <a:r>
              <a:rPr lang="en-US" dirty="0" err="1">
                <a:latin typeface="Calibri" charset="0"/>
              </a:rPr>
              <a:t>cin</a:t>
            </a:r>
            <a:r>
              <a:rPr lang="en-US" dirty="0">
                <a:latin typeface="Calibri" charset="0"/>
              </a:rPr>
              <a:t>) &gt;&gt; s2</a:t>
            </a:r>
            <a:r>
              <a:rPr lang="en-US" dirty="0" smtClean="0">
                <a:latin typeface="Calibri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Calibri" charset="0"/>
              </a:rPr>
              <a:t>To read one character at a time</a:t>
            </a:r>
          </a:p>
          <a:p>
            <a:pPr lvl="1">
              <a:lnSpc>
                <a:spcPct val="90000"/>
              </a:lnSpc>
            </a:pPr>
            <a:r>
              <a:rPr lang="en-US" dirty="0" err="1" smtClean="0">
                <a:solidFill>
                  <a:srgbClr val="FF0000"/>
                </a:solidFill>
                <a:latin typeface="Calibri" charset="0"/>
              </a:rPr>
              <a:t>c</a:t>
            </a:r>
            <a:r>
              <a:rPr lang="en-US" dirty="0" err="1" smtClean="0">
                <a:solidFill>
                  <a:srgbClr val="FF0000"/>
                </a:solidFill>
                <a:latin typeface="Calibri" charset="0"/>
              </a:rPr>
              <a:t>in.get</a:t>
            </a:r>
            <a:r>
              <a:rPr lang="en-US" dirty="0" smtClean="0">
                <a:solidFill>
                  <a:srgbClr val="FF0000"/>
                </a:solidFill>
                <a:latin typeface="Calibri" charset="0"/>
              </a:rPr>
              <a:t>(</a:t>
            </a:r>
            <a:r>
              <a:rPr lang="en-US" dirty="0" err="1" smtClean="0">
                <a:solidFill>
                  <a:srgbClr val="FF0000"/>
                </a:solidFill>
                <a:latin typeface="Calibri" charset="0"/>
              </a:rPr>
              <a:t>nextChar</a:t>
            </a:r>
            <a:r>
              <a:rPr lang="en-US" dirty="0" smtClean="0">
                <a:solidFill>
                  <a:srgbClr val="FF0000"/>
                </a:solidFill>
                <a:latin typeface="Calibri" charset="0"/>
              </a:rPr>
              <a:t>);</a:t>
            </a:r>
            <a:endParaRPr lang="en-US" dirty="0">
              <a:solidFill>
                <a:srgbClr val="FF0000"/>
              </a:solidFill>
              <a:latin typeface="Calibri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0C32-ADC6-B342-87D4-8539893052A8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Calibri" charset="0"/>
              </a:rPr>
              <a:t>Pitfall: Mixing Input Methods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21275"/>
          </a:xfrm>
          <a:ln>
            <a:solidFill>
              <a:srgbClr val="0000FF"/>
            </a:solidFill>
          </a:ln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charset="0"/>
              </a:rPr>
              <a:t>Be careful mixing </a:t>
            </a:r>
            <a:r>
              <a:rPr lang="en-US" sz="2800" dirty="0" err="1">
                <a:latin typeface="Calibri" charset="0"/>
              </a:rPr>
              <a:t>cin</a:t>
            </a:r>
            <a:r>
              <a:rPr lang="en-US" sz="2800" dirty="0">
                <a:latin typeface="Calibri" charset="0"/>
              </a:rPr>
              <a:t> &gt;&gt; </a:t>
            </a:r>
            <a:r>
              <a:rPr lang="en-US" sz="2800" dirty="0" err="1">
                <a:latin typeface="Calibri" charset="0"/>
              </a:rPr>
              <a:t>var</a:t>
            </a:r>
            <a:r>
              <a:rPr lang="en-US" sz="2800" dirty="0">
                <a:latin typeface="Calibri" charset="0"/>
              </a:rPr>
              <a:t> and </a:t>
            </a:r>
            <a:r>
              <a:rPr lang="en-US" sz="2800" dirty="0" err="1" smtClean="0">
                <a:latin typeface="Calibri" charset="0"/>
              </a:rPr>
              <a:t>getline</a:t>
            </a:r>
            <a:r>
              <a:rPr lang="en-US" sz="2800" dirty="0" smtClean="0">
                <a:latin typeface="Calibri" charset="0"/>
              </a:rPr>
              <a:t>()</a:t>
            </a:r>
            <a:endParaRPr lang="en-US" sz="2800" dirty="0">
              <a:latin typeface="Calibri" charset="0"/>
            </a:endParaRPr>
          </a:p>
          <a:p>
            <a:pPr marL="457200" lvl="1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sz="2400" dirty="0" err="1">
                <a:latin typeface="Calibri" charset="0"/>
              </a:rPr>
              <a:t>int</a:t>
            </a:r>
            <a:r>
              <a:rPr lang="en-US" sz="2400" dirty="0">
                <a:latin typeface="Calibri" charset="0"/>
              </a:rPr>
              <a:t> n;</a:t>
            </a:r>
            <a:br>
              <a:rPr lang="en-US" sz="2400" dirty="0">
                <a:latin typeface="Calibri" charset="0"/>
              </a:rPr>
            </a:br>
            <a:r>
              <a:rPr lang="en-US" sz="2400" b="1" dirty="0">
                <a:solidFill>
                  <a:srgbClr val="0000FF"/>
                </a:solidFill>
                <a:latin typeface="Calibri" charset="0"/>
              </a:rPr>
              <a:t>string line</a:t>
            </a:r>
            <a:r>
              <a:rPr lang="en-US" sz="2400" b="1" dirty="0" smtClean="0">
                <a:solidFill>
                  <a:srgbClr val="0000FF"/>
                </a:solidFill>
                <a:latin typeface="Calibri" charset="0"/>
              </a:rPr>
              <a:t>;			//empty string</a:t>
            </a:r>
            <a:r>
              <a:rPr lang="en-US" sz="2400" b="1" dirty="0">
                <a:solidFill>
                  <a:srgbClr val="0000FF"/>
                </a:solidFill>
                <a:latin typeface="Calibri" charset="0"/>
              </a:rPr>
              <a:t/>
            </a:r>
            <a:br>
              <a:rPr lang="en-US" sz="2400" b="1" dirty="0">
                <a:solidFill>
                  <a:srgbClr val="0000FF"/>
                </a:solidFill>
                <a:latin typeface="Calibri" charset="0"/>
              </a:rPr>
            </a:br>
            <a:r>
              <a:rPr lang="en-US" sz="2400" dirty="0" err="1">
                <a:latin typeface="Calibri" charset="0"/>
              </a:rPr>
              <a:t>cin</a:t>
            </a:r>
            <a:r>
              <a:rPr lang="en-US" sz="2400" dirty="0">
                <a:latin typeface="Calibri" charset="0"/>
              </a:rPr>
              <a:t> &gt;&gt; n;</a:t>
            </a:r>
            <a:br>
              <a:rPr lang="en-US" sz="2400" dirty="0">
                <a:latin typeface="Calibri" charset="0"/>
              </a:rPr>
            </a:br>
            <a:r>
              <a:rPr lang="en-US" sz="2400" dirty="0" err="1">
                <a:latin typeface="Calibri" charset="0"/>
              </a:rPr>
              <a:t>getline</a:t>
            </a:r>
            <a:r>
              <a:rPr lang="en-US" sz="2400" dirty="0">
                <a:latin typeface="Calibri" charset="0"/>
              </a:rPr>
              <a:t>(</a:t>
            </a:r>
            <a:r>
              <a:rPr lang="en-US" sz="2400" dirty="0" err="1">
                <a:latin typeface="Calibri" charset="0"/>
              </a:rPr>
              <a:t>cin</a:t>
            </a:r>
            <a:r>
              <a:rPr lang="en-US" sz="2400" dirty="0">
                <a:latin typeface="Calibri" charset="0"/>
              </a:rPr>
              <a:t>, line);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>
                <a:latin typeface="Calibri" charset="0"/>
              </a:rPr>
              <a:t>If input is:	42</a:t>
            </a:r>
            <a:br>
              <a:rPr lang="en-US" sz="2400" dirty="0">
                <a:latin typeface="Calibri" charset="0"/>
              </a:rPr>
            </a:br>
            <a:r>
              <a:rPr lang="en-US" sz="2400" dirty="0">
                <a:latin typeface="Calibri" charset="0"/>
              </a:rPr>
              <a:t>			</a:t>
            </a:r>
            <a:r>
              <a:rPr lang="en-US" sz="2400" dirty="0" smtClean="0">
                <a:latin typeface="Calibri" charset="0"/>
              </a:rPr>
              <a:t>      Hello </a:t>
            </a:r>
            <a:r>
              <a:rPr lang="en-US" sz="2400" dirty="0">
                <a:latin typeface="Calibri" charset="0"/>
              </a:rPr>
              <a:t>hitchhiker.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Variable n set to 42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line set to empty </a:t>
            </a:r>
            <a:r>
              <a:rPr lang="en-US" sz="2000" dirty="0" smtClean="0">
                <a:latin typeface="Calibri" charset="0"/>
              </a:rPr>
              <a:t>string</a:t>
            </a:r>
            <a:endParaRPr lang="en-US" sz="2000" dirty="0">
              <a:latin typeface="Calibri" charset="0"/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400" dirty="0" err="1">
                <a:latin typeface="Calibri" charset="0"/>
              </a:rPr>
              <a:t>cin</a:t>
            </a:r>
            <a:r>
              <a:rPr lang="en-US" sz="2400" dirty="0">
                <a:latin typeface="Calibri" charset="0"/>
              </a:rPr>
              <a:t> &gt;&gt; n skipped leading whitespace, leaving</a:t>
            </a:r>
            <a:br>
              <a:rPr lang="en-US" sz="2400" dirty="0">
                <a:latin typeface="Calibri" charset="0"/>
              </a:rPr>
            </a:br>
            <a:r>
              <a:rPr lang="en-US" sz="2400" b="1" dirty="0">
                <a:solidFill>
                  <a:srgbClr val="0000FF"/>
                </a:solidFill>
                <a:latin typeface="Calibri" charset="0"/>
              </a:rPr>
              <a:t>"\n"</a:t>
            </a:r>
            <a:r>
              <a:rPr lang="en-US" sz="2400" dirty="0">
                <a:latin typeface="Calibri" charset="0"/>
              </a:rPr>
              <a:t> on stream for </a:t>
            </a:r>
            <a:r>
              <a:rPr lang="en-US" sz="2400" dirty="0" err="1">
                <a:latin typeface="Calibri" charset="0"/>
              </a:rPr>
              <a:t>getline</a:t>
            </a:r>
            <a:r>
              <a:rPr lang="en-US" sz="2400" dirty="0">
                <a:latin typeface="Calibri" charset="0"/>
              </a:rPr>
              <a:t>()</a:t>
            </a:r>
            <a:r>
              <a:rPr lang="en-US" sz="2400" dirty="0">
                <a:latin typeface="Calibri" charset="0"/>
              </a:rPr>
              <a:t>! </a:t>
            </a:r>
            <a:r>
              <a:rPr lang="en-US" sz="1600" dirty="0">
                <a:latin typeface="Calibri" charset="0"/>
              </a:rPr>
              <a:t>since </a:t>
            </a:r>
            <a:r>
              <a:rPr lang="en-US" sz="1600" dirty="0" err="1">
                <a:latin typeface="Calibri" charset="0"/>
              </a:rPr>
              <a:t>getline</a:t>
            </a:r>
            <a:r>
              <a:rPr lang="en-US" sz="1600" dirty="0">
                <a:latin typeface="Calibri" charset="0"/>
              </a:rPr>
              <a:t>() skips ‘\n’ and white space</a:t>
            </a:r>
            <a:endParaRPr lang="en-US" sz="1600" dirty="0" smtClean="0">
              <a:latin typeface="Calibri" charset="0"/>
            </a:endParaRP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b="1" dirty="0" err="1">
                <a:solidFill>
                  <a:srgbClr val="0000FF"/>
                </a:solidFill>
                <a:latin typeface="Calibri" charset="0"/>
              </a:rPr>
              <a:t>c</a:t>
            </a:r>
            <a:r>
              <a:rPr lang="en-US" sz="2400" b="1" dirty="0" err="1" smtClean="0">
                <a:solidFill>
                  <a:srgbClr val="0000FF"/>
                </a:solidFill>
                <a:latin typeface="Calibri" charset="0"/>
              </a:rPr>
              <a:t>in.ignore</a:t>
            </a:r>
            <a:r>
              <a:rPr lang="en-US" sz="2400" dirty="0" smtClean="0">
                <a:latin typeface="Calibri" charset="0"/>
              </a:rPr>
              <a:t>(1000, </a:t>
            </a:r>
            <a:r>
              <a:rPr lang="en-US" sz="2400" b="1" dirty="0" smtClean="0">
                <a:solidFill>
                  <a:srgbClr val="FF0000"/>
                </a:solidFill>
                <a:latin typeface="Calibri" charset="0"/>
              </a:rPr>
              <a:t>‘\n’</a:t>
            </a:r>
            <a:r>
              <a:rPr lang="en-US" sz="2400" dirty="0" smtClean="0">
                <a:latin typeface="Calibri" charset="0"/>
              </a:rPr>
              <a:t>); //discards next 1000 chars &amp; ‘\n’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endParaRPr lang="en-US" sz="2400" dirty="0">
              <a:latin typeface="Calibri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C++ Part I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0C32-ADC6-B342-87D4-8539893052A8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9189" y="30436"/>
            <a:ext cx="8229600" cy="807764"/>
          </a:xfrm>
        </p:spPr>
        <p:txBody>
          <a:bodyPr/>
          <a:lstStyle/>
          <a:p>
            <a:pPr eaLnBrk="1" hangingPunct="1"/>
            <a:r>
              <a:rPr lang="en-US" b="1" dirty="0">
                <a:latin typeface="Calibri" charset="0"/>
              </a:rPr>
              <a:t>Class </a:t>
            </a:r>
            <a:r>
              <a:rPr lang="en-US" b="1" dirty="0" smtClean="0">
                <a:latin typeface="Calibri" charset="0"/>
              </a:rPr>
              <a:t>String </a:t>
            </a:r>
            <a:r>
              <a:rPr lang="en-US" b="1" dirty="0">
                <a:latin typeface="Calibri" charset="0"/>
              </a:rPr>
              <a:t>Processing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  <a:ln>
            <a:solidFill>
              <a:srgbClr val="0000FF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Same operations available as c-strings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Calibri" charset="0"/>
              </a:rPr>
              <a:t>And more!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Over 100 members of standard string class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Calibri" charset="0"/>
              </a:rPr>
              <a:t>Some member functions: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>
                <a:solidFill>
                  <a:srgbClr val="0000FF"/>
                </a:solidFill>
                <a:latin typeface="Calibri" charset="0"/>
              </a:rPr>
              <a:t>.length()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Returns length of string 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.</a:t>
            </a:r>
            <a:r>
              <a:rPr lang="en-US" b="1" dirty="0">
                <a:solidFill>
                  <a:srgbClr val="0000FF"/>
                </a:solidFill>
                <a:latin typeface="Calibri" charset="0"/>
              </a:rPr>
              <a:t>at(</a:t>
            </a:r>
            <a:r>
              <a:rPr lang="en-US" b="1" dirty="0" err="1">
                <a:solidFill>
                  <a:srgbClr val="0000FF"/>
                </a:solidFill>
                <a:latin typeface="Calibri" charset="0"/>
              </a:rPr>
              <a:t>i</a:t>
            </a:r>
            <a:r>
              <a:rPr lang="en-US" b="1" dirty="0">
                <a:solidFill>
                  <a:srgbClr val="0000FF"/>
                </a:solidFill>
                <a:latin typeface="Calibri" charset="0"/>
              </a:rPr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Returns reference to char at position </a:t>
            </a:r>
            <a:r>
              <a:rPr lang="en-US" dirty="0" smtClean="0">
                <a:latin typeface="Calibri" charset="0"/>
              </a:rPr>
              <a:t>I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  <a:latin typeface="Calibri" charset="0"/>
              </a:rPr>
              <a:t>Checks range bounding – throws exception</a:t>
            </a:r>
            <a:endParaRPr lang="en-US" dirty="0">
              <a:solidFill>
                <a:srgbClr val="FF0000"/>
              </a:solidFill>
              <a:latin typeface="Calibri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0C32-ADC6-B342-87D4-8539893052A8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rgbClr val="898989"/>
                </a:solidFill>
                <a:latin typeface="Calibri" charset="0"/>
              </a:rPr>
              <a:t>C++ Part I </a:t>
            </a:r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6AA2270-4EED-2249-8347-605318B0B9B2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7347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AE9ABE7E-A002-E748-8D15-B5C976BA2BF7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 eaLnBrk="1" hangingPunct="1"/>
              <a:t>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7348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eaLnBrk="1" hangingPunct="1"/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Linked Lists</a:t>
            </a:r>
          </a:p>
        </p:txBody>
      </p:sp>
      <p:sp>
        <p:nvSpPr>
          <p:cNvPr id="52230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914400"/>
            <a:ext cx="8229600" cy="5441950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400" dirty="0"/>
              <a:t>Like an array, a </a:t>
            </a:r>
            <a:r>
              <a:rPr lang="en-US" sz="2400" b="1" dirty="0">
                <a:solidFill>
                  <a:srgbClr val="0000FF"/>
                </a:solidFill>
              </a:rPr>
              <a:t>linked list </a:t>
            </a:r>
            <a:r>
              <a:rPr lang="en-US" sz="2400" dirty="0"/>
              <a:t>is a </a:t>
            </a:r>
            <a:r>
              <a:rPr lang="en-US" sz="2400" b="1" i="1" dirty="0">
                <a:solidFill>
                  <a:srgbClr val="0000FF"/>
                </a:solidFill>
              </a:rPr>
              <a:t>data structure </a:t>
            </a:r>
            <a:r>
              <a:rPr lang="en-US" sz="2400" dirty="0"/>
              <a:t>for holding numerous pieces of data in some sequence. </a:t>
            </a: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The </a:t>
            </a:r>
            <a:r>
              <a:rPr lang="en-US" sz="2400" dirty="0"/>
              <a:t>big problem with arrays is that you generally need </a:t>
            </a:r>
            <a:r>
              <a:rPr lang="en-US" sz="2400" b="1" dirty="0">
                <a:solidFill>
                  <a:srgbClr val="0000FF"/>
                </a:solidFill>
              </a:rPr>
              <a:t>to know in advance how many pieces </a:t>
            </a:r>
            <a:r>
              <a:rPr lang="en-US" sz="2400" dirty="0"/>
              <a:t>of data you want to store in order to define </a:t>
            </a:r>
            <a:r>
              <a:rPr lang="en-US" sz="2400" dirty="0" smtClean="0"/>
              <a:t>them (</a:t>
            </a:r>
            <a:r>
              <a:rPr lang="en-US" sz="2400" b="1" dirty="0" smtClean="0">
                <a:solidFill>
                  <a:srgbClr val="FF0000"/>
                </a:solidFill>
              </a:rPr>
              <a:t>define N)</a:t>
            </a:r>
            <a:r>
              <a:rPr lang="en-US" sz="2400" dirty="0" smtClean="0"/>
              <a:t>. </a:t>
            </a:r>
          </a:p>
          <a:p>
            <a:pPr>
              <a:defRPr/>
            </a:pPr>
            <a:r>
              <a:rPr lang="en-US" sz="2400" dirty="0" smtClean="0"/>
              <a:t>Whilst </a:t>
            </a:r>
            <a:r>
              <a:rPr lang="en-US" sz="2400" dirty="0"/>
              <a:t>there are such things as </a:t>
            </a:r>
            <a:r>
              <a:rPr lang="en-US" sz="2400" b="1" dirty="0">
                <a:solidFill>
                  <a:srgbClr val="0000FF"/>
                </a:solidFill>
              </a:rPr>
              <a:t>dynamic arrays</a:t>
            </a:r>
            <a:r>
              <a:rPr lang="en-US" sz="2400" dirty="0"/>
              <a:t>, which get around this problem, they can become a little difficult to manage. </a:t>
            </a:r>
            <a:endParaRPr lang="en-US" sz="2400" dirty="0" smtClean="0"/>
          </a:p>
          <a:p>
            <a:pPr>
              <a:defRPr/>
            </a:pPr>
            <a:r>
              <a:rPr lang="en-US" sz="2400" b="1" dirty="0" smtClean="0">
                <a:solidFill>
                  <a:srgbClr val="0000FF"/>
                </a:solidFill>
              </a:rPr>
              <a:t>Linked </a:t>
            </a:r>
            <a:r>
              <a:rPr lang="en-US" sz="2400" b="1" dirty="0">
                <a:solidFill>
                  <a:srgbClr val="0000FF"/>
                </a:solidFill>
              </a:rPr>
              <a:t>lists to the rescue</a:t>
            </a:r>
            <a:r>
              <a:rPr lang="en-US" sz="2400" b="1" dirty="0" smtClean="0">
                <a:solidFill>
                  <a:srgbClr val="0000FF"/>
                </a:solidFill>
              </a:rPr>
              <a:t>!!!!</a:t>
            </a:r>
            <a:endParaRPr lang="en-US" sz="2400" b="1" dirty="0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sz="2400" dirty="0"/>
              <a:t> Unlike predefined </a:t>
            </a:r>
            <a:r>
              <a:rPr lang="en-US" sz="2400" b="1" i="1" dirty="0">
                <a:solidFill>
                  <a:srgbClr val="0000FF"/>
                </a:solidFill>
              </a:rPr>
              <a:t>static arrays</a:t>
            </a:r>
            <a:r>
              <a:rPr lang="en-US" sz="2400" dirty="0"/>
              <a:t>, linked lists are designed to have items </a:t>
            </a:r>
            <a:r>
              <a:rPr lang="en-US" sz="2400" b="1" i="1" dirty="0">
                <a:solidFill>
                  <a:srgbClr val="0000FF"/>
                </a:solidFill>
              </a:rPr>
              <a:t>added to them in real time </a:t>
            </a:r>
            <a:r>
              <a:rPr lang="en-US" sz="2400" dirty="0"/>
              <a:t>while the program is actually running</a:t>
            </a:r>
            <a:r>
              <a:rPr lang="en-US" sz="2400" dirty="0" smtClean="0"/>
              <a:t>.</a:t>
            </a:r>
          </a:p>
          <a:p>
            <a:pPr lvl="1">
              <a:defRPr/>
            </a:pPr>
            <a:r>
              <a:rPr lang="en-US" sz="2000" dirty="0" smtClean="0"/>
              <a:t> </a:t>
            </a:r>
            <a:r>
              <a:rPr lang="en-US" sz="2000" dirty="0"/>
              <a:t>If the user inputs more data, more items are added to the linked list to hold them.</a:t>
            </a:r>
          </a:p>
          <a:p>
            <a:pPr>
              <a:defRPr/>
            </a:pPr>
            <a:r>
              <a:rPr lang="en-US" sz="2400" dirty="0"/>
              <a:t> 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None/>
              <a:defRPr/>
            </a:pPr>
            <a:endParaRPr lang="en-US" sz="2400" dirty="0">
              <a:solidFill>
                <a:srgbClr val="3366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1009650" lvl="1" indent="-609600" eaLnBrk="1" hangingPunct="1">
              <a:lnSpc>
                <a:spcPct val="90000"/>
              </a:lnSpc>
              <a:buFont typeface="Arial" charset="0"/>
              <a:buNone/>
              <a:defRPr/>
            </a:pPr>
            <a:endParaRPr lang="en-US" sz="2400" dirty="0">
              <a:latin typeface="Calibri" charset="0"/>
              <a:ea typeface="ＭＳ Ｐゴシック" charset="0"/>
            </a:endParaRPr>
          </a:p>
          <a:p>
            <a:pPr marL="1371600" lvl="2" indent="-457200" eaLnBrk="1" hangingPunct="1">
              <a:lnSpc>
                <a:spcPct val="90000"/>
              </a:lnSpc>
              <a:buFont typeface="Arial" charset="0"/>
              <a:buNone/>
              <a:defRPr/>
            </a:pPr>
            <a:endParaRPr lang="en-US" dirty="0">
              <a:latin typeface="Calibri" charset="0"/>
              <a:ea typeface="ＭＳ Ｐゴシック" charset="0"/>
            </a:endParaRPr>
          </a:p>
          <a:p>
            <a:pPr marL="1009650" lvl="1" indent="-609600" eaLnBrk="1" hangingPunct="1">
              <a:lnSpc>
                <a:spcPct val="90000"/>
              </a:lnSpc>
              <a:defRPr/>
            </a:pPr>
            <a:endParaRPr lang="en-US" sz="2000" dirty="0">
              <a:latin typeface="Calibri" charset="0"/>
              <a:ea typeface="ＭＳ Ｐゴシック" charset="0"/>
            </a:endParaRPr>
          </a:p>
        </p:txBody>
      </p:sp>
      <p:sp>
        <p:nvSpPr>
          <p:cNvPr id="57350" name="Date Placeholder 8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rgbClr val="898989"/>
                </a:solidFill>
                <a:latin typeface="Calibri" charset="0"/>
              </a:rPr>
              <a:t>11/15/14</a:t>
            </a:r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56958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445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latin typeface="Calibri" charset="0"/>
              </a:rPr>
              <a:t>String Member </a:t>
            </a:r>
            <a:r>
              <a:rPr lang="en-US" sz="3600" dirty="0">
                <a:latin typeface="Calibri" charset="0"/>
              </a:rPr>
              <a:t>Functions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0C32-ADC6-B342-87D4-8539893052A8}" type="slidenum">
              <a:rPr lang="en-US" smtClean="0"/>
              <a:pPr/>
              <a:t>70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91819"/>
              </p:ext>
            </p:extLst>
          </p:nvPr>
        </p:nvGraphicFramePr>
        <p:xfrm>
          <a:off x="1524000" y="944562"/>
          <a:ext cx="6096000" cy="1925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Member 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constructor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Construct string object (public member function 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destructor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String destructor (public member function 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operator=( 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String assignment (public member function 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661727"/>
              </p:ext>
            </p:extLst>
          </p:nvPr>
        </p:nvGraphicFramePr>
        <p:xfrm>
          <a:off x="1482655" y="3542031"/>
          <a:ext cx="6096000" cy="2814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Member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size()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Return length of string (public member function 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length( 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Return length of string (public member function 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capacity(</a:t>
                      </a:r>
                      <a:r>
                        <a:rPr lang="en-US" sz="1400" baseline="0" dirty="0" smtClean="0"/>
                        <a:t> 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Return size of allocated storage (public member function 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empty( 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Test if string is empty (public member function 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hlinkClick r:id="rId3"/>
                        </a:rPr>
                        <a:t>r</a:t>
                      </a:r>
                      <a:r>
                        <a:rPr lang="it-IT" sz="1400" b="1" dirty="0" smtClean="0">
                          <a:hlinkClick r:id="rId3"/>
                        </a:rPr>
                        <a:t>esize</a:t>
                      </a:r>
                      <a:r>
                        <a:rPr lang="it-IT" sz="1400" b="1" dirty="0" smtClean="0"/>
                        <a:t>( 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Resize string (public member function 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25628" y="3004809"/>
            <a:ext cx="1249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Capacity</a:t>
            </a:r>
            <a:endParaRPr lang="en-US" sz="2400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445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latin typeface="Calibri" charset="0"/>
              </a:rPr>
              <a:t>String Member </a:t>
            </a:r>
            <a:r>
              <a:rPr lang="en-US" sz="3600" dirty="0">
                <a:latin typeface="Calibri" charset="0"/>
              </a:rPr>
              <a:t>Functions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0C32-ADC6-B342-87D4-8539893052A8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25628" y="3004809"/>
            <a:ext cx="1249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Capacity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08" y="1245859"/>
            <a:ext cx="8140700" cy="3517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66597" y="876527"/>
            <a:ext cx="179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String operations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029200"/>
            <a:ext cx="7645400" cy="12065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047863" y="465986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Iterators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25477308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445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latin typeface="Calibri" charset="0"/>
              </a:rPr>
              <a:t>String Member </a:t>
            </a:r>
            <a:r>
              <a:rPr lang="en-US" sz="3600" dirty="0">
                <a:latin typeface="Calibri" charset="0"/>
              </a:rPr>
              <a:t>Functions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0C32-ADC6-B342-87D4-8539893052A8}" type="slidenum">
              <a:rPr lang="en-US" smtClean="0"/>
              <a:pPr/>
              <a:t>72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856103"/>
              </p:ext>
            </p:extLst>
          </p:nvPr>
        </p:nvGraphicFramePr>
        <p:xfrm>
          <a:off x="1524000" y="817881"/>
          <a:ext cx="6096000" cy="1925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Member 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hlinkClick r:id="rId3"/>
                        </a:rPr>
                        <a:t>o</a:t>
                      </a:r>
                      <a:r>
                        <a:rPr lang="it-IT" sz="1400" b="1" dirty="0" smtClean="0">
                          <a:hlinkClick r:id="rId3"/>
                        </a:rPr>
                        <a:t>perator +=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Append to string (public member function 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b="1" dirty="0" smtClean="0">
                          <a:hlinkClick r:id="rId4"/>
                        </a:rPr>
                        <a:t>append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Append to string (public member function )</a:t>
                      </a:r>
                      <a:endParaRPr lang="en-US" sz="1400" dirty="0"/>
                    </a:p>
                  </a:txBody>
                  <a:tcPr/>
                </a:tc>
              </a:tr>
              <a:tr h="391478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hlinkClick r:id="rId5"/>
                        </a:rPr>
                        <a:t>push_back</a:t>
                      </a:r>
                      <a:r>
                        <a:rPr lang="en-US" sz="1400" b="1" dirty="0" smtClean="0"/>
                        <a:t>( 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Append character to string (public member function 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032578"/>
              </p:ext>
            </p:extLst>
          </p:nvPr>
        </p:nvGraphicFramePr>
        <p:xfrm>
          <a:off x="1482655" y="3542031"/>
          <a:ext cx="6096000" cy="2443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Member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1" dirty="0" smtClean="0">
                          <a:hlinkClick r:id="rId6"/>
                        </a:rPr>
                        <a:t>operator[]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Get character of string (public member function 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at( 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Get character in string (public member function 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back( 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Access last character (public member function 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front</a:t>
                      </a:r>
                      <a:r>
                        <a:rPr lang="en-US" sz="1400" b="1" baseline="0" dirty="0" smtClean="0"/>
                        <a:t>( 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Access first character (public member function 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57600" y="3004809"/>
            <a:ext cx="2122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Element</a:t>
            </a:r>
            <a:r>
              <a:rPr lang="fr-FR" sz="2400" b="1" dirty="0"/>
              <a:t> </a:t>
            </a:r>
            <a:r>
              <a:rPr lang="fr-FR" sz="2400" b="1" dirty="0" err="1"/>
              <a:t>access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0557539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42478" y="76200"/>
            <a:ext cx="8229600" cy="8683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b="1" dirty="0">
                <a:latin typeface="Calibri" charset="0"/>
              </a:rPr>
              <a:t>C-string and </a:t>
            </a:r>
            <a:r>
              <a:rPr lang="en-US" sz="2800" b="1" dirty="0">
                <a:latin typeface="Calibri" charset="0"/>
              </a:rPr>
              <a:t>S</a:t>
            </a:r>
            <a:r>
              <a:rPr lang="en-US" sz="2800" b="1" dirty="0" smtClean="0">
                <a:latin typeface="Calibri" charset="0"/>
              </a:rPr>
              <a:t>tring Object </a:t>
            </a:r>
            <a:r>
              <a:rPr lang="en-US" sz="2800" b="1" dirty="0">
                <a:latin typeface="Calibri" charset="0"/>
              </a:rPr>
              <a:t>Conversions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762000"/>
            <a:ext cx="7815262" cy="5594350"/>
          </a:xfrm>
          <a:ln>
            <a:solidFill>
              <a:srgbClr val="0000FF"/>
            </a:solidFill>
          </a:ln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charset="0"/>
              </a:rPr>
              <a:t>Automatic type conversions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>
                <a:latin typeface="Calibri" charset="0"/>
              </a:rPr>
              <a:t>From c-string to string object:</a:t>
            </a:r>
            <a:br>
              <a:rPr lang="en-US" sz="2400" dirty="0">
                <a:latin typeface="Calibri" charset="0"/>
              </a:rPr>
            </a:br>
            <a:r>
              <a:rPr lang="en-US" sz="2400" dirty="0">
                <a:latin typeface="Calibri" charset="0"/>
              </a:rPr>
              <a:t>char </a:t>
            </a:r>
            <a:r>
              <a:rPr lang="en-US" sz="2400" dirty="0" err="1">
                <a:latin typeface="Calibri" charset="0"/>
              </a:rPr>
              <a:t>aCString</a:t>
            </a:r>
            <a:r>
              <a:rPr lang="en-US" sz="2400" dirty="0">
                <a:latin typeface="Calibri" charset="0"/>
              </a:rPr>
              <a:t>[] = "My C-string"</a:t>
            </a:r>
            <a:r>
              <a:rPr lang="en-US" sz="2400" dirty="0" smtClean="0">
                <a:latin typeface="Calibri" charset="0"/>
              </a:rPr>
              <a:t>;  </a:t>
            </a:r>
            <a:r>
              <a:rPr lang="en-US" sz="2400" dirty="0" smtClean="0">
                <a:latin typeface="Calibri" charset="0"/>
              </a:rPr>
              <a:t>	/</a:t>
            </a:r>
            <a:r>
              <a:rPr lang="en-US" sz="2400" dirty="0" smtClean="0">
                <a:latin typeface="Calibri" charset="0"/>
              </a:rPr>
              <a:t>/C-string variable</a:t>
            </a:r>
            <a:r>
              <a:rPr lang="en-US" sz="2400" dirty="0">
                <a:latin typeface="Calibri" charset="0"/>
              </a:rPr>
              <a:t/>
            </a:r>
            <a:br>
              <a:rPr lang="en-US" sz="2400" dirty="0">
                <a:latin typeface="Calibri" charset="0"/>
              </a:rPr>
            </a:br>
            <a:r>
              <a:rPr lang="en-US" sz="2400" dirty="0">
                <a:latin typeface="Calibri" charset="0"/>
              </a:rPr>
              <a:t>string </a:t>
            </a:r>
            <a:r>
              <a:rPr lang="en-US" sz="2400" dirty="0" err="1">
                <a:latin typeface="Calibri" charset="0"/>
              </a:rPr>
              <a:t>stringVar</a:t>
            </a:r>
            <a:r>
              <a:rPr lang="en-US" sz="2400" dirty="0" smtClean="0">
                <a:latin typeface="Calibri" charset="0"/>
              </a:rPr>
              <a:t>;		// empty string </a:t>
            </a:r>
            <a:r>
              <a:rPr lang="en-US" sz="2400" dirty="0">
                <a:latin typeface="Calibri" charset="0"/>
              </a:rPr>
              <a:t/>
            </a:r>
            <a:br>
              <a:rPr lang="en-US" sz="2400" dirty="0">
                <a:latin typeface="Calibri" charset="0"/>
              </a:rPr>
            </a:br>
            <a:r>
              <a:rPr lang="en-US" sz="2400" b="1" dirty="0" err="1">
                <a:solidFill>
                  <a:srgbClr val="0000FF"/>
                </a:solidFill>
                <a:latin typeface="Calibri" charset="0"/>
              </a:rPr>
              <a:t>stringVar</a:t>
            </a:r>
            <a:r>
              <a:rPr lang="en-US" sz="2400" b="1" dirty="0">
                <a:solidFill>
                  <a:srgbClr val="0000FF"/>
                </a:solidFill>
                <a:latin typeface="Calibri" charset="0"/>
              </a:rPr>
              <a:t> = </a:t>
            </a:r>
            <a:r>
              <a:rPr lang="en-US" sz="2400" b="1" dirty="0" err="1">
                <a:solidFill>
                  <a:srgbClr val="0000FF"/>
                </a:solidFill>
                <a:latin typeface="Calibri" charset="0"/>
              </a:rPr>
              <a:t>aCstring</a:t>
            </a:r>
            <a:r>
              <a:rPr lang="en-US" sz="2400" b="1" dirty="0" smtClean="0">
                <a:solidFill>
                  <a:srgbClr val="0000FF"/>
                </a:solidFill>
                <a:latin typeface="Calibri" charset="0"/>
              </a:rPr>
              <a:t>;    </a:t>
            </a:r>
            <a:r>
              <a:rPr lang="en-US" sz="2400" b="1" dirty="0" smtClean="0">
                <a:solidFill>
                  <a:srgbClr val="0000FF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2400" b="1" dirty="0">
              <a:solidFill>
                <a:srgbClr val="0000FF"/>
              </a:solidFill>
              <a:latin typeface="Calibri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b="1" dirty="0">
                <a:solidFill>
                  <a:srgbClr val="0000FF"/>
                </a:solidFill>
                <a:latin typeface="Calibri" charset="0"/>
              </a:rPr>
              <a:t>Perfectly legal and appropriate!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err="1">
                <a:latin typeface="Calibri" charset="0"/>
              </a:rPr>
              <a:t>aCString</a:t>
            </a:r>
            <a:r>
              <a:rPr lang="en-US" sz="2400" dirty="0">
                <a:latin typeface="Calibri" charset="0"/>
              </a:rPr>
              <a:t> = </a:t>
            </a:r>
            <a:r>
              <a:rPr lang="en-US" sz="2400" dirty="0" err="1">
                <a:latin typeface="Calibri" charset="0"/>
              </a:rPr>
              <a:t>stringVar</a:t>
            </a:r>
            <a:r>
              <a:rPr lang="en-US" sz="2400" dirty="0">
                <a:latin typeface="Calibri" charset="0"/>
              </a:rPr>
              <a:t>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  <a:latin typeface="Calibri" charset="0"/>
              </a:rPr>
              <a:t>ILLEGAL!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  <a:latin typeface="Calibri" charset="0"/>
              </a:rPr>
              <a:t>Cannot auto-convert to c-string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>
                <a:latin typeface="Calibri" charset="0"/>
              </a:rPr>
              <a:t>Must use </a:t>
            </a:r>
            <a:r>
              <a:rPr lang="en-US" sz="2400" b="1" dirty="0">
                <a:solidFill>
                  <a:srgbClr val="0000FF"/>
                </a:solidFill>
                <a:latin typeface="Calibri" charset="0"/>
              </a:rPr>
              <a:t>explicit conversion</a:t>
            </a:r>
            <a:r>
              <a:rPr lang="en-US" sz="2400" dirty="0">
                <a:latin typeface="Calibri" charset="0"/>
              </a:rPr>
              <a:t>:</a:t>
            </a:r>
            <a:br>
              <a:rPr lang="en-US" sz="2400" dirty="0">
                <a:latin typeface="Calibri" charset="0"/>
              </a:rPr>
            </a:br>
            <a:r>
              <a:rPr lang="en-US" sz="2400" dirty="0" err="1">
                <a:latin typeface="Calibri" charset="0"/>
              </a:rPr>
              <a:t>strcpy</a:t>
            </a:r>
            <a:r>
              <a:rPr lang="en-US" sz="2400" dirty="0">
                <a:latin typeface="Calibri" charset="0"/>
              </a:rPr>
              <a:t>(</a:t>
            </a:r>
            <a:r>
              <a:rPr lang="en-US" sz="2400" dirty="0" err="1">
                <a:latin typeface="Calibri" charset="0"/>
              </a:rPr>
              <a:t>aCString</a:t>
            </a:r>
            <a:r>
              <a:rPr lang="en-US" sz="2400" dirty="0">
                <a:latin typeface="Calibri" charset="0"/>
              </a:rPr>
              <a:t>, </a:t>
            </a:r>
            <a:r>
              <a:rPr lang="en-US" sz="2400" b="1" dirty="0" err="1">
                <a:solidFill>
                  <a:srgbClr val="FF0000"/>
                </a:solidFill>
                <a:latin typeface="Calibri" charset="0"/>
              </a:rPr>
              <a:t>stringVar.c_str</a:t>
            </a:r>
            <a:r>
              <a:rPr lang="en-US" sz="2400" b="1" dirty="0">
                <a:solidFill>
                  <a:srgbClr val="FF0000"/>
                </a:solidFill>
                <a:latin typeface="Calibri" charset="0"/>
              </a:rPr>
              <a:t>()</a:t>
            </a:r>
            <a:r>
              <a:rPr lang="en-US" sz="2400" dirty="0">
                <a:latin typeface="Calibri" charset="0"/>
              </a:rPr>
              <a:t>)</a:t>
            </a:r>
            <a:r>
              <a:rPr lang="en-US" sz="2400" dirty="0" smtClean="0">
                <a:latin typeface="Calibri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>
                <a:latin typeface="Calibri" charset="0"/>
              </a:rPr>
              <a:t>Notice</a:t>
            </a:r>
          </a:p>
          <a:p>
            <a:pPr lvl="2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 err="1" smtClean="0">
                <a:solidFill>
                  <a:srgbClr val="FF0000"/>
                </a:solidFill>
                <a:latin typeface="Calibri" charset="0"/>
              </a:rPr>
              <a:t>aCString</a:t>
            </a:r>
            <a:r>
              <a:rPr lang="en-US" sz="2000" b="1" dirty="0" smtClean="0">
                <a:solidFill>
                  <a:srgbClr val="FF0000"/>
                </a:solidFill>
                <a:latin typeface="Calibri" charset="0"/>
              </a:rPr>
              <a:t> = </a:t>
            </a:r>
            <a:r>
              <a:rPr lang="en-US" sz="2000" b="1" dirty="0" err="1" smtClean="0">
                <a:solidFill>
                  <a:srgbClr val="FF0000"/>
                </a:solidFill>
                <a:latin typeface="Calibri" charset="0"/>
              </a:rPr>
              <a:t>stringVariable.c_str</a:t>
            </a:r>
            <a:r>
              <a:rPr lang="en-US" sz="2000" b="1" dirty="0" smtClean="0">
                <a:solidFill>
                  <a:srgbClr val="FF0000"/>
                </a:solidFill>
                <a:latin typeface="Calibri" charset="0"/>
              </a:rPr>
              <a:t>();   </a:t>
            </a:r>
            <a:r>
              <a:rPr lang="en-US" sz="2000" dirty="0" smtClean="0">
                <a:latin typeface="Calibri" charset="0"/>
              </a:rPr>
              <a:t>//illegal </a:t>
            </a:r>
          </a:p>
          <a:p>
            <a:pPr lvl="3">
              <a:lnSpc>
                <a:spcPct val="90000"/>
              </a:lnSpc>
              <a:spcBef>
                <a:spcPct val="50000"/>
              </a:spcBef>
            </a:pPr>
            <a:r>
              <a:rPr lang="en-US" sz="1800" b="1" dirty="0" smtClean="0">
                <a:latin typeface="Calibri" charset="0"/>
              </a:rPr>
              <a:t>Assignment operator does not work with C-strings</a:t>
            </a:r>
            <a:endParaRPr lang="en-US" sz="1800" b="1" dirty="0">
              <a:latin typeface="Calibri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0C32-ADC6-B342-87D4-8539893052A8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5" name="Cloud Callout 4"/>
          <p:cNvSpPr/>
          <p:nvPr/>
        </p:nvSpPr>
        <p:spPr>
          <a:xfrm>
            <a:off x="6462278" y="3276600"/>
            <a:ext cx="2209800" cy="1676400"/>
          </a:xfrm>
          <a:prstGeom prst="cloudCallout">
            <a:avLst>
              <a:gd name="adj1" fmla="val -89270"/>
              <a:gd name="adj2" fmla="val 55360"/>
            </a:avLst>
          </a:prstGeom>
          <a:ln w="38100" cmpd="sng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FF"/>
                </a:solidFill>
              </a:rPr>
              <a:t>Member function c-</a:t>
            </a:r>
            <a:r>
              <a:rPr lang="en-US" sz="1400" dirty="0" err="1" smtClean="0">
                <a:solidFill>
                  <a:srgbClr val="0000FF"/>
                </a:solidFill>
              </a:rPr>
              <a:t>str</a:t>
            </a:r>
            <a:r>
              <a:rPr lang="en-US" sz="1400" dirty="0" smtClean="0">
                <a:solidFill>
                  <a:srgbClr val="0000FF"/>
                </a:solidFill>
              </a:rPr>
              <a:t> returns C-string corresponding  to string object</a:t>
            </a:r>
            <a:endParaRPr lang="en-US" sz="1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9940"/>
            <a:ext cx="8229600" cy="868362"/>
          </a:xfrm>
        </p:spPr>
        <p:txBody>
          <a:bodyPr/>
          <a:lstStyle/>
          <a:p>
            <a:pPr eaLnBrk="1" hangingPunct="1"/>
            <a:r>
              <a:rPr lang="en-US" b="1" dirty="0">
                <a:latin typeface="Calibri" charset="0"/>
              </a:rPr>
              <a:t>Summary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  <a:ln>
            <a:solidFill>
              <a:srgbClr val="0000FF"/>
            </a:solidFill>
          </a:ln>
        </p:spPr>
        <p:txBody>
          <a:bodyPr/>
          <a:lstStyle/>
          <a:p>
            <a:pPr eaLnBrk="1" hangingPunct="1"/>
            <a:r>
              <a:rPr lang="en-US" sz="2800" b="1" dirty="0">
                <a:latin typeface="Calibri" charset="0"/>
              </a:rPr>
              <a:t>C-string variable is "array of characters"</a:t>
            </a:r>
          </a:p>
          <a:p>
            <a:pPr lvl="1" eaLnBrk="1" hangingPunct="1"/>
            <a:r>
              <a:rPr lang="en-US" sz="2000" dirty="0">
                <a:latin typeface="Calibri" charset="0"/>
              </a:rPr>
              <a:t>With addition of </a:t>
            </a:r>
            <a:r>
              <a:rPr lang="en-US" sz="2000" dirty="0" smtClean="0">
                <a:latin typeface="Calibri" charset="0"/>
              </a:rPr>
              <a:t>NULL </a:t>
            </a:r>
            <a:r>
              <a:rPr lang="en-US" sz="2000" dirty="0">
                <a:latin typeface="Calibri" charset="0"/>
              </a:rPr>
              <a:t>character, "\0"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b="1" dirty="0">
                <a:latin typeface="Calibri" charset="0"/>
              </a:rPr>
              <a:t>C-strings act like arrays</a:t>
            </a:r>
          </a:p>
          <a:p>
            <a:pPr lvl="1" eaLnBrk="1" hangingPunct="1"/>
            <a:r>
              <a:rPr lang="en-US" sz="2000" dirty="0">
                <a:latin typeface="Calibri" charset="0"/>
              </a:rPr>
              <a:t>Cannot assign, compare like simple variables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latin typeface="Calibri" charset="0"/>
              </a:rPr>
              <a:t>Libraries &lt;</a:t>
            </a:r>
            <a:r>
              <a:rPr lang="en-US" sz="2400" dirty="0" err="1">
                <a:latin typeface="Calibri" charset="0"/>
              </a:rPr>
              <a:t>cctype</a:t>
            </a:r>
            <a:r>
              <a:rPr lang="en-US" sz="2400" dirty="0">
                <a:latin typeface="Calibri" charset="0"/>
              </a:rPr>
              <a:t>&gt; &amp; &lt;string&gt; have useful manipulating functions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b="1" dirty="0" err="1">
                <a:latin typeface="Calibri" charset="0"/>
              </a:rPr>
              <a:t>cin.get</a:t>
            </a:r>
            <a:r>
              <a:rPr lang="en-US" sz="2400" b="1" dirty="0">
                <a:latin typeface="Calibri" charset="0"/>
              </a:rPr>
              <a:t>() reads next single character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b="1" dirty="0" err="1">
                <a:latin typeface="Calibri" charset="0"/>
              </a:rPr>
              <a:t>getline</a:t>
            </a:r>
            <a:r>
              <a:rPr lang="en-US" sz="2400" b="1" dirty="0">
                <a:latin typeface="Calibri" charset="0"/>
              </a:rPr>
              <a:t>() versions allow full line reading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b="1" dirty="0">
                <a:solidFill>
                  <a:srgbClr val="FF0000"/>
                </a:solidFill>
                <a:latin typeface="Calibri" charset="0"/>
              </a:rPr>
              <a:t>Class string objects are better-behaved than c-strings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0C32-ADC6-B342-87D4-8539893052A8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rgbClr val="898989"/>
                </a:solidFill>
                <a:latin typeface="Calibri" charset="0"/>
              </a:rPr>
              <a:t>C++ Part I </a:t>
            </a:r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CC42718-9966-1B40-A845-8252776B4B9B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8371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31896021-6C86-1145-9A11-B0A0AA3F4A4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 eaLnBrk="1" hangingPunct="1"/>
              <a:t>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8372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eaLnBrk="1" hangingPunct="1"/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Linked Lists</a:t>
            </a:r>
          </a:p>
        </p:txBody>
      </p:sp>
      <p:sp>
        <p:nvSpPr>
          <p:cNvPr id="52230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914400"/>
            <a:ext cx="8229600" cy="5441950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2400" dirty="0"/>
              <a:t>Some common applications of linked lists </a:t>
            </a:r>
            <a:r>
              <a:rPr lang="en-US" sz="2400" dirty="0" smtClean="0"/>
              <a:t>include:</a:t>
            </a:r>
          </a:p>
          <a:p>
            <a:pPr lvl="1">
              <a:defRPr/>
            </a:pPr>
            <a:r>
              <a:rPr lang="en-US" sz="2400" dirty="0" smtClean="0"/>
              <a:t> inserting/sorting dynamically records</a:t>
            </a:r>
          </a:p>
          <a:p>
            <a:pPr lvl="1">
              <a:defRPr/>
            </a:pPr>
            <a:endParaRPr lang="en-US" sz="2400" dirty="0"/>
          </a:p>
          <a:p>
            <a:pPr lvl="1">
              <a:defRPr/>
            </a:pPr>
            <a:endParaRPr lang="en-US" sz="2400" dirty="0" smtClean="0"/>
          </a:p>
          <a:p>
            <a:pPr lvl="1">
              <a:defRPr/>
            </a:pPr>
            <a:endParaRPr lang="en-US" sz="2400" dirty="0"/>
          </a:p>
          <a:p>
            <a:pPr lvl="1">
              <a:defRPr/>
            </a:pPr>
            <a:endParaRPr lang="en-US" sz="2400" dirty="0" smtClean="0"/>
          </a:p>
          <a:p>
            <a:pPr lvl="1">
              <a:defRPr/>
            </a:pPr>
            <a:r>
              <a:rPr lang="en-US" sz="2400" dirty="0" smtClean="0"/>
              <a:t>creating</a:t>
            </a:r>
            <a:r>
              <a:rPr lang="en-US" sz="2400" dirty="0"/>
              <a:t> </a:t>
            </a:r>
            <a:r>
              <a:rPr lang="en-US" sz="2400" dirty="0">
                <a:hlinkClick r:id="rId2"/>
              </a:rPr>
              <a:t>hash tables</a:t>
            </a:r>
            <a:r>
              <a:rPr lang="en-US" sz="2400" dirty="0"/>
              <a:t> for </a:t>
            </a:r>
            <a:r>
              <a:rPr lang="en-US" sz="2400" dirty="0">
                <a:hlinkClick r:id="rId3"/>
              </a:rPr>
              <a:t>collision</a:t>
            </a:r>
            <a:r>
              <a:rPr lang="en-US" sz="2400" dirty="0"/>
              <a:t> </a:t>
            </a:r>
            <a:r>
              <a:rPr lang="en-US" sz="2400" dirty="0" smtClean="0"/>
              <a:t>resolution </a:t>
            </a:r>
            <a:r>
              <a:rPr lang="en-US" sz="2400" dirty="0"/>
              <a:t>across communication channels, </a:t>
            </a:r>
            <a:endParaRPr lang="en-US" sz="2400" dirty="0" smtClean="0"/>
          </a:p>
          <a:p>
            <a:pPr lvl="1">
              <a:defRPr/>
            </a:pPr>
            <a:r>
              <a:rPr lang="en-US" sz="2400" dirty="0" smtClean="0"/>
              <a:t>structuring</a:t>
            </a:r>
            <a:r>
              <a:rPr lang="en-US" sz="2400" dirty="0"/>
              <a:t> binary </a:t>
            </a:r>
            <a:r>
              <a:rPr lang="en-US" sz="2400" dirty="0" smtClean="0"/>
              <a:t>trees</a:t>
            </a:r>
          </a:p>
          <a:p>
            <a:pPr lvl="1">
              <a:defRPr/>
            </a:pPr>
            <a:r>
              <a:rPr lang="en-US" sz="2400" dirty="0" smtClean="0"/>
              <a:t>building</a:t>
            </a:r>
            <a:r>
              <a:rPr lang="en-US" sz="2400" dirty="0"/>
              <a:t> </a:t>
            </a:r>
            <a:r>
              <a:rPr lang="en-US" sz="2400" dirty="0">
                <a:hlinkClick r:id="rId4"/>
              </a:rPr>
              <a:t>stacks</a:t>
            </a:r>
            <a:r>
              <a:rPr lang="en-US" sz="2400" dirty="0"/>
              <a:t> and </a:t>
            </a:r>
            <a:endParaRPr lang="en-US" sz="2400" dirty="0" smtClean="0"/>
          </a:p>
          <a:p>
            <a:pPr lvl="1">
              <a:defRPr/>
            </a:pPr>
            <a:r>
              <a:rPr lang="en-US" sz="2400" b="1" dirty="0" smtClean="0">
                <a:solidFill>
                  <a:srgbClr val="0000FF"/>
                </a:solidFill>
              </a:rPr>
              <a:t>queues</a:t>
            </a:r>
            <a:r>
              <a:rPr lang="en-US" sz="2400" dirty="0"/>
              <a:t> in programming, and managing relational databases</a:t>
            </a:r>
            <a:r>
              <a:rPr lang="en-US" sz="2400" dirty="0" smtClean="0"/>
              <a:t> </a:t>
            </a:r>
            <a:r>
              <a:rPr lang="en-US" sz="2400" dirty="0"/>
              <a:t> 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None/>
              <a:defRPr/>
            </a:pPr>
            <a:endParaRPr lang="en-US" sz="2400" dirty="0">
              <a:solidFill>
                <a:srgbClr val="3366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1009650" lvl="1" indent="-609600" eaLnBrk="1" hangingPunct="1">
              <a:lnSpc>
                <a:spcPct val="90000"/>
              </a:lnSpc>
              <a:buFont typeface="Arial" charset="0"/>
              <a:buNone/>
              <a:defRPr/>
            </a:pPr>
            <a:endParaRPr lang="en-US" sz="2400" dirty="0">
              <a:latin typeface="Calibri" charset="0"/>
              <a:ea typeface="ＭＳ Ｐゴシック" charset="0"/>
            </a:endParaRPr>
          </a:p>
          <a:p>
            <a:pPr marL="1371600" lvl="2" indent="-457200" eaLnBrk="1" hangingPunct="1">
              <a:lnSpc>
                <a:spcPct val="90000"/>
              </a:lnSpc>
              <a:buFont typeface="Arial" charset="0"/>
              <a:buNone/>
              <a:defRPr/>
            </a:pPr>
            <a:endParaRPr lang="en-US" dirty="0">
              <a:latin typeface="Calibri" charset="0"/>
              <a:ea typeface="ＭＳ Ｐゴシック" charset="0"/>
            </a:endParaRPr>
          </a:p>
          <a:p>
            <a:pPr marL="1009650" lvl="1" indent="-609600" eaLnBrk="1" hangingPunct="1">
              <a:lnSpc>
                <a:spcPct val="90000"/>
              </a:lnSpc>
              <a:defRPr/>
            </a:pPr>
            <a:endParaRPr lang="en-US" sz="2000" dirty="0">
              <a:latin typeface="Calibri" charset="0"/>
              <a:ea typeface="ＭＳ Ｐゴシック" charset="0"/>
            </a:endParaRPr>
          </a:p>
        </p:txBody>
      </p:sp>
      <p:sp>
        <p:nvSpPr>
          <p:cNvPr id="58374" name="Date Placeholder 8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rgbClr val="898989"/>
                </a:solidFill>
                <a:latin typeface="Calibri" charset="0"/>
              </a:rPr>
              <a:t>11/15/14</a:t>
            </a:r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58375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05000"/>
            <a:ext cx="46482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loud Callout 3"/>
          <p:cNvSpPr/>
          <p:nvPr/>
        </p:nvSpPr>
        <p:spPr>
          <a:xfrm>
            <a:off x="457200" y="3060700"/>
            <a:ext cx="4572000" cy="447675"/>
          </a:xfrm>
          <a:prstGeom prst="cloudCallout">
            <a:avLst>
              <a:gd name="adj1" fmla="val 14541"/>
              <a:gd name="adj2" fmla="val -217214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solidFill>
                  <a:srgbClr val="0000FF"/>
                </a:solidFill>
              </a:rPr>
              <a:t>xxxx</a:t>
            </a:r>
            <a:r>
              <a:rPr lang="en-US" dirty="0">
                <a:solidFill>
                  <a:srgbClr val="0000FF"/>
                </a:solidFill>
              </a:rPr>
              <a:t> James 917-5551212  ….</a:t>
            </a:r>
          </a:p>
        </p:txBody>
      </p:sp>
    </p:spTree>
    <p:extLst>
      <p:ext uri="{BB962C8B-B14F-4D97-AF65-F5344CB8AC3E}">
        <p14:creationId xmlns:p14="http://schemas.microsoft.com/office/powerpoint/2010/main" val="2981291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rgbClr val="898989"/>
                </a:solidFill>
                <a:latin typeface="Calibri" charset="0"/>
              </a:rPr>
              <a:t>C++ Part I </a:t>
            </a:r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0499337-0E3E-B845-ABF4-8748716EED15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9395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07B39146-2725-3E4A-AE59-F863D07F31A3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 eaLnBrk="1" hangingPunct="1"/>
              <a:t>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9396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Linked Lists</a:t>
            </a:r>
          </a:p>
        </p:txBody>
      </p:sp>
      <p:sp>
        <p:nvSpPr>
          <p:cNvPr id="52230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685800"/>
            <a:ext cx="8229600" cy="6035675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2400" dirty="0"/>
              <a:t>B</a:t>
            </a:r>
            <a:r>
              <a:rPr lang="en-US" sz="2400" dirty="0" smtClean="0"/>
              <a:t>asic </a:t>
            </a:r>
            <a:r>
              <a:rPr lang="en-US" sz="2400" dirty="0"/>
              <a:t>implementation of a linked list in C, each node </a:t>
            </a:r>
            <a:r>
              <a:rPr lang="en-US" sz="2400" dirty="0" smtClean="0"/>
              <a:t> contains  (integer) </a:t>
            </a:r>
            <a:r>
              <a:rPr lang="en-US" sz="2400" b="1" dirty="0" smtClean="0">
                <a:solidFill>
                  <a:srgbClr val="0000FF"/>
                </a:solidFill>
              </a:rPr>
              <a:t>data or strings  </a:t>
            </a:r>
            <a:r>
              <a:rPr lang="en-US" sz="2400" dirty="0"/>
              <a:t>as its piece of </a:t>
            </a:r>
            <a:r>
              <a:rPr lang="en-US" sz="2400" dirty="0" smtClean="0"/>
              <a:t>data  as well as a pointer of type “</a:t>
            </a:r>
            <a:r>
              <a:rPr lang="en-US" sz="2400" b="1" dirty="0" smtClean="0">
                <a:solidFill>
                  <a:srgbClr val="0000FF"/>
                </a:solidFill>
              </a:rPr>
              <a:t>n</a:t>
            </a:r>
          </a:p>
          <a:p>
            <a:pPr>
              <a:defRPr/>
            </a:pPr>
            <a:r>
              <a:rPr lang="en-US" sz="2400" b="1" dirty="0">
                <a:solidFill>
                  <a:srgbClr val="0000FF"/>
                </a:solidFill>
              </a:rPr>
              <a:t>c</a:t>
            </a:r>
            <a:r>
              <a:rPr lang="en-US" sz="2400" b="1" dirty="0" smtClean="0">
                <a:solidFill>
                  <a:srgbClr val="0000FF"/>
                </a:solidFill>
              </a:rPr>
              <a:t>lass </a:t>
            </a:r>
            <a:r>
              <a:rPr lang="en-US" sz="2400" b="1" dirty="0" smtClean="0">
                <a:solidFill>
                  <a:srgbClr val="3366FF"/>
                </a:solidFill>
              </a:rPr>
              <a:t>node</a:t>
            </a:r>
            <a:r>
              <a:rPr lang="en-US" sz="2400" dirty="0" smtClean="0"/>
              <a:t>{         </a:t>
            </a:r>
          </a:p>
          <a:p>
            <a:pPr marL="0" indent="0">
              <a:spcBef>
                <a:spcPts val="0"/>
              </a:spcBef>
              <a:buFont typeface="Arial" charset="0"/>
              <a:buNone/>
              <a:defRPr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int</a:t>
            </a:r>
            <a:r>
              <a:rPr lang="en-US" sz="2400" dirty="0"/>
              <a:t> </a:t>
            </a:r>
            <a:r>
              <a:rPr lang="en-US" sz="2400" dirty="0" smtClean="0"/>
              <a:t>data</a:t>
            </a:r>
            <a:r>
              <a:rPr lang="en-US" sz="2400" dirty="0"/>
              <a:t>;   </a:t>
            </a:r>
            <a:r>
              <a:rPr lang="en-US" sz="2400" dirty="0" smtClean="0"/>
              <a:t>		// or any other data type  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Font typeface="Arial" charset="0"/>
              <a:buNone/>
              <a:defRPr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/>
              <a:t>node * </a:t>
            </a:r>
            <a:r>
              <a:rPr lang="en-US" sz="2400" dirty="0" smtClean="0"/>
              <a:t>next; </a:t>
            </a:r>
            <a:r>
              <a:rPr lang="en-US" sz="2400" dirty="0"/>
              <a:t>	     </a:t>
            </a:r>
            <a:endParaRPr lang="en-US" sz="2400" dirty="0" smtClean="0"/>
          </a:p>
          <a:p>
            <a:pPr marL="0" indent="0">
              <a:spcBef>
                <a:spcPts val="0"/>
              </a:spcBef>
              <a:buFont typeface="Arial" charset="0"/>
              <a:buNone/>
              <a:defRPr/>
            </a:pPr>
            <a:r>
              <a:rPr lang="en-US" sz="2400" dirty="0"/>
              <a:t>	</a:t>
            </a:r>
            <a:r>
              <a:rPr lang="en-US" sz="2400" dirty="0" smtClean="0"/>
              <a:t>	node </a:t>
            </a:r>
            <a:r>
              <a:rPr lang="en-US" sz="2400" dirty="0"/>
              <a:t>* </a:t>
            </a:r>
            <a:r>
              <a:rPr lang="en-US" sz="2400" dirty="0" err="1"/>
              <a:t>linkedlist</a:t>
            </a:r>
            <a:r>
              <a:rPr lang="en-US" sz="2400" dirty="0" smtClean="0"/>
              <a:t>;		//pointer of type node</a:t>
            </a:r>
          </a:p>
          <a:p>
            <a:pPr marL="0" indent="0">
              <a:spcBef>
                <a:spcPts val="0"/>
              </a:spcBef>
              <a:buFont typeface="Arial" charset="0"/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//member functions (e.g. constructors, inserter, removers, </a:t>
            </a:r>
            <a:r>
              <a:rPr lang="en-US" sz="2400" dirty="0" err="1" smtClean="0">
                <a:solidFill>
                  <a:srgbClr val="FF0000"/>
                </a:solidFill>
              </a:rPr>
              <a:t>etc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400" dirty="0"/>
              <a:t>} </a:t>
            </a:r>
            <a:r>
              <a:rPr lang="en-US" sz="2400" dirty="0" smtClean="0"/>
              <a:t>; </a:t>
            </a:r>
            <a:endParaRPr lang="en-US" sz="2400" dirty="0"/>
          </a:p>
          <a:p>
            <a:pPr>
              <a:defRPr/>
            </a:pPr>
            <a:endParaRPr lang="en-US" sz="2400" dirty="0"/>
          </a:p>
          <a:p>
            <a:pPr marL="0" indent="0">
              <a:buFont typeface="Arial" charset="0"/>
              <a:buNone/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 marL="609600" indent="-609600" eaLnBrk="1" hangingPunct="1">
              <a:lnSpc>
                <a:spcPct val="90000"/>
              </a:lnSpc>
              <a:buFont typeface="Arial" charset="0"/>
              <a:buNone/>
              <a:defRPr/>
            </a:pPr>
            <a:endParaRPr lang="en-US" sz="2400" dirty="0">
              <a:solidFill>
                <a:srgbClr val="3366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1009650" lvl="1" indent="-609600" eaLnBrk="1" hangingPunct="1">
              <a:lnSpc>
                <a:spcPct val="90000"/>
              </a:lnSpc>
              <a:buFont typeface="Arial" charset="0"/>
              <a:buNone/>
              <a:defRPr/>
            </a:pPr>
            <a:endParaRPr lang="en-US" sz="2400" dirty="0">
              <a:latin typeface="Calibri" charset="0"/>
              <a:ea typeface="ＭＳ Ｐゴシック" charset="0"/>
            </a:endParaRPr>
          </a:p>
          <a:p>
            <a:pPr marL="1371600" lvl="2" indent="-457200" eaLnBrk="1" hangingPunct="1">
              <a:lnSpc>
                <a:spcPct val="90000"/>
              </a:lnSpc>
              <a:buFont typeface="Arial" charset="0"/>
              <a:buNone/>
              <a:defRPr/>
            </a:pPr>
            <a:endParaRPr lang="en-US" dirty="0">
              <a:latin typeface="Calibri" charset="0"/>
              <a:ea typeface="ＭＳ Ｐゴシック" charset="0"/>
            </a:endParaRPr>
          </a:p>
          <a:p>
            <a:pPr marL="1009650" lvl="1" indent="-609600" eaLnBrk="1" hangingPunct="1">
              <a:lnSpc>
                <a:spcPct val="90000"/>
              </a:lnSpc>
              <a:defRPr/>
            </a:pPr>
            <a:endParaRPr lang="en-US" sz="2000" dirty="0">
              <a:latin typeface="Calibri" charset="0"/>
              <a:ea typeface="ＭＳ Ｐゴシック" charset="0"/>
            </a:endParaRPr>
          </a:p>
        </p:txBody>
      </p:sp>
      <p:sp>
        <p:nvSpPr>
          <p:cNvPr id="59398" name="Date Placeholder 8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rgbClr val="898989"/>
                </a:solidFill>
                <a:latin typeface="Calibri" charset="0"/>
              </a:rPr>
              <a:t>11/15/14</a:t>
            </a:r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5939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4470400"/>
            <a:ext cx="758190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196850" y="4800600"/>
            <a:ext cx="520700" cy="48418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272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12192</TotalTime>
  <Words>4521</Words>
  <Application>Microsoft Macintosh PowerPoint</Application>
  <PresentationFormat>On-screen Show (4:3)</PresentationFormat>
  <Paragraphs>1117</Paragraphs>
  <Slides>74</Slides>
  <Notes>44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5" baseType="lpstr">
      <vt:lpstr>Office Theme</vt:lpstr>
      <vt:lpstr>C++ Part I (INFO1-CE9264) New York University  School of Professional Studies Fall 2014</vt:lpstr>
      <vt:lpstr>Synopsis</vt:lpstr>
      <vt:lpstr>Review of Pointers </vt:lpstr>
      <vt:lpstr>Review of Pointers </vt:lpstr>
      <vt:lpstr>Review of Pointers </vt:lpstr>
      <vt:lpstr>Command Line Arguments</vt:lpstr>
      <vt:lpstr>Linked Lists</vt:lpstr>
      <vt:lpstr>Linked Lists</vt:lpstr>
      <vt:lpstr>Linked Lists</vt:lpstr>
      <vt:lpstr>Linked List Operations</vt:lpstr>
      <vt:lpstr>Linked Lists</vt:lpstr>
      <vt:lpstr>Linked List§</vt:lpstr>
      <vt:lpstr>Binary Tree</vt:lpstr>
      <vt:lpstr>Binary Search Tree</vt:lpstr>
      <vt:lpstr>Binary Search Tree</vt:lpstr>
      <vt:lpstr>PowerPoint Presentation</vt:lpstr>
      <vt:lpstr>References</vt:lpstr>
      <vt:lpstr>References</vt:lpstr>
      <vt:lpstr>Passing Parameter Methods</vt:lpstr>
      <vt:lpstr>References and Functions</vt:lpstr>
      <vt:lpstr>References and Functions</vt:lpstr>
      <vt:lpstr>References and Classes</vt:lpstr>
      <vt:lpstr>Introduction to Strings</vt:lpstr>
      <vt:lpstr>C-Strings</vt:lpstr>
      <vt:lpstr>C-String Variable</vt:lpstr>
      <vt:lpstr>C-String Storage</vt:lpstr>
      <vt:lpstr>C-String Initialization</vt:lpstr>
      <vt:lpstr>C-String Indexes</vt:lpstr>
      <vt:lpstr>C-String Index Manipulation</vt:lpstr>
      <vt:lpstr>C-String Example</vt:lpstr>
      <vt:lpstr>String Manipulation Functions</vt:lpstr>
      <vt:lpstr>String Manipulation Example</vt:lpstr>
      <vt:lpstr>Library</vt:lpstr>
      <vt:lpstr>= and == with C-strings</vt:lpstr>
      <vt:lpstr>Comparing C-strings</vt:lpstr>
      <vt:lpstr>The &lt;cstring&gt; Library:  Some Predefined C-String Functions in &lt;cstring&gt;</vt:lpstr>
      <vt:lpstr>The &lt;cstring&gt; Library:  Some Predefined C-String Functions in &lt;cstring&gt;</vt:lpstr>
      <vt:lpstr>C-string Functions: strlen()</vt:lpstr>
      <vt:lpstr>C-string Functions: strcat()</vt:lpstr>
      <vt:lpstr>C-string Arguments and Parameters</vt:lpstr>
      <vt:lpstr>Array of char pointers§</vt:lpstr>
      <vt:lpstr>C-String Output</vt:lpstr>
      <vt:lpstr>C-String Input</vt:lpstr>
      <vt:lpstr>C-String Input Example</vt:lpstr>
      <vt:lpstr>C-String Line Input</vt:lpstr>
      <vt:lpstr>getline()</vt:lpstr>
      <vt:lpstr>Character I/O</vt:lpstr>
      <vt:lpstr>get() member Function </vt:lpstr>
      <vt:lpstr>get() member Function </vt:lpstr>
      <vt:lpstr>get() Example</vt:lpstr>
      <vt:lpstr>get( ) - Discarding ‘\n’ </vt:lpstr>
      <vt:lpstr>put( ) member function</vt:lpstr>
      <vt:lpstr>More Member Functions</vt:lpstr>
      <vt:lpstr>Character-Manipulating Functions:  Display 9.3  Some Functions  in &lt;cctype&gt; (1 of 3)</vt:lpstr>
      <vt:lpstr>Character-Manipulating Functions:  Display 9.3  Some Functions  in &lt;cctype&gt; (2 of 3)</vt:lpstr>
      <vt:lpstr>Character-Manipulating Functions:  Display 9.3  Some Functions  in &lt;cctype&gt; (3 of 3)</vt:lpstr>
      <vt:lpstr>cctype functions</vt:lpstr>
      <vt:lpstr>cctype functions</vt:lpstr>
      <vt:lpstr>Command Line Arguments</vt:lpstr>
      <vt:lpstr>Command Line Arguments</vt:lpstr>
      <vt:lpstr>Example: Command Line Arguments</vt:lpstr>
      <vt:lpstr>Standard Class string</vt:lpstr>
      <vt:lpstr>Standard Class string</vt:lpstr>
      <vt:lpstr>Program Using the Class string</vt:lpstr>
      <vt:lpstr>I/O with Class string</vt:lpstr>
      <vt:lpstr>getline() with Class string</vt:lpstr>
      <vt:lpstr>Other getline() Versions</vt:lpstr>
      <vt:lpstr>Pitfall: Mixing Input Methods</vt:lpstr>
      <vt:lpstr>Class String Processing</vt:lpstr>
      <vt:lpstr>String Member Functions </vt:lpstr>
      <vt:lpstr>String Member Functions </vt:lpstr>
      <vt:lpstr>String Member Functions </vt:lpstr>
      <vt:lpstr>C-string and String Object Conversions</vt:lpstr>
      <vt:lpstr>Summary</vt:lpstr>
    </vt:vector>
  </TitlesOfParts>
  <Company>Neuronex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Yedidiah Solowiejczyk</dc:creator>
  <cp:lastModifiedBy>Yedidiah Solowiejczyk</cp:lastModifiedBy>
  <cp:revision>121</cp:revision>
  <dcterms:created xsi:type="dcterms:W3CDTF">2012-04-25T18:31:57Z</dcterms:created>
  <dcterms:modified xsi:type="dcterms:W3CDTF">2014-11-19T18:20:30Z</dcterms:modified>
</cp:coreProperties>
</file>