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D7509-2443-4819-BD85-68EBEC6529B3}" v="3" dt="2021-08-14T12:31:18.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Chang" userId="6567830c64b6f3dd" providerId="LiveId" clId="{2D4D7509-2443-4819-BD85-68EBEC6529B3}"/>
    <pc:docChg chg="custSel addSld modSld">
      <pc:chgData name="Cheng Chang" userId="6567830c64b6f3dd" providerId="LiveId" clId="{2D4D7509-2443-4819-BD85-68EBEC6529B3}" dt="2021-08-14T12:33:04.959" v="492" actId="14100"/>
      <pc:docMkLst>
        <pc:docMk/>
      </pc:docMkLst>
      <pc:sldChg chg="modSp new mod">
        <pc:chgData name="Cheng Chang" userId="6567830c64b6f3dd" providerId="LiveId" clId="{2D4D7509-2443-4819-BD85-68EBEC6529B3}" dt="2021-08-14T12:31:28.669" v="335" actId="20577"/>
        <pc:sldMkLst>
          <pc:docMk/>
          <pc:sldMk cId="4221568192" sldId="256"/>
        </pc:sldMkLst>
        <pc:spChg chg="mod">
          <ac:chgData name="Cheng Chang" userId="6567830c64b6f3dd" providerId="LiveId" clId="{2D4D7509-2443-4819-BD85-68EBEC6529B3}" dt="2021-08-14T12:31:18.651" v="328"/>
          <ac:spMkLst>
            <pc:docMk/>
            <pc:sldMk cId="4221568192" sldId="256"/>
            <ac:spMk id="2" creationId="{17F759EF-2AB5-4B24-A832-519460452261}"/>
          </ac:spMkLst>
        </pc:spChg>
        <pc:spChg chg="mod">
          <ac:chgData name="Cheng Chang" userId="6567830c64b6f3dd" providerId="LiveId" clId="{2D4D7509-2443-4819-BD85-68EBEC6529B3}" dt="2021-08-14T12:31:28.669" v="335" actId="20577"/>
          <ac:spMkLst>
            <pc:docMk/>
            <pc:sldMk cId="4221568192" sldId="256"/>
            <ac:spMk id="3" creationId="{833DE854-0974-4AA9-AEF2-5AA8DCF97A0C}"/>
          </ac:spMkLst>
        </pc:spChg>
      </pc:sldChg>
      <pc:sldChg chg="modSp new mod">
        <pc:chgData name="Cheng Chang" userId="6567830c64b6f3dd" providerId="LiveId" clId="{2D4D7509-2443-4819-BD85-68EBEC6529B3}" dt="2021-08-14T12:31:57.134" v="353" actId="20577"/>
        <pc:sldMkLst>
          <pc:docMk/>
          <pc:sldMk cId="3002962365" sldId="257"/>
        </pc:sldMkLst>
        <pc:spChg chg="mod">
          <ac:chgData name="Cheng Chang" userId="6567830c64b6f3dd" providerId="LiveId" clId="{2D4D7509-2443-4819-BD85-68EBEC6529B3}" dt="2021-08-14T12:31:18.651" v="328"/>
          <ac:spMkLst>
            <pc:docMk/>
            <pc:sldMk cId="3002962365" sldId="257"/>
            <ac:spMk id="2" creationId="{A81F4BFA-867B-4792-B996-1F0C7C3E6B57}"/>
          </ac:spMkLst>
        </pc:spChg>
        <pc:spChg chg="mod">
          <ac:chgData name="Cheng Chang" userId="6567830c64b6f3dd" providerId="LiveId" clId="{2D4D7509-2443-4819-BD85-68EBEC6529B3}" dt="2021-08-14T12:31:57.134" v="353" actId="20577"/>
          <ac:spMkLst>
            <pc:docMk/>
            <pc:sldMk cId="3002962365" sldId="257"/>
            <ac:spMk id="3" creationId="{7F2D7452-D53C-4365-8130-3992B86519E0}"/>
          </ac:spMkLst>
        </pc:spChg>
      </pc:sldChg>
      <pc:sldChg chg="modSp new mod">
        <pc:chgData name="Cheng Chang" userId="6567830c64b6f3dd" providerId="LiveId" clId="{2D4D7509-2443-4819-BD85-68EBEC6529B3}" dt="2021-08-14T12:31:18.651" v="328"/>
        <pc:sldMkLst>
          <pc:docMk/>
          <pc:sldMk cId="2136498464" sldId="258"/>
        </pc:sldMkLst>
        <pc:spChg chg="mod">
          <ac:chgData name="Cheng Chang" userId="6567830c64b6f3dd" providerId="LiveId" clId="{2D4D7509-2443-4819-BD85-68EBEC6529B3}" dt="2021-08-14T12:31:18.651" v="328"/>
          <ac:spMkLst>
            <pc:docMk/>
            <pc:sldMk cId="2136498464" sldId="258"/>
            <ac:spMk id="2" creationId="{0D101F3D-70FD-470E-A492-AC4EDF24690B}"/>
          </ac:spMkLst>
        </pc:spChg>
        <pc:spChg chg="mod">
          <ac:chgData name="Cheng Chang" userId="6567830c64b6f3dd" providerId="LiveId" clId="{2D4D7509-2443-4819-BD85-68EBEC6529B3}" dt="2021-08-14T12:31:18.651" v="328"/>
          <ac:spMkLst>
            <pc:docMk/>
            <pc:sldMk cId="2136498464" sldId="258"/>
            <ac:spMk id="3" creationId="{1E62F873-7F26-4D8C-B71A-F15E7BD60D49}"/>
          </ac:spMkLst>
        </pc:spChg>
      </pc:sldChg>
      <pc:sldChg chg="addSp modSp new mod">
        <pc:chgData name="Cheng Chang" userId="6567830c64b6f3dd" providerId="LiveId" clId="{2D4D7509-2443-4819-BD85-68EBEC6529B3}" dt="2021-08-14T12:32:56.649" v="491" actId="1076"/>
        <pc:sldMkLst>
          <pc:docMk/>
          <pc:sldMk cId="1040135825" sldId="259"/>
        </pc:sldMkLst>
        <pc:spChg chg="mod">
          <ac:chgData name="Cheng Chang" userId="6567830c64b6f3dd" providerId="LiveId" clId="{2D4D7509-2443-4819-BD85-68EBEC6529B3}" dt="2021-08-14T12:31:18.651" v="328"/>
          <ac:spMkLst>
            <pc:docMk/>
            <pc:sldMk cId="1040135825" sldId="259"/>
            <ac:spMk id="2" creationId="{689990E3-17AE-48CE-99A6-FD759D77F8BD}"/>
          </ac:spMkLst>
        </pc:spChg>
        <pc:spChg chg="mod">
          <ac:chgData name="Cheng Chang" userId="6567830c64b6f3dd" providerId="LiveId" clId="{2D4D7509-2443-4819-BD85-68EBEC6529B3}" dt="2021-08-14T12:32:51.480" v="489" actId="20577"/>
          <ac:spMkLst>
            <pc:docMk/>
            <pc:sldMk cId="1040135825" sldId="259"/>
            <ac:spMk id="3" creationId="{3DB640C5-BF80-440A-B490-30239D8F840E}"/>
          </ac:spMkLst>
        </pc:spChg>
        <pc:spChg chg="add mod">
          <ac:chgData name="Cheng Chang" userId="6567830c64b6f3dd" providerId="LiveId" clId="{2D4D7509-2443-4819-BD85-68EBEC6529B3}" dt="2021-08-14T12:32:08.607" v="356" actId="1076"/>
          <ac:spMkLst>
            <pc:docMk/>
            <pc:sldMk cId="1040135825" sldId="259"/>
            <ac:spMk id="6" creationId="{2CCC3217-CF73-4B37-928D-D856E24E9F75}"/>
          </ac:spMkLst>
        </pc:spChg>
        <pc:picChg chg="add mod">
          <ac:chgData name="Cheng Chang" userId="6567830c64b6f3dd" providerId="LiveId" clId="{2D4D7509-2443-4819-BD85-68EBEC6529B3}" dt="2021-08-14T12:32:55.161" v="490" actId="1076"/>
          <ac:picMkLst>
            <pc:docMk/>
            <pc:sldMk cId="1040135825" sldId="259"/>
            <ac:picMk id="4" creationId="{4D95D284-87FB-492B-BA70-1D86F7AA25D2}"/>
          </ac:picMkLst>
        </pc:picChg>
        <pc:picChg chg="add mod">
          <ac:chgData name="Cheng Chang" userId="6567830c64b6f3dd" providerId="LiveId" clId="{2D4D7509-2443-4819-BD85-68EBEC6529B3}" dt="2021-08-14T12:32:56.649" v="491" actId="1076"/>
          <ac:picMkLst>
            <pc:docMk/>
            <pc:sldMk cId="1040135825" sldId="259"/>
            <ac:picMk id="5" creationId="{440D1178-1D05-41F9-BD88-C676B97607B1}"/>
          </ac:picMkLst>
        </pc:picChg>
      </pc:sldChg>
      <pc:sldChg chg="addSp modSp new mod">
        <pc:chgData name="Cheng Chang" userId="6567830c64b6f3dd" providerId="LiveId" clId="{2D4D7509-2443-4819-BD85-68EBEC6529B3}" dt="2021-08-14T12:33:04.959" v="492" actId="14100"/>
        <pc:sldMkLst>
          <pc:docMk/>
          <pc:sldMk cId="884661459" sldId="260"/>
        </pc:sldMkLst>
        <pc:spChg chg="mod">
          <ac:chgData name="Cheng Chang" userId="6567830c64b6f3dd" providerId="LiveId" clId="{2D4D7509-2443-4819-BD85-68EBEC6529B3}" dt="2021-08-14T12:31:18.651" v="328"/>
          <ac:spMkLst>
            <pc:docMk/>
            <pc:sldMk cId="884661459" sldId="260"/>
            <ac:spMk id="2" creationId="{845831EB-8B42-42C2-A96A-8A168E430875}"/>
          </ac:spMkLst>
        </pc:spChg>
        <pc:spChg chg="mod">
          <ac:chgData name="Cheng Chang" userId="6567830c64b6f3dd" providerId="LiveId" clId="{2D4D7509-2443-4819-BD85-68EBEC6529B3}" dt="2021-08-14T12:31:18.651" v="328"/>
          <ac:spMkLst>
            <pc:docMk/>
            <pc:sldMk cId="884661459" sldId="260"/>
            <ac:spMk id="3" creationId="{C904F1C8-57D9-40C7-9871-986DAC31E93C}"/>
          </ac:spMkLst>
        </pc:spChg>
        <pc:picChg chg="add mod">
          <ac:chgData name="Cheng Chang" userId="6567830c64b6f3dd" providerId="LiveId" clId="{2D4D7509-2443-4819-BD85-68EBEC6529B3}" dt="2021-08-14T12:33:04.959" v="492" actId="14100"/>
          <ac:picMkLst>
            <pc:docMk/>
            <pc:sldMk cId="884661459" sldId="260"/>
            <ac:picMk id="5" creationId="{5AA92D73-F833-4D30-BCD7-FE43175C2ADB}"/>
          </ac:picMkLst>
        </pc:picChg>
      </pc:sldChg>
      <pc:sldChg chg="modSp new mod">
        <pc:chgData name="Cheng Chang" userId="6567830c64b6f3dd" providerId="LiveId" clId="{2D4D7509-2443-4819-BD85-68EBEC6529B3}" dt="2021-08-14T12:31:18.651" v="328"/>
        <pc:sldMkLst>
          <pc:docMk/>
          <pc:sldMk cId="4229879305" sldId="261"/>
        </pc:sldMkLst>
        <pc:spChg chg="mod">
          <ac:chgData name="Cheng Chang" userId="6567830c64b6f3dd" providerId="LiveId" clId="{2D4D7509-2443-4819-BD85-68EBEC6529B3}" dt="2021-08-14T12:31:18.651" v="328"/>
          <ac:spMkLst>
            <pc:docMk/>
            <pc:sldMk cId="4229879305" sldId="261"/>
            <ac:spMk id="2" creationId="{CAE9A55C-2BEA-4E65-BF5C-87770BBB9FD4}"/>
          </ac:spMkLst>
        </pc:spChg>
        <pc:spChg chg="mod">
          <ac:chgData name="Cheng Chang" userId="6567830c64b6f3dd" providerId="LiveId" clId="{2D4D7509-2443-4819-BD85-68EBEC6529B3}" dt="2021-08-14T12:31:18.651" v="328"/>
          <ac:spMkLst>
            <pc:docMk/>
            <pc:sldMk cId="4229879305" sldId="261"/>
            <ac:spMk id="3" creationId="{C79F0B6E-565D-49BE-BD5E-B963D585E13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D25CB60-D235-4CB3-98AB-ADB405A4AE1E}" type="datetimeFigureOut">
              <a:rPr lang="en-SG" smtClean="0"/>
              <a:t>14/8/2021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20B286-5CF8-4CD2-9162-3F0C8BD3004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92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5CB60-D235-4CB3-98AB-ADB405A4AE1E}" type="datetimeFigureOut">
              <a:rPr lang="en-SG" smtClean="0"/>
              <a:t>14/8/2021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20B286-5CF8-4CD2-9162-3F0C8BD30044}" type="slidenum">
              <a:rPr lang="en-SG" smtClean="0"/>
              <a:t>‹#›</a:t>
            </a:fld>
            <a:endParaRPr lang="en-SG"/>
          </a:p>
        </p:txBody>
      </p:sp>
    </p:spTree>
    <p:extLst>
      <p:ext uri="{BB962C8B-B14F-4D97-AF65-F5344CB8AC3E}">
        <p14:creationId xmlns:p14="http://schemas.microsoft.com/office/powerpoint/2010/main" val="95147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5CB60-D235-4CB3-98AB-ADB405A4AE1E}" type="datetimeFigureOut">
              <a:rPr lang="en-SG" smtClean="0"/>
              <a:t>14/8/2021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20B286-5CF8-4CD2-9162-3F0C8BD30044}"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4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5CB60-D235-4CB3-98AB-ADB405A4AE1E}" type="datetimeFigureOut">
              <a:rPr lang="en-SG" smtClean="0"/>
              <a:t>14/8/2021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20B286-5CF8-4CD2-9162-3F0C8BD30044}" type="slidenum">
              <a:rPr lang="en-SG" smtClean="0"/>
              <a:t>‹#›</a:t>
            </a:fld>
            <a:endParaRPr lang="en-SG"/>
          </a:p>
        </p:txBody>
      </p:sp>
    </p:spTree>
    <p:extLst>
      <p:ext uri="{BB962C8B-B14F-4D97-AF65-F5344CB8AC3E}">
        <p14:creationId xmlns:p14="http://schemas.microsoft.com/office/powerpoint/2010/main" val="416966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5CB60-D235-4CB3-98AB-ADB405A4AE1E}" type="datetimeFigureOut">
              <a:rPr lang="en-SG" smtClean="0"/>
              <a:t>14/8/2021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20B286-5CF8-4CD2-9162-3F0C8BD3004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03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25CB60-D235-4CB3-98AB-ADB405A4AE1E}" type="datetimeFigureOut">
              <a:rPr lang="en-SG" smtClean="0"/>
              <a:t>14/8/2021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120B286-5CF8-4CD2-9162-3F0C8BD30044}" type="slidenum">
              <a:rPr lang="en-SG" smtClean="0"/>
              <a:t>‹#›</a:t>
            </a:fld>
            <a:endParaRPr lang="en-SG"/>
          </a:p>
        </p:txBody>
      </p:sp>
    </p:spTree>
    <p:extLst>
      <p:ext uri="{BB962C8B-B14F-4D97-AF65-F5344CB8AC3E}">
        <p14:creationId xmlns:p14="http://schemas.microsoft.com/office/powerpoint/2010/main" val="111312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5CB60-D235-4CB3-98AB-ADB405A4AE1E}" type="datetimeFigureOut">
              <a:rPr lang="en-SG" smtClean="0"/>
              <a:t>14/8/2021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120B286-5CF8-4CD2-9162-3F0C8BD30044}" type="slidenum">
              <a:rPr lang="en-SG" smtClean="0"/>
              <a:t>‹#›</a:t>
            </a:fld>
            <a:endParaRPr lang="en-SG"/>
          </a:p>
        </p:txBody>
      </p:sp>
    </p:spTree>
    <p:extLst>
      <p:ext uri="{BB962C8B-B14F-4D97-AF65-F5344CB8AC3E}">
        <p14:creationId xmlns:p14="http://schemas.microsoft.com/office/powerpoint/2010/main" val="163265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5CB60-D235-4CB3-98AB-ADB405A4AE1E}" type="datetimeFigureOut">
              <a:rPr lang="en-SG" smtClean="0"/>
              <a:t>14/8/2021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120B286-5CF8-4CD2-9162-3F0C8BD30044}" type="slidenum">
              <a:rPr lang="en-SG" smtClean="0"/>
              <a:t>‹#›</a:t>
            </a:fld>
            <a:endParaRPr lang="en-SG"/>
          </a:p>
        </p:txBody>
      </p:sp>
    </p:spTree>
    <p:extLst>
      <p:ext uri="{BB962C8B-B14F-4D97-AF65-F5344CB8AC3E}">
        <p14:creationId xmlns:p14="http://schemas.microsoft.com/office/powerpoint/2010/main" val="283702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5CB60-D235-4CB3-98AB-ADB405A4AE1E}" type="datetimeFigureOut">
              <a:rPr lang="en-SG" smtClean="0"/>
              <a:t>14/8/2021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120B286-5CF8-4CD2-9162-3F0C8BD30044}" type="slidenum">
              <a:rPr lang="en-SG" smtClean="0"/>
              <a:t>‹#›</a:t>
            </a:fld>
            <a:endParaRPr lang="en-SG"/>
          </a:p>
        </p:txBody>
      </p:sp>
    </p:spTree>
    <p:extLst>
      <p:ext uri="{BB962C8B-B14F-4D97-AF65-F5344CB8AC3E}">
        <p14:creationId xmlns:p14="http://schemas.microsoft.com/office/powerpoint/2010/main" val="96942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5CB60-D235-4CB3-98AB-ADB405A4AE1E}" type="datetimeFigureOut">
              <a:rPr lang="en-SG" smtClean="0"/>
              <a:t>14/8/2021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120B286-5CF8-4CD2-9162-3F0C8BD30044}" type="slidenum">
              <a:rPr lang="en-SG" smtClean="0"/>
              <a:t>‹#›</a:t>
            </a:fld>
            <a:endParaRPr lang="en-SG"/>
          </a:p>
        </p:txBody>
      </p:sp>
    </p:spTree>
    <p:extLst>
      <p:ext uri="{BB962C8B-B14F-4D97-AF65-F5344CB8AC3E}">
        <p14:creationId xmlns:p14="http://schemas.microsoft.com/office/powerpoint/2010/main" val="402999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25CB60-D235-4CB3-98AB-ADB405A4AE1E}" type="datetimeFigureOut">
              <a:rPr lang="en-SG" smtClean="0"/>
              <a:t>14/8/2021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120B286-5CF8-4CD2-9162-3F0C8BD3004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15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D25CB60-D235-4CB3-98AB-ADB405A4AE1E}" type="datetimeFigureOut">
              <a:rPr lang="en-SG" smtClean="0"/>
              <a:t>14/8/2021</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20B286-5CF8-4CD2-9162-3F0C8BD30044}"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228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59EF-2AB5-4B24-A832-519460452261}"/>
              </a:ext>
            </a:extLst>
          </p:cNvPr>
          <p:cNvSpPr>
            <a:spLocks noGrp="1"/>
          </p:cNvSpPr>
          <p:nvPr>
            <p:ph type="ctrTitle"/>
          </p:nvPr>
        </p:nvSpPr>
        <p:spPr/>
        <p:txBody>
          <a:bodyPr/>
          <a:lstStyle/>
          <a:p>
            <a:r>
              <a:rPr lang="en-US" dirty="0"/>
              <a:t>Battle of Neighborhood</a:t>
            </a:r>
            <a:endParaRPr lang="en-SG" dirty="0"/>
          </a:p>
        </p:txBody>
      </p:sp>
      <p:sp>
        <p:nvSpPr>
          <p:cNvPr id="3" name="Subtitle 2">
            <a:extLst>
              <a:ext uri="{FF2B5EF4-FFF2-40B4-BE49-F238E27FC236}">
                <a16:creationId xmlns:a16="http://schemas.microsoft.com/office/drawing/2014/main" id="{833DE854-0974-4AA9-AEF2-5AA8DCF97A0C}"/>
              </a:ext>
            </a:extLst>
          </p:cNvPr>
          <p:cNvSpPr>
            <a:spLocks noGrp="1"/>
          </p:cNvSpPr>
          <p:nvPr>
            <p:ph type="subTitle" idx="1"/>
          </p:nvPr>
        </p:nvSpPr>
        <p:spPr/>
        <p:txBody>
          <a:bodyPr/>
          <a:lstStyle/>
          <a:p>
            <a:r>
              <a:rPr lang="en-US" dirty="0"/>
              <a:t>Toronto</a:t>
            </a:r>
            <a:endParaRPr lang="en-SG" dirty="0"/>
          </a:p>
        </p:txBody>
      </p:sp>
    </p:spTree>
    <p:extLst>
      <p:ext uri="{BB962C8B-B14F-4D97-AF65-F5344CB8AC3E}">
        <p14:creationId xmlns:p14="http://schemas.microsoft.com/office/powerpoint/2010/main" val="422156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BFA-867B-4792-B996-1F0C7C3E6B57}"/>
              </a:ext>
            </a:extLst>
          </p:cNvPr>
          <p:cNvSpPr>
            <a:spLocks noGrp="1"/>
          </p:cNvSpPr>
          <p:nvPr>
            <p:ph type="title"/>
          </p:nvPr>
        </p:nvSpPr>
        <p:spPr/>
        <p:txBody>
          <a:bodyPr/>
          <a:lstStyle/>
          <a:p>
            <a:r>
              <a:rPr lang="en-US" dirty="0"/>
              <a:t>Introduction</a:t>
            </a:r>
            <a:endParaRPr lang="en-SG" dirty="0"/>
          </a:p>
        </p:txBody>
      </p:sp>
      <p:sp>
        <p:nvSpPr>
          <p:cNvPr id="3" name="Content Placeholder 2">
            <a:extLst>
              <a:ext uri="{FF2B5EF4-FFF2-40B4-BE49-F238E27FC236}">
                <a16:creationId xmlns:a16="http://schemas.microsoft.com/office/drawing/2014/main" id="{7F2D7452-D53C-4365-8130-3992B86519E0}"/>
              </a:ext>
            </a:extLst>
          </p:cNvPr>
          <p:cNvSpPr>
            <a:spLocks noGrp="1"/>
          </p:cNvSpPr>
          <p:nvPr>
            <p:ph idx="1"/>
          </p:nvPr>
        </p:nvSpPr>
        <p:spPr/>
        <p:txBody>
          <a:bodyPr/>
          <a:lstStyle/>
          <a:p>
            <a:pPr marL="0" marR="0" indent="0" algn="just">
              <a:lnSpc>
                <a:spcPct val="107000"/>
              </a:lnSpc>
              <a:spcBef>
                <a:spcPts val="200"/>
              </a:spcBef>
              <a:spcAft>
                <a:spcPts val="0"/>
              </a:spcAft>
              <a:buNone/>
            </a:pPr>
            <a:r>
              <a:rPr lang="en-SG" sz="1800" b="1" dirty="0">
                <a:effectLst/>
                <a:latin typeface="等线 Light" panose="02010600030101010101" pitchFamily="2" charset="-122"/>
                <a:ea typeface="等线 Light" panose="02010600030101010101" pitchFamily="2" charset="-122"/>
                <a:cs typeface="Times New Roman" panose="02020603050405020304" pitchFamily="18" charset="0"/>
              </a:rPr>
              <a:t>Background</a:t>
            </a:r>
          </a:p>
          <a:p>
            <a:pPr marL="0" marR="0" algn="just">
              <a:lnSpc>
                <a:spcPct val="107000"/>
              </a:lnSpc>
              <a:spcBef>
                <a:spcPts val="0"/>
              </a:spcBef>
              <a:spcAft>
                <a:spcPts val="800"/>
              </a:spcAft>
            </a:pPr>
            <a:r>
              <a:rPr lang="en-SG" sz="1800" dirty="0">
                <a:effectLst/>
                <a:latin typeface="等线" panose="02010600030101010101" pitchFamily="2" charset="-122"/>
                <a:ea typeface="等线" panose="02010600030101010101" pitchFamily="2" charset="-122"/>
                <a:cs typeface="Arial" panose="020B0604020202020204" pitchFamily="34" charset="0"/>
              </a:rPr>
              <a:t>Toronto is the capital city of Canada and is the most populous city with more than 2.7 million people in 2016. Toronto is divided into 6 major districts and more than 100 neighbours with their own characteristics. </a:t>
            </a:r>
          </a:p>
          <a:p>
            <a:pPr marL="0" marR="0" indent="0" algn="just">
              <a:lnSpc>
                <a:spcPct val="107000"/>
              </a:lnSpc>
              <a:spcBef>
                <a:spcPts val="200"/>
              </a:spcBef>
              <a:spcAft>
                <a:spcPts val="0"/>
              </a:spcAft>
              <a:buNone/>
            </a:pPr>
            <a:r>
              <a:rPr lang="en-SG" sz="1800" b="1" dirty="0">
                <a:effectLst/>
                <a:latin typeface="等线 Light" panose="02010600030101010101" pitchFamily="2" charset="-122"/>
                <a:ea typeface="等线 Light" panose="02010600030101010101" pitchFamily="2" charset="-122"/>
                <a:cs typeface="Times New Roman" panose="02020603050405020304" pitchFamily="18" charset="0"/>
              </a:rPr>
              <a:t>Problem</a:t>
            </a:r>
          </a:p>
          <a:p>
            <a:pPr marL="0" marR="0" algn="just">
              <a:lnSpc>
                <a:spcPct val="107000"/>
              </a:lnSpc>
              <a:spcBef>
                <a:spcPts val="0"/>
              </a:spcBef>
              <a:spcAft>
                <a:spcPts val="800"/>
              </a:spcAft>
            </a:pPr>
            <a:r>
              <a:rPr lang="en-SG" sz="1800" dirty="0">
                <a:effectLst/>
                <a:latin typeface="等线" panose="02010600030101010101" pitchFamily="2" charset="-122"/>
                <a:ea typeface="等线" panose="02010600030101010101" pitchFamily="2" charset="-122"/>
                <a:cs typeface="Arial" panose="020B0604020202020204" pitchFamily="34" charset="0"/>
              </a:rPr>
              <a:t>Data around Toronto neighbourhood is widely available from multiple sources. The aim of this study is to find the best neighbourhood to open a restaurant in Toronto with consideration of the geolocation data and demographics data of each neighbourhood.</a:t>
            </a:r>
          </a:p>
          <a:p>
            <a:pPr marL="0" marR="0" indent="0" algn="just">
              <a:lnSpc>
                <a:spcPct val="107000"/>
              </a:lnSpc>
              <a:spcBef>
                <a:spcPts val="200"/>
              </a:spcBef>
              <a:spcAft>
                <a:spcPts val="0"/>
              </a:spcAft>
              <a:buNone/>
            </a:pPr>
            <a:r>
              <a:rPr lang="en-SG" sz="1800" b="1" dirty="0">
                <a:effectLst/>
                <a:latin typeface="等线 Light" panose="02010600030101010101" pitchFamily="2" charset="-122"/>
                <a:ea typeface="等线 Light" panose="02010600030101010101" pitchFamily="2" charset="-122"/>
                <a:cs typeface="Times New Roman" panose="02020603050405020304" pitchFamily="18" charset="0"/>
              </a:rPr>
              <a:t>Target Audience</a:t>
            </a:r>
          </a:p>
          <a:p>
            <a:pPr marL="342900" marR="304800" lvl="0" indent="-342900" algn="l">
              <a:lnSpc>
                <a:spcPts val="1500"/>
              </a:lnSpc>
              <a:spcBef>
                <a:spcPts val="0"/>
              </a:spcBef>
              <a:spcAft>
                <a:spcPts val="0"/>
              </a:spcAft>
              <a:buSzPts val="1000"/>
              <a:buFont typeface="Symbol" panose="05050102010706020507" pitchFamily="18" charset="2"/>
              <a:buChar char=""/>
              <a:tabLst>
                <a:tab pos="457200" algn="l"/>
              </a:tabLst>
            </a:pPr>
            <a:endParaRPr lang="en-SG" sz="1800" dirty="0">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Bef>
                <a:spcPts val="0"/>
              </a:spcBef>
              <a:spcAft>
                <a:spcPts val="0"/>
              </a:spcAft>
              <a:buSzPts val="1000"/>
              <a:buFont typeface="Symbol" panose="05050102010706020507" pitchFamily="18" charset="2"/>
              <a:buChar char=""/>
              <a:tabLst>
                <a:tab pos="457200" algn="l"/>
              </a:tabLst>
            </a:pPr>
            <a:r>
              <a:rPr lang="en-SG" sz="1800" dirty="0">
                <a:latin typeface="等线" panose="02010600030101010101" pitchFamily="2" charset="-122"/>
                <a:ea typeface="等线" panose="02010600030101010101" pitchFamily="2" charset="-122"/>
                <a:cs typeface="Arial" panose="020B0604020202020204" pitchFamily="34" charset="0"/>
              </a:rPr>
              <a:t>New immigrants to Toronto</a:t>
            </a:r>
          </a:p>
          <a:p>
            <a:pPr marL="342900" marR="304800" lvl="0" indent="-342900" algn="l">
              <a:lnSpc>
                <a:spcPts val="1500"/>
              </a:lnSpc>
              <a:spcBef>
                <a:spcPts val="0"/>
              </a:spcBef>
              <a:spcAft>
                <a:spcPts val="0"/>
              </a:spcAft>
              <a:buSzPts val="1000"/>
              <a:buFont typeface="Symbol" panose="05050102010706020507" pitchFamily="18" charset="2"/>
              <a:buChar char=""/>
              <a:tabLst>
                <a:tab pos="457200" algn="l"/>
              </a:tabLst>
            </a:pPr>
            <a:r>
              <a:rPr lang="en-SG" sz="1800" dirty="0">
                <a:latin typeface="等线" panose="02010600030101010101" pitchFamily="2" charset="-122"/>
                <a:ea typeface="等线" panose="02010600030101010101" pitchFamily="2" charset="-122"/>
                <a:cs typeface="Arial" panose="020B0604020202020204" pitchFamily="34" charset="0"/>
              </a:rPr>
              <a:t>People who plan to move to Toronto</a:t>
            </a:r>
          </a:p>
          <a:p>
            <a:endParaRPr lang="en-SG" dirty="0"/>
          </a:p>
        </p:txBody>
      </p:sp>
    </p:spTree>
    <p:extLst>
      <p:ext uri="{BB962C8B-B14F-4D97-AF65-F5344CB8AC3E}">
        <p14:creationId xmlns:p14="http://schemas.microsoft.com/office/powerpoint/2010/main" val="300296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1F3D-70FD-470E-A492-AC4EDF24690B}"/>
              </a:ext>
            </a:extLst>
          </p:cNvPr>
          <p:cNvSpPr>
            <a:spLocks noGrp="1"/>
          </p:cNvSpPr>
          <p:nvPr>
            <p:ph type="title"/>
          </p:nvPr>
        </p:nvSpPr>
        <p:spPr/>
        <p:txBody>
          <a:bodyPr/>
          <a:lstStyle/>
          <a:p>
            <a:r>
              <a:rPr lang="en-US" dirty="0"/>
              <a:t>Data Sources and Data Cleaning</a:t>
            </a:r>
            <a:endParaRPr lang="en-SG" dirty="0"/>
          </a:p>
        </p:txBody>
      </p:sp>
      <p:sp>
        <p:nvSpPr>
          <p:cNvPr id="3" name="Content Placeholder 2">
            <a:extLst>
              <a:ext uri="{FF2B5EF4-FFF2-40B4-BE49-F238E27FC236}">
                <a16:creationId xmlns:a16="http://schemas.microsoft.com/office/drawing/2014/main" id="{1E62F873-7F26-4D8C-B71A-F15E7BD60D49}"/>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SG" sz="1800" dirty="0">
                <a:effectLst/>
                <a:latin typeface="等线" panose="02010600030101010101" pitchFamily="2" charset="-122"/>
                <a:ea typeface="等线" panose="02010600030101010101" pitchFamily="2" charset="-122"/>
                <a:cs typeface="Arial" panose="020B0604020202020204" pitchFamily="34" charset="0"/>
              </a:rPr>
              <a:t>Data Sources</a:t>
            </a:r>
          </a:p>
          <a:p>
            <a:pPr marL="0" marR="0" algn="just">
              <a:lnSpc>
                <a:spcPct val="107000"/>
              </a:lnSpc>
              <a:spcBef>
                <a:spcPts val="0"/>
              </a:spcBef>
              <a:spcAft>
                <a:spcPts val="800"/>
              </a:spcAft>
            </a:pPr>
            <a:r>
              <a:rPr lang="en-SG" sz="1800" dirty="0">
                <a:effectLst/>
                <a:latin typeface="等线" panose="02010600030101010101" pitchFamily="2" charset="-122"/>
                <a:ea typeface="等线" panose="02010600030101010101" pitchFamily="2" charset="-122"/>
                <a:cs typeface="Arial" panose="020B0604020202020204" pitchFamily="34" charset="0"/>
              </a:rPr>
              <a:t>The first data source is neighbourhood list in Toronto scrapped from Wikipedia using beautiful soup package.</a:t>
            </a:r>
          </a:p>
          <a:p>
            <a:pPr marL="0" marR="0" algn="just">
              <a:lnSpc>
                <a:spcPct val="107000"/>
              </a:lnSpc>
              <a:spcBef>
                <a:spcPts val="0"/>
              </a:spcBef>
              <a:spcAft>
                <a:spcPts val="800"/>
              </a:spcAft>
            </a:pPr>
            <a:r>
              <a:rPr lang="en-SG" sz="1800" dirty="0">
                <a:effectLst/>
                <a:latin typeface="等线" panose="02010600030101010101" pitchFamily="2" charset="-122"/>
                <a:ea typeface="等线" panose="02010600030101010101" pitchFamily="2" charset="-122"/>
                <a:cs typeface="Arial" panose="020B0604020202020204" pitchFamily="34" charset="0"/>
              </a:rPr>
              <a:t>The second one is geolocational data from ‘foursquare.com’ using API calls.</a:t>
            </a:r>
          </a:p>
          <a:p>
            <a:pPr marL="0" marR="0" algn="just">
              <a:lnSpc>
                <a:spcPct val="107000"/>
              </a:lnSpc>
              <a:spcBef>
                <a:spcPts val="0"/>
              </a:spcBef>
              <a:spcAft>
                <a:spcPts val="800"/>
              </a:spcAft>
            </a:pPr>
            <a:r>
              <a:rPr lang="en-SG" sz="1800" dirty="0">
                <a:effectLst/>
                <a:latin typeface="等线" panose="02010600030101010101" pitchFamily="2" charset="-122"/>
                <a:ea typeface="等线" panose="02010600030101010101" pitchFamily="2" charset="-122"/>
                <a:cs typeface="Arial" panose="020B0604020202020204" pitchFamily="34" charset="0"/>
              </a:rPr>
              <a:t>The last one is neighbourhood demographic data is downloaded from ‘open.toronto.ca’.</a:t>
            </a:r>
          </a:p>
          <a:p>
            <a:pPr marL="0" marR="0" indent="0" algn="just">
              <a:lnSpc>
                <a:spcPct val="107000"/>
              </a:lnSpc>
              <a:spcBef>
                <a:spcPts val="0"/>
              </a:spcBef>
              <a:spcAft>
                <a:spcPts val="800"/>
              </a:spcAft>
              <a:buNone/>
            </a:pPr>
            <a:endParaRPr lang="en-SG" sz="1800" dirty="0">
              <a:latin typeface="等线" panose="02010600030101010101" pitchFamily="2" charset="-122"/>
              <a:ea typeface="等线" panose="02010600030101010101" pitchFamily="2" charset="-122"/>
              <a:cs typeface="Arial" panose="020B0604020202020204" pitchFamily="34" charset="0"/>
            </a:endParaRPr>
          </a:p>
          <a:p>
            <a:pPr marL="0" marR="0" indent="0" algn="just">
              <a:lnSpc>
                <a:spcPct val="107000"/>
              </a:lnSpc>
              <a:spcBef>
                <a:spcPts val="0"/>
              </a:spcBef>
              <a:spcAft>
                <a:spcPts val="800"/>
              </a:spcAft>
              <a:buNone/>
            </a:pPr>
            <a:r>
              <a:rPr lang="en-SG" sz="1800" dirty="0">
                <a:latin typeface="等线" panose="02010600030101010101" pitchFamily="2" charset="-122"/>
                <a:ea typeface="等线" panose="02010600030101010101" pitchFamily="2" charset="-122"/>
                <a:cs typeface="Arial" panose="020B0604020202020204" pitchFamily="34" charset="0"/>
              </a:rPr>
              <a:t>Data Cleaning</a:t>
            </a:r>
          </a:p>
          <a:p>
            <a:pPr marL="342900" marR="0" lvl="0" indent="-342900" algn="just">
              <a:lnSpc>
                <a:spcPct val="107000"/>
              </a:lnSpc>
              <a:spcBef>
                <a:spcPts val="0"/>
              </a:spcBef>
              <a:spcAft>
                <a:spcPts val="800"/>
              </a:spcAft>
              <a:buFont typeface="+mj-lt"/>
              <a:buAutoNum type="alphaLcParenBoth"/>
            </a:pPr>
            <a:r>
              <a:rPr lang="en-SG" sz="1800" dirty="0">
                <a:effectLst/>
                <a:latin typeface="等线" panose="02010600030101010101" pitchFamily="2" charset="-122"/>
                <a:ea typeface="等线" panose="02010600030101010101" pitchFamily="2" charset="-122"/>
                <a:cs typeface="Arial" panose="020B0604020202020204" pitchFamily="34" charset="0"/>
              </a:rPr>
              <a:t>Download data from Wikipedia as first data source </a:t>
            </a:r>
          </a:p>
          <a:p>
            <a:pPr marL="342900" marR="0" lvl="0" indent="-342900" algn="just">
              <a:lnSpc>
                <a:spcPct val="107000"/>
              </a:lnSpc>
              <a:spcBef>
                <a:spcPts val="0"/>
              </a:spcBef>
              <a:spcAft>
                <a:spcPts val="800"/>
              </a:spcAft>
              <a:buFont typeface="+mj-lt"/>
              <a:buAutoNum type="alphaLcParenBoth"/>
            </a:pPr>
            <a:r>
              <a:rPr lang="en-SG" sz="1800" dirty="0">
                <a:effectLst/>
                <a:latin typeface="等线" panose="02010600030101010101" pitchFamily="2" charset="-122"/>
                <a:ea typeface="等线" panose="02010600030101010101" pitchFamily="2" charset="-122"/>
                <a:cs typeface="Arial" panose="020B0604020202020204" pitchFamily="34" charset="0"/>
              </a:rPr>
              <a:t>Request for geolocational data as 2</a:t>
            </a:r>
            <a:r>
              <a:rPr lang="en-SG" sz="1800" baseline="30000" dirty="0">
                <a:effectLst/>
                <a:latin typeface="等线" panose="02010600030101010101" pitchFamily="2" charset="-122"/>
                <a:ea typeface="等线" panose="02010600030101010101" pitchFamily="2" charset="-122"/>
                <a:cs typeface="Arial" panose="020B0604020202020204" pitchFamily="34" charset="0"/>
              </a:rPr>
              <a:t>nd</a:t>
            </a:r>
            <a:r>
              <a:rPr lang="en-SG" sz="1800" dirty="0">
                <a:effectLst/>
                <a:latin typeface="等线" panose="02010600030101010101" pitchFamily="2" charset="-122"/>
                <a:ea typeface="等线" panose="02010600030101010101" pitchFamily="2" charset="-122"/>
                <a:cs typeface="Arial" panose="020B0604020202020204" pitchFamily="34" charset="0"/>
              </a:rPr>
              <a:t> data source</a:t>
            </a:r>
          </a:p>
          <a:p>
            <a:pPr marL="342900" marR="0" lvl="0" indent="-342900" algn="just">
              <a:lnSpc>
                <a:spcPct val="107000"/>
              </a:lnSpc>
              <a:spcBef>
                <a:spcPts val="0"/>
              </a:spcBef>
              <a:spcAft>
                <a:spcPts val="800"/>
              </a:spcAft>
              <a:buFont typeface="+mj-lt"/>
              <a:buAutoNum type="alphaLcParenBoth"/>
            </a:pPr>
            <a:r>
              <a:rPr lang="en-SG" sz="1800" dirty="0">
                <a:effectLst/>
                <a:latin typeface="等线" panose="02010600030101010101" pitchFamily="2" charset="-122"/>
                <a:ea typeface="等线" panose="02010600030101010101" pitchFamily="2" charset="-122"/>
                <a:cs typeface="Arial" panose="020B0604020202020204" pitchFamily="34" charset="0"/>
              </a:rPr>
              <a:t>Download demographic data from Census of Population</a:t>
            </a:r>
          </a:p>
          <a:p>
            <a:pPr marL="0" marR="0" indent="0" algn="just">
              <a:lnSpc>
                <a:spcPct val="107000"/>
              </a:lnSpc>
              <a:spcBef>
                <a:spcPts val="0"/>
              </a:spcBef>
              <a:spcAft>
                <a:spcPts val="800"/>
              </a:spcAft>
              <a:buNone/>
            </a:pPr>
            <a:endParaRPr lang="en-SG" sz="1800" dirty="0">
              <a:latin typeface="等线" panose="02010600030101010101" pitchFamily="2" charset="-122"/>
              <a:ea typeface="等线" panose="02010600030101010101" pitchFamily="2" charset="-122"/>
              <a:cs typeface="Arial" panose="020B0604020202020204" pitchFamily="34" charset="0"/>
            </a:endParaRPr>
          </a:p>
          <a:p>
            <a:pPr marL="0" marR="0" algn="just">
              <a:lnSpc>
                <a:spcPct val="107000"/>
              </a:lnSpc>
              <a:spcBef>
                <a:spcPts val="0"/>
              </a:spcBef>
              <a:spcAft>
                <a:spcPts val="800"/>
              </a:spcAft>
            </a:pPr>
            <a:endParaRPr lang="en-SG" dirty="0"/>
          </a:p>
        </p:txBody>
      </p:sp>
    </p:spTree>
    <p:extLst>
      <p:ext uri="{BB962C8B-B14F-4D97-AF65-F5344CB8AC3E}">
        <p14:creationId xmlns:p14="http://schemas.microsoft.com/office/powerpoint/2010/main" val="213649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90E3-17AE-48CE-99A6-FD759D77F8BD}"/>
              </a:ext>
            </a:extLst>
          </p:cNvPr>
          <p:cNvSpPr>
            <a:spLocks noGrp="1"/>
          </p:cNvSpPr>
          <p:nvPr>
            <p:ph type="title"/>
          </p:nvPr>
        </p:nvSpPr>
        <p:spPr/>
        <p:txBody>
          <a:bodyPr/>
          <a:lstStyle/>
          <a:p>
            <a:r>
              <a:rPr lang="en-US" dirty="0"/>
              <a:t>Data Visualization and Clustering</a:t>
            </a:r>
            <a:endParaRPr lang="en-SG" dirty="0"/>
          </a:p>
        </p:txBody>
      </p:sp>
      <p:sp>
        <p:nvSpPr>
          <p:cNvPr id="3" name="Content Placeholder 2">
            <a:extLst>
              <a:ext uri="{FF2B5EF4-FFF2-40B4-BE49-F238E27FC236}">
                <a16:creationId xmlns:a16="http://schemas.microsoft.com/office/drawing/2014/main" id="{3DB640C5-BF80-440A-B490-30239D8F840E}"/>
              </a:ext>
            </a:extLst>
          </p:cNvPr>
          <p:cNvSpPr>
            <a:spLocks noGrp="1"/>
          </p:cNvSpPr>
          <p:nvPr>
            <p:ph idx="1"/>
          </p:nvPr>
        </p:nvSpPr>
        <p:spPr/>
        <p:txBody>
          <a:bodyPr/>
          <a:lstStyle/>
          <a:p>
            <a:r>
              <a:rPr lang="en-SG" sz="1800" dirty="0">
                <a:effectLst/>
                <a:latin typeface="等线" panose="02010600030101010101" pitchFamily="2" charset="-122"/>
                <a:ea typeface="等线" panose="02010600030101010101" pitchFamily="2" charset="-122"/>
                <a:cs typeface="Arial" panose="020B0604020202020204" pitchFamily="34" charset="0"/>
              </a:rPr>
              <a:t>With a pandas data frame of neighbourhood with coordinates information, we shall be able to visualise the data using folium package. </a:t>
            </a:r>
            <a:r>
              <a:rPr lang="en-SG" sz="1800" dirty="0">
                <a:latin typeface="等线" panose="02010600030101010101" pitchFamily="2" charset="-122"/>
                <a:ea typeface="等线" panose="02010600030101010101" pitchFamily="2" charset="-122"/>
                <a:cs typeface="Arial" panose="020B0604020202020204" pitchFamily="34" charset="0"/>
              </a:rPr>
              <a:t>With K-means method, we are able to cluster neighbourhood based on their nearby places. A transition can be found as below-</a:t>
            </a:r>
            <a:endParaRPr lang="en-SG" sz="1800" dirty="0">
              <a:effectLst/>
              <a:latin typeface="等线" panose="02010600030101010101" pitchFamily="2" charset="-122"/>
              <a:ea typeface="等线" panose="02010600030101010101" pitchFamily="2" charset="-122"/>
              <a:cs typeface="Arial" panose="020B0604020202020204" pitchFamily="34" charset="0"/>
            </a:endParaRPr>
          </a:p>
          <a:p>
            <a:endParaRPr lang="en-SG" dirty="0"/>
          </a:p>
        </p:txBody>
      </p:sp>
      <p:pic>
        <p:nvPicPr>
          <p:cNvPr id="4" name="Picture 3" descr="Map&#10;&#10;Description automatically generated">
            <a:extLst>
              <a:ext uri="{FF2B5EF4-FFF2-40B4-BE49-F238E27FC236}">
                <a16:creationId xmlns:a16="http://schemas.microsoft.com/office/drawing/2014/main" id="{4D95D284-87FB-492B-BA70-1D86F7AA25D2}"/>
              </a:ext>
            </a:extLst>
          </p:cNvPr>
          <p:cNvPicPr/>
          <p:nvPr/>
        </p:nvPicPr>
        <p:blipFill>
          <a:blip r:embed="rId2"/>
          <a:stretch>
            <a:fillRect/>
          </a:stretch>
        </p:blipFill>
        <p:spPr>
          <a:xfrm>
            <a:off x="480622" y="3332480"/>
            <a:ext cx="5274310" cy="2976880"/>
          </a:xfrm>
          <a:prstGeom prst="rect">
            <a:avLst/>
          </a:prstGeom>
        </p:spPr>
      </p:pic>
      <p:pic>
        <p:nvPicPr>
          <p:cNvPr id="5" name="Picture 4">
            <a:extLst>
              <a:ext uri="{FF2B5EF4-FFF2-40B4-BE49-F238E27FC236}">
                <a16:creationId xmlns:a16="http://schemas.microsoft.com/office/drawing/2014/main" id="{440D1178-1D05-41F9-BD88-C676B97607B1}"/>
              </a:ext>
            </a:extLst>
          </p:cNvPr>
          <p:cNvPicPr/>
          <p:nvPr/>
        </p:nvPicPr>
        <p:blipFill>
          <a:blip r:embed="rId3"/>
          <a:stretch>
            <a:fillRect/>
          </a:stretch>
        </p:blipFill>
        <p:spPr>
          <a:xfrm>
            <a:off x="6607482" y="3332480"/>
            <a:ext cx="5274310" cy="2715895"/>
          </a:xfrm>
          <a:prstGeom prst="rect">
            <a:avLst/>
          </a:prstGeom>
        </p:spPr>
      </p:pic>
      <p:sp>
        <p:nvSpPr>
          <p:cNvPr id="6" name="Arrow: Right 5">
            <a:extLst>
              <a:ext uri="{FF2B5EF4-FFF2-40B4-BE49-F238E27FC236}">
                <a16:creationId xmlns:a16="http://schemas.microsoft.com/office/drawing/2014/main" id="{2CCC3217-CF73-4B37-928D-D856E24E9F75}"/>
              </a:ext>
            </a:extLst>
          </p:cNvPr>
          <p:cNvSpPr/>
          <p:nvPr/>
        </p:nvSpPr>
        <p:spPr>
          <a:xfrm>
            <a:off x="5952607" y="4196149"/>
            <a:ext cx="457200" cy="477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40135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31EB-8B42-42C2-A96A-8A168E430875}"/>
              </a:ext>
            </a:extLst>
          </p:cNvPr>
          <p:cNvSpPr>
            <a:spLocks noGrp="1"/>
          </p:cNvSpPr>
          <p:nvPr>
            <p:ph type="title"/>
          </p:nvPr>
        </p:nvSpPr>
        <p:spPr/>
        <p:txBody>
          <a:bodyPr/>
          <a:lstStyle/>
          <a:p>
            <a:r>
              <a:rPr lang="en-US" dirty="0"/>
              <a:t>Results</a:t>
            </a:r>
            <a:endParaRPr lang="en-SG" dirty="0"/>
          </a:p>
        </p:txBody>
      </p:sp>
      <p:sp>
        <p:nvSpPr>
          <p:cNvPr id="3" name="Content Placeholder 2">
            <a:extLst>
              <a:ext uri="{FF2B5EF4-FFF2-40B4-BE49-F238E27FC236}">
                <a16:creationId xmlns:a16="http://schemas.microsoft.com/office/drawing/2014/main" id="{C904F1C8-57D9-40C7-9871-986DAC31E93C}"/>
              </a:ext>
            </a:extLst>
          </p:cNvPr>
          <p:cNvSpPr>
            <a:spLocks noGrp="1"/>
          </p:cNvSpPr>
          <p:nvPr>
            <p:ph idx="1"/>
          </p:nvPr>
        </p:nvSpPr>
        <p:spPr/>
        <p:txBody>
          <a:bodyPr/>
          <a:lstStyle/>
          <a:p>
            <a:r>
              <a:rPr lang="en-SG" sz="1800" dirty="0">
                <a:effectLst/>
                <a:latin typeface="等线" panose="02010600030101010101" pitchFamily="2" charset="-122"/>
                <a:ea typeface="等线" panose="02010600030101010101" pitchFamily="2" charset="-122"/>
                <a:cs typeface="Arial" panose="020B0604020202020204" pitchFamily="34" charset="0"/>
              </a:rPr>
              <a:t>With clustering information as below, we will be able to tell the places with ‘restaurants’ in the top 3 popular venues. As we have 3</a:t>
            </a:r>
            <a:r>
              <a:rPr lang="en-SG" sz="1800" baseline="30000" dirty="0">
                <a:effectLst/>
                <a:latin typeface="等线" panose="02010600030101010101" pitchFamily="2" charset="-122"/>
                <a:ea typeface="等线" panose="02010600030101010101" pitchFamily="2" charset="-122"/>
                <a:cs typeface="Arial" panose="020B0604020202020204" pitchFamily="34" charset="0"/>
              </a:rPr>
              <a:t>rd</a:t>
            </a:r>
            <a:r>
              <a:rPr lang="en-SG" sz="1800" dirty="0">
                <a:effectLst/>
                <a:latin typeface="等线" panose="02010600030101010101" pitchFamily="2" charset="-122"/>
                <a:ea typeface="等线" panose="02010600030101010101" pitchFamily="2" charset="-122"/>
                <a:cs typeface="Arial" panose="020B0604020202020204" pitchFamily="34" charset="0"/>
              </a:rPr>
              <a:t> data source with populate density, we are able to filter further and select the neighbourhood that linked to ‘restaurant’ keyword with highest population density.</a:t>
            </a:r>
          </a:p>
          <a:p>
            <a:endParaRPr lang="en-SG" dirty="0"/>
          </a:p>
        </p:txBody>
      </p:sp>
      <p:pic>
        <p:nvPicPr>
          <p:cNvPr id="5" name="Picture 4" descr="Map&#10;&#10;Description automatically generated with medium confidence">
            <a:extLst>
              <a:ext uri="{FF2B5EF4-FFF2-40B4-BE49-F238E27FC236}">
                <a16:creationId xmlns:a16="http://schemas.microsoft.com/office/drawing/2014/main" id="{5AA92D73-F833-4D30-BCD7-FE43175C2ADB}"/>
              </a:ext>
            </a:extLst>
          </p:cNvPr>
          <p:cNvPicPr>
            <a:picLocks noChangeAspect="1"/>
          </p:cNvPicPr>
          <p:nvPr/>
        </p:nvPicPr>
        <p:blipFill>
          <a:blip r:embed="rId2"/>
          <a:stretch>
            <a:fillRect/>
          </a:stretch>
        </p:blipFill>
        <p:spPr>
          <a:xfrm>
            <a:off x="2318225" y="3231472"/>
            <a:ext cx="5629275" cy="3421254"/>
          </a:xfrm>
          <a:prstGeom prst="rect">
            <a:avLst/>
          </a:prstGeom>
        </p:spPr>
      </p:pic>
    </p:spTree>
    <p:extLst>
      <p:ext uri="{BB962C8B-B14F-4D97-AF65-F5344CB8AC3E}">
        <p14:creationId xmlns:p14="http://schemas.microsoft.com/office/powerpoint/2010/main" val="88466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A55C-2BEA-4E65-BF5C-87770BBB9FD4}"/>
              </a:ext>
            </a:extLst>
          </p:cNvPr>
          <p:cNvSpPr>
            <a:spLocks noGrp="1"/>
          </p:cNvSpPr>
          <p:nvPr>
            <p:ph type="title"/>
          </p:nvPr>
        </p:nvSpPr>
        <p:spPr/>
        <p:txBody>
          <a:bodyPr/>
          <a:lstStyle/>
          <a:p>
            <a:r>
              <a:rPr lang="en-US" dirty="0"/>
              <a:t>Conclusions and Future Directions</a:t>
            </a:r>
            <a:endParaRPr lang="en-SG" dirty="0"/>
          </a:p>
        </p:txBody>
      </p:sp>
      <p:sp>
        <p:nvSpPr>
          <p:cNvPr id="3" name="Content Placeholder 2">
            <a:extLst>
              <a:ext uri="{FF2B5EF4-FFF2-40B4-BE49-F238E27FC236}">
                <a16:creationId xmlns:a16="http://schemas.microsoft.com/office/drawing/2014/main" id="{C79F0B6E-565D-49BE-BD5E-B963D585E13E}"/>
              </a:ext>
            </a:extLst>
          </p:cNvPr>
          <p:cNvSpPr>
            <a:spLocks noGrp="1"/>
          </p:cNvSpPr>
          <p:nvPr>
            <p:ph idx="1"/>
          </p:nvPr>
        </p:nvSpPr>
        <p:spPr/>
        <p:txBody>
          <a:bodyPr/>
          <a:lstStyle/>
          <a:p>
            <a:r>
              <a:rPr lang="en-SG" sz="1800" dirty="0">
                <a:effectLst/>
                <a:latin typeface="等线" panose="02010600030101010101" pitchFamily="2" charset="-122"/>
                <a:ea typeface="等线" panose="02010600030101010101" pitchFamily="2" charset="-122"/>
                <a:cs typeface="Arial" panose="020B0604020202020204" pitchFamily="34" charset="0"/>
              </a:rPr>
              <a:t>In this study, I gathered publicly available information from website and construct a mechanism to cluster neighbourhood information based on popular nearby places. The result set are further filtered based on demographic information of neighbourhood. The final recommendation is to open a restaurant in CBD area of Toronto, specifically area around Commerce Court, Victoria Hotel. </a:t>
            </a:r>
          </a:p>
          <a:p>
            <a:endParaRPr lang="en-SG" dirty="0"/>
          </a:p>
          <a:p>
            <a:r>
              <a:rPr lang="en-SG" sz="1800" dirty="0">
                <a:effectLst/>
                <a:latin typeface="等线" panose="02010600030101010101" pitchFamily="2" charset="-122"/>
                <a:ea typeface="等线" panose="02010600030101010101" pitchFamily="2" charset="-122"/>
                <a:cs typeface="Arial" panose="020B0604020202020204" pitchFamily="34" charset="0"/>
              </a:rPr>
              <a:t>The place turned out to be the CBD area of Toronto with higher population density which is not uncommon. This analysis can be further enhanced using more demographic data points. This will also give better clustering power of K-means to produce a more accurate results.  </a:t>
            </a:r>
          </a:p>
          <a:p>
            <a:endParaRPr lang="en-SG" dirty="0"/>
          </a:p>
        </p:txBody>
      </p:sp>
    </p:spTree>
    <p:extLst>
      <p:ext uri="{BB962C8B-B14F-4D97-AF65-F5344CB8AC3E}">
        <p14:creationId xmlns:p14="http://schemas.microsoft.com/office/powerpoint/2010/main" val="4229879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TotalTime>
  <Words>403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等线</vt:lpstr>
      <vt:lpstr>等线 Light</vt:lpstr>
      <vt:lpstr>Symbol</vt:lpstr>
      <vt:lpstr>Tw Cen MT</vt:lpstr>
      <vt:lpstr>Tw Cen MT Condensed</vt:lpstr>
      <vt:lpstr>Wingdings 3</vt:lpstr>
      <vt:lpstr>Integral</vt:lpstr>
      <vt:lpstr>Battle of Neighborhood</vt:lpstr>
      <vt:lpstr>Introduction</vt:lpstr>
      <vt:lpstr>Data Sources and Data Cleaning</vt:lpstr>
      <vt:lpstr>Data Visualization and Clustering</vt:lpstr>
      <vt:lpstr>Results</vt:lpstr>
      <vt:lpstr>Conclusions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dc:title>
  <dc:creator>Cheng Chang</dc:creator>
  <cp:lastModifiedBy>Cheng Chang</cp:lastModifiedBy>
  <cp:revision>1</cp:revision>
  <dcterms:created xsi:type="dcterms:W3CDTF">2021-08-14T12:25:38Z</dcterms:created>
  <dcterms:modified xsi:type="dcterms:W3CDTF">2021-08-14T12:33:34Z</dcterms:modified>
</cp:coreProperties>
</file>