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ld Standard TT"/>
      <p:regular r:id="rId24"/>
      <p:bold r:id="rId25"/>
      <p: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italic.fntdata"/><Relationship Id="rId25"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3e349d10c6_1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e349d10c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e349d10c6_1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e349d10c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3e349d10c6_1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e349d10c6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349d10c6_1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e349d10c6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e349d10c6_1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e349d10c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e349d10c6_1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e349d10c6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e349d10c6_1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e349d10c6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3da8ad761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da8ad76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e349d10c6_1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e349d10c6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3e349d10c6_1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e349d10c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3e349d10c6_1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e349d10c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3da8ad7619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da8ad761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da8ad7619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da8ad761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Using A/B test </a:t>
            </a:r>
            <a:r>
              <a:rPr lang="en"/>
              <a:t>to increase entire store’s revenue by 5%</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Chen Cui</a:t>
            </a:r>
            <a:endParaRPr/>
          </a:p>
        </p:txBody>
      </p:sp>
      <p:sp>
        <p:nvSpPr>
          <p:cNvPr id="61" name="Google Shape;61;p13"/>
          <p:cNvSpPr txBox="1"/>
          <p:nvPr/>
        </p:nvSpPr>
        <p:spPr>
          <a:xfrm>
            <a:off x="512700" y="525150"/>
            <a:ext cx="8445900" cy="7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latin typeface="Comic Sans MS"/>
                <a:ea typeface="Comic Sans MS"/>
                <a:cs typeface="Comic Sans MS"/>
                <a:sym typeface="Comic Sans MS"/>
              </a:rPr>
              <a:t>Business objective</a:t>
            </a:r>
            <a:endParaRPr sz="48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Target population</a:t>
            </a:r>
            <a:endParaRPr>
              <a:latin typeface="Comic Sans MS"/>
              <a:ea typeface="Comic Sans MS"/>
              <a:cs typeface="Comic Sans MS"/>
              <a:sym typeface="Comic Sans MS"/>
            </a:endParaRPr>
          </a:p>
        </p:txBody>
      </p:sp>
      <p:sp>
        <p:nvSpPr>
          <p:cNvPr id="112" name="Google Shape;112;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mic Sans MS"/>
                <a:ea typeface="Comic Sans MS"/>
                <a:cs typeface="Comic Sans MS"/>
                <a:sym typeface="Comic Sans MS"/>
              </a:rPr>
              <a:t>I did A/B test on group of users who has added some items in the shopping cart but did not buy the item in the last 2 months in US.</a:t>
            </a:r>
            <a:endParaRPr sz="2400">
              <a:latin typeface="Comic Sans MS"/>
              <a:ea typeface="Comic Sans MS"/>
              <a:cs typeface="Comic Sans MS"/>
              <a:sym typeface="Comic Sans MS"/>
            </a:endParaRPr>
          </a:p>
          <a:p>
            <a:pPr indent="0" lvl="0" marL="0" rtl="0" algn="l">
              <a:spcBef>
                <a:spcPts val="1600"/>
              </a:spcBef>
              <a:spcAft>
                <a:spcPts val="1600"/>
              </a:spcAft>
              <a:buNone/>
            </a:pPr>
            <a:r>
              <a:rPr lang="en" sz="2400">
                <a:latin typeface="Comic Sans MS"/>
                <a:ea typeface="Comic Sans MS"/>
                <a:cs typeface="Comic Sans MS"/>
                <a:sym typeface="Comic Sans MS"/>
              </a:rPr>
              <a:t>Choose cohort as population. (Track the same group of users over time.) </a:t>
            </a:r>
            <a:endParaRPr sz="2400">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Sample Size</a:t>
            </a:r>
            <a:endParaRPr>
              <a:latin typeface="Comic Sans MS"/>
              <a:ea typeface="Comic Sans MS"/>
              <a:cs typeface="Comic Sans MS"/>
              <a:sym typeface="Comic Sans MS"/>
            </a:endParaRPr>
          </a:p>
        </p:txBody>
      </p:sp>
      <p:sp>
        <p:nvSpPr>
          <p:cNvPr id="118" name="Google Shape;118;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Comic Sans MS"/>
                <a:ea typeface="Comic Sans MS"/>
                <a:cs typeface="Comic Sans MS"/>
                <a:sym typeface="Comic Sans MS"/>
              </a:rPr>
              <a:t>Knowing the variance of the population and setting type I error as 5%, in order to achieve a 80% power, and a 5% magnitude of effect,(which is our goal that increasing the revenue by 5%), the needed sample size is 8% of the target population.</a:t>
            </a:r>
            <a:endParaRPr sz="2400">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Sampling method</a:t>
            </a:r>
            <a:endParaRPr>
              <a:latin typeface="Comic Sans MS"/>
              <a:ea typeface="Comic Sans MS"/>
              <a:cs typeface="Comic Sans MS"/>
              <a:sym typeface="Comic Sans MS"/>
            </a:endParaRPr>
          </a:p>
        </p:txBody>
      </p:sp>
      <p:sp>
        <p:nvSpPr>
          <p:cNvPr id="124" name="Google Shape;124;p24"/>
          <p:cNvSpPr txBox="1"/>
          <p:nvPr>
            <p:ph idx="1" type="body"/>
          </p:nvPr>
        </p:nvSpPr>
        <p:spPr>
          <a:xfrm>
            <a:off x="311700" y="1117750"/>
            <a:ext cx="8520600" cy="1521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latin typeface="Comic Sans MS"/>
                <a:ea typeface="Comic Sans MS"/>
                <a:cs typeface="Comic Sans MS"/>
                <a:sym typeface="Comic Sans MS"/>
              </a:rPr>
              <a:t>Use Simple sampling method to randomly select 4% of the target population as treatment group, and randomly select 4% of the target population as control group. </a:t>
            </a:r>
            <a:endParaRPr sz="2400">
              <a:latin typeface="Comic Sans MS"/>
              <a:ea typeface="Comic Sans MS"/>
              <a:cs typeface="Comic Sans MS"/>
              <a:sym typeface="Comic Sans MS"/>
            </a:endParaRPr>
          </a:p>
        </p:txBody>
      </p:sp>
      <p:sp>
        <p:nvSpPr>
          <p:cNvPr id="125" name="Google Shape;125;p24"/>
          <p:cNvSpPr txBox="1"/>
          <p:nvPr/>
        </p:nvSpPr>
        <p:spPr>
          <a:xfrm>
            <a:off x="311700" y="2854500"/>
            <a:ext cx="33372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dk1"/>
                </a:solidFill>
                <a:latin typeface="Comic Sans MS"/>
                <a:ea typeface="Comic Sans MS"/>
                <a:cs typeface="Comic Sans MS"/>
                <a:sym typeface="Comic Sans MS"/>
              </a:rPr>
              <a:t>Duration</a:t>
            </a:r>
            <a:r>
              <a:rPr lang="en" sz="3000">
                <a:solidFill>
                  <a:schemeClr val="dk1"/>
                </a:solidFill>
                <a:latin typeface="Old Standard TT"/>
                <a:ea typeface="Old Standard TT"/>
                <a:cs typeface="Old Standard TT"/>
                <a:sym typeface="Old Standard TT"/>
              </a:rPr>
              <a:t> </a:t>
            </a:r>
            <a:endParaRPr/>
          </a:p>
        </p:txBody>
      </p:sp>
      <p:sp>
        <p:nvSpPr>
          <p:cNvPr id="126" name="Google Shape;126;p24"/>
          <p:cNvSpPr txBox="1"/>
          <p:nvPr/>
        </p:nvSpPr>
        <p:spPr>
          <a:xfrm>
            <a:off x="417400" y="3568200"/>
            <a:ext cx="7028400" cy="84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400">
                <a:solidFill>
                  <a:schemeClr val="dk1"/>
                </a:solidFill>
                <a:latin typeface="Comic Sans MS"/>
                <a:ea typeface="Comic Sans MS"/>
                <a:cs typeface="Comic Sans MS"/>
                <a:sym typeface="Comic Sans MS"/>
              </a:rPr>
              <a:t>20 days</a:t>
            </a:r>
            <a:r>
              <a:rPr lang="en" sz="2400">
                <a:solidFill>
                  <a:schemeClr val="dk1"/>
                </a:solidFill>
                <a:latin typeface="Comic Sans MS"/>
                <a:ea typeface="Comic Sans MS"/>
                <a:cs typeface="Comic Sans MS"/>
                <a:sym typeface="Comic Sans MS"/>
              </a:rPr>
              <a:t>.</a:t>
            </a:r>
            <a:endParaRPr>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545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omic Sans MS"/>
                <a:ea typeface="Comic Sans MS"/>
                <a:cs typeface="Comic Sans MS"/>
                <a:sym typeface="Comic Sans MS"/>
              </a:rPr>
              <a:t>Approach</a:t>
            </a:r>
            <a:endParaRPr sz="3600">
              <a:latin typeface="Comic Sans MS"/>
              <a:ea typeface="Comic Sans MS"/>
              <a:cs typeface="Comic Sans MS"/>
              <a:sym typeface="Comic Sans MS"/>
            </a:endParaRPr>
          </a:p>
        </p:txBody>
      </p:sp>
      <p:sp>
        <p:nvSpPr>
          <p:cNvPr id="132" name="Google Shape;132;p25"/>
          <p:cNvSpPr txBox="1"/>
          <p:nvPr>
            <p:ph idx="1" type="body"/>
          </p:nvPr>
        </p:nvSpPr>
        <p:spPr>
          <a:xfrm>
            <a:off x="311700" y="762000"/>
            <a:ext cx="8520600" cy="17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mic Sans MS"/>
                <a:ea typeface="Comic Sans MS"/>
                <a:cs typeface="Comic Sans MS"/>
                <a:sym typeface="Comic Sans MS"/>
              </a:rPr>
              <a:t>In </a:t>
            </a:r>
            <a:r>
              <a:rPr b="1" lang="en" sz="2400">
                <a:latin typeface="Comic Sans MS"/>
                <a:ea typeface="Comic Sans MS"/>
                <a:cs typeface="Comic Sans MS"/>
                <a:sym typeface="Comic Sans MS"/>
              </a:rPr>
              <a:t>treatment group</a:t>
            </a:r>
            <a:r>
              <a:rPr lang="en" sz="2400">
                <a:latin typeface="Comic Sans MS"/>
                <a:ea typeface="Comic Sans MS"/>
                <a:cs typeface="Comic Sans MS"/>
                <a:sym typeface="Comic Sans MS"/>
              </a:rPr>
              <a:t>, we send emails out to the users reminding him/her to buy the product (or offering some discount) and making some recommendations of similar products with lower prices. </a:t>
            </a:r>
            <a:endParaRPr sz="2400">
              <a:latin typeface="Comic Sans MS"/>
              <a:ea typeface="Comic Sans MS"/>
              <a:cs typeface="Comic Sans MS"/>
              <a:sym typeface="Comic Sans MS"/>
            </a:endParaRPr>
          </a:p>
          <a:p>
            <a:pPr indent="0" lvl="0" marL="0" rtl="0" algn="l">
              <a:spcBef>
                <a:spcPts val="1600"/>
              </a:spcBef>
              <a:spcAft>
                <a:spcPts val="1600"/>
              </a:spcAft>
              <a:buNone/>
            </a:pPr>
            <a:r>
              <a:t/>
            </a:r>
            <a:endParaRPr sz="2400"/>
          </a:p>
        </p:txBody>
      </p:sp>
      <p:sp>
        <p:nvSpPr>
          <p:cNvPr id="133" name="Google Shape;133;p25"/>
          <p:cNvSpPr txBox="1"/>
          <p:nvPr/>
        </p:nvSpPr>
        <p:spPr>
          <a:xfrm>
            <a:off x="311700" y="3191150"/>
            <a:ext cx="8455200" cy="174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400">
                <a:solidFill>
                  <a:schemeClr val="dk1"/>
                </a:solidFill>
                <a:latin typeface="Comic Sans MS"/>
                <a:ea typeface="Comic Sans MS"/>
                <a:cs typeface="Comic Sans MS"/>
                <a:sym typeface="Comic Sans MS"/>
              </a:rPr>
              <a:t>If the user do not buy the item in 5 days after receiving the email, we send email again to him or her. Then if he or she still do not make a purchase in 9 days after the second email, we send the email again.</a:t>
            </a:r>
            <a:endParaRPr sz="2400">
              <a:solidFill>
                <a:schemeClr val="dk1"/>
              </a:solidFill>
              <a:latin typeface="Comic Sans MS"/>
              <a:ea typeface="Comic Sans MS"/>
              <a:cs typeface="Comic Sans MS"/>
              <a:sym typeface="Comic Sans MS"/>
            </a:endParaRPr>
          </a:p>
          <a:p>
            <a:pPr indent="0" lvl="0" marL="0" rtl="0" algn="l">
              <a:spcBef>
                <a:spcPts val="1600"/>
              </a:spcBef>
              <a:spcAft>
                <a:spcPts val="0"/>
              </a:spcAft>
              <a:buNone/>
            </a:pPr>
            <a:r>
              <a:t/>
            </a:r>
            <a:endParaRPr/>
          </a:p>
        </p:txBody>
      </p:sp>
      <p:sp>
        <p:nvSpPr>
          <p:cNvPr id="134" name="Google Shape;134;p25"/>
          <p:cNvSpPr txBox="1"/>
          <p:nvPr/>
        </p:nvSpPr>
        <p:spPr>
          <a:xfrm>
            <a:off x="344400" y="2497250"/>
            <a:ext cx="3385500" cy="6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Comic Sans MS"/>
                <a:ea typeface="Comic Sans MS"/>
                <a:cs typeface="Comic Sans MS"/>
                <a:sym typeface="Comic Sans MS"/>
              </a:rPr>
              <a:t>Dosage</a:t>
            </a:r>
            <a:endParaRPr sz="36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Results</a:t>
            </a:r>
            <a:endParaRPr>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5" name="Google Shape;145;p27"/>
          <p:cNvSpPr txBox="1"/>
          <p:nvPr>
            <p:ph idx="1" type="body"/>
          </p:nvPr>
        </p:nvSpPr>
        <p:spPr>
          <a:xfrm>
            <a:off x="311700" y="585750"/>
            <a:ext cx="8520600" cy="39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Comic Sans MS"/>
                <a:ea typeface="Comic Sans MS"/>
                <a:cs typeface="Comic Sans MS"/>
                <a:sym typeface="Comic Sans MS"/>
              </a:rPr>
              <a:t>Our experiment shows a statistic significant result:</a:t>
            </a:r>
            <a:endParaRPr sz="3000">
              <a:latin typeface="Comic Sans MS"/>
              <a:ea typeface="Comic Sans MS"/>
              <a:cs typeface="Comic Sans MS"/>
              <a:sym typeface="Comic Sans MS"/>
            </a:endParaRPr>
          </a:p>
          <a:p>
            <a:pPr indent="0" lvl="0" marL="0" rtl="0" algn="l">
              <a:spcBef>
                <a:spcPts val="1600"/>
              </a:spcBef>
              <a:spcAft>
                <a:spcPts val="0"/>
              </a:spcAft>
              <a:buNone/>
            </a:pPr>
            <a:r>
              <a:rPr lang="en" sz="3000">
                <a:latin typeface="Comic Sans MS"/>
                <a:ea typeface="Comic Sans MS"/>
                <a:cs typeface="Comic Sans MS"/>
                <a:sym typeface="Comic Sans MS"/>
              </a:rPr>
              <a:t>Compared to control group, the email campaign on treatment group has a positive impact on revenue ,which is a 6% increment.</a:t>
            </a:r>
            <a:endParaRPr sz="3000">
              <a:latin typeface="Comic Sans MS"/>
              <a:ea typeface="Comic Sans MS"/>
              <a:cs typeface="Comic Sans MS"/>
              <a:sym typeface="Comic Sans MS"/>
            </a:endParaRPr>
          </a:p>
          <a:p>
            <a:pPr indent="0" lvl="0" marL="0" rtl="0" algn="l">
              <a:spcBef>
                <a:spcPts val="1600"/>
              </a:spcBef>
              <a:spcAft>
                <a:spcPts val="0"/>
              </a:spcAft>
              <a:buNone/>
            </a:pPr>
            <a:r>
              <a:rPr lang="en" sz="2400"/>
              <a:t> </a:t>
            </a:r>
            <a:endParaRPr sz="2400"/>
          </a:p>
          <a:p>
            <a:pPr indent="0" lvl="0" marL="0" rtl="0" algn="l">
              <a:spcBef>
                <a:spcPts val="1600"/>
              </a:spcBef>
              <a:spcAft>
                <a:spcPts val="160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Recommendations</a:t>
            </a:r>
            <a:endParaRPr>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Turn it on</a:t>
            </a:r>
            <a:endParaRPr>
              <a:latin typeface="Comic Sans MS"/>
              <a:ea typeface="Comic Sans MS"/>
              <a:cs typeface="Comic Sans MS"/>
              <a:sym typeface="Comic Sans MS"/>
            </a:endParaRPr>
          </a:p>
        </p:txBody>
      </p:sp>
      <p:sp>
        <p:nvSpPr>
          <p:cNvPr id="156" name="Google Shape;156;p29"/>
          <p:cNvSpPr txBox="1"/>
          <p:nvPr>
            <p:ph idx="1" type="body"/>
          </p:nvPr>
        </p:nvSpPr>
        <p:spPr>
          <a:xfrm>
            <a:off x="311700" y="1171675"/>
            <a:ext cx="8520600" cy="3397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omic Sans MS"/>
              <a:buAutoNum type="arabicPeriod"/>
            </a:pPr>
            <a:r>
              <a:rPr lang="en" sz="1800">
                <a:latin typeface="Comic Sans MS"/>
                <a:ea typeface="Comic Sans MS"/>
                <a:cs typeface="Comic Sans MS"/>
                <a:sym typeface="Comic Sans MS"/>
              </a:rPr>
              <a:t>We focus on revenue growth and the email campaign will likely to increase the revenue by 6%</a:t>
            </a:r>
            <a:endParaRPr sz="1800">
              <a:latin typeface="Comic Sans MS"/>
              <a:ea typeface="Comic Sans MS"/>
              <a:cs typeface="Comic Sans MS"/>
              <a:sym typeface="Comic Sans MS"/>
            </a:endParaRPr>
          </a:p>
          <a:p>
            <a:pPr indent="-342900" lvl="0" marL="457200" rtl="0" algn="l">
              <a:spcBef>
                <a:spcPts val="1600"/>
              </a:spcBef>
              <a:spcAft>
                <a:spcPts val="0"/>
              </a:spcAft>
              <a:buSzPts val="1800"/>
              <a:buFont typeface="Comic Sans MS"/>
              <a:buAutoNum type="arabicPeriod"/>
            </a:pPr>
            <a:r>
              <a:rPr lang="en" sz="1800">
                <a:latin typeface="Comic Sans MS"/>
                <a:ea typeface="Comic Sans MS"/>
                <a:cs typeface="Comic Sans MS"/>
                <a:sym typeface="Comic Sans MS"/>
              </a:rPr>
              <a:t>Schedule of ramp up: go to 50% of target population on Tuesday, go to 100% of target population on next month.</a:t>
            </a:r>
            <a:endParaRPr sz="1800">
              <a:latin typeface="Comic Sans MS"/>
              <a:ea typeface="Comic Sans MS"/>
              <a:cs typeface="Comic Sans MS"/>
              <a:sym typeface="Comic Sans MS"/>
            </a:endParaRPr>
          </a:p>
          <a:p>
            <a:pPr indent="-342900" lvl="0" marL="457200" rtl="0" algn="l">
              <a:spcBef>
                <a:spcPts val="1600"/>
              </a:spcBef>
              <a:spcAft>
                <a:spcPts val="0"/>
              </a:spcAft>
              <a:buSzPts val="1800"/>
              <a:buFont typeface="Comic Sans MS"/>
              <a:buAutoNum type="arabicPeriod"/>
            </a:pPr>
            <a:r>
              <a:rPr lang="en" sz="1800">
                <a:latin typeface="Comic Sans MS"/>
                <a:ea typeface="Comic Sans MS"/>
                <a:cs typeface="Comic Sans MS"/>
                <a:sym typeface="Comic Sans MS"/>
              </a:rPr>
              <a:t>R</a:t>
            </a:r>
            <a:r>
              <a:rPr lang="en" sz="1800">
                <a:latin typeface="Comic Sans MS"/>
                <a:ea typeface="Comic Sans MS"/>
                <a:cs typeface="Comic Sans MS"/>
                <a:sym typeface="Comic Sans MS"/>
              </a:rPr>
              <a:t>oll out to more markets: e.x. Europe.</a:t>
            </a:r>
            <a:endParaRPr sz="1800">
              <a:latin typeface="Comic Sans MS"/>
              <a:ea typeface="Comic Sans MS"/>
              <a:cs typeface="Comic Sans MS"/>
              <a:sym typeface="Comic Sans MS"/>
            </a:endParaRPr>
          </a:p>
          <a:p>
            <a:pPr indent="-342900" lvl="0" marL="457200" rtl="0" algn="l">
              <a:spcBef>
                <a:spcPts val="1600"/>
              </a:spcBef>
              <a:spcAft>
                <a:spcPts val="0"/>
              </a:spcAft>
              <a:buSzPts val="1800"/>
              <a:buFont typeface="Comic Sans MS"/>
              <a:buAutoNum type="arabicPeriod"/>
            </a:pPr>
            <a:r>
              <a:rPr lang="en" sz="1800">
                <a:latin typeface="Comic Sans MS"/>
                <a:ea typeface="Comic Sans MS"/>
                <a:cs typeface="Comic Sans MS"/>
                <a:sym typeface="Comic Sans MS"/>
              </a:rPr>
              <a:t>Continue to track the secondary metrics like conversion rate.</a:t>
            </a:r>
            <a:endParaRPr sz="1800">
              <a:latin typeface="Comic Sans MS"/>
              <a:ea typeface="Comic Sans MS"/>
              <a:cs typeface="Comic Sans MS"/>
              <a:sym typeface="Comic Sans MS"/>
            </a:endParaRPr>
          </a:p>
          <a:p>
            <a:pPr indent="-342900" lvl="0" marL="457200" rtl="0" algn="l">
              <a:spcBef>
                <a:spcPts val="1600"/>
              </a:spcBef>
              <a:spcAft>
                <a:spcPts val="1600"/>
              </a:spcAft>
              <a:buSzPts val="1800"/>
              <a:buFont typeface="Comic Sans MS"/>
              <a:buAutoNum type="arabicPeriod"/>
            </a:pPr>
            <a:r>
              <a:rPr lang="en" sz="1800">
                <a:latin typeface="Comic Sans MS"/>
                <a:ea typeface="Comic Sans MS"/>
                <a:cs typeface="Comic Sans MS"/>
                <a:sym typeface="Comic Sans MS"/>
              </a:rPr>
              <a:t>Other interesting ideas in the pipeline: about payment methods.</a:t>
            </a:r>
            <a:endParaRPr sz="1800">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 Thanks!</a:t>
            </a:r>
            <a:endParaRPr>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 What can we do to achieve this goal?</a:t>
            </a:r>
            <a:endParaRPr>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139025" y="1374700"/>
            <a:ext cx="9144000" cy="182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latin typeface="Comic Sans MS"/>
                <a:ea typeface="Comic Sans MS"/>
                <a:cs typeface="Comic Sans MS"/>
                <a:sym typeface="Comic Sans MS"/>
              </a:rPr>
              <a:t>EDA(exploratory data analysis)</a:t>
            </a:r>
            <a:endParaRPr sz="48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490250" y="526350"/>
            <a:ext cx="7696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latin typeface="Comic Sans MS"/>
                <a:ea typeface="Comic Sans MS"/>
                <a:cs typeface="Comic Sans MS"/>
                <a:sym typeface="Comic Sans MS"/>
              </a:rPr>
              <a:t>Data preprocessing:</a:t>
            </a:r>
            <a:endParaRPr b="1" sz="3600">
              <a:latin typeface="Comic Sans MS"/>
              <a:ea typeface="Comic Sans MS"/>
              <a:cs typeface="Comic Sans MS"/>
              <a:sym typeface="Comic Sans MS"/>
            </a:endParaRPr>
          </a:p>
          <a:p>
            <a:pPr indent="0" lvl="0" marL="0" rtl="0" algn="l">
              <a:spcBef>
                <a:spcPts val="0"/>
              </a:spcBef>
              <a:spcAft>
                <a:spcPts val="0"/>
              </a:spcAft>
              <a:buNone/>
            </a:pPr>
            <a:r>
              <a:rPr b="1" lang="en" sz="3600">
                <a:latin typeface="Comic Sans MS"/>
                <a:ea typeface="Comic Sans MS"/>
                <a:cs typeface="Comic Sans MS"/>
                <a:sym typeface="Comic Sans MS"/>
              </a:rPr>
              <a:t>Dealing with missing values</a:t>
            </a:r>
            <a:endParaRPr b="1" sz="3600">
              <a:latin typeface="Comic Sans MS"/>
              <a:ea typeface="Comic Sans MS"/>
              <a:cs typeface="Comic Sans MS"/>
              <a:sym typeface="Comic Sans MS"/>
            </a:endParaRPr>
          </a:p>
          <a:p>
            <a:pPr indent="0" lvl="0" marL="0" rtl="0" algn="l">
              <a:spcBef>
                <a:spcPts val="0"/>
              </a:spcBef>
              <a:spcAft>
                <a:spcPts val="0"/>
              </a:spcAft>
              <a:buNone/>
            </a:pPr>
            <a:r>
              <a:rPr b="1" lang="en" sz="3600">
                <a:latin typeface="Comic Sans MS"/>
                <a:ea typeface="Comic Sans MS"/>
                <a:cs typeface="Comic Sans MS"/>
                <a:sym typeface="Comic Sans MS"/>
              </a:rPr>
              <a:t>Dealing with outliers</a:t>
            </a:r>
            <a:endParaRPr b="1" sz="360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490250" y="526350"/>
            <a:ext cx="7696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latin typeface="Comic Sans MS"/>
                <a:ea typeface="Comic Sans MS"/>
                <a:cs typeface="Comic Sans MS"/>
                <a:sym typeface="Comic Sans MS"/>
              </a:rPr>
              <a:t>Correlation analysis :</a:t>
            </a:r>
            <a:endParaRPr b="1" sz="3600">
              <a:latin typeface="Comic Sans MS"/>
              <a:ea typeface="Comic Sans MS"/>
              <a:cs typeface="Comic Sans MS"/>
              <a:sym typeface="Comic Sans MS"/>
            </a:endParaRPr>
          </a:p>
          <a:p>
            <a:pPr indent="0" lvl="0" marL="0" rtl="0" algn="l">
              <a:spcBef>
                <a:spcPts val="0"/>
              </a:spcBef>
              <a:spcAft>
                <a:spcPts val="0"/>
              </a:spcAft>
              <a:buNone/>
            </a:pPr>
            <a:r>
              <a:rPr lang="en" sz="3600">
                <a:latin typeface="Comic Sans MS"/>
                <a:ea typeface="Comic Sans MS"/>
                <a:cs typeface="Comic Sans MS"/>
                <a:sym typeface="Comic Sans MS"/>
              </a:rPr>
              <a:t>Correlation between </a:t>
            </a:r>
            <a:r>
              <a:rPr lang="en" sz="3600">
                <a:latin typeface="Comic Sans MS"/>
                <a:ea typeface="Comic Sans MS"/>
                <a:cs typeface="Comic Sans MS"/>
                <a:sym typeface="Comic Sans MS"/>
              </a:rPr>
              <a:t>the metric(s) that we care about and </a:t>
            </a:r>
            <a:r>
              <a:rPr lang="en" sz="3600">
                <a:latin typeface="Comic Sans MS"/>
                <a:ea typeface="Comic Sans MS"/>
                <a:cs typeface="Comic Sans MS"/>
                <a:sym typeface="Comic Sans MS"/>
              </a:rPr>
              <a:t>certain product feature/user behaviour </a:t>
            </a:r>
            <a:endParaRPr sz="3600">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nvSpPr>
        <p:spPr>
          <a:xfrm>
            <a:off x="6193750" y="772300"/>
            <a:ext cx="2841900" cy="42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a:br>
            <a:r>
              <a:rPr lang="en" sz="2400">
                <a:latin typeface="Comic Sans MS"/>
                <a:ea typeface="Comic Sans MS"/>
                <a:cs typeface="Comic Sans MS"/>
                <a:sym typeface="Comic Sans MS"/>
              </a:rPr>
              <a:t>Users that have clicked buy and made purchase before are more likely to spend money in the future than those who only reached shopping cart.</a:t>
            </a:r>
            <a:br>
              <a:rPr lang="en" sz="2400"/>
            </a:br>
            <a:endParaRPr sz="2400"/>
          </a:p>
        </p:txBody>
      </p:sp>
      <p:pic>
        <p:nvPicPr>
          <p:cNvPr id="87" name="Google Shape;87;p18"/>
          <p:cNvPicPr preferRelativeResize="0"/>
          <p:nvPr/>
        </p:nvPicPr>
        <p:blipFill>
          <a:blip r:embed="rId3">
            <a:alphaModFix/>
          </a:blip>
          <a:stretch>
            <a:fillRect/>
          </a:stretch>
        </p:blipFill>
        <p:spPr>
          <a:xfrm>
            <a:off x="152400" y="152400"/>
            <a:ext cx="5888950" cy="479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225100" y="158200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ic Sans MS"/>
                <a:ea typeface="Comic Sans MS"/>
                <a:cs typeface="Comic Sans MS"/>
                <a:sym typeface="Comic Sans MS"/>
              </a:rPr>
              <a:t>Hypothesis</a:t>
            </a:r>
            <a:endParaRPr>
              <a:latin typeface="Comic Sans MS"/>
              <a:ea typeface="Comic Sans MS"/>
              <a:cs typeface="Comic Sans MS"/>
              <a:sym typeface="Comic Sans MS"/>
            </a:endParaRPr>
          </a:p>
        </p:txBody>
      </p:sp>
      <p:sp>
        <p:nvSpPr>
          <p:cNvPr id="93" name="Google Shape;93;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ctr">
              <a:spcBef>
                <a:spcPts val="0"/>
              </a:spcBef>
              <a:spcAft>
                <a:spcPts val="1600"/>
              </a:spcAft>
              <a:buClr>
                <a:srgbClr val="000000"/>
              </a:buClr>
              <a:buSzPts val="1100"/>
              <a:buFont typeface="Arial"/>
              <a:buNone/>
            </a:pPr>
            <a:r>
              <a:rPr lang="en" sz="2400">
                <a:latin typeface="Comic Sans MS"/>
                <a:ea typeface="Comic Sans MS"/>
                <a:cs typeface="Comic Sans MS"/>
                <a:sym typeface="Comic Sans MS"/>
              </a:rPr>
              <a:t>Based on EDA, we can assume that revenue correlates very much with user’s past purchase flow experience.</a:t>
            </a:r>
            <a:endParaRPr sz="2400">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nvSpPr>
        <p:spPr>
          <a:xfrm>
            <a:off x="123525" y="108150"/>
            <a:ext cx="4279500" cy="48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omic Sans MS"/>
                <a:ea typeface="Comic Sans MS"/>
                <a:cs typeface="Comic Sans MS"/>
                <a:sym typeface="Comic Sans MS"/>
              </a:rPr>
              <a:t>My hypothesis:</a:t>
            </a:r>
            <a:br>
              <a:rPr lang="en" sz="2400">
                <a:latin typeface="Comic Sans MS"/>
                <a:ea typeface="Comic Sans MS"/>
                <a:cs typeface="Comic Sans MS"/>
                <a:sym typeface="Comic Sans MS"/>
              </a:rPr>
            </a:br>
            <a:br>
              <a:rPr lang="en" sz="2400">
                <a:latin typeface="Comic Sans MS"/>
                <a:ea typeface="Comic Sans MS"/>
                <a:cs typeface="Comic Sans MS"/>
                <a:sym typeface="Comic Sans MS"/>
              </a:rPr>
            </a:br>
            <a:r>
              <a:rPr lang="en" sz="2400">
                <a:latin typeface="Comic Sans MS"/>
                <a:ea typeface="Comic Sans MS"/>
                <a:cs typeface="Comic Sans MS"/>
                <a:sym typeface="Comic Sans MS"/>
              </a:rPr>
              <a:t>Pushing users down the funnel as far as possible can increase our revenue. To do this, we can partner with marketing team to send out emails to users that fell off previously.</a:t>
            </a:r>
            <a:br>
              <a:rPr lang="en" sz="2400">
                <a:latin typeface="Comic Sans MS"/>
                <a:ea typeface="Comic Sans MS"/>
                <a:cs typeface="Comic Sans MS"/>
                <a:sym typeface="Comic Sans MS"/>
              </a:rPr>
            </a:br>
            <a:endParaRPr sz="2400">
              <a:latin typeface="Comic Sans MS"/>
              <a:ea typeface="Comic Sans MS"/>
              <a:cs typeface="Comic Sans MS"/>
              <a:sym typeface="Comic Sans MS"/>
            </a:endParaRPr>
          </a:p>
          <a:p>
            <a:pPr indent="0" lvl="0" marL="0" rtl="0" algn="l">
              <a:spcBef>
                <a:spcPts val="0"/>
              </a:spcBef>
              <a:spcAft>
                <a:spcPts val="0"/>
              </a:spcAft>
              <a:buNone/>
            </a:pPr>
            <a:r>
              <a:t/>
            </a:r>
            <a:endParaRPr sz="3000">
              <a:latin typeface="Comic Sans MS"/>
              <a:ea typeface="Comic Sans MS"/>
              <a:cs typeface="Comic Sans MS"/>
              <a:sym typeface="Comic Sans MS"/>
            </a:endParaRPr>
          </a:p>
          <a:p>
            <a:pPr indent="0" lvl="0" marL="0" rtl="0" algn="l">
              <a:spcBef>
                <a:spcPts val="0"/>
              </a:spcBef>
              <a:spcAft>
                <a:spcPts val="0"/>
              </a:spcAft>
              <a:buNone/>
            </a:pPr>
            <a:r>
              <a:t/>
            </a:r>
            <a:endParaRPr sz="3000">
              <a:latin typeface="Comic Sans MS"/>
              <a:ea typeface="Comic Sans MS"/>
              <a:cs typeface="Comic Sans MS"/>
              <a:sym typeface="Comic Sans MS"/>
            </a:endParaRPr>
          </a:p>
          <a:p>
            <a:pPr indent="0" lvl="0" marL="0" rtl="0" algn="l">
              <a:spcBef>
                <a:spcPts val="0"/>
              </a:spcBef>
              <a:spcAft>
                <a:spcPts val="0"/>
              </a:spcAft>
              <a:buNone/>
            </a:pPr>
            <a:r>
              <a:t/>
            </a:r>
            <a:endParaRPr sz="3000">
              <a:latin typeface="Comic Sans MS"/>
              <a:ea typeface="Comic Sans MS"/>
              <a:cs typeface="Comic Sans MS"/>
              <a:sym typeface="Comic Sans MS"/>
            </a:endParaRPr>
          </a:p>
          <a:p>
            <a:pPr indent="0" lvl="0" marL="0" rtl="0" algn="l">
              <a:spcBef>
                <a:spcPts val="0"/>
              </a:spcBef>
              <a:spcAft>
                <a:spcPts val="0"/>
              </a:spcAft>
              <a:buNone/>
            </a:pPr>
            <a:r>
              <a:t/>
            </a:r>
            <a:endParaRPr sz="3000">
              <a:latin typeface="Comic Sans MS"/>
              <a:ea typeface="Comic Sans MS"/>
              <a:cs typeface="Comic Sans MS"/>
              <a:sym typeface="Comic Sans MS"/>
            </a:endParaRPr>
          </a:p>
        </p:txBody>
      </p:sp>
      <p:pic>
        <p:nvPicPr>
          <p:cNvPr id="99" name="Google Shape;99;p20"/>
          <p:cNvPicPr preferRelativeResize="0"/>
          <p:nvPr/>
        </p:nvPicPr>
        <p:blipFill>
          <a:blip r:embed="rId3">
            <a:alphaModFix/>
          </a:blip>
          <a:stretch>
            <a:fillRect/>
          </a:stretch>
        </p:blipFill>
        <p:spPr>
          <a:xfrm>
            <a:off x="4572000" y="322763"/>
            <a:ext cx="4436175" cy="443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265500" y="655250"/>
            <a:ext cx="40452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ic Sans MS"/>
                <a:ea typeface="Comic Sans MS"/>
                <a:cs typeface="Comic Sans MS"/>
                <a:sym typeface="Comic Sans MS"/>
              </a:rPr>
              <a:t>A/B test</a:t>
            </a:r>
            <a:endParaRPr>
              <a:latin typeface="Comic Sans MS"/>
              <a:ea typeface="Comic Sans MS"/>
              <a:cs typeface="Comic Sans MS"/>
              <a:sym typeface="Comic Sans MS"/>
            </a:endParaRPr>
          </a:p>
        </p:txBody>
      </p:sp>
      <p:sp>
        <p:nvSpPr>
          <p:cNvPr id="105" name="Google Shape;105;p21"/>
          <p:cNvSpPr txBox="1"/>
          <p:nvPr>
            <p:ph idx="1" type="subTitle"/>
          </p:nvPr>
        </p:nvSpPr>
        <p:spPr>
          <a:xfrm>
            <a:off x="265500" y="2445850"/>
            <a:ext cx="4045200" cy="146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latin typeface="Comic Sans MS"/>
                <a:ea typeface="Comic Sans MS"/>
                <a:cs typeface="Comic Sans MS"/>
                <a:sym typeface="Comic Sans MS"/>
              </a:rPr>
              <a:t>Could s</a:t>
            </a:r>
            <a:r>
              <a:rPr lang="en">
                <a:latin typeface="Comic Sans MS"/>
                <a:ea typeface="Comic Sans MS"/>
                <a:cs typeface="Comic Sans MS"/>
                <a:sym typeface="Comic Sans MS"/>
              </a:rPr>
              <a:t>ending out emails to users who reached shopping cart but haven’t made purchase increase revenue?   </a:t>
            </a:r>
            <a:endParaRPr>
              <a:latin typeface="Comic Sans MS"/>
              <a:ea typeface="Comic Sans MS"/>
              <a:cs typeface="Comic Sans MS"/>
              <a:sym typeface="Comic Sans MS"/>
            </a:endParaRPr>
          </a:p>
        </p:txBody>
      </p:sp>
      <p:sp>
        <p:nvSpPr>
          <p:cNvPr id="106" name="Google Shape;106;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Choose population</a:t>
            </a:r>
            <a:endParaRPr/>
          </a:p>
          <a:p>
            <a:pPr indent="-342900" lvl="0" marL="457200" rtl="0" algn="l">
              <a:spcBef>
                <a:spcPts val="1600"/>
              </a:spcBef>
              <a:spcAft>
                <a:spcPts val="0"/>
              </a:spcAft>
              <a:buSzPts val="1800"/>
              <a:buChar char="●"/>
            </a:pPr>
            <a:r>
              <a:rPr lang="en"/>
              <a:t>Determine sample size</a:t>
            </a:r>
            <a:endParaRPr/>
          </a:p>
          <a:p>
            <a:pPr indent="-342900" lvl="0" marL="457200" rtl="0" algn="l">
              <a:spcBef>
                <a:spcPts val="1600"/>
              </a:spcBef>
              <a:spcAft>
                <a:spcPts val="0"/>
              </a:spcAft>
              <a:buSzPts val="1800"/>
              <a:buChar char="●"/>
            </a:pPr>
            <a:r>
              <a:rPr lang="en"/>
              <a:t>Sampling method</a:t>
            </a:r>
            <a:endParaRPr/>
          </a:p>
          <a:p>
            <a:pPr indent="-342900" lvl="0" marL="457200" rtl="0" algn="l">
              <a:spcBef>
                <a:spcPts val="1600"/>
              </a:spcBef>
              <a:spcAft>
                <a:spcPts val="1600"/>
              </a:spcAft>
              <a:buSzPts val="1800"/>
              <a:buChar char="●"/>
            </a:pPr>
            <a:r>
              <a:rPr lang="en"/>
              <a:t>Duration and exposure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