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58" r:id="rId5"/>
    <p:sldId id="268" r:id="rId6"/>
    <p:sldId id="297" r:id="rId7"/>
    <p:sldId id="298" r:id="rId8"/>
    <p:sldId id="282" r:id="rId9"/>
    <p:sldId id="305" r:id="rId10"/>
    <p:sldId id="300" r:id="rId11"/>
    <p:sldId id="301" r:id="rId12"/>
    <p:sldId id="302" r:id="rId13"/>
    <p:sldId id="308" r:id="rId14"/>
    <p:sldId id="304" r:id="rId15"/>
    <p:sldId id="306" r:id="rId16"/>
    <p:sldId id="307" r:id="rId17"/>
    <p:sldId id="295" r:id="rId18"/>
    <p:sldId id="310" r:id="rId19"/>
    <p:sldId id="309" r:id="rId20"/>
    <p:sldId id="31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2" autoAdjust="0"/>
    <p:restoredTop sz="94660"/>
  </p:normalViewPr>
  <p:slideViewPr>
    <p:cSldViewPr snapToGrid="0">
      <p:cViewPr varScale="1">
        <p:scale>
          <a:sx n="115" d="100"/>
          <a:sy n="115" d="100"/>
        </p:scale>
        <p:origin x="1674" y="108"/>
      </p:cViewPr>
      <p:guideLst>
        <p:guide orient="horz" pos="2204"/>
        <p:guide pos="2906"/>
        <p:guide pos="560"/>
        <p:guide pos="5226"/>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7392761" y="832184"/>
            <a:ext cx="1751239"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cxnSp>
        <p:nvCxnSpPr>
          <p:cNvPr id="9" name="直接连接符 8"/>
          <p:cNvCxnSpPr/>
          <p:nvPr userDrawn="1"/>
        </p:nvCxnSpPr>
        <p:spPr>
          <a:xfrm>
            <a:off x="0" y="1028700"/>
            <a:ext cx="9144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pic>
        <p:nvPicPr>
          <p:cNvPr id="4" name="图片 16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95415" y="0"/>
            <a:ext cx="1022350" cy="102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fld>
            <a:endParaRPr lang="zh-CN" altLang="en-US"/>
          </a:p>
        </p:txBody>
      </p:sp>
      <p:pic>
        <p:nvPicPr>
          <p:cNvPr id="5" name="图片 16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60995" y="217283"/>
            <a:ext cx="1022350" cy="1028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7997089" y="6134374"/>
            <a:ext cx="685165" cy="368300"/>
          </a:xfrm>
          <a:prstGeom prst="rect">
            <a:avLst/>
          </a:prstGeom>
          <a:noFill/>
        </p:spPr>
        <p:txBody>
          <a:bodyPr wrap="none" rtlCol="0">
            <a:spAutoFit/>
          </a:bodyPr>
          <a:lstStyle/>
          <a:p>
            <a:r>
              <a:rPr lang="en-US" altLang="zh-CN"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8616542" y="6214056"/>
            <a:ext cx="226726"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525"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8592798" y="6266935"/>
            <a:ext cx="274212"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7.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tags" Target="../tags/tag38.xml"/><Relationship Id="rId1" Type="http://schemas.openxmlformats.org/officeDocument/2006/relationships/tags" Target="../tags/tag3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tags" Target="../tags/tag40.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tags" Target="../tags/tag42.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tags" Target="../tags/tag4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tags" Target="../tags/tag48.xml"/><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tags" Target="../tags/tag50.xml"/><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52.xml"/><Relationship Id="rId1" Type="http://schemas.openxmlformats.org/officeDocument/2006/relationships/tags" Target="../tags/tag5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34.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tags" Target="../tags/tag3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遮罩2"/>
          <p:cNvSpPr/>
          <p:nvPr>
            <p:custDataLst>
              <p:tags r:id="rId1"/>
            </p:custDataLst>
          </p:nvPr>
        </p:nvSpPr>
        <p:spPr bwMode="auto">
          <a:xfrm>
            <a:off x="1951767" y="1153898"/>
            <a:ext cx="5816600" cy="752475"/>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350"/>
          </a:p>
        </p:txBody>
      </p:sp>
      <p:grpSp>
        <p:nvGrpSpPr>
          <p:cNvPr id="13" name="PA_组合 12"/>
          <p:cNvGrpSpPr/>
          <p:nvPr>
            <p:custDataLst>
              <p:tags r:id="rId2"/>
            </p:custDataLst>
          </p:nvPr>
        </p:nvGrpSpPr>
        <p:grpSpPr>
          <a:xfrm>
            <a:off x="3032919" y="2399666"/>
            <a:ext cx="3599180" cy="509588"/>
            <a:chOff x="2212711" y="2097829"/>
            <a:chExt cx="4798907" cy="679450"/>
          </a:xfrm>
        </p:grpSpPr>
        <p:sp>
          <p:nvSpPr>
            <p:cNvPr id="7" name="PA_圆角矩形 6"/>
            <p:cNvSpPr/>
            <p:nvPr>
              <p:custDataLst>
                <p:tags r:id="rId3"/>
              </p:custDataLst>
            </p:nvPr>
          </p:nvSpPr>
          <p:spPr bwMode="auto">
            <a:xfrm>
              <a:off x="2212711" y="2097829"/>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350"/>
            </a:p>
          </p:txBody>
        </p:sp>
        <p:sp>
          <p:nvSpPr>
            <p:cNvPr id="9" name="PA_文本框 8"/>
            <p:cNvSpPr txBox="1">
              <a:spLocks noChangeArrowheads="1"/>
            </p:cNvSpPr>
            <p:nvPr>
              <p:custDataLst>
                <p:tags r:id="rId4"/>
              </p:custDataLst>
            </p:nvPr>
          </p:nvSpPr>
          <p:spPr bwMode="auto">
            <a:xfrm>
              <a:off x="2403211" y="2171489"/>
              <a:ext cx="4608407" cy="53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dirty="0">
                  <a:solidFill>
                    <a:srgbClr val="F2F2F2"/>
                  </a:solidFill>
                  <a:latin typeface="微软雅黑" panose="020B0503020204020204" pitchFamily="34" charset="-122"/>
                  <a:ea typeface="微软雅黑" panose="020B0503020204020204" pitchFamily="34" charset="-122"/>
                </a:rPr>
                <a:t>学院：数学与计算机学院</a:t>
              </a:r>
              <a:endParaRPr lang="zh-CN" altLang="en-US" sz="2000" dirty="0">
                <a:solidFill>
                  <a:srgbClr val="F2F2F2"/>
                </a:solidFill>
                <a:latin typeface="微软雅黑" panose="020B0503020204020204" pitchFamily="34" charset="-122"/>
                <a:ea typeface="微软雅黑" panose="020B0503020204020204" pitchFamily="34" charset="-122"/>
              </a:endParaRPr>
            </a:p>
          </p:txBody>
        </p:sp>
      </p:grpSp>
      <p:sp>
        <p:nvSpPr>
          <p:cNvPr id="2" name="PA_文本框 1"/>
          <p:cNvSpPr txBox="1"/>
          <p:nvPr>
            <p:custDataLst>
              <p:tags r:id="rId5"/>
            </p:custDataLst>
          </p:nvPr>
        </p:nvSpPr>
        <p:spPr>
          <a:xfrm>
            <a:off x="2251487" y="1253594"/>
            <a:ext cx="5354320" cy="553085"/>
          </a:xfrm>
          <a:prstGeom prst="rect">
            <a:avLst/>
          </a:prstGeom>
          <a:noFill/>
        </p:spPr>
        <p:txBody>
          <a:bodyPr wrap="none" rtlCol="0">
            <a:spAutoFit/>
          </a:bodyPr>
          <a:lstStyle/>
          <a:p>
            <a:pPr algn="l"/>
            <a:r>
              <a:rPr lang="zh-CN" altLang="en-US" sz="3000" b="1" dirty="0"/>
              <a:t>基于WEB的高校在线选课系统</a:t>
            </a:r>
            <a:endParaRPr lang="zh-CN" altLang="en-US" sz="3000" b="1" dirty="0"/>
          </a:p>
        </p:txBody>
      </p:sp>
      <p:grpSp>
        <p:nvGrpSpPr>
          <p:cNvPr id="8" name="PA_组合 12"/>
          <p:cNvGrpSpPr/>
          <p:nvPr>
            <p:custDataLst>
              <p:tags r:id="rId6"/>
            </p:custDataLst>
          </p:nvPr>
        </p:nvGrpSpPr>
        <p:grpSpPr>
          <a:xfrm>
            <a:off x="3032919" y="3066416"/>
            <a:ext cx="3599180" cy="509588"/>
            <a:chOff x="2212711" y="2097829"/>
            <a:chExt cx="4798907" cy="679450"/>
          </a:xfrm>
        </p:grpSpPr>
        <p:sp>
          <p:nvSpPr>
            <p:cNvPr id="51" name="PA_圆角矩形 6"/>
            <p:cNvSpPr/>
            <p:nvPr>
              <p:custDataLst>
                <p:tags r:id="rId7"/>
              </p:custDataLst>
            </p:nvPr>
          </p:nvSpPr>
          <p:spPr bwMode="auto">
            <a:xfrm>
              <a:off x="2212711" y="2097829"/>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350"/>
            </a:p>
          </p:txBody>
        </p:sp>
        <p:sp>
          <p:nvSpPr>
            <p:cNvPr id="52" name="PA_文本框 8"/>
            <p:cNvSpPr txBox="1">
              <a:spLocks noChangeArrowheads="1"/>
            </p:cNvSpPr>
            <p:nvPr>
              <p:custDataLst>
                <p:tags r:id="rId8"/>
              </p:custDataLst>
            </p:nvPr>
          </p:nvSpPr>
          <p:spPr bwMode="auto">
            <a:xfrm>
              <a:off x="2403211" y="2171489"/>
              <a:ext cx="4608407" cy="53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dirty="0">
                  <a:solidFill>
                    <a:srgbClr val="F2F2F2"/>
                  </a:solidFill>
                  <a:latin typeface="微软雅黑" panose="020B0503020204020204" pitchFamily="34" charset="-122"/>
                  <a:ea typeface="微软雅黑" panose="020B0503020204020204" pitchFamily="34" charset="-122"/>
                </a:rPr>
                <a:t>班级：   </a:t>
              </a:r>
              <a:r>
                <a:rPr lang="en-US" altLang="zh-CN" sz="2000" dirty="0">
                  <a:solidFill>
                    <a:srgbClr val="F2F2F2"/>
                  </a:solidFill>
                  <a:latin typeface="微软雅黑" panose="020B0503020204020204" pitchFamily="34" charset="-122"/>
                  <a:ea typeface="微软雅黑" panose="020B0503020204020204" pitchFamily="34" charset="-122"/>
                </a:rPr>
                <a:t>14</a:t>
              </a:r>
              <a:r>
                <a:rPr lang="zh-CN" altLang="en-US" sz="2000" dirty="0">
                  <a:solidFill>
                    <a:srgbClr val="F2F2F2"/>
                  </a:solidFill>
                  <a:latin typeface="微软雅黑" panose="020B0503020204020204" pitchFamily="34" charset="-122"/>
                  <a:ea typeface="微软雅黑" panose="020B0503020204020204" pitchFamily="34" charset="-122"/>
                </a:rPr>
                <a:t>计科</a:t>
              </a:r>
              <a:endParaRPr lang="zh-CN" altLang="en-US" sz="2000" dirty="0">
                <a:solidFill>
                  <a:srgbClr val="F2F2F2"/>
                </a:solidFill>
                <a:latin typeface="微软雅黑" panose="020B0503020204020204" pitchFamily="34" charset="-122"/>
                <a:ea typeface="微软雅黑" panose="020B0503020204020204" pitchFamily="34" charset="-122"/>
              </a:endParaRPr>
            </a:p>
          </p:txBody>
        </p:sp>
      </p:grpSp>
      <p:grpSp>
        <p:nvGrpSpPr>
          <p:cNvPr id="53" name="PA_组合 12"/>
          <p:cNvGrpSpPr/>
          <p:nvPr>
            <p:custDataLst>
              <p:tags r:id="rId9"/>
            </p:custDataLst>
          </p:nvPr>
        </p:nvGrpSpPr>
        <p:grpSpPr>
          <a:xfrm>
            <a:off x="3032919" y="3765551"/>
            <a:ext cx="3599180" cy="509588"/>
            <a:chOff x="2212711" y="2097829"/>
            <a:chExt cx="4798907" cy="679450"/>
          </a:xfrm>
        </p:grpSpPr>
        <p:sp>
          <p:nvSpPr>
            <p:cNvPr id="54" name="PA_圆角矩形 6"/>
            <p:cNvSpPr/>
            <p:nvPr>
              <p:custDataLst>
                <p:tags r:id="rId10"/>
              </p:custDataLst>
            </p:nvPr>
          </p:nvSpPr>
          <p:spPr bwMode="auto">
            <a:xfrm>
              <a:off x="2212711" y="2097829"/>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350"/>
            </a:p>
          </p:txBody>
        </p:sp>
        <p:sp>
          <p:nvSpPr>
            <p:cNvPr id="55" name="PA_文本框 8"/>
            <p:cNvSpPr txBox="1">
              <a:spLocks noChangeArrowheads="1"/>
            </p:cNvSpPr>
            <p:nvPr>
              <p:custDataLst>
                <p:tags r:id="rId11"/>
              </p:custDataLst>
            </p:nvPr>
          </p:nvSpPr>
          <p:spPr bwMode="auto">
            <a:xfrm>
              <a:off x="2403211" y="2171489"/>
              <a:ext cx="4608407" cy="53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dirty="0">
                  <a:solidFill>
                    <a:srgbClr val="F2F2F2"/>
                  </a:solidFill>
                  <a:latin typeface="微软雅黑" panose="020B0503020204020204" pitchFamily="34" charset="-122"/>
                  <a:ea typeface="微软雅黑" panose="020B0503020204020204" pitchFamily="34" charset="-122"/>
                </a:rPr>
                <a:t>答辩人：崔仪洁</a:t>
              </a:r>
              <a:r>
                <a:rPr lang="en-US" altLang="zh-CN" sz="2000" dirty="0">
                  <a:solidFill>
                    <a:srgbClr val="F2F2F2"/>
                  </a:solidFill>
                  <a:latin typeface="微软雅黑" panose="020B0503020204020204" pitchFamily="34" charset="-122"/>
                  <a:ea typeface="微软雅黑" panose="020B0503020204020204" pitchFamily="34" charset="-122"/>
                </a:rPr>
                <a:t>	</a:t>
              </a:r>
              <a:endParaRPr lang="zh-CN" altLang="en-US" sz="2000" dirty="0">
                <a:solidFill>
                  <a:srgbClr val="F2F2F2"/>
                </a:solidFill>
                <a:latin typeface="微软雅黑" panose="020B0503020204020204" pitchFamily="34" charset="-122"/>
                <a:ea typeface="微软雅黑" panose="020B0503020204020204" pitchFamily="34" charset="-122"/>
              </a:endParaRPr>
            </a:p>
          </p:txBody>
        </p:sp>
      </p:grpSp>
      <p:grpSp>
        <p:nvGrpSpPr>
          <p:cNvPr id="56" name="PA_组合 12"/>
          <p:cNvGrpSpPr/>
          <p:nvPr>
            <p:custDataLst>
              <p:tags r:id="rId12"/>
            </p:custDataLst>
          </p:nvPr>
        </p:nvGrpSpPr>
        <p:grpSpPr>
          <a:xfrm>
            <a:off x="3032919" y="4511676"/>
            <a:ext cx="3599180" cy="509588"/>
            <a:chOff x="2212711" y="2097829"/>
            <a:chExt cx="4798907" cy="679450"/>
          </a:xfrm>
        </p:grpSpPr>
        <p:sp>
          <p:nvSpPr>
            <p:cNvPr id="57" name="PA_圆角矩形 6"/>
            <p:cNvSpPr/>
            <p:nvPr>
              <p:custDataLst>
                <p:tags r:id="rId13"/>
              </p:custDataLst>
            </p:nvPr>
          </p:nvSpPr>
          <p:spPr bwMode="auto">
            <a:xfrm>
              <a:off x="2212711" y="2097829"/>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350"/>
            </a:p>
          </p:txBody>
        </p:sp>
        <p:sp>
          <p:nvSpPr>
            <p:cNvPr id="58" name="PA_文本框 8"/>
            <p:cNvSpPr txBox="1">
              <a:spLocks noChangeArrowheads="1"/>
            </p:cNvSpPr>
            <p:nvPr>
              <p:custDataLst>
                <p:tags r:id="rId14"/>
              </p:custDataLst>
            </p:nvPr>
          </p:nvSpPr>
          <p:spPr bwMode="auto">
            <a:xfrm>
              <a:off x="2403211" y="2171489"/>
              <a:ext cx="4608407" cy="53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000" dirty="0">
                  <a:solidFill>
                    <a:srgbClr val="F2F2F2"/>
                  </a:solidFill>
                  <a:latin typeface="微软雅黑" panose="020B0503020204020204" pitchFamily="34" charset="-122"/>
                  <a:ea typeface="微软雅黑" panose="020B0503020204020204" pitchFamily="34" charset="-122"/>
                </a:rPr>
                <a:t>指导老师：吴璞</a:t>
              </a:r>
              <a:endParaRPr lang="zh-CN" altLang="en-US" sz="2000" dirty="0">
                <a:solidFill>
                  <a:srgbClr val="F2F2F2"/>
                </a:solidFill>
                <a:latin typeface="微软雅黑" panose="020B0503020204020204" pitchFamily="34" charset="-122"/>
                <a:ea typeface="微软雅黑" panose="020B0503020204020204" pitchFamily="34" charset="-122"/>
              </a:endParaRPr>
            </a:p>
          </p:txBody>
        </p: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3" presetClass="entr" presetSubtype="288" fill="hold" grpId="0" nodeType="withEffect">
                                  <p:stCondLst>
                                    <p:cond delay="1500"/>
                                  </p:stCondLst>
                                  <p:iterate type="lt">
                                    <p:tmPct val="10000"/>
                                  </p:iterate>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strVal val="4/3*#ppt_w"/>
                                          </p:val>
                                        </p:tav>
                                        <p:tav tm="100000">
                                          <p:val>
                                            <p:strVal val="#ppt_w"/>
                                          </p:val>
                                        </p:tav>
                                      </p:tavLst>
                                    </p:anim>
                                    <p:anim calcmode="lin" valueType="num">
                                      <p:cBhvr>
                                        <p:cTn id="11" dur="500" fill="hold"/>
                                        <p:tgtEl>
                                          <p:spTgt spid="2"/>
                                        </p:tgtEl>
                                        <p:attrNameLst>
                                          <p:attrName>ppt_h</p:attrName>
                                        </p:attrNameLst>
                                      </p:cBhvr>
                                      <p:tavLst>
                                        <p:tav tm="0">
                                          <p:val>
                                            <p:strVal val="4/3*#ppt_h"/>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83362"/>
            <a:ext cx="3002741" cy="306043"/>
            <a:chOff x="4606677" y="1668551"/>
            <a:chExt cx="1416730" cy="306043"/>
          </a:xfrm>
        </p:grpSpPr>
        <p:sp>
          <p:nvSpPr>
            <p:cNvPr id="14" name="矩形 3"/>
            <p:cNvSpPr>
              <a:spLocks noChangeArrowheads="1"/>
            </p:cNvSpPr>
            <p:nvPr/>
          </p:nvSpPr>
          <p:spPr bwMode="auto">
            <a:xfrm>
              <a:off x="4606677" y="1668551"/>
              <a:ext cx="775966"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rPr>
                <a:t>管理员院系管理界面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3" name="图片 2"/>
          <p:cNvPicPr>
            <a:picLocks noChangeAspect="1"/>
          </p:cNvPicPr>
          <p:nvPr/>
        </p:nvPicPr>
        <p:blipFill>
          <a:blip r:embed="rId3"/>
          <a:stretch>
            <a:fillRect/>
          </a:stretch>
        </p:blipFill>
        <p:spPr>
          <a:xfrm>
            <a:off x="560070" y="2514600"/>
            <a:ext cx="7893685" cy="363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83362"/>
            <a:ext cx="3002741" cy="306043"/>
            <a:chOff x="4606677" y="1668551"/>
            <a:chExt cx="1416730" cy="306043"/>
          </a:xfrm>
        </p:grpSpPr>
        <p:sp>
          <p:nvSpPr>
            <p:cNvPr id="14" name="矩形 3"/>
            <p:cNvSpPr>
              <a:spLocks noChangeArrowheads="1"/>
            </p:cNvSpPr>
            <p:nvPr/>
          </p:nvSpPr>
          <p:spPr bwMode="auto">
            <a:xfrm>
              <a:off x="4606677" y="1668551"/>
              <a:ext cx="109953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sym typeface="+mn-ea"/>
                </a:rPr>
                <a:t>管理员院系管理增加院系界面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6" name="图片 5"/>
          <p:cNvPicPr>
            <a:picLocks noChangeAspect="1"/>
          </p:cNvPicPr>
          <p:nvPr/>
        </p:nvPicPr>
        <p:blipFill>
          <a:blip r:embed="rId3"/>
          <a:stretch>
            <a:fillRect/>
          </a:stretch>
        </p:blipFill>
        <p:spPr>
          <a:xfrm>
            <a:off x="637540" y="2453005"/>
            <a:ext cx="8125460" cy="3571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83362"/>
            <a:ext cx="3002741" cy="306043"/>
            <a:chOff x="4606677" y="1668551"/>
            <a:chExt cx="1416730" cy="306043"/>
          </a:xfrm>
        </p:grpSpPr>
        <p:sp>
          <p:nvSpPr>
            <p:cNvPr id="14" name="矩形 3"/>
            <p:cNvSpPr>
              <a:spLocks noChangeArrowheads="1"/>
            </p:cNvSpPr>
            <p:nvPr/>
          </p:nvSpPr>
          <p:spPr bwMode="auto">
            <a:xfrm>
              <a:off x="4606677" y="1668551"/>
              <a:ext cx="109953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sym typeface="+mn-ea"/>
                </a:rPr>
                <a:t>管理员院系管理增加院系界面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3" name="图片 2"/>
          <p:cNvPicPr>
            <a:picLocks noChangeAspect="1"/>
          </p:cNvPicPr>
          <p:nvPr/>
        </p:nvPicPr>
        <p:blipFill>
          <a:blip r:embed="rId3"/>
          <a:stretch>
            <a:fillRect/>
          </a:stretch>
        </p:blipFill>
        <p:spPr>
          <a:xfrm>
            <a:off x="731520" y="2432050"/>
            <a:ext cx="7314565" cy="405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83362"/>
            <a:ext cx="3002741" cy="306043"/>
            <a:chOff x="4606677" y="1668551"/>
            <a:chExt cx="1416730" cy="306043"/>
          </a:xfrm>
        </p:grpSpPr>
        <p:sp>
          <p:nvSpPr>
            <p:cNvPr id="14" name="矩形 3"/>
            <p:cNvSpPr>
              <a:spLocks noChangeArrowheads="1"/>
            </p:cNvSpPr>
            <p:nvPr/>
          </p:nvSpPr>
          <p:spPr bwMode="auto">
            <a:xfrm>
              <a:off x="4606677" y="1668551"/>
              <a:ext cx="775966"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sym typeface="+mn-ea"/>
                </a:rPr>
                <a:t>管理员修改密码界面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6" name="图片 5"/>
          <p:cNvPicPr>
            <a:picLocks noChangeAspect="1"/>
          </p:cNvPicPr>
          <p:nvPr/>
        </p:nvPicPr>
        <p:blipFill>
          <a:blip r:embed="rId3"/>
          <a:stretch>
            <a:fillRect/>
          </a:stretch>
        </p:blipFill>
        <p:spPr>
          <a:xfrm>
            <a:off x="333375" y="2629535"/>
            <a:ext cx="8476615" cy="3337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83362"/>
            <a:ext cx="3002741" cy="306043"/>
            <a:chOff x="4606677" y="1668551"/>
            <a:chExt cx="1416730" cy="306043"/>
          </a:xfrm>
        </p:grpSpPr>
        <p:sp>
          <p:nvSpPr>
            <p:cNvPr id="14" name="矩形 3"/>
            <p:cNvSpPr>
              <a:spLocks noChangeArrowheads="1"/>
            </p:cNvSpPr>
            <p:nvPr/>
          </p:nvSpPr>
          <p:spPr bwMode="auto">
            <a:xfrm>
              <a:off x="4606677" y="1668551"/>
              <a:ext cx="533289"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sym typeface="+mn-ea"/>
                </a:rPr>
                <a:t>学生管理界面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3" name="图片 2"/>
          <p:cNvPicPr>
            <a:picLocks noChangeAspect="1"/>
          </p:cNvPicPr>
          <p:nvPr/>
        </p:nvPicPr>
        <p:blipFill>
          <a:blip r:embed="rId3"/>
          <a:stretch>
            <a:fillRect/>
          </a:stretch>
        </p:blipFill>
        <p:spPr>
          <a:xfrm>
            <a:off x="447675" y="2524125"/>
            <a:ext cx="8248015" cy="2499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83362"/>
            <a:ext cx="3002741" cy="306043"/>
            <a:chOff x="4606677" y="1668551"/>
            <a:chExt cx="1416730" cy="306043"/>
          </a:xfrm>
        </p:grpSpPr>
        <p:sp>
          <p:nvSpPr>
            <p:cNvPr id="14" name="矩形 3"/>
            <p:cNvSpPr>
              <a:spLocks noChangeArrowheads="1"/>
            </p:cNvSpPr>
            <p:nvPr/>
          </p:nvSpPr>
          <p:spPr bwMode="auto">
            <a:xfrm>
              <a:off x="4606677" y="1668551"/>
              <a:ext cx="533289"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sym typeface="+mn-ea"/>
                </a:rPr>
                <a:t>教师管理界面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3" name="图片 2"/>
          <p:cNvPicPr>
            <a:picLocks noChangeAspect="1"/>
          </p:cNvPicPr>
          <p:nvPr/>
        </p:nvPicPr>
        <p:blipFill>
          <a:blip r:embed="rId3"/>
          <a:stretch>
            <a:fillRect/>
          </a:stretch>
        </p:blipFill>
        <p:spPr>
          <a:xfrm>
            <a:off x="328930" y="2548255"/>
            <a:ext cx="8486140" cy="3495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83427" y="1623060"/>
            <a:ext cx="2475582" cy="377788"/>
            <a:chOff x="4606922" y="1668551"/>
            <a:chExt cx="1932000" cy="306043"/>
          </a:xfrm>
        </p:grpSpPr>
        <p:sp>
          <p:nvSpPr>
            <p:cNvPr id="14" name="矩形 3"/>
            <p:cNvSpPr>
              <a:spLocks noChangeArrowheads="1"/>
            </p:cNvSpPr>
            <p:nvPr/>
          </p:nvSpPr>
          <p:spPr bwMode="auto">
            <a:xfrm>
              <a:off x="4606922" y="1668551"/>
              <a:ext cx="1932000" cy="20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29" tIns="25715" rIns="51429" bIns="25715">
              <a:spAutoFit/>
            </a:bodyPr>
            <a:lstStyle/>
            <a:p>
              <a:pPr>
                <a:spcBef>
                  <a:spcPct val="0"/>
                </a:spcBef>
                <a:buFont typeface="Arial" panose="020B0604020202020204" pitchFamily="34" charset="0"/>
                <a:buNone/>
              </a:pPr>
              <a:r>
                <a:rPr lang="zh-CN" altLang="en-US" sz="1350" b="1" dirty="0">
                  <a:solidFill>
                    <a:srgbClr val="24569D"/>
                  </a:solidFill>
                  <a:latin typeface="微软雅黑" panose="020B0503020204020204" pitchFamily="34" charset="-122"/>
                  <a:cs typeface="Arial" panose="020B0604020202020204" pitchFamily="34" charset="0"/>
                </a:rPr>
                <a:t>创新与改进</a:t>
              </a:r>
              <a:endParaRPr lang="zh-CN" altLang="en-US" sz="1350" b="1" dirty="0">
                <a:solidFill>
                  <a:srgbClr val="24569D"/>
                </a:solidFill>
                <a:latin typeface="微软雅黑" panose="020B0503020204020204" pitchFamily="34" charset="-122"/>
                <a:cs typeface="Arial" panose="020B0604020202020204" pitchFamily="34" charset="0"/>
              </a:endParaRPr>
            </a:p>
          </p:txBody>
        </p:sp>
        <p:grpSp>
          <p:nvGrpSpPr>
            <p:cNvPr id="2" name="组合 1"/>
            <p:cNvGrpSpPr/>
            <p:nvPr/>
          </p:nvGrpSpPr>
          <p:grpSpPr>
            <a:xfrm>
              <a:off x="4651019" y="1944219"/>
              <a:ext cx="1372388" cy="30375"/>
              <a:chOff x="6201359" y="1449292"/>
              <a:chExt cx="1829850" cy="40500"/>
            </a:xfrm>
          </p:grpSpPr>
          <p:sp>
            <p:nvSpPr>
              <p:cNvPr id="15" name="矩形 1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16" name="矩形 15"/>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grpSp>
        <p:nvGrpSpPr>
          <p:cNvPr id="22" name="PA_组合 1"/>
          <p:cNvGrpSpPr/>
          <p:nvPr>
            <p:custDataLst>
              <p:tags r:id="rId1"/>
            </p:custDataLst>
          </p:nvPr>
        </p:nvGrpSpPr>
        <p:grpSpPr>
          <a:xfrm>
            <a:off x="2505453" y="372403"/>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文本框 8"/>
            <p:cNvSpPr txBox="1"/>
            <p:nvPr/>
          </p:nvSpPr>
          <p:spPr>
            <a:xfrm>
              <a:off x="1227549" y="2724985"/>
              <a:ext cx="1441196" cy="1297926"/>
            </a:xfrm>
            <a:prstGeom prst="rect">
              <a:avLst/>
            </a:prstGeom>
            <a:noFill/>
          </p:spPr>
          <p:txBody>
            <a:bodyPr wrap="none" rtlCol="0">
              <a:spAutoFit/>
            </a:bodyPr>
            <a:lstStyle/>
            <a:p>
              <a:r>
                <a:rPr lang="en-US" altLang="zh-CN" sz="3300" dirty="0"/>
                <a:t>04</a:t>
              </a:r>
              <a:endParaRPr lang="zh-CN" altLang="en-US" sz="3300" dirty="0"/>
            </a:p>
          </p:txBody>
        </p:sp>
      </p:grpSp>
      <p:sp>
        <p:nvSpPr>
          <p:cNvPr id="28" name="PA_文本框 10"/>
          <p:cNvSpPr txBox="1"/>
          <p:nvPr>
            <p:custDataLst>
              <p:tags r:id="rId2"/>
            </p:custDataLst>
          </p:nvPr>
        </p:nvSpPr>
        <p:spPr>
          <a:xfrm>
            <a:off x="3810126" y="522291"/>
            <a:ext cx="2087880" cy="553085"/>
          </a:xfrm>
          <a:prstGeom prst="rect">
            <a:avLst/>
          </a:prstGeom>
          <a:noFill/>
        </p:spPr>
        <p:txBody>
          <a:bodyPr wrap="none" rtlCol="0">
            <a:spAutoFit/>
          </a:bodyPr>
          <a:lstStyle/>
          <a:p>
            <a:pPr algn="l"/>
            <a:r>
              <a:rPr lang="zh-CN" altLang="en-US" sz="3000" b="1" dirty="0"/>
              <a:t>总结与展望</a:t>
            </a:r>
            <a:endParaRPr lang="zh-CN" altLang="en-US" sz="3000" b="1" dirty="0"/>
          </a:p>
        </p:txBody>
      </p:sp>
      <p:pic>
        <p:nvPicPr>
          <p:cNvPr id="12" name="图片 11"/>
          <p:cNvPicPr>
            <a:picLocks noChangeAspect="1"/>
          </p:cNvPicPr>
          <p:nvPr/>
        </p:nvPicPr>
        <p:blipFill>
          <a:blip r:embed="rId3"/>
          <a:stretch>
            <a:fillRect/>
          </a:stretch>
        </p:blipFill>
        <p:spPr>
          <a:xfrm>
            <a:off x="3673475" y="1881505"/>
            <a:ext cx="1986915" cy="3905885"/>
          </a:xfrm>
          <a:prstGeom prst="rect">
            <a:avLst/>
          </a:prstGeom>
        </p:spPr>
      </p:pic>
      <p:sp>
        <p:nvSpPr>
          <p:cNvPr id="21" name="文本框 20"/>
          <p:cNvSpPr txBox="1"/>
          <p:nvPr/>
        </p:nvSpPr>
        <p:spPr>
          <a:xfrm>
            <a:off x="2816225" y="6130925"/>
            <a:ext cx="3383280" cy="368300"/>
          </a:xfrm>
          <a:prstGeom prst="rect">
            <a:avLst/>
          </a:prstGeom>
          <a:noFill/>
        </p:spPr>
        <p:txBody>
          <a:bodyPr wrap="none" rtlCol="0" anchor="t">
            <a:spAutoFit/>
          </a:bodyPr>
          <a:p>
            <a:pPr indent="0" algn="just">
              <a:buFont typeface="Wingdings" panose="05000000000000000000" pitchFamily="2" charset="2"/>
              <a:buNone/>
            </a:pPr>
            <a:r>
              <a:rPr lang="zh-CN" altLang="en-US" dirty="0">
                <a:latin typeface="微软雅黑" panose="020B0503020204020204" pitchFamily="34" charset="-122"/>
                <a:sym typeface="+mn-ea"/>
              </a:rPr>
              <a:t>增加对移动端设备浏览器的支持</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333" fill="hold">
                                          <p:stCondLst>
                                            <p:cond delay="0"/>
                                          </p:stCondLst>
                                        </p:cTn>
                                        <p:tgtEl>
                                          <p:spTgt spid="22"/>
                                        </p:tgtEl>
                                      </p:cBhvr>
                                      <p:from x="0" y="0"/>
                                      <p:to x="120000" y="120000"/>
                                    </p:animScale>
                                    <p:animScale>
                                      <p:cBhvr>
                                        <p:cTn id="8" dur="167" fill="hold">
                                          <p:stCondLst>
                                            <p:cond delay="333"/>
                                          </p:stCondLst>
                                        </p:cTn>
                                        <p:tgtEl>
                                          <p:spTgt spid="2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28"/>
                                        </p:tgtEl>
                                        <p:attrNameLst>
                                          <p:attrName>style.visibility</p:attrName>
                                        </p:attrNameLst>
                                      </p:cBhvr>
                                      <p:to>
                                        <p:strVal val="visible"/>
                                      </p:to>
                                    </p:set>
                                    <p:animScale>
                                      <p:cBhvr>
                                        <p:cTn id="11" dur="375" fill="hold">
                                          <p:stCondLst>
                                            <p:cond delay="0"/>
                                          </p:stCondLst>
                                        </p:cTn>
                                        <p:tgtEl>
                                          <p:spTgt spid="28"/>
                                        </p:tgtEl>
                                      </p:cBhvr>
                                      <p:from x="150000" y="150000"/>
                                      <p:to x="90000" y="90000"/>
                                    </p:animScale>
                                    <p:animScale>
                                      <p:cBhvr>
                                        <p:cTn id="12" dur="375" fill="hold">
                                          <p:stCondLst>
                                            <p:cond delay="375"/>
                                          </p:stCondLst>
                                        </p:cTn>
                                        <p:tgtEl>
                                          <p:spTgt spid="28"/>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PA_组合 1"/>
          <p:cNvGrpSpPr/>
          <p:nvPr>
            <p:custDataLst>
              <p:tags r:id="rId1"/>
            </p:custDataLst>
          </p:nvPr>
        </p:nvGrpSpPr>
        <p:grpSpPr>
          <a:xfrm>
            <a:off x="2505453" y="372403"/>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文本框 8"/>
            <p:cNvSpPr txBox="1"/>
            <p:nvPr/>
          </p:nvSpPr>
          <p:spPr>
            <a:xfrm>
              <a:off x="1227549" y="2724985"/>
              <a:ext cx="1441196" cy="1297926"/>
            </a:xfrm>
            <a:prstGeom prst="rect">
              <a:avLst/>
            </a:prstGeom>
            <a:noFill/>
          </p:spPr>
          <p:txBody>
            <a:bodyPr wrap="none" rtlCol="0">
              <a:spAutoFit/>
            </a:bodyPr>
            <a:lstStyle/>
            <a:p>
              <a:r>
                <a:rPr lang="en-US" altLang="zh-CN" sz="3300" dirty="0"/>
                <a:t>04</a:t>
              </a:r>
              <a:endParaRPr lang="zh-CN" altLang="en-US" sz="3300" dirty="0"/>
            </a:p>
          </p:txBody>
        </p:sp>
      </p:grpSp>
      <p:sp>
        <p:nvSpPr>
          <p:cNvPr id="28" name="PA_文本框 10"/>
          <p:cNvSpPr txBox="1"/>
          <p:nvPr>
            <p:custDataLst>
              <p:tags r:id="rId2"/>
            </p:custDataLst>
          </p:nvPr>
        </p:nvSpPr>
        <p:spPr>
          <a:xfrm>
            <a:off x="3810126" y="522291"/>
            <a:ext cx="2087880" cy="553085"/>
          </a:xfrm>
          <a:prstGeom prst="rect">
            <a:avLst/>
          </a:prstGeom>
          <a:noFill/>
        </p:spPr>
        <p:txBody>
          <a:bodyPr wrap="none" rtlCol="0">
            <a:spAutoFit/>
          </a:bodyPr>
          <a:lstStyle/>
          <a:p>
            <a:pPr algn="l"/>
            <a:r>
              <a:rPr lang="zh-CN" altLang="en-US" sz="3000" b="1" dirty="0">
                <a:sym typeface="+mn-ea"/>
              </a:rPr>
              <a:t>总结与展望</a:t>
            </a:r>
            <a:endParaRPr lang="zh-CN" altLang="en-US" sz="3000" b="1" dirty="0"/>
          </a:p>
        </p:txBody>
      </p:sp>
      <p:sp>
        <p:nvSpPr>
          <p:cNvPr id="7" name="文本框 6"/>
          <p:cNvSpPr txBox="1"/>
          <p:nvPr/>
        </p:nvSpPr>
        <p:spPr>
          <a:xfrm>
            <a:off x="543560" y="1731645"/>
            <a:ext cx="2240280" cy="368300"/>
          </a:xfrm>
          <a:prstGeom prst="rect">
            <a:avLst/>
          </a:prstGeom>
          <a:noFill/>
        </p:spPr>
        <p:txBody>
          <a:bodyPr wrap="none" rtlCol="0" anchor="t">
            <a:spAutoFit/>
          </a:bodyPr>
          <a:p>
            <a:pPr indent="0" algn="just">
              <a:buFont typeface="Wingdings" panose="05000000000000000000" pitchFamily="2" charset="2"/>
              <a:buNone/>
            </a:pPr>
            <a:r>
              <a:rPr lang="zh-CN" altLang="en-US" dirty="0">
                <a:latin typeface="微软雅黑" panose="020B0503020204020204" pitchFamily="34" charset="-122"/>
                <a:sym typeface="+mn-ea"/>
              </a:rPr>
              <a:t>能够轻松应对高并发</a:t>
            </a:r>
            <a:endParaRPr lang="zh-CN" altLang="en-US"/>
          </a:p>
        </p:txBody>
      </p:sp>
      <p:pic>
        <p:nvPicPr>
          <p:cNvPr id="10" name="图片 9"/>
          <p:cNvPicPr>
            <a:picLocks noChangeAspect="1"/>
          </p:cNvPicPr>
          <p:nvPr/>
        </p:nvPicPr>
        <p:blipFill>
          <a:blip r:embed="rId3"/>
          <a:stretch>
            <a:fillRect/>
          </a:stretch>
        </p:blipFill>
        <p:spPr>
          <a:xfrm>
            <a:off x="1000125" y="2605405"/>
            <a:ext cx="4418965" cy="2618740"/>
          </a:xfrm>
          <a:prstGeom prst="rect">
            <a:avLst/>
          </a:prstGeom>
        </p:spPr>
      </p:pic>
      <p:pic>
        <p:nvPicPr>
          <p:cNvPr id="11" name="图片 10"/>
          <p:cNvPicPr>
            <a:picLocks noChangeAspect="1"/>
          </p:cNvPicPr>
          <p:nvPr/>
        </p:nvPicPr>
        <p:blipFill>
          <a:blip r:embed="rId4"/>
          <a:stretch>
            <a:fillRect/>
          </a:stretch>
        </p:blipFill>
        <p:spPr>
          <a:xfrm>
            <a:off x="2514600" y="3546475"/>
            <a:ext cx="4285615" cy="2524125"/>
          </a:xfrm>
          <a:prstGeom prst="rect">
            <a:avLst/>
          </a:prstGeom>
        </p:spPr>
      </p:pic>
      <p:pic>
        <p:nvPicPr>
          <p:cNvPr id="17" name="图片 16"/>
          <p:cNvPicPr>
            <a:picLocks noChangeAspect="1"/>
          </p:cNvPicPr>
          <p:nvPr/>
        </p:nvPicPr>
        <p:blipFill>
          <a:blip r:embed="rId5"/>
          <a:stretch>
            <a:fillRect/>
          </a:stretch>
        </p:blipFill>
        <p:spPr>
          <a:xfrm>
            <a:off x="4229100" y="4257675"/>
            <a:ext cx="4666615" cy="24193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333" fill="hold">
                                          <p:stCondLst>
                                            <p:cond delay="0"/>
                                          </p:stCondLst>
                                        </p:cTn>
                                        <p:tgtEl>
                                          <p:spTgt spid="22"/>
                                        </p:tgtEl>
                                      </p:cBhvr>
                                      <p:from x="0" y="0"/>
                                      <p:to x="120000" y="120000"/>
                                    </p:animScale>
                                    <p:animScale>
                                      <p:cBhvr>
                                        <p:cTn id="8" dur="167" fill="hold">
                                          <p:stCondLst>
                                            <p:cond delay="333"/>
                                          </p:stCondLst>
                                        </p:cTn>
                                        <p:tgtEl>
                                          <p:spTgt spid="2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28"/>
                                        </p:tgtEl>
                                        <p:attrNameLst>
                                          <p:attrName>style.visibility</p:attrName>
                                        </p:attrNameLst>
                                      </p:cBhvr>
                                      <p:to>
                                        <p:strVal val="visible"/>
                                      </p:to>
                                    </p:set>
                                    <p:animScale>
                                      <p:cBhvr>
                                        <p:cTn id="11" dur="375" fill="hold">
                                          <p:stCondLst>
                                            <p:cond delay="0"/>
                                          </p:stCondLst>
                                        </p:cTn>
                                        <p:tgtEl>
                                          <p:spTgt spid="28"/>
                                        </p:tgtEl>
                                      </p:cBhvr>
                                      <p:from x="150000" y="150000"/>
                                      <p:to x="90000" y="90000"/>
                                    </p:animScale>
                                    <p:animScale>
                                      <p:cBhvr>
                                        <p:cTn id="12" dur="375" fill="hold">
                                          <p:stCondLst>
                                            <p:cond delay="375"/>
                                          </p:stCondLst>
                                        </p:cTn>
                                        <p:tgtEl>
                                          <p:spTgt spid="28"/>
                                        </p:tgtEl>
                                      </p:cBhvr>
                                      <p:from x="90000" y="90000"/>
                                      <p:to x="100000" y="100000"/>
                                    </p:animScale>
                                  </p:childTnLst>
                                </p:cTn>
                              </p:par>
                            </p:childTnLst>
                          </p:cTn>
                        </p:par>
                        <p:par>
                          <p:cTn id="13" fill="hold">
                            <p:stCondLst>
                              <p:cond delay="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29023" y="1889834"/>
            <a:ext cx="3002741" cy="306043"/>
            <a:chOff x="4606677" y="1668551"/>
            <a:chExt cx="1416730" cy="306043"/>
          </a:xfrm>
        </p:grpSpPr>
        <p:sp>
          <p:nvSpPr>
            <p:cNvPr id="14" name="矩形 3"/>
            <p:cNvSpPr>
              <a:spLocks noChangeArrowheads="1"/>
            </p:cNvSpPr>
            <p:nvPr/>
          </p:nvSpPr>
          <p:spPr bwMode="auto">
            <a:xfrm>
              <a:off x="4606677" y="1668551"/>
              <a:ext cx="695074"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lstStyle/>
            <a:p>
              <a:pPr algn="l">
                <a:spcBef>
                  <a:spcPct val="0"/>
                </a:spcBef>
                <a:buFont typeface="Arial" panose="020B0604020202020204" pitchFamily="34" charset="0"/>
                <a:buNone/>
              </a:pPr>
              <a:r>
                <a:rPr lang="zh-CN" altLang="en-US" sz="1350" b="1" dirty="0">
                  <a:solidFill>
                    <a:srgbClr val="24569D"/>
                  </a:solidFill>
                  <a:latin typeface="微软雅黑" panose="020B0503020204020204" pitchFamily="34" charset="-122"/>
                  <a:cs typeface="Arial" panose="020B0604020202020204" pitchFamily="34" charset="0"/>
                  <a:sym typeface="+mn-ea"/>
                </a:rPr>
                <a:t>建议以及</a:t>
              </a:r>
              <a:r>
                <a:rPr lang="zh-CN" altLang="en-US" sz="1350" b="1" dirty="0">
                  <a:solidFill>
                    <a:srgbClr val="24569D"/>
                  </a:solidFill>
                  <a:latin typeface="微软雅黑" panose="020B0503020204020204" pitchFamily="34" charset="-122"/>
                  <a:cs typeface="Arial" panose="020B0604020202020204" pitchFamily="34" charset="0"/>
                </a:rPr>
                <a:t>未来发展</a:t>
              </a:r>
              <a:endParaRPr lang="zh-CN" altLang="en-US" sz="1350" b="1" dirty="0">
                <a:solidFill>
                  <a:srgbClr val="24569D"/>
                </a:solidFill>
                <a:latin typeface="微软雅黑" panose="020B0503020204020204" pitchFamily="34" charset="-122"/>
                <a:cs typeface="Arial" panose="020B0604020202020204" pitchFamily="34" charset="0"/>
              </a:endParaRPr>
            </a:p>
          </p:txBody>
        </p:sp>
        <p:grpSp>
          <p:nvGrpSpPr>
            <p:cNvPr id="2" name="组合 1"/>
            <p:cNvGrpSpPr/>
            <p:nvPr/>
          </p:nvGrpSpPr>
          <p:grpSpPr>
            <a:xfrm>
              <a:off x="4651019" y="1944219"/>
              <a:ext cx="1372388" cy="30375"/>
              <a:chOff x="6201359" y="1449292"/>
              <a:chExt cx="1829850" cy="40500"/>
            </a:xfrm>
          </p:grpSpPr>
          <p:sp>
            <p:nvSpPr>
              <p:cNvPr id="15" name="矩形 1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16" name="矩形 15"/>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grpSp>
        <p:nvGrpSpPr>
          <p:cNvPr id="22" name="PA_组合 1"/>
          <p:cNvGrpSpPr/>
          <p:nvPr>
            <p:custDataLst>
              <p:tags r:id="rId1"/>
            </p:custDataLst>
          </p:nvPr>
        </p:nvGrpSpPr>
        <p:grpSpPr>
          <a:xfrm>
            <a:off x="2505453" y="372403"/>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文本框 8"/>
            <p:cNvSpPr txBox="1"/>
            <p:nvPr/>
          </p:nvSpPr>
          <p:spPr>
            <a:xfrm>
              <a:off x="1227549" y="2724985"/>
              <a:ext cx="1441196" cy="1297926"/>
            </a:xfrm>
            <a:prstGeom prst="rect">
              <a:avLst/>
            </a:prstGeom>
            <a:noFill/>
          </p:spPr>
          <p:txBody>
            <a:bodyPr wrap="none" rtlCol="0">
              <a:spAutoFit/>
            </a:bodyPr>
            <a:lstStyle/>
            <a:p>
              <a:r>
                <a:rPr lang="en-US" altLang="zh-CN" sz="3300" dirty="0"/>
                <a:t>04</a:t>
              </a:r>
              <a:endParaRPr lang="zh-CN" altLang="en-US" sz="3300" dirty="0"/>
            </a:p>
          </p:txBody>
        </p:sp>
      </p:grpSp>
      <p:sp>
        <p:nvSpPr>
          <p:cNvPr id="28" name="PA_文本框 10"/>
          <p:cNvSpPr txBox="1"/>
          <p:nvPr>
            <p:custDataLst>
              <p:tags r:id="rId2"/>
            </p:custDataLst>
          </p:nvPr>
        </p:nvSpPr>
        <p:spPr>
          <a:xfrm>
            <a:off x="3810126" y="522291"/>
            <a:ext cx="2087880" cy="553085"/>
          </a:xfrm>
          <a:prstGeom prst="rect">
            <a:avLst/>
          </a:prstGeom>
          <a:noFill/>
        </p:spPr>
        <p:txBody>
          <a:bodyPr wrap="none" rtlCol="0">
            <a:spAutoFit/>
          </a:bodyPr>
          <a:lstStyle/>
          <a:p>
            <a:pPr algn="l"/>
            <a:r>
              <a:rPr lang="zh-CN" altLang="en-US" sz="3000" b="1" dirty="0">
                <a:sym typeface="+mn-ea"/>
              </a:rPr>
              <a:t>总结与展望</a:t>
            </a:r>
            <a:endParaRPr lang="zh-CN" altLang="en-US" sz="3000" b="1" dirty="0"/>
          </a:p>
        </p:txBody>
      </p:sp>
      <p:sp>
        <p:nvSpPr>
          <p:cNvPr id="3" name="文本框 2"/>
          <p:cNvSpPr txBox="1"/>
          <p:nvPr/>
        </p:nvSpPr>
        <p:spPr>
          <a:xfrm>
            <a:off x="890270" y="2900045"/>
            <a:ext cx="7405370" cy="1198880"/>
          </a:xfrm>
          <a:prstGeom prst="rect">
            <a:avLst/>
          </a:prstGeom>
          <a:noFill/>
        </p:spPr>
        <p:txBody>
          <a:bodyPr wrap="square" rtlCol="0">
            <a:spAutoFit/>
          </a:bodyPr>
          <a:p>
            <a:pPr algn="l"/>
            <a:r>
              <a:rPr lang="en-US" altLang="zh-CN">
                <a:latin typeface="Arial" panose="020B0604020202020204" pitchFamily="34" charset="0"/>
              </a:rPr>
              <a:t>● </a:t>
            </a:r>
            <a:r>
              <a:rPr lang="zh-CN" altLang="en-US">
                <a:latin typeface="Arial" panose="020B0604020202020204" pitchFamily="34" charset="0"/>
              </a:rPr>
              <a:t>前端界面不够精致美观，还需要继续优化。</a:t>
            </a:r>
            <a:r>
              <a:rPr lang="zh-CN" altLang="en-US">
                <a:latin typeface="Arial" panose="020B0604020202020204" pitchFamily="34" charset="0"/>
                <a:sym typeface="+mn-ea"/>
              </a:rPr>
              <a:t>功能不够丰富，后续还可</a:t>
            </a:r>
            <a:endParaRPr lang="zh-CN" altLang="en-US">
              <a:latin typeface="Arial" panose="020B0604020202020204" pitchFamily="34" charset="0"/>
              <a:sym typeface="+mn-ea"/>
            </a:endParaRPr>
          </a:p>
          <a:p>
            <a:pPr algn="l"/>
            <a:r>
              <a:rPr lang="zh-CN" altLang="en-US">
                <a:latin typeface="Arial" panose="020B0604020202020204" pitchFamily="34" charset="0"/>
                <a:sym typeface="+mn-ea"/>
              </a:rPr>
              <a:t>   以开发出更多的功能，如对接学生的具体信息，课程的具体介绍信息</a:t>
            </a:r>
            <a:endParaRPr lang="zh-CN" altLang="en-US">
              <a:latin typeface="Arial" panose="020B0604020202020204" pitchFamily="34" charset="0"/>
              <a:sym typeface="+mn-ea"/>
            </a:endParaRPr>
          </a:p>
          <a:p>
            <a:pPr algn="l"/>
            <a:r>
              <a:rPr lang="zh-CN" altLang="en-US">
                <a:latin typeface="Arial" panose="020B0604020202020204" pitchFamily="34" charset="0"/>
                <a:sym typeface="+mn-ea"/>
              </a:rPr>
              <a:t>   等。</a:t>
            </a:r>
            <a:endParaRPr lang="zh-CN" altLang="en-US">
              <a:latin typeface="Arial" panose="020B0604020202020204" pitchFamily="34" charset="0"/>
            </a:endParaRPr>
          </a:p>
          <a:p>
            <a:endParaRPr lang="zh-CN" altLang="en-US">
              <a:latin typeface="Arial" panose="020B0604020202020204" pitchFamily="34" charset="0"/>
            </a:endParaRPr>
          </a:p>
        </p:txBody>
      </p:sp>
      <p:sp>
        <p:nvSpPr>
          <p:cNvPr id="4" name="文本框 3"/>
          <p:cNvSpPr txBox="1"/>
          <p:nvPr/>
        </p:nvSpPr>
        <p:spPr>
          <a:xfrm>
            <a:off x="890270" y="5293995"/>
            <a:ext cx="6948805" cy="368300"/>
          </a:xfrm>
          <a:prstGeom prst="rect">
            <a:avLst/>
          </a:prstGeom>
          <a:noFill/>
        </p:spPr>
        <p:txBody>
          <a:bodyPr wrap="none" rtlCol="0">
            <a:spAutoFit/>
          </a:bodyPr>
          <a:p>
            <a:pPr algn="l"/>
            <a:r>
              <a:rPr lang="en-US" altLang="zh-CN">
                <a:latin typeface="Arial" panose="020B0604020202020204" pitchFamily="34" charset="0"/>
              </a:rPr>
              <a:t>● </a:t>
            </a:r>
            <a:r>
              <a:rPr lang="zh-CN" altLang="en-US">
                <a:latin typeface="Arial" panose="020B0604020202020204" pitchFamily="34" charset="0"/>
              </a:rPr>
              <a:t>后台接口完备，可直接利用其进行</a:t>
            </a:r>
            <a:r>
              <a:rPr lang="en-US" altLang="zh-CN">
                <a:latin typeface="Arial" panose="020B0604020202020204" pitchFamily="34" charset="0"/>
                <a:sym typeface="+mn-ea"/>
              </a:rPr>
              <a:t>app</a:t>
            </a:r>
            <a:r>
              <a:rPr lang="zh-CN" altLang="en-US">
                <a:latin typeface="Arial" panose="020B0604020202020204" pitchFamily="34" charset="0"/>
                <a:sym typeface="+mn-ea"/>
              </a:rPr>
              <a:t>的</a:t>
            </a:r>
            <a:r>
              <a:rPr lang="zh-CN" altLang="en-US">
                <a:latin typeface="Arial" panose="020B0604020202020204" pitchFamily="34" charset="0"/>
              </a:rPr>
              <a:t>开发，让选课随时随地。</a:t>
            </a:r>
            <a:endParaRPr lang="zh-CN" altLang="en-US">
              <a:latin typeface="Arial" panose="020B0604020202020204" pitchFamily="34" charset="0"/>
            </a:endParaRPr>
          </a:p>
        </p:txBody>
      </p:sp>
      <p:sp>
        <p:nvSpPr>
          <p:cNvPr id="8" name="文本框 7"/>
          <p:cNvSpPr txBox="1"/>
          <p:nvPr/>
        </p:nvSpPr>
        <p:spPr>
          <a:xfrm>
            <a:off x="822960" y="4082415"/>
            <a:ext cx="7583805" cy="645160"/>
          </a:xfrm>
          <a:prstGeom prst="rect">
            <a:avLst/>
          </a:prstGeom>
          <a:noFill/>
        </p:spPr>
        <p:txBody>
          <a:bodyPr wrap="none" rtlCol="0">
            <a:spAutoFit/>
          </a:bodyPr>
          <a:p>
            <a:r>
              <a:rPr lang="en-US" altLang="zh-CN">
                <a:latin typeface="Arial" panose="020B0604020202020204" pitchFamily="34" charset="0"/>
              </a:rPr>
              <a:t>●  Mysql</a:t>
            </a:r>
            <a:r>
              <a:rPr lang="zh-CN" altLang="en-US">
                <a:latin typeface="Arial" panose="020B0604020202020204" pitchFamily="34" charset="0"/>
              </a:rPr>
              <a:t>数据库的性能可能会影响整体系统的响应速度，可考虑添加</a:t>
            </a:r>
            <a:r>
              <a:rPr lang="en-US" altLang="zh-CN">
                <a:latin typeface="Arial" panose="020B0604020202020204" pitchFamily="34" charset="0"/>
              </a:rPr>
              <a:t>Redis</a:t>
            </a:r>
            <a:endParaRPr lang="en-US" altLang="zh-CN">
              <a:latin typeface="Arial" panose="020B0604020202020204" pitchFamily="34" charset="0"/>
            </a:endParaRPr>
          </a:p>
          <a:p>
            <a:r>
              <a:rPr lang="en-US" altLang="zh-CN">
                <a:latin typeface="Arial" panose="020B0604020202020204" pitchFamily="34" charset="0"/>
              </a:rPr>
              <a:t>     </a:t>
            </a:r>
            <a:r>
              <a:rPr lang="zh-CN" altLang="en-US">
                <a:latin typeface="Arial" panose="020B0604020202020204" pitchFamily="34" charset="0"/>
              </a:rPr>
              <a:t>内存数据库做为缓存，可以提高响应速度。</a:t>
            </a:r>
            <a:endParaRPr lang="zh-CN" altLang="en-US">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333" fill="hold">
                                          <p:stCondLst>
                                            <p:cond delay="0"/>
                                          </p:stCondLst>
                                        </p:cTn>
                                        <p:tgtEl>
                                          <p:spTgt spid="22"/>
                                        </p:tgtEl>
                                      </p:cBhvr>
                                      <p:from x="0" y="0"/>
                                      <p:to x="120000" y="120000"/>
                                    </p:animScale>
                                    <p:animScale>
                                      <p:cBhvr>
                                        <p:cTn id="8" dur="167" fill="hold">
                                          <p:stCondLst>
                                            <p:cond delay="333"/>
                                          </p:stCondLst>
                                        </p:cTn>
                                        <p:tgtEl>
                                          <p:spTgt spid="2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28"/>
                                        </p:tgtEl>
                                        <p:attrNameLst>
                                          <p:attrName>style.visibility</p:attrName>
                                        </p:attrNameLst>
                                      </p:cBhvr>
                                      <p:to>
                                        <p:strVal val="visible"/>
                                      </p:to>
                                    </p:set>
                                    <p:animScale>
                                      <p:cBhvr>
                                        <p:cTn id="11" dur="375" fill="hold">
                                          <p:stCondLst>
                                            <p:cond delay="0"/>
                                          </p:stCondLst>
                                        </p:cTn>
                                        <p:tgtEl>
                                          <p:spTgt spid="28"/>
                                        </p:tgtEl>
                                      </p:cBhvr>
                                      <p:from x="150000" y="150000"/>
                                      <p:to x="90000" y="90000"/>
                                    </p:animScale>
                                    <p:animScale>
                                      <p:cBhvr>
                                        <p:cTn id="12" dur="375" fill="hold">
                                          <p:stCondLst>
                                            <p:cond delay="375"/>
                                          </p:stCondLst>
                                        </p:cTn>
                                        <p:tgtEl>
                                          <p:spTgt spid="28"/>
                                        </p:tgtEl>
                                      </p:cBhvr>
                                      <p:from x="90000" y="90000"/>
                                      <p:to x="100000" y="100000"/>
                                    </p:animScale>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P spid="4"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3029" y="2967335"/>
            <a:ext cx="5137945" cy="923330"/>
          </a:xfrm>
          <a:prstGeom prst="rect">
            <a:avLst/>
          </a:prstGeom>
          <a:noFill/>
        </p:spPr>
        <p:txBody>
          <a:bodyPr wrap="none" lIns="91440" tIns="45720" rIns="91440" bIns="45720">
            <a:spAutoFit/>
          </a:bodyPr>
          <a:lstStyle/>
          <a:p>
            <a:pPr algn="ctr"/>
            <a:r>
              <a:rPr lang="en-US" altLang="zh-CN"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a:spLocks noChangeArrowheads="1"/>
          </p:cNvSpPr>
          <p:nvPr/>
        </p:nvSpPr>
        <p:spPr bwMode="auto">
          <a:xfrm>
            <a:off x="3931365" y="688660"/>
            <a:ext cx="86868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700" dirty="0">
                <a:solidFill>
                  <a:srgbClr val="545454"/>
                </a:solidFill>
                <a:latin typeface="汉仪中黑简" panose="02010609000101010101" pitchFamily="49" charset="-122"/>
                <a:ea typeface="汉仪中黑简" panose="02010609000101010101" pitchFamily="49" charset="-122"/>
              </a:rPr>
              <a:t>目录</a:t>
            </a:r>
            <a:endParaRPr lang="zh-CN" altLang="en-US" sz="2700" dirty="0">
              <a:solidFill>
                <a:srgbClr val="545454"/>
              </a:solidFill>
              <a:latin typeface="汉仪中黑简" panose="02010609000101010101" pitchFamily="49" charset="-122"/>
              <a:ea typeface="汉仪中黑简" panose="02010609000101010101" pitchFamily="49" charset="-122"/>
            </a:endParaRPr>
          </a:p>
        </p:txBody>
      </p:sp>
      <p:cxnSp>
        <p:nvCxnSpPr>
          <p:cNvPr id="6" name="直接连接符 5"/>
          <p:cNvCxnSpPr/>
          <p:nvPr/>
        </p:nvCxnSpPr>
        <p:spPr>
          <a:xfrm>
            <a:off x="3025496" y="1195628"/>
            <a:ext cx="2849168" cy="0"/>
          </a:xfrm>
          <a:prstGeom prst="line">
            <a:avLst/>
          </a:prstGeom>
          <a:ln w="44450">
            <a:solidFill>
              <a:srgbClr val="24569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449714" y="2614576"/>
            <a:ext cx="2001668" cy="1881614"/>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451382" y="2682521"/>
            <a:ext cx="2001668" cy="1881614"/>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5840095" y="2682875"/>
            <a:ext cx="1818005" cy="2190115"/>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907342" y="4021762"/>
            <a:ext cx="1084745" cy="1084745"/>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65000"/>
                    <a:lumOff val="35000"/>
                  </a:schemeClr>
                </a:solidFill>
                <a:latin typeface="+mj-ea"/>
                <a:ea typeface="+mj-ea"/>
              </a:rPr>
              <a:t>01</a:t>
            </a:r>
            <a:endParaRPr lang="zh-CN" altLang="en-US" sz="3600" dirty="0">
              <a:solidFill>
                <a:schemeClr val="tx1">
                  <a:lumMod val="65000"/>
                  <a:lumOff val="35000"/>
                </a:schemeClr>
              </a:solidFill>
              <a:latin typeface="+mj-ea"/>
              <a:ea typeface="+mj-ea"/>
            </a:endParaRPr>
          </a:p>
        </p:txBody>
      </p:sp>
      <p:sp>
        <p:nvSpPr>
          <p:cNvPr id="17" name="PA_椭圆 16"/>
          <p:cNvSpPr/>
          <p:nvPr>
            <p:custDataLst>
              <p:tags r:id="rId2"/>
            </p:custDataLst>
          </p:nvPr>
        </p:nvSpPr>
        <p:spPr>
          <a:xfrm>
            <a:off x="2909009" y="2140148"/>
            <a:ext cx="1084745" cy="1084745"/>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65000"/>
                    <a:lumOff val="35000"/>
                  </a:schemeClr>
                </a:solidFill>
                <a:latin typeface="+mj-ea"/>
                <a:ea typeface="+mj-ea"/>
              </a:rPr>
              <a:t>02</a:t>
            </a:r>
            <a:endParaRPr lang="zh-CN" altLang="en-US" sz="3600" dirty="0">
              <a:solidFill>
                <a:schemeClr val="tx1">
                  <a:lumMod val="65000"/>
                  <a:lumOff val="35000"/>
                </a:schemeClr>
              </a:solidFill>
              <a:latin typeface="+mj-ea"/>
              <a:ea typeface="+mj-ea"/>
            </a:endParaRPr>
          </a:p>
        </p:txBody>
      </p:sp>
      <p:sp>
        <p:nvSpPr>
          <p:cNvPr id="18" name="PA_椭圆 17"/>
          <p:cNvSpPr/>
          <p:nvPr>
            <p:custDataLst>
              <p:tags r:id="rId3"/>
            </p:custDataLst>
          </p:nvPr>
        </p:nvSpPr>
        <p:spPr>
          <a:xfrm>
            <a:off x="5203412" y="4360852"/>
            <a:ext cx="1084745" cy="1084745"/>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65000"/>
                    <a:lumOff val="35000"/>
                  </a:schemeClr>
                </a:solidFill>
                <a:latin typeface="+mj-ea"/>
                <a:ea typeface="+mj-ea"/>
              </a:rPr>
              <a:t>03</a:t>
            </a:r>
            <a:endParaRPr lang="zh-CN" altLang="en-US" sz="3600" dirty="0">
              <a:solidFill>
                <a:schemeClr val="tx1">
                  <a:lumMod val="65000"/>
                  <a:lumOff val="35000"/>
                </a:schemeClr>
              </a:solidFill>
              <a:latin typeface="+mj-ea"/>
              <a:ea typeface="+mj-ea"/>
            </a:endParaRPr>
          </a:p>
        </p:txBody>
      </p:sp>
      <p:sp>
        <p:nvSpPr>
          <p:cNvPr id="19" name="PA_椭圆 18"/>
          <p:cNvSpPr/>
          <p:nvPr>
            <p:custDataLst>
              <p:tags r:id="rId4"/>
            </p:custDataLst>
          </p:nvPr>
        </p:nvSpPr>
        <p:spPr>
          <a:xfrm>
            <a:off x="6912344" y="2140148"/>
            <a:ext cx="1084745" cy="1084745"/>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65000"/>
                    <a:lumOff val="35000"/>
                  </a:schemeClr>
                </a:solidFill>
                <a:latin typeface="+mj-ea"/>
                <a:ea typeface="+mj-ea"/>
              </a:rPr>
              <a:t>04</a:t>
            </a:r>
            <a:endParaRPr lang="zh-CN" altLang="en-US" sz="3600" dirty="0">
              <a:solidFill>
                <a:schemeClr val="tx1">
                  <a:lumMod val="65000"/>
                  <a:lumOff val="35000"/>
                </a:schemeClr>
              </a:solidFill>
              <a:latin typeface="+mj-ea"/>
              <a:ea typeface="+mj-ea"/>
            </a:endParaRPr>
          </a:p>
        </p:txBody>
      </p:sp>
      <p:sp>
        <p:nvSpPr>
          <p:cNvPr id="28" name="PA_文本框 27"/>
          <p:cNvSpPr txBox="1"/>
          <p:nvPr>
            <p:custDataLst>
              <p:tags r:id="rId5"/>
            </p:custDataLst>
          </p:nvPr>
        </p:nvSpPr>
        <p:spPr>
          <a:xfrm>
            <a:off x="4799965" y="5742374"/>
            <a:ext cx="2011680" cy="368300"/>
          </a:xfrm>
          <a:prstGeom prst="rect">
            <a:avLst/>
          </a:prstGeom>
          <a:noFill/>
        </p:spPr>
        <p:txBody>
          <a:bodyPr wrap="none" rtlCol="0">
            <a:spAutoFit/>
          </a:bodyPr>
          <a:lstStyle/>
          <a:p>
            <a:r>
              <a:rPr lang="zh-CN" altLang="en-US" b="1" dirty="0">
                <a:solidFill>
                  <a:srgbClr val="24569D"/>
                </a:solidFill>
              </a:rPr>
              <a:t>系统部分演示截图</a:t>
            </a:r>
            <a:endParaRPr lang="zh-CN" altLang="en-US" b="1" dirty="0">
              <a:solidFill>
                <a:srgbClr val="24569D"/>
              </a:solidFill>
            </a:endParaRPr>
          </a:p>
        </p:txBody>
      </p:sp>
      <p:sp>
        <p:nvSpPr>
          <p:cNvPr id="29" name="PA_文本框 28"/>
          <p:cNvSpPr txBox="1"/>
          <p:nvPr>
            <p:custDataLst>
              <p:tags r:id="rId6"/>
            </p:custDataLst>
          </p:nvPr>
        </p:nvSpPr>
        <p:spPr>
          <a:xfrm>
            <a:off x="2624416" y="3653292"/>
            <a:ext cx="1554480" cy="368300"/>
          </a:xfrm>
          <a:prstGeom prst="rect">
            <a:avLst/>
          </a:prstGeom>
          <a:noFill/>
        </p:spPr>
        <p:txBody>
          <a:bodyPr wrap="none" rtlCol="0">
            <a:spAutoFit/>
          </a:bodyPr>
          <a:lstStyle/>
          <a:p>
            <a:r>
              <a:rPr lang="zh-CN" altLang="en-US" b="1" dirty="0">
                <a:solidFill>
                  <a:srgbClr val="24569D"/>
                </a:solidFill>
              </a:rPr>
              <a:t>系统功能介绍</a:t>
            </a:r>
            <a:endParaRPr lang="zh-CN" altLang="en-US" b="1" dirty="0">
              <a:solidFill>
                <a:srgbClr val="24569D"/>
              </a:solidFill>
            </a:endParaRPr>
          </a:p>
        </p:txBody>
      </p:sp>
      <p:sp>
        <p:nvSpPr>
          <p:cNvPr id="30" name="PA_文本框 29"/>
          <p:cNvSpPr txBox="1"/>
          <p:nvPr>
            <p:custDataLst>
              <p:tags r:id="rId7"/>
            </p:custDataLst>
          </p:nvPr>
        </p:nvSpPr>
        <p:spPr>
          <a:xfrm>
            <a:off x="6996827" y="3594361"/>
            <a:ext cx="1325880" cy="368300"/>
          </a:xfrm>
          <a:prstGeom prst="rect">
            <a:avLst/>
          </a:prstGeom>
          <a:noFill/>
        </p:spPr>
        <p:txBody>
          <a:bodyPr wrap="none" rtlCol="0">
            <a:spAutoFit/>
          </a:bodyPr>
          <a:lstStyle/>
          <a:p>
            <a:r>
              <a:rPr lang="zh-CN" altLang="en-US" b="1" dirty="0">
                <a:solidFill>
                  <a:srgbClr val="24569D"/>
                </a:solidFill>
              </a:rPr>
              <a:t>总结与展望</a:t>
            </a:r>
            <a:endParaRPr lang="zh-CN" altLang="en-US" b="1" dirty="0">
              <a:solidFill>
                <a:srgbClr val="24569D"/>
              </a:solidFill>
            </a:endParaRPr>
          </a:p>
        </p:txBody>
      </p:sp>
      <p:sp>
        <p:nvSpPr>
          <p:cNvPr id="2" name="PA_文本框 28"/>
          <p:cNvSpPr txBox="1"/>
          <p:nvPr>
            <p:custDataLst>
              <p:tags r:id="rId8"/>
            </p:custDataLst>
          </p:nvPr>
        </p:nvSpPr>
        <p:spPr>
          <a:xfrm>
            <a:off x="817841" y="5445262"/>
            <a:ext cx="1097280" cy="368300"/>
          </a:xfrm>
          <a:prstGeom prst="rect">
            <a:avLst/>
          </a:prstGeom>
          <a:noFill/>
        </p:spPr>
        <p:txBody>
          <a:bodyPr wrap="none" rtlCol="0">
            <a:spAutoFit/>
          </a:bodyPr>
          <a:p>
            <a:pPr algn="l"/>
            <a:r>
              <a:rPr lang="zh-CN" altLang="en-US" b="1" dirty="0">
                <a:solidFill>
                  <a:srgbClr val="24569D"/>
                </a:solidFill>
              </a:rPr>
              <a:t>系统</a:t>
            </a:r>
            <a:r>
              <a:rPr lang="zh-CN" altLang="en-US" b="1" dirty="0">
                <a:solidFill>
                  <a:srgbClr val="24569D"/>
                </a:solidFill>
                <a:sym typeface="+mn-ea"/>
              </a:rPr>
              <a:t>目标</a:t>
            </a:r>
            <a:endParaRPr lang="zh-CN" altLang="en-US" b="1" dirty="0">
              <a:solidFill>
                <a:srgbClr val="24569D"/>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0" presetClass="entr" presetSubtype="0" fill="hold" grpId="0" nodeType="withEffect">
                                  <p:stCondLst>
                                    <p:cond delay="1000"/>
                                  </p:stCondLst>
                                  <p:childTnLst>
                                    <p:set>
                                      <p:cBhvr>
                                        <p:cTn id="14" dur="1" fill="hold">
                                          <p:stCondLst>
                                            <p:cond delay="0"/>
                                          </p:stCondLst>
                                        </p:cTn>
                                        <p:tgtEl>
                                          <p:spTgt spid="16"/>
                                        </p:tgtEl>
                                        <p:attrNameLst>
                                          <p:attrName>style.visibility</p:attrName>
                                        </p:attrNameLst>
                                      </p:cBhvr>
                                      <p:to>
                                        <p:strVal val="visible"/>
                                      </p:to>
                                    </p:set>
                                    <p:animScale>
                                      <p:cBhvr>
                                        <p:cTn id="15" dur="333" fill="hold">
                                          <p:stCondLst>
                                            <p:cond delay="0"/>
                                          </p:stCondLst>
                                        </p:cTn>
                                        <p:tgtEl>
                                          <p:spTgt spid="16"/>
                                        </p:tgtEl>
                                      </p:cBhvr>
                                      <p:from x="0" y="0"/>
                                      <p:to x="120000" y="120000"/>
                                    </p:animScale>
                                    <p:animScale>
                                      <p:cBhvr>
                                        <p:cTn id="16" dur="167" fill="hold">
                                          <p:stCondLst>
                                            <p:cond delay="333"/>
                                          </p:stCondLst>
                                        </p:cTn>
                                        <p:tgtEl>
                                          <p:spTgt spid="16"/>
                                        </p:tgtEl>
                                      </p:cBhvr>
                                      <p:from x="120000" y="120000"/>
                                      <p:to x="100000" y="100000"/>
                                    </p:animScale>
                                  </p:childTnLst>
                                </p:cTn>
                              </p:par>
                              <p:par>
                                <p:cTn id="17" presetID="0" presetClass="entr" presetSubtype="0" fill="hold" grpId="0" nodeType="withEffect">
                                  <p:stCondLst>
                                    <p:cond delay="1250"/>
                                  </p:stCondLst>
                                  <p:childTnLst>
                                    <p:set>
                                      <p:cBhvr>
                                        <p:cTn id="18" dur="1" fill="hold">
                                          <p:stCondLst>
                                            <p:cond delay="0"/>
                                          </p:stCondLst>
                                        </p:cTn>
                                        <p:tgtEl>
                                          <p:spTgt spid="17"/>
                                        </p:tgtEl>
                                        <p:attrNameLst>
                                          <p:attrName>style.visibility</p:attrName>
                                        </p:attrNameLst>
                                      </p:cBhvr>
                                      <p:to>
                                        <p:strVal val="visible"/>
                                      </p:to>
                                    </p:set>
                                    <p:animScale>
                                      <p:cBhvr>
                                        <p:cTn id="19" dur="333" fill="hold">
                                          <p:stCondLst>
                                            <p:cond delay="0"/>
                                          </p:stCondLst>
                                        </p:cTn>
                                        <p:tgtEl>
                                          <p:spTgt spid="17"/>
                                        </p:tgtEl>
                                      </p:cBhvr>
                                      <p:from x="0" y="0"/>
                                      <p:to x="120000" y="120000"/>
                                    </p:animScale>
                                    <p:animScale>
                                      <p:cBhvr>
                                        <p:cTn id="20" dur="167" fill="hold">
                                          <p:stCondLst>
                                            <p:cond delay="333"/>
                                          </p:stCondLst>
                                        </p:cTn>
                                        <p:tgtEl>
                                          <p:spTgt spid="17"/>
                                        </p:tgtEl>
                                      </p:cBhvr>
                                      <p:from x="120000" y="120000"/>
                                      <p:to x="100000" y="100000"/>
                                    </p:animScale>
                                  </p:childTnLst>
                                </p:cTn>
                              </p:par>
                              <p:par>
                                <p:cTn id="21" presetID="0" presetClass="entr" presetSubtype="0" fill="hold" grpId="0" nodeType="withEffect">
                                  <p:stCondLst>
                                    <p:cond delay="1500"/>
                                  </p:stCondLst>
                                  <p:childTnLst>
                                    <p:set>
                                      <p:cBhvr>
                                        <p:cTn id="22" dur="1" fill="hold">
                                          <p:stCondLst>
                                            <p:cond delay="0"/>
                                          </p:stCondLst>
                                        </p:cTn>
                                        <p:tgtEl>
                                          <p:spTgt spid="18"/>
                                        </p:tgtEl>
                                        <p:attrNameLst>
                                          <p:attrName>style.visibility</p:attrName>
                                        </p:attrNameLst>
                                      </p:cBhvr>
                                      <p:to>
                                        <p:strVal val="visible"/>
                                      </p:to>
                                    </p:set>
                                    <p:animScale>
                                      <p:cBhvr>
                                        <p:cTn id="23" dur="333" fill="hold">
                                          <p:stCondLst>
                                            <p:cond delay="0"/>
                                          </p:stCondLst>
                                        </p:cTn>
                                        <p:tgtEl>
                                          <p:spTgt spid="18"/>
                                        </p:tgtEl>
                                      </p:cBhvr>
                                      <p:from x="0" y="0"/>
                                      <p:to x="120000" y="120000"/>
                                    </p:animScale>
                                    <p:animScale>
                                      <p:cBhvr>
                                        <p:cTn id="24" dur="167" fill="hold">
                                          <p:stCondLst>
                                            <p:cond delay="333"/>
                                          </p:stCondLst>
                                        </p:cTn>
                                        <p:tgtEl>
                                          <p:spTgt spid="18"/>
                                        </p:tgtEl>
                                      </p:cBhvr>
                                      <p:from x="120000" y="120000"/>
                                      <p:to x="100000" y="100000"/>
                                    </p:animScale>
                                  </p:childTnLst>
                                </p:cTn>
                              </p:par>
                              <p:par>
                                <p:cTn id="25" presetID="0" presetClass="entr" presetSubtype="0" fill="hold" grpId="0" nodeType="withEffect">
                                  <p:stCondLst>
                                    <p:cond delay="1750"/>
                                  </p:stCondLst>
                                  <p:childTnLst>
                                    <p:set>
                                      <p:cBhvr>
                                        <p:cTn id="26" dur="1" fill="hold">
                                          <p:stCondLst>
                                            <p:cond delay="0"/>
                                          </p:stCondLst>
                                        </p:cTn>
                                        <p:tgtEl>
                                          <p:spTgt spid="19"/>
                                        </p:tgtEl>
                                        <p:attrNameLst>
                                          <p:attrName>style.visibility</p:attrName>
                                        </p:attrNameLst>
                                      </p:cBhvr>
                                      <p:to>
                                        <p:strVal val="visible"/>
                                      </p:to>
                                    </p:set>
                                    <p:animScale>
                                      <p:cBhvr>
                                        <p:cTn id="27" dur="333" fill="hold">
                                          <p:stCondLst>
                                            <p:cond delay="0"/>
                                          </p:stCondLst>
                                        </p:cTn>
                                        <p:tgtEl>
                                          <p:spTgt spid="19"/>
                                        </p:tgtEl>
                                      </p:cBhvr>
                                      <p:from x="0" y="0"/>
                                      <p:to x="120000" y="120000"/>
                                    </p:animScale>
                                    <p:animScale>
                                      <p:cBhvr>
                                        <p:cTn id="28" dur="167" fill="hold">
                                          <p:stCondLst>
                                            <p:cond delay="333"/>
                                          </p:stCondLst>
                                        </p:cTn>
                                        <p:tgtEl>
                                          <p:spTgt spid="19"/>
                                        </p:tgtEl>
                                      </p:cBhvr>
                                      <p:from x="120000" y="120000"/>
                                      <p:to x="100000" y="100000"/>
                                    </p:animScale>
                                  </p:childTnLst>
                                </p:cTn>
                              </p:par>
                              <p:par>
                                <p:cTn id="29" presetID="22" presetClass="entr" presetSubtype="8" fill="hold" nodeType="withEffect">
                                  <p:stCondLst>
                                    <p:cond delay="125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nodeType="withEffect">
                                  <p:stCondLst>
                                    <p:cond delay="150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nodeType="withEffect">
                                  <p:stCondLst>
                                    <p:cond delay="175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42" presetClass="entr" presetSubtype="0" fill="hold" grpId="0" nodeType="withEffect">
                                  <p:stCondLst>
                                    <p:cond delay="145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anim calcmode="lin" valueType="num">
                                      <p:cBhvr>
                                        <p:cTn id="41" dur="500" fill="hold"/>
                                        <p:tgtEl>
                                          <p:spTgt spid="29"/>
                                        </p:tgtEl>
                                        <p:attrNameLst>
                                          <p:attrName>ppt_x</p:attrName>
                                        </p:attrNameLst>
                                      </p:cBhvr>
                                      <p:tavLst>
                                        <p:tav tm="0">
                                          <p:val>
                                            <p:strVal val="#ppt_x"/>
                                          </p:val>
                                        </p:tav>
                                        <p:tav tm="100000">
                                          <p:val>
                                            <p:strVal val="#ppt_x"/>
                                          </p:val>
                                        </p:tav>
                                      </p:tavLst>
                                    </p:anim>
                                    <p:anim calcmode="lin" valueType="num">
                                      <p:cBhvr>
                                        <p:cTn id="42" dur="500" fill="hold"/>
                                        <p:tgtEl>
                                          <p:spTgt spid="2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165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anim calcmode="lin" valueType="num">
                                      <p:cBhvr>
                                        <p:cTn id="46" dur="500" fill="hold"/>
                                        <p:tgtEl>
                                          <p:spTgt spid="28"/>
                                        </p:tgtEl>
                                        <p:attrNameLst>
                                          <p:attrName>ppt_x</p:attrName>
                                        </p:attrNameLst>
                                      </p:cBhvr>
                                      <p:tavLst>
                                        <p:tav tm="0">
                                          <p:val>
                                            <p:strVal val="#ppt_x"/>
                                          </p:val>
                                        </p:tav>
                                        <p:tav tm="100000">
                                          <p:val>
                                            <p:strVal val="#ppt_x"/>
                                          </p:val>
                                        </p:tav>
                                      </p:tavLst>
                                    </p:anim>
                                    <p:anim calcmode="lin" valueType="num">
                                      <p:cBhvr>
                                        <p:cTn id="47" dur="500" fill="hold"/>
                                        <p:tgtEl>
                                          <p:spTgt spid="2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185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anim calcmode="lin" valueType="num">
                                      <p:cBhvr>
                                        <p:cTn id="51" dur="500" fill="hold"/>
                                        <p:tgtEl>
                                          <p:spTgt spid="30"/>
                                        </p:tgtEl>
                                        <p:attrNameLst>
                                          <p:attrName>ppt_x</p:attrName>
                                        </p:attrNameLst>
                                      </p:cBhvr>
                                      <p:tavLst>
                                        <p:tav tm="0">
                                          <p:val>
                                            <p:strVal val="#ppt_x"/>
                                          </p:val>
                                        </p:tav>
                                        <p:tav tm="100000">
                                          <p:val>
                                            <p:strVal val="#ppt_x"/>
                                          </p:val>
                                        </p:tav>
                                      </p:tavLst>
                                    </p:anim>
                                    <p:anim calcmode="lin" valueType="num">
                                      <p:cBhvr>
                                        <p:cTn id="52" dur="500" fill="hold"/>
                                        <p:tgtEl>
                                          <p:spTgt spid="3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145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anim calcmode="lin" valueType="num">
                                      <p:cBhvr>
                                        <p:cTn id="56" dur="500" fill="hold"/>
                                        <p:tgtEl>
                                          <p:spTgt spid="2"/>
                                        </p:tgtEl>
                                        <p:attrNameLst>
                                          <p:attrName>ppt_x</p:attrName>
                                        </p:attrNameLst>
                                      </p:cBhvr>
                                      <p:tavLst>
                                        <p:tav tm="0">
                                          <p:val>
                                            <p:strVal val="#ppt_x"/>
                                          </p:val>
                                        </p:tav>
                                        <p:tav tm="100000">
                                          <p:val>
                                            <p:strVal val="#ppt_x"/>
                                          </p:val>
                                        </p:tav>
                                      </p:tavLst>
                                    </p:anim>
                                    <p:anim calcmode="lin" valueType="num">
                                      <p:cBhvr>
                                        <p:cTn id="57"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bldLvl="0" animBg="1"/>
      <p:bldP spid="17" grpId="0" bldLvl="0" animBg="1"/>
      <p:bldP spid="18" grpId="0" bldLvl="0" animBg="1"/>
      <p:bldP spid="19" grpId="0" bldLvl="0" animBg="1"/>
      <p:bldP spid="28" grpId="0"/>
      <p:bldP spid="29" grpId="0"/>
      <p:bldP spid="30"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98016" y="312181"/>
            <a:ext cx="3471941" cy="853773"/>
            <a:chOff x="2898016" y="312181"/>
            <a:chExt cx="3471941" cy="853773"/>
          </a:xfrm>
        </p:grpSpPr>
        <p:grpSp>
          <p:nvGrpSpPr>
            <p:cNvPr id="2" name="PA_组合 1"/>
            <p:cNvGrpSpPr/>
            <p:nvPr>
              <p:custDataLst>
                <p:tags r:id="rId1"/>
              </p:custDataLst>
            </p:nvPr>
          </p:nvGrpSpPr>
          <p:grpSpPr>
            <a:xfrm>
              <a:off x="2898016" y="312181"/>
              <a:ext cx="926622" cy="853773"/>
              <a:chOff x="975946" y="2505808"/>
              <a:chExt cx="1846385" cy="1846385"/>
            </a:xfrm>
          </p:grpSpPr>
          <p:sp>
            <p:nvSpPr>
              <p:cNvPr id="5" name="椭圆 4"/>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9" name="文本框 8"/>
              <p:cNvSpPr txBox="1"/>
              <p:nvPr/>
            </p:nvSpPr>
            <p:spPr>
              <a:xfrm>
                <a:off x="1227549" y="2724985"/>
                <a:ext cx="955040" cy="798408"/>
              </a:xfrm>
              <a:prstGeom prst="rect">
                <a:avLst/>
              </a:prstGeom>
              <a:noFill/>
            </p:spPr>
            <p:txBody>
              <a:bodyPr wrap="none" rtlCol="0">
                <a:spAutoFit/>
              </a:bodyPr>
              <a:lstStyle/>
              <a:p>
                <a:r>
                  <a:rPr lang="en-US" altLang="zh-CN" sz="3300" dirty="0"/>
                  <a:t>01</a:t>
                </a:r>
                <a:endParaRPr lang="zh-CN" altLang="en-US" sz="3300" dirty="0"/>
              </a:p>
            </p:txBody>
          </p:sp>
        </p:grpSp>
        <p:sp>
          <p:nvSpPr>
            <p:cNvPr id="11" name="PA_文本框 10"/>
            <p:cNvSpPr txBox="1"/>
            <p:nvPr>
              <p:custDataLst>
                <p:tags r:id="rId2"/>
              </p:custDataLst>
            </p:nvPr>
          </p:nvSpPr>
          <p:spPr>
            <a:xfrm>
              <a:off x="4031377" y="446681"/>
              <a:ext cx="2338580" cy="583565"/>
            </a:xfrm>
            <a:prstGeom prst="rect">
              <a:avLst/>
            </a:prstGeom>
            <a:noFill/>
          </p:spPr>
          <p:txBody>
            <a:bodyPr wrap="square" rtlCol="0">
              <a:spAutoFit/>
            </a:bodyPr>
            <a:lstStyle/>
            <a:p>
              <a:r>
                <a:rPr lang="zh-CN" altLang="en-US" sz="3200" b="1" dirty="0"/>
                <a:t>系统目标</a:t>
              </a:r>
              <a:endParaRPr lang="zh-CN" altLang="en-US" sz="3200" b="1" dirty="0"/>
            </a:p>
          </p:txBody>
        </p:sp>
      </p:grpSp>
      <p:sp>
        <p:nvSpPr>
          <p:cNvPr id="4" name="文本框 3"/>
          <p:cNvSpPr txBox="1"/>
          <p:nvPr/>
        </p:nvSpPr>
        <p:spPr>
          <a:xfrm>
            <a:off x="707390" y="2276475"/>
            <a:ext cx="7630795" cy="2065020"/>
          </a:xfrm>
          <a:prstGeom prst="rect">
            <a:avLst/>
          </a:prstGeom>
          <a:noFill/>
        </p:spPr>
        <p:txBody>
          <a:bodyPr wrap="square" rtlCol="0">
            <a:spAutoFit/>
          </a:bodyPr>
          <a:p>
            <a:pPr fontAlgn="auto">
              <a:lnSpc>
                <a:spcPct val="150000"/>
              </a:lnSpc>
            </a:pPr>
            <a:r>
              <a:rPr lang="en-US" altLang="zh-CN"/>
              <a:t>    </a:t>
            </a:r>
            <a:r>
              <a:rPr lang="zh-CN" altLang="en-US" sz="1350" dirty="0">
                <a:latin typeface="微软雅黑" panose="020B0503020204020204" pitchFamily="34" charset="-122"/>
              </a:rPr>
              <a:t>本系统是一款基于WEB框架的高校在线选课管理系统，他专门为高校定制，改变现有选课系统的局限性，</a:t>
            </a:r>
            <a:r>
              <a:rPr lang="zh-CN" altLang="en-US" sz="1350" b="1" dirty="0">
                <a:latin typeface="微软雅黑" panose="020B0503020204020204" pitchFamily="34" charset="-122"/>
              </a:rPr>
              <a:t>轻松应对高并发，并且适配手机浏览器</a:t>
            </a:r>
            <a:r>
              <a:rPr lang="zh-CN" altLang="en-US" sz="1350" dirty="0">
                <a:latin typeface="微软雅黑" panose="020B0503020204020204" pitchFamily="34" charset="-122"/>
              </a:rPr>
              <a:t>，让老师，同学在本系统的运用下选课变得更加的方便快捷。</a:t>
            </a:r>
            <a:endParaRPr lang="zh-CN" altLang="en-US" sz="1350" dirty="0">
              <a:latin typeface="微软雅黑" panose="020B0503020204020204" pitchFamily="34" charset="-122"/>
            </a:endParaRPr>
          </a:p>
          <a:p>
            <a:pPr fontAlgn="auto">
              <a:lnSpc>
                <a:spcPct val="150000"/>
              </a:lnSpc>
            </a:pPr>
            <a:r>
              <a:rPr lang="en-US" altLang="zh-CN" sz="1350">
                <a:sym typeface="+mn-ea"/>
              </a:rPr>
              <a:t>    </a:t>
            </a:r>
            <a:r>
              <a:rPr lang="zh-CN" altLang="en-US" sz="1350" dirty="0">
                <a:latin typeface="微软雅黑" panose="020B0503020204020204" pitchFamily="34" charset="-122"/>
              </a:rPr>
              <a:t>本系统是基于B/S模式，后台接口服务器采用的是SpringMVC框架，前端界面采用</a:t>
            </a:r>
            <a:r>
              <a:rPr lang="zh-CN" altLang="en-US" sz="1350" dirty="0">
                <a:latin typeface="微软雅黑" panose="020B0503020204020204" pitchFamily="34" charset="-122"/>
                <a:sym typeface="+mn-ea"/>
              </a:rPr>
              <a:t>AngularJs</a:t>
            </a:r>
            <a:r>
              <a:rPr lang="zh-CN" altLang="en-US" sz="1350" dirty="0">
                <a:latin typeface="微软雅黑" panose="020B0503020204020204" pitchFamily="34" charset="-122"/>
              </a:rPr>
              <a:t>+</a:t>
            </a:r>
            <a:r>
              <a:rPr lang="en-US" altLang="zh-CN" sz="1350" dirty="0">
                <a:latin typeface="微软雅黑" panose="020B0503020204020204" pitchFamily="34" charset="-122"/>
              </a:rPr>
              <a:t>Bootstrap</a:t>
            </a:r>
            <a:r>
              <a:rPr lang="zh-CN" altLang="en-US" sz="1350" dirty="0">
                <a:latin typeface="微软雅黑" panose="020B0503020204020204" pitchFamily="34" charset="-122"/>
              </a:rPr>
              <a:t>框架、数据库采用的是</a:t>
            </a:r>
            <a:r>
              <a:rPr lang="en-US" altLang="zh-CN" sz="1350" dirty="0">
                <a:latin typeface="微软雅黑" panose="020B0503020204020204" pitchFamily="34" charset="-122"/>
              </a:rPr>
              <a:t>Mysql</a:t>
            </a:r>
            <a:r>
              <a:rPr lang="zh-CN" altLang="en-US" sz="1350" dirty="0">
                <a:latin typeface="微软雅黑" panose="020B0503020204020204" pitchFamily="34" charset="-122"/>
              </a:rPr>
              <a:t>。此系统的设计从功能上来说，是比较完备的，实现了服务器后端和前端分离。</a:t>
            </a:r>
            <a:endParaRPr lang="zh-CN" altLang="en-US" sz="135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04356" y="1407137"/>
            <a:ext cx="3002741" cy="306043"/>
            <a:chOff x="4606677" y="1668551"/>
            <a:chExt cx="1416730" cy="306043"/>
          </a:xfrm>
        </p:grpSpPr>
        <p:sp>
          <p:nvSpPr>
            <p:cNvPr id="14" name="矩形 3"/>
            <p:cNvSpPr>
              <a:spLocks noChangeArrowheads="1"/>
            </p:cNvSpPr>
            <p:nvPr/>
          </p:nvSpPr>
          <p:spPr bwMode="auto">
            <a:xfrm>
              <a:off x="4606677" y="1668551"/>
              <a:ext cx="37150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lstStyle/>
            <a:p>
              <a:pPr>
                <a:spcBef>
                  <a:spcPct val="0"/>
                </a:spcBef>
                <a:buFont typeface="Arial" panose="020B0604020202020204" pitchFamily="34" charset="0"/>
                <a:buNone/>
              </a:pPr>
              <a:r>
                <a:rPr lang="zh-CN" altLang="en-US" sz="1350" b="1" dirty="0">
                  <a:solidFill>
                    <a:srgbClr val="24569D"/>
                  </a:solidFill>
                  <a:latin typeface="微软雅黑" panose="020B0503020204020204" pitchFamily="34" charset="-122"/>
                  <a:cs typeface="Arial" panose="020B0604020202020204" pitchFamily="34" charset="0"/>
                </a:rPr>
                <a:t>学生模块</a:t>
              </a:r>
              <a:endParaRPr lang="zh-CN" altLang="en-US" sz="1350" b="1" dirty="0">
                <a:solidFill>
                  <a:srgbClr val="24569D"/>
                </a:solidFill>
                <a:latin typeface="微软雅黑" panose="020B0503020204020204" pitchFamily="34" charset="-122"/>
                <a:cs typeface="Arial" panose="020B0604020202020204" pitchFamily="34" charset="0"/>
              </a:endParaRPr>
            </a:p>
          </p:txBody>
        </p:sp>
        <p:grpSp>
          <p:nvGrpSpPr>
            <p:cNvPr id="2" name="组合 1"/>
            <p:cNvGrpSpPr/>
            <p:nvPr/>
          </p:nvGrpSpPr>
          <p:grpSpPr>
            <a:xfrm>
              <a:off x="4651019" y="1944219"/>
              <a:ext cx="1372388" cy="30375"/>
              <a:chOff x="6201359" y="1449292"/>
              <a:chExt cx="1829850" cy="40500"/>
            </a:xfrm>
          </p:grpSpPr>
          <p:sp>
            <p:nvSpPr>
              <p:cNvPr id="15" name="矩形 1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16" name="矩形 15"/>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grpSp>
        <p:nvGrpSpPr>
          <p:cNvPr id="22" name="PA_组合 1"/>
          <p:cNvGrpSpPr/>
          <p:nvPr>
            <p:custDataLst>
              <p:tags r:id="rId1"/>
            </p:custDataLst>
          </p:nvPr>
        </p:nvGrpSpPr>
        <p:grpSpPr>
          <a:xfrm>
            <a:off x="2048253" y="381928"/>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文本框 8"/>
            <p:cNvSpPr txBox="1"/>
            <p:nvPr/>
          </p:nvSpPr>
          <p:spPr>
            <a:xfrm>
              <a:off x="1227549" y="2724985"/>
              <a:ext cx="1441196" cy="1297926"/>
            </a:xfrm>
            <a:prstGeom prst="rect">
              <a:avLst/>
            </a:prstGeom>
            <a:noFill/>
          </p:spPr>
          <p:txBody>
            <a:bodyPr wrap="none" rtlCol="0">
              <a:spAutoFit/>
            </a:bodyPr>
            <a:lstStyle/>
            <a:p>
              <a:r>
                <a:rPr lang="en-US" altLang="zh-CN" sz="3300" dirty="0"/>
                <a:t>02</a:t>
              </a:r>
              <a:endParaRPr lang="zh-CN" altLang="en-US" sz="3300" dirty="0"/>
            </a:p>
          </p:txBody>
        </p:sp>
      </p:grpSp>
      <p:sp>
        <p:nvSpPr>
          <p:cNvPr id="28" name="PA_文本框 10"/>
          <p:cNvSpPr txBox="1"/>
          <p:nvPr>
            <p:custDataLst>
              <p:tags r:id="rId2"/>
            </p:custDataLst>
          </p:nvPr>
        </p:nvSpPr>
        <p:spPr>
          <a:xfrm>
            <a:off x="3352926" y="531816"/>
            <a:ext cx="2468880" cy="553085"/>
          </a:xfrm>
          <a:prstGeom prst="rect">
            <a:avLst/>
          </a:prstGeom>
          <a:noFill/>
        </p:spPr>
        <p:txBody>
          <a:bodyPr wrap="none" rtlCol="0">
            <a:spAutoFit/>
          </a:bodyPr>
          <a:lstStyle/>
          <a:p>
            <a:pPr algn="l"/>
            <a:r>
              <a:rPr lang="zh-CN" altLang="en-US" sz="3000" b="1" dirty="0"/>
              <a:t>系统功能介绍</a:t>
            </a:r>
            <a:endParaRPr lang="zh-CN" altLang="en-US" sz="3000" b="1" dirty="0"/>
          </a:p>
        </p:txBody>
      </p:sp>
      <p:pic>
        <p:nvPicPr>
          <p:cNvPr id="4" name="图片 3"/>
          <p:cNvPicPr>
            <a:picLocks noChangeAspect="1"/>
          </p:cNvPicPr>
          <p:nvPr/>
        </p:nvPicPr>
        <p:blipFill>
          <a:blip r:embed="rId3"/>
          <a:stretch>
            <a:fillRect/>
          </a:stretch>
        </p:blipFill>
        <p:spPr>
          <a:xfrm>
            <a:off x="1571625" y="3714750"/>
            <a:ext cx="4685665" cy="2742565"/>
          </a:xfrm>
          <a:prstGeom prst="rect">
            <a:avLst/>
          </a:prstGeom>
        </p:spPr>
      </p:pic>
      <p:sp>
        <p:nvSpPr>
          <p:cNvPr id="12" name="文本框 11"/>
          <p:cNvSpPr txBox="1"/>
          <p:nvPr/>
        </p:nvSpPr>
        <p:spPr>
          <a:xfrm>
            <a:off x="995045" y="2280920"/>
            <a:ext cx="6871970" cy="922020"/>
          </a:xfrm>
          <a:prstGeom prst="rect">
            <a:avLst/>
          </a:prstGeom>
          <a:noFill/>
        </p:spPr>
        <p:txBody>
          <a:bodyPr wrap="square" rtlCol="0">
            <a:spAutoFit/>
          </a:bodyPr>
          <a:p>
            <a:r>
              <a:rPr lang="en-US" altLang="zh-CN"/>
              <a:t>      </a:t>
            </a:r>
            <a:r>
              <a:rPr lang="zh-CN" altLang="en-US"/>
              <a:t>学生</a:t>
            </a:r>
            <a:r>
              <a:rPr lang="zh-CN" altLang="en-US">
                <a:sym typeface="+mn-ea"/>
              </a:rPr>
              <a:t>所拥有的主要功能是</a:t>
            </a:r>
            <a:r>
              <a:rPr lang="zh-CN" altLang="en-US"/>
              <a:t>学生在线选课功能，</a:t>
            </a:r>
            <a:r>
              <a:rPr lang="zh-CN" altLang="en-US">
                <a:sym typeface="+mn-ea"/>
              </a:rPr>
              <a:t>查看已经选的课程，</a:t>
            </a:r>
            <a:r>
              <a:rPr lang="zh-CN" altLang="en-US"/>
              <a:t>选择自己授课老师的课程，删除已经选课的功能以及修改自己的登录密码功能。</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333" fill="hold">
                                          <p:stCondLst>
                                            <p:cond delay="0"/>
                                          </p:stCondLst>
                                        </p:cTn>
                                        <p:tgtEl>
                                          <p:spTgt spid="22"/>
                                        </p:tgtEl>
                                      </p:cBhvr>
                                      <p:from x="0" y="0"/>
                                      <p:to x="120000" y="120000"/>
                                    </p:animScale>
                                    <p:animScale>
                                      <p:cBhvr>
                                        <p:cTn id="8" dur="167" fill="hold">
                                          <p:stCondLst>
                                            <p:cond delay="333"/>
                                          </p:stCondLst>
                                        </p:cTn>
                                        <p:tgtEl>
                                          <p:spTgt spid="2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28"/>
                                        </p:tgtEl>
                                        <p:attrNameLst>
                                          <p:attrName>style.visibility</p:attrName>
                                        </p:attrNameLst>
                                      </p:cBhvr>
                                      <p:to>
                                        <p:strVal val="visible"/>
                                      </p:to>
                                    </p:set>
                                    <p:animScale>
                                      <p:cBhvr>
                                        <p:cTn id="11" dur="375" fill="hold">
                                          <p:stCondLst>
                                            <p:cond delay="0"/>
                                          </p:stCondLst>
                                        </p:cTn>
                                        <p:tgtEl>
                                          <p:spTgt spid="28"/>
                                        </p:tgtEl>
                                      </p:cBhvr>
                                      <p:from x="150000" y="150000"/>
                                      <p:to x="90000" y="90000"/>
                                    </p:animScale>
                                    <p:animScale>
                                      <p:cBhvr>
                                        <p:cTn id="12" dur="375" fill="hold">
                                          <p:stCondLst>
                                            <p:cond delay="375"/>
                                          </p:stCondLst>
                                        </p:cTn>
                                        <p:tgtEl>
                                          <p:spTgt spid="28"/>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04356" y="1407137"/>
            <a:ext cx="3002741" cy="306043"/>
            <a:chOff x="4606677" y="1668551"/>
            <a:chExt cx="1416730" cy="306043"/>
          </a:xfrm>
        </p:grpSpPr>
        <p:sp>
          <p:nvSpPr>
            <p:cNvPr id="14" name="矩形 3"/>
            <p:cNvSpPr>
              <a:spLocks noChangeArrowheads="1"/>
            </p:cNvSpPr>
            <p:nvPr/>
          </p:nvSpPr>
          <p:spPr bwMode="auto">
            <a:xfrm>
              <a:off x="4606677" y="1668551"/>
              <a:ext cx="37150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lstStyle/>
            <a:p>
              <a:pPr>
                <a:spcBef>
                  <a:spcPct val="0"/>
                </a:spcBef>
                <a:buFont typeface="Arial" panose="020B0604020202020204" pitchFamily="34" charset="0"/>
                <a:buNone/>
              </a:pPr>
              <a:r>
                <a:rPr lang="zh-CN" altLang="en-US" sz="1350" b="1" dirty="0">
                  <a:solidFill>
                    <a:srgbClr val="24569D"/>
                  </a:solidFill>
                  <a:latin typeface="微软雅黑" panose="020B0503020204020204" pitchFamily="34" charset="-122"/>
                  <a:cs typeface="Arial" panose="020B0604020202020204" pitchFamily="34" charset="0"/>
                </a:rPr>
                <a:t>教师模块</a:t>
              </a:r>
              <a:endParaRPr lang="zh-CN" altLang="en-US" sz="1350" b="1" dirty="0">
                <a:solidFill>
                  <a:srgbClr val="24569D"/>
                </a:solidFill>
                <a:latin typeface="微软雅黑" panose="020B0503020204020204" pitchFamily="34" charset="-122"/>
                <a:cs typeface="Arial" panose="020B0604020202020204" pitchFamily="34" charset="0"/>
              </a:endParaRPr>
            </a:p>
          </p:txBody>
        </p:sp>
        <p:grpSp>
          <p:nvGrpSpPr>
            <p:cNvPr id="2" name="组合 1"/>
            <p:cNvGrpSpPr/>
            <p:nvPr/>
          </p:nvGrpSpPr>
          <p:grpSpPr>
            <a:xfrm>
              <a:off x="4651019" y="1944219"/>
              <a:ext cx="1372388" cy="30375"/>
              <a:chOff x="6201359" y="1449292"/>
              <a:chExt cx="1829850" cy="40500"/>
            </a:xfrm>
          </p:grpSpPr>
          <p:sp>
            <p:nvSpPr>
              <p:cNvPr id="15" name="矩形 1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16" name="矩形 15"/>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grpSp>
        <p:nvGrpSpPr>
          <p:cNvPr id="22" name="PA_组合 1"/>
          <p:cNvGrpSpPr/>
          <p:nvPr>
            <p:custDataLst>
              <p:tags r:id="rId1"/>
            </p:custDataLst>
          </p:nvPr>
        </p:nvGrpSpPr>
        <p:grpSpPr>
          <a:xfrm>
            <a:off x="2048253" y="381928"/>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文本框 8"/>
            <p:cNvSpPr txBox="1"/>
            <p:nvPr/>
          </p:nvSpPr>
          <p:spPr>
            <a:xfrm>
              <a:off x="1227549" y="2724985"/>
              <a:ext cx="1441196" cy="1297926"/>
            </a:xfrm>
            <a:prstGeom prst="rect">
              <a:avLst/>
            </a:prstGeom>
            <a:noFill/>
          </p:spPr>
          <p:txBody>
            <a:bodyPr wrap="none" rtlCol="0">
              <a:spAutoFit/>
            </a:bodyPr>
            <a:lstStyle/>
            <a:p>
              <a:r>
                <a:rPr lang="en-US" altLang="zh-CN" sz="3300" dirty="0"/>
                <a:t>02</a:t>
              </a:r>
              <a:endParaRPr lang="zh-CN" altLang="en-US" sz="3300" dirty="0"/>
            </a:p>
          </p:txBody>
        </p:sp>
      </p:grpSp>
      <p:sp>
        <p:nvSpPr>
          <p:cNvPr id="28" name="PA_文本框 10"/>
          <p:cNvSpPr txBox="1"/>
          <p:nvPr>
            <p:custDataLst>
              <p:tags r:id="rId2"/>
            </p:custDataLst>
          </p:nvPr>
        </p:nvSpPr>
        <p:spPr>
          <a:xfrm>
            <a:off x="3352926" y="531816"/>
            <a:ext cx="2468880" cy="553085"/>
          </a:xfrm>
          <a:prstGeom prst="rect">
            <a:avLst/>
          </a:prstGeom>
          <a:noFill/>
        </p:spPr>
        <p:txBody>
          <a:bodyPr wrap="none" rtlCol="0">
            <a:spAutoFit/>
          </a:bodyPr>
          <a:lstStyle/>
          <a:p>
            <a:pPr algn="l"/>
            <a:r>
              <a:rPr lang="zh-CN" altLang="en-US" sz="3000" b="1" dirty="0"/>
              <a:t>系统功能介绍</a:t>
            </a:r>
            <a:endParaRPr lang="zh-CN" altLang="en-US" sz="3000" b="1" dirty="0"/>
          </a:p>
        </p:txBody>
      </p:sp>
      <p:sp>
        <p:nvSpPr>
          <p:cNvPr id="12" name="文本框 11"/>
          <p:cNvSpPr txBox="1"/>
          <p:nvPr/>
        </p:nvSpPr>
        <p:spPr>
          <a:xfrm>
            <a:off x="518795" y="1903730"/>
            <a:ext cx="8043545" cy="1476375"/>
          </a:xfrm>
          <a:prstGeom prst="rect">
            <a:avLst/>
          </a:prstGeom>
          <a:noFill/>
        </p:spPr>
        <p:txBody>
          <a:bodyPr wrap="square" rtlCol="0">
            <a:spAutoFit/>
          </a:bodyPr>
          <a:p>
            <a:r>
              <a:rPr lang="en-US" altLang="zh-CN"/>
              <a:t>      </a:t>
            </a:r>
            <a:r>
              <a:rPr lang="zh-CN" altLang="en-US"/>
              <a:t>教师所拥有的主要功能是修改个人登录密码，查看个人所授课程的基本信息,即自己选择的授课课程列表；选定其他课程进行教授，和退选课程的权限，退选课程即已经选择的课程可以退选，同时教师还可以查看选择自己所授课程的所有学生的信息，查看教师自己所授课程的课表信息，最后可以在选定的当前课程结束之后录入学生的成绩自动生成学生的成绩报表。</a:t>
            </a:r>
            <a:endParaRPr lang="zh-CN" altLang="en-US"/>
          </a:p>
        </p:txBody>
      </p:sp>
      <p:pic>
        <p:nvPicPr>
          <p:cNvPr id="5" name="图片 4"/>
          <p:cNvPicPr>
            <a:picLocks noChangeAspect="1"/>
          </p:cNvPicPr>
          <p:nvPr/>
        </p:nvPicPr>
        <p:blipFill>
          <a:blip r:embed="rId3"/>
          <a:stretch>
            <a:fillRect/>
          </a:stretch>
        </p:blipFill>
        <p:spPr>
          <a:xfrm>
            <a:off x="2174240" y="3848100"/>
            <a:ext cx="3780790" cy="27425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333" fill="hold">
                                          <p:stCondLst>
                                            <p:cond delay="0"/>
                                          </p:stCondLst>
                                        </p:cTn>
                                        <p:tgtEl>
                                          <p:spTgt spid="22"/>
                                        </p:tgtEl>
                                      </p:cBhvr>
                                      <p:from x="0" y="0"/>
                                      <p:to x="120000" y="120000"/>
                                    </p:animScale>
                                    <p:animScale>
                                      <p:cBhvr>
                                        <p:cTn id="8" dur="167" fill="hold">
                                          <p:stCondLst>
                                            <p:cond delay="333"/>
                                          </p:stCondLst>
                                        </p:cTn>
                                        <p:tgtEl>
                                          <p:spTgt spid="2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28"/>
                                        </p:tgtEl>
                                        <p:attrNameLst>
                                          <p:attrName>style.visibility</p:attrName>
                                        </p:attrNameLst>
                                      </p:cBhvr>
                                      <p:to>
                                        <p:strVal val="visible"/>
                                      </p:to>
                                    </p:set>
                                    <p:animScale>
                                      <p:cBhvr>
                                        <p:cTn id="11" dur="375" fill="hold">
                                          <p:stCondLst>
                                            <p:cond delay="0"/>
                                          </p:stCondLst>
                                        </p:cTn>
                                        <p:tgtEl>
                                          <p:spTgt spid="28"/>
                                        </p:tgtEl>
                                      </p:cBhvr>
                                      <p:from x="150000" y="150000"/>
                                      <p:to x="90000" y="90000"/>
                                    </p:animScale>
                                    <p:animScale>
                                      <p:cBhvr>
                                        <p:cTn id="12" dur="375" fill="hold">
                                          <p:stCondLst>
                                            <p:cond delay="375"/>
                                          </p:stCondLst>
                                        </p:cTn>
                                        <p:tgtEl>
                                          <p:spTgt spid="28"/>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04356" y="1407137"/>
            <a:ext cx="3002741" cy="306043"/>
            <a:chOff x="4606677" y="1668551"/>
            <a:chExt cx="1416730" cy="306043"/>
          </a:xfrm>
        </p:grpSpPr>
        <p:sp>
          <p:nvSpPr>
            <p:cNvPr id="14" name="矩形 3"/>
            <p:cNvSpPr>
              <a:spLocks noChangeArrowheads="1"/>
            </p:cNvSpPr>
            <p:nvPr/>
          </p:nvSpPr>
          <p:spPr bwMode="auto">
            <a:xfrm>
              <a:off x="4606677" y="1668551"/>
              <a:ext cx="452397"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lstStyle/>
            <a:p>
              <a:pPr algn="l">
                <a:spcBef>
                  <a:spcPct val="0"/>
                </a:spcBef>
                <a:buFont typeface="Arial" panose="020B0604020202020204" pitchFamily="34" charset="0"/>
                <a:buNone/>
              </a:pPr>
              <a:r>
                <a:rPr lang="zh-CN" altLang="en-US" sz="1350" b="1" dirty="0">
                  <a:solidFill>
                    <a:srgbClr val="24569D"/>
                  </a:solidFill>
                  <a:latin typeface="微软雅黑" panose="020B0503020204020204" pitchFamily="34" charset="-122"/>
                  <a:cs typeface="Arial" panose="020B0604020202020204" pitchFamily="34" charset="0"/>
                </a:rPr>
                <a:t>管理员模块</a:t>
              </a:r>
              <a:endParaRPr lang="zh-CN" altLang="en-US" sz="1350" b="1" dirty="0">
                <a:solidFill>
                  <a:srgbClr val="24569D"/>
                </a:solidFill>
                <a:latin typeface="微软雅黑" panose="020B0503020204020204" pitchFamily="34" charset="-122"/>
                <a:cs typeface="Arial" panose="020B0604020202020204" pitchFamily="34" charset="0"/>
              </a:endParaRPr>
            </a:p>
          </p:txBody>
        </p:sp>
        <p:grpSp>
          <p:nvGrpSpPr>
            <p:cNvPr id="2" name="组合 1"/>
            <p:cNvGrpSpPr/>
            <p:nvPr/>
          </p:nvGrpSpPr>
          <p:grpSpPr>
            <a:xfrm>
              <a:off x="4651019" y="1944219"/>
              <a:ext cx="1372388" cy="30375"/>
              <a:chOff x="6201359" y="1449292"/>
              <a:chExt cx="1829850" cy="40500"/>
            </a:xfrm>
          </p:grpSpPr>
          <p:sp>
            <p:nvSpPr>
              <p:cNvPr id="15" name="矩形 1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16" name="矩形 15"/>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lstStyle/>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grpSp>
        <p:nvGrpSpPr>
          <p:cNvPr id="22" name="PA_组合 1"/>
          <p:cNvGrpSpPr/>
          <p:nvPr>
            <p:custDataLst>
              <p:tags r:id="rId1"/>
            </p:custDataLst>
          </p:nvPr>
        </p:nvGrpSpPr>
        <p:grpSpPr>
          <a:xfrm>
            <a:off x="2048253" y="381928"/>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5" name="文本框 8"/>
            <p:cNvSpPr txBox="1"/>
            <p:nvPr/>
          </p:nvSpPr>
          <p:spPr>
            <a:xfrm>
              <a:off x="1227549" y="2724985"/>
              <a:ext cx="1441196" cy="1297926"/>
            </a:xfrm>
            <a:prstGeom prst="rect">
              <a:avLst/>
            </a:prstGeom>
            <a:noFill/>
          </p:spPr>
          <p:txBody>
            <a:bodyPr wrap="none" rtlCol="0">
              <a:spAutoFit/>
            </a:bodyPr>
            <a:lstStyle/>
            <a:p>
              <a:r>
                <a:rPr lang="en-US" altLang="zh-CN" sz="3300" dirty="0"/>
                <a:t>02</a:t>
              </a:r>
              <a:endParaRPr lang="zh-CN" altLang="en-US" sz="3300" dirty="0"/>
            </a:p>
          </p:txBody>
        </p:sp>
      </p:grpSp>
      <p:sp>
        <p:nvSpPr>
          <p:cNvPr id="28" name="PA_文本框 10"/>
          <p:cNvSpPr txBox="1"/>
          <p:nvPr>
            <p:custDataLst>
              <p:tags r:id="rId2"/>
            </p:custDataLst>
          </p:nvPr>
        </p:nvSpPr>
        <p:spPr>
          <a:xfrm>
            <a:off x="3352926" y="531816"/>
            <a:ext cx="2468880" cy="553085"/>
          </a:xfrm>
          <a:prstGeom prst="rect">
            <a:avLst/>
          </a:prstGeom>
          <a:noFill/>
        </p:spPr>
        <p:txBody>
          <a:bodyPr wrap="none" rtlCol="0">
            <a:spAutoFit/>
          </a:bodyPr>
          <a:lstStyle/>
          <a:p>
            <a:pPr algn="l"/>
            <a:r>
              <a:rPr lang="zh-CN" altLang="en-US" sz="3000" b="1" dirty="0"/>
              <a:t>系统功能介绍</a:t>
            </a:r>
            <a:endParaRPr lang="zh-CN" altLang="en-US" sz="3000" b="1" dirty="0"/>
          </a:p>
        </p:txBody>
      </p:sp>
      <p:sp>
        <p:nvSpPr>
          <p:cNvPr id="12" name="文本框 11"/>
          <p:cNvSpPr txBox="1"/>
          <p:nvPr/>
        </p:nvSpPr>
        <p:spPr>
          <a:xfrm>
            <a:off x="995045" y="2280920"/>
            <a:ext cx="6871970" cy="645160"/>
          </a:xfrm>
          <a:prstGeom prst="rect">
            <a:avLst/>
          </a:prstGeom>
          <a:noFill/>
        </p:spPr>
        <p:txBody>
          <a:bodyPr wrap="square" rtlCol="0">
            <a:spAutoFit/>
          </a:bodyPr>
          <a:p>
            <a:r>
              <a:rPr lang="en-US" altLang="zh-CN"/>
              <a:t>      </a:t>
            </a:r>
            <a:r>
              <a:rPr lang="zh-CN" altLang="en-US"/>
              <a:t>超级管理员管理员可以查看并编辑学生、班级、课程、院系、班级、教师等相关信息。</a:t>
            </a:r>
            <a:endParaRPr lang="zh-CN" altLang="en-US"/>
          </a:p>
        </p:txBody>
      </p:sp>
      <p:pic>
        <p:nvPicPr>
          <p:cNvPr id="3" name="图片 2"/>
          <p:cNvPicPr>
            <a:picLocks noChangeAspect="1"/>
          </p:cNvPicPr>
          <p:nvPr/>
        </p:nvPicPr>
        <p:blipFill>
          <a:blip r:embed="rId3"/>
          <a:stretch>
            <a:fillRect/>
          </a:stretch>
        </p:blipFill>
        <p:spPr>
          <a:xfrm>
            <a:off x="1851660" y="3648075"/>
            <a:ext cx="4495165" cy="268541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333" fill="hold">
                                          <p:stCondLst>
                                            <p:cond delay="0"/>
                                          </p:stCondLst>
                                        </p:cTn>
                                        <p:tgtEl>
                                          <p:spTgt spid="22"/>
                                        </p:tgtEl>
                                      </p:cBhvr>
                                      <p:from x="0" y="0"/>
                                      <p:to x="120000" y="120000"/>
                                    </p:animScale>
                                    <p:animScale>
                                      <p:cBhvr>
                                        <p:cTn id="8" dur="167" fill="hold">
                                          <p:stCondLst>
                                            <p:cond delay="333"/>
                                          </p:stCondLst>
                                        </p:cTn>
                                        <p:tgtEl>
                                          <p:spTgt spid="22"/>
                                        </p:tgtEl>
                                      </p:cBhvr>
                                      <p:from x="120000" y="120000"/>
                                      <p:to x="100000" y="100000"/>
                                    </p:animScale>
                                  </p:childTnLst>
                                </p:cTn>
                              </p:par>
                              <p:par>
                                <p:cTn id="9" presetID="0" presetClass="entr" presetSubtype="0" fill="hold" grpId="0" nodeType="withEffect">
                                  <p:stCondLst>
                                    <p:cond delay="500"/>
                                  </p:stCondLst>
                                  <p:iterate type="lt">
                                    <p:tmPct val="10000"/>
                                  </p:iterate>
                                  <p:childTnLst>
                                    <p:set>
                                      <p:cBhvr>
                                        <p:cTn id="10" dur="1" fill="hold">
                                          <p:stCondLst>
                                            <p:cond delay="0"/>
                                          </p:stCondLst>
                                        </p:cTn>
                                        <p:tgtEl>
                                          <p:spTgt spid="28"/>
                                        </p:tgtEl>
                                        <p:attrNameLst>
                                          <p:attrName>style.visibility</p:attrName>
                                        </p:attrNameLst>
                                      </p:cBhvr>
                                      <p:to>
                                        <p:strVal val="visible"/>
                                      </p:to>
                                    </p:set>
                                    <p:animScale>
                                      <p:cBhvr>
                                        <p:cTn id="11" dur="375" fill="hold">
                                          <p:stCondLst>
                                            <p:cond delay="0"/>
                                          </p:stCondLst>
                                        </p:cTn>
                                        <p:tgtEl>
                                          <p:spTgt spid="28"/>
                                        </p:tgtEl>
                                      </p:cBhvr>
                                      <p:from x="150000" y="150000"/>
                                      <p:to x="90000" y="90000"/>
                                    </p:animScale>
                                    <p:animScale>
                                      <p:cBhvr>
                                        <p:cTn id="12" dur="375" fill="hold">
                                          <p:stCondLst>
                                            <p:cond delay="375"/>
                                          </p:stCondLst>
                                        </p:cTn>
                                        <p:tgtEl>
                                          <p:spTgt spid="28"/>
                                        </p:tgtEl>
                                      </p:cBhvr>
                                      <p:from x="90000" y="9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pic>
        <p:nvPicPr>
          <p:cNvPr id="13" name="图片 12"/>
          <p:cNvPicPr>
            <a:picLocks noChangeAspect="1"/>
          </p:cNvPicPr>
          <p:nvPr/>
        </p:nvPicPr>
        <p:blipFill>
          <a:blip r:embed="rId3"/>
          <a:stretch>
            <a:fillRect/>
          </a:stretch>
        </p:blipFill>
        <p:spPr>
          <a:xfrm>
            <a:off x="633730" y="2309495"/>
            <a:ext cx="6733540" cy="4103370"/>
          </a:xfrm>
          <a:prstGeom prst="rect">
            <a:avLst/>
          </a:prstGeom>
        </p:spPr>
      </p:pic>
      <p:grpSp>
        <p:nvGrpSpPr>
          <p:cNvPr id="31" name="组合 30"/>
          <p:cNvGrpSpPr/>
          <p:nvPr/>
        </p:nvGrpSpPr>
        <p:grpSpPr>
          <a:xfrm>
            <a:off x="764540" y="1800860"/>
            <a:ext cx="2365375" cy="306070"/>
            <a:chOff x="4606677" y="1668551"/>
            <a:chExt cx="1416730" cy="306043"/>
          </a:xfrm>
        </p:grpSpPr>
        <p:sp>
          <p:nvSpPr>
            <p:cNvPr id="32" name="矩形 3"/>
            <p:cNvSpPr>
              <a:spLocks noChangeArrowheads="1"/>
            </p:cNvSpPr>
            <p:nvPr/>
          </p:nvSpPr>
          <p:spPr bwMode="auto">
            <a:xfrm>
              <a:off x="4606677" y="1668551"/>
              <a:ext cx="926865" cy="258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rPr>
                <a:t>系统登录界面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33" name="组合 32"/>
            <p:cNvGrpSpPr/>
            <p:nvPr/>
          </p:nvGrpSpPr>
          <p:grpSpPr>
            <a:xfrm>
              <a:off x="4651019" y="1944219"/>
              <a:ext cx="1372388" cy="30375"/>
              <a:chOff x="6201359" y="1449292"/>
              <a:chExt cx="1829850" cy="40500"/>
            </a:xfrm>
          </p:grpSpPr>
          <p:sp>
            <p:nvSpPr>
              <p:cNvPr id="34" name="矩形 33"/>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35" name="矩形 34"/>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73837"/>
            <a:ext cx="3002741" cy="306043"/>
            <a:chOff x="4606677" y="1668551"/>
            <a:chExt cx="1416730" cy="306043"/>
          </a:xfrm>
        </p:grpSpPr>
        <p:sp>
          <p:nvSpPr>
            <p:cNvPr id="14" name="矩形 3"/>
            <p:cNvSpPr>
              <a:spLocks noChangeArrowheads="1"/>
            </p:cNvSpPr>
            <p:nvPr/>
          </p:nvSpPr>
          <p:spPr bwMode="auto">
            <a:xfrm>
              <a:off x="4606677" y="1668551"/>
              <a:ext cx="695074"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rPr>
                <a:t>系统登录成功界面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3" name="图片 2"/>
          <p:cNvPicPr>
            <a:picLocks noChangeAspect="1"/>
          </p:cNvPicPr>
          <p:nvPr/>
        </p:nvPicPr>
        <p:blipFill>
          <a:blip r:embed="rId3"/>
          <a:stretch>
            <a:fillRect/>
          </a:stretch>
        </p:blipFill>
        <p:spPr>
          <a:xfrm>
            <a:off x="637540" y="2208530"/>
            <a:ext cx="8180705" cy="4401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07213" y="649377"/>
            <a:ext cx="4390023" cy="853773"/>
            <a:chOff x="2898016" y="312181"/>
            <a:chExt cx="4390023" cy="853773"/>
          </a:xfrm>
        </p:grpSpPr>
        <p:grpSp>
          <p:nvGrpSpPr>
            <p:cNvPr id="20" name="PA_组合 1"/>
            <p:cNvGrpSpPr/>
            <p:nvPr>
              <p:custDataLst>
                <p:tags r:id="rId1"/>
              </p:custDataLst>
            </p:nvPr>
          </p:nvGrpSpPr>
          <p:grpSpPr>
            <a:xfrm>
              <a:off x="2898016" y="312181"/>
              <a:ext cx="926622" cy="853773"/>
              <a:chOff x="975946" y="2505808"/>
              <a:chExt cx="1846385" cy="1846385"/>
            </a:xfrm>
          </p:grpSpPr>
          <p:sp>
            <p:nvSpPr>
              <p:cNvPr id="23" name="椭圆 22"/>
              <p:cNvSpPr/>
              <p:nvPr/>
            </p:nvSpPr>
            <p:spPr>
              <a:xfrm>
                <a:off x="975946" y="2505808"/>
                <a:ext cx="1846385" cy="184638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24" name="文本框 8"/>
              <p:cNvSpPr txBox="1"/>
              <p:nvPr/>
            </p:nvSpPr>
            <p:spPr>
              <a:xfrm>
                <a:off x="1227549" y="2724985"/>
                <a:ext cx="1441196" cy="1297926"/>
              </a:xfrm>
              <a:prstGeom prst="rect">
                <a:avLst/>
              </a:prstGeom>
              <a:noFill/>
            </p:spPr>
            <p:txBody>
              <a:bodyPr wrap="none" rtlCol="0">
                <a:spAutoFit/>
              </a:bodyPr>
              <a:lstStyle/>
              <a:p>
                <a:r>
                  <a:rPr lang="en-US" altLang="zh-CN" sz="3300" dirty="0"/>
                  <a:t>03</a:t>
                </a:r>
                <a:endParaRPr lang="zh-CN" altLang="en-US" sz="3300" dirty="0"/>
              </a:p>
            </p:txBody>
          </p:sp>
        </p:grpSp>
        <p:sp>
          <p:nvSpPr>
            <p:cNvPr id="22" name="PA_文本框 10"/>
            <p:cNvSpPr txBox="1"/>
            <p:nvPr>
              <p:custDataLst>
                <p:tags r:id="rId2"/>
              </p:custDataLst>
            </p:nvPr>
          </p:nvSpPr>
          <p:spPr>
            <a:xfrm>
              <a:off x="4031376" y="446681"/>
              <a:ext cx="3256663" cy="583565"/>
            </a:xfrm>
            <a:prstGeom prst="rect">
              <a:avLst/>
            </a:prstGeom>
            <a:noFill/>
          </p:spPr>
          <p:txBody>
            <a:bodyPr wrap="square" rtlCol="0">
              <a:spAutoFit/>
            </a:bodyPr>
            <a:lstStyle/>
            <a:p>
              <a:r>
                <a:rPr lang="zh-CN" altLang="en-US" sz="3200" b="1" dirty="0"/>
                <a:t>系统演示截图</a:t>
              </a:r>
              <a:endParaRPr lang="zh-CN" altLang="en-US" sz="3200" b="1" dirty="0"/>
            </a:p>
          </p:txBody>
        </p:sp>
      </p:grpSp>
      <p:grpSp>
        <p:nvGrpSpPr>
          <p:cNvPr id="2" name="组合 1"/>
          <p:cNvGrpSpPr/>
          <p:nvPr/>
        </p:nvGrpSpPr>
        <p:grpSpPr>
          <a:xfrm>
            <a:off x="637351" y="1683362"/>
            <a:ext cx="3002741" cy="306043"/>
            <a:chOff x="4606677" y="1668551"/>
            <a:chExt cx="1416730" cy="306043"/>
          </a:xfrm>
        </p:grpSpPr>
        <p:sp>
          <p:nvSpPr>
            <p:cNvPr id="14" name="矩形 3"/>
            <p:cNvSpPr>
              <a:spLocks noChangeArrowheads="1"/>
            </p:cNvSpPr>
            <p:nvPr/>
          </p:nvSpPr>
          <p:spPr bwMode="auto">
            <a:xfrm>
              <a:off x="4606677" y="1668551"/>
              <a:ext cx="614182"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29" tIns="25715" rIns="51429" bIns="25715">
              <a:spAutoFit/>
            </a:bodyPr>
            <a:p>
              <a:pPr algn="l">
                <a:spcBef>
                  <a:spcPct val="0"/>
                </a:spcBef>
                <a:buFont typeface="Arial" panose="020B0604020202020204" pitchFamily="34" charset="0"/>
                <a:buNone/>
              </a:pPr>
              <a:r>
                <a:rPr lang="zh-CN" sz="1350" b="1" dirty="0">
                  <a:solidFill>
                    <a:srgbClr val="24569D"/>
                  </a:solidFill>
                  <a:latin typeface="微软雅黑" panose="020B0503020204020204" pitchFamily="34" charset="-122"/>
                  <a:cs typeface="Arial" panose="020B0604020202020204" pitchFamily="34" charset="0"/>
                </a:rPr>
                <a:t>管理员功能界面</a:t>
              </a:r>
              <a:endParaRPr lang="zh-CN" sz="1350" b="1" dirty="0">
                <a:solidFill>
                  <a:srgbClr val="24569D"/>
                </a:solidFill>
                <a:latin typeface="微软雅黑" panose="020B0503020204020204" pitchFamily="34" charset="-122"/>
                <a:cs typeface="Arial" panose="020B0604020202020204" pitchFamily="34" charset="0"/>
              </a:endParaRPr>
            </a:p>
          </p:txBody>
        </p:sp>
        <p:grpSp>
          <p:nvGrpSpPr>
            <p:cNvPr id="4" name="组合 3"/>
            <p:cNvGrpSpPr/>
            <p:nvPr/>
          </p:nvGrpSpPr>
          <p:grpSpPr>
            <a:xfrm>
              <a:off x="4651019" y="1944219"/>
              <a:ext cx="1372388" cy="30375"/>
              <a:chOff x="6201359" y="1449292"/>
              <a:chExt cx="1829850" cy="40500"/>
            </a:xfrm>
          </p:grpSpPr>
          <p:sp>
            <p:nvSpPr>
              <p:cNvPr id="5" name="矩形 4"/>
              <p:cNvSpPr/>
              <p:nvPr/>
            </p:nvSpPr>
            <p:spPr>
              <a:xfrm>
                <a:off x="6201359" y="1449292"/>
                <a:ext cx="599800" cy="40500"/>
              </a:xfrm>
              <a:prstGeom prst="rect">
                <a:avLst/>
              </a:prstGeom>
              <a:solidFill>
                <a:srgbClr val="202A36"/>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sp>
            <p:nvSpPr>
              <p:cNvPr id="9" name="矩形 8"/>
              <p:cNvSpPr/>
              <p:nvPr/>
            </p:nvSpPr>
            <p:spPr>
              <a:xfrm>
                <a:off x="6816209" y="1449292"/>
                <a:ext cx="1215000" cy="40500"/>
              </a:xfrm>
              <a:prstGeom prst="rect">
                <a:avLst/>
              </a:prstGeom>
              <a:solidFill>
                <a:srgbClr val="34495E"/>
              </a:solidFill>
              <a:ln w="25400" cap="flat" cmpd="sng" algn="ctr">
                <a:noFill/>
                <a:prstDash val="solid"/>
              </a:ln>
              <a:effectLst/>
            </p:spPr>
            <p:txBody>
              <a:bodyPr lIns="51432" tIns="25715" rIns="51432" bIns="25715" rtlCol="0" anchor="ctr"/>
              <a:p>
                <a:pPr algn="ctr">
                  <a:defRPr/>
                </a:pPr>
                <a:endParaRPr lang="zh-CN" altLang="en-US" sz="1350" kern="0">
                  <a:solidFill>
                    <a:prstClr val="black">
                      <a:lumMod val="65000"/>
                      <a:lumOff val="35000"/>
                    </a:prstClr>
                  </a:solidFill>
                  <a:latin typeface="微软雅黑" panose="020B0503020204020204" pitchFamily="34" charset="-122"/>
                </a:endParaRPr>
              </a:p>
            </p:txBody>
          </p:sp>
        </p:grpSp>
      </p:grpSp>
      <p:pic>
        <p:nvPicPr>
          <p:cNvPr id="6" name="图片 5"/>
          <p:cNvPicPr>
            <a:picLocks noChangeAspect="1"/>
          </p:cNvPicPr>
          <p:nvPr/>
        </p:nvPicPr>
        <p:blipFill>
          <a:blip r:embed="rId3"/>
          <a:stretch>
            <a:fillRect/>
          </a:stretch>
        </p:blipFill>
        <p:spPr>
          <a:xfrm>
            <a:off x="494030" y="2390140"/>
            <a:ext cx="8155940" cy="3124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tags/tag1.xml><?xml version="1.0" encoding="utf-8"?>
<p:tagLst xmlns:p="http://schemas.openxmlformats.org/presentationml/2006/main">
  <p:tag name="PA" val="v4.0.0"/>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PA" val="v4.0.0"/>
</p:tagLst>
</file>

<file path=ppt/tags/tag12.xml><?xml version="1.0" encoding="utf-8"?>
<p:tagLst xmlns:p="http://schemas.openxmlformats.org/presentationml/2006/main">
  <p:tag name="PA" val="v4.0.0"/>
</p:tagLst>
</file>

<file path=ppt/tags/tag13.xml><?xml version="1.0" encoding="utf-8"?>
<p:tagLst xmlns:p="http://schemas.openxmlformats.org/presentationml/2006/main">
  <p:tag name="PA" val="v4.0.0"/>
</p:tagLst>
</file>

<file path=ppt/tags/tag14.xml><?xml version="1.0" encoding="utf-8"?>
<p:tagLst xmlns:p="http://schemas.openxmlformats.org/presentationml/2006/main">
  <p:tag name="PA" val="v4.0.0"/>
</p:tagLst>
</file>

<file path=ppt/tags/tag15.xml><?xml version="1.0" encoding="utf-8"?>
<p:tagLst xmlns:p="http://schemas.openxmlformats.org/presentationml/2006/main">
  <p:tag name="PA" val="v4.0.0"/>
</p:tagLst>
</file>

<file path=ppt/tags/tag16.xml><?xml version="1.0" encoding="utf-8"?>
<p:tagLst xmlns:p="http://schemas.openxmlformats.org/presentationml/2006/main">
  <p:tag name="PA" val="v4.0.0"/>
</p:tagLst>
</file>

<file path=ppt/tags/tag17.xml><?xml version="1.0" encoding="utf-8"?>
<p:tagLst xmlns:p="http://schemas.openxmlformats.org/presentationml/2006/main">
  <p:tag name="PA" val="v4.0.0"/>
</p:tagLst>
</file>

<file path=ppt/tags/tag18.xml><?xml version="1.0" encoding="utf-8"?>
<p:tagLst xmlns:p="http://schemas.openxmlformats.org/presentationml/2006/main">
  <p:tag name="PA" val="v4.0.0"/>
</p:tagLst>
</file>

<file path=ppt/tags/tag19.xml><?xml version="1.0" encoding="utf-8"?>
<p:tagLst xmlns:p="http://schemas.openxmlformats.org/presentationml/2006/main">
  <p:tag name="PA" val="v4.0.0"/>
</p:tagLst>
</file>

<file path=ppt/tags/tag2.xml><?xml version="1.0" encoding="utf-8"?>
<p:tagLst xmlns:p="http://schemas.openxmlformats.org/presentationml/2006/main">
  <p:tag name="PA" val="v4.0.0"/>
</p:tagLst>
</file>

<file path=ppt/tags/tag20.xml><?xml version="1.0" encoding="utf-8"?>
<p:tagLst xmlns:p="http://schemas.openxmlformats.org/presentationml/2006/main">
  <p:tag name="PA" val="v4.0.0"/>
</p:tagLst>
</file>

<file path=ppt/tags/tag21.xml><?xml version="1.0" encoding="utf-8"?>
<p:tagLst xmlns:p="http://schemas.openxmlformats.org/presentationml/2006/main">
  <p:tag name="PA" val="v4.0.0"/>
</p:tagLst>
</file>

<file path=ppt/tags/tag22.xml><?xml version="1.0" encoding="utf-8"?>
<p:tagLst xmlns:p="http://schemas.openxmlformats.org/presentationml/2006/main">
  <p:tag name="PA" val="v4.0.0"/>
</p:tagLst>
</file>

<file path=ppt/tags/tag23.xml><?xml version="1.0" encoding="utf-8"?>
<p:tagLst xmlns:p="http://schemas.openxmlformats.org/presentationml/2006/main">
  <p:tag name="PA" val="v4.0.0"/>
</p:tagLst>
</file>

<file path=ppt/tags/tag24.xml><?xml version="1.0" encoding="utf-8"?>
<p:tagLst xmlns:p="http://schemas.openxmlformats.org/presentationml/2006/main">
  <p:tag name="PA" val="v4.0.0"/>
</p:tagLst>
</file>

<file path=ppt/tags/tag25.xml><?xml version="1.0" encoding="utf-8"?>
<p:tagLst xmlns:p="http://schemas.openxmlformats.org/presentationml/2006/main">
  <p:tag name="PA" val="v4.0.0"/>
</p:tagLst>
</file>

<file path=ppt/tags/tag26.xml><?xml version="1.0" encoding="utf-8"?>
<p:tagLst xmlns:p="http://schemas.openxmlformats.org/presentationml/2006/main">
  <p:tag name="PA" val="v4.0.0"/>
</p:tagLst>
</file>

<file path=ppt/tags/tag27.xml><?xml version="1.0" encoding="utf-8"?>
<p:tagLst xmlns:p="http://schemas.openxmlformats.org/presentationml/2006/main">
  <p:tag name="PA" val="v4.0.0"/>
</p:tagLst>
</file>

<file path=ppt/tags/tag28.xml><?xml version="1.0" encoding="utf-8"?>
<p:tagLst xmlns:p="http://schemas.openxmlformats.org/presentationml/2006/main">
  <p:tag name="PA" val="v4.0.0"/>
</p:tagLst>
</file>

<file path=ppt/tags/tag29.xml><?xml version="1.0" encoding="utf-8"?>
<p:tagLst xmlns:p="http://schemas.openxmlformats.org/presentationml/2006/main">
  <p:tag name="PA" val="v4.0.0"/>
</p:tagLst>
</file>

<file path=ppt/tags/tag3.xml><?xml version="1.0" encoding="utf-8"?>
<p:tagLst xmlns:p="http://schemas.openxmlformats.org/presentationml/2006/main">
  <p:tag name="PA" val="v4.0.0"/>
</p:tagLst>
</file>

<file path=ppt/tags/tag30.xml><?xml version="1.0" encoding="utf-8"?>
<p:tagLst xmlns:p="http://schemas.openxmlformats.org/presentationml/2006/main">
  <p:tag name="PA" val="v4.0.0"/>
</p:tagLst>
</file>

<file path=ppt/tags/tag31.xml><?xml version="1.0" encoding="utf-8"?>
<p:tagLst xmlns:p="http://schemas.openxmlformats.org/presentationml/2006/main">
  <p:tag name="PA" val="v4.0.0"/>
</p:tagLst>
</file>

<file path=ppt/tags/tag32.xml><?xml version="1.0" encoding="utf-8"?>
<p:tagLst xmlns:p="http://schemas.openxmlformats.org/presentationml/2006/main">
  <p:tag name="PA" val="v4.0.0"/>
</p:tagLst>
</file>

<file path=ppt/tags/tag33.xml><?xml version="1.0" encoding="utf-8"?>
<p:tagLst xmlns:p="http://schemas.openxmlformats.org/presentationml/2006/main">
  <p:tag name="PA" val="v4.0.0"/>
</p:tagLst>
</file>

<file path=ppt/tags/tag34.xml><?xml version="1.0" encoding="utf-8"?>
<p:tagLst xmlns:p="http://schemas.openxmlformats.org/presentationml/2006/main">
  <p:tag name="PA" val="v4.0.0"/>
</p:tagLst>
</file>

<file path=ppt/tags/tag35.xml><?xml version="1.0" encoding="utf-8"?>
<p:tagLst xmlns:p="http://schemas.openxmlformats.org/presentationml/2006/main">
  <p:tag name="PA" val="v4.0.0"/>
</p:tagLst>
</file>

<file path=ppt/tags/tag36.xml><?xml version="1.0" encoding="utf-8"?>
<p:tagLst xmlns:p="http://schemas.openxmlformats.org/presentationml/2006/main">
  <p:tag name="PA" val="v4.0.0"/>
</p:tagLst>
</file>

<file path=ppt/tags/tag37.xml><?xml version="1.0" encoding="utf-8"?>
<p:tagLst xmlns:p="http://schemas.openxmlformats.org/presentationml/2006/main">
  <p:tag name="PA" val="v4.0.0"/>
</p:tagLst>
</file>

<file path=ppt/tags/tag38.xml><?xml version="1.0" encoding="utf-8"?>
<p:tagLst xmlns:p="http://schemas.openxmlformats.org/presentationml/2006/main">
  <p:tag name="PA" val="v4.0.0"/>
</p:tagLst>
</file>

<file path=ppt/tags/tag39.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40.xml><?xml version="1.0" encoding="utf-8"?>
<p:tagLst xmlns:p="http://schemas.openxmlformats.org/presentationml/2006/main">
  <p:tag name="PA" val="v4.0.0"/>
</p:tagLst>
</file>

<file path=ppt/tags/tag41.xml><?xml version="1.0" encoding="utf-8"?>
<p:tagLst xmlns:p="http://schemas.openxmlformats.org/presentationml/2006/main">
  <p:tag name="PA" val="v4.0.0"/>
</p:tagLst>
</file>

<file path=ppt/tags/tag42.xml><?xml version="1.0" encoding="utf-8"?>
<p:tagLst xmlns:p="http://schemas.openxmlformats.org/presentationml/2006/main">
  <p:tag name="PA" val="v4.0.0"/>
</p:tagLst>
</file>

<file path=ppt/tags/tag43.xml><?xml version="1.0" encoding="utf-8"?>
<p:tagLst xmlns:p="http://schemas.openxmlformats.org/presentationml/2006/main">
  <p:tag name="PA" val="v4.0.0"/>
</p:tagLst>
</file>

<file path=ppt/tags/tag44.xml><?xml version="1.0" encoding="utf-8"?>
<p:tagLst xmlns:p="http://schemas.openxmlformats.org/presentationml/2006/main">
  <p:tag name="PA" val="v4.0.0"/>
</p:tagLst>
</file>

<file path=ppt/tags/tag45.xml><?xml version="1.0" encoding="utf-8"?>
<p:tagLst xmlns:p="http://schemas.openxmlformats.org/presentationml/2006/main">
  <p:tag name="PA" val="v4.0.0"/>
</p:tagLst>
</file>

<file path=ppt/tags/tag46.xml><?xml version="1.0" encoding="utf-8"?>
<p:tagLst xmlns:p="http://schemas.openxmlformats.org/presentationml/2006/main">
  <p:tag name="PA" val="v4.0.0"/>
</p:tagLst>
</file>

<file path=ppt/tags/tag47.xml><?xml version="1.0" encoding="utf-8"?>
<p:tagLst xmlns:p="http://schemas.openxmlformats.org/presentationml/2006/main">
  <p:tag name="PA" val="v4.0.0"/>
</p:tagLst>
</file>

<file path=ppt/tags/tag48.xml><?xml version="1.0" encoding="utf-8"?>
<p:tagLst xmlns:p="http://schemas.openxmlformats.org/presentationml/2006/main">
  <p:tag name="PA" val="v4.0.0"/>
</p:tagLst>
</file>

<file path=ppt/tags/tag49.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50.xml><?xml version="1.0" encoding="utf-8"?>
<p:tagLst xmlns:p="http://schemas.openxmlformats.org/presentationml/2006/main">
  <p:tag name="PA" val="v4.0.0"/>
</p:tagLst>
</file>

<file path=ppt/tags/tag51.xml><?xml version="1.0" encoding="utf-8"?>
<p:tagLst xmlns:p="http://schemas.openxmlformats.org/presentationml/2006/main">
  <p:tag name="PA" val="v4.0.0"/>
</p:tagLst>
</file>

<file path=ppt/tags/tag52.xml><?xml version="1.0" encoding="utf-8"?>
<p:tagLst xmlns:p="http://schemas.openxmlformats.org/presentationml/2006/main">
  <p:tag name="PA" val="v4.0.0"/>
</p:tagLst>
</file>

<file path=ppt/tags/tag53.xml><?xml version="1.0" encoding="utf-8"?>
<p:tagLst xmlns:p="http://schemas.openxmlformats.org/presentationml/2006/main">
  <p:tag name="PA" val="v4.0.0"/>
</p:tagLst>
</file>

<file path=ppt/tags/tag54.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Words>
  <Application>WPS 演示</Application>
  <PresentationFormat>全屏显示(4:3)</PresentationFormat>
  <Paragraphs>145</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Segoe UI Light</vt:lpstr>
      <vt:lpstr>方正兰亭超细黑简体</vt:lpstr>
      <vt:lpstr>微软雅黑</vt:lpstr>
      <vt:lpstr>Wingdings 2</vt:lpstr>
      <vt:lpstr>Book Antiqua</vt:lpstr>
      <vt:lpstr>Wingdings 3</vt:lpstr>
      <vt:lpstr>汉仪中黑简</vt:lpstr>
      <vt:lpstr>Verdana</vt:lpstr>
      <vt:lpstr>Arial Unicode MS</vt:lpstr>
      <vt:lpstr>Calibri</vt:lpstr>
      <vt:lpstr>黑体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CYJ</dc:title>
  <dc:creator>CYJ</dc:creator>
  <cp:keywords>CYJ</cp:keywords>
  <cp:lastModifiedBy>CYJ</cp:lastModifiedBy>
  <cp:revision>129</cp:revision>
  <dcterms:created xsi:type="dcterms:W3CDTF">2017-05-25T10:36:00Z</dcterms:created>
  <dcterms:modified xsi:type="dcterms:W3CDTF">2018-05-05T00:33:37Z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